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139" r:id="rId2"/>
    <p:sldMasterId id="2147484167" r:id="rId3"/>
    <p:sldMasterId id="2147484194" r:id="rId4"/>
    <p:sldMasterId id="2147484221" r:id="rId5"/>
    <p:sldMasterId id="2147484245" r:id="rId6"/>
    <p:sldMasterId id="2147484257" r:id="rId7"/>
  </p:sldMasterIdLst>
  <p:notesMasterIdLst>
    <p:notesMasterId r:id="rId45"/>
  </p:notesMasterIdLst>
  <p:handoutMasterIdLst>
    <p:handoutMasterId r:id="rId46"/>
  </p:handoutMasterIdLst>
  <p:sldIdLst>
    <p:sldId id="731" r:id="rId8"/>
    <p:sldId id="720" r:id="rId9"/>
    <p:sldId id="723" r:id="rId10"/>
    <p:sldId id="681" r:id="rId11"/>
    <p:sldId id="682" r:id="rId12"/>
    <p:sldId id="694" r:id="rId13"/>
    <p:sldId id="698" r:id="rId14"/>
    <p:sldId id="697" r:id="rId15"/>
    <p:sldId id="724" r:id="rId16"/>
    <p:sldId id="701" r:id="rId17"/>
    <p:sldId id="702" r:id="rId18"/>
    <p:sldId id="703" r:id="rId19"/>
    <p:sldId id="705" r:id="rId20"/>
    <p:sldId id="617" r:id="rId21"/>
    <p:sldId id="727" r:id="rId22"/>
    <p:sldId id="732" r:id="rId23"/>
    <p:sldId id="706" r:id="rId24"/>
    <p:sldId id="620" r:id="rId25"/>
    <p:sldId id="641" r:id="rId26"/>
    <p:sldId id="690" r:id="rId27"/>
    <p:sldId id="696" r:id="rId28"/>
    <p:sldId id="726" r:id="rId29"/>
    <p:sldId id="728" r:id="rId30"/>
    <p:sldId id="708" r:id="rId31"/>
    <p:sldId id="725" r:id="rId32"/>
    <p:sldId id="709" r:id="rId33"/>
    <p:sldId id="710" r:id="rId34"/>
    <p:sldId id="711" r:id="rId35"/>
    <p:sldId id="712" r:id="rId36"/>
    <p:sldId id="713" r:id="rId37"/>
    <p:sldId id="714" r:id="rId38"/>
    <p:sldId id="729" r:id="rId39"/>
    <p:sldId id="730" r:id="rId40"/>
    <p:sldId id="716" r:id="rId41"/>
    <p:sldId id="717" r:id="rId42"/>
    <p:sldId id="718" r:id="rId43"/>
    <p:sldId id="721" r:id="rId4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Cisco Umbrella BMD" id="{C2305B7B-F794-6440-A9A9-94C20CD4956C}">
          <p14:sldIdLst>
            <p14:sldId id="731"/>
            <p14:sldId id="720"/>
          </p14:sldIdLst>
        </p14:section>
        <p14:section name="Market trends" id="{77B3736B-ED09-D840-83E0-496739061184}">
          <p14:sldIdLst>
            <p14:sldId id="723"/>
            <p14:sldId id="681"/>
            <p14:sldId id="682"/>
            <p14:sldId id="694"/>
            <p14:sldId id="698"/>
            <p14:sldId id="697"/>
            <p14:sldId id="724"/>
          </p14:sldIdLst>
        </p14:section>
        <p14:section name="Solution" id="{74B40D29-A163-FB41-98A2-E1081D5EABE9}">
          <p14:sldIdLst>
            <p14:sldId id="701"/>
            <p14:sldId id="702"/>
            <p14:sldId id="703"/>
            <p14:sldId id="705"/>
            <p14:sldId id="617"/>
            <p14:sldId id="727"/>
            <p14:sldId id="732"/>
            <p14:sldId id="706"/>
            <p14:sldId id="620"/>
            <p14:sldId id="641"/>
            <p14:sldId id="690"/>
            <p14:sldId id="696"/>
            <p14:sldId id="726"/>
            <p14:sldId id="728"/>
            <p14:sldId id="708"/>
            <p14:sldId id="725"/>
            <p14:sldId id="709"/>
            <p14:sldId id="710"/>
            <p14:sldId id="711"/>
            <p14:sldId id="712"/>
            <p14:sldId id="713"/>
            <p14:sldId id="714"/>
            <p14:sldId id="729"/>
            <p14:sldId id="730"/>
            <p14:sldId id="716"/>
            <p14:sldId id="717"/>
            <p14:sldId id="718"/>
            <p14:sldId id="72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Cyr" initials="" lastIdx="12" clrIdx="0"/>
  <p:cmAuthor id="1" name="Bernd Leger" initials="" lastIdx="6" clrIdx="1"/>
  <p:cmAuthor id="2" name="Tsahy Shapsa" initials="" lastIdx="3" clrIdx="2"/>
  <p:cmAuthor id="3" name="Nadav Well"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117D"/>
    <a:srgbClr val="F37821"/>
    <a:srgbClr val="AB0033"/>
    <a:srgbClr val="FFCC00"/>
    <a:srgbClr val="6CC04A"/>
    <a:srgbClr val="333333"/>
    <a:srgbClr val="666666"/>
    <a:srgbClr val="999999"/>
    <a:srgbClr val="DDDDDD"/>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autoAdjust="0"/>
    <p:restoredTop sz="95491"/>
  </p:normalViewPr>
  <p:slideViewPr>
    <p:cSldViewPr snapToGrid="0" snapToObjects="1">
      <p:cViewPr>
        <p:scale>
          <a:sx n="130" d="100"/>
          <a:sy n="130" d="100"/>
        </p:scale>
        <p:origin x="480" y="864"/>
      </p:cViewPr>
      <p:guideLst>
        <p:guide orient="horz" pos="162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75" d="100"/>
        <a:sy n="75" d="100"/>
      </p:scale>
      <p:origin x="0" y="0"/>
    </p:cViewPr>
  </p:sorterViewPr>
  <p:notesViewPr>
    <p:cSldViewPr snapToGrid="0" snapToObjects="1" showGuides="1">
      <p:cViewPr varScale="1">
        <p:scale>
          <a:sx n="84" d="100"/>
          <a:sy n="84" d="100"/>
        </p:scale>
        <p:origin x="-8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Users\lferreir\Library\Containers\com.microsoft.Excel\Data\Library\Preferences\AutoRecovery\RIO2016_OpenDNS_stats%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4581685339185"/>
          <c:y val="0.123104765587463"/>
          <c:w val="0.918970750273133"/>
          <c:h val="0.672254192609313"/>
        </c:manualLayout>
      </c:layout>
      <c:barChart>
        <c:barDir val="col"/>
        <c:grouping val="clustered"/>
        <c:varyColors val="0"/>
        <c:ser>
          <c:idx val="0"/>
          <c:order val="0"/>
          <c:tx>
            <c:strRef>
              <c:f>Sheet1!$B$1</c:f>
              <c:strCache>
                <c:ptCount val="1"/>
                <c:pt idx="0">
                  <c:v>Malware</c:v>
                </c:pt>
              </c:strCache>
            </c:strRef>
          </c:tx>
          <c:spPr>
            <a:solidFill>
              <a:schemeClr val="accent1"/>
            </a:solidFill>
            <a:ln>
              <a:noFill/>
            </a:ln>
            <a:effectLst/>
          </c:spPr>
          <c:invertIfNegative val="0"/>
          <c:cat>
            <c:numRef>
              <c:f>Sheet1!$A$2:$A$21</c:f>
              <c:numCache>
                <c:formatCode>d\-mmm</c:formatCode>
                <c:ptCount val="20"/>
                <c:pt idx="0">
                  <c:v>42584.0</c:v>
                </c:pt>
                <c:pt idx="1">
                  <c:v>42585.0</c:v>
                </c:pt>
                <c:pt idx="2">
                  <c:v>42586.0</c:v>
                </c:pt>
                <c:pt idx="3">
                  <c:v>42587.0</c:v>
                </c:pt>
                <c:pt idx="4">
                  <c:v>42588.0</c:v>
                </c:pt>
                <c:pt idx="5">
                  <c:v>42589.0</c:v>
                </c:pt>
                <c:pt idx="6">
                  <c:v>42590.0</c:v>
                </c:pt>
                <c:pt idx="7">
                  <c:v>42591.0</c:v>
                </c:pt>
                <c:pt idx="8">
                  <c:v>42592.0</c:v>
                </c:pt>
                <c:pt idx="9">
                  <c:v>42593.0</c:v>
                </c:pt>
                <c:pt idx="10">
                  <c:v>42594.0</c:v>
                </c:pt>
                <c:pt idx="11">
                  <c:v>42595.0</c:v>
                </c:pt>
                <c:pt idx="12">
                  <c:v>42596.0</c:v>
                </c:pt>
                <c:pt idx="13">
                  <c:v>42597.0</c:v>
                </c:pt>
                <c:pt idx="14">
                  <c:v>42598.0</c:v>
                </c:pt>
                <c:pt idx="15">
                  <c:v>42599.0</c:v>
                </c:pt>
                <c:pt idx="16">
                  <c:v>42600.0</c:v>
                </c:pt>
                <c:pt idx="17">
                  <c:v>42601.0</c:v>
                </c:pt>
                <c:pt idx="18">
                  <c:v>42602.0</c:v>
                </c:pt>
                <c:pt idx="19">
                  <c:v>42603.0</c:v>
                </c:pt>
              </c:numCache>
            </c:numRef>
          </c:cat>
          <c:val>
            <c:numRef>
              <c:f>Sheet1!$B$2:$B$21</c:f>
              <c:numCache>
                <c:formatCode>General</c:formatCode>
                <c:ptCount val="20"/>
                <c:pt idx="0">
                  <c:v>1282.0</c:v>
                </c:pt>
                <c:pt idx="1">
                  <c:v>5013.0</c:v>
                </c:pt>
                <c:pt idx="2">
                  <c:v>6322.0</c:v>
                </c:pt>
                <c:pt idx="3">
                  <c:v>8246.0</c:v>
                </c:pt>
                <c:pt idx="4">
                  <c:v>10300.0</c:v>
                </c:pt>
                <c:pt idx="5">
                  <c:v>12400.0</c:v>
                </c:pt>
                <c:pt idx="6">
                  <c:v>29900.0</c:v>
                </c:pt>
                <c:pt idx="7">
                  <c:v>11300.0</c:v>
                </c:pt>
                <c:pt idx="8">
                  <c:v>11700.0</c:v>
                </c:pt>
                <c:pt idx="9">
                  <c:v>13100.0</c:v>
                </c:pt>
                <c:pt idx="10">
                  <c:v>10800.0</c:v>
                </c:pt>
                <c:pt idx="11">
                  <c:v>9146.0</c:v>
                </c:pt>
                <c:pt idx="12">
                  <c:v>8943.0</c:v>
                </c:pt>
                <c:pt idx="13">
                  <c:v>18600.0</c:v>
                </c:pt>
                <c:pt idx="14">
                  <c:v>13680.0</c:v>
                </c:pt>
                <c:pt idx="15">
                  <c:v>12694.0</c:v>
                </c:pt>
                <c:pt idx="16">
                  <c:v>11153.0</c:v>
                </c:pt>
                <c:pt idx="17">
                  <c:v>13951.0</c:v>
                </c:pt>
                <c:pt idx="18">
                  <c:v>13538.0</c:v>
                </c:pt>
                <c:pt idx="19">
                  <c:v>9728.0</c:v>
                </c:pt>
              </c:numCache>
            </c:numRef>
          </c:val>
        </c:ser>
        <c:ser>
          <c:idx val="1"/>
          <c:order val="1"/>
          <c:tx>
            <c:strRef>
              <c:f>Sheet1!$C$1</c:f>
              <c:strCache>
                <c:ptCount val="1"/>
                <c:pt idx="0">
                  <c:v>C&amp;C</c:v>
                </c:pt>
              </c:strCache>
            </c:strRef>
          </c:tx>
          <c:spPr>
            <a:solidFill>
              <a:schemeClr val="accent2"/>
            </a:solidFill>
            <a:ln>
              <a:noFill/>
            </a:ln>
            <a:effectLst/>
          </c:spPr>
          <c:invertIfNegative val="0"/>
          <c:cat>
            <c:numRef>
              <c:f>Sheet1!$A$2:$A$21</c:f>
              <c:numCache>
                <c:formatCode>d\-mmm</c:formatCode>
                <c:ptCount val="20"/>
                <c:pt idx="0">
                  <c:v>42584.0</c:v>
                </c:pt>
                <c:pt idx="1">
                  <c:v>42585.0</c:v>
                </c:pt>
                <c:pt idx="2">
                  <c:v>42586.0</c:v>
                </c:pt>
                <c:pt idx="3">
                  <c:v>42587.0</c:v>
                </c:pt>
                <c:pt idx="4">
                  <c:v>42588.0</c:v>
                </c:pt>
                <c:pt idx="5">
                  <c:v>42589.0</c:v>
                </c:pt>
                <c:pt idx="6">
                  <c:v>42590.0</c:v>
                </c:pt>
                <c:pt idx="7">
                  <c:v>42591.0</c:v>
                </c:pt>
                <c:pt idx="8">
                  <c:v>42592.0</c:v>
                </c:pt>
                <c:pt idx="9">
                  <c:v>42593.0</c:v>
                </c:pt>
                <c:pt idx="10">
                  <c:v>42594.0</c:v>
                </c:pt>
                <c:pt idx="11">
                  <c:v>42595.0</c:v>
                </c:pt>
                <c:pt idx="12">
                  <c:v>42596.0</c:v>
                </c:pt>
                <c:pt idx="13">
                  <c:v>42597.0</c:v>
                </c:pt>
                <c:pt idx="14">
                  <c:v>42598.0</c:v>
                </c:pt>
                <c:pt idx="15">
                  <c:v>42599.0</c:v>
                </c:pt>
                <c:pt idx="16">
                  <c:v>42600.0</c:v>
                </c:pt>
                <c:pt idx="17">
                  <c:v>42601.0</c:v>
                </c:pt>
                <c:pt idx="18">
                  <c:v>42602.0</c:v>
                </c:pt>
                <c:pt idx="19">
                  <c:v>42603.0</c:v>
                </c:pt>
              </c:numCache>
            </c:numRef>
          </c:cat>
          <c:val>
            <c:numRef>
              <c:f>Sheet1!$C$2:$C$21</c:f>
              <c:numCache>
                <c:formatCode>General</c:formatCode>
                <c:ptCount val="20"/>
                <c:pt idx="0">
                  <c:v>7.0</c:v>
                </c:pt>
                <c:pt idx="1">
                  <c:v>3840.0</c:v>
                </c:pt>
                <c:pt idx="2">
                  <c:v>5726.0</c:v>
                </c:pt>
                <c:pt idx="3">
                  <c:v>2402.0</c:v>
                </c:pt>
                <c:pt idx="4">
                  <c:v>2270.0</c:v>
                </c:pt>
                <c:pt idx="5">
                  <c:v>2917.0</c:v>
                </c:pt>
                <c:pt idx="6">
                  <c:v>4747.0</c:v>
                </c:pt>
                <c:pt idx="7">
                  <c:v>4618.0</c:v>
                </c:pt>
                <c:pt idx="8">
                  <c:v>4287.0</c:v>
                </c:pt>
                <c:pt idx="9">
                  <c:v>4378.0</c:v>
                </c:pt>
                <c:pt idx="10">
                  <c:v>4153.0</c:v>
                </c:pt>
                <c:pt idx="11">
                  <c:v>3398.0</c:v>
                </c:pt>
                <c:pt idx="12">
                  <c:v>3379.0</c:v>
                </c:pt>
                <c:pt idx="13">
                  <c:v>5289.0</c:v>
                </c:pt>
                <c:pt idx="14">
                  <c:v>7432.0</c:v>
                </c:pt>
                <c:pt idx="15">
                  <c:v>3881.0</c:v>
                </c:pt>
                <c:pt idx="16">
                  <c:v>4549.0</c:v>
                </c:pt>
                <c:pt idx="17">
                  <c:v>2288.0</c:v>
                </c:pt>
                <c:pt idx="18">
                  <c:v>998.0</c:v>
                </c:pt>
                <c:pt idx="19">
                  <c:v>134.0</c:v>
                </c:pt>
              </c:numCache>
            </c:numRef>
          </c:val>
        </c:ser>
        <c:ser>
          <c:idx val="2"/>
          <c:order val="2"/>
          <c:tx>
            <c:strRef>
              <c:f>Sheet1!$D$1</c:f>
              <c:strCache>
                <c:ptCount val="1"/>
                <c:pt idx="0">
                  <c:v>Phishing</c:v>
                </c:pt>
              </c:strCache>
            </c:strRef>
          </c:tx>
          <c:spPr>
            <a:solidFill>
              <a:schemeClr val="accent3"/>
            </a:solidFill>
            <a:ln>
              <a:noFill/>
            </a:ln>
            <a:effectLst/>
          </c:spPr>
          <c:invertIfNegative val="0"/>
          <c:cat>
            <c:numRef>
              <c:f>Sheet1!$A$2:$A$21</c:f>
              <c:numCache>
                <c:formatCode>d\-mmm</c:formatCode>
                <c:ptCount val="20"/>
                <c:pt idx="0">
                  <c:v>42584.0</c:v>
                </c:pt>
                <c:pt idx="1">
                  <c:v>42585.0</c:v>
                </c:pt>
                <c:pt idx="2">
                  <c:v>42586.0</c:v>
                </c:pt>
                <c:pt idx="3">
                  <c:v>42587.0</c:v>
                </c:pt>
                <c:pt idx="4">
                  <c:v>42588.0</c:v>
                </c:pt>
                <c:pt idx="5">
                  <c:v>42589.0</c:v>
                </c:pt>
                <c:pt idx="6">
                  <c:v>42590.0</c:v>
                </c:pt>
                <c:pt idx="7">
                  <c:v>42591.0</c:v>
                </c:pt>
                <c:pt idx="8">
                  <c:v>42592.0</c:v>
                </c:pt>
                <c:pt idx="9">
                  <c:v>42593.0</c:v>
                </c:pt>
                <c:pt idx="10">
                  <c:v>42594.0</c:v>
                </c:pt>
                <c:pt idx="11">
                  <c:v>42595.0</c:v>
                </c:pt>
                <c:pt idx="12">
                  <c:v>42596.0</c:v>
                </c:pt>
                <c:pt idx="13">
                  <c:v>42597.0</c:v>
                </c:pt>
                <c:pt idx="14">
                  <c:v>42598.0</c:v>
                </c:pt>
                <c:pt idx="15">
                  <c:v>42599.0</c:v>
                </c:pt>
                <c:pt idx="16">
                  <c:v>42600.0</c:v>
                </c:pt>
                <c:pt idx="17">
                  <c:v>42601.0</c:v>
                </c:pt>
                <c:pt idx="18">
                  <c:v>42602.0</c:v>
                </c:pt>
                <c:pt idx="19">
                  <c:v>42603.0</c:v>
                </c:pt>
              </c:numCache>
            </c:numRef>
          </c:cat>
          <c:val>
            <c:numRef>
              <c:f>Sheet1!$D$2:$D$21</c:f>
              <c:numCache>
                <c:formatCode>General</c:formatCode>
                <c:ptCount val="20"/>
                <c:pt idx="0">
                  <c:v>5.0</c:v>
                </c:pt>
                <c:pt idx="1">
                  <c:v>16.0</c:v>
                </c:pt>
                <c:pt idx="2">
                  <c:v>20.0</c:v>
                </c:pt>
                <c:pt idx="3">
                  <c:v>29.0</c:v>
                </c:pt>
                <c:pt idx="4">
                  <c:v>22.0</c:v>
                </c:pt>
                <c:pt idx="5">
                  <c:v>31.0</c:v>
                </c:pt>
                <c:pt idx="6">
                  <c:v>28.0</c:v>
                </c:pt>
                <c:pt idx="7">
                  <c:v>41.0</c:v>
                </c:pt>
                <c:pt idx="8">
                  <c:v>9.0</c:v>
                </c:pt>
                <c:pt idx="9">
                  <c:v>37.0</c:v>
                </c:pt>
                <c:pt idx="10">
                  <c:v>109.0</c:v>
                </c:pt>
                <c:pt idx="11">
                  <c:v>37.0</c:v>
                </c:pt>
                <c:pt idx="12">
                  <c:v>14.0</c:v>
                </c:pt>
                <c:pt idx="13">
                  <c:v>27.0</c:v>
                </c:pt>
                <c:pt idx="14">
                  <c:v>39.0</c:v>
                </c:pt>
                <c:pt idx="15">
                  <c:v>25.0</c:v>
                </c:pt>
                <c:pt idx="16">
                  <c:v>19.0</c:v>
                </c:pt>
                <c:pt idx="17">
                  <c:v>19.0</c:v>
                </c:pt>
                <c:pt idx="18">
                  <c:v>24.0</c:v>
                </c:pt>
                <c:pt idx="19">
                  <c:v>7.0</c:v>
                </c:pt>
              </c:numCache>
            </c:numRef>
          </c:val>
        </c:ser>
        <c:dLbls>
          <c:showLegendKey val="0"/>
          <c:showVal val="0"/>
          <c:showCatName val="0"/>
          <c:showSerName val="0"/>
          <c:showPercent val="0"/>
          <c:showBubbleSize val="0"/>
        </c:dLbls>
        <c:gapWidth val="219"/>
        <c:overlap val="-27"/>
        <c:axId val="-763587232"/>
        <c:axId val="-763582272"/>
      </c:barChart>
      <c:dateAx>
        <c:axId val="-763587232"/>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3582272"/>
        <c:crosses val="autoZero"/>
        <c:auto val="1"/>
        <c:lblOffset val="100"/>
        <c:baseTimeUnit val="days"/>
      </c:dateAx>
      <c:valAx>
        <c:axId val="-763582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3587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idx="5">
    <p:pos x="6000" y="0"/>
    <p:text>don't think you need this slide, slide 10 already gets that point across.</p:text>
  </p:cm>
  <p:cm authorId="1" idx="6">
    <p:pos x="6000" y="200"/>
    <p:text>I think you talk to it on slide 10 but don't think you need another slide.</p:text>
  </p:cm>
  <p:cm authorId="2" idx="3">
    <p:pos x="6000" y="100"/>
    <p:text>this slide implicates slide 10</p:text>
  </p:cm>
</p:cmLst>
</file>

<file path=ppt/comments/comment2.xml><?xml version="1.0" encoding="utf-8"?>
<p:cmLst xmlns:a="http://schemas.openxmlformats.org/drawingml/2006/main" xmlns:r="http://schemas.openxmlformats.org/officeDocument/2006/relationships" xmlns:p="http://schemas.openxmlformats.org/presentationml/2006/main">
  <p:cm authorId="3" idx="1">
    <p:pos x="6000" y="0"/>
    <p:text>+tsahy@cloudlock.com +russ.miller@cloudlock.com +bernd@cloudlock.com Added the API slide from Eric's deck.</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a:ea typeface="ＭＳ Ｐゴシック"/>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1CB33F-3A4D-9645-BE40-BB72E9FBD98A}" type="datetimeFigureOut">
              <a:rPr lang="en-US" smtClean="0">
                <a:latin typeface="Arial"/>
                <a:ea typeface="ＭＳ Ｐゴシック"/>
              </a:rPr>
              <a:t>12/18/17</a:t>
            </a:fld>
            <a:endParaRPr lang="ja-JP">
              <a:latin typeface="Arial"/>
              <a:ea typeface="ＭＳ Ｐゴシック"/>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a:ea typeface="ＭＳ Ｐゴシック"/>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0D486C-286C-0944-8620-65C5EE0CD874}" type="slidenum">
              <a:rPr lang="en-US" smtClean="0">
                <a:latin typeface="Arial"/>
                <a:ea typeface="ＭＳ Ｐゴシック"/>
              </a:rPr>
              <a:t>‹#›</a:t>
            </a:fld>
            <a:endParaRPr lang="ja-JP">
              <a:latin typeface="Arial"/>
              <a:ea typeface="ＭＳ Ｐゴシック"/>
            </a:endParaRPr>
          </a:p>
        </p:txBody>
      </p:sp>
    </p:spTree>
    <p:extLst>
      <p:ext uri="{BB962C8B-B14F-4D97-AF65-F5344CB8AC3E}">
        <p14:creationId xmlns:p14="http://schemas.microsoft.com/office/powerpoint/2010/main" val="2033568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a:ea typeface="ＭＳ Ｐゴシック"/>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F27E8-4051-E147-AEC2-7B97A9803A92}" type="datetimeFigureOut">
              <a:rPr lang="en-US" altLang="ja-JP" smtClean="0">
                <a:latin typeface="Arial"/>
                <a:ea typeface="ＭＳ Ｐゴシック"/>
              </a:rPr>
              <a:t>12/18/17</a:t>
            </a:fld>
            <a:endParaRPr lang="ja-JP" altLang="en-US" dirty="0">
              <a:latin typeface="Arial"/>
              <a:ea typeface="ＭＳ Ｐゴシック"/>
            </a:endParaRPr>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latin typeface="Calibri"/>
              <a:ea typeface="ＭＳ Ｐゴシック"/>
            </a:endParaRPr>
          </a:p>
        </p:txBody>
      </p:sp>
      <p:sp>
        <p:nvSpPr>
          <p:cNvPr id="5" name="Notes Placeholder 4"/>
          <p:cNvSpPr>
            <a:spLocks noGrp="1"/>
          </p:cNvSpPr>
          <p:nvPr>
            <p:ph type="body" sz="quarter" idx="3"/>
          </p:nvPr>
        </p:nvSpPr>
        <p:spPr>
          <a:xfrm>
            <a:off x="685800" y="3544887"/>
            <a:ext cx="5486400" cy="5140325"/>
          </a:xfrm>
          <a:prstGeom prst="rect">
            <a:avLst/>
          </a:prstGeom>
        </p:spPr>
        <p:txBody>
          <a:bodyPr vert="horz" lIns="91440" tIns="45720" rIns="91440" bIns="45720" rtlCol="0"/>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endParaRPr lang="ja-JP" alt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a:ea typeface="ＭＳ Ｐゴシック"/>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B8799-42A2-4D43-AF76-D3220836283D}" type="slidenum">
              <a:rPr lang="en-US" altLang="ja-JP" smtClean="0">
                <a:latin typeface="Arial"/>
                <a:ea typeface="ＭＳ Ｐゴシック"/>
              </a:rPr>
              <a:t>‹#›</a:t>
            </a:fld>
            <a:endParaRPr lang="ja-JP" altLang="en-US" dirty="0">
              <a:latin typeface="Arial"/>
              <a:ea typeface="ＭＳ Ｐゴシック"/>
            </a:endParaRPr>
          </a:p>
        </p:txBody>
      </p:sp>
    </p:spTree>
    <p:extLst>
      <p:ext uri="{BB962C8B-B14F-4D97-AF65-F5344CB8AC3E}">
        <p14:creationId xmlns:p14="http://schemas.microsoft.com/office/powerpoint/2010/main" val="143562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cisco.jiveon.com/docs/DOC-660269"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cisco.jiveon.com/docs/DOC-660269"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cisco.jiveon.com/docs/DOC-660269"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Short and relevant: Stay focused on what your audience cares about. Think about what you want them to know, feel and do. Then, say what you need to say and no more.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Bold and human: Be confident in your ideas and in the words you use to express them. Use clear, natural language to connect with your audience and make your message stick.</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Show what’s possible and make it real: We call this Dreaming and Doing. When we do it right it's powerful, inspiring, convincing and persuasive.</a:t>
            </a:r>
          </a:p>
          <a:p>
            <a:pPr eaLnBrk="1" hangingPunct="1">
              <a:spcBef>
                <a:spcPct val="0"/>
              </a:spcBef>
            </a:pPr>
            <a:endParaRPr lang="en-US" altLang="en-US" dirty="0">
              <a:ea typeface="ＭＳ Ｐゴシック" pitchFamily="34"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ea typeface="ＭＳ Ｐゴシック" pitchFamily="34" charset="-128"/>
              </a:rPr>
              <a:t>To learn more, download the brand language guidelines:</a:t>
            </a:r>
            <a:r>
              <a:rPr lang="en-US" sz="1200" kern="1200" dirty="0">
                <a:solidFill>
                  <a:schemeClr val="tx1"/>
                </a:solidFill>
                <a:latin typeface="+mn-lt"/>
                <a:ea typeface="ＭＳ Ｐゴシック" charset="0"/>
                <a:cs typeface="ＭＳ Ｐゴシック" charset="0"/>
              </a:rPr>
              <a:t> </a:t>
            </a:r>
            <a:r>
              <a:rPr lang="en-US" sz="1200" u="sng" kern="1200" dirty="0">
                <a:solidFill>
                  <a:schemeClr val="tx1"/>
                </a:solidFill>
                <a:effectLst/>
                <a:latin typeface="+mn-lt"/>
                <a:ea typeface="ＭＳ Ｐゴシック" charset="0"/>
                <a:cs typeface="ＭＳ Ｐゴシック" charset="0"/>
                <a:hlinkClick r:id="rId3"/>
              </a:rPr>
              <a:t>https://cisco.jiveon.com/docs/DOC-660269</a:t>
            </a:r>
            <a:endParaRPr lang="en-GB" sz="1200" kern="1200" dirty="0">
              <a:solidFill>
                <a:schemeClr val="tx1"/>
              </a:solidFill>
              <a:effectLst/>
              <a:latin typeface="+mn-lt"/>
              <a:ea typeface="ＭＳ Ｐゴシック" charset="0"/>
              <a:cs typeface="ＭＳ Ｐゴシック"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fontAlgn="base" hangingPunct="1">
              <a:spcBef>
                <a:spcPct val="0"/>
              </a:spcBef>
              <a:spcAft>
                <a:spcPct val="0"/>
              </a:spcAft>
            </a:pPr>
            <a:fld id="{E1A6D400-C829-4070-B5E9-1BF68645D698}" type="slidenum">
              <a:rPr lang="en-US" altLang="en-US" smtClean="0">
                <a:solidFill>
                  <a:prstClr val="black"/>
                </a:solidFill>
              </a:rPr>
              <a:pPr eaLnBrk="1" fontAlgn="base" hangingPunct="1">
                <a:spcBef>
                  <a:spcPct val="0"/>
                </a:spcBef>
                <a:spcAft>
                  <a:spcPct val="0"/>
                </a:spcAft>
              </a:pPr>
              <a:t>2</a:t>
            </a:fld>
            <a:endParaRPr lang="en-US" altLang="en-US">
              <a:solidFill>
                <a:prstClr val="black"/>
              </a:solidFill>
            </a:endParaRPr>
          </a:p>
        </p:txBody>
      </p:sp>
    </p:spTree>
    <p:extLst>
      <p:ext uri="{BB962C8B-B14F-4D97-AF65-F5344CB8AC3E}">
        <p14:creationId xmlns:p14="http://schemas.microsoft.com/office/powerpoint/2010/main" val="189677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ja-JP" altLang="en-US" dirty="0" smtClean="0">
                <a:latin typeface="Calibri"/>
                <a:ea typeface="ＭＳ Ｐゴシック"/>
              </a:rPr>
              <a:t>数多くのモデルがありますが、ここで例をいくつか紹介します。</a:t>
            </a:r>
          </a:p>
          <a:p>
            <a:pPr marL="171450" indent="-171450">
              <a:buFontTx/>
              <a:buChar char="-"/>
              <a:defRPr/>
            </a:pPr>
            <a:r>
              <a:rPr lang="ja-JP" altLang="en-US" dirty="0" smtClean="0">
                <a:latin typeface="Calibri"/>
                <a:ea typeface="ＭＳ Ｐゴシック"/>
              </a:rPr>
              <a:t>共同発生モデル：</a:t>
            </a:r>
          </a:p>
          <a:p>
            <a:pPr marL="628650" lvl="1" indent="-171450">
              <a:buFontTx/>
              <a:buChar char="-"/>
              <a:defRPr/>
            </a:pPr>
            <a:r>
              <a:rPr lang="ja-JP" altLang="en-US" sz="1200" b="0" i="0" u="none" strike="noStrike" kern="1200" baseline="0" dirty="0" smtClean="0">
                <a:solidFill>
                  <a:schemeClr val="tx1"/>
                </a:solidFill>
                <a:effectLst/>
                <a:latin typeface="Calibri"/>
                <a:ea typeface="ＭＳ Ｐゴシック"/>
              </a:rPr>
              <a:t>特定のドメインの直前または直後にクエリされたドメインを識別します。</a:t>
            </a:r>
            <a:r>
              <a:rPr lang="ja-JP" altLang="en-US" sz="1200" b="0" i="0" u="none" strike="noStrike" kern="1200" dirty="0" smtClean="0">
                <a:solidFill>
                  <a:schemeClr val="tx1"/>
                </a:solidFill>
                <a:effectLst/>
                <a:latin typeface="Calibri"/>
                <a:ea typeface="ＭＳ Ｐゴシック"/>
              </a:rPr>
              <a:t>このモデルは、別のネットワーク上でホストされていても同じ攻撃に関連しているドメインを明らかにする上で役立ちます。</a:t>
            </a:r>
          </a:p>
          <a:p>
            <a:pPr marL="171450" lvl="0" indent="-171450">
              <a:buFontTx/>
              <a:buChar char="-"/>
              <a:defRPr/>
            </a:pPr>
            <a:r>
              <a:rPr lang="ja-JP" altLang="en-US" sz="1200" b="0" i="0" u="none" strike="noStrike" kern="1200" dirty="0" smtClean="0">
                <a:solidFill>
                  <a:schemeClr val="tx1"/>
                </a:solidFill>
                <a:effectLst/>
                <a:latin typeface="Calibri"/>
                <a:ea typeface="ＭＳ Ｐゴシック"/>
              </a:rPr>
              <a:t>トラフィック スパイク モデル：</a:t>
            </a:r>
          </a:p>
          <a:p>
            <a:pPr marL="628650" lvl="1" indent="-171450">
              <a:buFontTx/>
              <a:buChar char="-"/>
              <a:defRPr/>
            </a:pPr>
            <a:r>
              <a:rPr lang="ja-JP" altLang="en-US" sz="1200" b="0" i="0" u="none" strike="noStrike" kern="1200" dirty="0" smtClean="0">
                <a:solidFill>
                  <a:schemeClr val="tx1"/>
                </a:solidFill>
                <a:effectLst/>
                <a:latin typeface="Calibri"/>
                <a:ea typeface="ＭＳ Ｐゴシック"/>
              </a:rPr>
              <a:t>ドメインへのトラフィックのスパイクが、他の攻撃で見られるパターンに一致する場合に認識します。たとえば、あるドメインのトラフィックがエクスプロイト キットで見られる要求パターンと一致すると、完全な攻撃が発動される前にそのドメインをブロックします。   </a:t>
            </a:r>
          </a:p>
          <a:p>
            <a:pPr marL="171450" lvl="0" indent="-171450">
              <a:buFontTx/>
              <a:buChar char="-"/>
              <a:defRPr/>
            </a:pPr>
            <a:r>
              <a:rPr lang="ja-JP" altLang="en-US" sz="1200" b="0" i="0" u="none" strike="noStrike" kern="1200" dirty="0" smtClean="0">
                <a:solidFill>
                  <a:schemeClr val="tx1"/>
                </a:solidFill>
                <a:effectLst/>
                <a:latin typeface="Calibri"/>
                <a:ea typeface="ＭＳ Ｐゴシック"/>
              </a:rPr>
              <a:t>予測型 </a:t>
            </a:r>
            <a:r>
              <a:rPr lang="en-US" altLang="ja-JP" sz="1200" b="0" i="0" u="none" strike="noStrike" kern="1200" dirty="0" smtClean="0">
                <a:solidFill>
                  <a:schemeClr val="tx1"/>
                </a:solidFill>
                <a:effectLst/>
                <a:latin typeface="Calibri"/>
                <a:ea typeface="ＭＳ Ｐゴシック"/>
              </a:rPr>
              <a:t>IP </a:t>
            </a:r>
            <a:r>
              <a:rPr lang="ja-JP" altLang="en-US" sz="1200" b="0" i="0" u="none" strike="noStrike" kern="1200" dirty="0" smtClean="0">
                <a:solidFill>
                  <a:schemeClr val="tx1"/>
                </a:solidFill>
                <a:effectLst/>
                <a:latin typeface="Calibri"/>
                <a:ea typeface="ＭＳ Ｐゴシック"/>
              </a:rPr>
              <a:t>スペース モニタリング モデル：</a:t>
            </a:r>
          </a:p>
          <a:p>
            <a:pPr marL="628650" lvl="1" indent="-171450">
              <a:buFontTx/>
              <a:buChar char="-"/>
              <a:defRPr/>
            </a:pPr>
            <a:r>
              <a:rPr lang="ja-JP" altLang="en-US" sz="1200" b="0" i="0" u="none" strike="noStrike" kern="1200" dirty="0" smtClean="0">
                <a:solidFill>
                  <a:schemeClr val="tx1"/>
                </a:solidFill>
                <a:effectLst/>
                <a:latin typeface="Calibri"/>
                <a:ea typeface="ＭＳ Ｐゴシック"/>
              </a:rPr>
              <a:t>スパイク ランク モデルで特定されたドメインから開始し、攻撃者がインフラストラクチャ（ホスティング プロバイダー、ネーム サーバ、</a:t>
            </a:r>
            <a:r>
              <a:rPr lang="en-US" altLang="ja-JP" sz="1200" b="0" i="0" u="none" strike="noStrike" kern="1200" dirty="0" smtClean="0">
                <a:solidFill>
                  <a:schemeClr val="tx1"/>
                </a:solidFill>
                <a:effectLst/>
                <a:latin typeface="Calibri"/>
                <a:ea typeface="ＭＳ Ｐゴシック"/>
              </a:rPr>
              <a:t>IP </a:t>
            </a:r>
            <a:r>
              <a:rPr lang="ja-JP" altLang="en-US" sz="1200" b="0" i="0" u="none" strike="noStrike" kern="1200" dirty="0" smtClean="0">
                <a:solidFill>
                  <a:schemeClr val="tx1"/>
                </a:solidFill>
                <a:effectLst/>
                <a:latin typeface="Calibri"/>
                <a:ea typeface="ＭＳ Ｐゴシック"/>
              </a:rPr>
              <a:t>など）を設定する手順を採点し、悪意があるかどうかを予測します。これにより、攻撃が発動される前に他の接続先を識別でき、予防的にブロックできます。</a:t>
            </a:r>
            <a:endParaRPr lang="ja-JP" altLang="en-US" b="0" dirty="0" smtClean="0">
              <a:effectLst/>
              <a:latin typeface="Calibri"/>
              <a:ea typeface="ＭＳ Ｐゴシック"/>
            </a:endParaRPr>
          </a:p>
          <a:p>
            <a:pPr>
              <a:defRPr/>
            </a:pPr>
            <a:endParaRPr lang="ja-JP" altLang="en-US" sz="1200" b="0" i="0" u="none" strike="noStrike" kern="1200" dirty="0" smtClean="0">
              <a:solidFill>
                <a:schemeClr val="tx1"/>
              </a:solidFill>
              <a:effectLst/>
              <a:latin typeface="Calibri"/>
              <a:ea typeface="ＭＳ Ｐゴシック"/>
              <a:cs typeface="ＭＳ Ｐゴシック" charset="0"/>
            </a:endParaRPr>
          </a:p>
          <a:p>
            <a:r>
              <a:rPr lang="ja-JP" altLang="en-US" sz="1200" b="0" i="1" u="none" strike="noStrike" kern="1200" dirty="0" smtClean="0">
                <a:solidFill>
                  <a:schemeClr val="tx1"/>
                </a:solidFill>
                <a:effectLst/>
                <a:latin typeface="Calibri"/>
                <a:ea typeface="ＭＳ Ｐゴシック"/>
              </a:rPr>
              <a:t>* スピーカー用メモ：スライド上の各ラベルの「イベント」が何かを尋ねられた場合、説明は以下のとおりです。</a:t>
            </a:r>
            <a:endParaRPr lang="ja-JP" altLang="en-US" sz="1200" i="1" kern="1200" dirty="0" smtClean="0">
              <a:solidFill>
                <a:schemeClr val="tx1"/>
              </a:solidFill>
              <a:latin typeface="Calibri"/>
              <a:ea typeface="ＭＳ Ｐゴシック"/>
            </a:endParaRPr>
          </a:p>
          <a:p>
            <a:pPr marL="171450" indent="-171450">
              <a:buFontTx/>
              <a:buChar char="-"/>
            </a:pPr>
            <a:r>
              <a:rPr lang="en-US" altLang="ja-JP" sz="1200" i="1" kern="1200" dirty="0" smtClean="0">
                <a:solidFill>
                  <a:schemeClr val="tx1"/>
                </a:solidFill>
                <a:latin typeface="Calibri"/>
                <a:ea typeface="ＭＳ Ｐゴシック"/>
              </a:rPr>
              <a:t>DNS </a:t>
            </a:r>
            <a:r>
              <a:rPr lang="ja-JP" altLang="en-US" sz="1200" i="1" kern="1200" dirty="0" smtClean="0">
                <a:solidFill>
                  <a:schemeClr val="tx1"/>
                </a:solidFill>
                <a:latin typeface="Calibri"/>
                <a:ea typeface="ＭＳ Ｐゴシック"/>
              </a:rPr>
              <a:t>クエリごとに </a:t>
            </a:r>
            <a:r>
              <a:rPr lang="en-US" altLang="ja-JP" sz="1200" i="1" kern="1200" dirty="0" smtClean="0">
                <a:solidFill>
                  <a:schemeClr val="tx1"/>
                </a:solidFill>
                <a:latin typeface="Calibri"/>
                <a:ea typeface="ＭＳ Ｐゴシック"/>
              </a:rPr>
              <a:t>2 </a:t>
            </a:r>
            <a:r>
              <a:rPr lang="ja-JP" altLang="en-US" sz="1200" i="1" kern="1200" dirty="0" smtClean="0">
                <a:solidFill>
                  <a:schemeClr val="tx1"/>
                </a:solidFill>
                <a:latin typeface="Calibri"/>
                <a:ea typeface="ＭＳ Ｐゴシック"/>
              </a:rPr>
              <a:t>つのイベントが表示されます。（</a:t>
            </a:r>
            <a:r>
              <a:rPr lang="en-US" altLang="ja-JP" sz="1200" i="1" kern="1200" dirty="0" smtClean="0">
                <a:solidFill>
                  <a:schemeClr val="tx1"/>
                </a:solidFill>
                <a:latin typeface="Calibri"/>
                <a:ea typeface="ＭＳ Ｐゴシック"/>
              </a:rPr>
              <a:t>1</a:t>
            </a:r>
            <a:r>
              <a:rPr lang="ja-JP" altLang="en-US" sz="1200" i="1" kern="1200" dirty="0" smtClean="0">
                <a:solidFill>
                  <a:schemeClr val="tx1"/>
                </a:solidFill>
                <a:latin typeface="Calibri"/>
                <a:ea typeface="ＭＳ Ｐゴシック"/>
              </a:rPr>
              <a:t>）ドメイン要求、および（</a:t>
            </a:r>
            <a:r>
              <a:rPr lang="en-US" altLang="ja-JP" sz="1200" i="1" kern="1200" dirty="0" smtClean="0">
                <a:solidFill>
                  <a:schemeClr val="tx1"/>
                </a:solidFill>
                <a:latin typeface="Calibri"/>
                <a:ea typeface="ＭＳ Ｐゴシック"/>
              </a:rPr>
              <a:t>2</a:t>
            </a:r>
            <a:r>
              <a:rPr lang="ja-JP" altLang="en-US" sz="1200" i="1" kern="1200" dirty="0" smtClean="0">
                <a:solidFill>
                  <a:schemeClr val="tx1"/>
                </a:solidFill>
                <a:latin typeface="Calibri"/>
                <a:ea typeface="ＭＳ Ｐゴシック"/>
              </a:rPr>
              <a:t>）</a:t>
            </a:r>
            <a:r>
              <a:rPr lang="en-US" altLang="ja-JP" sz="1200" i="1" kern="1200" dirty="0" smtClean="0">
                <a:solidFill>
                  <a:schemeClr val="tx1"/>
                </a:solidFill>
                <a:latin typeface="Calibri"/>
                <a:ea typeface="ＭＳ Ｐゴシック"/>
              </a:rPr>
              <a:t>IP </a:t>
            </a:r>
            <a:r>
              <a:rPr lang="ja-JP" altLang="en-US" sz="1200" i="1" kern="1200" dirty="0" smtClean="0">
                <a:solidFill>
                  <a:schemeClr val="tx1"/>
                </a:solidFill>
                <a:latin typeface="Calibri"/>
                <a:ea typeface="ＭＳ Ｐゴシック"/>
              </a:rPr>
              <a:t>応答 </a:t>
            </a:r>
          </a:p>
          <a:p>
            <a:pPr marL="171450" indent="-171450">
              <a:buFontTx/>
              <a:buChar char="-"/>
            </a:pPr>
            <a:r>
              <a:rPr lang="ja-JP" altLang="en-US" sz="1200" i="1" kern="1200" dirty="0" smtClean="0">
                <a:solidFill>
                  <a:schemeClr val="tx1"/>
                </a:solidFill>
                <a:latin typeface="Calibri"/>
                <a:ea typeface="ＭＳ Ｐゴシック"/>
              </a:rPr>
              <a:t>したがって、</a:t>
            </a:r>
            <a:r>
              <a:rPr lang="en-US" altLang="ja-JP" sz="1200" i="1" kern="1200" dirty="0" smtClean="0">
                <a:solidFill>
                  <a:schemeClr val="tx1"/>
                </a:solidFill>
                <a:latin typeface="Calibri"/>
                <a:ea typeface="ＭＳ Ｐゴシック"/>
              </a:rPr>
              <a:t>1 </a:t>
            </a:r>
            <a:r>
              <a:rPr lang="ja-JP" altLang="en-US" sz="1200" i="1" kern="1200" dirty="0" smtClean="0">
                <a:solidFill>
                  <a:schemeClr val="tx1"/>
                </a:solidFill>
                <a:latin typeface="Calibri"/>
                <a:ea typeface="ＭＳ Ｐゴシック"/>
              </a:rPr>
              <a:t>日あたり </a:t>
            </a:r>
            <a:r>
              <a:rPr lang="en-US" altLang="ja-JP" sz="1200" i="1" kern="1200" dirty="0" smtClean="0">
                <a:solidFill>
                  <a:schemeClr val="tx1"/>
                </a:solidFill>
                <a:latin typeface="Calibri"/>
                <a:ea typeface="ＭＳ Ｐゴシック"/>
              </a:rPr>
              <a:t>800 </a:t>
            </a:r>
            <a:r>
              <a:rPr lang="ja-JP" altLang="en-US" sz="1200" i="1" kern="1200" dirty="0" smtClean="0">
                <a:solidFill>
                  <a:schemeClr val="tx1"/>
                </a:solidFill>
                <a:latin typeface="Calibri"/>
                <a:ea typeface="ＭＳ Ｐゴシック"/>
              </a:rPr>
              <a:t>億クエリ</a:t>
            </a:r>
            <a:r>
              <a:rPr lang="en-US" altLang="ja-JP" sz="1200" i="1" kern="1200" dirty="0" smtClean="0">
                <a:solidFill>
                  <a:schemeClr val="tx1"/>
                </a:solidFill>
                <a:latin typeface="Calibri"/>
                <a:ea typeface="ＭＳ Ｐゴシック"/>
              </a:rPr>
              <a:t>/24 </a:t>
            </a:r>
            <a:r>
              <a:rPr lang="ja-JP" altLang="en-US" sz="1200" i="1" kern="1200" dirty="0" smtClean="0">
                <a:solidFill>
                  <a:schemeClr val="tx1"/>
                </a:solidFill>
                <a:latin typeface="Calibri"/>
                <a:ea typeface="ＭＳ Ｐゴシック"/>
              </a:rPr>
              <a:t>時間</a:t>
            </a:r>
            <a:r>
              <a:rPr lang="en-US" altLang="ja-JP" sz="1200" i="1" kern="1200" dirty="0" smtClean="0">
                <a:solidFill>
                  <a:schemeClr val="tx1"/>
                </a:solidFill>
                <a:latin typeface="Calibri"/>
                <a:ea typeface="ＭＳ Ｐゴシック"/>
              </a:rPr>
              <a:t>/3,600 </a:t>
            </a:r>
            <a:r>
              <a:rPr lang="ja-JP" altLang="en-US" sz="1200" i="1" kern="1200" dirty="0" smtClean="0">
                <a:solidFill>
                  <a:schemeClr val="tx1"/>
                </a:solidFill>
                <a:latin typeface="Calibri"/>
                <a:ea typeface="ＭＳ Ｐゴシック"/>
              </a:rPr>
              <a:t>秒＝ </a:t>
            </a:r>
            <a:r>
              <a:rPr lang="en-US" altLang="ja-JP" sz="1200" i="1" kern="1200" dirty="0" smtClean="0">
                <a:solidFill>
                  <a:schemeClr val="tx1"/>
                </a:solidFill>
                <a:latin typeface="Calibri"/>
                <a:ea typeface="ＭＳ Ｐゴシック"/>
              </a:rPr>
              <a:t>1 </a:t>
            </a:r>
            <a:r>
              <a:rPr lang="ja-JP" altLang="en-US" sz="1200" i="1" kern="1200" dirty="0" smtClean="0">
                <a:solidFill>
                  <a:schemeClr val="tx1"/>
                </a:solidFill>
                <a:latin typeface="Calibri"/>
                <a:ea typeface="ＭＳ Ｐゴシック"/>
              </a:rPr>
              <a:t>秒あたり </a:t>
            </a:r>
            <a:r>
              <a:rPr lang="en-US" altLang="ja-JP" sz="1200" i="1" kern="1200" dirty="0" smtClean="0">
                <a:solidFill>
                  <a:schemeClr val="tx1"/>
                </a:solidFill>
                <a:latin typeface="Calibri"/>
                <a:ea typeface="ＭＳ Ｐゴシック"/>
              </a:rPr>
              <a:t>185 </a:t>
            </a:r>
            <a:r>
              <a:rPr lang="ja-JP" altLang="en-US" sz="1200" i="1" kern="1200" dirty="0" smtClean="0">
                <a:solidFill>
                  <a:schemeClr val="tx1"/>
                </a:solidFill>
                <a:latin typeface="Calibri"/>
                <a:ea typeface="ＭＳ Ｐゴシック"/>
              </a:rPr>
              <a:t>万 イベント（</a:t>
            </a:r>
            <a:r>
              <a:rPr lang="en-US" altLang="ja-JP" sz="1200" i="1" kern="1200" dirty="0" smtClean="0">
                <a:solidFill>
                  <a:schemeClr val="tx1"/>
                </a:solidFill>
                <a:latin typeface="Calibri"/>
                <a:ea typeface="ＭＳ Ｐゴシック"/>
              </a:rPr>
              <a:t>200 </a:t>
            </a:r>
            <a:r>
              <a:rPr lang="ja-JP" altLang="en-US" sz="1200" i="1" kern="1200" dirty="0" smtClean="0">
                <a:solidFill>
                  <a:schemeClr val="tx1"/>
                </a:solidFill>
                <a:latin typeface="Calibri"/>
                <a:ea typeface="ＭＳ Ｐゴシック"/>
              </a:rPr>
              <a:t>万以上のライブ イベント）</a:t>
            </a:r>
          </a:p>
          <a:p>
            <a:pPr marL="171450" indent="-171450">
              <a:buFontTx/>
              <a:buChar char="-"/>
            </a:pPr>
            <a:r>
              <a:rPr lang="ja-JP" altLang="en-US" sz="1200" b="0" i="1" kern="1200" dirty="0" smtClean="0">
                <a:solidFill>
                  <a:schemeClr val="tx1"/>
                </a:solidFill>
                <a:latin typeface="Calibri"/>
                <a:ea typeface="ＭＳ Ｐゴシック"/>
              </a:rPr>
              <a:t>履歴イベントはキャッシュを表します </a:t>
            </a:r>
            <a:endParaRPr lang="ja-JP" altLang="en-US" b="0" i="1" dirty="0" smtClean="0">
              <a:latin typeface="Calibri"/>
              <a:ea typeface="ＭＳ Ｐゴシック"/>
            </a:endParaRPr>
          </a:p>
          <a:p>
            <a:endParaRPr lang="ja-JP" altLang="en-US" b="0" dirty="0" smtClean="0">
              <a:latin typeface="Calibri"/>
              <a:ea typeface="ＭＳ Ｐゴシック"/>
            </a:endParaRPr>
          </a:p>
          <a:p>
            <a:endParaRPr lang="ja-JP" altLang="en-US" b="0"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18</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40503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は遅延なしで適用します。</a:t>
            </a: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 </a:t>
            </a:r>
            <a:r>
              <a:rPr lang="en-US" altLang="ja-JP" dirty="0" smtClean="0">
                <a:latin typeface="Calibri"/>
                <a:ea typeface="ＭＳ Ｐゴシック"/>
              </a:rPr>
              <a:t>DNS </a:t>
            </a:r>
            <a:r>
              <a:rPr lang="ja-JP" altLang="en-US" dirty="0" smtClean="0">
                <a:latin typeface="Calibri"/>
                <a:ea typeface="ＭＳ Ｐゴシック"/>
              </a:rPr>
              <a:t>を使ってセキュリティを適用しますが、これはどのように機能するのでしょうか。</a:t>
            </a:r>
          </a:p>
          <a:p>
            <a:pPr marL="171450" indent="-171450">
              <a:buFontTx/>
              <a:buChar char="-"/>
              <a:defRPr/>
            </a:pP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が </a:t>
            </a:r>
            <a:r>
              <a:rPr lang="en-US" altLang="ja-JP" dirty="0" smtClean="0">
                <a:latin typeface="Calibri"/>
                <a:ea typeface="ＭＳ Ｐゴシック"/>
              </a:rPr>
              <a:t>DNS </a:t>
            </a:r>
            <a:r>
              <a:rPr lang="ja-JP" altLang="en-US" dirty="0" smtClean="0">
                <a:latin typeface="Calibri"/>
                <a:ea typeface="ＭＳ Ｐゴシック"/>
              </a:rPr>
              <a:t>要求を受信すると、まずその要求がどの顧客から来たか、またどのポリシーを適用するかを特定します。</a:t>
            </a:r>
          </a:p>
          <a:p>
            <a:pPr marL="171450" indent="-171450">
              <a:buFontTx/>
              <a:buChar char="-"/>
              <a:defRPr/>
            </a:pPr>
            <a:r>
              <a:rPr lang="ja-JP" altLang="en-US" sz="1200" b="0" i="0" u="none" strike="noStrike" kern="1200" dirty="0" smtClean="0">
                <a:solidFill>
                  <a:schemeClr val="tx1"/>
                </a:solidFill>
                <a:effectLst/>
                <a:latin typeface="Calibri"/>
                <a:ea typeface="ＭＳ Ｐゴシック"/>
              </a:rPr>
              <a:t>次に、</a:t>
            </a: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は要求が以下のいずれであるかを</a:t>
            </a:r>
            <a:r>
              <a:rPr lang="ja-JP" altLang="en-US" sz="1200" b="0" i="0" u="none" strike="noStrike" kern="1200" smtClean="0">
                <a:solidFill>
                  <a:schemeClr val="tx1"/>
                </a:solidFill>
                <a:effectLst/>
                <a:latin typeface="Calibri"/>
                <a:ea typeface="ＭＳ Ｐゴシック"/>
              </a:rPr>
              <a:t>判断します。</a:t>
            </a:r>
            <a:endParaRPr lang="ja-JP" altLang="en-US" smtClean="0">
              <a:latin typeface="Calibri"/>
              <a:ea typeface="ＭＳ Ｐゴシック"/>
            </a:endParaRP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smtClean="0">
                <a:latin typeface="Calibri"/>
                <a:ea typeface="ＭＳ Ｐゴシック"/>
              </a:rPr>
              <a:t>安全</a:t>
            </a:r>
            <a:r>
              <a:rPr lang="ja-JP" altLang="en-US" dirty="0" smtClean="0">
                <a:latin typeface="Calibri"/>
                <a:ea typeface="ＭＳ Ｐゴシック"/>
              </a:rPr>
              <a:t>、またはホワイトリストに挙</a:t>
            </a:r>
            <a:r>
              <a:rPr lang="ja-JP" altLang="en-US" smtClean="0">
                <a:latin typeface="Calibri"/>
                <a:ea typeface="ＭＳ Ｐゴシック"/>
              </a:rPr>
              <a:t>げられているもの </a:t>
            </a: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smtClean="0">
                <a:latin typeface="Calibri"/>
                <a:ea typeface="ＭＳ Ｐゴシック"/>
              </a:rPr>
              <a:t>悪</a:t>
            </a:r>
            <a:r>
              <a:rPr lang="ja-JP" altLang="en-US" dirty="0" smtClean="0">
                <a:latin typeface="Calibri"/>
                <a:ea typeface="ＭＳ Ｐゴシック"/>
              </a:rPr>
              <a:t>意のあるもの、またはブラックリストに挙げられているもの</a:t>
            </a:r>
            <a:r>
              <a:rPr lang="ja-JP" altLang="en-US" smtClean="0">
                <a:latin typeface="Calibri"/>
                <a:ea typeface="ＭＳ Ｐゴシック"/>
              </a:rPr>
              <a:t>、または </a:t>
            </a: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smtClean="0">
                <a:latin typeface="Calibri"/>
                <a:ea typeface="ＭＳ Ｐゴシック"/>
              </a:rPr>
              <a:t>「</a:t>
            </a:r>
            <a:r>
              <a:rPr lang="ja-JP" altLang="en-US" dirty="0" smtClean="0">
                <a:latin typeface="Calibri"/>
                <a:ea typeface="ＭＳ Ｐゴシック"/>
              </a:rPr>
              <a:t>リスクのある」もの</a:t>
            </a:r>
          </a:p>
          <a:p>
            <a:pPr marL="685800" lvl="1" indent="-228600">
              <a:buFontTx/>
              <a:buAutoNum type="alphaUcParenBoth"/>
              <a:defRPr/>
            </a:pPr>
            <a:endParaRPr lang="ja-JP" altLang="en-US" dirty="0" smtClean="0">
              <a:latin typeface="Calibri"/>
              <a:ea typeface="ＭＳ Ｐゴシック"/>
            </a:endParaRPr>
          </a:p>
          <a:p>
            <a:pPr marL="171450" lvl="0" indent="-171450">
              <a:buFontTx/>
              <a:buChar char="-"/>
              <a:defRPr/>
            </a:pPr>
            <a:r>
              <a:rPr lang="ja-JP" altLang="en-US" dirty="0" smtClean="0">
                <a:latin typeface="Calibri"/>
                <a:ea typeface="ＭＳ Ｐゴシック"/>
              </a:rPr>
              <a:t>対応：</a:t>
            </a: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dirty="0" smtClean="0">
                <a:latin typeface="Calibri"/>
                <a:ea typeface="ＭＳ Ｐゴシック"/>
              </a:rPr>
              <a:t>安全な要求の場合、通常どおり接続をル</a:t>
            </a:r>
            <a:r>
              <a:rPr lang="ja-JP" altLang="en-US" smtClean="0">
                <a:latin typeface="Calibri"/>
                <a:ea typeface="ＭＳ Ｐゴシック"/>
              </a:rPr>
              <a:t>ーティングする</a:t>
            </a:r>
          </a:p>
          <a:p>
            <a:pPr marL="685800" lvl="1" indent="-228600">
              <a:buFontTx/>
              <a:buAutoNum type="alphaUcParenBoth"/>
              <a:defRPr/>
            </a:pPr>
            <a:r>
              <a:rPr lang="ja-JP" altLang="en-US" smtClean="0">
                <a:latin typeface="Calibri"/>
                <a:ea typeface="ＭＳ Ｐゴシック"/>
              </a:rPr>
              <a:t>悪</a:t>
            </a:r>
            <a:r>
              <a:rPr lang="ja-JP" altLang="en-US" dirty="0" smtClean="0">
                <a:latin typeface="Calibri"/>
                <a:ea typeface="ＭＳ Ｐゴシック"/>
              </a:rPr>
              <a:t>意のある要求の場合、接続をブロック ページにル</a:t>
            </a:r>
            <a:r>
              <a:rPr lang="ja-JP" altLang="en-US" smtClean="0">
                <a:latin typeface="Calibri"/>
                <a:ea typeface="ＭＳ Ｐゴシック"/>
              </a:rPr>
              <a:t>ーティングする</a:t>
            </a:r>
          </a:p>
          <a:p>
            <a:pPr marL="685800" lvl="1" indent="-228600">
              <a:buFontTx/>
              <a:buAutoNum type="alphaUcParenBoth"/>
              <a:defRPr/>
            </a:pPr>
            <a:r>
              <a:rPr lang="ja-JP" altLang="en-US" smtClean="0">
                <a:latin typeface="Calibri"/>
                <a:ea typeface="ＭＳ Ｐゴシック"/>
              </a:rPr>
              <a:t>「</a:t>
            </a:r>
            <a:r>
              <a:rPr lang="ja-JP" altLang="en-US" dirty="0" smtClean="0">
                <a:latin typeface="Calibri"/>
                <a:ea typeface="ＭＳ Ｐゴシック"/>
              </a:rPr>
              <a:t>リスクのある」要求については、より詳細な検査のため、接続をクラウドベースのプロキシにルーティングする</a:t>
            </a: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19</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41019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次に、プロキシについてより詳しく</a:t>
            </a:r>
            <a:r>
              <a:rPr lang="ja-JP" altLang="en-US" sz="1200" b="0" i="0" u="none" strike="noStrike" kern="1200" smtClean="0">
                <a:solidFill>
                  <a:schemeClr val="tx1"/>
                </a:solidFill>
                <a:effectLst/>
                <a:latin typeface="Calibri"/>
                <a:ea typeface="ＭＳ Ｐゴシック"/>
              </a:rPr>
              <a:t>見ていきましょう。</a:t>
            </a:r>
            <a:endParaRPr lang="ja-JP" altLang="en-US" sz="1200" b="0" i="0" u="none" strike="noStrike" kern="120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b="0" i="0" u="none" strike="noStrike" kern="1200" baseline="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baseline="0" dirty="0" smtClean="0">
                <a:solidFill>
                  <a:schemeClr val="tx1"/>
                </a:solidFill>
                <a:effectLst/>
                <a:latin typeface="Calibri"/>
                <a:ea typeface="ＭＳ Ｐゴシック"/>
              </a:rPr>
              <a:t>「リスクのある」ドメインとはどのようなものか疑問に思っているかもしれません。その説明から</a:t>
            </a:r>
            <a:r>
              <a:rPr lang="ja-JP" altLang="en-US" sz="1200" b="0" i="0" u="none" strike="noStrike" kern="1200" baseline="0" smtClean="0">
                <a:solidFill>
                  <a:schemeClr val="tx1"/>
                </a:solidFill>
                <a:effectLst/>
                <a:latin typeface="Calibri"/>
                <a:ea typeface="ＭＳ Ｐゴシック"/>
              </a:rPr>
              <a:t>始めましょう。</a:t>
            </a:r>
            <a:endParaRPr lang="ja-JP" altLang="en-US" sz="1200" b="0" i="0" u="none" strike="noStrike" kern="1200" baseline="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b="0" i="0" u="none" strike="noStrike" kern="1200" baseline="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ほとんどのフィッシング、マルウェア、ランサムウェアなどの脅威は、悪意があると分類されたドメインでホストされています。しかし、悪意のあるコンテンツと安全なコンテンツの両方をホストしているドメインもあり、これらを「リスクのある」ドメインとみなします。こうしたサイトの多くは、コンテンツのアップロードや共有をユーザに許可してポリシングしづらくしています。よく知られているものに </a:t>
            </a:r>
            <a:r>
              <a:rPr lang="en-US" altLang="ja-JP" sz="1200" b="0" i="0" u="none" strike="noStrike" kern="1200" dirty="0" smtClean="0">
                <a:solidFill>
                  <a:schemeClr val="tx1"/>
                </a:solidFill>
                <a:effectLst/>
                <a:latin typeface="Calibri"/>
                <a:ea typeface="ＭＳ Ｐゴシック"/>
              </a:rPr>
              <a:t>reddit.com </a:t>
            </a:r>
            <a:r>
              <a:rPr lang="ja-JP" altLang="en-US" sz="1200" b="0" i="0" u="none" strike="noStrike" kern="1200" dirty="0" smtClean="0">
                <a:solidFill>
                  <a:schemeClr val="tx1"/>
                </a:solidFill>
                <a:effectLst/>
                <a:latin typeface="Calibri"/>
                <a:ea typeface="ＭＳ Ｐゴシック"/>
              </a:rPr>
              <a:t>などがあります。</a:t>
            </a:r>
          </a:p>
          <a:p>
            <a:endParaRPr lang="ja-JP" altLang="en-US" sz="1200" b="0" i="0" u="none" strike="noStrike" kern="1200" dirty="0" smtClean="0">
              <a:solidFill>
                <a:schemeClr val="tx1"/>
              </a:solidFill>
              <a:effectLst/>
              <a:latin typeface="Calibri"/>
              <a:ea typeface="ＭＳ Ｐゴシック"/>
            </a:endParaRPr>
          </a:p>
          <a:p>
            <a:r>
              <a:rPr lang="ja-JP" altLang="en-US" sz="1200" b="0" i="0" u="none" strike="noStrike" kern="1200" dirty="0" smtClean="0">
                <a:solidFill>
                  <a:schemeClr val="tx1"/>
                </a:solidFill>
                <a:effectLst/>
                <a:latin typeface="Calibri"/>
                <a:ea typeface="ＭＳ Ｐゴシック"/>
              </a:rPr>
              <a:t>また、すべてのインターネット要求を検査してレイテンシや複雑さを増加させる従来の </a:t>
            </a:r>
            <a:r>
              <a:rPr lang="en-US" altLang="ja-JP" sz="1200" b="0" i="0" u="none" strike="noStrike" kern="1200" dirty="0" smtClean="0">
                <a:solidFill>
                  <a:schemeClr val="tx1"/>
                </a:solidFill>
                <a:effectLst/>
                <a:latin typeface="Calibri"/>
                <a:ea typeface="ＭＳ Ｐゴシック"/>
              </a:rPr>
              <a:t>Web </a:t>
            </a:r>
            <a:r>
              <a:rPr lang="ja-JP" altLang="en-US" sz="1200" b="0" i="0" u="none" strike="noStrike" kern="1200" dirty="0" smtClean="0">
                <a:solidFill>
                  <a:schemeClr val="tx1"/>
                </a:solidFill>
                <a:effectLst/>
                <a:latin typeface="Calibri"/>
                <a:ea typeface="ＭＳ Ｐゴシック"/>
              </a:rPr>
              <a:t>プロキシやゲートウェイとは異なり、シスコのプロキシは、リスクのあるドメインへの要求だけを傍受し検</a:t>
            </a:r>
            <a:r>
              <a:rPr lang="ja-JP" altLang="en-US" sz="1200" b="0" i="0" u="none" strike="noStrike" kern="1200" smtClean="0">
                <a:solidFill>
                  <a:schemeClr val="tx1"/>
                </a:solidFill>
                <a:effectLst/>
                <a:latin typeface="Calibri"/>
                <a:ea typeface="ＭＳ Ｐゴシック"/>
              </a:rPr>
              <a:t>査します。</a:t>
            </a:r>
            <a:endParaRPr lang="ja-JP" altLang="en-US" dirty="0" smtClean="0">
              <a:latin typeface="Calibri"/>
              <a:ea typeface="ＭＳ Ｐゴシック"/>
            </a:endParaRPr>
          </a:p>
          <a:p>
            <a:endParaRPr lang="ja-JP" altLang="en-US" sz="1200" b="0" i="0" u="none" strike="noStrike" kern="1200" baseline="0" dirty="0" smtClean="0">
              <a:solidFill>
                <a:schemeClr val="tx1"/>
              </a:solidFill>
              <a:effectLst/>
              <a:latin typeface="Calibri"/>
              <a:ea typeface="ＭＳ Ｐゴシック"/>
            </a:endParaRPr>
          </a:p>
          <a:p>
            <a:r>
              <a:rPr lang="ja-JP" altLang="en-US" sz="1200" b="0" i="0" u="none" strike="noStrike" kern="1200" baseline="0" dirty="0" smtClean="0">
                <a:solidFill>
                  <a:schemeClr val="tx1"/>
                </a:solidFill>
                <a:effectLst/>
                <a:latin typeface="Calibri"/>
                <a:ea typeface="ＭＳ Ｐゴシック"/>
              </a:rPr>
              <a:t>「リスクのある」ドメインを特定したら、何を検査するのでしょうか。</a:t>
            </a:r>
          </a:p>
          <a:p>
            <a:endParaRPr lang="ja-JP" altLang="en-US" sz="1200" b="0" i="0" u="none" strike="noStrike" kern="1200" baseline="0" dirty="0" smtClean="0">
              <a:solidFill>
                <a:schemeClr val="tx1"/>
              </a:solidFill>
              <a:effectLst/>
              <a:latin typeface="Calibri"/>
              <a:ea typeface="ＭＳ Ｐゴシック"/>
            </a:endParaRPr>
          </a:p>
          <a:p>
            <a:pPr rtl="0"/>
            <a:r>
              <a:rPr lang="en-US" altLang="ja-JP" sz="1200" b="0" i="0" u="none" strike="noStrike" kern="1200" dirty="0" smtClean="0">
                <a:solidFill>
                  <a:schemeClr val="tx1"/>
                </a:solidFill>
                <a:effectLst/>
                <a:latin typeface="Calibri"/>
                <a:ea typeface="ＭＳ Ｐゴシック"/>
              </a:rPr>
              <a:t>URL </a:t>
            </a:r>
            <a:r>
              <a:rPr lang="ja-JP" altLang="en-US" sz="1200" b="0" i="0" u="none" strike="noStrike" kern="1200" dirty="0" smtClean="0">
                <a:solidFill>
                  <a:schemeClr val="tx1"/>
                </a:solidFill>
                <a:effectLst/>
                <a:latin typeface="Calibri"/>
                <a:ea typeface="ＭＳ Ｐゴシック"/>
              </a:rPr>
              <a:t>の検査に始まり、</a:t>
            </a:r>
            <a:r>
              <a:rPr lang="en-US" altLang="ja-JP" sz="1200" b="0" i="0" u="none" strike="noStrike" kern="1200" dirty="0" smtClean="0">
                <a:solidFill>
                  <a:schemeClr val="tx1"/>
                </a:solidFill>
                <a:effectLst/>
                <a:latin typeface="Calibri"/>
                <a:ea typeface="ＭＳ Ｐゴシック"/>
              </a:rPr>
              <a:t>Cisco </a:t>
            </a:r>
            <a:r>
              <a:rPr lang="en-US" altLang="ja-JP" sz="1200" b="0" i="0" u="none" strike="noStrike" kern="1200" dirty="0" err="1" smtClean="0">
                <a:solidFill>
                  <a:schemeClr val="tx1"/>
                </a:solidFill>
                <a:effectLst/>
                <a:latin typeface="Calibri"/>
                <a:ea typeface="ＭＳ Ｐゴシック"/>
              </a:rPr>
              <a:t>Talos</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のインテリジェンス、</a:t>
            </a:r>
            <a:r>
              <a:rPr lang="en-US" altLang="ja-JP" sz="1200" b="0" i="0" u="none" strike="noStrike" kern="1200" dirty="0" smtClean="0">
                <a:solidFill>
                  <a:schemeClr val="tx1"/>
                </a:solidFill>
                <a:effectLst/>
                <a:latin typeface="Calibri"/>
                <a:ea typeface="ＭＳ Ｐゴシック"/>
              </a:rPr>
              <a:t>Cisco Web </a:t>
            </a:r>
            <a:r>
              <a:rPr lang="ja-JP" altLang="en-US" sz="1200" b="0" i="0" u="none" strike="noStrike" kern="1200" dirty="0" smtClean="0">
                <a:solidFill>
                  <a:schemeClr val="tx1"/>
                </a:solidFill>
                <a:effectLst/>
                <a:latin typeface="Calibri"/>
                <a:ea typeface="ＭＳ Ｐゴシック"/>
              </a:rPr>
              <a:t>レピュテーション システム、その他のサードパーティのフィードを使って、悪意のある </a:t>
            </a:r>
            <a:r>
              <a:rPr lang="en-US" altLang="ja-JP" sz="1200" b="0" i="0" u="none" strike="noStrike" kern="1200" dirty="0" smtClean="0">
                <a:solidFill>
                  <a:schemeClr val="tx1"/>
                </a:solidFill>
                <a:effectLst/>
                <a:latin typeface="Calibri"/>
                <a:ea typeface="ＭＳ Ｐゴシック"/>
              </a:rPr>
              <a:t>URL </a:t>
            </a:r>
            <a:r>
              <a:rPr lang="ja-JP" altLang="en-US" sz="1200" b="0" i="0" u="none" strike="noStrike" kern="1200" dirty="0" smtClean="0">
                <a:solidFill>
                  <a:schemeClr val="tx1"/>
                </a:solidFill>
                <a:effectLst/>
                <a:latin typeface="Calibri"/>
                <a:ea typeface="ＭＳ Ｐゴシック"/>
              </a:rPr>
              <a:t>かどうかを判断します。</a:t>
            </a:r>
            <a:r>
              <a:rPr lang="en-US" altLang="ja-JP" sz="1200" b="0" i="0" u="none" strike="noStrike" kern="1200" dirty="0" smtClean="0">
                <a:solidFill>
                  <a:schemeClr val="tx1"/>
                </a:solidFill>
                <a:effectLst/>
                <a:latin typeface="Calibri"/>
                <a:ea typeface="ＭＳ Ｐゴシック"/>
              </a:rPr>
              <a:t>2 </a:t>
            </a:r>
            <a:r>
              <a:rPr lang="ja-JP" altLang="en-US" sz="1200" b="0" i="0" u="none" strike="noStrike" kern="1200" dirty="0" smtClean="0">
                <a:solidFill>
                  <a:schemeClr val="tx1"/>
                </a:solidFill>
                <a:effectLst/>
                <a:latin typeface="Calibri"/>
                <a:ea typeface="ＭＳ Ｐゴシック"/>
              </a:rPr>
              <a:t>月には新しく、お客様がカスタム </a:t>
            </a:r>
            <a:r>
              <a:rPr lang="en-US" altLang="ja-JP" sz="1200" b="0" i="0" u="none" strike="noStrike" kern="1200" dirty="0" smtClean="0">
                <a:solidFill>
                  <a:schemeClr val="tx1"/>
                </a:solidFill>
                <a:effectLst/>
                <a:latin typeface="Calibri"/>
                <a:ea typeface="ＭＳ Ｐゴシック"/>
              </a:rPr>
              <a:t>URL </a:t>
            </a:r>
            <a:r>
              <a:rPr lang="ja-JP" altLang="en-US" sz="1200" b="0" i="0" u="none" strike="noStrike" kern="1200" dirty="0" smtClean="0">
                <a:solidFill>
                  <a:schemeClr val="tx1"/>
                </a:solidFill>
                <a:effectLst/>
                <a:latin typeface="Calibri"/>
                <a:ea typeface="ＭＳ Ｐゴシック"/>
              </a:rPr>
              <a:t>リストを作って、独自のポリシーに</a:t>
            </a:r>
            <a:r>
              <a:rPr lang="ja-JP" altLang="en-US" sz="1200" b="0" i="0" u="none" strike="noStrike" kern="1200" smtClean="0">
                <a:solidFill>
                  <a:schemeClr val="tx1"/>
                </a:solidFill>
                <a:effectLst/>
                <a:latin typeface="Calibri"/>
                <a:ea typeface="ＭＳ Ｐゴシック"/>
              </a:rPr>
              <a:t>基づきブロックできるようになります。</a:t>
            </a:r>
            <a:endParaRPr lang="ja-JP" altLang="en-US" sz="1200" b="0" i="0" u="none" strike="noStrike" kern="1200" dirty="0" smtClean="0">
              <a:solidFill>
                <a:schemeClr val="tx1"/>
              </a:solidFill>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en-US" altLang="ja-JP" sz="1200" b="0" dirty="0" smtClean="0">
                <a:effectLst/>
                <a:latin typeface="Calibri"/>
                <a:ea typeface="ＭＳ Ｐゴシック"/>
              </a:rPr>
              <a:t>URL </a:t>
            </a:r>
            <a:r>
              <a:rPr lang="ja-JP" altLang="en-US" sz="1200" b="0" dirty="0" smtClean="0">
                <a:effectLst/>
                <a:latin typeface="Calibri"/>
                <a:ea typeface="ＭＳ Ｐゴシック"/>
              </a:rPr>
              <a:t>を検査しても </a:t>
            </a:r>
            <a:r>
              <a:rPr lang="en-US" altLang="ja-JP" sz="1200" b="0" dirty="0" smtClean="0">
                <a:effectLst/>
                <a:latin typeface="Calibri"/>
                <a:ea typeface="ＭＳ Ｐゴシック"/>
              </a:rPr>
              <a:t>Web </a:t>
            </a:r>
            <a:r>
              <a:rPr lang="ja-JP" altLang="en-US" sz="1200" b="0" dirty="0" smtClean="0">
                <a:effectLst/>
                <a:latin typeface="Calibri"/>
                <a:ea typeface="ＭＳ Ｐゴシック"/>
              </a:rPr>
              <a:t>リソースの処理が決まらない場合は、</a:t>
            </a:r>
            <a:r>
              <a:rPr lang="en-US" altLang="ja-JP" sz="1200" b="0" dirty="0" smtClean="0">
                <a:effectLst/>
                <a:latin typeface="Calibri"/>
                <a:ea typeface="ＭＳ Ｐゴシック"/>
              </a:rPr>
              <a:t>2 </a:t>
            </a:r>
            <a:r>
              <a:rPr lang="ja-JP" altLang="en-US" sz="1200" b="0" dirty="0" smtClean="0">
                <a:effectLst/>
                <a:latin typeface="Calibri"/>
                <a:ea typeface="ＭＳ Ｐゴシック"/>
              </a:rPr>
              <a:t>月リリースの新機能であるファイル レピュテーションも使います。</a:t>
            </a:r>
            <a:r>
              <a:rPr lang="en-US" altLang="ja-JP" sz="1200" b="0" i="0" u="none" strike="noStrike" kern="1200" baseline="0" dirty="0" smtClean="0">
                <a:solidFill>
                  <a:schemeClr val="tx1"/>
                </a:solidFill>
                <a:effectLst/>
                <a:latin typeface="Calibri"/>
                <a:ea typeface="ＭＳ Ｐゴシック"/>
              </a:rPr>
              <a:t>AV </a:t>
            </a:r>
            <a:r>
              <a:rPr lang="ja-JP" altLang="en-US" sz="1200" b="0" i="0" u="none" strike="noStrike" kern="1200" baseline="0" dirty="0" smtClean="0">
                <a:solidFill>
                  <a:schemeClr val="tx1"/>
                </a:solidFill>
                <a:effectLst/>
                <a:latin typeface="Calibri"/>
                <a:ea typeface="ＭＳ Ｐゴシック"/>
              </a:rPr>
              <a:t>エンジンと </a:t>
            </a:r>
            <a:r>
              <a:rPr lang="en-US" altLang="ja-JP" sz="1200" b="0" i="0" u="none" strike="noStrike" kern="1200" baseline="0" dirty="0" smtClean="0">
                <a:solidFill>
                  <a:schemeClr val="tx1"/>
                </a:solidFill>
                <a:effectLst/>
                <a:latin typeface="Calibri"/>
                <a:ea typeface="ＭＳ Ｐゴシック"/>
              </a:rPr>
              <a:t>Cisco AMP </a:t>
            </a:r>
            <a:r>
              <a:rPr lang="ja-JP" altLang="en-US" sz="1200" b="0" i="0" u="none" strike="noStrike" kern="1200" baseline="0" dirty="0" smtClean="0">
                <a:solidFill>
                  <a:schemeClr val="tx1"/>
                </a:solidFill>
                <a:effectLst/>
                <a:latin typeface="Calibri"/>
                <a:ea typeface="ＭＳ Ｐゴシック"/>
              </a:rPr>
              <a:t>を使って悪意のあるファイルをダウンロード前にブロックします。</a:t>
            </a:r>
            <a:r>
              <a:rPr lang="ja-JP" altLang="en-US" sz="1200" b="0" i="0" u="none" strike="noStrike" kern="1200" dirty="0" smtClean="0">
                <a:solidFill>
                  <a:schemeClr val="tx1"/>
                </a:solidFill>
                <a:effectLst/>
                <a:latin typeface="Calibri"/>
                <a:ea typeface="ＭＳ Ｐゴシック"/>
              </a:rPr>
              <a:t>ファイルの種類には、</a:t>
            </a:r>
            <a:r>
              <a:rPr lang="en-US" altLang="ja-JP" sz="1200" b="0" i="0" u="none" strike="noStrike" kern="1200" dirty="0" smtClean="0">
                <a:solidFill>
                  <a:schemeClr val="tx1"/>
                </a:solidFill>
                <a:effectLst/>
                <a:latin typeface="Calibri"/>
                <a:ea typeface="ＭＳ Ｐゴシック"/>
              </a:rPr>
              <a:t>.PDF </a:t>
            </a:r>
            <a:r>
              <a:rPr lang="ja-JP" altLang="en-US" sz="1200" b="0" i="0" u="none" strike="noStrike" kern="1200" dirty="0" smtClean="0">
                <a:solidFill>
                  <a:schemeClr val="tx1"/>
                </a:solidFill>
                <a:effectLst/>
                <a:latin typeface="Calibri"/>
                <a:ea typeface="ＭＳ Ｐゴシック"/>
              </a:rPr>
              <a:t>や </a:t>
            </a:r>
            <a:r>
              <a:rPr lang="en-US" altLang="ja-JP" sz="1200" b="0" i="0" u="none" strike="noStrike" kern="1200" dirty="0" smtClean="0">
                <a:solidFill>
                  <a:schemeClr val="tx1"/>
                </a:solidFill>
                <a:effectLst/>
                <a:latin typeface="Calibri"/>
                <a:ea typeface="ＭＳ Ｐゴシック"/>
              </a:rPr>
              <a:t>.</a:t>
            </a:r>
            <a:r>
              <a:rPr lang="en-US" altLang="ja-JP" sz="1200" b="0" i="0" u="none" strike="noStrike" kern="1200" smtClean="0">
                <a:solidFill>
                  <a:schemeClr val="tx1"/>
                </a:solidFill>
                <a:effectLst/>
                <a:latin typeface="Calibri"/>
                <a:ea typeface="ＭＳ Ｐゴシック"/>
              </a:rPr>
              <a:t>JPG </a:t>
            </a:r>
            <a:r>
              <a:rPr lang="ja-JP" altLang="en-US" sz="1200" b="0" i="0" u="none" strike="noStrike" kern="1200" smtClean="0">
                <a:solidFill>
                  <a:schemeClr val="tx1"/>
                </a:solidFill>
                <a:effectLst/>
                <a:latin typeface="Calibri"/>
                <a:ea typeface="ＭＳ Ｐゴシック"/>
              </a:rPr>
              <a:t>などがあります。</a:t>
            </a:r>
            <a:endParaRPr lang="ja-JP" altLang="en-US" sz="1200" b="0" i="0" u="none" strike="noStrike" kern="1200" dirty="0" smtClean="0">
              <a:solidFill>
                <a:schemeClr val="tx1"/>
              </a:solidFill>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ja-JP" altLang="en-US" sz="1200" b="0" i="0" u="none" strike="noStrike" kern="1200" dirty="0" smtClean="0">
                <a:solidFill>
                  <a:schemeClr val="tx1"/>
                </a:solidFill>
                <a:effectLst/>
                <a:latin typeface="Calibri"/>
                <a:ea typeface="ＭＳ Ｐゴシック"/>
              </a:rPr>
              <a:t>最後に、悪意のあるファイルだと後でわかった場合に、お客様は </a:t>
            </a:r>
            <a:r>
              <a:rPr lang="en-US" altLang="ja-JP" sz="1200" b="0" i="0" u="none" strike="noStrike" kern="1200" dirty="0" smtClean="0">
                <a:solidFill>
                  <a:schemeClr val="tx1"/>
                </a:solidFill>
                <a:effectLst/>
                <a:latin typeface="Calibri"/>
                <a:ea typeface="ＭＳ Ｐゴシック"/>
              </a:rPr>
              <a:t>AMP </a:t>
            </a:r>
            <a:r>
              <a:rPr lang="ja-JP" altLang="en-US" sz="1200" b="0" i="0" u="none" strike="noStrike" kern="1200" dirty="0" smtClean="0">
                <a:solidFill>
                  <a:schemeClr val="tx1"/>
                </a:solidFill>
                <a:effectLst/>
                <a:latin typeface="Calibri"/>
                <a:ea typeface="ＭＳ Ｐゴシック"/>
              </a:rPr>
              <a:t>により、さかのぼってレポートで詳細を確認し、どのシステムが感染した可能性があるか</a:t>
            </a:r>
            <a:r>
              <a:rPr lang="ja-JP" altLang="en-US" sz="1200" b="0" i="0" u="none" strike="noStrike" kern="1200" smtClean="0">
                <a:solidFill>
                  <a:schemeClr val="tx1"/>
                </a:solidFill>
                <a:effectLst/>
                <a:latin typeface="Calibri"/>
                <a:ea typeface="ＭＳ Ｐゴシック"/>
              </a:rPr>
              <a:t>特定できます。</a:t>
            </a:r>
            <a:endParaRPr lang="ja-JP" altLang="en-US" sz="1200" b="0" i="0" u="none" strike="noStrike" kern="1200" dirty="0" smtClean="0">
              <a:solidFill>
                <a:schemeClr val="tx1"/>
              </a:solidFill>
              <a:effectLst/>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20</a:t>
            </a:fld>
            <a:endParaRPr lang="ja-JP">
              <a:latin typeface="Arial"/>
              <a:ea typeface="ＭＳ Ｐゴシック"/>
            </a:endParaRPr>
          </a:p>
        </p:txBody>
      </p:sp>
    </p:spTree>
    <p:extLst>
      <p:ext uri="{BB962C8B-B14F-4D97-AF65-F5344CB8AC3E}">
        <p14:creationId xmlns:p14="http://schemas.microsoft.com/office/powerpoint/2010/main" val="115066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dirty="0" smtClean="0"/>
              <a:t>Meraki</a:t>
            </a:r>
            <a:r>
              <a:rPr lang="ja-JP" altLang="en-US" dirty="0" smtClean="0"/>
              <a:t>によって自動的にプロビジョニングされるアプリは</a:t>
            </a:r>
            <a:r>
              <a:rPr lang="en-US" altLang="ja-JP" dirty="0" smtClean="0"/>
              <a:t>1</a:t>
            </a:r>
            <a:r>
              <a:rPr lang="ja-JP" altLang="en-US" dirty="0" smtClean="0"/>
              <a:t>つだけですが、</a:t>
            </a:r>
            <a:r>
              <a:rPr lang="en-US" altLang="ja-JP" dirty="0" smtClean="0"/>
              <a:t>2</a:t>
            </a:r>
            <a:r>
              <a:rPr lang="ja-JP" altLang="en-US" dirty="0" smtClean="0"/>
              <a:t>つの拡張機能をサポートしています。</a:t>
            </a:r>
            <a:endParaRPr lang="en-US" altLang="ja-JP" dirty="0" smtClean="0"/>
          </a:p>
          <a:p>
            <a:endParaRPr lang="en-US" altLang="ja-JP" dirty="0" smtClean="0"/>
          </a:p>
          <a:p>
            <a:r>
              <a:rPr lang="ja-JP" altLang="en-US" dirty="0" smtClean="0"/>
              <a:t>これは、オンネットワークとオフネットワークのどこでも動作します。すべてのアプリまたはユーザー（アプリ経由）から開始されたネットワークリクエストは、傘アプリの拡張機能によって傍受されます。</a:t>
            </a:r>
            <a:endParaRPr lang="en-US" altLang="ja-JP" dirty="0" smtClean="0"/>
          </a:p>
          <a:p>
            <a:r>
              <a:rPr lang="ja-JP" altLang="en-US" dirty="0" smtClean="0"/>
              <a:t>すべてのインターネットドメイン要求は、</a:t>
            </a:r>
            <a:r>
              <a:rPr lang="en-US" altLang="ja-JP" dirty="0" smtClean="0"/>
              <a:t>Umbrella</a:t>
            </a:r>
            <a:r>
              <a:rPr lang="ja-JP" altLang="en-US" dirty="0" smtClean="0"/>
              <a:t>のグローバルネットワークによって転送され、解決されます。</a:t>
            </a:r>
            <a:endParaRPr lang="en-US" altLang="ja-JP" dirty="0" smtClean="0"/>
          </a:p>
          <a:p>
            <a:r>
              <a:rPr lang="ja-JP" altLang="en-US" dirty="0" smtClean="0"/>
              <a:t>すべてのイントラネット（つまり内部）ドメイン要求は、ローカルの信頼できる</a:t>
            </a:r>
            <a:r>
              <a:rPr lang="en-US" altLang="ja-JP" dirty="0" smtClean="0"/>
              <a:t>DNS</a:t>
            </a:r>
            <a:r>
              <a:rPr lang="ja-JP" altLang="en-US" dirty="0" smtClean="0"/>
              <a:t>サーバーによって転送され、解決されます。</a:t>
            </a:r>
            <a:endParaRPr lang="en-US" altLang="ja-JP" dirty="0" smtClean="0"/>
          </a:p>
          <a:p>
            <a:r>
              <a:rPr lang="en-US" altLang="ja-JP" dirty="0" smtClean="0"/>
              <a:t>Umbrella</a:t>
            </a:r>
            <a:r>
              <a:rPr lang="ja-JP" altLang="en-US" dirty="0" smtClean="0"/>
              <a:t>は、カスタマイズ可能な</a:t>
            </a:r>
            <a:r>
              <a:rPr lang="en-US" altLang="ja-JP" dirty="0" smtClean="0"/>
              <a:t>URL</a:t>
            </a:r>
            <a:r>
              <a:rPr lang="ja-JP" altLang="en-US" dirty="0" smtClean="0"/>
              <a:t>ブロッキングのためのインテリジェントなプロキシを使用した</a:t>
            </a:r>
            <a:r>
              <a:rPr lang="en-US" altLang="ja-JP" dirty="0" smtClean="0"/>
              <a:t>DNS</a:t>
            </a:r>
            <a:r>
              <a:rPr lang="ja-JP" altLang="en-US" dirty="0" smtClean="0"/>
              <a:t>レイヤ暗号化と施行の両方を提供する最初の防御ラインです。</a:t>
            </a:r>
            <a:endParaRPr lang="en-US" altLang="ja-JP" dirty="0" smtClean="0"/>
          </a:p>
          <a:p>
            <a:r>
              <a:rPr lang="ja-JP" altLang="en-US" dirty="0" smtClean="0"/>
              <a:t>リアルタイムでは、これらの要求は</a:t>
            </a:r>
            <a:r>
              <a:rPr lang="en-US" altLang="ja-JP" dirty="0" smtClean="0"/>
              <a:t>Umbrella </a:t>
            </a:r>
            <a:r>
              <a:rPr lang="ja-JP" altLang="en-US" dirty="0" smtClean="0"/>
              <a:t>ダッシュボードに表示されます。</a:t>
            </a:r>
            <a:endParaRPr lang="en-US" altLang="ja-JP" dirty="0" smtClean="0"/>
          </a:p>
          <a:p>
            <a:endParaRPr lang="en-US" altLang="ja-JP" dirty="0" smtClean="0"/>
          </a:p>
          <a:p>
            <a:r>
              <a:rPr lang="ja-JP" altLang="en-US" dirty="0" smtClean="0"/>
              <a:t>すべてのアプリ（およびほぼすべてのプロセス）から開始されたインターネットまたはイントラネットのフローは、</a:t>
            </a:r>
            <a:r>
              <a:rPr lang="en-US" altLang="ja-JP" dirty="0" smtClean="0"/>
              <a:t>Clarity</a:t>
            </a:r>
            <a:r>
              <a:rPr lang="ja-JP" altLang="en-US" dirty="0" smtClean="0"/>
              <a:t>アプリの拡張機能によって監査されます。</a:t>
            </a:r>
            <a:endParaRPr lang="en-US" altLang="ja-JP" dirty="0" smtClean="0"/>
          </a:p>
          <a:p>
            <a:r>
              <a:rPr lang="en-US" altLang="ja-JP" dirty="0" smtClean="0"/>
              <a:t>Clarity</a:t>
            </a:r>
            <a:r>
              <a:rPr lang="ja-JP" altLang="en-US" dirty="0" smtClean="0"/>
              <a:t>は各フローのメタデータのみを</a:t>
            </a:r>
            <a:r>
              <a:rPr lang="en-US" altLang="ja-JP" dirty="0" smtClean="0"/>
              <a:t>AMP</a:t>
            </a:r>
            <a:r>
              <a:rPr lang="ja-JP" altLang="en-US" dirty="0" smtClean="0"/>
              <a:t>クラウドサーバに転送します。</a:t>
            </a:r>
            <a:endParaRPr lang="en-US" altLang="ja-JP" dirty="0" smtClean="0"/>
          </a:p>
          <a:p>
            <a:r>
              <a:rPr lang="ja-JP" altLang="en-US" dirty="0" smtClean="0"/>
              <a:t>これらのアプリベースのフローは、ファイルベースの軌道と似ていますが、異なる方法で関連付けられています。</a:t>
            </a:r>
            <a:endParaRPr lang="en-US" altLang="ja-JP" dirty="0" smtClean="0"/>
          </a:p>
          <a:p>
            <a:r>
              <a:rPr lang="ja-JP" altLang="en-US" dirty="0" smtClean="0"/>
              <a:t>結果は</a:t>
            </a:r>
            <a:r>
              <a:rPr lang="en-US" altLang="ja-JP" dirty="0" smtClean="0"/>
              <a:t>AMP Clarity</a:t>
            </a:r>
            <a:r>
              <a:rPr lang="ja-JP" altLang="en-US" dirty="0" smtClean="0"/>
              <a:t>ダッシュボードで報告されます。</a:t>
            </a:r>
            <a:endParaRPr lang="en-US" altLang="ja-JP" dirty="0" smtClean="0"/>
          </a:p>
          <a:p>
            <a:endParaRPr lang="en-US" altLang="ja-JP" dirty="0" smtClean="0"/>
          </a:p>
          <a:p>
            <a:r>
              <a:rPr lang="ja-JP" altLang="en-US" dirty="0" smtClean="0"/>
              <a:t>最も重要なのは、エンドユーザ向けのゼロタッチ</a:t>
            </a:r>
            <a:r>
              <a:rPr lang="en-US" altLang="ja-JP" dirty="0" smtClean="0"/>
              <a:t>UX</a:t>
            </a:r>
            <a:r>
              <a:rPr lang="ja-JP" altLang="en-US" dirty="0" smtClean="0"/>
              <a:t>です。</a:t>
            </a:r>
            <a:endParaRPr lang="en-US" altLang="ja-JP" dirty="0" smtClean="0"/>
          </a:p>
          <a:p>
            <a:r>
              <a:rPr lang="ja-JP" altLang="en-US" dirty="0" smtClean="0"/>
              <a:t>エンドユーザーの</a:t>
            </a:r>
            <a:r>
              <a:rPr lang="en-US" altLang="ja-JP" dirty="0" smtClean="0"/>
              <a:t>UI</a:t>
            </a:r>
            <a:r>
              <a:rPr lang="ja-JP" altLang="en-US" dirty="0" smtClean="0"/>
              <a:t>はありますが、アプリの拡張ステータスとアプリに関する情報のみが透明度（または必要に応じて非常に簡単なトラブルシューティング）を報告します。</a:t>
            </a:r>
            <a:endParaRPr lang="en-US" altLang="ja-JP" dirty="0" smtClean="0"/>
          </a:p>
          <a:p>
            <a:endParaRPr lang="en-US" dirty="0" smtClean="0"/>
          </a:p>
          <a:p>
            <a:r>
              <a:rPr lang="en-US" smtClean="0"/>
              <a:t>----</a:t>
            </a:r>
            <a:endParaRPr lang="en-US" dirty="0" smtClean="0"/>
          </a:p>
          <a:p>
            <a:endParaRPr lang="en-US" dirty="0" smtClean="0"/>
          </a:p>
          <a:p>
            <a:r>
              <a:rPr lang="en-US" dirty="0" smtClean="0"/>
              <a:t>Only </a:t>
            </a:r>
            <a:r>
              <a:rPr lang="en-US" baseline="0" dirty="0" smtClean="0"/>
              <a:t>one app is automatically provisioned by Meraki, but it supports two extensions. It works anywhere on- and off-network.</a:t>
            </a:r>
          </a:p>
          <a:p>
            <a:endParaRPr lang="en-US" dirty="0" smtClean="0"/>
          </a:p>
          <a:p>
            <a:r>
              <a:rPr lang="en-US" dirty="0" smtClean="0"/>
              <a:t>All app or user (via apps) initiated network requests</a:t>
            </a:r>
            <a:r>
              <a:rPr lang="en-US" baseline="0" dirty="0" smtClean="0"/>
              <a:t> </a:t>
            </a:r>
            <a:r>
              <a:rPr lang="en-US" dirty="0" smtClean="0"/>
              <a:t>are intercepted by the Umbrella app extension.</a:t>
            </a:r>
          </a:p>
          <a:p>
            <a:r>
              <a:rPr lang="en-US" dirty="0" smtClean="0"/>
              <a:t>All internet</a:t>
            </a:r>
            <a:r>
              <a:rPr lang="en-US" baseline="0" dirty="0" smtClean="0"/>
              <a:t> domain requests are </a:t>
            </a:r>
            <a:r>
              <a:rPr lang="en-US" dirty="0" smtClean="0"/>
              <a:t>forwarded</a:t>
            </a:r>
            <a:r>
              <a:rPr lang="en-US" baseline="0" dirty="0" smtClean="0"/>
              <a:t> and resolved by </a:t>
            </a:r>
            <a:r>
              <a:rPr lang="en-US" dirty="0" smtClean="0"/>
              <a:t>the Umbrella</a:t>
            </a:r>
            <a:r>
              <a:rPr lang="en-US" baseline="0" dirty="0" smtClean="0"/>
              <a:t> global network.</a:t>
            </a:r>
          </a:p>
          <a:p>
            <a:r>
              <a:rPr lang="en-US" baseline="0" dirty="0" smtClean="0"/>
              <a:t>All intranet (i.e. internal) domain requests are forwarded and resolved by the local authoritative DNS server.</a:t>
            </a:r>
          </a:p>
          <a:p>
            <a:r>
              <a:rPr lang="en-US" baseline="0" dirty="0" smtClean="0"/>
              <a:t>Umbrella is the first line of defense </a:t>
            </a:r>
            <a:r>
              <a:rPr lang="en-US" baseline="0" dirty="0" err="1" smtClean="0"/>
              <a:t>deliveing</a:t>
            </a:r>
            <a:r>
              <a:rPr lang="en-US" baseline="0" dirty="0" smtClean="0"/>
              <a:t> both DNS-layer encryption and enforcement with an intelligent proxy for customizable URL blocking.</a:t>
            </a:r>
          </a:p>
          <a:p>
            <a:r>
              <a:rPr lang="en-US" baseline="0" dirty="0" smtClean="0"/>
              <a:t>In real-time, these requests are reported in the Umbrella dashboard.</a:t>
            </a:r>
          </a:p>
          <a:p>
            <a:endParaRPr lang="en-US" baseline="0" dirty="0" smtClean="0"/>
          </a:p>
          <a:p>
            <a:r>
              <a:rPr lang="en-US" baseline="0" dirty="0" smtClean="0"/>
              <a:t>All app (and nearly all process) initiated internet or intranet flows are audited by the Clarity app extension.</a:t>
            </a:r>
          </a:p>
          <a:p>
            <a:r>
              <a:rPr lang="en-US" baseline="0" dirty="0" smtClean="0"/>
              <a:t>Clarity only forwards each flows’ metadata to AMP cloud servers.</a:t>
            </a:r>
          </a:p>
          <a:p>
            <a:r>
              <a:rPr lang="en-US" baseline="0" dirty="0" smtClean="0"/>
              <a:t>These app-based flows are correlated in a similar, but different, fashion to file-based trajectories.</a:t>
            </a:r>
          </a:p>
          <a:p>
            <a:r>
              <a:rPr lang="en-US" baseline="0" dirty="0" smtClean="0"/>
              <a:t>The results are reported in the AMP Clarity dashboard.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Most importantly, it’s a zero-touch UX for end-users.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there is an end-user UI, it only reports app extension status and info about the app for transparency (or very simple troubleshooting, if needed).</a:t>
            </a:r>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97A1FA6-25DE-9E4E-A34D-CF67DE7DBDC7}" type="slidenum">
              <a:rPr lang="en-US" smtClean="0">
                <a:solidFill>
                  <a:prstClr val="black"/>
                </a:solidFill>
                <a:latin typeface="Calibri"/>
                <a:ea typeface=""/>
                <a:cs typeface=""/>
              </a:rPr>
              <a:pPr>
                <a:defRPr/>
              </a:pPr>
              <a:t>21</a:t>
            </a:fld>
            <a:endParaRPr lang="en-US" dirty="0">
              <a:solidFill>
                <a:prstClr val="black"/>
              </a:solidFill>
              <a:latin typeface="Calibri"/>
              <a:ea typeface=""/>
              <a:cs typeface=""/>
            </a:endParaRPr>
          </a:p>
        </p:txBody>
      </p:sp>
    </p:spTree>
    <p:extLst>
      <p:ext uri="{BB962C8B-B14F-4D97-AF65-F5344CB8AC3E}">
        <p14:creationId xmlns:p14="http://schemas.microsoft.com/office/powerpoint/2010/main" val="649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92170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は、導入、管理が最もシンプルなソリューションの </a:t>
            </a:r>
            <a:r>
              <a:rPr lang="en-US" altLang="ja-JP" smtClean="0">
                <a:latin typeface="Calibri"/>
                <a:ea typeface="ＭＳ Ｐゴシック"/>
              </a:rPr>
              <a:t>1 </a:t>
            </a:r>
            <a:r>
              <a:rPr lang="ja-JP" altLang="en-US" smtClean="0">
                <a:latin typeface="Calibri"/>
                <a:ea typeface="ＭＳ Ｐゴシック"/>
              </a:rPr>
              <a:t>つです。</a:t>
            </a: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クラウドから提供されるので、ハードウェアをインストールしたり、ソフトウェアを手動で更新したりする必要がありません。またブラウザベースのインターフェイスで、迅速な設定と継続的な管理が可能です。</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お客様の多くが </a:t>
            </a:r>
            <a:r>
              <a:rPr lang="en-US" altLang="ja-JP" dirty="0" smtClean="0">
                <a:latin typeface="Calibri"/>
                <a:ea typeface="ＭＳ Ｐゴシック"/>
              </a:rPr>
              <a:t>30 </a:t>
            </a:r>
            <a:r>
              <a:rPr lang="ja-JP" altLang="en-US" dirty="0" smtClean="0">
                <a:latin typeface="Calibri"/>
                <a:ea typeface="ＭＳ Ｐゴシック"/>
              </a:rPr>
              <a:t>分かからずに企業全体に導入しています。</a:t>
            </a:r>
          </a:p>
          <a:p>
            <a:pPr>
              <a:defRPr/>
            </a:pPr>
            <a:endParaRPr lang="ja-JP" altLang="en-US" dirty="0" smtClean="0">
              <a:latin typeface="Calibri"/>
              <a:ea typeface="ＭＳ Ｐゴシック"/>
            </a:endParaRPr>
          </a:p>
          <a:p>
            <a:pPr>
              <a:defRPr/>
            </a:pPr>
            <a:r>
              <a:rPr lang="ja-JP" altLang="en-US" dirty="0" smtClean="0">
                <a:latin typeface="Calibri"/>
                <a:ea typeface="ＭＳ Ｐゴシック"/>
              </a:rPr>
              <a:t>ネットワーク</a:t>
            </a:r>
            <a:r>
              <a:rPr lang="ja-JP" altLang="en-US" smtClean="0">
                <a:latin typeface="Calibri"/>
                <a:ea typeface="ＭＳ Ｐゴシック"/>
              </a:rPr>
              <a:t>内のカバレッジ：</a:t>
            </a:r>
            <a:endParaRPr lang="ja-JP" altLang="en-US" dirty="0" smtClean="0">
              <a:latin typeface="Calibri"/>
              <a:ea typeface="ＭＳ Ｐゴシック"/>
            </a:endParaRPr>
          </a:p>
          <a:p>
            <a:pPr marL="171450" indent="-171450">
              <a:buFontTx/>
              <a:buChar char="-"/>
              <a:defRPr/>
            </a:pPr>
            <a:r>
              <a:rPr lang="ja-JP" altLang="en-US" dirty="0" smtClean="0">
                <a:latin typeface="Calibri"/>
                <a:ea typeface="ＭＳ Ｐゴシック"/>
              </a:rPr>
              <a:t>ネットワーク サーバ、アクセス ポイント、またはルータの </a:t>
            </a:r>
            <a:r>
              <a:rPr lang="en-US" altLang="ja-JP" dirty="0" smtClean="0">
                <a:latin typeface="Calibri"/>
                <a:ea typeface="ＭＳ Ｐゴシック"/>
              </a:rPr>
              <a:t>1 </a:t>
            </a:r>
            <a:r>
              <a:rPr lang="ja-JP" altLang="en-US" dirty="0" smtClean="0">
                <a:latin typeface="Calibri"/>
                <a:ea typeface="ＭＳ Ｐゴシック"/>
              </a:rPr>
              <a:t>つの設定を変更することで、ネットワーク上のすべてのデバイス（所有していないデバイスも含む）を保護することができます。必要な作業は、</a:t>
            </a:r>
            <a:r>
              <a:rPr lang="en-US" altLang="ja-JP" dirty="0" smtClean="0">
                <a:latin typeface="Calibri"/>
                <a:ea typeface="ＭＳ Ｐゴシック"/>
              </a:rPr>
              <a:t>DNS </a:t>
            </a:r>
            <a:r>
              <a:rPr lang="ja-JP" altLang="en-US" dirty="0" smtClean="0">
                <a:latin typeface="Calibri"/>
                <a:ea typeface="ＭＳ Ｐゴシック"/>
              </a:rPr>
              <a:t>要求の接続先を </a:t>
            </a:r>
            <a:r>
              <a:rPr lang="en-US" altLang="ja-JP" dirty="0" smtClean="0">
                <a:latin typeface="Calibri"/>
                <a:ea typeface="ＭＳ Ｐゴシック"/>
              </a:rPr>
              <a:t>Umbrella </a:t>
            </a:r>
            <a:r>
              <a:rPr lang="ja-JP" altLang="en-US" dirty="0" smtClean="0">
                <a:latin typeface="Calibri"/>
                <a:ea typeface="ＭＳ Ｐゴシック"/>
              </a:rPr>
              <a:t>グローバル ネットワークの </a:t>
            </a:r>
            <a:r>
              <a:rPr lang="en-US" altLang="ja-JP" smtClean="0">
                <a:latin typeface="Calibri"/>
                <a:ea typeface="ＭＳ Ｐゴシック"/>
              </a:rPr>
              <a:t>IP </a:t>
            </a:r>
            <a:r>
              <a:rPr lang="ja-JP" altLang="en-US" smtClean="0">
                <a:latin typeface="Calibri"/>
                <a:ea typeface="ＭＳ Ｐゴシック"/>
              </a:rPr>
              <a:t>アドレスにすることだけです。</a:t>
            </a: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では、</a:t>
            </a:r>
            <a:r>
              <a:rPr lang="en-US" altLang="ja-JP" dirty="0" smtClean="0">
                <a:latin typeface="Calibri"/>
                <a:ea typeface="ＭＳ Ｐゴシック"/>
              </a:rPr>
              <a:t>Cisco ISR 4000 </a:t>
            </a:r>
            <a:r>
              <a:rPr lang="ja-JP" altLang="en-US" dirty="0" smtClean="0">
                <a:latin typeface="Calibri"/>
                <a:ea typeface="ＭＳ Ｐゴシック"/>
              </a:rPr>
              <a:t>シリーズや </a:t>
            </a:r>
            <a:r>
              <a:rPr lang="en-US" altLang="ja-JP" dirty="0" smtClean="0">
                <a:latin typeface="Calibri"/>
                <a:ea typeface="ＭＳ Ｐゴシック"/>
              </a:rPr>
              <a:t>Cisco Wireless LAN Controller </a:t>
            </a:r>
            <a:r>
              <a:rPr lang="ja-JP" altLang="en-US" dirty="0" smtClean="0">
                <a:latin typeface="Calibri"/>
                <a:ea typeface="ＭＳ Ｐゴシック"/>
              </a:rPr>
              <a:t>など、多くのネットワーク デバイスとの統合が事前に構</a:t>
            </a:r>
            <a:r>
              <a:rPr lang="ja-JP" altLang="en-US" smtClean="0">
                <a:latin typeface="Calibri"/>
                <a:ea typeface="ＭＳ Ｐゴシック"/>
              </a:rPr>
              <a:t>築されています。</a:t>
            </a: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 </a:t>
            </a:r>
            <a:r>
              <a:rPr lang="en-US" altLang="ja-JP" dirty="0" smtClean="0">
                <a:latin typeface="Calibri"/>
                <a:ea typeface="ＭＳ Ｐゴシック"/>
              </a:rPr>
              <a:t>Cisco ISR 4000 </a:t>
            </a:r>
            <a:r>
              <a:rPr lang="ja-JP" altLang="en-US" dirty="0" smtClean="0">
                <a:latin typeface="Calibri"/>
                <a:ea typeface="ＭＳ Ｐゴシック"/>
              </a:rPr>
              <a:t>シリーズと統合されているためブランチ オフィス ユーザを保護し、また </a:t>
            </a:r>
            <a:r>
              <a:rPr lang="en-US" altLang="ja-JP" dirty="0" smtClean="0">
                <a:latin typeface="Calibri"/>
                <a:ea typeface="ＭＳ Ｐゴシック"/>
              </a:rPr>
              <a:t>Cisco Wireless LAN </a:t>
            </a:r>
            <a:r>
              <a:rPr lang="ja-JP" altLang="en-US" dirty="0" smtClean="0">
                <a:latin typeface="Calibri"/>
                <a:ea typeface="ＭＳ Ｐゴシック"/>
              </a:rPr>
              <a:t>と統合されているためゲストの </a:t>
            </a:r>
            <a:r>
              <a:rPr lang="en-US" altLang="ja-JP" dirty="0" smtClean="0">
                <a:latin typeface="Calibri"/>
                <a:ea typeface="ＭＳ Ｐゴシック"/>
              </a:rPr>
              <a:t>Wi-Fi </a:t>
            </a:r>
            <a:r>
              <a:rPr lang="ja-JP" altLang="en-US" dirty="0" smtClean="0">
                <a:latin typeface="Calibri"/>
                <a:ea typeface="ＭＳ Ｐゴシック"/>
              </a:rPr>
              <a:t>と従業員を保護します。お客様は最新のネットワーク デバイス ソフトウェアにアップグレードし、</a:t>
            </a:r>
            <a:r>
              <a:rPr lang="en-US" altLang="ja-JP" dirty="0" smtClean="0">
                <a:latin typeface="Calibri"/>
                <a:ea typeface="ＭＳ Ｐゴシック"/>
              </a:rPr>
              <a:t>Umbrella API </a:t>
            </a:r>
            <a:r>
              <a:rPr lang="ja-JP" altLang="en-US" dirty="0" smtClean="0">
                <a:latin typeface="Calibri"/>
                <a:ea typeface="ＭＳ Ｐゴシック"/>
              </a:rPr>
              <a:t>経由で接続を設</a:t>
            </a:r>
            <a:r>
              <a:rPr lang="ja-JP" altLang="en-US" smtClean="0">
                <a:latin typeface="Calibri"/>
                <a:ea typeface="ＭＳ Ｐゴシック"/>
              </a:rPr>
              <a:t>定するだけです。</a:t>
            </a:r>
            <a:endParaRPr lang="ja-JP" altLang="en-US" dirty="0" smtClean="0">
              <a:latin typeface="Calibri"/>
              <a:ea typeface="ＭＳ Ｐゴシック"/>
            </a:endParaRPr>
          </a:p>
          <a:p>
            <a:pPr marL="171450" indent="-171450">
              <a:buFontTx/>
              <a:buChar char="-"/>
              <a:defRPr/>
            </a:pPr>
            <a:endParaRPr lang="ja-JP" altLang="en-US" baseline="0" dirty="0" smtClean="0">
              <a:latin typeface="Calibri"/>
              <a:ea typeface="ＭＳ Ｐゴシック"/>
            </a:endParaRPr>
          </a:p>
          <a:p>
            <a:pPr marL="0" indent="0">
              <a:buFontTx/>
              <a:buNone/>
              <a:defRPr/>
            </a:pPr>
            <a:r>
              <a:rPr lang="ja-JP" altLang="en-US" dirty="0" smtClean="0">
                <a:latin typeface="Calibri"/>
                <a:ea typeface="ＭＳ Ｐゴシック"/>
              </a:rPr>
              <a:t>ネットワーク</a:t>
            </a:r>
            <a:r>
              <a:rPr lang="ja-JP" altLang="en-US" smtClean="0">
                <a:latin typeface="Calibri"/>
                <a:ea typeface="ＭＳ Ｐゴシック"/>
              </a:rPr>
              <a:t>外のカバレッジ：</a:t>
            </a:r>
            <a:endParaRPr lang="ja-JP" altLang="en-US" dirty="0" smtClean="0">
              <a:latin typeface="Calibri"/>
              <a:ea typeface="ＭＳ Ｐゴシック"/>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ネットワーク外から接続するラップトップについてはどうでしょうか。</a:t>
            </a:r>
            <a:r>
              <a:rPr lang="en-US" altLang="ja-JP" dirty="0" smtClean="0">
                <a:latin typeface="Calibri"/>
                <a:ea typeface="ＭＳ Ｐゴシック"/>
              </a:rPr>
              <a:t>Cisco AnyConnect </a:t>
            </a:r>
            <a:r>
              <a:rPr lang="ja-JP" altLang="en-US" dirty="0" smtClean="0">
                <a:latin typeface="Calibri"/>
                <a:ea typeface="ＭＳ Ｐゴシック"/>
              </a:rPr>
              <a:t>を使用することで、</a:t>
            </a:r>
            <a:r>
              <a:rPr lang="en-US" altLang="ja-JP" dirty="0" smtClean="0">
                <a:latin typeface="Calibri"/>
                <a:ea typeface="ＭＳ Ｐゴシック"/>
              </a:rPr>
              <a:t>VPN </a:t>
            </a:r>
            <a:r>
              <a:rPr lang="ja-JP" altLang="en-US" dirty="0" smtClean="0">
                <a:latin typeface="Calibri"/>
                <a:ea typeface="ＭＳ Ｐゴシック"/>
              </a:rPr>
              <a:t>がオフの場合でも </a:t>
            </a:r>
            <a:r>
              <a:rPr lang="en-US" altLang="ja-JP" dirty="0" smtClean="0">
                <a:latin typeface="Calibri"/>
                <a:ea typeface="ＭＳ Ｐゴシック"/>
              </a:rPr>
              <a:t>Umbrella </a:t>
            </a:r>
            <a:r>
              <a:rPr lang="ja-JP" altLang="en-US" dirty="0" smtClean="0">
                <a:latin typeface="Calibri"/>
                <a:ea typeface="ＭＳ Ｐゴシック"/>
              </a:rPr>
              <a:t>ローミング セキュリティ モジュールを有効にするだけで、どこにいても保護できます。</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Cisco AnyConnect </a:t>
            </a:r>
            <a:r>
              <a:rPr lang="ja-JP" altLang="en-US" dirty="0" smtClean="0">
                <a:latin typeface="Calibri"/>
                <a:ea typeface="ＭＳ Ｐゴシック"/>
              </a:rPr>
              <a:t>ユーザでない場合はどうでしょうか。シスコの軽量のスタンドアロン エージェントはあらゆる </a:t>
            </a:r>
            <a:r>
              <a:rPr lang="en-US" altLang="ja-JP" dirty="0" smtClean="0">
                <a:latin typeface="Calibri"/>
                <a:ea typeface="ＭＳ Ｐゴシック"/>
              </a:rPr>
              <a:t>VPN </a:t>
            </a:r>
            <a:r>
              <a:rPr lang="ja-JP" altLang="en-US" dirty="0" smtClean="0">
                <a:latin typeface="Calibri"/>
                <a:ea typeface="ＭＳ Ｐゴシック"/>
              </a:rPr>
              <a:t>と連携し、</a:t>
            </a:r>
            <a:r>
              <a:rPr lang="en-US" altLang="ja-JP" dirty="0" smtClean="0">
                <a:latin typeface="Calibri"/>
                <a:ea typeface="ＭＳ Ｐゴシック"/>
              </a:rPr>
              <a:t>100 </a:t>
            </a:r>
            <a:r>
              <a:rPr lang="ja-JP" altLang="en-US" dirty="0" smtClean="0">
                <a:latin typeface="Calibri"/>
                <a:ea typeface="ＭＳ Ｐゴシック"/>
              </a:rPr>
              <a:t>万を超える導入先での実績があります。シスコのローミング クライアントは、すべてのインターネット接続用の </a:t>
            </a:r>
            <a:r>
              <a:rPr lang="en-US" altLang="ja-JP" dirty="0" smtClean="0">
                <a:latin typeface="Calibri"/>
                <a:ea typeface="ＭＳ Ｐゴシック"/>
              </a:rPr>
              <a:t>Bump-In-The-Wire</a:t>
            </a:r>
            <a:r>
              <a:rPr lang="ja-JP" altLang="en-US" dirty="0" smtClean="0">
                <a:latin typeface="Calibri"/>
                <a:ea typeface="ＭＳ Ｐゴシック"/>
              </a:rPr>
              <a:t>（</a:t>
            </a:r>
            <a:r>
              <a:rPr lang="en-US" altLang="ja-JP" dirty="0" smtClean="0">
                <a:latin typeface="Calibri"/>
                <a:ea typeface="ＭＳ Ｐゴシック"/>
              </a:rPr>
              <a:t>BITW</a:t>
            </a:r>
            <a:r>
              <a:rPr lang="ja-JP" altLang="en-US" dirty="0" smtClean="0">
                <a:latin typeface="Calibri"/>
                <a:ea typeface="ＭＳ Ｐゴシック"/>
              </a:rPr>
              <a:t>）です。設置面積が非常に小さいため、ユーザに透過的で、遅延やパフォーマンスの問題は発</a:t>
            </a:r>
            <a:r>
              <a:rPr lang="ja-JP" altLang="en-US" smtClean="0">
                <a:latin typeface="Calibri"/>
                <a:ea typeface="ＭＳ Ｐゴシック"/>
              </a:rPr>
              <a:t>生しません。</a:t>
            </a: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23</a:t>
            </a:fld>
            <a:endParaRPr lang="ja-JP" altLang="en-US">
              <a:solidFill>
                <a:prstClr val="black"/>
              </a:solidFill>
              <a:latin typeface="Arial"/>
              <a:ea typeface="ＭＳ Ｐゴシック"/>
            </a:endParaRPr>
          </a:p>
        </p:txBody>
      </p:sp>
    </p:spTree>
    <p:extLst>
      <p:ext uri="{BB962C8B-B14F-4D97-AF65-F5344CB8AC3E}">
        <p14:creationId xmlns:p14="http://schemas.microsoft.com/office/powerpoint/2010/main" val="1305187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Short and relevant: Stay focused on what your audience cares about. Think about what you want them to know, feel and do. Then, say what you need to say and no more.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Bold and human: Be confident in your ideas and in the words you use to express them. Use clear, natural language to connect with your audience and make your message stick.</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Show what’s possible and make it real: We call this Dreaming and Doing. When we do it right it's powerful, inspiring, convincing and persuasive.</a:t>
            </a:r>
          </a:p>
          <a:p>
            <a:pPr eaLnBrk="1" hangingPunct="1">
              <a:spcBef>
                <a:spcPct val="0"/>
              </a:spcBef>
            </a:pPr>
            <a:endParaRPr lang="en-US" altLang="en-US" dirty="0">
              <a:ea typeface="ＭＳ Ｐゴシック" pitchFamily="34"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ea typeface="ＭＳ Ｐゴシック" pitchFamily="34" charset="-128"/>
              </a:rPr>
              <a:t>To learn more, download the brand language guidelines:</a:t>
            </a:r>
            <a:r>
              <a:rPr lang="en-US" sz="1200" kern="1200" dirty="0">
                <a:solidFill>
                  <a:schemeClr val="tx1"/>
                </a:solidFill>
                <a:latin typeface="+mn-lt"/>
                <a:ea typeface="ＭＳ Ｐゴシック" charset="0"/>
                <a:cs typeface="ＭＳ Ｐゴシック" charset="0"/>
              </a:rPr>
              <a:t> </a:t>
            </a:r>
            <a:r>
              <a:rPr lang="en-US" sz="1200" u="sng" kern="1200" dirty="0">
                <a:solidFill>
                  <a:schemeClr val="tx1"/>
                </a:solidFill>
                <a:effectLst/>
                <a:latin typeface="+mn-lt"/>
                <a:ea typeface="ＭＳ Ｐゴシック" charset="0"/>
                <a:cs typeface="ＭＳ Ｐゴシック" charset="0"/>
                <a:hlinkClick r:id="rId3"/>
              </a:rPr>
              <a:t>https://cisco.jiveon.com/docs/DOC-660269</a:t>
            </a:r>
            <a:endParaRPr lang="en-GB" sz="1200" kern="1200" dirty="0">
              <a:solidFill>
                <a:schemeClr val="tx1"/>
              </a:solidFill>
              <a:effectLst/>
              <a:latin typeface="+mn-lt"/>
              <a:ea typeface="ＭＳ Ｐゴシック" charset="0"/>
              <a:cs typeface="ＭＳ Ｐゴシック"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1A6D400-C829-4070-B5E9-1BF68645D698}" type="slidenum">
              <a:rPr lang="en-US" altLang="en-US" smtClean="0">
                <a:solidFill>
                  <a:prstClr val="black"/>
                </a:solidFill>
              </a:rPr>
              <a:pPr eaLnBrk="1" hangingPunct="1">
                <a:spcBef>
                  <a:spcPct val="0"/>
                </a:spcBef>
              </a:pPr>
              <a:t>25</a:t>
            </a:fld>
            <a:endParaRPr lang="en-US" altLang="en-US">
              <a:solidFill>
                <a:prstClr val="black"/>
              </a:solidFill>
            </a:endParaRPr>
          </a:p>
        </p:txBody>
      </p:sp>
    </p:spTree>
    <p:extLst>
      <p:ext uri="{BB962C8B-B14F-4D97-AF65-F5344CB8AC3E}">
        <p14:creationId xmlns:p14="http://schemas.microsoft.com/office/powerpoint/2010/main" val="997053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0" name="Shape 1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ja-JP" dirty="0">
              <a:ea typeface="MS PGothic" panose="020B0600070205080204" pitchFamily="34" charset="-128"/>
            </a:endParaRPr>
          </a:p>
        </p:txBody>
      </p:sp>
    </p:spTree>
    <p:extLst>
      <p:ext uri="{BB962C8B-B14F-4D97-AF65-F5344CB8AC3E}">
        <p14:creationId xmlns:p14="http://schemas.microsoft.com/office/powerpoint/2010/main" val="76564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Shape 17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4" name="Shape 17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ja-JP" dirty="0">
              <a:ea typeface="MS PGothic" panose="020B0600070205080204" pitchFamily="34" charset="-128"/>
            </a:endParaRPr>
          </a:p>
        </p:txBody>
      </p:sp>
    </p:spTree>
    <p:extLst>
      <p:ext uri="{BB962C8B-B14F-4D97-AF65-F5344CB8AC3E}">
        <p14:creationId xmlns:p14="http://schemas.microsoft.com/office/powerpoint/2010/main" val="11007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Shape 1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4" name="Shape 18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ja-JP" dirty="0">
              <a:ea typeface="MS PGothic" panose="020B0600070205080204" pitchFamily="34" charset="-128"/>
            </a:endParaRPr>
          </a:p>
        </p:txBody>
      </p:sp>
    </p:spTree>
    <p:extLst>
      <p:ext uri="{BB962C8B-B14F-4D97-AF65-F5344CB8AC3E}">
        <p14:creationId xmlns:p14="http://schemas.microsoft.com/office/powerpoint/2010/main" val="79375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200"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fontAlgn="base" hangingPunct="1">
              <a:spcBef>
                <a:spcPct val="0"/>
              </a:spcBef>
              <a:spcAft>
                <a:spcPct val="0"/>
              </a:spcAft>
            </a:pPr>
            <a:fld id="{E1A6D400-C829-4070-B5E9-1BF68645D698}" type="slidenum">
              <a:rPr lang="en-US" altLang="en-US" smtClean="0">
                <a:solidFill>
                  <a:prstClr val="black"/>
                </a:solidFill>
              </a:rPr>
              <a:pPr eaLnBrk="1" fontAlgn="base" hangingPunct="1">
                <a:spcBef>
                  <a:spcPct val="0"/>
                </a:spcBef>
                <a:spcAft>
                  <a:spcPct val="0"/>
                </a:spcAft>
              </a:pPr>
              <a:t>3</a:t>
            </a:fld>
            <a:endParaRPr lang="en-US" altLang="en-US">
              <a:solidFill>
                <a:prstClr val="black"/>
              </a:solidFill>
            </a:endParaRPr>
          </a:p>
        </p:txBody>
      </p:sp>
    </p:spTree>
    <p:extLst>
      <p:ext uri="{BB962C8B-B14F-4D97-AF65-F5344CB8AC3E}">
        <p14:creationId xmlns:p14="http://schemas.microsoft.com/office/powerpoint/2010/main" val="90476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3" name="Shape 1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4130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Shape 1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6" name="Shape 1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ja-JP" dirty="0">
              <a:ea typeface="MS PGothic" panose="020B0600070205080204" pitchFamily="34" charset="-128"/>
            </a:endParaRPr>
          </a:p>
        </p:txBody>
      </p:sp>
    </p:spTree>
    <p:extLst>
      <p:ext uri="{BB962C8B-B14F-4D97-AF65-F5344CB8AC3E}">
        <p14:creationId xmlns:p14="http://schemas.microsoft.com/office/powerpoint/2010/main" val="1505454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Shape 1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0" name="Shape 1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endParaRPr lang="ja-JP" sz="1400" dirty="0">
              <a:solidFill>
                <a:schemeClr val="dk1"/>
              </a:solidFill>
              <a:latin typeface="Questrial"/>
              <a:ea typeface="MS PGothic" panose="020B0600070205080204" pitchFamily="34" charset="-128"/>
              <a:sym typeface="Questrial"/>
            </a:endParaRPr>
          </a:p>
        </p:txBody>
      </p:sp>
    </p:spTree>
    <p:extLst>
      <p:ext uri="{BB962C8B-B14F-4D97-AF65-F5344CB8AC3E}">
        <p14:creationId xmlns:p14="http://schemas.microsoft.com/office/powerpoint/2010/main" val="356343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Shape 2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4" name="Shape 24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77506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91486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4887"/>
            <a:ext cx="5715001" cy="5140325"/>
          </a:xfrm>
        </p:spPr>
        <p:txBody>
          <a:bodyPr/>
          <a:lstStyle/>
          <a:p>
            <a:pPr marL="0" indent="0">
              <a:buNone/>
            </a:pPr>
            <a:r>
              <a:rPr lang="ja-JP" altLang="en-US" sz="1200" b="0" i="0" u="none" strike="noStrike" kern="1200" dirty="0" smtClean="0">
                <a:solidFill>
                  <a:schemeClr val="tx1"/>
                </a:solidFill>
                <a:effectLst/>
                <a:latin typeface="Calibri"/>
                <a:ea typeface="ＭＳ Ｐゴシック"/>
              </a:rPr>
              <a:t>数年前まで、すべてとは言わないまでも、ほとんどのインフラストラクチャ、アプリケーション、デスクトップはファイアウォールの内側にあり、</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従業員は仕事をするために、オフィスに行き、ネットワークにログインしていました。</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また、ブランチ オフィスのトラフィックはすべて本社にバックホールされていました。</a:t>
            </a: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Arial"/>
                <a:ea typeface="ＭＳ Ｐゴシック"/>
              </a:rPr>
              <a:pPr>
                <a:defRPr/>
              </a:pPr>
              <a:t>4</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59151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ja-JP" altLang="en-US" sz="1200" b="0" i="0" u="none" strike="noStrike" kern="1200" dirty="0" smtClean="0">
                <a:solidFill>
                  <a:schemeClr val="tx1"/>
                </a:solidFill>
                <a:effectLst/>
                <a:latin typeface="Calibri"/>
                <a:ea typeface="ＭＳ Ｐゴシック"/>
              </a:rPr>
              <a:t>私達をとりまくビジネス環境がかわってきました。　ビジネスアプリとリモートユーザ</a:t>
            </a:r>
            <a:endParaRPr lang="en-US" altLang="ja-JP" sz="1200" b="0" i="0" u="none" strike="noStrike" kern="1200" dirty="0" smtClean="0">
              <a:solidFill>
                <a:schemeClr val="tx1"/>
              </a:solidFill>
              <a:effectLst/>
              <a:latin typeface="Calibri"/>
              <a:ea typeface="ＭＳ Ｐゴシック"/>
            </a:endParaRPr>
          </a:p>
          <a:p>
            <a:pPr marL="171450" indent="-171450">
              <a:buFontTx/>
              <a:buChar char="-"/>
            </a:pPr>
            <a:r>
              <a:rPr lang="ja-JP" altLang="en-US" sz="1200" b="0" i="0" u="none" strike="noStrike" kern="1200" dirty="0" smtClean="0">
                <a:solidFill>
                  <a:schemeClr val="tx1"/>
                </a:solidFill>
                <a:effectLst/>
                <a:latin typeface="Calibri"/>
                <a:ea typeface="ＭＳ Ｐゴシック"/>
              </a:rPr>
              <a:t>具体的には</a:t>
            </a:r>
            <a:endParaRPr lang="en-US" altLang="ja-JP" sz="1200" b="0" i="0" u="none" strike="noStrike" kern="1200" dirty="0" smtClean="0">
              <a:solidFill>
                <a:schemeClr val="tx1"/>
              </a:solidFill>
              <a:effectLst/>
              <a:latin typeface="Calibri"/>
              <a:ea typeface="ＭＳ Ｐゴシック"/>
            </a:endParaRPr>
          </a:p>
          <a:p>
            <a:pPr marL="171450" indent="-171450">
              <a:buFontTx/>
              <a:buChar char="-"/>
            </a:pPr>
            <a:endParaRPr lang="en-US" altLang="ja-JP" sz="1200" b="0" i="0" u="none" strike="noStrike" kern="1200" dirty="0" smtClean="0">
              <a:solidFill>
                <a:schemeClr val="tx1"/>
              </a:solidFill>
              <a:effectLst/>
              <a:latin typeface="Calibri"/>
              <a:ea typeface="ＭＳ Ｐゴシック"/>
            </a:endParaRPr>
          </a:p>
          <a:p>
            <a:pPr marL="171450" indent="-171450">
              <a:buFontTx/>
              <a:buChar char="-"/>
            </a:pPr>
            <a:endParaRPr lang="en-US" altLang="ja-JP" sz="1200" b="0" i="0" u="none" strike="noStrike" kern="1200" dirty="0" smtClean="0">
              <a:solidFill>
                <a:schemeClr val="tx1"/>
              </a:solidFill>
              <a:effectLst/>
              <a:latin typeface="Calibri"/>
              <a:ea typeface="ＭＳ Ｐゴシック"/>
            </a:endParaRPr>
          </a:p>
          <a:p>
            <a:pPr marL="171450" indent="-171450">
              <a:buFontTx/>
              <a:buChar char="-"/>
            </a:pPr>
            <a:r>
              <a:rPr lang="ja-JP" altLang="en-US" sz="1200" b="0" i="0" u="none" strike="noStrike" kern="1200" dirty="0" smtClean="0">
                <a:solidFill>
                  <a:schemeClr val="tx1"/>
                </a:solidFill>
                <a:effectLst/>
                <a:latin typeface="Calibri"/>
                <a:ea typeface="ＭＳ Ｐゴシック"/>
              </a:rPr>
              <a:t>以前は、重要なインフラストラクチャもサーバも、アプリケーションもデータも、さらには従業員も、すべてがネットワーク周辺内に含まれていました。セキュリティは、データ漏洩や高度な攻撃からビジネスを守るというよりは、周囲により高い壁を構築し、コンプライアンスや人事部門の利用規程を満たしているというチェックマークを入れておくことでした。多くのセキュリティ製品はクローズドシステムとして構築されており、統合させたり、インテリジェンスを共有することはできませんでした。</a:t>
            </a:r>
            <a:endParaRPr lang="ja-JP" altLang="en-US" sz="1200" kern="1200" dirty="0" smtClean="0">
              <a:solidFill>
                <a:schemeClr val="tx1"/>
              </a:solidFill>
              <a:latin typeface="Calibri"/>
              <a:ea typeface="ＭＳ Ｐゴシック"/>
            </a:endParaRPr>
          </a:p>
          <a:p>
            <a:pPr marL="171450" indent="-171450">
              <a:buFontTx/>
              <a:buChar char="-"/>
            </a:pPr>
            <a:endParaRPr lang="ja-JP" altLang="en-US" sz="1200" kern="1200" dirty="0" smtClean="0">
              <a:solidFill>
                <a:schemeClr val="tx1"/>
              </a:solidFill>
              <a:latin typeface="Calibri"/>
              <a:ea typeface="ＭＳ Ｐゴシック"/>
            </a:endParaRPr>
          </a:p>
          <a:p>
            <a:pPr marL="171450" indent="-171450">
              <a:buFontTx/>
              <a:buChar char="-"/>
            </a:pPr>
            <a:r>
              <a:rPr lang="ja-JP" altLang="en-US" sz="1200" kern="1200" dirty="0" smtClean="0">
                <a:solidFill>
                  <a:schemeClr val="tx1"/>
                </a:solidFill>
                <a:latin typeface="Calibri"/>
                <a:ea typeface="ＭＳ Ｐゴシック"/>
              </a:rPr>
              <a:t>何が変わったのでしょうか。ネットワーク外であることが増えました。</a:t>
            </a:r>
          </a:p>
          <a:p>
            <a:pPr marL="171450" indent="-171450">
              <a:buFontTx/>
              <a:buChar char="-"/>
            </a:pPr>
            <a:r>
              <a:rPr kumimoji="1" lang="ja-JP" altLang="en-US" sz="1200" b="0" i="0" u="sng" strike="noStrike" kern="1200" baseline="0" dirty="0" smtClean="0">
                <a:solidFill>
                  <a:schemeClr val="tx1"/>
                </a:solidFill>
                <a:effectLst/>
                <a:latin typeface="Calibri"/>
                <a:ea typeface="ＭＳ Ｐゴシック"/>
              </a:rPr>
              <a:t>かつてないほど、ローミング ユーザが増えました。</a:t>
            </a:r>
          </a:p>
          <a:p>
            <a:pPr marL="628650" lvl="1" indent="-171450">
              <a:buFontTx/>
              <a:buChar char="-"/>
            </a:pPr>
            <a:r>
              <a:rPr lang="ja-JP" altLang="en-US" sz="1200" b="0" i="0" u="none" strike="noStrike" kern="1200" dirty="0" smtClean="0">
                <a:solidFill>
                  <a:schemeClr val="tx1"/>
                </a:solidFill>
                <a:effectLst/>
                <a:latin typeface="Calibri"/>
                <a:ea typeface="ＭＳ Ｐゴシック"/>
              </a:rPr>
              <a:t>より多くの会社所有デバイスが、他のネットワークからインターネットにアクセスするようになりました。</a:t>
            </a:r>
            <a:endParaRPr lang="ja-JP" altLang="en-US" sz="1200" b="0" i="0" u="none" strike="noStrike" kern="1200" baseline="0" dirty="0" smtClean="0">
              <a:solidFill>
                <a:schemeClr val="tx1"/>
              </a:solidFill>
              <a:effectLst/>
              <a:latin typeface="Calibri"/>
              <a:ea typeface="ＭＳ Ｐゴシック"/>
              <a:cs typeface="ＭＳ Ｐゴシック" charset="0"/>
            </a:endParaRPr>
          </a:p>
          <a:p>
            <a:pPr marL="171450" lvl="0" indent="-171450">
              <a:buFontTx/>
              <a:buChar char="-"/>
            </a:pPr>
            <a:r>
              <a:rPr kumimoji="1" lang="ja-JP" altLang="en-US" sz="1200" b="0" i="0" u="sng" strike="noStrike" kern="1200" baseline="0" dirty="0" smtClean="0">
                <a:solidFill>
                  <a:schemeClr val="tx1"/>
                </a:solidFill>
                <a:effectLst/>
                <a:latin typeface="Calibri"/>
                <a:ea typeface="ＭＳ Ｐゴシック"/>
              </a:rPr>
              <a:t>アプリケーションとインフラストラクチャはクラウドに移行しています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ユーザが業務を遂行するために社内ネットワークに接続する必要がなくなり、</a:t>
            </a:r>
            <a:r>
              <a:rPr lang="en-US" altLang="ja-JP" sz="1200" b="0" i="0" u="none" strike="noStrike" kern="1200" baseline="0" dirty="0" smtClean="0">
                <a:solidFill>
                  <a:schemeClr val="tx1"/>
                </a:solidFill>
                <a:effectLst/>
                <a:latin typeface="Calibri"/>
                <a:ea typeface="ＭＳ Ｐゴシック"/>
              </a:rPr>
              <a:t>SFDC </a:t>
            </a:r>
            <a:r>
              <a:rPr lang="ja-JP" altLang="en-US" sz="1200" b="0" i="0" u="none" strike="noStrike" kern="1200" baseline="0" dirty="0" smtClean="0">
                <a:solidFill>
                  <a:schemeClr val="tx1"/>
                </a:solidFill>
                <a:effectLst/>
                <a:latin typeface="Calibri"/>
                <a:ea typeface="ＭＳ Ｐゴシック"/>
              </a:rPr>
              <a:t>や </a:t>
            </a:r>
            <a:r>
              <a:rPr lang="en-US" altLang="ja-JP" sz="1200" b="0" i="0" u="none" strike="noStrike" kern="1200" baseline="0" dirty="0" smtClean="0">
                <a:solidFill>
                  <a:schemeClr val="tx1"/>
                </a:solidFill>
                <a:effectLst/>
                <a:latin typeface="Calibri"/>
                <a:ea typeface="ＭＳ Ｐゴシック"/>
              </a:rPr>
              <a:t>Office 365 </a:t>
            </a:r>
            <a:r>
              <a:rPr lang="ja-JP" altLang="en-US" sz="1200" b="0" i="0" u="none" strike="noStrike" kern="1200" baseline="0" dirty="0" smtClean="0">
                <a:solidFill>
                  <a:schemeClr val="tx1"/>
                </a:solidFill>
                <a:effectLst/>
                <a:latin typeface="Calibri"/>
                <a:ea typeface="ＭＳ Ｐゴシック"/>
              </a:rPr>
              <a:t>などのクラウド アプリを使用しています。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ユーザは常に </a:t>
            </a:r>
            <a:r>
              <a:rPr lang="en-US" altLang="ja-JP" sz="1200" b="0" i="0" u="none" strike="noStrike" kern="1200" baseline="0" dirty="0" smtClean="0">
                <a:solidFill>
                  <a:schemeClr val="tx1"/>
                </a:solidFill>
                <a:effectLst/>
                <a:latin typeface="Calibri"/>
                <a:ea typeface="ＭＳ Ｐゴシック"/>
              </a:rPr>
              <a:t>VPN </a:t>
            </a:r>
            <a:r>
              <a:rPr lang="ja-JP" altLang="en-US" sz="1200" b="0" i="0" u="none" strike="noStrike" kern="1200" baseline="0" dirty="0" smtClean="0">
                <a:solidFill>
                  <a:schemeClr val="tx1"/>
                </a:solidFill>
                <a:effectLst/>
                <a:latin typeface="Calibri"/>
                <a:ea typeface="ＭＳ Ｐゴシック"/>
              </a:rPr>
              <a:t>をオンにするわけではありません。</a:t>
            </a:r>
            <a:r>
              <a:rPr lang="ja-JP" altLang="en-US" sz="1200" b="0" i="0" u="none" strike="noStrike" kern="1200" dirty="0" smtClean="0">
                <a:solidFill>
                  <a:schemeClr val="tx1"/>
                </a:solidFill>
                <a:effectLst/>
                <a:latin typeface="Calibri"/>
                <a:ea typeface="ＭＳ Ｐゴシック"/>
              </a:rPr>
              <a:t>そのため、より脆弱になり、可視性に欠け、保護も難しくなります。</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1" lang="ja-JP" altLang="en-US" sz="1200" b="0" i="0" u="sng" strike="noStrike" kern="1200" baseline="0" dirty="0" smtClean="0">
                <a:solidFill>
                  <a:schemeClr val="tx1"/>
                </a:solidFill>
                <a:effectLst/>
                <a:latin typeface="Calibri"/>
                <a:ea typeface="ＭＳ Ｐゴシック"/>
              </a:rPr>
              <a:t>ブランチ オフィスはインターネットに直接接続します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すべてのトラフィックを社内ネットワークにバックホールさせるのは非常にコストがかかるため、より多くのブランチ オフィスがダイレクト インターネット アクセスに移行しています。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トラフィックをバックホールさせないことでコストを削減できる一方、セキュリティの保護が犠牲になります。</a:t>
            </a: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200" baseline="0" dirty="0" smtClean="0">
              <a:latin typeface="Calibri"/>
              <a:ea typeface="ＭＳ Ｐゴシック"/>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Arial"/>
                <a:ea typeface="ＭＳ Ｐゴシック"/>
              </a:rPr>
              <a:pPr>
                <a:defRPr/>
              </a:pPr>
              <a:t>5</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58533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実際に、ワークフォースの </a:t>
            </a:r>
            <a:r>
              <a:rPr lang="en-US" altLang="ja-JP" sz="1200" b="0" i="0" u="none" strike="noStrike" kern="1200" dirty="0" smtClean="0">
                <a:solidFill>
                  <a:schemeClr val="tx1"/>
                </a:solidFill>
                <a:effectLst/>
                <a:latin typeface="Calibri"/>
                <a:ea typeface="ＭＳ Ｐゴシック"/>
              </a:rPr>
              <a:t>49 % </a:t>
            </a:r>
            <a:r>
              <a:rPr lang="ja-JP" altLang="en-US" sz="1200" b="0" i="0" u="none" strike="noStrike" kern="1200" dirty="0" smtClean="0">
                <a:solidFill>
                  <a:schemeClr val="tx1"/>
                </a:solidFill>
                <a:effectLst/>
                <a:latin typeface="Calibri"/>
                <a:ea typeface="ＭＳ Ｐゴシック"/>
              </a:rPr>
              <a:t>がモバイルを使用し、最近の調査では、回答者の </a:t>
            </a:r>
            <a:r>
              <a:rPr lang="en-US" altLang="ja-JP" sz="1200" b="0" i="0" u="none" strike="noStrike" kern="1200" dirty="0" smtClean="0">
                <a:solidFill>
                  <a:schemeClr val="tx1"/>
                </a:solidFill>
                <a:effectLst/>
                <a:latin typeface="Calibri"/>
                <a:ea typeface="ＭＳ Ｐゴシック"/>
              </a:rPr>
              <a:t>82 % </a:t>
            </a:r>
            <a:r>
              <a:rPr lang="ja-JP" altLang="en-US" sz="1200" b="0" i="0" u="none" strike="noStrike" kern="1200" dirty="0" smtClean="0">
                <a:solidFill>
                  <a:schemeClr val="tx1"/>
                </a:solidFill>
                <a:effectLst/>
                <a:latin typeface="Calibri"/>
                <a:ea typeface="ＭＳ Ｐゴシック"/>
              </a:rPr>
              <a:t>が常に </a:t>
            </a:r>
            <a:r>
              <a:rPr lang="en-US" altLang="ja-JP" sz="1200" b="0" i="0" u="none" strike="noStrike" kern="1200" dirty="0" smtClean="0">
                <a:solidFill>
                  <a:schemeClr val="tx1"/>
                </a:solidFill>
                <a:effectLst/>
                <a:latin typeface="Calibri"/>
                <a:ea typeface="ＭＳ Ｐゴシック"/>
              </a:rPr>
              <a:t>VPN </a:t>
            </a:r>
            <a:r>
              <a:rPr lang="ja-JP" altLang="en-US" sz="1200" b="0" i="0" u="none" strike="noStrike" kern="1200" dirty="0" smtClean="0">
                <a:solidFill>
                  <a:schemeClr val="tx1"/>
                </a:solidFill>
                <a:effectLst/>
                <a:latin typeface="Calibri"/>
                <a:ea typeface="ＭＳ Ｐゴシック"/>
              </a:rPr>
              <a:t>を使用しているわけではないと答えました。</a:t>
            </a:r>
            <a:endParaRPr lang="en-US" altLang="ja-JP" sz="1200" b="0" i="0" u="none" strike="noStrike" kern="120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例えばちょっとした</a:t>
            </a:r>
            <a:r>
              <a:rPr lang="en-US" altLang="ja-JP" sz="1200" b="0" i="0" u="none" strike="noStrike" kern="1200" dirty="0" smtClean="0">
                <a:solidFill>
                  <a:schemeClr val="tx1"/>
                </a:solidFill>
                <a:effectLst/>
                <a:latin typeface="Calibri"/>
                <a:ea typeface="ＭＳ Ｐゴシック"/>
              </a:rPr>
              <a:t>Google</a:t>
            </a:r>
            <a:r>
              <a:rPr lang="ja-JP" altLang="en-US" sz="1200" b="0" i="0" u="none" strike="noStrike" kern="1200" dirty="0" smtClean="0">
                <a:solidFill>
                  <a:schemeClr val="tx1"/>
                </a:solidFill>
                <a:effectLst/>
                <a:latin typeface="Calibri"/>
                <a:ea typeface="ＭＳ Ｐゴシック"/>
              </a:rPr>
              <a:t>検索や、乗り換え案内をみるのにいちいち</a:t>
            </a:r>
            <a:r>
              <a:rPr lang="en-US" altLang="ja-JP" sz="1200" b="0" i="0" u="none" strike="noStrike" kern="1200" dirty="0" smtClean="0">
                <a:solidFill>
                  <a:schemeClr val="tx1"/>
                </a:solidFill>
                <a:effectLst/>
                <a:latin typeface="Calibri"/>
                <a:ea typeface="ＭＳ Ｐゴシック"/>
              </a:rPr>
              <a:t>VPN</a:t>
            </a:r>
            <a:r>
              <a:rPr lang="ja-JP" altLang="en-US" sz="1200" b="0" i="0" u="none" strike="noStrike" kern="1200" dirty="0" smtClean="0">
                <a:solidFill>
                  <a:schemeClr val="tx1"/>
                </a:solidFill>
                <a:effectLst/>
                <a:latin typeface="Calibri"/>
                <a:ea typeface="ＭＳ Ｐゴシック"/>
              </a:rPr>
              <a:t>を繋がない、そうゆう傾向があるようです。</a:t>
            </a:r>
            <a:endParaRPr lang="en-US" altLang="ja-JP" sz="1200" b="0" i="0" u="none" strike="noStrike" kern="120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この間は、</a:t>
            </a:r>
            <a:r>
              <a:rPr lang="en-US" altLang="ja-JP" sz="1200" b="0" i="0" u="none" strike="noStrike" kern="1200" dirty="0" smtClean="0">
                <a:solidFill>
                  <a:schemeClr val="tx1"/>
                </a:solidFill>
                <a:effectLst/>
                <a:latin typeface="Calibri"/>
                <a:ea typeface="ＭＳ Ｐゴシック"/>
              </a:rPr>
              <a:t>AV</a:t>
            </a:r>
            <a:r>
              <a:rPr lang="ja-JP" altLang="en-US" sz="1200" b="0" i="0" u="none" strike="noStrike" kern="1200" dirty="0" smtClean="0">
                <a:solidFill>
                  <a:schemeClr val="tx1"/>
                </a:solidFill>
                <a:effectLst/>
                <a:latin typeface="Calibri"/>
                <a:ea typeface="ＭＳ Ｐゴシック"/>
              </a:rPr>
              <a:t>だけなので非常に危険です。</a:t>
            </a:r>
          </a:p>
          <a:p>
            <a:pPr rtl="0"/>
            <a:endParaRPr lang="ja-JP" altLang="en-US" sz="1200" b="0" i="0" u="none" strike="noStrike" kern="1200" dirty="0" smtClean="0">
              <a:solidFill>
                <a:schemeClr val="tx1"/>
              </a:solidFill>
              <a:effectLst/>
              <a:latin typeface="Calibri"/>
              <a:ea typeface="ＭＳ Ｐゴシック"/>
            </a:endParaRPr>
          </a:p>
          <a:p>
            <a:pPr rtl="0"/>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クラウドの採用と </a:t>
            </a:r>
            <a:r>
              <a:rPr lang="en-US" altLang="ja-JP" sz="1200" b="0" i="0" u="none" strike="noStrike" kern="1200" dirty="0" smtClean="0">
                <a:solidFill>
                  <a:schemeClr val="tx1"/>
                </a:solidFill>
                <a:effectLst/>
                <a:latin typeface="Calibri"/>
                <a:ea typeface="ＭＳ Ｐゴシック"/>
              </a:rPr>
              <a:t>SaaS </a:t>
            </a:r>
            <a:r>
              <a:rPr lang="ja-JP" altLang="en-US" sz="1200" b="0" i="0" u="none" strike="noStrike" kern="1200" dirty="0" smtClean="0">
                <a:solidFill>
                  <a:schemeClr val="tx1"/>
                </a:solidFill>
                <a:effectLst/>
                <a:latin typeface="Calibri"/>
                <a:ea typeface="ＭＳ Ｐゴシック"/>
              </a:rPr>
              <a:t>アプリの使用率は、今後 </a:t>
            </a:r>
            <a:r>
              <a:rPr lang="en-US" altLang="ja-JP" sz="1200" b="0" i="0" u="none" strike="noStrike" kern="1200" dirty="0" smtClean="0">
                <a:solidFill>
                  <a:schemeClr val="tx1"/>
                </a:solidFill>
                <a:effectLst/>
                <a:latin typeface="Calibri"/>
                <a:ea typeface="ＭＳ Ｐゴシック"/>
              </a:rPr>
              <a:t>2 </a:t>
            </a:r>
            <a:r>
              <a:rPr lang="ja-JP" altLang="en-US" sz="1200" b="0" i="0" u="none" strike="noStrike" kern="1200" dirty="0" smtClean="0">
                <a:solidFill>
                  <a:schemeClr val="tx1"/>
                </a:solidFill>
                <a:effectLst/>
                <a:latin typeface="Calibri"/>
                <a:ea typeface="ＭＳ Ｐゴシック"/>
              </a:rPr>
              <a:t>年間で </a:t>
            </a:r>
            <a:r>
              <a:rPr lang="en-US" altLang="ja-JP" sz="1200" b="0" i="0" u="none" strike="noStrike" kern="1200" dirty="0" smtClean="0">
                <a:solidFill>
                  <a:schemeClr val="tx1"/>
                </a:solidFill>
                <a:effectLst/>
                <a:latin typeface="Calibri"/>
                <a:ea typeface="ＭＳ Ｐゴシック"/>
              </a:rPr>
              <a:t>70 % </a:t>
            </a:r>
            <a:r>
              <a:rPr lang="ja-JP" altLang="en-US" sz="1200" b="0" i="0" u="none" strike="noStrike" kern="1200" dirty="0" smtClean="0">
                <a:solidFill>
                  <a:schemeClr val="tx1"/>
                </a:solidFill>
                <a:effectLst/>
                <a:latin typeface="Calibri"/>
                <a:ea typeface="ＭＳ Ｐゴシック"/>
              </a:rPr>
              <a:t>増加すると見込まれています。</a:t>
            </a:r>
          </a:p>
          <a:p>
            <a:pPr rtl="0"/>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企業のブランチ オフィスの </a:t>
            </a:r>
            <a:r>
              <a:rPr lang="en-US" altLang="ja-JP" sz="1200" b="0" i="0" u="none" strike="noStrike" kern="1200" dirty="0" smtClean="0">
                <a:solidFill>
                  <a:schemeClr val="tx1"/>
                </a:solidFill>
                <a:effectLst/>
                <a:latin typeface="Calibri"/>
                <a:ea typeface="ＭＳ Ｐゴシック"/>
              </a:rPr>
              <a:t>70 % </a:t>
            </a:r>
            <a:r>
              <a:rPr lang="ja-JP" altLang="en-US" sz="1200" b="0" i="0" u="none" strike="noStrike" kern="1200" dirty="0" smtClean="0">
                <a:solidFill>
                  <a:schemeClr val="tx1"/>
                </a:solidFill>
                <a:effectLst/>
                <a:latin typeface="Calibri"/>
                <a:ea typeface="ＭＳ Ｐゴシック"/>
              </a:rPr>
              <a:t>がインターネットに直接アクセス（</a:t>
            </a:r>
            <a:r>
              <a:rPr lang="en-US" altLang="ja-JP" sz="1200" b="0" i="0" u="none" strike="noStrike" kern="1200" dirty="0" smtClean="0">
                <a:solidFill>
                  <a:schemeClr val="tx1"/>
                </a:solidFill>
                <a:effectLst/>
                <a:latin typeface="Calibri"/>
                <a:ea typeface="ＭＳ Ｐゴシック"/>
              </a:rPr>
              <a:t>DIA</a:t>
            </a:r>
            <a:r>
              <a:rPr lang="ja-JP" altLang="en-US" sz="1200" b="0" i="0" u="none" strike="noStrike" kern="1200" dirty="0" smtClean="0">
                <a:solidFill>
                  <a:schemeClr val="tx1"/>
                </a:solidFill>
                <a:effectLst/>
                <a:latin typeface="Calibri"/>
                <a:ea typeface="ＭＳ Ｐゴシック"/>
              </a:rPr>
              <a:t>）していると報告しています。</a:t>
            </a:r>
            <a:endParaRPr lang="en-US" altLang="ja-JP" sz="1200" b="0" i="0" u="none" strike="noStrike" kern="120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更に働き方改革で家からアクセスする人、東京</a:t>
            </a:r>
            <a:r>
              <a:rPr lang="en-US" altLang="ja-JP" sz="1200" b="0" i="0" u="none" strike="noStrike" kern="1200" dirty="0" smtClean="0">
                <a:solidFill>
                  <a:schemeClr val="tx1"/>
                </a:solidFill>
                <a:effectLst/>
                <a:latin typeface="Calibri"/>
                <a:ea typeface="ＭＳ Ｐゴシック"/>
              </a:rPr>
              <a:t>2020</a:t>
            </a:r>
            <a:r>
              <a:rPr lang="ja-JP" altLang="en-US" sz="1200" b="0" i="0" u="none" strike="noStrike" kern="1200" dirty="0" smtClean="0">
                <a:solidFill>
                  <a:schemeClr val="tx1"/>
                </a:solidFill>
                <a:effectLst/>
                <a:latin typeface="Calibri"/>
                <a:ea typeface="ＭＳ Ｐゴシック"/>
              </a:rPr>
              <a:t>においても通勤が困難ということでリモートユーザが</a:t>
            </a:r>
            <a:r>
              <a:rPr lang="en-US" altLang="ja-JP" sz="1200" b="0" i="0" u="none" strike="noStrike" kern="1200" dirty="0" smtClean="0">
                <a:solidFill>
                  <a:schemeClr val="tx1"/>
                </a:solidFill>
                <a:effectLst/>
                <a:latin typeface="Calibri"/>
                <a:ea typeface="ＭＳ Ｐゴシック"/>
              </a:rPr>
              <a:t>SaaS</a:t>
            </a:r>
            <a:r>
              <a:rPr lang="ja-JP" altLang="en-US" sz="1200" b="0" i="0" u="none" strike="noStrike" kern="1200" dirty="0" smtClean="0">
                <a:solidFill>
                  <a:schemeClr val="tx1"/>
                </a:solidFill>
                <a:effectLst/>
                <a:latin typeface="Calibri"/>
                <a:ea typeface="ＭＳ Ｐゴシック"/>
              </a:rPr>
              <a:t>に</a:t>
            </a:r>
            <a:r>
              <a:rPr lang="en-US" altLang="ja-JP" sz="1200" b="0" i="0" u="none" strike="noStrike" kern="1200" dirty="0" smtClean="0">
                <a:solidFill>
                  <a:schemeClr val="tx1"/>
                </a:solidFill>
                <a:effectLst/>
                <a:latin typeface="Calibri"/>
                <a:ea typeface="ＭＳ Ｐゴシック"/>
              </a:rPr>
              <a:t>DIA</a:t>
            </a:r>
            <a:r>
              <a:rPr lang="ja-JP" altLang="en-US" sz="1200" b="0" i="0" u="none" strike="noStrike" kern="1200" dirty="0" smtClean="0">
                <a:solidFill>
                  <a:schemeClr val="tx1"/>
                </a:solidFill>
                <a:effectLst/>
                <a:latin typeface="Calibri"/>
                <a:ea typeface="ＭＳ Ｐゴシック"/>
              </a:rPr>
              <a:t>をしてきます。</a:t>
            </a:r>
            <a:endParaRPr lang="en-US" altLang="ja-JP" sz="1200" b="0" i="0" u="none" strike="noStrike" kern="120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その際にやはり　</a:t>
            </a:r>
            <a:r>
              <a:rPr lang="en-US" altLang="ja-JP" sz="1200" b="0" i="0" u="none" strike="noStrike" kern="1200" dirty="0" smtClean="0">
                <a:solidFill>
                  <a:schemeClr val="tx1"/>
                </a:solidFill>
                <a:effectLst/>
                <a:latin typeface="Calibri"/>
                <a:ea typeface="ＭＳ Ｐゴシック"/>
              </a:rPr>
              <a:t>VPN</a:t>
            </a:r>
            <a:r>
              <a:rPr lang="ja-JP" altLang="en-US" sz="1200" b="0" i="0" u="none" strike="noStrike" kern="1200" dirty="0" smtClean="0">
                <a:solidFill>
                  <a:schemeClr val="tx1"/>
                </a:solidFill>
                <a:effectLst/>
                <a:latin typeface="Calibri"/>
                <a:ea typeface="ＭＳ Ｐゴシック"/>
              </a:rPr>
              <a:t>を張らないケースが出てきます。</a:t>
            </a:r>
            <a:endParaRPr lang="en-US" altLang="ja-JP" sz="1200" b="0" i="0" u="none" strike="noStrike" kern="120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a:t>
            </a:r>
            <a:r>
              <a:rPr lang="en-US" altLang="ja-JP" sz="1200" b="0" i="0" u="none" strike="noStrike" kern="1200" dirty="0" smtClean="0">
                <a:solidFill>
                  <a:schemeClr val="tx1"/>
                </a:solidFill>
                <a:effectLst/>
                <a:latin typeface="Calibri"/>
                <a:ea typeface="ＭＳ Ｐゴシック"/>
              </a:rPr>
              <a:t>VPN</a:t>
            </a:r>
            <a:r>
              <a:rPr lang="ja-JP" altLang="en-US" sz="1200" b="0" i="0" u="none" strike="noStrike" kern="1200" dirty="0" smtClean="0">
                <a:solidFill>
                  <a:schemeClr val="tx1"/>
                </a:solidFill>
                <a:effectLst/>
                <a:latin typeface="Calibri"/>
                <a:ea typeface="ＭＳ Ｐゴシック"/>
              </a:rPr>
              <a:t>を張らなくても仕事ができる」、これが</a:t>
            </a:r>
            <a:r>
              <a:rPr lang="en-US" altLang="ja-JP" sz="1200" b="0" i="0" u="none" strike="noStrike" kern="1200" dirty="0" smtClean="0">
                <a:solidFill>
                  <a:schemeClr val="tx1"/>
                </a:solidFill>
                <a:effectLst/>
                <a:latin typeface="Calibri"/>
                <a:ea typeface="ＭＳ Ｐゴシック"/>
              </a:rPr>
              <a:t>Umbrella</a:t>
            </a:r>
            <a:r>
              <a:rPr lang="ja-JP" altLang="en-US" sz="1200" b="0" i="0" u="none" strike="noStrike" kern="1200" dirty="0" smtClean="0">
                <a:solidFill>
                  <a:schemeClr val="tx1"/>
                </a:solidFill>
                <a:effectLst/>
                <a:latin typeface="Calibri"/>
                <a:ea typeface="ＭＳ Ｐゴシック"/>
              </a:rPr>
              <a:t>の狙いとするところです。</a:t>
            </a:r>
          </a:p>
          <a:p>
            <a:pPr rtl="0"/>
            <a:endParaRPr lang="ja-JP" altLang="en-US" sz="1200" b="0" i="0" u="none" strike="noStrike" kern="1200" baseline="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これがあなたや顧客にとって重要なのはなぜでしょうか。これらの変化が新たなセキュリティ上の課題を生み出すからです。</a:t>
            </a:r>
            <a:endParaRPr lang="ja-JP" altLang="en-US" sz="1200" b="0" dirty="0" smtClean="0">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ja-JP" altLang="en-US" sz="1200" b="0" i="0" u="none" strike="noStrike" kern="1200" dirty="0" smtClean="0">
                <a:solidFill>
                  <a:schemeClr val="tx1"/>
                </a:solidFill>
                <a:effectLst/>
                <a:latin typeface="Calibri"/>
                <a:ea typeface="ＭＳ Ｐゴシック"/>
              </a:rPr>
              <a:t>まず、ネットワークや </a:t>
            </a:r>
            <a:r>
              <a:rPr lang="en-US" altLang="ja-JP" sz="1200" b="0" i="0" u="none" strike="noStrike" kern="1200" dirty="0" smtClean="0">
                <a:solidFill>
                  <a:schemeClr val="tx1"/>
                </a:solidFill>
                <a:effectLst/>
                <a:latin typeface="Calibri"/>
                <a:ea typeface="ＭＳ Ｐゴシック"/>
              </a:rPr>
              <a:t>Web </a:t>
            </a:r>
            <a:r>
              <a:rPr lang="ja-JP" altLang="en-US" sz="1200" b="0" i="0" u="none" strike="noStrike" kern="1200" dirty="0" smtClean="0">
                <a:solidFill>
                  <a:schemeClr val="tx1"/>
                </a:solidFill>
                <a:effectLst/>
                <a:latin typeface="Calibri"/>
                <a:ea typeface="ＭＳ Ｐゴシック"/>
              </a:rPr>
              <a:t>の従来のセキュリティは社内ネットワークには必要ですが、ローミング ユーザやインターネットへの直接トラフィックを保護することはできません。</a:t>
            </a:r>
          </a:p>
          <a:p>
            <a:pPr rtl="0"/>
            <a:endParaRPr lang="ja-JP" altLang="en-US" sz="1200" b="0" i="0" u="none" strike="noStrike" kern="1200" dirty="0" smtClean="0">
              <a:solidFill>
                <a:schemeClr val="tx1"/>
              </a:solidFill>
              <a:effectLst/>
              <a:latin typeface="Calibri"/>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次に、クラウド内の機密データやアプリに対する組織の可視性と制御には限度があります。</a:t>
            </a:r>
            <a:endParaRPr lang="ja-JP" altLang="en-US" sz="1200" b="0" dirty="0" smtClean="0">
              <a:effectLst/>
              <a:latin typeface="Calibri"/>
              <a:ea typeface="ＭＳ Ｐゴシック"/>
            </a:endParaRPr>
          </a:p>
          <a:p>
            <a:pPr rtl="0"/>
            <a:endParaRPr lang="ja-JP" altLang="en-US" sz="1200" b="0" dirty="0" smtClean="0">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セキュリティは今日の課題に対処し、現代の企業を保護するために進化する必要があります。ユーザがどこで仕事をしていても保護する必要があります。そしてインフラストラクチャ、アプリ、データと同じように、クラウドに移行する必要があります。</a:t>
            </a:r>
            <a:endParaRPr lang="ja-JP" altLang="en-US" sz="1200" b="0" dirty="0" smtClean="0">
              <a:effectLst/>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6</a:t>
            </a:fld>
            <a:endParaRPr lang="ja-JP">
              <a:latin typeface="Arial"/>
              <a:ea typeface="ＭＳ Ｐゴシック"/>
            </a:endParaRPr>
          </a:p>
        </p:txBody>
      </p:sp>
    </p:spTree>
    <p:extLst>
      <p:ext uri="{BB962C8B-B14F-4D97-AF65-F5344CB8AC3E}">
        <p14:creationId xmlns:p14="http://schemas.microsoft.com/office/powerpoint/2010/main" val="129879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8</a:t>
            </a:fld>
            <a:endParaRPr lang="ja-JP">
              <a:latin typeface="Arial"/>
              <a:ea typeface="ＭＳ Ｐゴシック"/>
            </a:endParaRPr>
          </a:p>
        </p:txBody>
      </p:sp>
    </p:spTree>
    <p:extLst>
      <p:ext uri="{BB962C8B-B14F-4D97-AF65-F5344CB8AC3E}">
        <p14:creationId xmlns:p14="http://schemas.microsoft.com/office/powerpoint/2010/main" val="197460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Short and relevant: Stay focused on what your audience cares about. Think about what you want them to know, feel and do. Then, say what you need to say and no more.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Bold and human: Be confident in your ideas and in the words you use to express them. Use clear, natural language to connect with your audience and make your message stick.</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Show what’s possible and make it real: We call this Dreaming and Doing. When we do it right it's powerful, inspiring, convincing and persuasive.</a:t>
            </a:r>
          </a:p>
          <a:p>
            <a:pPr eaLnBrk="1" hangingPunct="1">
              <a:spcBef>
                <a:spcPct val="0"/>
              </a:spcBef>
            </a:pPr>
            <a:endParaRPr lang="en-US" altLang="en-US" dirty="0">
              <a:ea typeface="ＭＳ Ｐゴシック" pitchFamily="34"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ea typeface="ＭＳ Ｐゴシック" pitchFamily="34" charset="-128"/>
              </a:rPr>
              <a:t>To learn more, download the brand language guidelines:</a:t>
            </a:r>
            <a:r>
              <a:rPr lang="en-US" sz="1200" kern="1200" dirty="0">
                <a:solidFill>
                  <a:schemeClr val="tx1"/>
                </a:solidFill>
                <a:latin typeface="+mn-lt"/>
                <a:ea typeface="ＭＳ Ｐゴシック" charset="0"/>
                <a:cs typeface="ＭＳ Ｐゴシック" charset="0"/>
              </a:rPr>
              <a:t> </a:t>
            </a:r>
            <a:r>
              <a:rPr lang="en-US" sz="1200" u="sng" kern="1200" dirty="0">
                <a:solidFill>
                  <a:schemeClr val="tx1"/>
                </a:solidFill>
                <a:effectLst/>
                <a:latin typeface="+mn-lt"/>
                <a:ea typeface="ＭＳ Ｐゴシック" charset="0"/>
                <a:cs typeface="ＭＳ Ｐゴシック" charset="0"/>
                <a:hlinkClick r:id="rId3"/>
              </a:rPr>
              <a:t>https://cisco.jiveon.com/docs/DOC-660269</a:t>
            </a:r>
            <a:endParaRPr lang="en-GB" sz="1200" kern="1200" dirty="0">
              <a:solidFill>
                <a:schemeClr val="tx1"/>
              </a:solidFill>
              <a:effectLst/>
              <a:latin typeface="+mn-lt"/>
              <a:ea typeface="ＭＳ Ｐゴシック" charset="0"/>
              <a:cs typeface="ＭＳ Ｐゴシック"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1A6D400-C829-4070-B5E9-1BF68645D698}" type="slidenum">
              <a:rPr lang="en-US" altLang="en-US" smtClean="0">
                <a:solidFill>
                  <a:prstClr val="black"/>
                </a:solidFill>
              </a:rPr>
              <a:pPr eaLnBrk="1" hangingPunct="1">
                <a:spcBef>
                  <a:spcPct val="0"/>
                </a:spcBef>
              </a:pPr>
              <a:t>9</a:t>
            </a:fld>
            <a:endParaRPr lang="en-US" altLang="en-US">
              <a:solidFill>
                <a:prstClr val="black"/>
              </a:solidFill>
            </a:endParaRPr>
          </a:p>
        </p:txBody>
      </p:sp>
    </p:spTree>
    <p:extLst>
      <p:ext uri="{BB962C8B-B14F-4D97-AF65-F5344CB8AC3E}">
        <p14:creationId xmlns:p14="http://schemas.microsoft.com/office/powerpoint/2010/main" val="188040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今日、セキュリティをどこで適用するかを考えてみましょう。</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i="1" dirty="0" smtClean="0">
                <a:latin typeface="Calibri"/>
                <a:ea typeface="ＭＳ Ｐゴシック"/>
              </a:rPr>
              <a:t>質問の提起：ネットワークを保護するために何を使用しますか。エンドポイントですか。</a:t>
            </a:r>
            <a:endParaRPr lang="ja-JP" altLang="en-US" sz="1200" b="0" i="0" u="none" strike="noStrike" kern="1200" baseline="0" dirty="0" smtClean="0">
              <a:solidFill>
                <a:schemeClr val="tx1"/>
              </a:solidFill>
              <a:effectLst/>
              <a:latin typeface="Calibri"/>
              <a:ea typeface="ＭＳ Ｐゴシック"/>
              <a:cs typeface="ＭＳ Ｐゴシック" charset="0"/>
            </a:endParaRP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dirty="0" smtClean="0">
                <a:latin typeface="Calibri"/>
                <a:ea typeface="ＭＳ Ｐゴシック"/>
              </a:rPr>
              <a:t>おそらく、本社やブランチ オフィス、ローミングするラップトップにはさまざまな製品が導入されていることでしょう。</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dirty="0" smtClean="0">
                <a:latin typeface="Calibri"/>
                <a:ea typeface="ＭＳ Ｐゴシック"/>
              </a:rPr>
              <a:t>そこにはマルウェアが侵入する方法が数多くあります。そのため、複数のセキュリティ レイヤをもたせることが重要です。</a:t>
            </a:r>
          </a:p>
          <a:p>
            <a:pPr marL="0" marR="0" indent="0" algn="l" defTabSz="457200" rtl="0" eaLnBrk="0" fontAlgn="t" latinLnBrk="0" hangingPunct="0">
              <a:lnSpc>
                <a:spcPct val="100000"/>
              </a:lnSpc>
              <a:spcBef>
                <a:spcPct val="30000"/>
              </a:spcBef>
              <a:spcAft>
                <a:spcPct val="0"/>
              </a:spcAft>
              <a:buClrTx/>
              <a:buSzTx/>
              <a:buFontTx/>
              <a:buNone/>
              <a:tabLst/>
              <a:defRPr/>
            </a:pPr>
            <a:endParaRPr lang="ja-JP" altLang="en-US" baseline="0" dirty="0" smtClean="0">
              <a:latin typeface="Calibri"/>
              <a:ea typeface="ＭＳ Ｐゴシック"/>
            </a:endParaRPr>
          </a:p>
          <a:p>
            <a:pPr marL="0" marR="0" indent="0" algn="l" defTabSz="457200" rtl="0" eaLnBrk="0" fontAlgn="t" latinLnBrk="0" hangingPunct="0">
              <a:lnSpc>
                <a:spcPct val="100000"/>
              </a:lnSpc>
              <a:spcBef>
                <a:spcPct val="30000"/>
              </a:spcBef>
              <a:spcAft>
                <a:spcPct val="0"/>
              </a:spcAft>
              <a:buClrTx/>
              <a:buSzTx/>
              <a:buFontTx/>
              <a:buNone/>
              <a:tabLst/>
              <a:defRPr/>
            </a:pPr>
            <a:r>
              <a:rPr lang="en-US" altLang="ja-JP" i="1" baseline="0" dirty="0" smtClean="0">
                <a:latin typeface="Calibri"/>
                <a:ea typeface="ＭＳ Ｐゴシック"/>
              </a:rPr>
              <a:t>Umbrella </a:t>
            </a:r>
            <a:r>
              <a:rPr lang="ja-JP" altLang="en-US" i="1" baseline="0" dirty="0" smtClean="0">
                <a:latin typeface="Calibri"/>
                <a:ea typeface="ＭＳ Ｐゴシック"/>
              </a:rPr>
              <a:t>＋ </a:t>
            </a:r>
            <a:r>
              <a:rPr lang="en-US" altLang="ja-JP" i="1" baseline="0" dirty="0" smtClean="0">
                <a:latin typeface="Calibri"/>
                <a:ea typeface="ＭＳ Ｐゴシック"/>
              </a:rPr>
              <a:t>DNS</a:t>
            </a:r>
            <a:r>
              <a:rPr lang="ja-JP" altLang="en-US" i="1" baseline="0" dirty="0" smtClean="0">
                <a:latin typeface="Calibri"/>
                <a:ea typeface="ＭＳ Ｐゴシック"/>
              </a:rPr>
              <a:t>：</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デバイスが悪意のあるサイトや悪意があると思われるサイトに接続するのを最初に防ぐことで、脅威に対する最初の防御レイヤとなります。これにより、マルウェアがネットワークやエンドポイントに侵入する可能性が大幅に低減します。</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はクラウド プラットフォームにトラフィックを届けるメイン メカニズムの </a:t>
            </a:r>
            <a:r>
              <a:rPr lang="en-US" altLang="ja-JP" dirty="0" smtClean="0">
                <a:latin typeface="Calibri"/>
                <a:ea typeface="ＭＳ Ｐゴシック"/>
              </a:rPr>
              <a:t>1 </a:t>
            </a:r>
            <a:r>
              <a:rPr lang="ja-JP" altLang="en-US" dirty="0" smtClean="0">
                <a:latin typeface="Calibri"/>
                <a:ea typeface="ＭＳ Ｐゴシック"/>
              </a:rPr>
              <a:t>つとして </a:t>
            </a:r>
            <a:r>
              <a:rPr lang="en-US" altLang="ja-JP" dirty="0" smtClean="0">
                <a:latin typeface="Calibri"/>
                <a:ea typeface="ＭＳ Ｐゴシック"/>
              </a:rPr>
              <a:t>DNS </a:t>
            </a:r>
            <a:r>
              <a:rPr lang="ja-JP" altLang="en-US" dirty="0" smtClean="0">
                <a:latin typeface="Calibri"/>
                <a:ea typeface="ＭＳ Ｐゴシック"/>
              </a:rPr>
              <a:t>を使い、それをセキュリティの適用にも使います。</a:t>
            </a:r>
            <a:endParaRPr lang="ja-JP" altLang="en-US" baseline="0" dirty="0" smtClean="0">
              <a:latin typeface="Calibri"/>
              <a:ea typeface="ＭＳ Ｐゴシック"/>
            </a:endParaRP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DNS </a:t>
            </a:r>
            <a:r>
              <a:rPr lang="ja-JP" altLang="en-US" dirty="0" smtClean="0">
                <a:latin typeface="Calibri"/>
                <a:ea typeface="ＭＳ Ｐゴシック"/>
              </a:rPr>
              <a:t>はインターネットの機能を制御し、ネットワーク内のすべてのデバイスで使用される基本的なコンポーネントです。</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マルウェア ファイルがダウンロードされる前、またはポートやプロトコルでの </a:t>
            </a:r>
            <a:r>
              <a:rPr lang="en-US" altLang="ja-JP" sz="1200" b="0" i="0" u="none" strike="noStrike" kern="1200" baseline="0" dirty="0" smtClean="0">
                <a:solidFill>
                  <a:schemeClr val="tx1"/>
                </a:solidFill>
                <a:effectLst/>
                <a:latin typeface="Calibri"/>
                <a:ea typeface="ＭＳ Ｐゴシック"/>
              </a:rPr>
              <a:t>IP </a:t>
            </a:r>
            <a:r>
              <a:rPr lang="ja-JP" altLang="en-US" sz="1200" b="0" i="0" u="none" strike="noStrike" kern="1200" baseline="0" dirty="0" smtClean="0">
                <a:solidFill>
                  <a:schemeClr val="tx1"/>
                </a:solidFill>
                <a:effectLst/>
                <a:latin typeface="Calibri"/>
                <a:ea typeface="ＭＳ Ｐゴシック"/>
              </a:rPr>
              <a:t>接続が確立される前でさえ、</a:t>
            </a:r>
            <a:r>
              <a:rPr lang="en-US" altLang="ja-JP" sz="1200" b="0" i="0" u="none" strike="noStrike" kern="1200" baseline="0" dirty="0" smtClean="0">
                <a:solidFill>
                  <a:schemeClr val="tx1"/>
                </a:solidFill>
                <a:effectLst/>
                <a:latin typeface="Calibri"/>
                <a:ea typeface="ＭＳ Ｐゴシック"/>
              </a:rPr>
              <a:t>DNS </a:t>
            </a:r>
            <a:r>
              <a:rPr lang="ja-JP" altLang="en-US" sz="1200" b="0" i="0" u="none" strike="noStrike" kern="1200" baseline="0" dirty="0" smtClean="0">
                <a:solidFill>
                  <a:schemeClr val="tx1"/>
                </a:solidFill>
                <a:effectLst/>
                <a:latin typeface="Calibri"/>
                <a:ea typeface="ＭＳ Ｐゴシック"/>
              </a:rPr>
              <a:t>要求があります。</a:t>
            </a:r>
          </a:p>
          <a:p>
            <a:pPr rtl="0" fontAlgn="t"/>
            <a:endParaRPr lang="ja-JP" altLang="en-US" dirty="0" smtClean="0">
              <a:latin typeface="Calibri"/>
              <a:ea typeface="ＭＳ Ｐゴシック"/>
            </a:endParaRPr>
          </a:p>
          <a:p>
            <a:pPr rtl="0" fontAlgn="t"/>
            <a:r>
              <a:rPr lang="ja-JP" altLang="en-US" dirty="0" smtClean="0">
                <a:latin typeface="Calibri"/>
                <a:ea typeface="ＭＳ Ｐゴシック"/>
              </a:rPr>
              <a:t>次に </a:t>
            </a:r>
            <a:r>
              <a:rPr lang="en-US" altLang="ja-JP" dirty="0" smtClean="0">
                <a:latin typeface="Calibri"/>
                <a:ea typeface="ＭＳ Ｐゴシック"/>
              </a:rPr>
              <a:t>Umbrella </a:t>
            </a:r>
            <a:r>
              <a:rPr lang="ja-JP" altLang="en-US" dirty="0" smtClean="0">
                <a:latin typeface="Calibri"/>
                <a:ea typeface="ＭＳ Ｐゴシック"/>
              </a:rPr>
              <a:t>の主要機能を確認しましょう。</a:t>
            </a:r>
          </a:p>
          <a:p>
            <a:pPr marL="0" indent="0" rtl="0" fontAlgn="t">
              <a:buNone/>
            </a:pP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14</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743466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220112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103.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2.png"/><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 Id="rId3" Type="http://schemas.openxmlformats.org/officeDocument/2006/relationships/image" Target="../media/image1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g"/><Relationship Id="rId3" Type="http://schemas.openxmlformats.org/officeDocument/2006/relationships/image" Target="../media/image18.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2.png"/><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9.emf"/><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9.emf"/><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9.emf"/><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9.emf"/><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9.emf"/><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9.emf"/><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98.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9.emf"/><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99.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9.emf"/><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24"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25"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26"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7"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
        <p:nvSpPr>
          <p:cNvPr id="28"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smtClean="0"/>
              <a:t>Click to edit presentation title</a:t>
            </a:r>
            <a:endParaRPr lang="en-US" dirty="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44624" y="549908"/>
            <a:ext cx="3044952" cy="329734"/>
          </a:xfrm>
          <a:prstGeom prst="rect">
            <a:avLst/>
          </a:prstGeom>
        </p:spPr>
      </p:pic>
    </p:spTree>
    <p:extLst>
      <p:ext uri="{BB962C8B-B14F-4D97-AF65-F5344CB8AC3E}">
        <p14:creationId xmlns:p14="http://schemas.microsoft.com/office/powerpoint/2010/main" val="765956719"/>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14059441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Half Page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GB"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spTree>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0"/>
            <a:ext cx="8268468" cy="477838"/>
          </a:xfrm>
          <a:prstGeom prst="rect">
            <a:avLst/>
          </a:prstGeom>
        </p:spPr>
        <p:txBody>
          <a:bodyPr/>
          <a:lstStyle>
            <a:lvl1pPr marL="0" indent="0">
              <a:buNone/>
              <a:defRPr sz="2000">
                <a:solidFill>
                  <a:schemeClr val="bg2"/>
                </a:solidFill>
              </a:defRPr>
            </a:lvl1pPr>
          </a:lstStyle>
          <a:p>
            <a:endParaRPr lang="en-US" dirty="0"/>
          </a:p>
        </p:txBody>
      </p:sp>
    </p:spTree>
    <p:extLst/>
  </p:cSld>
  <p:clrMapOvr>
    <a:masterClrMapping/>
  </p:clrMapOvr>
  <p:transition spd="med">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6" name="Picture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94" y="302554"/>
            <a:ext cx="8518409" cy="2539141"/>
          </a:xfrm>
          <a:prstGeom prst="rect">
            <a:avLst/>
          </a:prstGeom>
        </p:spPr>
      </p:pic>
    </p:spTree>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Shape 221"/>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8906"/>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tangle 4"/>
          <p:cNvSpPr>
            <a:spLocks noChangeArrowheads="1"/>
          </p:cNvSpPr>
          <p:nvPr userDrawn="1"/>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a:t>
            </a:r>
            <a:r>
              <a:rPr lang="en-US" sz="600" dirty="0" smtClean="0">
                <a:solidFill>
                  <a:srgbClr val="FFFFFF">
                    <a:alpha val="60000"/>
                  </a:srgbClr>
                </a:solidFill>
                <a:latin typeface="Arial"/>
                <a:ea typeface=""/>
                <a:cs typeface="CiscoSans Thin"/>
              </a:rPr>
              <a:t>Public</a:t>
            </a:r>
            <a:endParaRPr lang="en-US" sz="600" dirty="0">
              <a:solidFill>
                <a:srgbClr val="FFFFFF">
                  <a:alpha val="60000"/>
                </a:srgbClr>
              </a:solidFill>
              <a:latin typeface="Arial"/>
              <a:ea typeface=""/>
              <a:cs typeface="CiscoSans Thin"/>
            </a:endParaRPr>
          </a:p>
        </p:txBody>
      </p:sp>
      <p:pic>
        <p:nvPicPr>
          <p:cNvPr id="7" name="Picture 2"/>
          <p:cNvPicPr>
            <a:picLocks noChangeAspect="1" noChangeArrowheads="1"/>
          </p:cNvPicPr>
          <p:nvPr userDrawn="1"/>
        </p:nvPicPr>
        <p:blipFill>
          <a:blip r:embed="rId4"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7" name="Date Placeholder 6"/>
          <p:cNvSpPr>
            <a:spLocks noGrp="1"/>
          </p:cNvSpPr>
          <p:nvPr>
            <p:ph type="dt" sz="half" idx="10"/>
          </p:nvPr>
        </p:nvSpPr>
        <p:spPr>
          <a:xfrm>
            <a:off x="123825" y="4890195"/>
            <a:ext cx="2057400" cy="273844"/>
          </a:xfrm>
          <a:prstGeom prst="rect">
            <a:avLst/>
          </a:prstGeom>
        </p:spPr>
        <p:txBody>
          <a:bodyPr lIns="91438" tIns="45719" rIns="91438" bIns="45719"/>
          <a:lstStyle/>
          <a:p>
            <a:endParaRPr lang="en-US" dirty="0">
              <a:solidFill>
                <a:srgbClr val="333333"/>
              </a:solidFill>
            </a:endParaRPr>
          </a:p>
        </p:txBody>
      </p:sp>
      <p:sp>
        <p:nvSpPr>
          <p:cNvPr id="8" name="Footer Placeholder 7"/>
          <p:cNvSpPr>
            <a:spLocks noGrp="1"/>
          </p:cNvSpPr>
          <p:nvPr>
            <p:ph type="ftr" sz="quarter" idx="11"/>
          </p:nvPr>
        </p:nvSpPr>
        <p:spPr>
          <a:xfrm>
            <a:off x="3033712" y="4890195"/>
            <a:ext cx="3086100" cy="273844"/>
          </a:xfrm>
          <a:prstGeom prst="rect">
            <a:avLst/>
          </a:prstGeom>
        </p:spPr>
        <p:txBody>
          <a:bodyPr lIns="91438" tIns="45719" rIns="91438" bIns="45719"/>
          <a:lstStyle/>
          <a:p>
            <a:endParaRPr lang="en-US" dirty="0">
              <a:solidFill>
                <a:srgbClr val="333333"/>
              </a:solidFill>
            </a:endParaRPr>
          </a:p>
        </p:txBody>
      </p:sp>
      <p:sp>
        <p:nvSpPr>
          <p:cNvPr id="9" name="Slide Number Placeholder 8"/>
          <p:cNvSpPr>
            <a:spLocks noGrp="1"/>
          </p:cNvSpPr>
          <p:nvPr>
            <p:ph type="sldNum" sz="quarter" idx="12"/>
          </p:nvPr>
        </p:nvSpPr>
        <p:spPr>
          <a:xfrm>
            <a:off x="6972300" y="4890195"/>
            <a:ext cx="2057400" cy="273844"/>
          </a:xfrm>
          <a:prstGeom prst="rect">
            <a:avLst/>
          </a:prstGeom>
        </p:spPr>
        <p:txBody>
          <a:bodyPr lIns="91438" tIns="45719" rIns="91438" bIns="45719"/>
          <a:lstStyle/>
          <a:p>
            <a:fld id="{32D4C16A-131F-4E9B-BF02-8CFD023058DE}" type="slidenum">
              <a:rPr lang="en-US" smtClean="0">
                <a:solidFill>
                  <a:srgbClr val="333333"/>
                </a:solidFill>
              </a:rPr>
              <a:pPr/>
              <a:t>‹#›</a:t>
            </a:fld>
            <a:endParaRPr lang="en-US" dirty="0">
              <a:solidFill>
                <a:srgbClr val="333333"/>
              </a:solidFill>
            </a:endParaRPr>
          </a:p>
        </p:txBody>
      </p:sp>
    </p:spTree>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957019"/>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メイリオ"/>
                <a:ea typeface="メイリオ"/>
                <a:cs typeface="メイリオ"/>
              </a:defRPr>
            </a:lvl1pPr>
            <a:lvl2pPr marL="507895" indent="-215855">
              <a:lnSpc>
                <a:spcPct val="95000"/>
              </a:lnSpc>
              <a:spcBef>
                <a:spcPts val="450"/>
              </a:spcBef>
              <a:buClr>
                <a:schemeClr val="tx1"/>
              </a:buClr>
              <a:buSzPct val="80000"/>
              <a:buFont typeface="Arial"/>
              <a:buChar char="•"/>
              <a:defRPr sz="1800" b="0" i="0">
                <a:solidFill>
                  <a:srgbClr val="676767"/>
                </a:solidFill>
                <a:latin typeface="メイリオ"/>
                <a:ea typeface="メイリオ"/>
                <a:cs typeface="メイリオ"/>
              </a:defRPr>
            </a:lvl2pPr>
            <a:lvl3pPr marL="747558" indent="-171415">
              <a:buClr>
                <a:schemeClr val="tx1"/>
              </a:buClr>
              <a:buSzPct val="80000"/>
              <a:buFont typeface="Arial"/>
              <a:buChar char="•"/>
              <a:defRPr sz="1600" b="0" i="0">
                <a:solidFill>
                  <a:srgbClr val="676767"/>
                </a:solidFill>
                <a:latin typeface="メイリオ"/>
                <a:ea typeface="メイリオ"/>
                <a:cs typeface="メイリオ"/>
              </a:defRPr>
            </a:lvl3pPr>
            <a:lvl4pPr marL="911035" indent="-171415">
              <a:buClr>
                <a:schemeClr val="tx1"/>
              </a:buClr>
              <a:buSzPct val="80000"/>
              <a:buFont typeface="Arial"/>
              <a:buChar char="•"/>
              <a:defRPr sz="1400" b="0" i="0">
                <a:solidFill>
                  <a:srgbClr val="676767"/>
                </a:solidFill>
                <a:latin typeface="メイリオ"/>
                <a:ea typeface="メイリオ"/>
                <a:cs typeface="メイリオ"/>
              </a:defRPr>
            </a:lvl4pPr>
            <a:lvl5pPr marL="1082450" indent="-168240">
              <a:buClr>
                <a:schemeClr val="tx1"/>
              </a:buClr>
              <a:buSzPct val="80000"/>
              <a:buFont typeface="Arial"/>
              <a:buChar char="•"/>
              <a:defRPr sz="1200" b="0" i="0">
                <a:solidFill>
                  <a:srgbClr val="676767"/>
                </a:solidFill>
                <a:latin typeface="メイリオ"/>
                <a:ea typeface="メイリオ"/>
                <a:cs typeface="メイリオ"/>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116621"/>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ltLang="ja-JP" smtClean="0"/>
              <a:t>Click to edit Master title style</a:t>
            </a:r>
            <a:endParaRPr lang="en-GB" dirty="0"/>
          </a:p>
        </p:txBody>
      </p:sp>
    </p:spTree>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One Column Body Text">
    <p:spTree>
      <p:nvGrpSpPr>
        <p:cNvPr id="1" name="Shape 640"/>
        <p:cNvGrpSpPr/>
        <p:nvPr/>
      </p:nvGrpSpPr>
      <p:grpSpPr>
        <a:xfrm>
          <a:off x="0" y="0"/>
          <a:ext cx="0" cy="0"/>
          <a:chOff x="0" y="0"/>
          <a:chExt cx="0" cy="0"/>
        </a:xfrm>
      </p:grpSpPr>
      <p:pic>
        <p:nvPicPr>
          <p:cNvPr id="641" name="Shape 641"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642" name="Shape 642"/>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3" name="Shape 643"/>
          <p:cNvSpPr txBox="1">
            <a:spLocks noGrp="1"/>
          </p:cNvSpPr>
          <p:nvPr>
            <p:ph type="body" idx="1"/>
          </p:nvPr>
        </p:nvSpPr>
        <p:spPr>
          <a:xfrm>
            <a:off x="279000" y="810425"/>
            <a:ext cx="8298900" cy="3792900"/>
          </a:xfrm>
          <a:prstGeom prst="rect">
            <a:avLst/>
          </a:prstGeom>
        </p:spPr>
        <p:txBody>
          <a:bodyPr lIns="91425" tIns="91425" rIns="91425" bIns="91425" anchor="t" anchorCtr="0"/>
          <a:lstStyle>
            <a:lvl1pPr lvl="0" rtl="0">
              <a:lnSpc>
                <a:spcPct val="115000"/>
              </a:lnSpc>
              <a:spcBef>
                <a:spcPts val="0"/>
              </a:spcBef>
              <a:buClr>
                <a:srgbClr val="FF8A00"/>
              </a:buClr>
              <a:buSzPct val="100000"/>
              <a:defRPr sz="2400" b="0">
                <a:solidFill>
                  <a:srgbClr val="434343"/>
                </a:solidFill>
              </a:defRPr>
            </a:lvl1pPr>
            <a:lvl2pPr lvl="1" rtl="0">
              <a:lnSpc>
                <a:spcPct val="115000"/>
              </a:lnSpc>
              <a:spcBef>
                <a:spcPts val="0"/>
              </a:spcBef>
              <a:buClr>
                <a:srgbClr val="FF8A00"/>
              </a:buClr>
              <a:buSzPct val="100000"/>
              <a:defRPr sz="2200"/>
            </a:lvl2pPr>
            <a:lvl3pPr lvl="2" rtl="0">
              <a:lnSpc>
                <a:spcPct val="115000"/>
              </a:lnSpc>
              <a:spcBef>
                <a:spcPts val="0"/>
              </a:spcBef>
              <a:buClr>
                <a:srgbClr val="FF8A00"/>
              </a:buClr>
              <a:buSzPct val="100000"/>
              <a:defRPr sz="2000"/>
            </a:lvl3pPr>
            <a:lvl4pPr lvl="3" rtl="0">
              <a:lnSpc>
                <a:spcPct val="115000"/>
              </a:lnSpc>
              <a:spcBef>
                <a:spcPts val="0"/>
              </a:spcBef>
              <a:buSzPct val="100000"/>
              <a:defRPr sz="1800"/>
            </a:lvl4pPr>
            <a:lvl5pPr lvl="4" rtl="0">
              <a:lnSpc>
                <a:spcPct val="115000"/>
              </a:lnSpc>
              <a:spcBef>
                <a:spcPts val="0"/>
              </a:spcBef>
              <a:buSzPct val="100000"/>
              <a:defRPr sz="1600"/>
            </a:lvl5pPr>
            <a:lvl6pPr lvl="5" rtl="0">
              <a:lnSpc>
                <a:spcPct val="115000"/>
              </a:lnSpc>
              <a:spcBef>
                <a:spcPts val="0"/>
              </a:spcBef>
              <a:defRPr/>
            </a:lvl6pPr>
            <a:lvl7pPr lvl="6" rtl="0">
              <a:lnSpc>
                <a:spcPct val="115000"/>
              </a:lnSpc>
              <a:spcBef>
                <a:spcPts val="0"/>
              </a:spcBef>
              <a:defRPr/>
            </a:lvl7pPr>
            <a:lvl8pPr lvl="7" rtl="0">
              <a:lnSpc>
                <a:spcPct val="115000"/>
              </a:lnSpc>
              <a:spcBef>
                <a:spcPts val="0"/>
              </a:spcBef>
              <a:defRPr/>
            </a:lvl8pPr>
            <a:lvl9pPr lvl="8" rtl="0">
              <a:lnSpc>
                <a:spcPct val="115000"/>
              </a:lnSpc>
              <a:spcBef>
                <a:spcPts val="0"/>
              </a:spcBef>
              <a:buFont typeface="Open Sans"/>
              <a:defRPr>
                <a:latin typeface="Open Sans"/>
                <a:ea typeface="Open Sans"/>
                <a:cs typeface="Open Sans"/>
                <a:sym typeface="Open Sans"/>
              </a:defRPr>
            </a:lvl9pPr>
          </a:lstStyle>
          <a:p>
            <a:endParaRPr/>
          </a:p>
        </p:txBody>
      </p:sp>
      <p:sp>
        <p:nvSpPr>
          <p:cNvPr id="644" name="Shape 644"/>
          <p:cNvSpPr txBox="1">
            <a:spLocks noGrp="1"/>
          </p:cNvSpPr>
          <p:nvPr>
            <p:ph type="sldNum" idx="12"/>
          </p:nvPr>
        </p:nvSpPr>
        <p:spPr>
          <a:xfrm>
            <a:off x="8586200" y="4852100"/>
            <a:ext cx="548700" cy="291600"/>
          </a:xfrm>
          <a:prstGeom prst="rect">
            <a:avLst/>
          </a:prstGeom>
        </p:spPr>
        <p:txBody>
          <a:bodyPr lIns="91425" tIns="91425" rIns="91425" bIns="91425" anchor="ctr" anchorCtr="0">
            <a:noAutofit/>
          </a:bodyPr>
          <a:lstStyle/>
          <a:p>
            <a:pPr>
              <a:spcBef>
                <a:spcPts val="0"/>
              </a:spcBef>
            </a:pPr>
            <a:fld id="{00000000-1234-1234-1234-123412341234}" type="slidenum">
              <a:rPr lang="en">
                <a:solidFill>
                  <a:srgbClr val="333333"/>
                </a:solidFill>
              </a:rPr>
              <a:pPr>
                <a:spcBef>
                  <a:spcPts val="0"/>
                </a:spcBef>
              </a:pPr>
              <a:t>‹#›</a:t>
            </a:fld>
            <a:endParaRPr lang="en">
              <a:solidFill>
                <a:srgbClr val="333333"/>
              </a:solidFill>
            </a:endParaRPr>
          </a:p>
        </p:txBody>
      </p:sp>
    </p:spTree>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4_Blank slide">
    <p:spTree>
      <p:nvGrpSpPr>
        <p:cNvPr id="1" name="Shape 1056"/>
        <p:cNvGrpSpPr/>
        <p:nvPr/>
      </p:nvGrpSpPr>
      <p:grpSpPr>
        <a:xfrm>
          <a:off x="0" y="0"/>
          <a:ext cx="0" cy="0"/>
          <a:chOff x="0" y="0"/>
          <a:chExt cx="0" cy="0"/>
        </a:xfrm>
      </p:grpSpPr>
      <p:pic>
        <p:nvPicPr>
          <p:cNvPr id="1057" name="Shape 1057"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1058" name="Shape 1058"/>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6842870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smtClean="0"/>
              <a:t>Click to edit Master text styles</a:t>
            </a:r>
          </a:p>
        </p:txBody>
      </p:sp>
      <p:sp>
        <p:nvSpPr>
          <p:cNvPr id="4"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baseline="0"/>
            </a:lvl1pPr>
          </a:lstStyle>
          <a:p>
            <a:pPr lvl="0"/>
            <a:r>
              <a:rPr lang="en-GB" dirty="0" smtClean="0"/>
              <a:t>Title Goes Here</a:t>
            </a:r>
            <a:endParaRPr lang="en-GB" dirty="0"/>
          </a:p>
        </p:txBody>
      </p:sp>
    </p:spTree>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7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94" y="301037"/>
            <a:ext cx="8518409" cy="2542175"/>
          </a:xfrm>
          <a:prstGeom prst="rect">
            <a:avLst/>
          </a:prstGeom>
        </p:spPr>
      </p:pic>
    </p:spTree>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8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2"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ea typeface="ＭＳ Ｐゴシック" charset="0"/>
                <a:cs typeface="CiscoSans Thin"/>
              </a:rPr>
              <a:t>© 2015  Cisco and/or its affiliates. All rights reserved.   Cisco Confidential</a:t>
            </a:r>
            <a:endParaRPr lang="en-US" sz="600" dirty="0">
              <a:solidFill>
                <a:srgbClr val="FFFFFF">
                  <a:alpha val="60000"/>
                </a:srgbClr>
              </a:solidFill>
              <a:ea typeface="ＭＳ Ｐゴシック" charset="0"/>
              <a:cs typeface="CiscoSans Thin"/>
            </a:endParaRPr>
          </a:p>
        </p:txBody>
      </p:sp>
    </p:spTree>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0"/>
            <a:ext cx="8268468" cy="477838"/>
          </a:xfrm>
          <a:prstGeom prst="rect">
            <a:avLst/>
          </a:prstGeom>
        </p:spPr>
        <p:txBody>
          <a:bodyPr/>
          <a:lstStyle>
            <a:lvl1pPr marL="0" indent="0">
              <a:buNone/>
              <a:defRPr sz="2000">
                <a:solidFill>
                  <a:schemeClr val="bg2"/>
                </a:solidFill>
              </a:defRPr>
            </a:lvl1pPr>
          </a:lstStyle>
          <a:p>
            <a:endParaRPr lang="en-US" dirty="0"/>
          </a:p>
        </p:txBody>
      </p:sp>
    </p:spTree>
    <p:extLst/>
  </p:cSld>
  <p:clrMapOvr>
    <a:masterClrMapping/>
  </p:clrMapOvr>
  <p:transition spd="med">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Shape 221"/>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8906"/>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6"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2016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7" name="Picture 2"/>
          <p:cNvPicPr>
            <a:picLocks noChangeAspect="1" noChangeArrowheads="1"/>
          </p:cNvPicPr>
          <p:nvPr userDrawn="1"/>
        </p:nvPicPr>
        <p:blipFill>
          <a:blip r:embed="rId4"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One Column Body Text">
    <p:spTree>
      <p:nvGrpSpPr>
        <p:cNvPr id="1" name="Shape 640"/>
        <p:cNvGrpSpPr/>
        <p:nvPr/>
      </p:nvGrpSpPr>
      <p:grpSpPr>
        <a:xfrm>
          <a:off x="0" y="0"/>
          <a:ext cx="0" cy="0"/>
          <a:chOff x="0" y="0"/>
          <a:chExt cx="0" cy="0"/>
        </a:xfrm>
      </p:grpSpPr>
      <p:pic>
        <p:nvPicPr>
          <p:cNvPr id="641" name="Shape 641"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642" name="Shape 642"/>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3" name="Shape 643"/>
          <p:cNvSpPr txBox="1">
            <a:spLocks noGrp="1"/>
          </p:cNvSpPr>
          <p:nvPr>
            <p:ph type="body" idx="1"/>
          </p:nvPr>
        </p:nvSpPr>
        <p:spPr>
          <a:xfrm>
            <a:off x="279000" y="810425"/>
            <a:ext cx="8298900" cy="3792900"/>
          </a:xfrm>
          <a:prstGeom prst="rect">
            <a:avLst/>
          </a:prstGeom>
        </p:spPr>
        <p:txBody>
          <a:bodyPr lIns="91425" tIns="91425" rIns="91425" bIns="91425" anchor="t" anchorCtr="0"/>
          <a:lstStyle>
            <a:lvl1pPr lvl="0" rtl="0">
              <a:lnSpc>
                <a:spcPct val="115000"/>
              </a:lnSpc>
              <a:spcBef>
                <a:spcPts val="0"/>
              </a:spcBef>
              <a:buClr>
                <a:srgbClr val="FF8A00"/>
              </a:buClr>
              <a:buSzPct val="100000"/>
              <a:defRPr sz="2400" b="0">
                <a:solidFill>
                  <a:srgbClr val="434343"/>
                </a:solidFill>
              </a:defRPr>
            </a:lvl1pPr>
            <a:lvl2pPr lvl="1" rtl="0">
              <a:lnSpc>
                <a:spcPct val="115000"/>
              </a:lnSpc>
              <a:spcBef>
                <a:spcPts val="0"/>
              </a:spcBef>
              <a:buClr>
                <a:srgbClr val="FF8A00"/>
              </a:buClr>
              <a:buSzPct val="100000"/>
              <a:defRPr sz="2200"/>
            </a:lvl2pPr>
            <a:lvl3pPr lvl="2" rtl="0">
              <a:lnSpc>
                <a:spcPct val="115000"/>
              </a:lnSpc>
              <a:spcBef>
                <a:spcPts val="0"/>
              </a:spcBef>
              <a:buClr>
                <a:srgbClr val="FF8A00"/>
              </a:buClr>
              <a:buSzPct val="100000"/>
              <a:defRPr sz="2000"/>
            </a:lvl3pPr>
            <a:lvl4pPr lvl="3" rtl="0">
              <a:lnSpc>
                <a:spcPct val="115000"/>
              </a:lnSpc>
              <a:spcBef>
                <a:spcPts val="0"/>
              </a:spcBef>
              <a:buSzPct val="100000"/>
              <a:defRPr sz="1800"/>
            </a:lvl4pPr>
            <a:lvl5pPr lvl="4" rtl="0">
              <a:lnSpc>
                <a:spcPct val="115000"/>
              </a:lnSpc>
              <a:spcBef>
                <a:spcPts val="0"/>
              </a:spcBef>
              <a:buSzPct val="100000"/>
              <a:defRPr sz="1600"/>
            </a:lvl5pPr>
            <a:lvl6pPr lvl="5" rtl="0">
              <a:lnSpc>
                <a:spcPct val="115000"/>
              </a:lnSpc>
              <a:spcBef>
                <a:spcPts val="0"/>
              </a:spcBef>
              <a:defRPr/>
            </a:lvl6pPr>
            <a:lvl7pPr lvl="6" rtl="0">
              <a:lnSpc>
                <a:spcPct val="115000"/>
              </a:lnSpc>
              <a:spcBef>
                <a:spcPts val="0"/>
              </a:spcBef>
              <a:defRPr/>
            </a:lvl7pPr>
            <a:lvl8pPr lvl="7" rtl="0">
              <a:lnSpc>
                <a:spcPct val="115000"/>
              </a:lnSpc>
              <a:spcBef>
                <a:spcPts val="0"/>
              </a:spcBef>
              <a:defRPr/>
            </a:lvl8pPr>
            <a:lvl9pPr lvl="8" rtl="0">
              <a:lnSpc>
                <a:spcPct val="115000"/>
              </a:lnSpc>
              <a:spcBef>
                <a:spcPts val="0"/>
              </a:spcBef>
              <a:buFont typeface="Open Sans"/>
              <a:defRPr>
                <a:latin typeface="Open Sans"/>
                <a:ea typeface="Open Sans"/>
                <a:cs typeface="Open Sans"/>
                <a:sym typeface="Open Sans"/>
              </a:defRPr>
            </a:lvl9pPr>
          </a:lstStyle>
          <a:p>
            <a:endParaRPr/>
          </a:p>
        </p:txBody>
      </p:sp>
      <p:sp>
        <p:nvSpPr>
          <p:cNvPr id="644" name="Shape 644"/>
          <p:cNvSpPr txBox="1">
            <a:spLocks noGrp="1"/>
          </p:cNvSpPr>
          <p:nvPr>
            <p:ph type="sldNum" idx="12"/>
          </p:nvPr>
        </p:nvSpPr>
        <p:spPr>
          <a:xfrm>
            <a:off x="8586200" y="4852100"/>
            <a:ext cx="548700" cy="291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03080916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7" name="Date Placeholder 6"/>
          <p:cNvSpPr>
            <a:spLocks noGrp="1"/>
          </p:cNvSpPr>
          <p:nvPr>
            <p:ph type="dt" sz="half" idx="10"/>
          </p:nvPr>
        </p:nvSpPr>
        <p:spPr>
          <a:xfrm>
            <a:off x="123825" y="4890195"/>
            <a:ext cx="2057400" cy="273844"/>
          </a:xfrm>
          <a:prstGeom prst="rect">
            <a:avLst/>
          </a:prstGeom>
        </p:spPr>
        <p:txBody>
          <a:bodyPr lIns="91438" tIns="45719" rIns="91438" bIns="45719"/>
          <a:lstStyle/>
          <a:p>
            <a:endParaRPr lang="en-US" dirty="0">
              <a:solidFill>
                <a:srgbClr val="58585B"/>
              </a:solidFill>
            </a:endParaRPr>
          </a:p>
        </p:txBody>
      </p:sp>
      <p:sp>
        <p:nvSpPr>
          <p:cNvPr id="8" name="Footer Placeholder 7"/>
          <p:cNvSpPr>
            <a:spLocks noGrp="1"/>
          </p:cNvSpPr>
          <p:nvPr>
            <p:ph type="ftr" sz="quarter" idx="11"/>
          </p:nvPr>
        </p:nvSpPr>
        <p:spPr>
          <a:xfrm>
            <a:off x="3033712" y="4890195"/>
            <a:ext cx="3086100" cy="273844"/>
          </a:xfrm>
          <a:prstGeom prst="rect">
            <a:avLst/>
          </a:prstGeom>
        </p:spPr>
        <p:txBody>
          <a:bodyPr lIns="91438" tIns="45719" rIns="91438" bIns="45719"/>
          <a:lstStyle/>
          <a:p>
            <a:endParaRPr lang="en-US" dirty="0">
              <a:solidFill>
                <a:srgbClr val="58585B"/>
              </a:solidFill>
            </a:endParaRPr>
          </a:p>
        </p:txBody>
      </p:sp>
      <p:sp>
        <p:nvSpPr>
          <p:cNvPr id="9" name="Slide Number Placeholder 8"/>
          <p:cNvSpPr>
            <a:spLocks noGrp="1"/>
          </p:cNvSpPr>
          <p:nvPr>
            <p:ph type="sldNum" sz="quarter" idx="12"/>
          </p:nvPr>
        </p:nvSpPr>
        <p:spPr>
          <a:xfrm>
            <a:off x="6972300" y="4890195"/>
            <a:ext cx="2057400" cy="273844"/>
          </a:xfrm>
          <a:prstGeom prst="rect">
            <a:avLst/>
          </a:prstGeom>
        </p:spPr>
        <p:txBody>
          <a:bodyPr lIns="91438" tIns="45719" rIns="91438" bIns="45719"/>
          <a:lstStyle/>
          <a:p>
            <a:fld id="{32D4C16A-131F-4E9B-BF02-8CFD023058DE}" type="slidenum">
              <a:rPr lang="en-US" smtClean="0">
                <a:solidFill>
                  <a:srgbClr val="58585B"/>
                </a:solidFill>
              </a:rPr>
              <a:pPr/>
              <a:t>‹#›</a:t>
            </a:fld>
            <a:endParaRPr lang="en-US" dirty="0">
              <a:solidFill>
                <a:srgbClr val="58585B"/>
              </a:solidFill>
            </a:endParaRPr>
          </a:p>
        </p:txBody>
      </p:sp>
    </p:spTree>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Content Placeholder 2"/>
          <p:cNvSpPr>
            <a:spLocks noGrp="1"/>
          </p:cNvSpPr>
          <p:nvPr>
            <p:ph idx="1" hasCustomPrompt="1"/>
          </p:nvPr>
        </p:nvSpPr>
        <p:spPr>
          <a:xfrm>
            <a:off x="538407" y="1567542"/>
            <a:ext cx="8067186" cy="2780283"/>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sz="1800" b="0" i="0" baseline="0">
                <a:solidFill>
                  <a:schemeClr val="tx1"/>
                </a:solidFill>
                <a:latin typeface="+mn-lt"/>
                <a:cs typeface="CiscoSans ExtraLight"/>
              </a:defRPr>
            </a:lvl1pPr>
          </a:lstStyle>
          <a:p>
            <a:pPr lvl="0"/>
            <a:r>
              <a:rPr lang="en-US" dirty="0" smtClean="0"/>
              <a:t>Click icon to add content</a:t>
            </a: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slide">
    <p:spTree>
      <p:nvGrpSpPr>
        <p:cNvPr id="1" name="Shape 785"/>
        <p:cNvGrpSpPr/>
        <p:nvPr/>
      </p:nvGrpSpPr>
      <p:grpSpPr>
        <a:xfrm>
          <a:off x="0" y="0"/>
          <a:ext cx="0" cy="0"/>
          <a:chOff x="0" y="0"/>
          <a:chExt cx="0" cy="0"/>
        </a:xfrm>
      </p:grpSpPr>
      <p:pic>
        <p:nvPicPr>
          <p:cNvPr id="786" name="Shape 786"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787" name="Shape 787"/>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88" name="Shape 788"/>
          <p:cNvSpPr txBox="1">
            <a:spLocks noGrp="1"/>
          </p:cNvSpPr>
          <p:nvPr>
            <p:ph type="sldNum" idx="12"/>
          </p:nvPr>
        </p:nvSpPr>
        <p:spPr>
          <a:xfrm>
            <a:off x="8586200" y="4852100"/>
            <a:ext cx="548700" cy="291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789" name="Shape 789"/>
          <p:cNvSpPr txBox="1">
            <a:spLocks noGrp="1"/>
          </p:cNvSpPr>
          <p:nvPr>
            <p:ph type="sldNum" idx="2"/>
          </p:nvPr>
        </p:nvSpPr>
        <p:spPr>
          <a:xfrm>
            <a:off x="8586200" y="4852100"/>
            <a:ext cx="548700" cy="291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790" name="Shape 790"/>
          <p:cNvSpPr/>
          <p:nvPr/>
        </p:nvSpPr>
        <p:spPr>
          <a:xfrm>
            <a:off x="-6950" y="4441475"/>
            <a:ext cx="9150900" cy="702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791" name="Shape 791"/>
          <p:cNvPicPr preferRelativeResize="0"/>
          <p:nvPr/>
        </p:nvPicPr>
        <p:blipFill>
          <a:blip r:embed="rId3">
            <a:alphaModFix/>
          </a:blip>
          <a:stretch>
            <a:fillRect/>
          </a:stretch>
        </p:blipFill>
        <p:spPr>
          <a:xfrm>
            <a:off x="7736350" y="4941602"/>
            <a:ext cx="920026" cy="133275"/>
          </a:xfrm>
          <a:prstGeom prst="rect">
            <a:avLst/>
          </a:prstGeom>
          <a:noFill/>
          <a:ln>
            <a:noFill/>
          </a:ln>
        </p:spPr>
      </p:pic>
      <p:sp>
        <p:nvSpPr>
          <p:cNvPr id="792" name="Shape 792"/>
          <p:cNvSpPr txBox="1">
            <a:spLocks noGrp="1"/>
          </p:cNvSpPr>
          <p:nvPr>
            <p:ph type="sldNum" idx="3"/>
          </p:nvPr>
        </p:nvSpPr>
        <p:spPr>
          <a:xfrm>
            <a:off x="8586200" y="4852100"/>
            <a:ext cx="548700" cy="291600"/>
          </a:xfrm>
          <a:prstGeom prst="rect">
            <a:avLst/>
          </a:prstGeom>
        </p:spPr>
        <p:txBody>
          <a:bodyPr lIns="91425" tIns="91425" rIns="91425" bIns="91425" anchor="ctr" anchorCtr="0">
            <a:noAutofit/>
          </a:bodyPr>
          <a:lstStyle/>
          <a:p>
            <a:pPr lvl="0" algn="r" rtl="0">
              <a:spcBef>
                <a:spcPts val="0"/>
              </a:spcBef>
              <a:buNone/>
            </a:pPr>
            <a:fld id="{00000000-1234-1234-1234-123412341234}" type="slidenum">
              <a:rPr lang="en" sz="1200">
                <a:solidFill>
                  <a:srgbClr val="434343"/>
                </a:solidFill>
                <a:latin typeface="Questrial"/>
                <a:ea typeface="Questrial"/>
                <a:cs typeface="Questrial"/>
                <a:sym typeface="Questrial"/>
              </a:rPr>
              <a:t>‹#›</a:t>
            </a:fld>
            <a:endParaRPr lang="en" sz="1200">
              <a:solidFill>
                <a:srgbClr val="434343"/>
              </a:solidFill>
              <a:latin typeface="Questrial"/>
              <a:ea typeface="Questrial"/>
              <a:cs typeface="Questrial"/>
              <a:sym typeface="Questrial"/>
            </a:endParaRPr>
          </a:p>
        </p:txBody>
      </p:sp>
      <p:cxnSp>
        <p:nvCxnSpPr>
          <p:cNvPr id="793" name="Shape 793"/>
          <p:cNvCxnSpPr/>
          <p:nvPr/>
        </p:nvCxnSpPr>
        <p:spPr>
          <a:xfrm>
            <a:off x="8789354" y="4889600"/>
            <a:ext cx="0" cy="237300"/>
          </a:xfrm>
          <a:prstGeom prst="straightConnector1">
            <a:avLst/>
          </a:prstGeom>
          <a:noFill/>
          <a:ln w="9525" cap="flat" cmpd="sng">
            <a:solidFill>
              <a:srgbClr val="D9D9D9"/>
            </a:solidFill>
            <a:prstDash val="solid"/>
            <a:round/>
            <a:headEnd type="none" w="lg" len="lg"/>
            <a:tailEnd type="none" w="lg" len="lg"/>
          </a:ln>
        </p:spPr>
      </p:cxnSp>
      <p:sp>
        <p:nvSpPr>
          <p:cNvPr id="794" name="Shape 794"/>
          <p:cNvSpPr txBox="1"/>
          <p:nvPr/>
        </p:nvSpPr>
        <p:spPr>
          <a:xfrm>
            <a:off x="35500" y="4901850"/>
            <a:ext cx="2912400" cy="237300"/>
          </a:xfrm>
          <a:prstGeom prst="rect">
            <a:avLst/>
          </a:prstGeom>
          <a:noFill/>
          <a:ln>
            <a:noFill/>
          </a:ln>
        </p:spPr>
        <p:txBody>
          <a:bodyPr lIns="91425" tIns="91425" rIns="91425" bIns="91425" anchor="ctr" anchorCtr="0">
            <a:noAutofit/>
          </a:bodyPr>
          <a:lstStyle/>
          <a:p>
            <a:pPr lvl="0" rtl="0">
              <a:spcBef>
                <a:spcPts val="0"/>
              </a:spcBef>
              <a:buNone/>
            </a:pPr>
            <a:r>
              <a:rPr lang="ja-JP" sz="800">
                <a:latin typeface="Questrial"/>
                <a:sym typeface="Questrial"/>
              </a:rPr>
              <a:t>社外秘 - 配布禁止</a:t>
            </a:r>
          </a:p>
        </p:txBody>
      </p:sp>
    </p:spTree>
    <p:extLst>
      <p:ext uri="{BB962C8B-B14F-4D97-AF65-F5344CB8AC3E}">
        <p14:creationId xmlns:p14="http://schemas.microsoft.com/office/powerpoint/2010/main" val="4702922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ullet Points">
    <p:spTree>
      <p:nvGrpSpPr>
        <p:cNvPr id="1" name="Shape 78"/>
        <p:cNvGrpSpPr/>
        <p:nvPr/>
      </p:nvGrpSpPr>
      <p:grpSpPr>
        <a:xfrm>
          <a:off x="0" y="0"/>
          <a:ext cx="0" cy="0"/>
          <a:chOff x="0" y="0"/>
          <a:chExt cx="0" cy="0"/>
        </a:xfrm>
      </p:grpSpPr>
      <p:pic>
        <p:nvPicPr>
          <p:cNvPr id="79" name="Shape 79" descr="header_bg.jpg"/>
          <p:cNvPicPr preferRelativeResize="0"/>
          <p:nvPr/>
        </p:nvPicPr>
        <p:blipFill>
          <a:blip r:embed="rId2">
            <a:alphaModFix/>
          </a:blip>
          <a:stretch>
            <a:fillRect/>
          </a:stretch>
        </p:blipFill>
        <p:spPr>
          <a:xfrm>
            <a:off x="0" y="1143"/>
            <a:ext cx="9143999" cy="588263"/>
          </a:xfrm>
          <a:prstGeom prst="rect">
            <a:avLst/>
          </a:prstGeom>
          <a:noFill/>
          <a:ln>
            <a:noFill/>
          </a:ln>
        </p:spPr>
      </p:pic>
      <p:sp>
        <p:nvSpPr>
          <p:cNvPr id="80" name="Shape 80"/>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1" name="Shape 81"/>
          <p:cNvSpPr txBox="1">
            <a:spLocks noGrp="1"/>
          </p:cNvSpPr>
          <p:nvPr>
            <p:ph type="body" idx="1"/>
          </p:nvPr>
        </p:nvSpPr>
        <p:spPr>
          <a:xfrm>
            <a:off x="279000" y="810425"/>
            <a:ext cx="8298899" cy="3792899"/>
          </a:xfrm>
          <a:prstGeom prst="rect">
            <a:avLst/>
          </a:prstGeom>
        </p:spPr>
        <p:txBody>
          <a:bodyPr lIns="91425" tIns="91425" rIns="91425" bIns="91425" anchor="t" anchorCtr="0"/>
          <a:lstStyle>
            <a:lvl1pPr lvl="0" rtl="0">
              <a:lnSpc>
                <a:spcPct val="115000"/>
              </a:lnSpc>
              <a:spcBef>
                <a:spcPts val="0"/>
              </a:spcBef>
              <a:buClr>
                <a:srgbClr val="FF8A00"/>
              </a:buClr>
              <a:buSzPct val="100000"/>
              <a:defRPr sz="2400" b="0">
                <a:solidFill>
                  <a:srgbClr val="434343"/>
                </a:solidFill>
              </a:defRPr>
            </a:lvl1pPr>
            <a:lvl2pPr lvl="1" rtl="0">
              <a:lnSpc>
                <a:spcPct val="115000"/>
              </a:lnSpc>
              <a:spcBef>
                <a:spcPts val="0"/>
              </a:spcBef>
              <a:buClr>
                <a:srgbClr val="FF8A00"/>
              </a:buClr>
              <a:buSzPct val="100000"/>
              <a:defRPr sz="2200"/>
            </a:lvl2pPr>
            <a:lvl3pPr lvl="2" rtl="0">
              <a:lnSpc>
                <a:spcPct val="115000"/>
              </a:lnSpc>
              <a:spcBef>
                <a:spcPts val="0"/>
              </a:spcBef>
              <a:buClr>
                <a:srgbClr val="FF8A00"/>
              </a:buClr>
              <a:buSzPct val="100000"/>
              <a:defRPr sz="2000"/>
            </a:lvl3pPr>
            <a:lvl4pPr lvl="3" rtl="0">
              <a:lnSpc>
                <a:spcPct val="115000"/>
              </a:lnSpc>
              <a:spcBef>
                <a:spcPts val="0"/>
              </a:spcBef>
              <a:buSzPct val="100000"/>
              <a:defRPr sz="1800"/>
            </a:lvl4pPr>
            <a:lvl5pPr lvl="4" rtl="0">
              <a:lnSpc>
                <a:spcPct val="115000"/>
              </a:lnSpc>
              <a:spcBef>
                <a:spcPts val="0"/>
              </a:spcBef>
              <a:buSzPct val="100000"/>
              <a:defRPr sz="1600"/>
            </a:lvl5pPr>
            <a:lvl6pPr lvl="5" rtl="0">
              <a:lnSpc>
                <a:spcPct val="115000"/>
              </a:lnSpc>
              <a:spcBef>
                <a:spcPts val="0"/>
              </a:spcBef>
              <a:defRPr/>
            </a:lvl6pPr>
            <a:lvl7pPr lvl="6" rtl="0">
              <a:lnSpc>
                <a:spcPct val="115000"/>
              </a:lnSpc>
              <a:spcBef>
                <a:spcPts val="0"/>
              </a:spcBef>
              <a:defRPr/>
            </a:lvl7pPr>
            <a:lvl8pPr lvl="7" rtl="0">
              <a:lnSpc>
                <a:spcPct val="115000"/>
              </a:lnSpc>
              <a:spcBef>
                <a:spcPts val="0"/>
              </a:spcBef>
              <a:defRPr/>
            </a:lvl8pPr>
            <a:lvl9pPr lvl="8" rtl="0">
              <a:lnSpc>
                <a:spcPct val="115000"/>
              </a:lnSpc>
              <a:spcBef>
                <a:spcPts val="0"/>
              </a:spcBef>
              <a:buFont typeface="Open Sans"/>
              <a:defRPr>
                <a:latin typeface="Open Sans"/>
                <a:ea typeface="Open Sans"/>
                <a:cs typeface="Open Sans"/>
                <a:sym typeface="Open Sans"/>
              </a:defRPr>
            </a:lvl9pPr>
          </a:lstStyle>
          <a:p>
            <a:endParaRPr/>
          </a:p>
        </p:txBody>
      </p:sp>
      <p:sp>
        <p:nvSpPr>
          <p:cNvPr id="82" name="Shape 82"/>
          <p:cNvSpPr txBox="1">
            <a:spLocks noGrp="1"/>
          </p:cNvSpPr>
          <p:nvPr>
            <p:ph type="sldNum" idx="12"/>
          </p:nvPr>
        </p:nvSpPr>
        <p:spPr>
          <a:xfrm>
            <a:off x="8586200" y="4852100"/>
            <a:ext cx="548699" cy="2915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
        <p:nvSpPr>
          <p:cNvPr id="83" name="Shape 83"/>
          <p:cNvSpPr txBox="1">
            <a:spLocks noGrp="1"/>
          </p:cNvSpPr>
          <p:nvPr>
            <p:ph type="sldNum" idx="2"/>
          </p:nvPr>
        </p:nvSpPr>
        <p:spPr>
          <a:xfrm>
            <a:off x="8586200" y="4852100"/>
            <a:ext cx="548699" cy="291599"/>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84" name="Shape 84"/>
          <p:cNvSpPr/>
          <p:nvPr/>
        </p:nvSpPr>
        <p:spPr>
          <a:xfrm>
            <a:off x="-6950" y="4441475"/>
            <a:ext cx="9150899" cy="7022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85" name="Shape 85"/>
          <p:cNvPicPr preferRelativeResize="0"/>
          <p:nvPr/>
        </p:nvPicPr>
        <p:blipFill>
          <a:blip r:embed="rId3">
            <a:alphaModFix/>
          </a:blip>
          <a:stretch>
            <a:fillRect/>
          </a:stretch>
        </p:blipFill>
        <p:spPr>
          <a:xfrm>
            <a:off x="7736350" y="4941602"/>
            <a:ext cx="920026" cy="133275"/>
          </a:xfrm>
          <a:prstGeom prst="rect">
            <a:avLst/>
          </a:prstGeom>
          <a:noFill/>
          <a:ln>
            <a:noFill/>
          </a:ln>
        </p:spPr>
      </p:pic>
      <p:sp>
        <p:nvSpPr>
          <p:cNvPr id="86" name="Shape 86"/>
          <p:cNvSpPr txBox="1">
            <a:spLocks noGrp="1"/>
          </p:cNvSpPr>
          <p:nvPr>
            <p:ph type="sldNum" idx="3"/>
          </p:nvPr>
        </p:nvSpPr>
        <p:spPr>
          <a:xfrm>
            <a:off x="8586200" y="4852100"/>
            <a:ext cx="548699" cy="291599"/>
          </a:xfrm>
          <a:prstGeom prst="rect">
            <a:avLst/>
          </a:prstGeom>
        </p:spPr>
        <p:txBody>
          <a:bodyPr lIns="91425" tIns="91425" rIns="91425" bIns="91425" anchor="ctr" anchorCtr="0">
            <a:noAutofit/>
          </a:bodyPr>
          <a:lstStyle/>
          <a:p>
            <a:pPr lvl="0" algn="r" rtl="0">
              <a:spcBef>
                <a:spcPts val="0"/>
              </a:spcBef>
              <a:buNone/>
            </a:pPr>
            <a:fld id="{00000000-1234-1234-1234-123412341234}" type="slidenum">
              <a:rPr lang="en" sz="1200">
                <a:solidFill>
                  <a:srgbClr val="434343"/>
                </a:solidFill>
                <a:latin typeface="Questrial"/>
                <a:ea typeface="Questrial"/>
                <a:cs typeface="Questrial"/>
                <a:sym typeface="Questrial"/>
              </a:rPr>
              <a:t>‹#›</a:t>
            </a:fld>
            <a:endParaRPr lang="en" sz="1200">
              <a:solidFill>
                <a:srgbClr val="434343"/>
              </a:solidFill>
              <a:latin typeface="Questrial"/>
              <a:ea typeface="Questrial"/>
              <a:cs typeface="Questrial"/>
              <a:sym typeface="Questrial"/>
            </a:endParaRPr>
          </a:p>
        </p:txBody>
      </p:sp>
      <p:cxnSp>
        <p:nvCxnSpPr>
          <p:cNvPr id="87" name="Shape 87"/>
          <p:cNvCxnSpPr/>
          <p:nvPr/>
        </p:nvCxnSpPr>
        <p:spPr>
          <a:xfrm>
            <a:off x="8789354" y="4889600"/>
            <a:ext cx="0" cy="237299"/>
          </a:xfrm>
          <a:prstGeom prst="straightConnector1">
            <a:avLst/>
          </a:prstGeom>
          <a:noFill/>
          <a:ln w="9525" cap="flat" cmpd="sng">
            <a:solidFill>
              <a:srgbClr val="D9D9D9"/>
            </a:solidFill>
            <a:prstDash val="solid"/>
            <a:round/>
            <a:headEnd type="none" w="lg" len="lg"/>
            <a:tailEnd type="none" w="lg" len="lg"/>
          </a:ln>
        </p:spPr>
      </p:cxnSp>
    </p:spTree>
    <p:extLst>
      <p:ext uri="{BB962C8B-B14F-4D97-AF65-F5344CB8AC3E}">
        <p14:creationId xmlns:p14="http://schemas.microsoft.com/office/powerpoint/2010/main" val="48862641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pos="2675">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cs typeface="ＭＳ Ｐゴシック" charset="0"/>
            </a:endParaRPr>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Blank slide">
    <p:spTree>
      <p:nvGrpSpPr>
        <p:cNvPr id="1" name="Shape 1056"/>
        <p:cNvGrpSpPr/>
        <p:nvPr/>
      </p:nvGrpSpPr>
      <p:grpSpPr>
        <a:xfrm>
          <a:off x="0" y="0"/>
          <a:ext cx="0" cy="0"/>
          <a:chOff x="0" y="0"/>
          <a:chExt cx="0" cy="0"/>
        </a:xfrm>
      </p:grpSpPr>
      <p:pic>
        <p:nvPicPr>
          <p:cNvPr id="1057" name="Shape 1057"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1058" name="Shape 1058"/>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5286291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8016876" y="4930381"/>
            <a:ext cx="1079500" cy="202406"/>
          </a:xfrm>
          <a:prstGeom prst="rect">
            <a:avLst/>
          </a:prstGeom>
          <a:ln/>
        </p:spPr>
        <p:txBody>
          <a:bodyPr lIns="68589" tIns="34295" rIns="68589" bIns="34295"/>
          <a:lstStyle>
            <a:lvl1pPr>
              <a:defRPr/>
            </a:lvl1pPr>
          </a:lstStyle>
          <a:p>
            <a:pPr defTabSz="342900">
              <a:defRPr/>
            </a:pPr>
            <a:fld id="{347A26B5-E056-4925-8669-4D801F95C235}" type="slidenum">
              <a:rPr lang="en-US" sz="1350" smtClean="0">
                <a:solidFill>
                  <a:srgbClr val="39393B"/>
                </a:solidFill>
                <a:ea typeface="ＭＳ Ｐゴシック" charset="0"/>
                <a:cs typeface="ＭＳ Ｐゴシック" charset="0"/>
              </a:rPr>
              <a:pPr defTabSz="342900">
                <a:defRPr/>
              </a:pPr>
              <a:t>‹#›</a:t>
            </a:fld>
            <a:endParaRPr lang="en-US" sz="1350">
              <a:solidFill>
                <a:srgbClr val="39393B"/>
              </a:solidFill>
              <a:ea typeface="ＭＳ Ｐゴシック" charset="0"/>
              <a:cs typeface="ＭＳ Ｐゴシック"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4"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25"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26"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S PGothic" charset="-128"/>
                <a:ea typeface="MS PGothic" charset="-128"/>
                <a:cs typeface="MS PGothic" charset="-128"/>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7"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S PGothic" charset="-128"/>
                <a:ea typeface="MS PGothic" charset="-128"/>
                <a:cs typeface="MS PGothic" charset="-128"/>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
        <p:nvSpPr>
          <p:cNvPr id="28"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S PGothic" charset="-128"/>
                <a:ea typeface="MS PGothic" charset="-128"/>
                <a:cs typeface="MS PGothic" charset="-128"/>
              </a:defRPr>
            </a:lvl1pPr>
          </a:lstStyle>
          <a:p>
            <a:r>
              <a:rPr lang="en-US" dirty="0" smtClean="0"/>
              <a:t>Click to edit presentation title</a:t>
            </a:r>
            <a:endParaRPr lang="en-US" dirty="0"/>
          </a:p>
        </p:txBody>
      </p:sp>
      <p:pic>
        <p:nvPicPr>
          <p:cNvPr id="11" name="Picture 10"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352043" y="306292"/>
            <a:ext cx="949596" cy="585216"/>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F5F5F5"/>
        </a:solidFill>
        <a:effectLst/>
      </p:bgPr>
    </p:bg>
    <p:spTree>
      <p:nvGrpSpPr>
        <p:cNvPr id="1" name=""/>
        <p:cNvGrpSpPr/>
        <p:nvPr/>
      </p:nvGrpSpPr>
      <p:grpSpPr>
        <a:xfrm>
          <a:off x="0" y="0"/>
          <a:ext cx="0" cy="0"/>
          <a:chOff x="0" y="0"/>
          <a:chExt cx="0" cy="0"/>
        </a:xfrm>
      </p:grpSpPr>
      <p:pic>
        <p:nvPicPr>
          <p:cNvPr id="3"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1885416" y="2134107"/>
            <a:ext cx="1249670" cy="77111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S PGothic" charset="-128"/>
                <a:ea typeface="MS PGothic" charset="-128"/>
                <a:cs typeface="MS PGothic" charset="-128"/>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S PGothic" charset="-128"/>
                <a:ea typeface="MS PGothic" charset="-128"/>
                <a:cs typeface="MS PGothic" charset="-128"/>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S PGothic" charset="-128"/>
                <a:ea typeface="MS PGothic" charset="-128"/>
                <a:cs typeface="MS PGothic" charset="-128"/>
              </a:defRPr>
            </a:lvl1pPr>
            <a:lvl2pPr marL="274320" indent="-274320">
              <a:lnSpc>
                <a:spcPct val="100000"/>
              </a:lnSpc>
              <a:spcBef>
                <a:spcPts val="900"/>
              </a:spcBef>
              <a:buClrTx/>
              <a:buSzPct val="100000"/>
              <a:buFont typeface="Wingdings" charset="2"/>
              <a:buChar char="§"/>
              <a:defRPr sz="1800" b="0" i="0">
                <a:solidFill>
                  <a:schemeClr val="tx1"/>
                </a:solidFill>
                <a:latin typeface="MS PGothic" charset="-128"/>
                <a:ea typeface="MS PGothic" charset="-128"/>
                <a:cs typeface="MS PGothic" charset="-128"/>
              </a:defRPr>
            </a:lvl2pPr>
            <a:lvl3pPr marL="548640" indent="-274320">
              <a:lnSpc>
                <a:spcPct val="100000"/>
              </a:lnSpc>
              <a:spcBef>
                <a:spcPts val="700"/>
              </a:spcBef>
              <a:buClrTx/>
              <a:buSzPct val="100000"/>
              <a:buFont typeface=".AppleSystemUIFont" charset="-120"/>
              <a:buChar char="–"/>
              <a:defRPr sz="1400" b="0" i="0">
                <a:solidFill>
                  <a:schemeClr val="tx1"/>
                </a:solidFill>
                <a:latin typeface="MS PGothic" charset="-128"/>
                <a:ea typeface="MS PGothic" charset="-128"/>
                <a:cs typeface="MS PGothic" charset="-128"/>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
        <p:nvSpPr>
          <p:cNvPr id="8" name="Rectangle 7"/>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F5F5F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54924" y="2225705"/>
            <a:ext cx="5234152" cy="566649"/>
          </a:xfrm>
          <a:prstGeom prst="rect">
            <a:avLst/>
          </a:prstGeom>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ue - Big Idea BDM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smtClean="0">
                <a:solidFill>
                  <a:srgbClr val="FFFFFF">
                    <a:alpha val="60000"/>
                  </a:srgbClr>
                </a:solidFill>
                <a:latin typeface="Arial"/>
                <a:ea typeface=""/>
                <a:cs typeface="CiscoSans Thin"/>
              </a:rPr>
              <a:t>2017</a:t>
            </a:r>
            <a:r>
              <a:rPr lang="en-US" sz="600" dirty="0" smtClean="0">
                <a:solidFill>
                  <a:srgbClr val="FFFFFF">
                    <a:alpha val="60000"/>
                  </a:srgbClr>
                </a:solidFill>
                <a:latin typeface="Arial"/>
                <a:ea typeface=""/>
                <a:cs typeface="CiscoSans Thin"/>
              </a:rPr>
              <a:t>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8" name="Picture 7"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ue - Big Idea Gartner">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30000" contrast="-30000"/>
                    </a14:imgEffect>
                  </a14:imgLayer>
                </a14:imgProps>
              </a:ext>
              <a:ext uri="{28A0092B-C50C-407E-A947-70E740481C1C}">
                <a14:useLocalDpi xmlns:a14="http://schemas.microsoft.com/office/drawing/2010/main"/>
              </a:ext>
            </a:extLst>
          </a:blip>
          <a:srcRect/>
          <a:stretch/>
        </p:blipFill>
        <p:spPr>
          <a:xfrm flipH="1">
            <a:off x="0" y="-1"/>
            <a:ext cx="9144000" cy="5143501"/>
          </a:xfrm>
          <a:prstGeom prst="rect">
            <a:avLst/>
          </a:prstGeom>
        </p:spPr>
      </p:pic>
      <p:sp>
        <p:nvSpPr>
          <p:cNvPr id="9" name="Rectangle 8"/>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12" name="Rectangle 11"/>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4"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smtClean="0">
                <a:solidFill>
                  <a:srgbClr val="FFFFFF">
                    <a:alpha val="60000"/>
                  </a:srgbClr>
                </a:solidFill>
                <a:latin typeface="Arial"/>
                <a:ea typeface=""/>
                <a:cs typeface="CiscoSans Thin"/>
              </a:rPr>
              <a:t>2017</a:t>
            </a:r>
            <a:r>
              <a:rPr lang="en-US" sz="600" dirty="0" smtClean="0">
                <a:solidFill>
                  <a:srgbClr val="FFFFFF">
                    <a:alpha val="60000"/>
                  </a:srgbClr>
                </a:solidFill>
                <a:latin typeface="Arial"/>
                <a:ea typeface=""/>
                <a:cs typeface="CiscoSans Thin"/>
              </a:rPr>
              <a:t>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1" name="Picture 10"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ue - Big Idea Global Stat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1"/>
            <a:ext cx="9144000" cy="5143500"/>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bg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1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1"/>
                </a:solidFill>
                <a:latin typeface="MS PGothic" charset="-128"/>
                <a:ea typeface="MS PGothic" charset="-128"/>
                <a:cs typeface="MS PGothic" charset="-128"/>
              </a:defRPr>
            </a:lvl1pPr>
          </a:lstStyle>
          <a:p>
            <a:pPr lvl="0"/>
            <a:r>
              <a:rPr lang="en-US" dirty="0" smtClean="0"/>
              <a:t>Click to edit subtitle</a:t>
            </a:r>
          </a:p>
        </p:txBody>
      </p:sp>
      <p:sp>
        <p:nvSpPr>
          <p:cNvPr id="10" name="Rectangle 9"/>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6"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smtClean="0">
                <a:solidFill>
                  <a:srgbClr val="FFFFFF">
                    <a:alpha val="60000"/>
                  </a:srgbClr>
                </a:solidFill>
                <a:latin typeface="Arial"/>
                <a:ea typeface=""/>
                <a:cs typeface="CiscoSans Thin"/>
              </a:rPr>
              <a:t>2017</a:t>
            </a:r>
            <a:r>
              <a:rPr lang="en-US" sz="600" dirty="0" smtClean="0">
                <a:solidFill>
                  <a:srgbClr val="FFFFFF">
                    <a:alpha val="60000"/>
                  </a:srgbClr>
                </a:solidFill>
                <a:latin typeface="Arial"/>
                <a:ea typeface=""/>
                <a:cs typeface="CiscoSans Thin"/>
              </a:rPr>
              <a:t>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2" name="Picture 11"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alf Page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GB"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spTree>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0"/>
            <a:ext cx="8268468" cy="477838"/>
          </a:xfrm>
          <a:prstGeom prst="rect">
            <a:avLst/>
          </a:prstGeom>
        </p:spPr>
        <p:txBody>
          <a:bodyPr/>
          <a:lstStyle>
            <a:lvl1pPr marL="0" indent="0">
              <a:buNone/>
              <a:defRPr sz="2000">
                <a:solidFill>
                  <a:schemeClr val="bg2"/>
                </a:solidFill>
              </a:defRPr>
            </a:lvl1pPr>
          </a:lstStyle>
          <a:p>
            <a:endParaRPr lang="en-US" dirty="0"/>
          </a:p>
        </p:txBody>
      </p:sp>
    </p:spTree>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6" name="Picture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94" y="302554"/>
            <a:ext cx="8518409" cy="2539141"/>
          </a:xfrm>
          <a:prstGeom prst="rect">
            <a:avLst/>
          </a:prstGeom>
        </p:spPr>
      </p:pic>
    </p:spTree>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Shape 221"/>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8906"/>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tangle 4"/>
          <p:cNvSpPr>
            <a:spLocks noChangeArrowheads="1"/>
          </p:cNvSpPr>
          <p:nvPr userDrawn="1"/>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a:t>
            </a:r>
            <a:r>
              <a:rPr lang="en-US" sz="600" dirty="0" smtClean="0">
                <a:solidFill>
                  <a:srgbClr val="FFFFFF">
                    <a:alpha val="60000"/>
                  </a:srgbClr>
                </a:solidFill>
                <a:latin typeface="Arial"/>
                <a:ea typeface=""/>
                <a:cs typeface="CiscoSans Thin"/>
              </a:rPr>
              <a:t>Public</a:t>
            </a:r>
            <a:endParaRPr lang="en-US" sz="600" dirty="0">
              <a:solidFill>
                <a:srgbClr val="FFFFFF">
                  <a:alpha val="60000"/>
                </a:srgbClr>
              </a:solidFill>
              <a:latin typeface="Arial"/>
              <a:ea typeface=""/>
              <a:cs typeface="CiscoSans Thin"/>
            </a:endParaRPr>
          </a:p>
        </p:txBody>
      </p:sp>
      <p:pic>
        <p:nvPicPr>
          <p:cNvPr id="7" name="Picture 2"/>
          <p:cNvPicPr>
            <a:picLocks noChangeAspect="1" noChangeArrowheads="1"/>
          </p:cNvPicPr>
          <p:nvPr userDrawn="1"/>
        </p:nvPicPr>
        <p:blipFill>
          <a:blip r:embed="rId4"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j-lt"/>
                <a:ea typeface="+mj-ea"/>
                <a:cs typeface="+mj-cs"/>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8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7" name="Date Placeholder 6"/>
          <p:cNvSpPr>
            <a:spLocks noGrp="1"/>
          </p:cNvSpPr>
          <p:nvPr>
            <p:ph type="dt" sz="half" idx="10"/>
          </p:nvPr>
        </p:nvSpPr>
        <p:spPr>
          <a:xfrm>
            <a:off x="123825" y="4890195"/>
            <a:ext cx="2057400" cy="273844"/>
          </a:xfrm>
          <a:prstGeom prst="rect">
            <a:avLst/>
          </a:prstGeom>
        </p:spPr>
        <p:txBody>
          <a:bodyPr lIns="91438" tIns="45719" rIns="91438" bIns="45719"/>
          <a:lstStyle/>
          <a:p>
            <a:endParaRPr lang="en-US" dirty="0">
              <a:solidFill>
                <a:srgbClr val="333333"/>
              </a:solidFill>
            </a:endParaRPr>
          </a:p>
        </p:txBody>
      </p:sp>
      <p:sp>
        <p:nvSpPr>
          <p:cNvPr id="8" name="Footer Placeholder 7"/>
          <p:cNvSpPr>
            <a:spLocks noGrp="1"/>
          </p:cNvSpPr>
          <p:nvPr>
            <p:ph type="ftr" sz="quarter" idx="11"/>
          </p:nvPr>
        </p:nvSpPr>
        <p:spPr>
          <a:xfrm>
            <a:off x="3033712" y="4890195"/>
            <a:ext cx="3086100" cy="273844"/>
          </a:xfrm>
          <a:prstGeom prst="rect">
            <a:avLst/>
          </a:prstGeom>
        </p:spPr>
        <p:txBody>
          <a:bodyPr lIns="91438" tIns="45719" rIns="91438" bIns="45719"/>
          <a:lstStyle/>
          <a:p>
            <a:endParaRPr lang="en-US" dirty="0">
              <a:solidFill>
                <a:srgbClr val="333333"/>
              </a:solidFill>
            </a:endParaRPr>
          </a:p>
        </p:txBody>
      </p:sp>
      <p:sp>
        <p:nvSpPr>
          <p:cNvPr id="9" name="Slide Number Placeholder 8"/>
          <p:cNvSpPr>
            <a:spLocks noGrp="1"/>
          </p:cNvSpPr>
          <p:nvPr>
            <p:ph type="sldNum" sz="quarter" idx="12"/>
          </p:nvPr>
        </p:nvSpPr>
        <p:spPr>
          <a:xfrm>
            <a:off x="6972300" y="4890195"/>
            <a:ext cx="2057400" cy="273844"/>
          </a:xfrm>
          <a:prstGeom prst="rect">
            <a:avLst/>
          </a:prstGeom>
        </p:spPr>
        <p:txBody>
          <a:bodyPr lIns="91438" tIns="45719" rIns="91438" bIns="45719"/>
          <a:lstStyle/>
          <a:p>
            <a:fld id="{32D4C16A-131F-4E9B-BF02-8CFD023058DE}" type="slidenum">
              <a:rPr lang="en-US" smtClean="0">
                <a:solidFill>
                  <a:srgbClr val="333333"/>
                </a:solidFill>
              </a:rPr>
              <a:pPr/>
              <a:t>‹#›</a:t>
            </a:fld>
            <a:endParaRPr lang="en-US" dirty="0">
              <a:solidFill>
                <a:srgbClr val="333333"/>
              </a:solidFill>
            </a:endParaRPr>
          </a:p>
        </p:txBody>
      </p:sp>
    </p:spTree>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94" y="301037"/>
            <a:ext cx="8518409" cy="2542175"/>
          </a:xfrm>
          <a:prstGeom prst="rect">
            <a:avLst/>
          </a:prstGeom>
        </p:spPr>
      </p:pic>
    </p:spTree>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957019"/>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メイリオ"/>
                <a:ea typeface="メイリオ"/>
                <a:cs typeface="メイリオ"/>
              </a:defRPr>
            </a:lvl1pPr>
            <a:lvl2pPr marL="507895" indent="-215855">
              <a:lnSpc>
                <a:spcPct val="95000"/>
              </a:lnSpc>
              <a:spcBef>
                <a:spcPts val="450"/>
              </a:spcBef>
              <a:buClr>
                <a:schemeClr val="tx1"/>
              </a:buClr>
              <a:buSzPct val="80000"/>
              <a:buFont typeface="Arial"/>
              <a:buChar char="•"/>
              <a:defRPr sz="1800" b="0" i="0">
                <a:solidFill>
                  <a:srgbClr val="676767"/>
                </a:solidFill>
                <a:latin typeface="メイリオ"/>
                <a:ea typeface="メイリオ"/>
                <a:cs typeface="メイリオ"/>
              </a:defRPr>
            </a:lvl2pPr>
            <a:lvl3pPr marL="747558" indent="-171415">
              <a:buClr>
                <a:schemeClr val="tx1"/>
              </a:buClr>
              <a:buSzPct val="80000"/>
              <a:buFont typeface="Arial"/>
              <a:buChar char="•"/>
              <a:defRPr sz="1600" b="0" i="0">
                <a:solidFill>
                  <a:srgbClr val="676767"/>
                </a:solidFill>
                <a:latin typeface="メイリオ"/>
                <a:ea typeface="メイリオ"/>
                <a:cs typeface="メイリオ"/>
              </a:defRPr>
            </a:lvl3pPr>
            <a:lvl4pPr marL="911035" indent="-171415">
              <a:buClr>
                <a:schemeClr val="tx1"/>
              </a:buClr>
              <a:buSzPct val="80000"/>
              <a:buFont typeface="Arial"/>
              <a:buChar char="•"/>
              <a:defRPr sz="1400" b="0" i="0">
                <a:solidFill>
                  <a:srgbClr val="676767"/>
                </a:solidFill>
                <a:latin typeface="メイリオ"/>
                <a:ea typeface="メイリオ"/>
                <a:cs typeface="メイリオ"/>
              </a:defRPr>
            </a:lvl4pPr>
            <a:lvl5pPr marL="1082450" indent="-168240">
              <a:buClr>
                <a:schemeClr val="tx1"/>
              </a:buClr>
              <a:buSzPct val="80000"/>
              <a:buFont typeface="Arial"/>
              <a:buChar char="•"/>
              <a:defRPr sz="1200" b="0" i="0">
                <a:solidFill>
                  <a:srgbClr val="676767"/>
                </a:solidFill>
                <a:latin typeface="メイリオ"/>
                <a:ea typeface="メイリオ"/>
                <a:cs typeface="メイリオ"/>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116621"/>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ltLang="ja-JP" smtClean="0"/>
              <a:t>Click to edit Master title style</a:t>
            </a:r>
            <a:endParaRPr lang="en-GB" dirty="0"/>
          </a:p>
        </p:txBody>
      </p:sp>
    </p:spTree>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One Column Body Text">
    <p:spTree>
      <p:nvGrpSpPr>
        <p:cNvPr id="1" name="Shape 640"/>
        <p:cNvGrpSpPr/>
        <p:nvPr/>
      </p:nvGrpSpPr>
      <p:grpSpPr>
        <a:xfrm>
          <a:off x="0" y="0"/>
          <a:ext cx="0" cy="0"/>
          <a:chOff x="0" y="0"/>
          <a:chExt cx="0" cy="0"/>
        </a:xfrm>
      </p:grpSpPr>
      <p:pic>
        <p:nvPicPr>
          <p:cNvPr id="641" name="Shape 641"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642" name="Shape 642"/>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3" name="Shape 643"/>
          <p:cNvSpPr txBox="1">
            <a:spLocks noGrp="1"/>
          </p:cNvSpPr>
          <p:nvPr>
            <p:ph type="body" idx="1"/>
          </p:nvPr>
        </p:nvSpPr>
        <p:spPr>
          <a:xfrm>
            <a:off x="279000" y="810425"/>
            <a:ext cx="8298900" cy="3792900"/>
          </a:xfrm>
          <a:prstGeom prst="rect">
            <a:avLst/>
          </a:prstGeom>
        </p:spPr>
        <p:txBody>
          <a:bodyPr lIns="91425" tIns="91425" rIns="91425" bIns="91425" anchor="t" anchorCtr="0"/>
          <a:lstStyle>
            <a:lvl1pPr lvl="0" rtl="0">
              <a:lnSpc>
                <a:spcPct val="115000"/>
              </a:lnSpc>
              <a:spcBef>
                <a:spcPts val="0"/>
              </a:spcBef>
              <a:buClr>
                <a:srgbClr val="FF8A00"/>
              </a:buClr>
              <a:buSzPct val="100000"/>
              <a:defRPr sz="2400" b="0">
                <a:solidFill>
                  <a:srgbClr val="434343"/>
                </a:solidFill>
              </a:defRPr>
            </a:lvl1pPr>
            <a:lvl2pPr lvl="1" rtl="0">
              <a:lnSpc>
                <a:spcPct val="115000"/>
              </a:lnSpc>
              <a:spcBef>
                <a:spcPts val="0"/>
              </a:spcBef>
              <a:buClr>
                <a:srgbClr val="FF8A00"/>
              </a:buClr>
              <a:buSzPct val="100000"/>
              <a:defRPr sz="2200"/>
            </a:lvl2pPr>
            <a:lvl3pPr lvl="2" rtl="0">
              <a:lnSpc>
                <a:spcPct val="115000"/>
              </a:lnSpc>
              <a:spcBef>
                <a:spcPts val="0"/>
              </a:spcBef>
              <a:buClr>
                <a:srgbClr val="FF8A00"/>
              </a:buClr>
              <a:buSzPct val="100000"/>
              <a:defRPr sz="2000"/>
            </a:lvl3pPr>
            <a:lvl4pPr lvl="3" rtl="0">
              <a:lnSpc>
                <a:spcPct val="115000"/>
              </a:lnSpc>
              <a:spcBef>
                <a:spcPts val="0"/>
              </a:spcBef>
              <a:buSzPct val="100000"/>
              <a:defRPr sz="1800"/>
            </a:lvl4pPr>
            <a:lvl5pPr lvl="4" rtl="0">
              <a:lnSpc>
                <a:spcPct val="115000"/>
              </a:lnSpc>
              <a:spcBef>
                <a:spcPts val="0"/>
              </a:spcBef>
              <a:buSzPct val="100000"/>
              <a:defRPr sz="1600"/>
            </a:lvl5pPr>
            <a:lvl6pPr lvl="5" rtl="0">
              <a:lnSpc>
                <a:spcPct val="115000"/>
              </a:lnSpc>
              <a:spcBef>
                <a:spcPts val="0"/>
              </a:spcBef>
              <a:defRPr/>
            </a:lvl6pPr>
            <a:lvl7pPr lvl="6" rtl="0">
              <a:lnSpc>
                <a:spcPct val="115000"/>
              </a:lnSpc>
              <a:spcBef>
                <a:spcPts val="0"/>
              </a:spcBef>
              <a:defRPr/>
            </a:lvl7pPr>
            <a:lvl8pPr lvl="7" rtl="0">
              <a:lnSpc>
                <a:spcPct val="115000"/>
              </a:lnSpc>
              <a:spcBef>
                <a:spcPts val="0"/>
              </a:spcBef>
              <a:defRPr/>
            </a:lvl8pPr>
            <a:lvl9pPr lvl="8" rtl="0">
              <a:lnSpc>
                <a:spcPct val="115000"/>
              </a:lnSpc>
              <a:spcBef>
                <a:spcPts val="0"/>
              </a:spcBef>
              <a:buFont typeface="Open Sans"/>
              <a:defRPr>
                <a:latin typeface="Open Sans"/>
                <a:ea typeface="Open Sans"/>
                <a:cs typeface="Open Sans"/>
                <a:sym typeface="Open Sans"/>
              </a:defRPr>
            </a:lvl9pPr>
          </a:lstStyle>
          <a:p>
            <a:endParaRPr/>
          </a:p>
        </p:txBody>
      </p:sp>
      <p:sp>
        <p:nvSpPr>
          <p:cNvPr id="644" name="Shape 644"/>
          <p:cNvSpPr txBox="1">
            <a:spLocks noGrp="1"/>
          </p:cNvSpPr>
          <p:nvPr>
            <p:ph type="sldNum" idx="12"/>
          </p:nvPr>
        </p:nvSpPr>
        <p:spPr>
          <a:xfrm>
            <a:off x="8586200" y="4852100"/>
            <a:ext cx="548700" cy="291600"/>
          </a:xfrm>
          <a:prstGeom prst="rect">
            <a:avLst/>
          </a:prstGeom>
        </p:spPr>
        <p:txBody>
          <a:bodyPr lIns="91425" tIns="91425" rIns="91425" bIns="91425" anchor="ctr" anchorCtr="0">
            <a:noAutofit/>
          </a:bodyPr>
          <a:lstStyle/>
          <a:p>
            <a:pPr>
              <a:spcBef>
                <a:spcPts val="0"/>
              </a:spcBef>
            </a:pPr>
            <a:fld id="{00000000-1234-1234-1234-123412341234}" type="slidenum">
              <a:rPr lang="en">
                <a:solidFill>
                  <a:srgbClr val="333333"/>
                </a:solidFill>
              </a:rPr>
              <a:pPr>
                <a:spcBef>
                  <a:spcPts val="0"/>
                </a:spcBef>
              </a:pPr>
              <a:t>‹#›</a:t>
            </a:fld>
            <a:endParaRPr lang="en">
              <a:solidFill>
                <a:srgbClr val="333333"/>
              </a:solidFill>
            </a:endParaRPr>
          </a:p>
        </p:txBody>
      </p:sp>
    </p:spTree>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4_Blank slide">
    <p:spTree>
      <p:nvGrpSpPr>
        <p:cNvPr id="1" name="Shape 1056"/>
        <p:cNvGrpSpPr/>
        <p:nvPr/>
      </p:nvGrpSpPr>
      <p:grpSpPr>
        <a:xfrm>
          <a:off x="0" y="0"/>
          <a:ext cx="0" cy="0"/>
          <a:chOff x="0" y="0"/>
          <a:chExt cx="0" cy="0"/>
        </a:xfrm>
      </p:grpSpPr>
      <p:pic>
        <p:nvPicPr>
          <p:cNvPr id="1057" name="Shape 1057" descr="header_bg.jpg"/>
          <p:cNvPicPr preferRelativeResize="0"/>
          <p:nvPr/>
        </p:nvPicPr>
        <p:blipFill>
          <a:blip r:embed="rId2">
            <a:alphaModFix/>
          </a:blip>
          <a:stretch>
            <a:fillRect/>
          </a:stretch>
        </p:blipFill>
        <p:spPr>
          <a:xfrm>
            <a:off x="0" y="1142"/>
            <a:ext cx="9144000" cy="588264"/>
          </a:xfrm>
          <a:prstGeom prst="rect">
            <a:avLst/>
          </a:prstGeom>
          <a:noFill/>
          <a:ln>
            <a:noFill/>
          </a:ln>
        </p:spPr>
      </p:pic>
      <p:sp>
        <p:nvSpPr>
          <p:cNvPr id="1058" name="Shape 1058"/>
          <p:cNvSpPr txBox="1">
            <a:spLocks noGrp="1"/>
          </p:cNvSpPr>
          <p:nvPr>
            <p:ph type="title"/>
          </p:nvPr>
        </p:nvSpPr>
        <p:spPr>
          <a:xfrm>
            <a:off x="279000" y="42676"/>
            <a:ext cx="8229600" cy="505200"/>
          </a:xfrm>
          <a:prstGeom prst="rect">
            <a:avLst/>
          </a:prstGeom>
        </p:spPr>
        <p:txBody>
          <a:bodyPr lIns="91425" tIns="91425" rIns="91425" bIns="91425" anchor="ctr" anchorCtr="0"/>
          <a:lstStyle>
            <a:lvl1pPr lvl="0" rtl="0">
              <a:spcBef>
                <a:spcPts val="0"/>
              </a:spcBef>
              <a:buSzPct val="100000"/>
              <a:buFont typeface="Questrial"/>
              <a:defRPr sz="2800" b="0">
                <a:latin typeface="Questrial"/>
                <a:ea typeface="Questrial"/>
                <a:cs typeface="Questrial"/>
                <a:sym typeface="Quest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smtClean="0"/>
              <a:t>Click to edit Master text styles</a:t>
            </a:r>
          </a:p>
        </p:txBody>
      </p:sp>
      <p:sp>
        <p:nvSpPr>
          <p:cNvPr id="4"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baseline="0"/>
            </a:lvl1pPr>
          </a:lstStyle>
          <a:p>
            <a:pPr lvl="0"/>
            <a:r>
              <a:rPr lang="en-GB" dirty="0" smtClean="0"/>
              <a:t>Title Goes Here</a:t>
            </a:r>
            <a:endParaRPr lang="en-GB" dirty="0"/>
          </a:p>
        </p:txBody>
      </p:sp>
    </p:spTree>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94" y="301037"/>
            <a:ext cx="8518409" cy="2542175"/>
          </a:xfrm>
          <a:prstGeom prst="rect">
            <a:avLst/>
          </a:prstGeom>
        </p:spPr>
      </p:pic>
    </p:spTree>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8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2"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ea typeface="ＭＳ Ｐゴシック" charset="0"/>
                <a:cs typeface="CiscoSans Thin"/>
              </a:rPr>
              <a:t>© 2015  Cisco and/or its affiliates. All rights reserved.   Cisco Confidential</a:t>
            </a:r>
            <a:endParaRPr lang="en-US" sz="600" dirty="0">
              <a:solidFill>
                <a:srgbClr val="FFFFFF">
                  <a:alpha val="60000"/>
                </a:srgbClr>
              </a:solidFill>
              <a:ea typeface="ＭＳ Ｐゴシック" charset="0"/>
              <a:cs typeface="CiscoSans Thin"/>
            </a:endParaRPr>
          </a:p>
        </p:txBody>
      </p:sp>
    </p:spTree>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cs typeface="ＭＳ Ｐゴシック" charset="0"/>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8772819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Tree>
    <p:extLst>
      <p:ext uri="{BB962C8B-B14F-4D97-AF65-F5344CB8AC3E}">
        <p14:creationId xmlns:p14="http://schemas.microsoft.com/office/powerpoint/2010/main" val="98327390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userDrawn="1">
          <p15:clr>
            <a:srgbClr val="FBAE40"/>
          </p15:clr>
        </p15:guide>
        <p15:guide id="3" pos="336" userDrawn="1">
          <p15:clr>
            <a:srgbClr val="FBAE40"/>
          </p15:clr>
        </p15:guide>
        <p15:guide id="4" pos="5424" userDrawn="1">
          <p15:clr>
            <a:srgbClr val="FBAE40"/>
          </p15:clr>
        </p15:guide>
        <p15:guide id="5" orient="horz" pos="274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Tree>
    <p:extLst>
      <p:ext uri="{BB962C8B-B14F-4D97-AF65-F5344CB8AC3E}">
        <p14:creationId xmlns:p14="http://schemas.microsoft.com/office/powerpoint/2010/main" val="178843153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userDrawn="1">
          <p15:clr>
            <a:srgbClr val="FBAE40"/>
          </p15:clr>
        </p15:guide>
        <p15:guide id="2" orient="horz" pos="396" userDrawn="1">
          <p15:clr>
            <a:srgbClr val="FBAE40"/>
          </p15:clr>
        </p15:guide>
        <p15:guide id="3" pos="336" userDrawn="1">
          <p15:clr>
            <a:srgbClr val="FBAE40"/>
          </p15:clr>
        </p15:guide>
        <p15:guide id="4" pos="54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cs typeface="ＭＳ Ｐゴシック" charset="0"/>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cs typeface="ＭＳ Ｐゴシック" charset="0"/>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 - Big Idea BDM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2664"/>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alpha val="60000"/>
                  </a:schemeClr>
                </a:solidFill>
                <a:latin typeface="Arial"/>
                <a:ea typeface="ＭＳ Ｐゴシック"/>
                <a:cs typeface="CiscoSans Thin"/>
              </a:rPr>
              <a:pPr algn="r" defTabSz="610744" fontAlgn="auto">
                <a:spcBef>
                  <a:spcPts val="0"/>
                </a:spcBef>
                <a:spcAft>
                  <a:spcPts val="0"/>
                </a:spcAft>
                <a:defRPr/>
              </a:pPr>
              <a:t>‹#›</a:t>
            </a:fld>
            <a:endParaRPr lang="ja-JP" sz="600" dirty="0">
              <a:solidFill>
                <a:schemeClr val="bg1">
                  <a:alpha val="60000"/>
                </a:schemeClr>
              </a:solidFill>
              <a:latin typeface="Arial"/>
              <a:ea typeface="ＭＳ Ｐゴシック"/>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chemeClr val="bg1">
                    <a:alpha val="60000"/>
                  </a:schemeClr>
                </a:solidFill>
                <a:latin typeface="Arial"/>
                <a:ea typeface="ＭＳ Ｐゴシック"/>
              </a:rPr>
              <a:t>© 2017</a:t>
            </a:r>
            <a:r>
              <a:rPr lang="ja-JP" sz="600" dirty="0" smtClean="0">
                <a:latin typeface="Arial"/>
                <a:ea typeface="ＭＳ Ｐゴシック"/>
              </a:rPr>
              <a:t>  </a:t>
            </a:r>
            <a:r>
              <a:rPr lang="ja-JP" sz="600" dirty="0">
                <a:solidFill>
                  <a:schemeClr val="bg1">
                    <a:alpha val="60000"/>
                  </a:schemeClr>
                </a:solidFill>
                <a:latin typeface="Arial"/>
                <a:ea typeface="ＭＳ Ｐゴシック"/>
              </a:rPr>
              <a:t>Cisco and/or its affiliates</a:t>
            </a:r>
            <a:r>
              <a:rPr lang="ja-JP" sz="600" dirty="0" smtClean="0">
                <a:solidFill>
                  <a:schemeClr val="bg1">
                    <a:alpha val="60000"/>
                  </a:schemeClr>
                </a:solidFill>
                <a:latin typeface="Arial"/>
                <a:ea typeface="ＭＳ Ｐゴシック"/>
              </a:rPr>
              <a:t>.</a:t>
            </a:r>
            <a:r>
              <a:rPr lang="en-US" altLang="ja-JP" sz="600" dirty="0" smtClean="0">
                <a:solidFill>
                  <a:schemeClr val="bg1">
                    <a:alpha val="60000"/>
                  </a:schemeClr>
                </a:solidFill>
                <a:latin typeface="Arial"/>
                <a:ea typeface="ＭＳ Ｐゴシック"/>
              </a:rPr>
              <a:t> </a:t>
            </a:r>
            <a:r>
              <a:rPr lang="ja-JP" sz="600" dirty="0" smtClean="0">
                <a:solidFill>
                  <a:schemeClr val="bg1">
                    <a:alpha val="60000"/>
                  </a:schemeClr>
                </a:solidFill>
                <a:latin typeface="Arial"/>
                <a:ea typeface="ＭＳ Ｐゴシック"/>
              </a:rPr>
              <a:t>All </a:t>
            </a:r>
            <a:r>
              <a:rPr lang="ja-JP" sz="600" dirty="0">
                <a:solidFill>
                  <a:schemeClr val="bg1">
                    <a:alpha val="60000"/>
                  </a:schemeClr>
                </a:solidFill>
                <a:latin typeface="Arial"/>
                <a:ea typeface="ＭＳ Ｐゴシック"/>
              </a:rPr>
              <a:t>rights reserved</a:t>
            </a:r>
            <a:r>
              <a:rPr lang="ja-JP" sz="600" dirty="0" smtClean="0">
                <a:solidFill>
                  <a:schemeClr val="bg1">
                    <a:alpha val="60000"/>
                  </a:schemeClr>
                </a:solidFill>
                <a:latin typeface="Arial"/>
                <a:ea typeface="ＭＳ Ｐゴシック"/>
              </a:rPr>
              <a:t>.</a:t>
            </a:r>
            <a:r>
              <a:rPr lang="en-US" altLang="ja-JP" sz="600" dirty="0" smtClean="0">
                <a:solidFill>
                  <a:schemeClr val="bg1">
                    <a:alpha val="60000"/>
                  </a:schemeClr>
                </a:solidFill>
                <a:latin typeface="Arial"/>
                <a:ea typeface="ＭＳ Ｐゴシック"/>
              </a:rPr>
              <a:t> </a:t>
            </a:r>
            <a:r>
              <a:rPr lang="ja-JP" sz="600" dirty="0" smtClean="0">
                <a:solidFill>
                  <a:schemeClr val="bg1">
                    <a:alpha val="60000"/>
                  </a:schemeClr>
                </a:solidFill>
                <a:latin typeface="Arial"/>
                <a:ea typeface="ＭＳ Ｐゴシック"/>
              </a:rPr>
              <a:t>Cisco </a:t>
            </a:r>
            <a:r>
              <a:rPr lang="en-US" altLang="ja-JP" sz="600" dirty="0" smtClean="0">
                <a:solidFill>
                  <a:schemeClr val="bg1">
                    <a:alpha val="60000"/>
                  </a:schemeClr>
                </a:solidFill>
                <a:latin typeface="Arial"/>
                <a:ea typeface="ＭＳ Ｐゴシック"/>
              </a:rPr>
              <a:t>Public</a:t>
            </a:r>
            <a:endParaRPr lang="ja-JP" sz="600" dirty="0">
              <a:solidFill>
                <a:schemeClr val="bg1">
                  <a:alpha val="60000"/>
                </a:schemeClr>
              </a:solidFill>
              <a:latin typeface="Arial"/>
              <a:ea typeface="ＭＳ Ｐゴシック"/>
            </a:endParaRP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 Big Idea Gartner">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30000" contrast="-30000"/>
                    </a14:imgEffect>
                  </a14:imgLayer>
                </a14:imgProps>
              </a:ext>
              <a:ext uri="{28A0092B-C50C-407E-A947-70E740481C1C}">
                <a14:useLocalDpi xmlns:a14="http://schemas.microsoft.com/office/drawing/2010/main"/>
              </a:ext>
            </a:extLst>
          </a:blip>
          <a:srcRect/>
          <a:stretch/>
        </p:blipFill>
        <p:spPr>
          <a:xfrm flipH="1">
            <a:off x="0" y="-1"/>
            <a:ext cx="9144000" cy="5143501"/>
          </a:xfrm>
          <a:prstGeom prst="rect">
            <a:avLst/>
          </a:prstGeom>
        </p:spPr>
      </p:pic>
      <p:sp>
        <p:nvSpPr>
          <p:cNvPr id="9" name="Rectangle 8"/>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12" name="Rectangle 11"/>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ＭＳ Ｐゴシック"/>
                <a:cs typeface="CiscoSans Thin"/>
              </a:rPr>
              <a:pPr algn="r" defTabSz="610744" fontAlgn="auto">
                <a:spcBef>
                  <a:spcPts val="0"/>
                </a:spcBef>
                <a:spcAft>
                  <a:spcPts val="0"/>
                </a:spcAft>
                <a:defRPr/>
              </a:pPr>
              <a:t>‹#›</a:t>
            </a:fld>
            <a:endParaRPr lang="ja-JP" sz="600" dirty="0">
              <a:solidFill>
                <a:srgbClr val="FFFFFF">
                  <a:alpha val="60000"/>
                </a:srgbClr>
              </a:solidFill>
              <a:latin typeface="Arial"/>
              <a:ea typeface="ＭＳ Ｐゴシック"/>
              <a:cs typeface="CiscoSans Thin"/>
            </a:endParaRPr>
          </a:p>
        </p:txBody>
      </p:sp>
      <p:sp>
        <p:nvSpPr>
          <p:cNvPr id="14"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rgbClr val="FFFFFF">
                    <a:alpha val="60000"/>
                  </a:srgbClr>
                </a:solidFill>
                <a:latin typeface="Arial"/>
                <a:ea typeface="ＭＳ Ｐゴシック"/>
              </a:rPr>
              <a:t>© 2017</a:t>
            </a:r>
            <a:r>
              <a:rPr lang="ja-JP" sz="600" dirty="0" smtClean="0">
                <a:latin typeface="Arial"/>
                <a:ea typeface="ＭＳ Ｐゴシック"/>
              </a:rPr>
              <a:t>  </a:t>
            </a:r>
            <a:r>
              <a:rPr lang="ja-JP" sz="600" dirty="0">
                <a:solidFill>
                  <a:srgbClr val="FFFFFF">
                    <a:alpha val="60000"/>
                  </a:srgbClr>
                </a:solidFill>
                <a:latin typeface="Arial"/>
                <a:ea typeface="ＭＳ Ｐゴシック"/>
              </a:rPr>
              <a:t>Cisco and/or its affiliates</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All </a:t>
            </a:r>
            <a:r>
              <a:rPr lang="ja-JP" sz="600" dirty="0">
                <a:solidFill>
                  <a:srgbClr val="FFFFFF">
                    <a:alpha val="60000"/>
                  </a:srgbClr>
                </a:solidFill>
                <a:latin typeface="Arial"/>
                <a:ea typeface="ＭＳ Ｐゴシック"/>
              </a:rPr>
              <a:t>rights reserved</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Cisco </a:t>
            </a:r>
            <a:r>
              <a:rPr lang="en-US" altLang="ja-JP" sz="600" dirty="0" smtClean="0">
                <a:solidFill>
                  <a:srgbClr val="FFFFFF">
                    <a:alpha val="60000"/>
                  </a:srgbClr>
                </a:solidFill>
                <a:latin typeface="Arial"/>
                <a:ea typeface="ＭＳ Ｐゴシック"/>
              </a:rPr>
              <a:t>Public</a:t>
            </a:r>
            <a:endParaRPr lang="ja-JP" sz="600" dirty="0">
              <a:solidFill>
                <a:srgbClr val="FFFFFF">
                  <a:alpha val="60000"/>
                </a:srgbClr>
              </a:solidFill>
              <a:latin typeface="Arial"/>
              <a:ea typeface="ＭＳ Ｐゴシック"/>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 Big Idea Global Stat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1"/>
            <a:ext cx="9144000" cy="5143500"/>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9"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bg1"/>
                </a:solidFill>
              </a:defRPr>
            </a:lvl1pPr>
          </a:lstStyle>
          <a:p>
            <a:pPr lvl="0"/>
            <a:r>
              <a:rPr lang="en-US" dirty="0" smtClean="0"/>
              <a:t>Click to edit title</a:t>
            </a:r>
            <a:endParaRPr lang="en-GB" dirty="0"/>
          </a:p>
        </p:txBody>
      </p:sp>
      <p:sp>
        <p:nvSpPr>
          <p:cNvPr id="1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1"/>
                </a:solidFill>
                <a:ea typeface="Arial"/>
                <a:cs typeface="Arial"/>
              </a:defRPr>
            </a:lvl1pPr>
          </a:lstStyle>
          <a:p>
            <a:pPr lvl="0"/>
            <a:r>
              <a:rPr lang="en-US" dirty="0" smtClean="0"/>
              <a:t>Click to edit subtitle</a:t>
            </a:r>
          </a:p>
        </p:txBody>
      </p:sp>
      <p:sp>
        <p:nvSpPr>
          <p:cNvPr id="10" name="Rectangle 9"/>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ＭＳ Ｐゴシック"/>
                <a:cs typeface="CiscoSans Thin"/>
              </a:rPr>
              <a:pPr algn="r" defTabSz="610744" fontAlgn="auto">
                <a:spcBef>
                  <a:spcPts val="0"/>
                </a:spcBef>
                <a:spcAft>
                  <a:spcPts val="0"/>
                </a:spcAft>
                <a:defRPr/>
              </a:pPr>
              <a:t>‹#›</a:t>
            </a:fld>
            <a:endParaRPr lang="ja-JP" sz="600" dirty="0">
              <a:solidFill>
                <a:srgbClr val="FFFFFF">
                  <a:alpha val="60000"/>
                </a:srgbClr>
              </a:solidFill>
              <a:latin typeface="Arial"/>
              <a:ea typeface="ＭＳ Ｐゴシック"/>
              <a:cs typeface="CiscoSans Thin"/>
            </a:endParaRPr>
          </a:p>
        </p:txBody>
      </p:sp>
      <p:sp>
        <p:nvSpPr>
          <p:cNvPr id="16"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rgbClr val="FFFFFF">
                    <a:alpha val="60000"/>
                  </a:srgbClr>
                </a:solidFill>
                <a:latin typeface="Arial"/>
                <a:ea typeface="ＭＳ Ｐゴシック"/>
              </a:rPr>
              <a:t>© 2017</a:t>
            </a:r>
            <a:r>
              <a:rPr lang="ja-JP" sz="600" dirty="0" smtClean="0">
                <a:latin typeface="Arial"/>
                <a:ea typeface="ＭＳ Ｐゴシック"/>
              </a:rPr>
              <a:t>  </a:t>
            </a:r>
            <a:r>
              <a:rPr lang="ja-JP" sz="600" dirty="0">
                <a:solidFill>
                  <a:srgbClr val="FFFFFF">
                    <a:alpha val="60000"/>
                  </a:srgbClr>
                </a:solidFill>
                <a:latin typeface="Arial"/>
                <a:ea typeface="ＭＳ Ｐゴシック"/>
              </a:rPr>
              <a:t>Cisco and/or its affiliates</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All </a:t>
            </a:r>
            <a:r>
              <a:rPr lang="ja-JP" sz="600" dirty="0">
                <a:solidFill>
                  <a:srgbClr val="FFFFFF">
                    <a:alpha val="60000"/>
                  </a:srgbClr>
                </a:solidFill>
                <a:latin typeface="Arial"/>
                <a:ea typeface="ＭＳ Ｐゴシック"/>
              </a:rPr>
              <a:t>rights reserved</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Cisco </a:t>
            </a:r>
            <a:r>
              <a:rPr lang="en-US" altLang="ja-JP" sz="600" dirty="0" smtClean="0">
                <a:solidFill>
                  <a:srgbClr val="FFFFFF">
                    <a:alpha val="60000"/>
                  </a:srgbClr>
                </a:solidFill>
                <a:latin typeface="Arial"/>
                <a:ea typeface="ＭＳ Ｐゴシック"/>
              </a:rPr>
              <a:t>Public</a:t>
            </a:r>
            <a:endParaRPr lang="ja-JP" sz="600" dirty="0">
              <a:solidFill>
                <a:srgbClr val="FFFFFF">
                  <a:alpha val="60000"/>
                </a:srgbClr>
              </a:solidFill>
              <a:latin typeface="Arial"/>
              <a:ea typeface="ＭＳ Ｐゴシック"/>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cs typeface="ＭＳ Ｐゴシック" charset="0"/>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4"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25"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26"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S PGothic" charset="-128"/>
                <a:ea typeface="MS PGothic" charset="-128"/>
                <a:cs typeface="MS PGothic" charset="-128"/>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7"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S PGothic" charset="-128"/>
                <a:ea typeface="MS PGothic" charset="-128"/>
                <a:cs typeface="MS PGothic" charset="-128"/>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
        <p:nvSpPr>
          <p:cNvPr id="28"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S PGothic" charset="-128"/>
                <a:ea typeface="MS PGothic" charset="-128"/>
                <a:cs typeface="MS PGothic" charset="-128"/>
              </a:defRPr>
            </a:lvl1pPr>
          </a:lstStyle>
          <a:p>
            <a:r>
              <a:rPr lang="en-US" dirty="0" smtClean="0"/>
              <a:t>Click to edit presentation title</a:t>
            </a:r>
            <a:endParaRPr lang="en-US" dirty="0"/>
          </a:p>
        </p:txBody>
      </p:sp>
      <p:pic>
        <p:nvPicPr>
          <p:cNvPr id="11" name="Picture 10"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352043" y="306292"/>
            <a:ext cx="949596" cy="585216"/>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F5F5F5"/>
        </a:solidFill>
        <a:effectLst/>
      </p:bgPr>
    </p:bg>
    <p:spTree>
      <p:nvGrpSpPr>
        <p:cNvPr id="1" name=""/>
        <p:cNvGrpSpPr/>
        <p:nvPr/>
      </p:nvGrpSpPr>
      <p:grpSpPr>
        <a:xfrm>
          <a:off x="0" y="0"/>
          <a:ext cx="0" cy="0"/>
          <a:chOff x="0" y="0"/>
          <a:chExt cx="0" cy="0"/>
        </a:xfrm>
      </p:grpSpPr>
      <p:pic>
        <p:nvPicPr>
          <p:cNvPr id="3"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1885416" y="2134107"/>
            <a:ext cx="1249670" cy="77111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S PGothic" charset="-128"/>
                <a:ea typeface="MS PGothic" charset="-128"/>
                <a:cs typeface="MS PGothic" charset="-128"/>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S PGothic" charset="-128"/>
                <a:ea typeface="MS PGothic" charset="-128"/>
                <a:cs typeface="MS PGothic" charset="-128"/>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S PGothic" charset="-128"/>
                <a:ea typeface="MS PGothic" charset="-128"/>
                <a:cs typeface="MS PGothic" charset="-128"/>
              </a:defRPr>
            </a:lvl1pPr>
            <a:lvl2pPr marL="274320" indent="-274320">
              <a:lnSpc>
                <a:spcPct val="100000"/>
              </a:lnSpc>
              <a:spcBef>
                <a:spcPts val="900"/>
              </a:spcBef>
              <a:buClrTx/>
              <a:buSzPct val="100000"/>
              <a:buFont typeface="Wingdings" charset="2"/>
              <a:buChar char="§"/>
              <a:defRPr sz="1800" b="0" i="0">
                <a:solidFill>
                  <a:schemeClr val="tx1"/>
                </a:solidFill>
                <a:latin typeface="MS PGothic" charset="-128"/>
                <a:ea typeface="MS PGothic" charset="-128"/>
                <a:cs typeface="MS PGothic" charset="-128"/>
              </a:defRPr>
            </a:lvl2pPr>
            <a:lvl3pPr marL="548640" indent="-274320">
              <a:lnSpc>
                <a:spcPct val="100000"/>
              </a:lnSpc>
              <a:spcBef>
                <a:spcPts val="700"/>
              </a:spcBef>
              <a:buClrTx/>
              <a:buSzPct val="100000"/>
              <a:buFont typeface=".AppleSystemUIFont" charset="-120"/>
              <a:buChar char="–"/>
              <a:defRPr sz="1400" b="0" i="0">
                <a:solidFill>
                  <a:schemeClr val="tx1"/>
                </a:solidFill>
                <a:latin typeface="MS PGothic" charset="-128"/>
                <a:ea typeface="MS PGothic" charset="-128"/>
                <a:cs typeface="MS PGothic" charset="-128"/>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
        <p:nvSpPr>
          <p:cNvPr id="8" name="Rectangle 7"/>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ue - Big Idea BDM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smtClean="0">
                <a:solidFill>
                  <a:srgbClr val="FFFFFF">
                    <a:alpha val="60000"/>
                  </a:srgbClr>
                </a:solidFill>
                <a:latin typeface="Arial"/>
                <a:ea typeface=""/>
                <a:cs typeface="CiscoSans Thin"/>
              </a:rPr>
              <a:t>2017</a:t>
            </a:r>
            <a:r>
              <a:rPr lang="en-US" sz="600" dirty="0" smtClean="0">
                <a:solidFill>
                  <a:srgbClr val="FFFFFF">
                    <a:alpha val="60000"/>
                  </a:srgbClr>
                </a:solidFill>
                <a:latin typeface="Arial"/>
                <a:ea typeface=""/>
                <a:cs typeface="CiscoSans Thin"/>
              </a:rPr>
              <a:t>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8" name="Picture 7"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ue - Big Idea Gartner">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30000" contrast="-30000"/>
                    </a14:imgEffect>
                  </a14:imgLayer>
                </a14:imgProps>
              </a:ext>
              <a:ext uri="{28A0092B-C50C-407E-A947-70E740481C1C}">
                <a14:useLocalDpi xmlns:a14="http://schemas.microsoft.com/office/drawing/2010/main"/>
              </a:ext>
            </a:extLst>
          </a:blip>
          <a:srcRect/>
          <a:stretch/>
        </p:blipFill>
        <p:spPr>
          <a:xfrm flipH="1">
            <a:off x="0" y="-1"/>
            <a:ext cx="9144000" cy="5143501"/>
          </a:xfrm>
          <a:prstGeom prst="rect">
            <a:avLst/>
          </a:prstGeom>
        </p:spPr>
      </p:pic>
      <p:sp>
        <p:nvSpPr>
          <p:cNvPr id="9" name="Rectangle 8"/>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12" name="Rectangle 11"/>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4"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smtClean="0">
                <a:solidFill>
                  <a:srgbClr val="FFFFFF">
                    <a:alpha val="60000"/>
                  </a:srgbClr>
                </a:solidFill>
                <a:latin typeface="Arial"/>
                <a:ea typeface=""/>
                <a:cs typeface="CiscoSans Thin"/>
              </a:rPr>
              <a:t>2017</a:t>
            </a:r>
            <a:r>
              <a:rPr lang="en-US" sz="600" dirty="0" smtClean="0">
                <a:solidFill>
                  <a:srgbClr val="FFFFFF">
                    <a:alpha val="60000"/>
                  </a:srgbClr>
                </a:solidFill>
                <a:latin typeface="Arial"/>
                <a:ea typeface=""/>
                <a:cs typeface="CiscoSans Thin"/>
              </a:rPr>
              <a:t>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1" name="Picture 10"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ue - Big Idea Global Stat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1"/>
            <a:ext cx="9144000" cy="5143500"/>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bg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1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1"/>
                </a:solidFill>
                <a:latin typeface="MS PGothic" charset="-128"/>
                <a:ea typeface="MS PGothic" charset="-128"/>
                <a:cs typeface="MS PGothic" charset="-128"/>
              </a:defRPr>
            </a:lvl1pPr>
          </a:lstStyle>
          <a:p>
            <a:pPr lvl="0"/>
            <a:r>
              <a:rPr lang="en-US" dirty="0" smtClean="0"/>
              <a:t>Click to edit subtitle</a:t>
            </a:r>
          </a:p>
        </p:txBody>
      </p:sp>
      <p:sp>
        <p:nvSpPr>
          <p:cNvPr id="10" name="Rectangle 9"/>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6"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smtClean="0">
                <a:solidFill>
                  <a:srgbClr val="FFFFFF">
                    <a:alpha val="60000"/>
                  </a:srgbClr>
                </a:solidFill>
                <a:latin typeface="Arial"/>
                <a:ea typeface=""/>
                <a:cs typeface="CiscoSans Thin"/>
              </a:rPr>
              <a:t>2017</a:t>
            </a:r>
            <a:r>
              <a:rPr lang="en-US" sz="600" dirty="0" smtClean="0">
                <a:solidFill>
                  <a:srgbClr val="FFFFFF">
                    <a:alpha val="60000"/>
                  </a:srgbClr>
                </a:solidFill>
                <a:latin typeface="Arial"/>
                <a:ea typeface=""/>
                <a:cs typeface="CiscoSans Thin"/>
              </a:rPr>
              <a:t>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2" name="Picture 11"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20" Type="http://schemas.openxmlformats.org/officeDocument/2006/relationships/slideLayout" Target="../slideLayouts/slideLayout35.xml"/><Relationship Id="rId21" Type="http://schemas.openxmlformats.org/officeDocument/2006/relationships/slideLayout" Target="../slideLayouts/slideLayout36.xml"/><Relationship Id="rId22" Type="http://schemas.openxmlformats.org/officeDocument/2006/relationships/slideLayout" Target="../slideLayouts/slideLayout37.xml"/><Relationship Id="rId23" Type="http://schemas.openxmlformats.org/officeDocument/2006/relationships/slideLayout" Target="../slideLayouts/slideLayout38.xml"/><Relationship Id="rId24" Type="http://schemas.openxmlformats.org/officeDocument/2006/relationships/theme" Target="../theme/theme2.xml"/><Relationship Id="rId25" Type="http://schemas.openxmlformats.org/officeDocument/2006/relationships/image" Target="../media/image8.png"/><Relationship Id="rId10" Type="http://schemas.openxmlformats.org/officeDocument/2006/relationships/slideLayout" Target="../slideLayouts/slideLayout25.xml"/><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slideLayout" Target="../slideLayouts/slideLayout32.xml"/><Relationship Id="rId18" Type="http://schemas.openxmlformats.org/officeDocument/2006/relationships/slideLayout" Target="../slideLayouts/slideLayout33.xml"/><Relationship Id="rId19" Type="http://schemas.openxmlformats.org/officeDocument/2006/relationships/slideLayout" Target="../slideLayouts/slideLayout3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7.xml"/><Relationship Id="rId20" Type="http://schemas.openxmlformats.org/officeDocument/2006/relationships/slideLayout" Target="../slideLayouts/slideLayout58.xml"/><Relationship Id="rId21" Type="http://schemas.openxmlformats.org/officeDocument/2006/relationships/slideLayout" Target="../slideLayouts/slideLayout59.xml"/><Relationship Id="rId22" Type="http://schemas.openxmlformats.org/officeDocument/2006/relationships/slideLayout" Target="../slideLayouts/slideLayout60.xml"/><Relationship Id="rId23" Type="http://schemas.openxmlformats.org/officeDocument/2006/relationships/slideLayout" Target="../slideLayouts/slideLayout61.xml"/><Relationship Id="rId24" Type="http://schemas.openxmlformats.org/officeDocument/2006/relationships/slideLayout" Target="../slideLayouts/slideLayout62.xml"/><Relationship Id="rId25" Type="http://schemas.openxmlformats.org/officeDocument/2006/relationships/slideLayout" Target="../slideLayouts/slideLayout63.xml"/><Relationship Id="rId26" Type="http://schemas.openxmlformats.org/officeDocument/2006/relationships/slideLayout" Target="../slideLayouts/slideLayout64.xml"/><Relationship Id="rId27" Type="http://schemas.openxmlformats.org/officeDocument/2006/relationships/theme" Target="../theme/theme3.xml"/><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slideLayout" Target="../slideLayouts/slideLayout56.xml"/><Relationship Id="rId19" Type="http://schemas.openxmlformats.org/officeDocument/2006/relationships/slideLayout" Target="../slideLayouts/slideLayout57.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3.xml"/><Relationship Id="rId20" Type="http://schemas.openxmlformats.org/officeDocument/2006/relationships/slideLayout" Target="../slideLayouts/slideLayout84.xml"/><Relationship Id="rId21" Type="http://schemas.openxmlformats.org/officeDocument/2006/relationships/slideLayout" Target="../slideLayouts/slideLayout85.xml"/><Relationship Id="rId22" Type="http://schemas.openxmlformats.org/officeDocument/2006/relationships/slideLayout" Target="../slideLayouts/slideLayout86.xml"/><Relationship Id="rId23" Type="http://schemas.openxmlformats.org/officeDocument/2006/relationships/slideLayout" Target="../slideLayouts/slideLayout87.xml"/><Relationship Id="rId24" Type="http://schemas.openxmlformats.org/officeDocument/2006/relationships/slideLayout" Target="../slideLayouts/slideLayout88.xml"/><Relationship Id="rId25" Type="http://schemas.openxmlformats.org/officeDocument/2006/relationships/slideLayout" Target="../slideLayouts/slideLayout89.xml"/><Relationship Id="rId26" Type="http://schemas.openxmlformats.org/officeDocument/2006/relationships/slideLayout" Target="../slideLayouts/slideLayout90.xml"/><Relationship Id="rId27" Type="http://schemas.openxmlformats.org/officeDocument/2006/relationships/theme" Target="../theme/theme4.xml"/><Relationship Id="rId10" Type="http://schemas.openxmlformats.org/officeDocument/2006/relationships/slideLayout" Target="../slideLayouts/slideLayout74.xml"/><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slideLayout" Target="../slideLayouts/slideLayout79.xml"/><Relationship Id="rId16" Type="http://schemas.openxmlformats.org/officeDocument/2006/relationships/slideLayout" Target="../slideLayouts/slideLayout80.xml"/><Relationship Id="rId17" Type="http://schemas.openxmlformats.org/officeDocument/2006/relationships/slideLayout" Target="../slideLayouts/slideLayout81.xml"/><Relationship Id="rId18" Type="http://schemas.openxmlformats.org/officeDocument/2006/relationships/slideLayout" Target="../slideLayouts/slideLayout82.xml"/><Relationship Id="rId19" Type="http://schemas.openxmlformats.org/officeDocument/2006/relationships/slideLayout" Target="../slideLayouts/slideLayout83.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9.xml"/><Relationship Id="rId20" Type="http://schemas.openxmlformats.org/officeDocument/2006/relationships/slideLayout" Target="../slideLayouts/slideLayout110.xml"/><Relationship Id="rId21" Type="http://schemas.openxmlformats.org/officeDocument/2006/relationships/slideLayout" Target="../slideLayouts/slideLayout111.xml"/><Relationship Id="rId22" Type="http://schemas.openxmlformats.org/officeDocument/2006/relationships/slideLayout" Target="../slideLayouts/slideLayout112.xml"/><Relationship Id="rId23" Type="http://schemas.openxmlformats.org/officeDocument/2006/relationships/theme" Target="../theme/theme5.xml"/><Relationship Id="rId24" Type="http://schemas.openxmlformats.org/officeDocument/2006/relationships/image" Target="../media/image8.png"/><Relationship Id="rId10" Type="http://schemas.openxmlformats.org/officeDocument/2006/relationships/slideLayout" Target="../slideLayouts/slideLayout100.xml"/><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slideLayout" Target="../slideLayouts/slideLayout106.xml"/><Relationship Id="rId17" Type="http://schemas.openxmlformats.org/officeDocument/2006/relationships/slideLayout" Target="../slideLayouts/slideLayout107.xml"/><Relationship Id="rId18" Type="http://schemas.openxmlformats.org/officeDocument/2006/relationships/slideLayout" Target="../slideLayouts/slideLayout108.xml"/><Relationship Id="rId19" Type="http://schemas.openxmlformats.org/officeDocument/2006/relationships/slideLayout" Target="../slideLayouts/slideLayout10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6.xml"/><Relationship Id="rId13" Type="http://schemas.openxmlformats.org/officeDocument/2006/relationships/image" Target="../media/image12.pn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32.xml"/><Relationship Id="rId20" Type="http://schemas.openxmlformats.org/officeDocument/2006/relationships/slideLayout" Target="../slideLayouts/slideLayout143.xml"/><Relationship Id="rId21" Type="http://schemas.openxmlformats.org/officeDocument/2006/relationships/slideLayout" Target="../slideLayouts/slideLayout144.xml"/><Relationship Id="rId22" Type="http://schemas.openxmlformats.org/officeDocument/2006/relationships/slideLayout" Target="../slideLayouts/slideLayout145.xml"/><Relationship Id="rId23" Type="http://schemas.openxmlformats.org/officeDocument/2006/relationships/slideLayout" Target="../slideLayouts/slideLayout146.xml"/><Relationship Id="rId24" Type="http://schemas.openxmlformats.org/officeDocument/2006/relationships/slideLayout" Target="../slideLayouts/slideLayout147.xml"/><Relationship Id="rId25" Type="http://schemas.openxmlformats.org/officeDocument/2006/relationships/slideLayout" Target="../slideLayouts/slideLayout148.xml"/><Relationship Id="rId26" Type="http://schemas.openxmlformats.org/officeDocument/2006/relationships/slideLayout" Target="../slideLayouts/slideLayout149.xml"/><Relationship Id="rId27" Type="http://schemas.openxmlformats.org/officeDocument/2006/relationships/slideLayout" Target="../slideLayouts/slideLayout150.xml"/><Relationship Id="rId28" Type="http://schemas.openxmlformats.org/officeDocument/2006/relationships/theme" Target="../theme/theme7.xml"/><Relationship Id="rId10" Type="http://schemas.openxmlformats.org/officeDocument/2006/relationships/slideLayout" Target="../slideLayouts/slideLayout133.xml"/><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slideLayout" Target="../slideLayouts/slideLayout137.xml"/><Relationship Id="rId15" Type="http://schemas.openxmlformats.org/officeDocument/2006/relationships/slideLayout" Target="../slideLayouts/slideLayout138.xml"/><Relationship Id="rId16" Type="http://schemas.openxmlformats.org/officeDocument/2006/relationships/slideLayout" Target="../slideLayouts/slideLayout139.xml"/><Relationship Id="rId17" Type="http://schemas.openxmlformats.org/officeDocument/2006/relationships/slideLayout" Target="../slideLayouts/slideLayout140.xml"/><Relationship Id="rId18" Type="http://schemas.openxmlformats.org/officeDocument/2006/relationships/slideLayout" Target="../slideLayouts/slideLayout141.xml"/><Relationship Id="rId19" Type="http://schemas.openxmlformats.org/officeDocument/2006/relationships/slideLayout" Target="../slideLayouts/slideLayout14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US" altLang="ja-JP"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altLang="ja-JP" sz="600" smtClean="0">
                <a:solidFill>
                  <a:srgbClr val="000000">
                    <a:alpha val="25000"/>
                  </a:srgbClr>
                </a:solidFill>
                <a:latin typeface="Arial"/>
                <a:ea typeface="ＭＳ Ｐゴシック"/>
                <a:cs typeface="CiscoSans Thin"/>
              </a:rPr>
              <a:pPr algn="r" defTabSz="610744" fontAlgn="auto">
                <a:spcBef>
                  <a:spcPts val="0"/>
                </a:spcBef>
                <a:spcAft>
                  <a:spcPts val="0"/>
                </a:spcAft>
                <a:defRPr/>
              </a:pPr>
              <a:t>‹#›</a:t>
            </a:fld>
            <a:endParaRPr lang="ja-JP" altLang="en-US" sz="600" dirty="0">
              <a:solidFill>
                <a:srgbClr val="000000">
                  <a:alpha val="25000"/>
                </a:srgbClr>
              </a:solidFill>
              <a:latin typeface="Arial"/>
              <a:ea typeface="ＭＳ Ｐゴシック"/>
              <a:cs typeface="CiscoSans Thin"/>
            </a:endParaRPr>
          </a:p>
        </p:txBody>
      </p:sp>
      <p:sp>
        <p:nvSpPr>
          <p:cNvPr id="13" name="Rectangle 4"/>
          <p:cNvSpPr>
            <a:spLocks noChangeArrowheads="1"/>
          </p:cNvSpPr>
          <p:nvPr/>
        </p:nvSpPr>
        <p:spPr bwMode="ltGray">
          <a:xfrm>
            <a:off x="5809959" y="4594565"/>
            <a:ext cx="2658018" cy="339184"/>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altLang="ja-JP" sz="600" dirty="0">
                <a:solidFill>
                  <a:srgbClr val="000000">
                    <a:alpha val="25000"/>
                  </a:srgbClr>
                </a:solidFill>
                <a:latin typeface="Arial"/>
                <a:ea typeface="ＭＳ Ｐゴシック"/>
              </a:rPr>
              <a:t>© </a:t>
            </a:r>
            <a:r>
              <a:rPr lang="en-US" altLang="ja-JP" sz="600" dirty="0" smtClean="0">
                <a:solidFill>
                  <a:srgbClr val="000000">
                    <a:alpha val="25000"/>
                  </a:srgbClr>
                </a:solidFill>
                <a:latin typeface="Arial"/>
                <a:ea typeface="ＭＳ Ｐゴシック"/>
              </a:rPr>
              <a:t>2017</a:t>
            </a:r>
            <a:r>
              <a:rPr lang="ja-JP" altLang="en-US" dirty="0" smtClean="0">
                <a:latin typeface="Arial"/>
                <a:ea typeface="ＭＳ Ｐゴシック"/>
              </a:rPr>
              <a:t> </a:t>
            </a:r>
            <a:r>
              <a:rPr lang="en-US" altLang="ja-JP" sz="600" dirty="0" smtClean="0">
                <a:solidFill>
                  <a:srgbClr val="000000">
                    <a:alpha val="25000"/>
                  </a:srgbClr>
                </a:solidFill>
                <a:latin typeface="Arial"/>
                <a:ea typeface="ＭＳ Ｐゴシック"/>
              </a:rPr>
              <a:t>Cisco </a:t>
            </a:r>
            <a:r>
              <a:rPr lang="en-US" altLang="ja-JP" sz="600" dirty="0">
                <a:solidFill>
                  <a:srgbClr val="000000">
                    <a:alpha val="25000"/>
                  </a:srgbClr>
                </a:solidFill>
                <a:latin typeface="Arial"/>
                <a:ea typeface="ＭＳ Ｐゴシック"/>
              </a:rPr>
              <a:t>and/or its affiliates</a:t>
            </a:r>
            <a:r>
              <a:rPr lang="en-US" altLang="ja-JP" sz="600" dirty="0" smtClean="0">
                <a:solidFill>
                  <a:srgbClr val="000000">
                    <a:alpha val="25000"/>
                  </a:srgbClr>
                </a:solidFill>
                <a:latin typeface="Arial"/>
                <a:ea typeface="ＭＳ Ｐゴシック"/>
              </a:rPr>
              <a:t>. All </a:t>
            </a:r>
            <a:r>
              <a:rPr lang="en-US" altLang="ja-JP" sz="600" dirty="0">
                <a:solidFill>
                  <a:srgbClr val="000000">
                    <a:alpha val="25000"/>
                  </a:srgbClr>
                </a:solidFill>
                <a:latin typeface="Arial"/>
                <a:ea typeface="ＭＳ Ｐゴシック"/>
              </a:rPr>
              <a:t>rights reserved</a:t>
            </a:r>
            <a:r>
              <a:rPr lang="en-US" altLang="ja-JP" sz="600" dirty="0" smtClean="0">
                <a:solidFill>
                  <a:srgbClr val="000000">
                    <a:alpha val="25000"/>
                  </a:srgbClr>
                </a:solidFill>
                <a:latin typeface="Arial"/>
                <a:ea typeface="ＭＳ Ｐゴシック"/>
              </a:rPr>
              <a:t>. Cisco Public</a:t>
            </a:r>
            <a:endParaRPr lang="en-US" altLang="ja-JP" sz="600" dirty="0">
              <a:solidFill>
                <a:srgbClr val="000000">
                  <a:alpha val="25000"/>
                </a:srgbClr>
              </a:solidFill>
              <a:latin typeface="Arial"/>
              <a:ea typeface="ＭＳ Ｐゴシック"/>
            </a:endParaRPr>
          </a:p>
        </p:txBody>
      </p:sp>
      <p:pic>
        <p:nvPicPr>
          <p:cNvPr id="9" name="Picture 8"/>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533400" y="4671590"/>
            <a:ext cx="1682496" cy="182147"/>
          </a:xfrm>
          <a:prstGeom prst="rect">
            <a:avLst/>
          </a:prstGeom>
        </p:spPr>
      </p:pic>
    </p:spTree>
  </p:cSld>
  <p:clrMap bg1="lt1" tx1="dk1" bg2="lt2" tx2="dk2" accent1="accent1" accent2="accent2" accent3="accent3" accent4="accent4" accent5="accent5" accent6="accent6" hlink="hlink" folHlink="folHlink"/>
  <p:sldLayoutIdLst>
    <p:sldLayoutId id="2147484015" r:id="rId1"/>
    <p:sldLayoutId id="2147483998" r:id="rId2"/>
    <p:sldLayoutId id="2147484067" r:id="rId3"/>
    <p:sldLayoutId id="2147484056" r:id="rId4"/>
    <p:sldLayoutId id="2147484058" r:id="rId5"/>
    <p:sldLayoutId id="2147484059" r:id="rId6"/>
    <p:sldLayoutId id="2147484115" r:id="rId7"/>
    <p:sldLayoutId id="2147484116" r:id="rId8"/>
    <p:sldLayoutId id="2147484117" r:id="rId9"/>
    <p:sldLayoutId id="2147484134" r:id="rId10"/>
    <p:sldLayoutId id="2147484137" r:id="rId11"/>
    <p:sldLayoutId id="2147484163" r:id="rId12"/>
    <p:sldLayoutId id="2147484164" r:id="rId13"/>
    <p:sldLayoutId id="2147484165" r:id="rId14"/>
    <p:sldLayoutId id="2147484166" r:id="rId1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is-IS" sz="600" dirty="0" smtClean="0">
                <a:solidFill>
                  <a:srgbClr val="000000">
                    <a:alpha val="25000"/>
                  </a:srgbClr>
                </a:solidFill>
                <a:latin typeface="Arial"/>
                <a:ea typeface=""/>
                <a:cs typeface="CiscoSans Thin"/>
              </a:rPr>
              <a:t>2017</a:t>
            </a:r>
            <a:r>
              <a:rPr lang="en-US" sz="600" dirty="0" smtClean="0">
                <a:solidFill>
                  <a:srgbClr val="000000">
                    <a:alpha val="25000"/>
                  </a:srgbClr>
                </a:solidFill>
                <a:latin typeface="Arial"/>
                <a:ea typeface=""/>
                <a:cs typeface="CiscoSans Thin"/>
              </a:rPr>
              <a:t>  </a:t>
            </a:r>
            <a:r>
              <a:rPr lang="en-US" sz="600" dirty="0">
                <a:solidFill>
                  <a:srgbClr val="000000">
                    <a:alpha val="25000"/>
                  </a:srgbClr>
                </a:solidFill>
                <a:latin typeface="Arial"/>
                <a:ea typeface=""/>
                <a:cs typeface="CiscoSans Thin"/>
              </a:rPr>
              <a:t>Cisco and/or its affiliates. All rights reserved.   Cisco Confidential</a:t>
            </a:r>
          </a:p>
        </p:txBody>
      </p:sp>
      <p:pic>
        <p:nvPicPr>
          <p:cNvPr id="3" name="Picture 2"/>
          <p:cNvPicPr>
            <a:picLocks noChangeAspect="1"/>
          </p:cNvPicPr>
          <p:nvPr userDrawn="1"/>
        </p:nvPicPr>
        <p:blipFill>
          <a:blip r:embed="rId25"/>
          <a:stretch>
            <a:fillRect/>
          </a:stretch>
        </p:blipFill>
        <p:spPr>
          <a:xfrm>
            <a:off x="534010" y="4635791"/>
            <a:ext cx="393548" cy="246427"/>
          </a:xfrm>
          <a:prstGeom prst="rect">
            <a:avLst/>
          </a:prstGeom>
        </p:spPr>
      </p:pic>
    </p:spTree>
    <p:extLst>
      <p:ext uri="{BB962C8B-B14F-4D97-AF65-F5344CB8AC3E}">
        <p14:creationId xmlns:p14="http://schemas.microsoft.com/office/powerpoint/2010/main" val="643699752"/>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 id="2147484156" r:id="rId17"/>
    <p:sldLayoutId id="2147484157" r:id="rId18"/>
    <p:sldLayoutId id="2147484158" r:id="rId19"/>
    <p:sldLayoutId id="2147484159" r:id="rId20"/>
    <p:sldLayoutId id="2147484160" r:id="rId21"/>
    <p:sldLayoutId id="2147484161" r:id="rId22"/>
    <p:sldLayoutId id="2147484162" r:id="rId2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1061216363"/>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 id="2147484184" r:id="rId17"/>
    <p:sldLayoutId id="2147484185" r:id="rId18"/>
    <p:sldLayoutId id="2147484186" r:id="rId19"/>
    <p:sldLayoutId id="2147484187" r:id="rId20"/>
    <p:sldLayoutId id="2147484188" r:id="rId21"/>
    <p:sldLayoutId id="2147484189" r:id="rId22"/>
    <p:sldLayoutId id="2147484190" r:id="rId23"/>
    <p:sldLayoutId id="2147484191" r:id="rId24"/>
    <p:sldLayoutId id="2147484192" r:id="rId25"/>
    <p:sldLayoutId id="2147484193"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1882769407"/>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is-IS" sz="600" dirty="0" smtClean="0">
                <a:solidFill>
                  <a:srgbClr val="000000">
                    <a:alpha val="25000"/>
                  </a:srgbClr>
                </a:solidFill>
                <a:latin typeface="Arial"/>
                <a:ea typeface=""/>
                <a:cs typeface="CiscoSans Thin"/>
              </a:rPr>
              <a:t>2017</a:t>
            </a:r>
            <a:r>
              <a:rPr lang="en-US" sz="600" dirty="0" smtClean="0">
                <a:solidFill>
                  <a:srgbClr val="000000">
                    <a:alpha val="25000"/>
                  </a:srgbClr>
                </a:solidFill>
                <a:latin typeface="Arial"/>
                <a:ea typeface=""/>
                <a:cs typeface="CiscoSans Thin"/>
              </a:rPr>
              <a:t>  </a:t>
            </a:r>
            <a:r>
              <a:rPr lang="en-US" sz="600" dirty="0">
                <a:solidFill>
                  <a:srgbClr val="000000">
                    <a:alpha val="25000"/>
                  </a:srgbClr>
                </a:solidFill>
                <a:latin typeface="Arial"/>
                <a:ea typeface=""/>
                <a:cs typeface="CiscoSans Thin"/>
              </a:rPr>
              <a:t>Cisco and/or its affiliates. All rights reserved.   Cisco Confidential</a:t>
            </a:r>
          </a:p>
        </p:txBody>
      </p:sp>
      <p:pic>
        <p:nvPicPr>
          <p:cNvPr id="3" name="Picture 2"/>
          <p:cNvPicPr>
            <a:picLocks noChangeAspect="1"/>
          </p:cNvPicPr>
          <p:nvPr userDrawn="1"/>
        </p:nvPicPr>
        <p:blipFill>
          <a:blip r:embed="rId24"/>
          <a:stretch>
            <a:fillRect/>
          </a:stretch>
        </p:blipFill>
        <p:spPr>
          <a:xfrm>
            <a:off x="534010" y="4635791"/>
            <a:ext cx="393548" cy="246427"/>
          </a:xfrm>
          <a:prstGeom prst="rect">
            <a:avLst/>
          </a:prstGeom>
        </p:spPr>
      </p:pic>
    </p:spTree>
    <p:extLst>
      <p:ext uri="{BB962C8B-B14F-4D97-AF65-F5344CB8AC3E}">
        <p14:creationId xmlns:p14="http://schemas.microsoft.com/office/powerpoint/2010/main" val="816904362"/>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9" r:id="rId17"/>
    <p:sldLayoutId id="2147484240" r:id="rId18"/>
    <p:sldLayoutId id="2147484241" r:id="rId19"/>
    <p:sldLayoutId id="2147484242" r:id="rId20"/>
    <p:sldLayoutId id="2147484243" r:id="rId21"/>
    <p:sldLayoutId id="2147484244" r:id="rId2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2016  </a:t>
            </a:r>
            <a:r>
              <a:rPr lang="en-US" sz="600" dirty="0">
                <a:solidFill>
                  <a:srgbClr val="000000">
                    <a:alpha val="25000"/>
                  </a:srgbClr>
                </a:solidFill>
                <a:latin typeface="Arial"/>
                <a:ea typeface=""/>
                <a:cs typeface="CiscoSans Thin"/>
              </a:rPr>
              <a:t>Cisco and/or its affiliates. All rights reserved.   Cisco Confidential</a:t>
            </a:r>
          </a:p>
        </p:txBody>
      </p:sp>
      <p:pic>
        <p:nvPicPr>
          <p:cNvPr id="1029" name="Picture 2"/>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4284008"/>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altLang="ja-JP"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73397807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 id="2147484274" r:id="rId17"/>
    <p:sldLayoutId id="2147484275" r:id="rId18"/>
    <p:sldLayoutId id="2147484276" r:id="rId19"/>
    <p:sldLayoutId id="2147484277" r:id="rId20"/>
    <p:sldLayoutId id="2147484278" r:id="rId21"/>
    <p:sldLayoutId id="2147484279" r:id="rId22"/>
    <p:sldLayoutId id="2147484280" r:id="rId23"/>
    <p:sldLayoutId id="2147484281" r:id="rId24"/>
    <p:sldLayoutId id="2147484282" r:id="rId25"/>
    <p:sldLayoutId id="2147484283" r:id="rId26"/>
    <p:sldLayoutId id="2147484284" r:id="rId27"/>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24.xml"/><Relationship Id="rId2"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www.cisco.com/" TargetMode="External"/><Relationship Id="rId6" Type="http://schemas.openxmlformats.org/officeDocument/2006/relationships/image" Target="../media/image29.gif"/><Relationship Id="rId7" Type="http://schemas.openxmlformats.org/officeDocument/2006/relationships/image" Target="../media/image30.wmf"/><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10.xml"/><Relationship Id="rId2" Type="http://schemas.openxmlformats.org/officeDocument/2006/relationships/image" Target="../media/image26.w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malmal.net/" TargetMode="External"/><Relationship Id="rId5" Type="http://schemas.openxmlformats.org/officeDocument/2006/relationships/image" Target="../media/image33.wmf"/><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2.png"/><Relationship Id="rId1" Type="http://schemas.openxmlformats.org/officeDocument/2006/relationships/slideLayout" Target="../slideLayouts/slideLayout10.xml"/><Relationship Id="rId2"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27.png"/><Relationship Id="rId10"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image" Target="../media/image26.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25.png"/><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pn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4.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comments" Target="../comments/comment1.xml"/><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9" Type="http://schemas.openxmlformats.org/officeDocument/2006/relationships/image" Target="../media/image63.png"/><Relationship Id="rId20" Type="http://schemas.openxmlformats.org/officeDocument/2006/relationships/image" Target="../media/image74.png"/><Relationship Id="rId21" Type="http://schemas.openxmlformats.org/officeDocument/2006/relationships/image" Target="../media/image75.png"/><Relationship Id="rId22" Type="http://schemas.openxmlformats.org/officeDocument/2006/relationships/image" Target="../media/image76.png"/><Relationship Id="rId23" Type="http://schemas.openxmlformats.org/officeDocument/2006/relationships/image" Target="../media/image77.png"/><Relationship Id="rId24" Type="http://schemas.openxmlformats.org/officeDocument/2006/relationships/image" Target="../media/image78.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8" Type="http://schemas.openxmlformats.org/officeDocument/2006/relationships/image" Target="../media/image72.png"/><Relationship Id="rId19"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s>
</file>

<file path=ppt/slides/_rels/slide31.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5" Type="http://schemas.openxmlformats.org/officeDocument/2006/relationships/image" Target="../media/image87.png"/><Relationship Id="rId16" Type="http://schemas.openxmlformats.org/officeDocument/2006/relationships/image" Target="../media/image88.png"/><Relationship Id="rId17" Type="http://schemas.openxmlformats.org/officeDocument/2006/relationships/comments" Target="../comments/comment2.xml"/><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79.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0.png"/><Relationship Id="rId3"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9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sp>
        <p:nvSpPr>
          <p:cNvPr id="2" name="Subtitle 1"/>
          <p:cNvSpPr>
            <a:spLocks noGrp="1"/>
          </p:cNvSpPr>
          <p:nvPr>
            <p:ph type="subTitle" idx="1"/>
          </p:nvPr>
        </p:nvSpPr>
        <p:spPr/>
        <p:txBody>
          <a:bodyPr/>
          <a:lstStyle/>
          <a:p>
            <a:r>
              <a:rPr lang="ja-JP" altLang="en-US" smtClean="0">
                <a:latin typeface="Meiryo" charset="-128"/>
                <a:ea typeface="Meiryo" charset="-128"/>
                <a:cs typeface="Meiryo" charset="-128"/>
              </a:rPr>
              <a:t>サイバーセキュリティ事業</a:t>
            </a:r>
            <a:endParaRPr lang="en-US" dirty="0">
              <a:latin typeface="Meiryo" charset="-128"/>
              <a:ea typeface="Meiryo" charset="-128"/>
              <a:cs typeface="Meiryo" charset="-128"/>
            </a:endParaRPr>
          </a:p>
        </p:txBody>
      </p:sp>
      <p:sp>
        <p:nvSpPr>
          <p:cNvPr id="3" name="Text Placeholder 2"/>
          <p:cNvSpPr>
            <a:spLocks noGrp="1"/>
          </p:cNvSpPr>
          <p:nvPr>
            <p:ph type="body" sz="quarter" idx="11"/>
          </p:nvPr>
        </p:nvSpPr>
        <p:spPr/>
        <p:txBody>
          <a:bodyPr/>
          <a:lstStyle/>
          <a:p>
            <a:r>
              <a:rPr lang="ja-JP" altLang="en-US" dirty="0" smtClean="0">
                <a:latin typeface="Meiryo" charset="-128"/>
                <a:ea typeface="Meiryo" charset="-128"/>
                <a:cs typeface="Meiryo" charset="-128"/>
              </a:rPr>
              <a:t>草島</a:t>
            </a:r>
            <a:r>
              <a:rPr lang="en-US" altLang="ja-JP" dirty="0" smtClean="0">
                <a:latin typeface="Meiryo" charset="-128"/>
                <a:ea typeface="Meiryo" charset="-128"/>
                <a:cs typeface="Meiryo" charset="-128"/>
              </a:rPr>
              <a:t> </a:t>
            </a:r>
            <a:r>
              <a:rPr lang="ja-JP" altLang="en-US" dirty="0" smtClean="0">
                <a:latin typeface="Meiryo" charset="-128"/>
                <a:ea typeface="Meiryo" charset="-128"/>
                <a:cs typeface="Meiryo" charset="-128"/>
              </a:rPr>
              <a:t>時郎</a:t>
            </a:r>
            <a:endParaRPr lang="en-US" dirty="0">
              <a:latin typeface="Meiryo" charset="-128"/>
              <a:ea typeface="Meiryo" charset="-128"/>
              <a:cs typeface="Meiryo" charset="-128"/>
            </a:endParaRPr>
          </a:p>
        </p:txBody>
      </p:sp>
      <p:sp>
        <p:nvSpPr>
          <p:cNvPr id="4" name="Text Placeholder 3"/>
          <p:cNvSpPr>
            <a:spLocks noGrp="1"/>
          </p:cNvSpPr>
          <p:nvPr>
            <p:ph type="body" sz="quarter" idx="12"/>
          </p:nvPr>
        </p:nvSpPr>
        <p:spPr/>
        <p:txBody>
          <a:bodyPr/>
          <a:lstStyle/>
          <a:p>
            <a:r>
              <a:rPr lang="en-US" dirty="0" smtClean="0">
                <a:latin typeface="Meiryo" charset="-128"/>
                <a:ea typeface="Meiryo" charset="-128"/>
                <a:cs typeface="Meiryo" charset="-128"/>
              </a:rPr>
              <a:t>2017</a:t>
            </a:r>
            <a:r>
              <a:rPr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12</a:t>
            </a:r>
            <a:r>
              <a:rPr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15</a:t>
            </a:r>
            <a:r>
              <a:rPr lang="ja-JP" altLang="en-US" dirty="0" smtClean="0">
                <a:latin typeface="Meiryo" charset="-128"/>
                <a:ea typeface="Meiryo" charset="-128"/>
                <a:cs typeface="Meiryo" charset="-128"/>
              </a:rPr>
              <a:t>日</a:t>
            </a:r>
            <a:endParaRPr lang="en-US" dirty="0">
              <a:latin typeface="Meiryo" charset="-128"/>
              <a:ea typeface="Meiryo" charset="-128"/>
              <a:cs typeface="Meiryo" charset="-128"/>
            </a:endParaRPr>
          </a:p>
        </p:txBody>
      </p:sp>
      <p:sp>
        <p:nvSpPr>
          <p:cNvPr id="5" name="Text Placeholder 4"/>
          <p:cNvSpPr>
            <a:spLocks noGrp="1"/>
          </p:cNvSpPr>
          <p:nvPr>
            <p:ph type="body" sz="quarter" idx="13"/>
          </p:nvPr>
        </p:nvSpPr>
        <p:spPr/>
        <p:txBody>
          <a:bodyPr/>
          <a:lstStyle/>
          <a:p>
            <a:endParaRPr lang="en-US" dirty="0"/>
          </a:p>
        </p:txBody>
      </p:sp>
      <p:sp>
        <p:nvSpPr>
          <p:cNvPr id="6" name="Title 5"/>
          <p:cNvSpPr>
            <a:spLocks noGrp="1"/>
          </p:cNvSpPr>
          <p:nvPr>
            <p:ph type="ctrTitle"/>
          </p:nvPr>
        </p:nvSpPr>
        <p:spPr/>
        <p:txBody>
          <a:bodyPr/>
          <a:lstStyle/>
          <a:p>
            <a:r>
              <a:rPr lang="en-US" altLang="ja-JP" sz="3200" dirty="0" smtClean="0">
                <a:latin typeface="Meiryo" charset="-128"/>
                <a:ea typeface="Meiryo" charset="-128"/>
                <a:cs typeface="Meiryo" charset="-128"/>
              </a:rPr>
              <a:t>Cisco </a:t>
            </a:r>
            <a:r>
              <a:rPr lang="ja-JP" altLang="en-US" sz="3200" dirty="0" smtClean="0">
                <a:latin typeface="Meiryo" charset="-128"/>
                <a:ea typeface="Meiryo" charset="-128"/>
                <a:cs typeface="Meiryo" charset="-128"/>
              </a:rPr>
              <a:t>クラウド</a:t>
            </a:r>
            <a:r>
              <a:rPr lang="en-US" altLang="ja-JP" sz="3200" dirty="0" smtClean="0">
                <a:latin typeface="Meiryo" charset="-128"/>
                <a:ea typeface="Meiryo" charset="-128"/>
                <a:cs typeface="Meiryo" charset="-128"/>
              </a:rPr>
              <a:t> </a:t>
            </a:r>
            <a:r>
              <a:rPr lang="ja-JP" altLang="en-US" sz="3200" dirty="0" smtClean="0">
                <a:latin typeface="Meiryo" charset="-128"/>
                <a:ea typeface="Meiryo" charset="-128"/>
                <a:cs typeface="Meiryo" charset="-128"/>
              </a:rPr>
              <a:t>セキュリティ</a:t>
            </a:r>
            <a:r>
              <a:rPr lang="en-US" altLang="ja-JP" sz="3200" dirty="0" smtClean="0">
                <a:latin typeface="Meiryo" charset="-128"/>
                <a:ea typeface="Meiryo" charset="-128"/>
                <a:cs typeface="Meiryo" charset="-128"/>
              </a:rPr>
              <a:t/>
            </a:r>
            <a:br>
              <a:rPr lang="en-US" altLang="ja-JP" sz="3200" dirty="0" smtClean="0">
                <a:latin typeface="Meiryo" charset="-128"/>
                <a:ea typeface="Meiryo" charset="-128"/>
                <a:cs typeface="Meiryo" charset="-128"/>
              </a:rPr>
            </a:br>
            <a:r>
              <a:rPr lang="ja-JP" altLang="en-US" sz="3200" dirty="0" smtClean="0">
                <a:latin typeface="Meiryo" charset="-128"/>
                <a:ea typeface="Meiryo" charset="-128"/>
                <a:cs typeface="Meiryo" charset="-128"/>
              </a:rPr>
              <a:t>ソリューション</a:t>
            </a:r>
            <a:endParaRPr lang="en-US" sz="3200" dirty="0">
              <a:effectLst>
                <a:glow rad="228600">
                  <a:srgbClr val="FFAD3D">
                    <a:alpha val="40000"/>
                  </a:srgbClr>
                </a:glow>
              </a:effectLst>
              <a:latin typeface="Meiryo" charset="-128"/>
              <a:ea typeface="Meiryo" charset="-128"/>
              <a:cs typeface="Meiryo" charset="-128"/>
            </a:endParaRPr>
          </a:p>
        </p:txBody>
      </p:sp>
      <p:sp>
        <p:nvSpPr>
          <p:cNvPr id="19" name="正方形/長方形 18"/>
          <p:cNvSpPr/>
          <p:nvPr/>
        </p:nvSpPr>
        <p:spPr>
          <a:xfrm>
            <a:off x="4563588" y="4772101"/>
            <a:ext cx="4572000" cy="261610"/>
          </a:xfrm>
          <a:prstGeom prst="rect">
            <a:avLst/>
          </a:prstGeom>
        </p:spPr>
        <p:txBody>
          <a:bodyPr>
            <a:spAutoFit/>
          </a:bodyPr>
          <a:lstStyle/>
          <a:p>
            <a:pPr defTabSz="457200" fontAlgn="base">
              <a:spcBef>
                <a:spcPct val="0"/>
              </a:spcBef>
              <a:spcAft>
                <a:spcPct val="0"/>
              </a:spcAft>
            </a:pPr>
            <a:r>
              <a:rPr kumimoji="0" lang="ja-JP" altLang="ja-JP" sz="1100" dirty="0">
                <a:solidFill>
                  <a:srgbClr val="005073"/>
                </a:solidFill>
                <a:latin typeface="Arial" charset="0"/>
                <a:ea typeface="ＭＳ Ｐゴシック" pitchFamily="34" charset="-128"/>
                <a:cs typeface="ＭＳ Ｐゴシック" charset="0"/>
              </a:rPr>
              <a:t>本資料に記載の各社社名、製品名は、各社の商標または登録商標です。</a:t>
            </a:r>
            <a:endParaRPr kumimoji="0" lang="ja-JP" altLang="en-US" sz="1100" dirty="0">
              <a:solidFill>
                <a:srgbClr val="005073"/>
              </a:solidFill>
              <a:latin typeface="Arial" charset="0"/>
              <a:ea typeface="ＭＳ Ｐゴシック" pitchFamily="34" charset="-128"/>
              <a:cs typeface="ＭＳ Ｐゴシック" charset="0"/>
            </a:endParaRPr>
          </a:p>
        </p:txBody>
      </p:sp>
    </p:spTree>
    <p:extLst>
      <p:ext uri="{BB962C8B-B14F-4D97-AF65-F5344CB8AC3E}">
        <p14:creationId xmlns:p14="http://schemas.microsoft.com/office/powerpoint/2010/main" val="161648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6779253" y="1551744"/>
            <a:ext cx="1783085" cy="1782394"/>
          </a:xfrm>
          <a:prstGeom prst="ellipse">
            <a:avLst/>
          </a:prstGeom>
          <a:solidFill>
            <a:srgbClr val="FFFFFF"/>
          </a:solidFill>
          <a:ln w="57150" cap="rnd" cmpd="sng" algn="ctr">
            <a:solidFill>
              <a:srgbClr val="00B0F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eiryo" charset="-128"/>
              <a:ea typeface="Meiryo" charset="-128"/>
              <a:cs typeface="Meiryo" charset="-128"/>
            </a:endParaRPr>
          </a:p>
        </p:txBody>
      </p:sp>
      <p:sp>
        <p:nvSpPr>
          <p:cNvPr id="3" name="Title 2"/>
          <p:cNvSpPr>
            <a:spLocks noGrp="1"/>
          </p:cNvSpPr>
          <p:nvPr>
            <p:ph type="title"/>
          </p:nvPr>
        </p:nvSpPr>
        <p:spPr/>
        <p:txBody>
          <a:bodyPr/>
          <a:lstStyle/>
          <a:p>
            <a:r>
              <a:rPr lang="en-US" dirty="0" smtClean="0">
                <a:latin typeface="Meiryo" charset="-128"/>
                <a:ea typeface="Meiryo" charset="-128"/>
                <a:cs typeface="Meiryo" charset="-128"/>
              </a:rPr>
              <a:t>Cisco Umbrella</a:t>
            </a:r>
            <a:r>
              <a:rPr lang="ja-JP" altLang="en-US" dirty="0" smtClean="0">
                <a:latin typeface="Meiryo" charset="-128"/>
                <a:ea typeface="Meiryo" charset="-128"/>
                <a:cs typeface="Meiryo" charset="-128"/>
              </a:rPr>
              <a:t>とは</a:t>
            </a:r>
            <a:endParaRPr lang="en-US" dirty="0">
              <a:latin typeface="Meiryo" charset="-128"/>
              <a:ea typeface="Meiryo" charset="-128"/>
              <a:cs typeface="Meiryo" charset="-128"/>
            </a:endParaRPr>
          </a:p>
        </p:txBody>
      </p:sp>
      <p:sp>
        <p:nvSpPr>
          <p:cNvPr id="13" name="円/楕円 12"/>
          <p:cNvSpPr/>
          <p:nvPr/>
        </p:nvSpPr>
        <p:spPr>
          <a:xfrm>
            <a:off x="372533" y="1338886"/>
            <a:ext cx="2223910" cy="2223911"/>
          </a:xfrm>
          <a:prstGeom prst="ellipse">
            <a:avLst/>
          </a:prstGeom>
          <a:solidFill>
            <a:srgbClr val="FFFFFF"/>
          </a:solidFill>
          <a:ln w="57150" cap="rnd" cmpd="sng" algn="ctr">
            <a:solidFill>
              <a:srgbClr val="00B0F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eiryo" charset="-128"/>
              <a:ea typeface="Meiryo" charset="-128"/>
              <a:cs typeface="Meiryo" charset="-128"/>
            </a:endParaRPr>
          </a:p>
        </p:txBody>
      </p:sp>
      <p:sp>
        <p:nvSpPr>
          <p:cNvPr id="14" name="円/楕円 13"/>
          <p:cNvSpPr/>
          <p:nvPr/>
        </p:nvSpPr>
        <p:spPr>
          <a:xfrm>
            <a:off x="3727085" y="1559641"/>
            <a:ext cx="1783085" cy="1782394"/>
          </a:xfrm>
          <a:prstGeom prst="ellipse">
            <a:avLst/>
          </a:prstGeom>
          <a:solidFill>
            <a:srgbClr val="FFFFFF"/>
          </a:solidFill>
          <a:ln w="57150" cap="rnd" cmpd="sng" algn="ctr">
            <a:solidFill>
              <a:srgbClr val="00B0F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eiryo" charset="-128"/>
              <a:ea typeface="Meiryo" charset="-128"/>
              <a:cs typeface="Meiryo" charset="-128"/>
            </a:endParaRPr>
          </a:p>
        </p:txBody>
      </p:sp>
      <p:sp>
        <p:nvSpPr>
          <p:cNvPr id="16" name="テキスト ボックス 15"/>
          <p:cNvSpPr txBox="1"/>
          <p:nvPr/>
        </p:nvSpPr>
        <p:spPr>
          <a:xfrm rot="2611088">
            <a:off x="5553555" y="1814589"/>
            <a:ext cx="1097845" cy="1323439"/>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spcAft>
                <a:spcPts val="0"/>
              </a:spcAft>
            </a:pPr>
            <a:r>
              <a:rPr kumimoji="1" lang="en-US" altLang="ja-JP" sz="8000" smtClean="0">
                <a:solidFill>
                  <a:srgbClr val="333333"/>
                </a:solidFill>
                <a:latin typeface="Meiryo" charset="-128"/>
                <a:ea typeface="Meiryo" charset="-128"/>
                <a:cs typeface="Meiryo" charset="-128"/>
              </a:rPr>
              <a:t>×</a:t>
            </a:r>
            <a:endParaRPr kumimoji="1" lang="ja-JP" altLang="en-US" sz="8000" dirty="0" smtClean="0">
              <a:solidFill>
                <a:srgbClr val="333333"/>
              </a:solidFill>
              <a:latin typeface="Meiryo" charset="-128"/>
              <a:ea typeface="Meiryo" charset="-128"/>
              <a:cs typeface="Meiryo" charset="-128"/>
            </a:endParaRPr>
          </a:p>
        </p:txBody>
      </p:sp>
      <p:sp>
        <p:nvSpPr>
          <p:cNvPr id="17" name="テキスト ボックス 16"/>
          <p:cNvSpPr txBox="1"/>
          <p:nvPr/>
        </p:nvSpPr>
        <p:spPr>
          <a:xfrm>
            <a:off x="2460400" y="1789121"/>
            <a:ext cx="1097845" cy="1323439"/>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lgn="ctr">
              <a:spcAft>
                <a:spcPts val="0"/>
              </a:spcAft>
            </a:pPr>
            <a:r>
              <a:rPr kumimoji="1" lang="en-US" altLang="ja-JP" sz="8000" smtClean="0">
                <a:solidFill>
                  <a:srgbClr val="333333"/>
                </a:solidFill>
                <a:latin typeface="Meiryo" charset="-128"/>
                <a:ea typeface="Meiryo" charset="-128"/>
                <a:cs typeface="Meiryo" charset="-128"/>
              </a:rPr>
              <a:t>=</a:t>
            </a:r>
            <a:endParaRPr kumimoji="1" lang="ja-JP" altLang="en-US" sz="8000" dirty="0" smtClean="0">
              <a:solidFill>
                <a:srgbClr val="333333"/>
              </a:solidFill>
              <a:latin typeface="Meiryo" charset="-128"/>
              <a:ea typeface="Meiryo" charset="-128"/>
              <a:cs typeface="Meiryo" charset="-128"/>
            </a:endParaRPr>
          </a:p>
        </p:txBody>
      </p:sp>
      <p:sp>
        <p:nvSpPr>
          <p:cNvPr id="18" name="テキスト ボックス 17"/>
          <p:cNvSpPr txBox="1"/>
          <p:nvPr/>
        </p:nvSpPr>
        <p:spPr>
          <a:xfrm>
            <a:off x="606683" y="1973785"/>
            <a:ext cx="1755609" cy="95410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kumimoji="1" lang="en-US" altLang="ja-JP" sz="2800" smtClean="0">
                <a:solidFill>
                  <a:srgbClr val="333333"/>
                </a:solidFill>
                <a:latin typeface="Meiryo" charset="-128"/>
                <a:ea typeface="Meiryo" charset="-128"/>
                <a:cs typeface="Meiryo" charset="-128"/>
              </a:rPr>
              <a:t>Cisco</a:t>
            </a:r>
          </a:p>
          <a:p>
            <a:pPr algn="ctr">
              <a:spcAft>
                <a:spcPts val="0"/>
              </a:spcAft>
            </a:pPr>
            <a:r>
              <a:rPr kumimoji="1" lang="en-US" altLang="ja-JP" sz="2800" dirty="0" smtClean="0">
                <a:solidFill>
                  <a:srgbClr val="333333"/>
                </a:solidFill>
                <a:latin typeface="Meiryo" charset="-128"/>
                <a:ea typeface="Meiryo" charset="-128"/>
                <a:cs typeface="Meiryo" charset="-128"/>
              </a:rPr>
              <a:t>Umbrella</a:t>
            </a:r>
          </a:p>
        </p:txBody>
      </p:sp>
      <p:sp>
        <p:nvSpPr>
          <p:cNvPr id="19" name="テキスト ボックス 18"/>
          <p:cNvSpPr txBox="1"/>
          <p:nvPr/>
        </p:nvSpPr>
        <p:spPr>
          <a:xfrm>
            <a:off x="3860144" y="2096895"/>
            <a:ext cx="1500732" cy="707886"/>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kumimoji="1" lang="ja-JP" altLang="en-US" sz="2000" dirty="0" smtClean="0">
                <a:solidFill>
                  <a:srgbClr val="333333"/>
                </a:solidFill>
                <a:latin typeface="Meiryo" charset="-128"/>
                <a:ea typeface="Meiryo" charset="-128"/>
                <a:cs typeface="Meiryo" charset="-128"/>
              </a:rPr>
              <a:t>巨大な</a:t>
            </a:r>
            <a:r>
              <a:rPr kumimoji="1" lang="en-US" altLang="ja-JP" sz="2000" dirty="0" smtClean="0">
                <a:solidFill>
                  <a:srgbClr val="333333"/>
                </a:solidFill>
                <a:latin typeface="Meiryo" charset="-128"/>
                <a:ea typeface="Meiryo" charset="-128"/>
                <a:cs typeface="Meiryo" charset="-128"/>
              </a:rPr>
              <a:t>DNS</a:t>
            </a:r>
          </a:p>
          <a:p>
            <a:pPr algn="ctr">
              <a:spcAft>
                <a:spcPts val="0"/>
              </a:spcAft>
            </a:pPr>
            <a:r>
              <a:rPr kumimoji="1" lang="ja-JP" altLang="en-US" sz="2000" dirty="0" smtClean="0">
                <a:solidFill>
                  <a:srgbClr val="333333"/>
                </a:solidFill>
                <a:latin typeface="Meiryo" charset="-128"/>
                <a:ea typeface="Meiryo" charset="-128"/>
                <a:cs typeface="Meiryo" charset="-128"/>
              </a:rPr>
              <a:t>サーバ</a:t>
            </a:r>
          </a:p>
        </p:txBody>
      </p:sp>
      <p:sp>
        <p:nvSpPr>
          <p:cNvPr id="20" name="テキスト ボックス 19"/>
          <p:cNvSpPr txBox="1"/>
          <p:nvPr/>
        </p:nvSpPr>
        <p:spPr>
          <a:xfrm>
            <a:off x="6809020" y="2096895"/>
            <a:ext cx="1723549" cy="707886"/>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kumimoji="1" lang="ja-JP" altLang="en-US" sz="2000" dirty="0" smtClean="0">
                <a:solidFill>
                  <a:srgbClr val="333333"/>
                </a:solidFill>
                <a:latin typeface="Meiryo" charset="-128"/>
                <a:ea typeface="Meiryo" charset="-128"/>
                <a:cs typeface="Meiryo" charset="-128"/>
              </a:rPr>
              <a:t>セキュリティ</a:t>
            </a:r>
            <a:endParaRPr kumimoji="1" lang="en-US" altLang="ja-JP" sz="2000" dirty="0" smtClean="0">
              <a:solidFill>
                <a:srgbClr val="333333"/>
              </a:solidFill>
              <a:latin typeface="Meiryo" charset="-128"/>
              <a:ea typeface="Meiryo" charset="-128"/>
              <a:cs typeface="Meiryo" charset="-128"/>
            </a:endParaRPr>
          </a:p>
          <a:p>
            <a:pPr algn="ctr">
              <a:spcAft>
                <a:spcPts val="0"/>
              </a:spcAft>
            </a:pPr>
            <a:r>
              <a:rPr kumimoji="1" lang="ja-JP" altLang="en-US" sz="2000" dirty="0" smtClean="0">
                <a:solidFill>
                  <a:srgbClr val="333333"/>
                </a:solidFill>
                <a:latin typeface="Meiryo" charset="-128"/>
                <a:ea typeface="Meiryo" charset="-128"/>
                <a:cs typeface="Meiryo" charset="-128"/>
              </a:rPr>
              <a:t>機能</a:t>
            </a:r>
            <a:endParaRPr kumimoji="1" lang="en-US" altLang="ja-JP" sz="2000" dirty="0" smtClean="0">
              <a:solidFill>
                <a:srgbClr val="333333"/>
              </a:solidFill>
              <a:latin typeface="Meiryo" charset="-128"/>
              <a:ea typeface="Meiryo" charset="-128"/>
              <a:cs typeface="Meiryo" charset="-128"/>
            </a:endParaRPr>
          </a:p>
        </p:txBody>
      </p:sp>
      <p:sp>
        <p:nvSpPr>
          <p:cNvPr id="21" name="テキスト ボックス 20"/>
          <p:cNvSpPr txBox="1"/>
          <p:nvPr/>
        </p:nvSpPr>
        <p:spPr>
          <a:xfrm>
            <a:off x="3488247" y="3392976"/>
            <a:ext cx="2244525" cy="307777"/>
          </a:xfrm>
          <a:prstGeom prst="rect">
            <a:avLst/>
          </a:prstGeom>
          <a:noFill/>
        </p:spPr>
        <p:txBody>
          <a:bodyPr wrap="none" rtlCol="0">
            <a:spAutoFit/>
          </a:bodyPr>
          <a:lstStyle/>
          <a:p>
            <a:r>
              <a:rPr kumimoji="1" lang="en-US" altLang="ja-JP" sz="1400" dirty="0" smtClean="0">
                <a:latin typeface="Meiryo" charset="-128"/>
                <a:ea typeface="Meiryo" charset="-128"/>
                <a:cs typeface="Meiryo" charset="-128"/>
              </a:rPr>
              <a:t>1</a:t>
            </a:r>
            <a:r>
              <a:rPr kumimoji="1" lang="ja-JP" altLang="en-US" sz="1400" dirty="0" smtClean="0">
                <a:latin typeface="Meiryo" charset="-128"/>
                <a:ea typeface="Meiryo" charset="-128"/>
                <a:cs typeface="Meiryo" charset="-128"/>
              </a:rPr>
              <a:t>日</a:t>
            </a:r>
            <a:r>
              <a:rPr kumimoji="1" lang="en-US" altLang="ja-JP" sz="1400" dirty="0" smtClean="0">
                <a:latin typeface="Meiryo" charset="-128"/>
                <a:ea typeface="Meiryo" charset="-128"/>
                <a:cs typeface="Meiryo" charset="-128"/>
              </a:rPr>
              <a:t>1,000</a:t>
            </a:r>
            <a:r>
              <a:rPr kumimoji="1" lang="ja-JP" altLang="en-US" sz="1400" dirty="0" smtClean="0">
                <a:latin typeface="Meiryo" charset="-128"/>
                <a:ea typeface="Meiryo" charset="-128"/>
                <a:cs typeface="Meiryo" charset="-128"/>
              </a:rPr>
              <a:t>億回の名前変換</a:t>
            </a:r>
          </a:p>
        </p:txBody>
      </p:sp>
      <p:sp>
        <p:nvSpPr>
          <p:cNvPr id="22" name="テキスト ボックス 21"/>
          <p:cNvSpPr txBox="1"/>
          <p:nvPr/>
        </p:nvSpPr>
        <p:spPr>
          <a:xfrm>
            <a:off x="6809020" y="3400873"/>
            <a:ext cx="2099006" cy="1384995"/>
          </a:xfrm>
          <a:prstGeom prst="rect">
            <a:avLst/>
          </a:prstGeom>
          <a:noFill/>
        </p:spPr>
        <p:txBody>
          <a:bodyPr wrap="square" rtlCol="0">
            <a:spAutoFit/>
          </a:bodyPr>
          <a:lstStyle/>
          <a:p>
            <a:r>
              <a:rPr kumimoji="1" lang="ja-JP" altLang="en-US" sz="1400" dirty="0" smtClean="0">
                <a:latin typeface="Meiryo" charset="-128"/>
                <a:ea typeface="Meiryo" charset="-128"/>
                <a:cs typeface="Meiryo" charset="-128"/>
              </a:rPr>
              <a:t>リアルタイムに</a:t>
            </a:r>
            <a:endParaRPr kumimoji="1" lang="en-US" altLang="ja-JP" sz="1400" dirty="0" smtClean="0">
              <a:latin typeface="Meiryo" charset="-128"/>
              <a:ea typeface="Meiryo" charset="-128"/>
              <a:cs typeface="Meiryo" charset="-128"/>
            </a:endParaRPr>
          </a:p>
          <a:p>
            <a:pPr marL="136525" indent="-136525"/>
            <a:r>
              <a:rPr kumimoji="1" lang="ja-JP" altLang="en-US" sz="1400" dirty="0" smtClean="0">
                <a:latin typeface="Meiryo" charset="-128"/>
                <a:ea typeface="Meiryo" charset="-128"/>
                <a:cs typeface="Meiryo" charset="-128"/>
              </a:rPr>
              <a:t>・マルウェア</a:t>
            </a:r>
            <a:endParaRPr kumimoji="1" lang="en-US" altLang="ja-JP" sz="1400" dirty="0" smtClean="0">
              <a:latin typeface="Meiryo" charset="-128"/>
              <a:ea typeface="Meiryo" charset="-128"/>
              <a:cs typeface="Meiryo" charset="-128"/>
            </a:endParaRPr>
          </a:p>
          <a:p>
            <a:r>
              <a:rPr kumimoji="1" lang="ja-JP" altLang="en-US" sz="1400" dirty="0" smtClean="0">
                <a:latin typeface="Meiryo" charset="-128"/>
                <a:ea typeface="Meiryo" charset="-128"/>
                <a:cs typeface="Meiryo" charset="-128"/>
              </a:rPr>
              <a:t>・フィッシング</a:t>
            </a:r>
            <a:endParaRPr kumimoji="1" lang="en-US" altLang="ja-JP" sz="1400" dirty="0" smtClean="0">
              <a:latin typeface="Meiryo" charset="-128"/>
              <a:ea typeface="Meiryo" charset="-128"/>
              <a:cs typeface="Meiryo" charset="-128"/>
            </a:endParaRPr>
          </a:p>
          <a:p>
            <a:r>
              <a:rPr kumimoji="1" lang="ja-JP" altLang="en-US" sz="1400" dirty="0" smtClean="0">
                <a:latin typeface="Meiryo" charset="-128"/>
                <a:ea typeface="Meiryo" charset="-128"/>
                <a:cs typeface="Meiryo" charset="-128"/>
              </a:rPr>
              <a:t>・ボットネット通信</a:t>
            </a:r>
            <a:endParaRPr kumimoji="1" lang="en-US" altLang="ja-JP" sz="1400" dirty="0" smtClean="0">
              <a:latin typeface="Meiryo" charset="-128"/>
              <a:ea typeface="Meiryo" charset="-128"/>
              <a:cs typeface="Meiryo" charset="-128"/>
            </a:endParaRPr>
          </a:p>
          <a:p>
            <a:pPr marL="184150" indent="-184150"/>
            <a:r>
              <a:rPr kumimoji="1" lang="ja-JP" altLang="en-US" sz="1400" dirty="0" smtClean="0">
                <a:latin typeface="Meiryo" charset="-128"/>
                <a:ea typeface="Meiryo" charset="-128"/>
                <a:cs typeface="Meiryo" charset="-128"/>
              </a:rPr>
              <a:t>・</a:t>
            </a:r>
            <a:r>
              <a:rPr kumimoji="1" lang="en-US" altLang="ja-JP" sz="1400" dirty="0" smtClean="0">
                <a:latin typeface="Meiryo" charset="-128"/>
                <a:ea typeface="Meiryo" charset="-128"/>
                <a:cs typeface="Meiryo" charset="-128"/>
              </a:rPr>
              <a:t>DNS</a:t>
            </a:r>
            <a:r>
              <a:rPr kumimoji="1" lang="ja-JP" altLang="en-US" sz="1400" dirty="0" smtClean="0">
                <a:latin typeface="Meiryo" charset="-128"/>
                <a:ea typeface="Meiryo" charset="-128"/>
                <a:cs typeface="Meiryo" charset="-128"/>
              </a:rPr>
              <a:t>トンネリングをブロック</a:t>
            </a:r>
          </a:p>
        </p:txBody>
      </p:sp>
      <p:sp>
        <p:nvSpPr>
          <p:cNvPr id="24" name="正方形/長方形 23"/>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03795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666750"/>
            <a:ext cx="2971800" cy="447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a:xfrm>
            <a:off x="437766" y="229344"/>
            <a:ext cx="8345488" cy="731837"/>
          </a:xfrm>
        </p:spPr>
        <p:txBody>
          <a:bodyPr/>
          <a:lstStyle/>
          <a:p>
            <a:r>
              <a:rPr lang="en-US" altLang="ja-JP" dirty="0" smtClean="0">
                <a:latin typeface="Meiryo" charset="-128"/>
                <a:ea typeface="Meiryo" charset="-128"/>
                <a:cs typeface="Meiryo" charset="-128"/>
              </a:rPr>
              <a:t>DNS</a:t>
            </a:r>
            <a:r>
              <a:rPr lang="ja-JP" altLang="en-US" dirty="0" smtClean="0">
                <a:latin typeface="Meiryo" charset="-128"/>
                <a:ea typeface="Meiryo" charset="-128"/>
                <a:cs typeface="Meiryo" charset="-128"/>
              </a:rPr>
              <a:t>の仕組み</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endParaRPr lang="en-US" sz="2400" dirty="0">
              <a:latin typeface="Meiryo" charset="-128"/>
              <a:ea typeface="Meiryo" charset="-128"/>
              <a:cs typeface="Meiryo" charset="-128"/>
            </a:endParaRPr>
          </a:p>
        </p:txBody>
      </p:sp>
      <p:pic>
        <p:nvPicPr>
          <p:cNvPr id="16" name="Picture 15"/>
          <p:cNvPicPr>
            <a:picLocks noChangeAspect="1"/>
          </p:cNvPicPr>
          <p:nvPr/>
        </p:nvPicPr>
        <p:blipFill>
          <a:blip r:embed="rId3"/>
          <a:stretch>
            <a:fillRect/>
          </a:stretch>
        </p:blipFill>
        <p:spPr>
          <a:xfrm>
            <a:off x="4838700" y="692150"/>
            <a:ext cx="1257300" cy="1422400"/>
          </a:xfrm>
          <a:prstGeom prst="rect">
            <a:avLst/>
          </a:prstGeom>
        </p:spPr>
      </p:pic>
      <p:pic>
        <p:nvPicPr>
          <p:cNvPr id="17" name="Picture 27" descr="C:\Users\ecoffey\AppData\Local\Temp\Rar$DRa0.742\30104_Device_www_server_unreachable_64.png"/>
          <p:cNvPicPr>
            <a:picLocks noChangeAspect="1" noChangeArrowheads="1"/>
          </p:cNvPicPr>
          <p:nvPr/>
        </p:nvPicPr>
        <p:blipFill>
          <a:blip r:embed="rId4">
            <a:duotone>
              <a:prstClr val="black"/>
              <a:srgbClr val="69C400">
                <a:tint val="45000"/>
                <a:satMod val="400000"/>
              </a:srgbClr>
            </a:duotone>
            <a:extLst>
              <a:ext uri="{28A0092B-C50C-407E-A947-70E740481C1C}">
                <a14:useLocalDpi xmlns:a14="http://schemas.microsoft.com/office/drawing/2010/main"/>
              </a:ext>
            </a:extLst>
          </a:blip>
          <a:srcRect/>
          <a:stretch>
            <a:fillRect/>
          </a:stretch>
        </p:blipFill>
        <p:spPr bwMode="auto">
          <a:xfrm>
            <a:off x="6553200" y="2571750"/>
            <a:ext cx="1600200" cy="160020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4191000" y="3525619"/>
            <a:ext cx="1775108" cy="646331"/>
          </a:xfrm>
          <a:prstGeom prst="rect">
            <a:avLst/>
          </a:prstGeom>
          <a:noFill/>
        </p:spPr>
        <p:txBody>
          <a:bodyPr wrap="none" rtlCol="0">
            <a:spAutoFit/>
          </a:bodyPr>
          <a:lstStyle/>
          <a:p>
            <a:r>
              <a:rPr lang="en-US" dirty="0" smtClean="0">
                <a:solidFill>
                  <a:srgbClr val="333333"/>
                </a:solidFill>
                <a:ea typeface="ＭＳ Ｐゴシック" pitchFamily="34" charset="-128"/>
                <a:cs typeface=""/>
                <a:hlinkClick r:id="rId5"/>
              </a:rPr>
              <a:t>www.cisco.com</a:t>
            </a:r>
            <a:endParaRPr lang="en-US" dirty="0" smtClean="0">
              <a:solidFill>
                <a:srgbClr val="333333"/>
              </a:solidFill>
              <a:ea typeface="ＭＳ Ｐゴシック" pitchFamily="34" charset="-128"/>
              <a:cs typeface=""/>
            </a:endParaRPr>
          </a:p>
          <a:p>
            <a:r>
              <a:rPr lang="en-US" dirty="0">
                <a:solidFill>
                  <a:srgbClr val="333333"/>
                </a:solidFill>
                <a:ea typeface="ＭＳ Ｐゴシック" pitchFamily="34" charset="-128"/>
                <a:cs typeface=""/>
              </a:rPr>
              <a:t>173.37.142.91</a:t>
            </a:r>
            <a:endParaRPr lang="en-US" dirty="0" smtClean="0">
              <a:solidFill>
                <a:srgbClr val="333333"/>
              </a:solidFill>
              <a:ea typeface="ＭＳ Ｐゴシック" pitchFamily="34" charset="-128"/>
              <a:cs typeface=""/>
            </a:endParaRPr>
          </a:p>
        </p:txBody>
      </p:sp>
      <p:pic>
        <p:nvPicPr>
          <p:cNvPr id="19" name="Picture 18" descr="open-in-browser-512.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7400" y="2190750"/>
            <a:ext cx="1295400" cy="1295400"/>
          </a:xfrm>
          <a:prstGeom prst="rect">
            <a:avLst/>
          </a:prstGeom>
        </p:spPr>
      </p:pic>
      <p:cxnSp>
        <p:nvCxnSpPr>
          <p:cNvPr id="21" name="Straight Arrow Connector 20"/>
          <p:cNvCxnSpPr/>
          <p:nvPr/>
        </p:nvCxnSpPr>
        <p:spPr>
          <a:xfrm flipV="1">
            <a:off x="2743200" y="1962150"/>
            <a:ext cx="2133600" cy="15240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743200" y="2038350"/>
            <a:ext cx="2209800" cy="16002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743200" y="3867150"/>
            <a:ext cx="381000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4" name="Rounded Rectangular Callout 23"/>
          <p:cNvSpPr/>
          <p:nvPr/>
        </p:nvSpPr>
        <p:spPr>
          <a:xfrm>
            <a:off x="5410200" y="1657350"/>
            <a:ext cx="2209800" cy="609600"/>
          </a:xfrm>
          <a:prstGeom prst="wedgeRoundRectCallout">
            <a:avLst>
              <a:gd name="adj1" fmla="val -72371"/>
              <a:gd name="adj2" fmla="val 19708"/>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rPr>
              <a:t>行き先の</a:t>
            </a:r>
            <a:r>
              <a:rPr lang="en-US" dirty="0" smtClean="0">
                <a:solidFill>
                  <a:srgbClr val="FFFFFF"/>
                </a:solidFill>
              </a:rPr>
              <a:t>IP</a:t>
            </a:r>
            <a:r>
              <a:rPr lang="ja-JP" altLang="en-US" dirty="0" smtClean="0">
                <a:solidFill>
                  <a:srgbClr val="FFFFFF"/>
                </a:solidFill>
              </a:rPr>
              <a:t>アドレス</a:t>
            </a:r>
            <a:endParaRPr lang="en-US" dirty="0" smtClean="0">
              <a:solidFill>
                <a:srgbClr val="FFFFFF"/>
              </a:solidFill>
            </a:endParaRPr>
          </a:p>
          <a:p>
            <a:pPr algn="ctr"/>
            <a:r>
              <a:rPr lang="en-US" dirty="0" smtClean="0">
                <a:solidFill>
                  <a:srgbClr val="FFFFFF"/>
                </a:solidFill>
              </a:rPr>
              <a:t>173.37.142.91 </a:t>
            </a:r>
            <a:r>
              <a:rPr lang="ja-JP" altLang="en-US" dirty="0" smtClean="0">
                <a:solidFill>
                  <a:srgbClr val="FFFFFF"/>
                </a:solidFill>
              </a:rPr>
              <a:t>です。</a:t>
            </a:r>
            <a:endParaRPr lang="en-US" dirty="0">
              <a:solidFill>
                <a:srgbClr val="FFFFFF"/>
              </a:solidFill>
            </a:endParaRPr>
          </a:p>
        </p:txBody>
      </p:sp>
      <p:sp>
        <p:nvSpPr>
          <p:cNvPr id="25" name="TextBox 24"/>
          <p:cNvSpPr txBox="1"/>
          <p:nvPr/>
        </p:nvSpPr>
        <p:spPr>
          <a:xfrm>
            <a:off x="4800600" y="110017"/>
            <a:ext cx="1354858" cy="646331"/>
          </a:xfrm>
          <a:prstGeom prst="rect">
            <a:avLst/>
          </a:prstGeom>
          <a:noFill/>
        </p:spPr>
        <p:txBody>
          <a:bodyPr wrap="none" rtlCol="0">
            <a:spAutoFit/>
          </a:bodyPr>
          <a:lstStyle/>
          <a:p>
            <a:r>
              <a:rPr lang="ja-JP" altLang="en-US" dirty="0" smtClean="0">
                <a:solidFill>
                  <a:srgbClr val="333333"/>
                </a:solidFill>
                <a:ea typeface="ＭＳ Ｐゴシック" pitchFamily="34" charset="-128"/>
                <a:cs typeface=""/>
              </a:rPr>
              <a:t>事業所内</a:t>
            </a:r>
            <a:endParaRPr lang="en-US" altLang="ja-JP" dirty="0" smtClean="0">
              <a:solidFill>
                <a:srgbClr val="333333"/>
              </a:solidFill>
              <a:ea typeface="ＭＳ Ｐゴシック" pitchFamily="34" charset="-128"/>
              <a:cs typeface=""/>
            </a:endParaRPr>
          </a:p>
          <a:p>
            <a:r>
              <a:rPr lang="en-US" altLang="ja-JP" dirty="0" smtClean="0">
                <a:solidFill>
                  <a:srgbClr val="333333"/>
                </a:solidFill>
                <a:ea typeface="ＭＳ Ｐゴシック" pitchFamily="34" charset="-128"/>
                <a:cs typeface=""/>
              </a:rPr>
              <a:t>DNS</a:t>
            </a:r>
            <a:r>
              <a:rPr lang="ja-JP" altLang="en-US" dirty="0" smtClean="0">
                <a:solidFill>
                  <a:srgbClr val="333333"/>
                </a:solidFill>
                <a:ea typeface="ＭＳ Ｐゴシック" pitchFamily="34" charset="-128"/>
                <a:cs typeface=""/>
              </a:rPr>
              <a:t>サーバ</a:t>
            </a:r>
            <a:endParaRPr lang="en-US" dirty="0">
              <a:solidFill>
                <a:srgbClr val="333333"/>
              </a:solidFill>
              <a:ea typeface="ＭＳ Ｐゴシック" pitchFamily="34" charset="-128"/>
              <a:cs typeface=""/>
            </a:endParaRPr>
          </a:p>
        </p:txBody>
      </p:sp>
      <p:sp>
        <p:nvSpPr>
          <p:cNvPr id="26" name="TextBox 25"/>
          <p:cNvSpPr txBox="1"/>
          <p:nvPr/>
        </p:nvSpPr>
        <p:spPr>
          <a:xfrm>
            <a:off x="6705600" y="2343150"/>
            <a:ext cx="1393944" cy="369332"/>
          </a:xfrm>
          <a:prstGeom prst="rect">
            <a:avLst/>
          </a:prstGeom>
          <a:noFill/>
        </p:spPr>
        <p:txBody>
          <a:bodyPr wrap="none" rtlCol="0">
            <a:spAutoFit/>
          </a:bodyPr>
          <a:lstStyle/>
          <a:p>
            <a:r>
              <a:rPr lang="en-US" altLang="ja-JP" dirty="0" smtClean="0">
                <a:solidFill>
                  <a:srgbClr val="333333"/>
                </a:solidFill>
                <a:ea typeface="ＭＳ Ｐゴシック" pitchFamily="34" charset="-128"/>
                <a:cs typeface=""/>
              </a:rPr>
              <a:t>WEB</a:t>
            </a:r>
            <a:r>
              <a:rPr lang="ja-JP" altLang="en-US" dirty="0" smtClean="0">
                <a:solidFill>
                  <a:srgbClr val="333333"/>
                </a:solidFill>
                <a:ea typeface="ＭＳ Ｐゴシック" pitchFamily="34" charset="-128"/>
                <a:cs typeface=""/>
              </a:rPr>
              <a:t>サーバ</a:t>
            </a:r>
            <a:endParaRPr lang="en-US" dirty="0">
              <a:solidFill>
                <a:srgbClr val="333333"/>
              </a:solidFill>
              <a:ea typeface="ＭＳ Ｐゴシック" pitchFamily="34" charset="-128"/>
              <a:cs typeface=""/>
            </a:endParaRPr>
          </a:p>
        </p:txBody>
      </p:sp>
      <p:pic>
        <p:nvPicPr>
          <p:cNvPr id="27" name="Picture 27" descr="EndUserLef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828800" y="3333750"/>
            <a:ext cx="831850" cy="115887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1" descr="スクリーンショット 2016-10-27 16.06.13.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3000" y="2038350"/>
            <a:ext cx="3200400" cy="306672"/>
          </a:xfrm>
          <a:prstGeom prst="rect">
            <a:avLst/>
          </a:prstGeom>
        </p:spPr>
      </p:pic>
      <p:sp>
        <p:nvSpPr>
          <p:cNvPr id="20" name="Rounded Rectangular Callout 19"/>
          <p:cNvSpPr/>
          <p:nvPr/>
        </p:nvSpPr>
        <p:spPr>
          <a:xfrm>
            <a:off x="380999" y="1047750"/>
            <a:ext cx="2579371" cy="838200"/>
          </a:xfrm>
          <a:prstGeom prst="wedgeRoundRectCallout">
            <a:avLst>
              <a:gd name="adj1" fmla="val 40855"/>
              <a:gd name="adj2" fmla="val 79103"/>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FFFF"/>
                </a:solidFill>
              </a:rPr>
              <a:t>www.cisco.com</a:t>
            </a:r>
            <a:r>
              <a:rPr lang="ja-JP" altLang="en-US" dirty="0" smtClean="0">
                <a:solidFill>
                  <a:srgbClr val="FFFFFF"/>
                </a:solidFill>
              </a:rPr>
              <a:t>へ</a:t>
            </a:r>
            <a:endParaRPr lang="en-US" altLang="ja-JP" dirty="0" smtClean="0">
              <a:solidFill>
                <a:srgbClr val="FFFFFF"/>
              </a:solidFill>
            </a:endParaRPr>
          </a:p>
          <a:p>
            <a:pPr algn="ctr"/>
            <a:r>
              <a:rPr lang="ja-JP" altLang="en-US" dirty="0" smtClean="0">
                <a:solidFill>
                  <a:srgbClr val="FFFFFF"/>
                </a:solidFill>
              </a:rPr>
              <a:t>ネット</a:t>
            </a:r>
            <a:r>
              <a:rPr lang="en-US" altLang="ja-JP" dirty="0" smtClean="0">
                <a:solidFill>
                  <a:srgbClr val="FFFFFF"/>
                </a:solidFill>
              </a:rPr>
              <a:t> </a:t>
            </a:r>
            <a:r>
              <a:rPr lang="ja-JP" altLang="en-US" dirty="0" smtClean="0">
                <a:solidFill>
                  <a:srgbClr val="FFFFFF"/>
                </a:solidFill>
              </a:rPr>
              <a:t>サーフィンしたい</a:t>
            </a:r>
            <a:r>
              <a:rPr lang="en-US" altLang="ja-JP" dirty="0" smtClean="0">
                <a:solidFill>
                  <a:srgbClr val="FFFFFF"/>
                </a:solidFill>
              </a:rPr>
              <a:t>!</a:t>
            </a:r>
          </a:p>
          <a:p>
            <a:pPr algn="ctr"/>
            <a:r>
              <a:rPr lang="en-US" altLang="ja-JP" dirty="0">
                <a:solidFill>
                  <a:srgbClr val="FFFFFF"/>
                </a:solidFill>
              </a:rPr>
              <a:t>IP</a:t>
            </a:r>
            <a:r>
              <a:rPr lang="ja-JP" altLang="en-US" dirty="0">
                <a:solidFill>
                  <a:srgbClr val="FFFFFF"/>
                </a:solidFill>
              </a:rPr>
              <a:t>アドレス</a:t>
            </a:r>
            <a:r>
              <a:rPr lang="ja-JP" altLang="en-US" dirty="0" smtClean="0">
                <a:solidFill>
                  <a:srgbClr val="FFFFFF"/>
                </a:solidFill>
              </a:rPr>
              <a:t>は</a:t>
            </a:r>
            <a:r>
              <a:rPr lang="en-US" altLang="ja-JP" dirty="0" smtClean="0">
                <a:solidFill>
                  <a:srgbClr val="FFFFFF"/>
                </a:solidFill>
              </a:rPr>
              <a:t>?</a:t>
            </a:r>
            <a:endParaRPr lang="en-US" dirty="0">
              <a:solidFill>
                <a:srgbClr val="FFFFFF"/>
              </a:solidFill>
            </a:endParaRPr>
          </a:p>
        </p:txBody>
      </p:sp>
      <p:cxnSp>
        <p:nvCxnSpPr>
          <p:cNvPr id="39" name="Straight Connector 38"/>
          <p:cNvCxnSpPr>
            <a:endCxn id="55" idx="1"/>
          </p:cNvCxnSpPr>
          <p:nvPr/>
        </p:nvCxnSpPr>
        <p:spPr>
          <a:xfrm>
            <a:off x="5867400" y="1276350"/>
            <a:ext cx="1219200" cy="66675"/>
          </a:xfrm>
          <a:prstGeom prst="line">
            <a:avLst/>
          </a:prstGeom>
        </p:spPr>
        <p:style>
          <a:lnRef idx="2">
            <a:schemeClr val="accent1"/>
          </a:lnRef>
          <a:fillRef idx="0">
            <a:schemeClr val="accent1"/>
          </a:fillRef>
          <a:effectRef idx="1">
            <a:schemeClr val="accent1"/>
          </a:effectRef>
          <a:fontRef idx="minor">
            <a:schemeClr val="tx1"/>
          </a:fontRef>
        </p:style>
      </p:cxnSp>
      <p:grpSp>
        <p:nvGrpSpPr>
          <p:cNvPr id="71" name="Group 70"/>
          <p:cNvGrpSpPr/>
          <p:nvPr/>
        </p:nvGrpSpPr>
        <p:grpSpPr>
          <a:xfrm>
            <a:off x="7086600" y="438150"/>
            <a:ext cx="1891229" cy="1962150"/>
            <a:chOff x="7086600" y="438150"/>
            <a:chExt cx="1891229" cy="1962150"/>
          </a:xfrm>
        </p:grpSpPr>
        <p:pic>
          <p:nvPicPr>
            <p:cNvPr id="35" name="Picture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96200" y="1809750"/>
              <a:ext cx="590550" cy="590550"/>
            </a:xfrm>
            <a:prstGeom prst="rect">
              <a:avLst/>
            </a:prstGeom>
          </p:spPr>
        </p:pic>
        <p:pic>
          <p:nvPicPr>
            <p:cNvPr id="36" name="Picture 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3800" y="438150"/>
              <a:ext cx="590550" cy="590550"/>
            </a:xfrm>
            <a:prstGeom prst="rect">
              <a:avLst/>
            </a:prstGeom>
          </p:spPr>
        </p:pic>
        <p:pic>
          <p:nvPicPr>
            <p:cNvPr id="37" name="Picture 3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3400" y="1276350"/>
              <a:ext cx="590550" cy="590550"/>
            </a:xfrm>
            <a:prstGeom prst="rect">
              <a:avLst/>
            </a:prstGeom>
          </p:spPr>
        </p:pic>
        <p:cxnSp>
          <p:nvCxnSpPr>
            <p:cNvPr id="41" name="Straight Connector 40"/>
            <p:cNvCxnSpPr>
              <a:stCxn id="55" idx="3"/>
              <a:endCxn id="37" idx="1"/>
            </p:cNvCxnSpPr>
            <p:nvPr/>
          </p:nvCxnSpPr>
          <p:spPr>
            <a:xfrm>
              <a:off x="7677150" y="1343025"/>
              <a:ext cx="47625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8001000" y="971550"/>
              <a:ext cx="2286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543800" y="1581150"/>
              <a:ext cx="228600" cy="304800"/>
            </a:xfrm>
            <a:prstGeom prst="line">
              <a:avLst/>
            </a:prstGeom>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86600" y="1047750"/>
              <a:ext cx="590550" cy="590550"/>
            </a:xfrm>
            <a:prstGeom prst="rect">
              <a:avLst/>
            </a:prstGeom>
          </p:spPr>
        </p:pic>
        <p:cxnSp>
          <p:nvCxnSpPr>
            <p:cNvPr id="59" name="Straight Connector 58"/>
            <p:cNvCxnSpPr/>
            <p:nvPr/>
          </p:nvCxnSpPr>
          <p:spPr>
            <a:xfrm flipV="1">
              <a:off x="8229600" y="1809750"/>
              <a:ext cx="76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6" idx="2"/>
              <a:endCxn id="35" idx="0"/>
            </p:cNvCxnSpPr>
            <p:nvPr/>
          </p:nvCxnSpPr>
          <p:spPr>
            <a:xfrm>
              <a:off x="7839075" y="1028700"/>
              <a:ext cx="152400" cy="781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7620000" y="971550"/>
              <a:ext cx="76201" cy="152400"/>
            </a:xfrm>
            <a:prstGeom prst="line">
              <a:avLst/>
            </a:prstGeom>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8305800" y="590550"/>
              <a:ext cx="672029" cy="369332"/>
            </a:xfrm>
            <a:prstGeom prst="rect">
              <a:avLst/>
            </a:prstGeom>
            <a:noFill/>
          </p:spPr>
          <p:txBody>
            <a:bodyPr wrap="none" rtlCol="0">
              <a:spAutoFit/>
            </a:bodyPr>
            <a:lstStyle/>
            <a:p>
              <a:r>
                <a:rPr lang="en-US" altLang="ja-JP" dirty="0" smtClean="0">
                  <a:solidFill>
                    <a:srgbClr val="333333"/>
                  </a:solidFill>
                  <a:ea typeface="ＭＳ Ｐゴシック" pitchFamily="34" charset="-128"/>
                  <a:cs typeface=""/>
                </a:rPr>
                <a:t>DNS</a:t>
              </a:r>
              <a:endParaRPr lang="en-US" dirty="0">
                <a:solidFill>
                  <a:srgbClr val="333333"/>
                </a:solidFill>
                <a:ea typeface="ＭＳ Ｐゴシック" pitchFamily="34" charset="-128"/>
                <a:cs typeface=""/>
              </a:endParaRPr>
            </a:p>
          </p:txBody>
        </p:sp>
      </p:grpSp>
      <p:sp>
        <p:nvSpPr>
          <p:cNvPr id="31" name="TextBox 30"/>
          <p:cNvSpPr txBox="1"/>
          <p:nvPr/>
        </p:nvSpPr>
        <p:spPr>
          <a:xfrm>
            <a:off x="7239000" y="206573"/>
            <a:ext cx="1212792" cy="307777"/>
          </a:xfrm>
          <a:prstGeom prst="rect">
            <a:avLst/>
          </a:prstGeom>
          <a:noFill/>
        </p:spPr>
        <p:txBody>
          <a:bodyPr wrap="none" rtlCol="0">
            <a:spAutoFit/>
          </a:bodyPr>
          <a:lstStyle/>
          <a:p>
            <a:r>
              <a:rPr lang="ja-JP" altLang="en-US" sz="1400" dirty="0" smtClean="0">
                <a:solidFill>
                  <a:srgbClr val="333333"/>
                </a:solidFill>
                <a:ea typeface="ＭＳ Ｐゴシック" pitchFamily="34" charset="-128"/>
                <a:cs typeface=""/>
              </a:rPr>
              <a:t>インターネット</a:t>
            </a:r>
            <a:endParaRPr lang="en-US" sz="1400" dirty="0">
              <a:solidFill>
                <a:srgbClr val="333333"/>
              </a:solidFill>
              <a:ea typeface="ＭＳ Ｐゴシック" pitchFamily="34" charset="-128"/>
              <a:cs typeface=""/>
            </a:endParaRPr>
          </a:p>
        </p:txBody>
      </p:sp>
      <p:sp>
        <p:nvSpPr>
          <p:cNvPr id="33" name="テキスト ボックス 32"/>
          <p:cNvSpPr txBox="1"/>
          <p:nvPr/>
        </p:nvSpPr>
        <p:spPr>
          <a:xfrm rot="19460351">
            <a:off x="2887656" y="2520005"/>
            <a:ext cx="1588897"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①</a:t>
            </a:r>
            <a:r>
              <a:rPr kumimoji="1" lang="en-US" altLang="ja-JP" sz="1100" dirty="0" smtClean="0"/>
              <a:t> </a:t>
            </a:r>
            <a:r>
              <a:rPr kumimoji="1" lang="ja-JP" altLang="en-US" sz="1100" dirty="0" smtClean="0"/>
              <a:t>名前変換（ポート</a:t>
            </a:r>
            <a:r>
              <a:rPr kumimoji="1" lang="en-US" altLang="ja-JP" sz="1100" dirty="0" smtClean="0"/>
              <a:t>53</a:t>
            </a:r>
            <a:r>
              <a:rPr kumimoji="1" lang="ja-JP" altLang="en-US" sz="1100" dirty="0" smtClean="0"/>
              <a:t>）</a:t>
            </a:r>
          </a:p>
        </p:txBody>
      </p:sp>
      <p:sp>
        <p:nvSpPr>
          <p:cNvPr id="38" name="正方形/長方形 37"/>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6615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666750"/>
            <a:ext cx="2971800" cy="447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a:xfrm>
            <a:off x="296326" y="315872"/>
            <a:ext cx="8345488" cy="731837"/>
          </a:xfrm>
        </p:spPr>
        <p:txBody>
          <a:bodyPr/>
          <a:lstStyle/>
          <a:p>
            <a:r>
              <a:rPr lang="ja-JP" altLang="en-US" sz="2400" dirty="0" smtClean="0">
                <a:latin typeface="Meiryo" charset="-128"/>
                <a:ea typeface="Meiryo" charset="-128"/>
                <a:cs typeface="Meiryo" charset="-128"/>
              </a:rPr>
              <a:t>マルウェアも</a:t>
            </a:r>
            <a:r>
              <a:rPr lang="en-US" altLang="ja-JP" sz="2400" dirty="0" smtClean="0">
                <a:latin typeface="Meiryo" charset="-128"/>
                <a:ea typeface="Meiryo" charset="-128"/>
                <a:cs typeface="Meiryo" charset="-128"/>
              </a:rPr>
              <a:t>DNS</a:t>
            </a:r>
            <a:r>
              <a:rPr lang="ja-JP" altLang="en-US" sz="2400" dirty="0" smtClean="0">
                <a:latin typeface="Meiryo" charset="-128"/>
                <a:ea typeface="Meiryo" charset="-128"/>
                <a:cs typeface="Meiryo" charset="-128"/>
              </a:rPr>
              <a:t>を使います</a:t>
            </a:r>
            <a:endParaRPr lang="en-US" sz="2400" dirty="0">
              <a:latin typeface="Meiryo" charset="-128"/>
              <a:ea typeface="Meiryo" charset="-128"/>
              <a:cs typeface="Meiryo" charset="-128"/>
            </a:endParaRPr>
          </a:p>
        </p:txBody>
      </p:sp>
      <p:pic>
        <p:nvPicPr>
          <p:cNvPr id="7" name="Picture 6"/>
          <p:cNvPicPr>
            <a:picLocks noChangeAspect="1"/>
          </p:cNvPicPr>
          <p:nvPr/>
        </p:nvPicPr>
        <p:blipFill>
          <a:blip r:embed="rId3"/>
          <a:stretch>
            <a:fillRect/>
          </a:stretch>
        </p:blipFill>
        <p:spPr>
          <a:xfrm>
            <a:off x="4838700" y="692150"/>
            <a:ext cx="1257300" cy="1422400"/>
          </a:xfrm>
          <a:prstGeom prst="rect">
            <a:avLst/>
          </a:prstGeom>
        </p:spPr>
      </p:pic>
      <p:sp>
        <p:nvSpPr>
          <p:cNvPr id="10" name="TextBox 9"/>
          <p:cNvSpPr txBox="1"/>
          <p:nvPr/>
        </p:nvSpPr>
        <p:spPr>
          <a:xfrm>
            <a:off x="4191000" y="3525619"/>
            <a:ext cx="1802046" cy="646331"/>
          </a:xfrm>
          <a:prstGeom prst="rect">
            <a:avLst/>
          </a:prstGeom>
          <a:noFill/>
        </p:spPr>
        <p:txBody>
          <a:bodyPr wrap="none" rtlCol="0">
            <a:spAutoFit/>
          </a:bodyPr>
          <a:lstStyle/>
          <a:p>
            <a:r>
              <a:rPr lang="en-US" dirty="0" smtClean="0">
                <a:solidFill>
                  <a:srgbClr val="333333"/>
                </a:solidFill>
                <a:ea typeface="ＭＳ Ｐゴシック" pitchFamily="34" charset="-128"/>
                <a:cs typeface=""/>
                <a:hlinkClick r:id="rId4"/>
              </a:rPr>
              <a:t>malmal.net</a:t>
            </a:r>
            <a:endParaRPr lang="en-US" dirty="0" smtClean="0">
              <a:solidFill>
                <a:srgbClr val="333333"/>
              </a:solidFill>
              <a:ea typeface="ＭＳ Ｐゴシック" pitchFamily="34" charset="-128"/>
              <a:cs typeface=""/>
            </a:endParaRPr>
          </a:p>
          <a:p>
            <a:r>
              <a:rPr lang="en-US" dirty="0" smtClean="0">
                <a:solidFill>
                  <a:srgbClr val="333333"/>
                </a:solidFill>
                <a:ea typeface="ＭＳ Ｐゴシック" pitchFamily="34" charset="-128"/>
                <a:cs typeface=""/>
              </a:rPr>
              <a:t>223.237.142.99</a:t>
            </a:r>
          </a:p>
        </p:txBody>
      </p:sp>
      <p:cxnSp>
        <p:nvCxnSpPr>
          <p:cNvPr id="15" name="Straight Arrow Connector 14"/>
          <p:cNvCxnSpPr/>
          <p:nvPr/>
        </p:nvCxnSpPr>
        <p:spPr>
          <a:xfrm flipV="1">
            <a:off x="2743200" y="1962150"/>
            <a:ext cx="2133600" cy="15240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743200" y="2038350"/>
            <a:ext cx="2209800" cy="16002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43200" y="3867150"/>
            <a:ext cx="381000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37"/>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0200" y="3257550"/>
            <a:ext cx="977900" cy="868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26" descr="Infect-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53200" y="2952750"/>
            <a:ext cx="1625600" cy="1625600"/>
          </a:xfrm>
          <a:prstGeom prst="rect">
            <a:avLst/>
          </a:prstGeom>
        </p:spPr>
      </p:pic>
      <p:pic>
        <p:nvPicPr>
          <p:cNvPr id="28" name="Picture 27" descr="Malwar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3409950"/>
            <a:ext cx="381000" cy="381000"/>
          </a:xfrm>
          <a:prstGeom prst="rect">
            <a:avLst/>
          </a:prstGeom>
        </p:spPr>
      </p:pic>
      <p:sp>
        <p:nvSpPr>
          <p:cNvPr id="29" name="Rounded Rectangular Callout 28"/>
          <p:cNvSpPr/>
          <p:nvPr/>
        </p:nvSpPr>
        <p:spPr>
          <a:xfrm>
            <a:off x="381000" y="2190750"/>
            <a:ext cx="2438400" cy="838200"/>
          </a:xfrm>
          <a:prstGeom prst="wedgeRoundRectCallout">
            <a:avLst>
              <a:gd name="adj1" fmla="val 21640"/>
              <a:gd name="adj2" fmla="val 77632"/>
              <a:gd name="adj3" fmla="val 16667"/>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FFFF"/>
                </a:solidFill>
              </a:rPr>
              <a:t>malmal.net</a:t>
            </a:r>
            <a:r>
              <a:rPr lang="ja-JP" altLang="en-US" dirty="0" smtClean="0">
                <a:solidFill>
                  <a:srgbClr val="FFFFFF"/>
                </a:solidFill>
              </a:rPr>
              <a:t>へ</a:t>
            </a:r>
            <a:endParaRPr lang="en-US" altLang="ja-JP" dirty="0" smtClean="0">
              <a:solidFill>
                <a:srgbClr val="FFFFFF"/>
              </a:solidFill>
            </a:endParaRPr>
          </a:p>
          <a:p>
            <a:pPr algn="ctr"/>
            <a:r>
              <a:rPr lang="ja-JP" altLang="en-US" dirty="0" smtClean="0">
                <a:solidFill>
                  <a:srgbClr val="FFFFFF"/>
                </a:solidFill>
              </a:rPr>
              <a:t>データを転送したい。</a:t>
            </a:r>
            <a:endParaRPr lang="en-US" altLang="ja-JP" dirty="0" smtClean="0">
              <a:solidFill>
                <a:srgbClr val="FFFFFF"/>
              </a:solidFill>
            </a:endParaRPr>
          </a:p>
          <a:p>
            <a:pPr algn="ctr"/>
            <a:r>
              <a:rPr lang="en-US" altLang="ja-JP" dirty="0" smtClean="0">
                <a:solidFill>
                  <a:srgbClr val="FFFFFF"/>
                </a:solidFill>
              </a:rPr>
              <a:t>IP</a:t>
            </a:r>
            <a:r>
              <a:rPr lang="ja-JP" altLang="en-US" dirty="0">
                <a:solidFill>
                  <a:srgbClr val="FFFFFF"/>
                </a:solidFill>
              </a:rPr>
              <a:t>アドレス</a:t>
            </a:r>
            <a:r>
              <a:rPr lang="ja-JP" altLang="en-US" dirty="0" smtClean="0">
                <a:solidFill>
                  <a:srgbClr val="FFFFFF"/>
                </a:solidFill>
              </a:rPr>
              <a:t>は</a:t>
            </a:r>
            <a:r>
              <a:rPr lang="en-US" altLang="ja-JP" dirty="0" smtClean="0">
                <a:solidFill>
                  <a:srgbClr val="FFFFFF"/>
                </a:solidFill>
              </a:rPr>
              <a:t>?</a:t>
            </a:r>
            <a:endParaRPr lang="en-US" dirty="0">
              <a:solidFill>
                <a:srgbClr val="FFFFFF"/>
              </a:solidFill>
            </a:endParaRPr>
          </a:p>
        </p:txBody>
      </p:sp>
      <p:pic>
        <p:nvPicPr>
          <p:cNvPr id="31" name="Picture 30" descr="186641wa45y5bpng.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95600" y="3409950"/>
            <a:ext cx="1371600" cy="1450985"/>
          </a:xfrm>
          <a:prstGeom prst="rect">
            <a:avLst/>
          </a:prstGeom>
        </p:spPr>
      </p:pic>
      <p:sp>
        <p:nvSpPr>
          <p:cNvPr id="32" name="Rectangle 31"/>
          <p:cNvSpPr/>
          <p:nvPr/>
        </p:nvSpPr>
        <p:spPr>
          <a:xfrm>
            <a:off x="6705600" y="2647950"/>
            <a:ext cx="1750900" cy="369332"/>
          </a:xfrm>
          <a:prstGeom prst="rect">
            <a:avLst/>
          </a:prstGeom>
        </p:spPr>
        <p:txBody>
          <a:bodyPr wrap="none">
            <a:spAutoFit/>
          </a:bodyPr>
          <a:lstStyle/>
          <a:p>
            <a:r>
              <a:rPr lang="en-US" dirty="0" smtClean="0">
                <a:solidFill>
                  <a:srgbClr val="333333"/>
                </a:solidFill>
                <a:ea typeface="ＭＳ Ｐゴシック" pitchFamily="34" charset="-128"/>
                <a:cs typeface=""/>
              </a:rPr>
              <a:t>サイバー攻撃者</a:t>
            </a:r>
            <a:endParaRPr lang="en-US" dirty="0">
              <a:solidFill>
                <a:srgbClr val="333333"/>
              </a:solidFill>
              <a:ea typeface="ＭＳ Ｐゴシック" pitchFamily="34" charset="-128"/>
              <a:cs typeface=""/>
            </a:endParaRPr>
          </a:p>
        </p:txBody>
      </p:sp>
      <p:grpSp>
        <p:nvGrpSpPr>
          <p:cNvPr id="35" name="Group 34"/>
          <p:cNvGrpSpPr/>
          <p:nvPr/>
        </p:nvGrpSpPr>
        <p:grpSpPr>
          <a:xfrm>
            <a:off x="7086600" y="438150"/>
            <a:ext cx="1891229" cy="1962150"/>
            <a:chOff x="7086600" y="438150"/>
            <a:chExt cx="1891229" cy="1962150"/>
          </a:xfrm>
        </p:grpSpPr>
        <p:pic>
          <p:nvPicPr>
            <p:cNvPr id="36" name="Picture 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96200" y="1809750"/>
              <a:ext cx="590550" cy="590550"/>
            </a:xfrm>
            <a:prstGeom prst="rect">
              <a:avLst/>
            </a:prstGeom>
          </p:spPr>
        </p:pic>
        <p:pic>
          <p:nvPicPr>
            <p:cNvPr id="37" name="Picture 3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3800" y="438150"/>
              <a:ext cx="590550" cy="590550"/>
            </a:xfrm>
            <a:prstGeom prst="rect">
              <a:avLst/>
            </a:prstGeom>
          </p:spPr>
        </p:pic>
        <p:pic>
          <p:nvPicPr>
            <p:cNvPr id="38" name="Picture 3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3400" y="1276350"/>
              <a:ext cx="590550" cy="590550"/>
            </a:xfrm>
            <a:prstGeom prst="rect">
              <a:avLst/>
            </a:prstGeom>
          </p:spPr>
        </p:pic>
        <p:cxnSp>
          <p:nvCxnSpPr>
            <p:cNvPr id="39" name="Straight Connector 38"/>
            <p:cNvCxnSpPr>
              <a:stCxn id="42" idx="3"/>
              <a:endCxn id="38" idx="1"/>
            </p:cNvCxnSpPr>
            <p:nvPr/>
          </p:nvCxnSpPr>
          <p:spPr>
            <a:xfrm>
              <a:off x="7677150" y="1343025"/>
              <a:ext cx="47625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8001000" y="971550"/>
              <a:ext cx="2286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3800" y="1581150"/>
              <a:ext cx="228600" cy="304800"/>
            </a:xfrm>
            <a:prstGeom prst="line">
              <a:avLst/>
            </a:prstGeom>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86600" y="1047750"/>
              <a:ext cx="590550" cy="590550"/>
            </a:xfrm>
            <a:prstGeom prst="rect">
              <a:avLst/>
            </a:prstGeom>
          </p:spPr>
        </p:pic>
        <p:cxnSp>
          <p:nvCxnSpPr>
            <p:cNvPr id="43" name="Straight Connector 42"/>
            <p:cNvCxnSpPr/>
            <p:nvPr/>
          </p:nvCxnSpPr>
          <p:spPr>
            <a:xfrm flipV="1">
              <a:off x="8229600" y="1809750"/>
              <a:ext cx="76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7" idx="2"/>
              <a:endCxn id="36" idx="0"/>
            </p:cNvCxnSpPr>
            <p:nvPr/>
          </p:nvCxnSpPr>
          <p:spPr>
            <a:xfrm>
              <a:off x="7839075" y="1028700"/>
              <a:ext cx="152400" cy="781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7620000" y="971550"/>
              <a:ext cx="76201" cy="152400"/>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8305800" y="666750"/>
              <a:ext cx="672029" cy="369332"/>
            </a:xfrm>
            <a:prstGeom prst="rect">
              <a:avLst/>
            </a:prstGeom>
            <a:noFill/>
          </p:spPr>
          <p:txBody>
            <a:bodyPr wrap="none" rtlCol="0">
              <a:spAutoFit/>
            </a:bodyPr>
            <a:lstStyle/>
            <a:p>
              <a:r>
                <a:rPr lang="en-US" altLang="ja-JP" dirty="0" smtClean="0">
                  <a:solidFill>
                    <a:srgbClr val="333333"/>
                  </a:solidFill>
                  <a:ea typeface="ＭＳ Ｐゴシック" pitchFamily="34" charset="-128"/>
                  <a:cs typeface=""/>
                </a:rPr>
                <a:t>DNS</a:t>
              </a:r>
              <a:endParaRPr lang="en-US" dirty="0">
                <a:solidFill>
                  <a:srgbClr val="333333"/>
                </a:solidFill>
                <a:ea typeface="ＭＳ Ｐゴシック" pitchFamily="34" charset="-128"/>
                <a:cs typeface=""/>
              </a:endParaRPr>
            </a:p>
          </p:txBody>
        </p:sp>
      </p:grpSp>
      <p:sp>
        <p:nvSpPr>
          <p:cNvPr id="24" name="Rounded Rectangular Callout 23"/>
          <p:cNvSpPr/>
          <p:nvPr/>
        </p:nvSpPr>
        <p:spPr>
          <a:xfrm>
            <a:off x="5410200" y="1657350"/>
            <a:ext cx="2667000" cy="609600"/>
          </a:xfrm>
          <a:prstGeom prst="wedgeRoundRectCallout">
            <a:avLst>
              <a:gd name="adj1" fmla="val -72371"/>
              <a:gd name="adj2" fmla="val 19708"/>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rPr>
              <a:t>行き先の</a:t>
            </a:r>
            <a:r>
              <a:rPr lang="en-US" dirty="0" smtClean="0">
                <a:solidFill>
                  <a:srgbClr val="FFFFFF"/>
                </a:solidFill>
              </a:rPr>
              <a:t>IP</a:t>
            </a:r>
            <a:r>
              <a:rPr lang="ja-JP" altLang="en-US" dirty="0" smtClean="0">
                <a:solidFill>
                  <a:srgbClr val="FFFFFF"/>
                </a:solidFill>
              </a:rPr>
              <a:t>アドレスは、</a:t>
            </a:r>
            <a:r>
              <a:rPr lang="en-US" altLang="ja-JP" dirty="0" smtClean="0">
                <a:solidFill>
                  <a:srgbClr val="FFFFFF"/>
                </a:solidFill>
              </a:rPr>
              <a:t>223</a:t>
            </a:r>
            <a:r>
              <a:rPr lang="en-US" dirty="0" smtClean="0">
                <a:solidFill>
                  <a:srgbClr val="FFFFFF"/>
                </a:solidFill>
              </a:rPr>
              <a:t>.237.142.99 </a:t>
            </a:r>
            <a:r>
              <a:rPr lang="ja-JP" altLang="en-US" dirty="0" smtClean="0">
                <a:solidFill>
                  <a:srgbClr val="FFFFFF"/>
                </a:solidFill>
              </a:rPr>
              <a:t>です。</a:t>
            </a:r>
            <a:endParaRPr lang="en-US" dirty="0">
              <a:solidFill>
                <a:srgbClr val="FFFFFF"/>
              </a:solidFill>
            </a:endParaRPr>
          </a:p>
        </p:txBody>
      </p:sp>
      <p:cxnSp>
        <p:nvCxnSpPr>
          <p:cNvPr id="47" name="Straight Connector 46"/>
          <p:cNvCxnSpPr/>
          <p:nvPr/>
        </p:nvCxnSpPr>
        <p:spPr>
          <a:xfrm>
            <a:off x="5867400" y="1276350"/>
            <a:ext cx="1219200" cy="66675"/>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800600" y="82025"/>
            <a:ext cx="1354858" cy="646331"/>
          </a:xfrm>
          <a:prstGeom prst="rect">
            <a:avLst/>
          </a:prstGeom>
          <a:noFill/>
        </p:spPr>
        <p:txBody>
          <a:bodyPr wrap="none" rtlCol="0">
            <a:spAutoFit/>
          </a:bodyPr>
          <a:lstStyle/>
          <a:p>
            <a:r>
              <a:rPr lang="ja-JP" altLang="en-US" dirty="0" smtClean="0">
                <a:solidFill>
                  <a:srgbClr val="333333"/>
                </a:solidFill>
                <a:ea typeface="ＭＳ Ｐゴシック" pitchFamily="34" charset="-128"/>
                <a:cs typeface=""/>
              </a:rPr>
              <a:t>事業所内</a:t>
            </a:r>
            <a:endParaRPr lang="en-US" altLang="ja-JP" dirty="0" smtClean="0">
              <a:solidFill>
                <a:srgbClr val="333333"/>
              </a:solidFill>
              <a:ea typeface="ＭＳ Ｐゴシック" pitchFamily="34" charset="-128"/>
              <a:cs typeface=""/>
            </a:endParaRPr>
          </a:p>
          <a:p>
            <a:r>
              <a:rPr lang="en-US" altLang="ja-JP" dirty="0" smtClean="0">
                <a:solidFill>
                  <a:srgbClr val="333333"/>
                </a:solidFill>
                <a:ea typeface="ＭＳ Ｐゴシック" pitchFamily="34" charset="-128"/>
                <a:cs typeface=""/>
              </a:rPr>
              <a:t>DNS</a:t>
            </a:r>
            <a:r>
              <a:rPr lang="ja-JP" altLang="en-US" dirty="0" smtClean="0">
                <a:solidFill>
                  <a:srgbClr val="333333"/>
                </a:solidFill>
                <a:ea typeface="ＭＳ Ｐゴシック" pitchFamily="34" charset="-128"/>
                <a:cs typeface=""/>
              </a:rPr>
              <a:t>サーバ</a:t>
            </a:r>
            <a:endParaRPr lang="en-US" dirty="0">
              <a:solidFill>
                <a:srgbClr val="333333"/>
              </a:solidFill>
              <a:ea typeface="ＭＳ Ｐゴシック" pitchFamily="34" charset="-128"/>
              <a:cs typeface=""/>
            </a:endParaRPr>
          </a:p>
        </p:txBody>
      </p:sp>
      <p:sp>
        <p:nvSpPr>
          <p:cNvPr id="34" name="TextBox 33"/>
          <p:cNvSpPr txBox="1"/>
          <p:nvPr/>
        </p:nvSpPr>
        <p:spPr>
          <a:xfrm>
            <a:off x="7239000" y="206573"/>
            <a:ext cx="1212792" cy="307777"/>
          </a:xfrm>
          <a:prstGeom prst="rect">
            <a:avLst/>
          </a:prstGeom>
          <a:noFill/>
        </p:spPr>
        <p:txBody>
          <a:bodyPr wrap="none" rtlCol="0">
            <a:spAutoFit/>
          </a:bodyPr>
          <a:lstStyle/>
          <a:p>
            <a:r>
              <a:rPr lang="ja-JP" altLang="en-US" sz="1400" dirty="0" smtClean="0">
                <a:solidFill>
                  <a:srgbClr val="333333"/>
                </a:solidFill>
                <a:ea typeface="ＭＳ Ｐゴシック" pitchFamily="34" charset="-128"/>
                <a:cs typeface=""/>
              </a:rPr>
              <a:t>インターネット</a:t>
            </a:r>
            <a:endParaRPr lang="en-US" sz="1400" dirty="0">
              <a:solidFill>
                <a:srgbClr val="333333"/>
              </a:solidFill>
              <a:ea typeface="ＭＳ Ｐゴシック" pitchFamily="34" charset="-128"/>
              <a:cs typeface=""/>
            </a:endParaRPr>
          </a:p>
        </p:txBody>
      </p:sp>
      <p:sp>
        <p:nvSpPr>
          <p:cNvPr id="48" name="テキスト ボックス 47"/>
          <p:cNvSpPr txBox="1"/>
          <p:nvPr/>
        </p:nvSpPr>
        <p:spPr>
          <a:xfrm rot="19460351">
            <a:off x="2887656" y="2520005"/>
            <a:ext cx="1588897"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①</a:t>
            </a:r>
            <a:r>
              <a:rPr kumimoji="1" lang="en-US" altLang="ja-JP" sz="1100" dirty="0" smtClean="0"/>
              <a:t> </a:t>
            </a:r>
            <a:r>
              <a:rPr kumimoji="1" lang="ja-JP" altLang="en-US" sz="1100" dirty="0" smtClean="0"/>
              <a:t>名前変換（ポート</a:t>
            </a:r>
            <a:r>
              <a:rPr kumimoji="1" lang="en-US" altLang="ja-JP" sz="1100" dirty="0" smtClean="0"/>
              <a:t>53</a:t>
            </a:r>
            <a:r>
              <a:rPr kumimoji="1" lang="ja-JP" altLang="en-US" sz="1100" dirty="0" smtClean="0"/>
              <a:t>）</a:t>
            </a:r>
          </a:p>
        </p:txBody>
      </p:sp>
      <p:sp>
        <p:nvSpPr>
          <p:cNvPr id="49" name="テキスト ボックス 48"/>
          <p:cNvSpPr txBox="1"/>
          <p:nvPr/>
        </p:nvSpPr>
        <p:spPr>
          <a:xfrm>
            <a:off x="4220841" y="4106044"/>
            <a:ext cx="1519968"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②</a:t>
            </a:r>
            <a:r>
              <a:rPr kumimoji="1" lang="en-US" altLang="ja-JP" sz="1100" dirty="0" smtClean="0"/>
              <a:t> HTTP/HTTPS</a:t>
            </a:r>
            <a:r>
              <a:rPr kumimoji="1" lang="ja-JP" altLang="en-US" sz="1100" dirty="0" smtClean="0"/>
              <a:t>通信</a:t>
            </a:r>
          </a:p>
        </p:txBody>
      </p:sp>
      <p:sp>
        <p:nvSpPr>
          <p:cNvPr id="50" name="正方形/長方形 49"/>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806998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838522" y="4709652"/>
            <a:ext cx="1702820" cy="2261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pic>
        <p:nvPicPr>
          <p:cNvPr id="41" name="Picture 2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666750"/>
            <a:ext cx="2971800" cy="447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4" name="Group 33"/>
          <p:cNvGrpSpPr>
            <a:grpSpLocks noChangeAspect="1"/>
          </p:cNvGrpSpPr>
          <p:nvPr/>
        </p:nvGrpSpPr>
        <p:grpSpPr>
          <a:xfrm>
            <a:off x="4800600" y="819150"/>
            <a:ext cx="1493112" cy="1492172"/>
            <a:chOff x="3627623" y="572033"/>
            <a:chExt cx="1428767" cy="1427868"/>
          </a:xfrm>
        </p:grpSpPr>
        <p:sp>
          <p:nvSpPr>
            <p:cNvPr id="35" name="Oval 34"/>
            <p:cNvSpPr/>
            <p:nvPr/>
          </p:nvSpPr>
          <p:spPr bwMode="auto">
            <a:xfrm>
              <a:off x="3647753" y="591079"/>
              <a:ext cx="1388492" cy="1389777"/>
            </a:xfrm>
            <a:prstGeom prst="ellipse">
              <a:avLst/>
            </a:prstGeom>
            <a:solidFill>
              <a:srgbClr val="5E81D3"/>
            </a:solidFill>
            <a:ln w="9525" cap="flat" cmpd="sng" algn="ctr">
              <a:noFill/>
              <a:prstDash val="solid"/>
              <a:round/>
              <a:headEnd type="none" w="med" len="med"/>
              <a:tailEnd type="none" w="med" len="med"/>
            </a:ln>
            <a:effectLst/>
            <a:extLst/>
          </p:spPr>
          <p:txBody>
            <a:bodyPr vert="horz" wrap="square" lIns="68517" tIns="34258" rIns="68517" bIns="34258" numCol="1" rtlCol="0" anchor="t" anchorCtr="0" compatLnSpc="1">
              <a:prstTxWarp prst="textNoShape">
                <a:avLst/>
              </a:prstTxWarp>
            </a:bodyPr>
            <a:lstStyle/>
            <a:p>
              <a:pPr defTabSz="685183">
                <a:defRPr/>
              </a:pPr>
              <a:endParaRPr kumimoji="1" lang="en-US" sz="1349" kern="0" dirty="0" err="1">
                <a:solidFill>
                  <a:sysClr val="windowText" lastClr="000000"/>
                </a:solidFill>
                <a:latin typeface="Arial"/>
                <a:ea typeface=""/>
                <a:cs typeface="新細明體" charset="0"/>
              </a:endParaRPr>
            </a:p>
          </p:txBody>
        </p:sp>
        <p:grpSp>
          <p:nvGrpSpPr>
            <p:cNvPr id="36" name="Group 4"/>
            <p:cNvGrpSpPr>
              <a:grpSpLocks noChangeAspect="1"/>
            </p:cNvGrpSpPr>
            <p:nvPr/>
          </p:nvGrpSpPr>
          <p:grpSpPr bwMode="auto">
            <a:xfrm>
              <a:off x="3627623" y="572033"/>
              <a:ext cx="1428767" cy="1427868"/>
              <a:chOff x="3231" y="2150"/>
              <a:chExt cx="644" cy="643"/>
            </a:xfrm>
          </p:grpSpPr>
          <p:sp>
            <p:nvSpPr>
              <p:cNvPr id="39" name="AutoShape 3"/>
              <p:cNvSpPr>
                <a:spLocks noChangeAspect="1" noChangeArrowheads="1" noTextEdit="1"/>
              </p:cNvSpPr>
              <p:nvPr/>
            </p:nvSpPr>
            <p:spPr bwMode="auto">
              <a:xfrm>
                <a:off x="3231" y="2150"/>
                <a:ext cx="643"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17" tIns="34258" rIns="68517" bIns="34258" numCol="1" anchor="t" anchorCtr="0" compatLnSpc="1">
                <a:prstTxWarp prst="textNoShape">
                  <a:avLst/>
                </a:prstTxWarp>
              </a:bodyPr>
              <a:lstStyle/>
              <a:p>
                <a:pPr defTabSz="913577">
                  <a:defRPr/>
                </a:pPr>
                <a:endParaRPr lang="en-US" sz="1349" kern="0">
                  <a:solidFill>
                    <a:srgbClr val="000000"/>
                  </a:solidFill>
                  <a:latin typeface="Arial"/>
                  <a:ea typeface=""/>
                  <a:cs typeface=""/>
                </a:endParaRPr>
              </a:p>
            </p:txBody>
          </p:sp>
          <p:sp>
            <p:nvSpPr>
              <p:cNvPr id="40" name="Freeform 6"/>
              <p:cNvSpPr>
                <a:spLocks noEditPoints="1"/>
              </p:cNvSpPr>
              <p:nvPr/>
            </p:nvSpPr>
            <p:spPr bwMode="auto">
              <a:xfrm>
                <a:off x="3311" y="2155"/>
                <a:ext cx="564" cy="594"/>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rgbClr val="FFFFFF">
                  <a:alpha val="54902"/>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17" tIns="34258" rIns="68517" bIns="34258" numCol="1" anchor="t" anchorCtr="0" compatLnSpc="1">
                <a:prstTxWarp prst="textNoShape">
                  <a:avLst/>
                </a:prstTxWarp>
              </a:bodyPr>
              <a:lstStyle/>
              <a:p>
                <a:pPr defTabSz="913577">
                  <a:defRPr/>
                </a:pPr>
                <a:endParaRPr lang="en-US" sz="1349" kern="0">
                  <a:solidFill>
                    <a:srgbClr val="000000"/>
                  </a:solidFill>
                  <a:latin typeface="Arial"/>
                  <a:ea typeface=""/>
                  <a:cs typeface=""/>
                </a:endParaRPr>
              </a:p>
            </p:txBody>
          </p:sp>
        </p:grpSp>
        <p:sp>
          <p:nvSpPr>
            <p:cNvPr id="37" name="Oval 36"/>
            <p:cNvSpPr/>
            <p:nvPr/>
          </p:nvSpPr>
          <p:spPr bwMode="auto">
            <a:xfrm>
              <a:off x="3647753" y="591079"/>
              <a:ext cx="1388492" cy="1389777"/>
            </a:xfrm>
            <a:prstGeom prst="ellipse">
              <a:avLst/>
            </a:prstGeom>
            <a:solidFill>
              <a:srgbClr val="5E81D3">
                <a:alpha val="55000"/>
              </a:srgbClr>
            </a:solidFill>
            <a:ln w="76200" cap="flat" cmpd="sng" algn="ctr">
              <a:noFill/>
              <a:prstDash val="solid"/>
              <a:round/>
              <a:headEnd type="none" w="med" len="med"/>
              <a:tailEnd type="none" w="med" len="med"/>
            </a:ln>
            <a:effectLst/>
            <a:extLst/>
          </p:spPr>
          <p:txBody>
            <a:bodyPr vert="horz" wrap="square" lIns="68517" tIns="34258" rIns="68517" bIns="34258" numCol="1" rtlCol="0" anchor="t" anchorCtr="0" compatLnSpc="1">
              <a:prstTxWarp prst="textNoShape">
                <a:avLst/>
              </a:prstTxWarp>
            </a:bodyPr>
            <a:lstStyle/>
            <a:p>
              <a:pPr defTabSz="913577">
                <a:defRPr/>
              </a:pPr>
              <a:endParaRPr kumimoji="1" lang="en-US" sz="1349" kern="0" dirty="0" err="1">
                <a:solidFill>
                  <a:sysClr val="windowText" lastClr="000000"/>
                </a:solidFill>
                <a:latin typeface="Arial"/>
                <a:ea typeface=""/>
                <a:cs typeface="新細明體" charset="0"/>
              </a:endParaRPr>
            </a:p>
          </p:txBody>
        </p:sp>
        <p:sp>
          <p:nvSpPr>
            <p:cNvPr id="38" name="Freeform 11"/>
            <p:cNvSpPr>
              <a:spLocks noEditPoints="1"/>
            </p:cNvSpPr>
            <p:nvPr/>
          </p:nvSpPr>
          <p:spPr bwMode="auto">
            <a:xfrm>
              <a:off x="4098148" y="982010"/>
              <a:ext cx="522668" cy="617698"/>
            </a:xfrm>
            <a:custGeom>
              <a:avLst/>
              <a:gdLst>
                <a:gd name="T0" fmla="*/ 141 w 281"/>
                <a:gd name="T1" fmla="*/ 71 h 332"/>
                <a:gd name="T2" fmla="*/ 141 w 281"/>
                <a:gd name="T3" fmla="*/ 71 h 332"/>
                <a:gd name="T4" fmla="*/ 141 w 281"/>
                <a:gd name="T5" fmla="*/ 71 h 332"/>
                <a:gd name="T6" fmla="*/ 72 w 281"/>
                <a:gd name="T7" fmla="*/ 90 h 332"/>
                <a:gd name="T8" fmla="*/ 71 w 281"/>
                <a:gd name="T9" fmla="*/ 181 h 332"/>
                <a:gd name="T10" fmla="*/ 76 w 281"/>
                <a:gd name="T11" fmla="*/ 195 h 332"/>
                <a:gd name="T12" fmla="*/ 192 w 281"/>
                <a:gd name="T13" fmla="*/ 81 h 332"/>
                <a:gd name="T14" fmla="*/ 141 w 281"/>
                <a:gd name="T15" fmla="*/ 71 h 332"/>
                <a:gd name="T16" fmla="*/ 95 w 281"/>
                <a:gd name="T17" fmla="*/ 217 h 332"/>
                <a:gd name="T18" fmla="*/ 141 w 281"/>
                <a:gd name="T19" fmla="*/ 246 h 332"/>
                <a:gd name="T20" fmla="*/ 141 w 281"/>
                <a:gd name="T21" fmla="*/ 246 h 332"/>
                <a:gd name="T22" fmla="*/ 141 w 281"/>
                <a:gd name="T23" fmla="*/ 246 h 332"/>
                <a:gd name="T24" fmla="*/ 141 w 281"/>
                <a:gd name="T25" fmla="*/ 246 h 332"/>
                <a:gd name="T26" fmla="*/ 141 w 281"/>
                <a:gd name="T27" fmla="*/ 246 h 332"/>
                <a:gd name="T28" fmla="*/ 210 w 281"/>
                <a:gd name="T29" fmla="*/ 181 h 332"/>
                <a:gd name="T30" fmla="*/ 210 w 281"/>
                <a:gd name="T31" fmla="*/ 104 h 332"/>
                <a:gd name="T32" fmla="*/ 95 w 281"/>
                <a:gd name="T33" fmla="*/ 217 h 332"/>
                <a:gd name="T34" fmla="*/ 281 w 281"/>
                <a:gd name="T35" fmla="*/ 38 h 332"/>
                <a:gd name="T36" fmla="*/ 141 w 281"/>
                <a:gd name="T37" fmla="*/ 0 h 332"/>
                <a:gd name="T38" fmla="*/ 141 w 281"/>
                <a:gd name="T39" fmla="*/ 0 h 332"/>
                <a:gd name="T40" fmla="*/ 141 w 281"/>
                <a:gd name="T41" fmla="*/ 0 h 332"/>
                <a:gd name="T42" fmla="*/ 1 w 281"/>
                <a:gd name="T43" fmla="*/ 38 h 332"/>
                <a:gd name="T44" fmla="*/ 0 w 281"/>
                <a:gd name="T45" fmla="*/ 201 h 332"/>
                <a:gd name="T46" fmla="*/ 141 w 281"/>
                <a:gd name="T47" fmla="*/ 332 h 332"/>
                <a:gd name="T48" fmla="*/ 141 w 281"/>
                <a:gd name="T49" fmla="*/ 332 h 332"/>
                <a:gd name="T50" fmla="*/ 141 w 281"/>
                <a:gd name="T51" fmla="*/ 332 h 332"/>
                <a:gd name="T52" fmla="*/ 141 w 281"/>
                <a:gd name="T53" fmla="*/ 332 h 332"/>
                <a:gd name="T54" fmla="*/ 141 w 281"/>
                <a:gd name="T55" fmla="*/ 332 h 332"/>
                <a:gd name="T56" fmla="*/ 281 w 281"/>
                <a:gd name="T57" fmla="*/ 201 h 332"/>
                <a:gd name="T58" fmla="*/ 281 w 281"/>
                <a:gd name="T59" fmla="*/ 38 h 332"/>
                <a:gd name="T60" fmla="*/ 141 w 281"/>
                <a:gd name="T61" fmla="*/ 289 h 332"/>
                <a:gd name="T62" fmla="*/ 141 w 281"/>
                <a:gd name="T63" fmla="*/ 289 h 332"/>
                <a:gd name="T64" fmla="*/ 141 w 281"/>
                <a:gd name="T65" fmla="*/ 289 h 332"/>
                <a:gd name="T66" fmla="*/ 141 w 281"/>
                <a:gd name="T67" fmla="*/ 289 h 332"/>
                <a:gd name="T68" fmla="*/ 141 w 281"/>
                <a:gd name="T69" fmla="*/ 289 h 332"/>
                <a:gd name="T70" fmla="*/ 36 w 281"/>
                <a:gd name="T71" fmla="*/ 192 h 332"/>
                <a:gd name="T72" fmla="*/ 37 w 281"/>
                <a:gd name="T73" fmla="*/ 62 h 332"/>
                <a:gd name="T74" fmla="*/ 141 w 281"/>
                <a:gd name="T75" fmla="*/ 34 h 332"/>
                <a:gd name="T76" fmla="*/ 141 w 281"/>
                <a:gd name="T77" fmla="*/ 34 h 332"/>
                <a:gd name="T78" fmla="*/ 141 w 281"/>
                <a:gd name="T79" fmla="*/ 34 h 332"/>
                <a:gd name="T80" fmla="*/ 245 w 281"/>
                <a:gd name="T81" fmla="*/ 62 h 332"/>
                <a:gd name="T82" fmla="*/ 245 w 281"/>
                <a:gd name="T83" fmla="*/ 192 h 332"/>
                <a:gd name="T84" fmla="*/ 141 w 281"/>
                <a:gd name="T85" fmla="*/ 28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332">
                  <a:moveTo>
                    <a:pt x="141" y="71"/>
                  </a:moveTo>
                  <a:cubicBezTo>
                    <a:pt x="141" y="71"/>
                    <a:pt x="141" y="71"/>
                    <a:pt x="141" y="71"/>
                  </a:cubicBezTo>
                  <a:cubicBezTo>
                    <a:pt x="141" y="71"/>
                    <a:pt x="141" y="71"/>
                    <a:pt x="141" y="71"/>
                  </a:cubicBezTo>
                  <a:cubicBezTo>
                    <a:pt x="95" y="73"/>
                    <a:pt x="72" y="90"/>
                    <a:pt x="72" y="90"/>
                  </a:cubicBezTo>
                  <a:cubicBezTo>
                    <a:pt x="72" y="90"/>
                    <a:pt x="71" y="130"/>
                    <a:pt x="71" y="181"/>
                  </a:cubicBezTo>
                  <a:cubicBezTo>
                    <a:pt x="72" y="186"/>
                    <a:pt x="74" y="191"/>
                    <a:pt x="76" y="195"/>
                  </a:cubicBezTo>
                  <a:cubicBezTo>
                    <a:pt x="192" y="81"/>
                    <a:pt x="192" y="81"/>
                    <a:pt x="192" y="81"/>
                  </a:cubicBezTo>
                  <a:cubicBezTo>
                    <a:pt x="181" y="77"/>
                    <a:pt x="163" y="72"/>
                    <a:pt x="141" y="71"/>
                  </a:cubicBezTo>
                  <a:moveTo>
                    <a:pt x="95" y="217"/>
                  </a:moveTo>
                  <a:cubicBezTo>
                    <a:pt x="115" y="234"/>
                    <a:pt x="140" y="246"/>
                    <a:pt x="141" y="246"/>
                  </a:cubicBezTo>
                  <a:cubicBezTo>
                    <a:pt x="141" y="246"/>
                    <a:pt x="141" y="246"/>
                    <a:pt x="141" y="246"/>
                  </a:cubicBezTo>
                  <a:cubicBezTo>
                    <a:pt x="141" y="246"/>
                    <a:pt x="141" y="246"/>
                    <a:pt x="141" y="246"/>
                  </a:cubicBezTo>
                  <a:cubicBezTo>
                    <a:pt x="141" y="246"/>
                    <a:pt x="141" y="246"/>
                    <a:pt x="141" y="246"/>
                  </a:cubicBezTo>
                  <a:cubicBezTo>
                    <a:pt x="141" y="246"/>
                    <a:pt x="141" y="246"/>
                    <a:pt x="141" y="246"/>
                  </a:cubicBezTo>
                  <a:cubicBezTo>
                    <a:pt x="142" y="246"/>
                    <a:pt x="206" y="215"/>
                    <a:pt x="210" y="181"/>
                  </a:cubicBezTo>
                  <a:cubicBezTo>
                    <a:pt x="210" y="148"/>
                    <a:pt x="210" y="120"/>
                    <a:pt x="210" y="104"/>
                  </a:cubicBezTo>
                  <a:lnTo>
                    <a:pt x="95" y="217"/>
                  </a:lnTo>
                  <a:close/>
                  <a:moveTo>
                    <a:pt x="281" y="38"/>
                  </a:moveTo>
                  <a:cubicBezTo>
                    <a:pt x="281" y="38"/>
                    <a:pt x="233" y="4"/>
                    <a:pt x="141" y="0"/>
                  </a:cubicBezTo>
                  <a:cubicBezTo>
                    <a:pt x="141" y="0"/>
                    <a:pt x="141" y="0"/>
                    <a:pt x="141" y="0"/>
                  </a:cubicBezTo>
                  <a:cubicBezTo>
                    <a:pt x="141" y="0"/>
                    <a:pt x="141" y="0"/>
                    <a:pt x="141" y="0"/>
                  </a:cubicBezTo>
                  <a:cubicBezTo>
                    <a:pt x="48" y="4"/>
                    <a:pt x="1" y="38"/>
                    <a:pt x="1" y="38"/>
                  </a:cubicBezTo>
                  <a:cubicBezTo>
                    <a:pt x="1" y="38"/>
                    <a:pt x="0" y="97"/>
                    <a:pt x="0" y="201"/>
                  </a:cubicBezTo>
                  <a:cubicBezTo>
                    <a:pt x="9" y="268"/>
                    <a:pt x="139" y="331"/>
                    <a:pt x="141" y="332"/>
                  </a:cubicBezTo>
                  <a:cubicBezTo>
                    <a:pt x="141" y="332"/>
                    <a:pt x="141" y="332"/>
                    <a:pt x="141" y="332"/>
                  </a:cubicBezTo>
                  <a:cubicBezTo>
                    <a:pt x="141" y="332"/>
                    <a:pt x="141" y="332"/>
                    <a:pt x="141" y="332"/>
                  </a:cubicBezTo>
                  <a:cubicBezTo>
                    <a:pt x="141" y="332"/>
                    <a:pt x="141" y="332"/>
                    <a:pt x="141" y="332"/>
                  </a:cubicBezTo>
                  <a:cubicBezTo>
                    <a:pt x="141" y="332"/>
                    <a:pt x="141" y="332"/>
                    <a:pt x="141" y="332"/>
                  </a:cubicBezTo>
                  <a:cubicBezTo>
                    <a:pt x="143" y="331"/>
                    <a:pt x="272" y="268"/>
                    <a:pt x="281" y="201"/>
                  </a:cubicBezTo>
                  <a:cubicBezTo>
                    <a:pt x="281" y="97"/>
                    <a:pt x="281" y="38"/>
                    <a:pt x="281" y="38"/>
                  </a:cubicBezTo>
                  <a:moveTo>
                    <a:pt x="141" y="289"/>
                  </a:moveTo>
                  <a:cubicBezTo>
                    <a:pt x="141" y="289"/>
                    <a:pt x="141" y="289"/>
                    <a:pt x="141" y="289"/>
                  </a:cubicBezTo>
                  <a:cubicBezTo>
                    <a:pt x="141" y="289"/>
                    <a:pt x="141" y="289"/>
                    <a:pt x="141" y="289"/>
                  </a:cubicBezTo>
                  <a:cubicBezTo>
                    <a:pt x="141" y="289"/>
                    <a:pt x="141" y="289"/>
                    <a:pt x="141" y="289"/>
                  </a:cubicBezTo>
                  <a:cubicBezTo>
                    <a:pt x="141" y="289"/>
                    <a:pt x="141" y="289"/>
                    <a:pt x="141" y="289"/>
                  </a:cubicBezTo>
                  <a:cubicBezTo>
                    <a:pt x="139" y="288"/>
                    <a:pt x="43" y="242"/>
                    <a:pt x="36" y="192"/>
                  </a:cubicBezTo>
                  <a:cubicBezTo>
                    <a:pt x="36" y="114"/>
                    <a:pt x="37" y="62"/>
                    <a:pt x="37" y="62"/>
                  </a:cubicBezTo>
                  <a:cubicBezTo>
                    <a:pt x="37" y="62"/>
                    <a:pt x="72" y="37"/>
                    <a:pt x="141" y="34"/>
                  </a:cubicBezTo>
                  <a:cubicBezTo>
                    <a:pt x="141" y="34"/>
                    <a:pt x="141" y="34"/>
                    <a:pt x="141" y="34"/>
                  </a:cubicBezTo>
                  <a:cubicBezTo>
                    <a:pt x="141" y="34"/>
                    <a:pt x="141" y="34"/>
                    <a:pt x="141" y="34"/>
                  </a:cubicBezTo>
                  <a:cubicBezTo>
                    <a:pt x="209" y="37"/>
                    <a:pt x="245" y="62"/>
                    <a:pt x="245" y="62"/>
                  </a:cubicBezTo>
                  <a:cubicBezTo>
                    <a:pt x="245" y="62"/>
                    <a:pt x="245" y="114"/>
                    <a:pt x="245" y="192"/>
                  </a:cubicBezTo>
                  <a:cubicBezTo>
                    <a:pt x="239" y="242"/>
                    <a:pt x="142" y="288"/>
                    <a:pt x="141" y="289"/>
                  </a:cubicBezTo>
                </a:path>
              </a:pathLst>
            </a:custGeom>
            <a:solidFill>
              <a:srgbClr val="FFFFFF"/>
            </a:solidFill>
            <a:ln>
              <a:noFill/>
            </a:ln>
          </p:spPr>
          <p:txBody>
            <a:bodyPr vert="horz" wrap="square" lIns="68517" tIns="34258" rIns="68517" bIns="34258" numCol="1" anchor="t" anchorCtr="0" compatLnSpc="1">
              <a:prstTxWarp prst="textNoShape">
                <a:avLst/>
              </a:prstTxWarp>
            </a:bodyPr>
            <a:lstStyle/>
            <a:p>
              <a:pPr defTabSz="913577">
                <a:defRPr/>
              </a:pPr>
              <a:endParaRPr lang="en-US" sz="1349" kern="0">
                <a:solidFill>
                  <a:srgbClr val="000000"/>
                </a:solidFill>
                <a:latin typeface="Arial"/>
                <a:ea typeface=""/>
                <a:cs typeface=""/>
              </a:endParaRPr>
            </a:p>
          </p:txBody>
        </p:sp>
      </p:grpSp>
      <p:sp>
        <p:nvSpPr>
          <p:cNvPr id="4" name="Title 3"/>
          <p:cNvSpPr>
            <a:spLocks noGrp="1"/>
          </p:cNvSpPr>
          <p:nvPr>
            <p:ph type="title"/>
          </p:nvPr>
        </p:nvSpPr>
        <p:spPr>
          <a:xfrm>
            <a:off x="304800" y="285750"/>
            <a:ext cx="8345488" cy="731837"/>
          </a:xfrm>
        </p:spPr>
        <p:txBody>
          <a:bodyPr/>
          <a:lstStyle/>
          <a:p>
            <a:r>
              <a:rPr lang="en-US" altLang="ja-JP" dirty="0" smtClean="0">
                <a:latin typeface="Meiryo" charset="-128"/>
                <a:ea typeface="Meiryo" charset="-128"/>
                <a:cs typeface="Meiryo" charset="-128"/>
              </a:rPr>
              <a:t>Cisco Umbrella </a:t>
            </a:r>
            <a:r>
              <a:rPr lang="ja-JP" altLang="en-US" dirty="0" smtClean="0">
                <a:latin typeface="Meiryo" charset="-128"/>
                <a:ea typeface="Meiryo" charset="-128"/>
                <a:cs typeface="Meiryo" charset="-128"/>
              </a:rPr>
              <a:t>の仕組み</a:t>
            </a:r>
            <a:endParaRPr lang="en-US" dirty="0">
              <a:latin typeface="Meiryo" charset="-128"/>
              <a:ea typeface="Meiryo" charset="-128"/>
              <a:cs typeface="Meiryo" charset="-128"/>
            </a:endParaRPr>
          </a:p>
        </p:txBody>
      </p:sp>
      <p:cxnSp>
        <p:nvCxnSpPr>
          <p:cNvPr id="15" name="Straight Arrow Connector 14"/>
          <p:cNvCxnSpPr/>
          <p:nvPr/>
        </p:nvCxnSpPr>
        <p:spPr>
          <a:xfrm flipV="1">
            <a:off x="2743200" y="2974694"/>
            <a:ext cx="717630" cy="51145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743200" y="3090441"/>
            <a:ext cx="763929" cy="548109"/>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3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3257550"/>
            <a:ext cx="977900" cy="868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27" descr="Malwar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0" y="3409950"/>
            <a:ext cx="381000" cy="381000"/>
          </a:xfrm>
          <a:prstGeom prst="rect">
            <a:avLst/>
          </a:prstGeom>
        </p:spPr>
      </p:pic>
      <p:sp>
        <p:nvSpPr>
          <p:cNvPr id="29" name="Rounded Rectangular Callout 28"/>
          <p:cNvSpPr/>
          <p:nvPr/>
        </p:nvSpPr>
        <p:spPr>
          <a:xfrm>
            <a:off x="381000" y="2190750"/>
            <a:ext cx="2438400" cy="838200"/>
          </a:xfrm>
          <a:prstGeom prst="wedgeRoundRectCallout">
            <a:avLst>
              <a:gd name="adj1" fmla="val 21640"/>
              <a:gd name="adj2" fmla="val 77632"/>
              <a:gd name="adj3" fmla="val 16667"/>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FFFF"/>
                </a:solidFill>
              </a:rPr>
              <a:t>malmal.net</a:t>
            </a:r>
            <a:r>
              <a:rPr lang="ja-JP" altLang="en-US" dirty="0" smtClean="0">
                <a:solidFill>
                  <a:srgbClr val="FFFFFF"/>
                </a:solidFill>
              </a:rPr>
              <a:t>へ</a:t>
            </a:r>
            <a:endParaRPr lang="en-US" altLang="ja-JP" dirty="0" smtClean="0">
              <a:solidFill>
                <a:srgbClr val="FFFFFF"/>
              </a:solidFill>
            </a:endParaRPr>
          </a:p>
          <a:p>
            <a:pPr algn="ctr"/>
            <a:r>
              <a:rPr lang="ja-JP" altLang="en-US" dirty="0" smtClean="0">
                <a:solidFill>
                  <a:srgbClr val="FFFFFF"/>
                </a:solidFill>
              </a:rPr>
              <a:t>データを転送したい。</a:t>
            </a:r>
            <a:endParaRPr lang="en-US" altLang="ja-JP" dirty="0" smtClean="0">
              <a:solidFill>
                <a:srgbClr val="FFFFFF"/>
              </a:solidFill>
            </a:endParaRPr>
          </a:p>
          <a:p>
            <a:pPr algn="ctr"/>
            <a:r>
              <a:rPr lang="en-US" altLang="ja-JP" dirty="0" smtClean="0">
                <a:solidFill>
                  <a:srgbClr val="FFFFFF"/>
                </a:solidFill>
              </a:rPr>
              <a:t>IP</a:t>
            </a:r>
            <a:r>
              <a:rPr lang="ja-JP" altLang="en-US" dirty="0">
                <a:solidFill>
                  <a:srgbClr val="FFFFFF"/>
                </a:solidFill>
              </a:rPr>
              <a:t>アドレス</a:t>
            </a:r>
            <a:r>
              <a:rPr lang="ja-JP" altLang="en-US" dirty="0" smtClean="0">
                <a:solidFill>
                  <a:srgbClr val="FFFFFF"/>
                </a:solidFill>
              </a:rPr>
              <a:t>は</a:t>
            </a:r>
            <a:r>
              <a:rPr lang="en-US" altLang="ja-JP" dirty="0" smtClean="0">
                <a:solidFill>
                  <a:srgbClr val="FFFFFF"/>
                </a:solidFill>
              </a:rPr>
              <a:t>?</a:t>
            </a:r>
            <a:endParaRPr lang="en-US" dirty="0">
              <a:solidFill>
                <a:srgbClr val="FFFFFF"/>
              </a:solidFill>
            </a:endParaRPr>
          </a:p>
        </p:txBody>
      </p:sp>
      <p:sp>
        <p:nvSpPr>
          <p:cNvPr id="24" name="Rounded Rectangular Callout 23"/>
          <p:cNvSpPr/>
          <p:nvPr/>
        </p:nvSpPr>
        <p:spPr>
          <a:xfrm>
            <a:off x="5410200" y="2114550"/>
            <a:ext cx="2667000" cy="609600"/>
          </a:xfrm>
          <a:prstGeom prst="wedgeRoundRectCallout">
            <a:avLst>
              <a:gd name="adj1" fmla="val -78960"/>
              <a:gd name="adj2" fmla="val -18287"/>
              <a:gd name="adj3" fmla="val 16667"/>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rPr>
              <a:t>このサイトは危険なので</a:t>
            </a:r>
            <a:endParaRPr lang="en-US" altLang="ja-JP" dirty="0" smtClean="0">
              <a:solidFill>
                <a:srgbClr val="FFFFFF"/>
              </a:solidFill>
            </a:endParaRPr>
          </a:p>
          <a:p>
            <a:pPr algn="ctr"/>
            <a:r>
              <a:rPr lang="ja-JP" altLang="en-US" dirty="0" smtClean="0">
                <a:solidFill>
                  <a:srgbClr val="FFFFFF"/>
                </a:solidFill>
              </a:rPr>
              <a:t>ブロックします！</a:t>
            </a:r>
            <a:endParaRPr lang="en-US" dirty="0">
              <a:solidFill>
                <a:srgbClr val="FFFFFF"/>
              </a:solidFill>
            </a:endParaRPr>
          </a:p>
        </p:txBody>
      </p:sp>
      <p:grpSp>
        <p:nvGrpSpPr>
          <p:cNvPr id="13" name="Group 12"/>
          <p:cNvGrpSpPr/>
          <p:nvPr/>
        </p:nvGrpSpPr>
        <p:grpSpPr>
          <a:xfrm>
            <a:off x="6781800" y="2876550"/>
            <a:ext cx="1524000" cy="1371600"/>
            <a:chOff x="6781800" y="2876550"/>
            <a:chExt cx="1524000" cy="1600200"/>
          </a:xfrm>
        </p:grpSpPr>
        <p:pic>
          <p:nvPicPr>
            <p:cNvPr id="8" name="Picture 7" descr="Hopstarter-Malware-Spy.ic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1800" y="2876550"/>
              <a:ext cx="1524000" cy="1600200"/>
            </a:xfrm>
            <a:prstGeom prst="rect">
              <a:avLst/>
            </a:prstGeom>
          </p:spPr>
        </p:pic>
        <p:grpSp>
          <p:nvGrpSpPr>
            <p:cNvPr id="12" name="Group 11"/>
            <p:cNvGrpSpPr/>
            <p:nvPr/>
          </p:nvGrpSpPr>
          <p:grpSpPr>
            <a:xfrm>
              <a:off x="7391400" y="3409950"/>
              <a:ext cx="76200" cy="76200"/>
              <a:chOff x="8458200" y="3333750"/>
              <a:chExt cx="76200" cy="76200"/>
            </a:xfrm>
          </p:grpSpPr>
          <p:cxnSp>
            <p:nvCxnSpPr>
              <p:cNvPr id="11" name="Straight Connector 10"/>
              <p:cNvCxnSpPr/>
              <p:nvPr/>
            </p:nvCxnSpPr>
            <p:spPr>
              <a:xfrm>
                <a:off x="8458200" y="3333750"/>
                <a:ext cx="762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58200" y="3333750"/>
                <a:ext cx="762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620000" y="3409950"/>
              <a:ext cx="76200" cy="76200"/>
              <a:chOff x="8458200" y="3333750"/>
              <a:chExt cx="76200" cy="76200"/>
            </a:xfrm>
          </p:grpSpPr>
          <p:cxnSp>
            <p:nvCxnSpPr>
              <p:cNvPr id="26" name="Straight Connector 25"/>
              <p:cNvCxnSpPr/>
              <p:nvPr/>
            </p:nvCxnSpPr>
            <p:spPr>
              <a:xfrm>
                <a:off x="8458200" y="3333750"/>
                <a:ext cx="762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458200" y="3333750"/>
                <a:ext cx="762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32" name="Rectangle 31"/>
          <p:cNvSpPr/>
          <p:nvPr/>
        </p:nvSpPr>
        <p:spPr>
          <a:xfrm>
            <a:off x="6705600" y="2647950"/>
            <a:ext cx="1750900" cy="369332"/>
          </a:xfrm>
          <a:prstGeom prst="rect">
            <a:avLst/>
          </a:prstGeom>
        </p:spPr>
        <p:txBody>
          <a:bodyPr wrap="none">
            <a:spAutoFit/>
          </a:bodyPr>
          <a:lstStyle/>
          <a:p>
            <a:r>
              <a:rPr lang="en-US" dirty="0" smtClean="0">
                <a:solidFill>
                  <a:srgbClr val="333333"/>
                </a:solidFill>
                <a:latin typeface="MS PGothic" charset="-128"/>
                <a:ea typeface="MS PGothic" charset="-128"/>
                <a:cs typeface="MS PGothic" charset="-128"/>
              </a:rPr>
              <a:t>サイバー攻撃者</a:t>
            </a:r>
            <a:endParaRPr lang="en-US" dirty="0">
              <a:solidFill>
                <a:srgbClr val="333333"/>
              </a:solidFill>
              <a:latin typeface="MS PGothic" charset="-128"/>
              <a:ea typeface="MS PGothic" charset="-128"/>
              <a:cs typeface="MS PGothic" charset="-128"/>
            </a:endParaRPr>
          </a:p>
        </p:txBody>
      </p:sp>
      <p:pic>
        <p:nvPicPr>
          <p:cNvPr id="14" name="Picture 13" descr="9757806-Colored-arrows-vector-Stock-Vector-growth-business-sale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5958019" y="423731"/>
            <a:ext cx="1266563" cy="1752601"/>
          </a:xfrm>
          <a:prstGeom prst="rect">
            <a:avLst/>
          </a:prstGeom>
        </p:spPr>
      </p:pic>
      <p:sp>
        <p:nvSpPr>
          <p:cNvPr id="17" name="TextBox 16"/>
          <p:cNvSpPr txBox="1"/>
          <p:nvPr/>
        </p:nvSpPr>
        <p:spPr>
          <a:xfrm>
            <a:off x="6019800" y="785396"/>
            <a:ext cx="1290938" cy="338554"/>
          </a:xfrm>
          <a:prstGeom prst="rect">
            <a:avLst/>
          </a:prstGeom>
          <a:noFill/>
        </p:spPr>
        <p:txBody>
          <a:bodyPr wrap="none" rtlCol="0">
            <a:spAutoFit/>
          </a:bodyPr>
          <a:lstStyle/>
          <a:p>
            <a:r>
              <a:rPr lang="ja-JP" altLang="en-US" sz="800" dirty="0" smtClean="0">
                <a:solidFill>
                  <a:srgbClr val="333333"/>
                </a:solidFill>
                <a:latin typeface="Arial"/>
                <a:ea typeface="ＭＳ Ｐゴシック" charset="-128"/>
                <a:cs typeface=""/>
              </a:rPr>
              <a:t>グローバルで収集</a:t>
            </a:r>
            <a:r>
              <a:rPr lang="en-US" altLang="en-US" sz="800" dirty="0" smtClean="0">
                <a:solidFill>
                  <a:srgbClr val="333333"/>
                </a:solidFill>
                <a:latin typeface="Arial"/>
                <a:ea typeface=""/>
                <a:cs typeface=""/>
              </a:rPr>
              <a:t>された</a:t>
            </a:r>
            <a:endParaRPr lang="en-US" altLang="ja-JP" sz="800" dirty="0" smtClean="0">
              <a:solidFill>
                <a:srgbClr val="333333"/>
              </a:solidFill>
              <a:latin typeface="Arial"/>
              <a:ea typeface="ＭＳ Ｐゴシック" charset="-128"/>
              <a:cs typeface=""/>
            </a:endParaRPr>
          </a:p>
          <a:p>
            <a:r>
              <a:rPr lang="en-US" sz="800" dirty="0" smtClean="0">
                <a:solidFill>
                  <a:srgbClr val="333333"/>
                </a:solidFill>
                <a:latin typeface="Arial"/>
                <a:ea typeface=""/>
                <a:cs typeface=""/>
              </a:rPr>
              <a:t>DNS</a:t>
            </a:r>
            <a:r>
              <a:rPr lang="ja-JP" altLang="en-US" sz="800" dirty="0" smtClean="0">
                <a:solidFill>
                  <a:srgbClr val="333333"/>
                </a:solidFill>
                <a:latin typeface="Arial"/>
                <a:ea typeface="ＭＳ Ｐゴシック" charset="-128"/>
                <a:cs typeface=""/>
              </a:rPr>
              <a:t>クエリのビッグデータ</a:t>
            </a:r>
            <a:endParaRPr lang="en-US" sz="800" dirty="0">
              <a:solidFill>
                <a:srgbClr val="333333"/>
              </a:solidFill>
              <a:latin typeface="Arial"/>
              <a:ea typeface=""/>
              <a:cs typeface=""/>
            </a:endParaRPr>
          </a:p>
        </p:txBody>
      </p:sp>
      <p:grpSp>
        <p:nvGrpSpPr>
          <p:cNvPr id="42" name="Group 41"/>
          <p:cNvGrpSpPr/>
          <p:nvPr/>
        </p:nvGrpSpPr>
        <p:grpSpPr>
          <a:xfrm>
            <a:off x="7696202" y="742950"/>
            <a:ext cx="1219199" cy="1371600"/>
            <a:chOff x="7086600" y="92869"/>
            <a:chExt cx="2039813" cy="2307431"/>
          </a:xfrm>
        </p:grpSpPr>
        <p:pic>
          <p:nvPicPr>
            <p:cNvPr id="43" name="Picture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96200" y="1809750"/>
              <a:ext cx="590550" cy="590550"/>
            </a:xfrm>
            <a:prstGeom prst="rect">
              <a:avLst/>
            </a:prstGeom>
          </p:spPr>
        </p:pic>
        <p:pic>
          <p:nvPicPr>
            <p:cNvPr id="44" name="Picture 4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43800" y="438150"/>
              <a:ext cx="590550" cy="590550"/>
            </a:xfrm>
            <a:prstGeom prst="rect">
              <a:avLst/>
            </a:prstGeom>
          </p:spPr>
        </p:pic>
        <p:pic>
          <p:nvPicPr>
            <p:cNvPr id="45" name="Picture 4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53400" y="1276350"/>
              <a:ext cx="590550" cy="590550"/>
            </a:xfrm>
            <a:prstGeom prst="rect">
              <a:avLst/>
            </a:prstGeom>
          </p:spPr>
        </p:pic>
        <p:cxnSp>
          <p:nvCxnSpPr>
            <p:cNvPr id="46" name="Straight Connector 45"/>
            <p:cNvCxnSpPr>
              <a:stCxn id="49" idx="3"/>
              <a:endCxn id="45" idx="1"/>
            </p:cNvCxnSpPr>
            <p:nvPr/>
          </p:nvCxnSpPr>
          <p:spPr>
            <a:xfrm>
              <a:off x="7677150" y="1343025"/>
              <a:ext cx="47625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8001000" y="971550"/>
              <a:ext cx="2286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543800" y="1581150"/>
              <a:ext cx="228600" cy="304800"/>
            </a:xfrm>
            <a:prstGeom prst="line">
              <a:avLst/>
            </a:prstGeom>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86600" y="1047750"/>
              <a:ext cx="590550" cy="590550"/>
            </a:xfrm>
            <a:prstGeom prst="rect">
              <a:avLst/>
            </a:prstGeom>
          </p:spPr>
        </p:pic>
        <p:cxnSp>
          <p:nvCxnSpPr>
            <p:cNvPr id="50" name="Straight Connector 49"/>
            <p:cNvCxnSpPr/>
            <p:nvPr/>
          </p:nvCxnSpPr>
          <p:spPr>
            <a:xfrm flipV="1">
              <a:off x="8229600" y="1809750"/>
              <a:ext cx="76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4" idx="2"/>
              <a:endCxn id="43" idx="0"/>
            </p:cNvCxnSpPr>
            <p:nvPr/>
          </p:nvCxnSpPr>
          <p:spPr>
            <a:xfrm>
              <a:off x="7839075" y="1028700"/>
              <a:ext cx="152400" cy="781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7620000" y="971550"/>
              <a:ext cx="76201" cy="152400"/>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979017" y="92869"/>
              <a:ext cx="1147396" cy="621324"/>
            </a:xfrm>
            <a:prstGeom prst="rect">
              <a:avLst/>
            </a:prstGeom>
            <a:noFill/>
          </p:spPr>
          <p:txBody>
            <a:bodyPr wrap="square" rtlCol="0">
              <a:spAutoFit/>
            </a:bodyPr>
            <a:lstStyle/>
            <a:p>
              <a:r>
                <a:rPr lang="en-US" altLang="ja-JP" dirty="0" smtClean="0">
                  <a:solidFill>
                    <a:srgbClr val="333333"/>
                  </a:solidFill>
                  <a:latin typeface="Arial"/>
                  <a:ea typeface="ＭＳ Ｐゴシック" charset="-128"/>
                  <a:cs typeface=""/>
                </a:rPr>
                <a:t>DNS</a:t>
              </a:r>
              <a:endParaRPr lang="en-US" dirty="0">
                <a:solidFill>
                  <a:srgbClr val="333333"/>
                </a:solidFill>
                <a:latin typeface="Arial"/>
                <a:ea typeface=""/>
                <a:cs typeface=""/>
              </a:endParaRPr>
            </a:p>
          </p:txBody>
        </p:sp>
      </p:grpSp>
      <p:pic>
        <p:nvPicPr>
          <p:cNvPr id="2" name="Picture 1" descr="opendn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1400" y="742950"/>
            <a:ext cx="304800" cy="304800"/>
          </a:xfrm>
          <a:prstGeom prst="rect">
            <a:avLst/>
          </a:prstGeom>
        </p:spPr>
      </p:pic>
      <p:pic>
        <p:nvPicPr>
          <p:cNvPr id="54" name="Picture 53" descr="opendn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1400" y="1504950"/>
            <a:ext cx="304800" cy="304800"/>
          </a:xfrm>
          <a:prstGeom prst="rect">
            <a:avLst/>
          </a:prstGeom>
        </p:spPr>
      </p:pic>
      <p:pic>
        <p:nvPicPr>
          <p:cNvPr id="55" name="Picture 54" descr="opendn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1400" y="1123950"/>
            <a:ext cx="304800" cy="304800"/>
          </a:xfrm>
          <a:prstGeom prst="rect">
            <a:avLst/>
          </a:prstGeom>
        </p:spPr>
      </p:pic>
      <p:cxnSp>
        <p:nvCxnSpPr>
          <p:cNvPr id="56" name="Straight Connector 55"/>
          <p:cNvCxnSpPr>
            <a:endCxn id="54" idx="3"/>
          </p:cNvCxnSpPr>
          <p:nvPr/>
        </p:nvCxnSpPr>
        <p:spPr>
          <a:xfrm flipH="1">
            <a:off x="7696200" y="158115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4" idx="1"/>
            <a:endCxn id="2" idx="3"/>
          </p:cNvCxnSpPr>
          <p:nvPr/>
        </p:nvCxnSpPr>
        <p:spPr>
          <a:xfrm flipH="1" flipV="1">
            <a:off x="7696200" y="895350"/>
            <a:ext cx="273270" cy="228365"/>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7696201" y="1276351"/>
            <a:ext cx="76199" cy="76199"/>
          </a:xfrm>
          <a:prstGeom prst="line">
            <a:avLst/>
          </a:prstGeom>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4953000" y="999351"/>
            <a:ext cx="1164101" cy="276999"/>
          </a:xfrm>
          <a:prstGeom prst="rect">
            <a:avLst/>
          </a:prstGeom>
        </p:spPr>
        <p:txBody>
          <a:bodyPr wrap="none">
            <a:spAutoFit/>
          </a:bodyPr>
          <a:lstStyle/>
          <a:p>
            <a:r>
              <a:rPr lang="en-US" altLang="ja-JP"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128"/>
                <a:cs typeface=""/>
              </a:rPr>
              <a:t>Umbrella DNS</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
              <a:cs typeface=""/>
            </a:endParaRPr>
          </a:p>
        </p:txBody>
      </p:sp>
      <p:cxnSp>
        <p:nvCxnSpPr>
          <p:cNvPr id="62" name="Straight Arrow Connector 61"/>
          <p:cNvCxnSpPr/>
          <p:nvPr/>
        </p:nvCxnSpPr>
        <p:spPr>
          <a:xfrm>
            <a:off x="2743200" y="3867150"/>
            <a:ext cx="358140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6" name="&quot;No&quot; Symbol 5"/>
          <p:cNvSpPr/>
          <p:nvPr/>
        </p:nvSpPr>
        <p:spPr>
          <a:xfrm>
            <a:off x="6324600" y="3409950"/>
            <a:ext cx="838200" cy="762000"/>
          </a:xfrm>
          <a:prstGeom prst="noSmoking">
            <a:avLst/>
          </a:prstGeom>
          <a:solidFill>
            <a:srgbClr val="FF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333333"/>
              </a:solidFill>
            </a:endParaRPr>
          </a:p>
        </p:txBody>
      </p:sp>
      <p:sp>
        <p:nvSpPr>
          <p:cNvPr id="63" name="TextBox 62"/>
          <p:cNvSpPr txBox="1"/>
          <p:nvPr/>
        </p:nvSpPr>
        <p:spPr>
          <a:xfrm>
            <a:off x="7239000" y="206573"/>
            <a:ext cx="1212792" cy="307777"/>
          </a:xfrm>
          <a:prstGeom prst="rect">
            <a:avLst/>
          </a:prstGeom>
          <a:noFill/>
        </p:spPr>
        <p:txBody>
          <a:bodyPr wrap="none" rtlCol="0">
            <a:spAutoFit/>
          </a:bodyPr>
          <a:lstStyle/>
          <a:p>
            <a:r>
              <a:rPr lang="ja-JP" altLang="en-US" sz="1400" dirty="0" smtClean="0">
                <a:solidFill>
                  <a:srgbClr val="333333"/>
                </a:solidFill>
                <a:latin typeface="Arial"/>
                <a:ea typeface="ＭＳ Ｐゴシック" charset="-128"/>
                <a:cs typeface=""/>
              </a:rPr>
              <a:t>インターネット</a:t>
            </a:r>
            <a:endParaRPr lang="en-US" sz="1400" dirty="0">
              <a:solidFill>
                <a:srgbClr val="333333"/>
              </a:solidFill>
              <a:latin typeface="Arial"/>
              <a:ea typeface=""/>
              <a:cs typeface=""/>
            </a:endParaRPr>
          </a:p>
        </p:txBody>
      </p:sp>
      <p:pic>
        <p:nvPicPr>
          <p:cNvPr id="61" name="Picture 6"/>
          <p:cNvPicPr>
            <a:picLocks noChangeAspect="1"/>
          </p:cNvPicPr>
          <p:nvPr/>
        </p:nvPicPr>
        <p:blipFill>
          <a:blip r:embed="rId9"/>
          <a:stretch>
            <a:fillRect/>
          </a:stretch>
        </p:blipFill>
        <p:spPr>
          <a:xfrm>
            <a:off x="3555063" y="2502235"/>
            <a:ext cx="735000" cy="831515"/>
          </a:xfrm>
          <a:prstGeom prst="rect">
            <a:avLst/>
          </a:prstGeom>
        </p:spPr>
      </p:pic>
      <p:cxnSp>
        <p:nvCxnSpPr>
          <p:cNvPr id="64" name="Straight Arrow Connector 14"/>
          <p:cNvCxnSpPr/>
          <p:nvPr/>
        </p:nvCxnSpPr>
        <p:spPr>
          <a:xfrm flipV="1">
            <a:off x="4166342" y="1973225"/>
            <a:ext cx="717630" cy="51145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15"/>
          <p:cNvCxnSpPr/>
          <p:nvPr/>
        </p:nvCxnSpPr>
        <p:spPr>
          <a:xfrm flipH="1">
            <a:off x="4203417" y="2061741"/>
            <a:ext cx="763929" cy="548109"/>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6" name="TextBox 24"/>
          <p:cNvSpPr txBox="1"/>
          <p:nvPr/>
        </p:nvSpPr>
        <p:spPr>
          <a:xfrm>
            <a:off x="3059394" y="2037336"/>
            <a:ext cx="1105990" cy="523220"/>
          </a:xfrm>
          <a:prstGeom prst="rect">
            <a:avLst/>
          </a:prstGeom>
          <a:noFill/>
        </p:spPr>
        <p:txBody>
          <a:bodyPr wrap="square" rtlCol="0">
            <a:spAutoFit/>
          </a:bodyPr>
          <a:lstStyle/>
          <a:p>
            <a:r>
              <a:rPr lang="ja-JP" altLang="en-US" sz="1400" smtClean="0">
                <a:solidFill>
                  <a:srgbClr val="333333"/>
                </a:solidFill>
                <a:latin typeface="Arial"/>
                <a:ea typeface="ＭＳ Ｐゴシック" charset="-128"/>
                <a:cs typeface=""/>
              </a:rPr>
              <a:t>事業所内</a:t>
            </a:r>
            <a:r>
              <a:rPr lang="en-US" altLang="ja-JP" sz="1400" dirty="0" smtClean="0">
                <a:solidFill>
                  <a:srgbClr val="333333"/>
                </a:solidFill>
                <a:latin typeface="Arial"/>
                <a:ea typeface="ＭＳ Ｐゴシック" charset="-128"/>
                <a:cs typeface=""/>
              </a:rPr>
              <a:t>DNS</a:t>
            </a:r>
            <a:r>
              <a:rPr lang="ja-JP" altLang="en-US" sz="1400" dirty="0" smtClean="0">
                <a:solidFill>
                  <a:srgbClr val="333333"/>
                </a:solidFill>
                <a:latin typeface="Arial"/>
                <a:ea typeface="ＭＳ Ｐゴシック" charset="-128"/>
                <a:cs typeface=""/>
              </a:rPr>
              <a:t>サーバ</a:t>
            </a:r>
            <a:endParaRPr lang="en-US" sz="1400" dirty="0">
              <a:solidFill>
                <a:srgbClr val="333333"/>
              </a:solidFill>
              <a:latin typeface="Arial"/>
              <a:ea typeface=""/>
              <a:cs typeface=""/>
            </a:endParaRPr>
          </a:p>
        </p:txBody>
      </p:sp>
      <p:grpSp>
        <p:nvGrpSpPr>
          <p:cNvPr id="7" name="図形グループ 6"/>
          <p:cNvGrpSpPr/>
          <p:nvPr/>
        </p:nvGrpSpPr>
        <p:grpSpPr>
          <a:xfrm>
            <a:off x="1527175" y="1199091"/>
            <a:ext cx="3238149" cy="611717"/>
            <a:chOff x="1527175" y="1199091"/>
            <a:chExt cx="3238149" cy="611717"/>
          </a:xfrm>
        </p:grpSpPr>
        <p:pic>
          <p:nvPicPr>
            <p:cNvPr id="5" name="図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7175" y="1199091"/>
              <a:ext cx="984250" cy="611717"/>
            </a:xfrm>
            <a:prstGeom prst="rect">
              <a:avLst/>
            </a:prstGeom>
          </p:spPr>
        </p:pic>
        <p:cxnSp>
          <p:nvCxnSpPr>
            <p:cNvPr id="67" name="Straight Arrow Connector 14"/>
            <p:cNvCxnSpPr/>
            <p:nvPr/>
          </p:nvCxnSpPr>
          <p:spPr>
            <a:xfrm flipV="1">
              <a:off x="2534020" y="1343017"/>
              <a:ext cx="2223558" cy="3117"/>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14"/>
            <p:cNvCxnSpPr/>
            <p:nvPr/>
          </p:nvCxnSpPr>
          <p:spPr>
            <a:xfrm flipV="1">
              <a:off x="2541766" y="1516025"/>
              <a:ext cx="2223558" cy="3117"/>
            </a:xfrm>
            <a:prstGeom prst="straightConnector1">
              <a:avLst/>
            </a:prstGeom>
            <a:ln>
              <a:solidFill>
                <a:schemeClr val="accent6"/>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10" name="テキスト ボックス 9"/>
          <p:cNvSpPr txBox="1"/>
          <p:nvPr/>
        </p:nvSpPr>
        <p:spPr>
          <a:xfrm>
            <a:off x="2931301" y="1107971"/>
            <a:ext cx="1588897"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①</a:t>
            </a:r>
            <a:r>
              <a:rPr kumimoji="1" lang="en-US" altLang="ja-JP" sz="1100" dirty="0" smtClean="0"/>
              <a:t> </a:t>
            </a:r>
            <a:r>
              <a:rPr kumimoji="1" lang="ja-JP" altLang="en-US" sz="1100" dirty="0" smtClean="0"/>
              <a:t>名前変換（ポート</a:t>
            </a:r>
            <a:r>
              <a:rPr kumimoji="1" lang="en-US" altLang="ja-JP" sz="1100" dirty="0" smtClean="0"/>
              <a:t>53</a:t>
            </a:r>
            <a:r>
              <a:rPr kumimoji="1" lang="ja-JP" altLang="en-US" sz="1100" dirty="0" smtClean="0"/>
              <a:t>）</a:t>
            </a:r>
          </a:p>
        </p:txBody>
      </p:sp>
      <p:sp>
        <p:nvSpPr>
          <p:cNvPr id="69" name="テキスト ボックス 68"/>
          <p:cNvSpPr txBox="1"/>
          <p:nvPr/>
        </p:nvSpPr>
        <p:spPr>
          <a:xfrm>
            <a:off x="1453122" y="4202113"/>
            <a:ext cx="1099981"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オフィス</a:t>
            </a:r>
            <a:r>
              <a:rPr kumimoji="1" lang="en-US" altLang="ja-JP" sz="1100" dirty="0" smtClean="0"/>
              <a:t> </a:t>
            </a:r>
            <a:r>
              <a:rPr kumimoji="1" lang="ja-JP" altLang="en-US" sz="1100" dirty="0" smtClean="0"/>
              <a:t>ユーザ</a:t>
            </a:r>
          </a:p>
        </p:txBody>
      </p:sp>
      <p:sp>
        <p:nvSpPr>
          <p:cNvPr id="70" name="テキスト ボックス 69"/>
          <p:cNvSpPr txBox="1"/>
          <p:nvPr/>
        </p:nvSpPr>
        <p:spPr>
          <a:xfrm>
            <a:off x="1644014" y="1800384"/>
            <a:ext cx="1096775"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リモート</a:t>
            </a:r>
            <a:r>
              <a:rPr kumimoji="1" lang="en-US" altLang="ja-JP" sz="1100" dirty="0" smtClean="0"/>
              <a:t> </a:t>
            </a:r>
            <a:r>
              <a:rPr kumimoji="1" lang="ja-JP" altLang="en-US" sz="1100" dirty="0" smtClean="0"/>
              <a:t>ユーザ</a:t>
            </a:r>
          </a:p>
        </p:txBody>
      </p:sp>
      <p:sp>
        <p:nvSpPr>
          <p:cNvPr id="71" name="テキスト ボックス 70"/>
          <p:cNvSpPr txBox="1"/>
          <p:nvPr/>
        </p:nvSpPr>
        <p:spPr>
          <a:xfrm rot="19460351">
            <a:off x="2187856" y="2986540"/>
            <a:ext cx="1588897"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①</a:t>
            </a:r>
            <a:r>
              <a:rPr kumimoji="1" lang="en-US" altLang="ja-JP" sz="1100" dirty="0" smtClean="0"/>
              <a:t> </a:t>
            </a:r>
            <a:r>
              <a:rPr kumimoji="1" lang="ja-JP" altLang="en-US" sz="1100" dirty="0" smtClean="0"/>
              <a:t>名前変換</a:t>
            </a:r>
            <a:r>
              <a:rPr kumimoji="1" lang="ja-JP" altLang="en-US" sz="1100" dirty="0"/>
              <a:t>（ポート</a:t>
            </a:r>
            <a:r>
              <a:rPr kumimoji="1" lang="en-US" altLang="ja-JP" sz="1100" dirty="0"/>
              <a:t>53</a:t>
            </a:r>
            <a:r>
              <a:rPr kumimoji="1" lang="ja-JP" altLang="en-US" sz="1100" dirty="0"/>
              <a:t>）</a:t>
            </a:r>
          </a:p>
        </p:txBody>
      </p:sp>
      <p:sp>
        <p:nvSpPr>
          <p:cNvPr id="72" name="テキスト ボックス 71"/>
          <p:cNvSpPr txBox="1"/>
          <p:nvPr/>
        </p:nvSpPr>
        <p:spPr>
          <a:xfrm>
            <a:off x="3828955" y="3891439"/>
            <a:ext cx="2403222" cy="43088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t>②</a:t>
            </a:r>
            <a:r>
              <a:rPr kumimoji="1" lang="en-US" altLang="ja-JP" sz="1100" dirty="0" smtClean="0"/>
              <a:t> HTTP/HTTPS</a:t>
            </a:r>
            <a:r>
              <a:rPr kumimoji="1" lang="ja-JP" altLang="en-US" sz="1100" dirty="0" smtClean="0"/>
              <a:t>通信</a:t>
            </a:r>
            <a:endParaRPr kumimoji="1" lang="en-US" altLang="ja-JP" sz="1100" dirty="0" smtClean="0"/>
          </a:p>
          <a:p>
            <a:pPr>
              <a:spcAft>
                <a:spcPts val="0"/>
              </a:spcAft>
            </a:pPr>
            <a:r>
              <a:rPr kumimoji="1" lang="ja-JP" altLang="en-US" sz="1100" dirty="0" smtClean="0"/>
              <a:t>　　怪しい通信にアクセスできません。</a:t>
            </a:r>
          </a:p>
        </p:txBody>
      </p:sp>
      <p:sp>
        <p:nvSpPr>
          <p:cNvPr id="73" name="正方形/長方形 72"/>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54902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ounded Rectangle 121"/>
          <p:cNvSpPr/>
          <p:nvPr/>
        </p:nvSpPr>
        <p:spPr>
          <a:xfrm>
            <a:off x="6517150" y="2287105"/>
            <a:ext cx="2851181" cy="2125513"/>
          </a:xfrm>
          <a:prstGeom prst="roundRect">
            <a:avLst>
              <a:gd name="adj" fmla="val 2047"/>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51" name="Group 150"/>
          <p:cNvGrpSpPr/>
          <p:nvPr/>
        </p:nvGrpSpPr>
        <p:grpSpPr>
          <a:xfrm>
            <a:off x="-1228290" y="1318152"/>
            <a:ext cx="6829170" cy="6816480"/>
            <a:chOff x="37272" y="3746916"/>
            <a:chExt cx="9026382" cy="9009608"/>
          </a:xfrm>
        </p:grpSpPr>
        <p:sp>
          <p:nvSpPr>
            <p:cNvPr id="152" name="Freeform 5"/>
            <p:cNvSpPr>
              <a:spLocks/>
            </p:cNvSpPr>
            <p:nvPr/>
          </p:nvSpPr>
          <p:spPr bwMode="auto">
            <a:xfrm>
              <a:off x="37272" y="3746916"/>
              <a:ext cx="9026382" cy="9009608"/>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bg1"/>
            </a:solidFill>
            <a:ln w="25400">
              <a:solidFill>
                <a:schemeClr val="tx1">
                  <a:lumMod val="20000"/>
                  <a:lumOff val="80000"/>
                </a:schemeClr>
              </a:solidFill>
            </a:ln>
            <a:extLst/>
          </p:spPr>
          <p:txBody>
            <a:bodyPr vert="horz" wrap="square" lIns="68517" tIns="34258" rIns="68517" bIns="34258" numCol="1" anchor="t" anchorCtr="0" compatLnSpc="1">
              <a:prstTxWarp prst="textNoShape">
                <a:avLst/>
              </a:prstTxWarp>
            </a:bodyPr>
            <a:lstStyle/>
            <a:p>
              <a:pPr defTabSz="456789" fontAlgn="auto">
                <a:spcBef>
                  <a:spcPts val="0"/>
                </a:spcBef>
                <a:spcAft>
                  <a:spcPts val="0"/>
                </a:spcAft>
              </a:pPr>
              <a:endParaRPr lang="en-US" sz="1349" dirty="0">
                <a:solidFill>
                  <a:srgbClr val="676767"/>
                </a:solidFill>
                <a:latin typeface="Arial"/>
                <a:ea typeface="ＭＳ Ｐゴシック"/>
                <a:cs typeface="ＭＳ Ｐゴシック" charset="0"/>
              </a:endParaRPr>
            </a:p>
          </p:txBody>
        </p:sp>
        <p:sp>
          <p:nvSpPr>
            <p:cNvPr id="153" name="Freeform 6"/>
            <p:cNvSpPr>
              <a:spLocks noEditPoints="1"/>
            </p:cNvSpPr>
            <p:nvPr/>
          </p:nvSpPr>
          <p:spPr bwMode="auto">
            <a:xfrm>
              <a:off x="1499869" y="4244563"/>
              <a:ext cx="7080497" cy="7464024"/>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17" tIns="34258" rIns="68517" bIns="34258" numCol="1" anchor="t" anchorCtr="0" compatLnSpc="1">
              <a:prstTxWarp prst="textNoShape">
                <a:avLst/>
              </a:prstTxWarp>
            </a:bodyPr>
            <a:lstStyle/>
            <a:p>
              <a:pPr defTabSz="456789" fontAlgn="auto">
                <a:spcBef>
                  <a:spcPts val="0"/>
                </a:spcBef>
                <a:spcAft>
                  <a:spcPts val="0"/>
                </a:spcAft>
              </a:pPr>
              <a:endParaRPr lang="en-US" sz="1349" dirty="0">
                <a:solidFill>
                  <a:srgbClr val="676767"/>
                </a:solidFill>
                <a:latin typeface="Arial"/>
                <a:ea typeface="ＭＳ Ｐゴシック"/>
                <a:cs typeface="ＭＳ Ｐゴシック" charset="0"/>
              </a:endParaRPr>
            </a:p>
          </p:txBody>
        </p:sp>
      </p:grpSp>
      <p:sp>
        <p:nvSpPr>
          <p:cNvPr id="2" name="Title 1"/>
          <p:cNvSpPr>
            <a:spLocks noGrp="1"/>
          </p:cNvSpPr>
          <p:nvPr>
            <p:ph type="title"/>
          </p:nvPr>
        </p:nvSpPr>
        <p:spPr>
          <a:prstGeom prst="rect">
            <a:avLst/>
          </a:prstGeom>
        </p:spPr>
        <p:txBody>
          <a:bodyPr/>
          <a:lstStyle/>
          <a:p>
            <a:r>
              <a:rPr lang="en-US" altLang="ja-JP" dirty="0" smtClean="0">
                <a:latin typeface="Meiryo" charset="-128"/>
                <a:ea typeface="Meiryo" charset="-128"/>
                <a:cs typeface="Meiryo" charset="-128"/>
              </a:rPr>
              <a:t>Umbrella </a:t>
            </a:r>
            <a:r>
              <a:rPr lang="ja-JP" altLang="en-US" dirty="0" smtClean="0">
                <a:latin typeface="Meiryo" charset="-128"/>
                <a:ea typeface="Meiryo" charset="-128"/>
                <a:cs typeface="Meiryo" charset="-128"/>
              </a:rPr>
              <a:t>が適合する場所</a:t>
            </a:r>
            <a:endParaRPr lang="ja-JP" altLang="en-US" dirty="0">
              <a:latin typeface="Meiryo" charset="-128"/>
              <a:ea typeface="Meiryo" charset="-128"/>
              <a:cs typeface="Meiryo" charset="-128"/>
            </a:endParaRPr>
          </a:p>
        </p:txBody>
      </p:sp>
      <p:sp>
        <p:nvSpPr>
          <p:cNvPr id="743" name="Freeform 742"/>
          <p:cNvSpPr/>
          <p:nvPr/>
        </p:nvSpPr>
        <p:spPr>
          <a:xfrm flipH="1">
            <a:off x="3937193" y="1637648"/>
            <a:ext cx="2275821" cy="2271887"/>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84"/>
              <a:gd name="connsiteY0" fmla="*/ 0 h 1303499"/>
              <a:gd name="connsiteX1" fmla="*/ 889572 w 889584"/>
              <a:gd name="connsiteY1" fmla="*/ 1303499 h 1303499"/>
              <a:gd name="connsiteX0" fmla="*/ 3 w 889586"/>
              <a:gd name="connsiteY0" fmla="*/ 0 h 1303499"/>
              <a:gd name="connsiteX1" fmla="*/ 889575 w 889586"/>
              <a:gd name="connsiteY1" fmla="*/ 1303499 h 1303499"/>
              <a:gd name="connsiteX0" fmla="*/ 3 w 889575"/>
              <a:gd name="connsiteY0" fmla="*/ 0 h 1303499"/>
              <a:gd name="connsiteX1" fmla="*/ 889575 w 889575"/>
              <a:gd name="connsiteY1" fmla="*/ 1303499 h 1303499"/>
              <a:gd name="connsiteX0" fmla="*/ 3 w 889575"/>
              <a:gd name="connsiteY0" fmla="*/ 0 h 1303499"/>
              <a:gd name="connsiteX1" fmla="*/ 889575 w 889575"/>
              <a:gd name="connsiteY1" fmla="*/ 1303499 h 1303499"/>
              <a:gd name="connsiteX0" fmla="*/ 732 w 890304"/>
              <a:gd name="connsiteY0" fmla="*/ 0 h 1303499"/>
              <a:gd name="connsiteX1" fmla="*/ 890304 w 890304"/>
              <a:gd name="connsiteY1" fmla="*/ 1303499 h 1303499"/>
              <a:gd name="connsiteX0" fmla="*/ 428 w 890000"/>
              <a:gd name="connsiteY0" fmla="*/ 0 h 1303499"/>
              <a:gd name="connsiteX1" fmla="*/ 890000 w 890000"/>
              <a:gd name="connsiteY1" fmla="*/ 1303499 h 1303499"/>
              <a:gd name="connsiteX0" fmla="*/ 684 w 890256"/>
              <a:gd name="connsiteY0" fmla="*/ 0 h 1303499"/>
              <a:gd name="connsiteX1" fmla="*/ 890256 w 890256"/>
              <a:gd name="connsiteY1" fmla="*/ 1303499 h 1303499"/>
              <a:gd name="connsiteX0" fmla="*/ 684 w 891461"/>
              <a:gd name="connsiteY0" fmla="*/ 0 h 1239489"/>
              <a:gd name="connsiteX1" fmla="*/ 891461 w 891461"/>
              <a:gd name="connsiteY1" fmla="*/ 1239489 h 1239489"/>
              <a:gd name="connsiteX0" fmla="*/ 684 w 891461"/>
              <a:gd name="connsiteY0" fmla="*/ 0 h 1239489"/>
              <a:gd name="connsiteX1" fmla="*/ 891461 w 891461"/>
              <a:gd name="connsiteY1" fmla="*/ 1239489 h 1239489"/>
              <a:gd name="connsiteX0" fmla="*/ 436 w 891213"/>
              <a:gd name="connsiteY0" fmla="*/ 0 h 1239489"/>
              <a:gd name="connsiteX1" fmla="*/ 891213 w 891213"/>
              <a:gd name="connsiteY1" fmla="*/ 1239489 h 1239489"/>
              <a:gd name="connsiteX0" fmla="*/ 1188 w 891965"/>
              <a:gd name="connsiteY0" fmla="*/ 0 h 1239489"/>
              <a:gd name="connsiteX1" fmla="*/ 891965 w 891965"/>
              <a:gd name="connsiteY1" fmla="*/ 1239489 h 1239489"/>
              <a:gd name="connsiteX0" fmla="*/ 1998 w 892775"/>
              <a:gd name="connsiteY0" fmla="*/ 0 h 1239489"/>
              <a:gd name="connsiteX1" fmla="*/ 892775 w 892775"/>
              <a:gd name="connsiteY1" fmla="*/ 1239489 h 1239489"/>
              <a:gd name="connsiteX0" fmla="*/ 1336 w 892113"/>
              <a:gd name="connsiteY0" fmla="*/ 0 h 1239489"/>
              <a:gd name="connsiteX1" fmla="*/ 892113 w 892113"/>
              <a:gd name="connsiteY1" fmla="*/ 1239489 h 1239489"/>
              <a:gd name="connsiteX0" fmla="*/ 1331 w 892108"/>
              <a:gd name="connsiteY0" fmla="*/ 0 h 1239489"/>
              <a:gd name="connsiteX1" fmla="*/ 892108 w 892108"/>
              <a:gd name="connsiteY1" fmla="*/ 1239489 h 1239489"/>
              <a:gd name="connsiteX0" fmla="*/ 1331 w 890903"/>
              <a:gd name="connsiteY0" fmla="*/ 0 h 1271495"/>
              <a:gd name="connsiteX1" fmla="*/ 890903 w 890903"/>
              <a:gd name="connsiteY1" fmla="*/ 1271495 h 1271495"/>
              <a:gd name="connsiteX0" fmla="*/ 1331 w 892108"/>
              <a:gd name="connsiteY0" fmla="*/ 0 h 1261893"/>
              <a:gd name="connsiteX1" fmla="*/ 892108 w 892108"/>
              <a:gd name="connsiteY1" fmla="*/ 1261893 h 1261893"/>
              <a:gd name="connsiteX0" fmla="*/ 434 w 891211"/>
              <a:gd name="connsiteY0" fmla="*/ 0 h 1261893"/>
              <a:gd name="connsiteX1" fmla="*/ 891211 w 891211"/>
              <a:gd name="connsiteY1" fmla="*/ 1261893 h 1261893"/>
              <a:gd name="connsiteX0" fmla="*/ 434 w 891211"/>
              <a:gd name="connsiteY0" fmla="*/ 0 h 1261893"/>
              <a:gd name="connsiteX1" fmla="*/ 891211 w 891211"/>
              <a:gd name="connsiteY1" fmla="*/ 1261893 h 1261893"/>
              <a:gd name="connsiteX0" fmla="*/ 433 w 891215"/>
              <a:gd name="connsiteY0" fmla="*/ 0 h 1261893"/>
              <a:gd name="connsiteX1" fmla="*/ 891210 w 891215"/>
              <a:gd name="connsiteY1" fmla="*/ 1261893 h 1261893"/>
              <a:gd name="connsiteX0" fmla="*/ 1181 w 891963"/>
              <a:gd name="connsiteY0" fmla="*/ 0 h 1261893"/>
              <a:gd name="connsiteX1" fmla="*/ 891958 w 891963"/>
              <a:gd name="connsiteY1" fmla="*/ 1261893 h 1261893"/>
              <a:gd name="connsiteX0" fmla="*/ 1163 w 892198"/>
              <a:gd name="connsiteY0" fmla="*/ 0 h 1261893"/>
              <a:gd name="connsiteX1" fmla="*/ 891940 w 892198"/>
              <a:gd name="connsiteY1" fmla="*/ 1261893 h 1261893"/>
              <a:gd name="connsiteX0" fmla="*/ 518 w 891556"/>
              <a:gd name="connsiteY0" fmla="*/ 0 h 1261893"/>
              <a:gd name="connsiteX1" fmla="*/ 891295 w 891556"/>
              <a:gd name="connsiteY1" fmla="*/ 1261893 h 1261893"/>
              <a:gd name="connsiteX0" fmla="*/ 208 w 891249"/>
              <a:gd name="connsiteY0" fmla="*/ 0 h 1261893"/>
              <a:gd name="connsiteX1" fmla="*/ 890985 w 891249"/>
              <a:gd name="connsiteY1" fmla="*/ 1261893 h 1261893"/>
              <a:gd name="connsiteX0" fmla="*/ 209 w 891080"/>
              <a:gd name="connsiteY0" fmla="*/ 0 h 1261893"/>
              <a:gd name="connsiteX1" fmla="*/ 890986 w 891080"/>
              <a:gd name="connsiteY1" fmla="*/ 1261893 h 1261893"/>
              <a:gd name="connsiteX0" fmla="*/ 126 w 890998"/>
              <a:gd name="connsiteY0" fmla="*/ 0 h 1261893"/>
              <a:gd name="connsiteX1" fmla="*/ 890903 w 890998"/>
              <a:gd name="connsiteY1" fmla="*/ 1261893 h 1261893"/>
              <a:gd name="connsiteX0" fmla="*/ 0 w 890876"/>
              <a:gd name="connsiteY0" fmla="*/ 0 h 1261893"/>
              <a:gd name="connsiteX1" fmla="*/ 890777 w 890876"/>
              <a:gd name="connsiteY1" fmla="*/ 1261893 h 1261893"/>
              <a:gd name="connsiteX0" fmla="*/ 0 w 890877"/>
              <a:gd name="connsiteY0" fmla="*/ 0 h 1261893"/>
              <a:gd name="connsiteX1" fmla="*/ 890777 w 890877"/>
              <a:gd name="connsiteY1" fmla="*/ 1261893 h 1261893"/>
            </a:gdLst>
            <a:ahLst/>
            <a:cxnLst>
              <a:cxn ang="0">
                <a:pos x="connsiteX0" y="connsiteY0"/>
              </a:cxn>
              <a:cxn ang="0">
                <a:pos x="connsiteX1" y="connsiteY1"/>
              </a:cxn>
            </a:cxnLst>
            <a:rect l="l" t="t" r="r" b="b"/>
            <a:pathLst>
              <a:path w="890877" h="1261893">
                <a:moveTo>
                  <a:pt x="0" y="0"/>
                </a:moveTo>
                <a:cubicBezTo>
                  <a:pt x="33884" y="1056851"/>
                  <a:pt x="901587" y="686112"/>
                  <a:pt x="890777" y="1261893"/>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44" name="Freeform 743"/>
          <p:cNvSpPr/>
          <p:nvPr/>
        </p:nvSpPr>
        <p:spPr>
          <a:xfrm flipH="1">
            <a:off x="2713363" y="1640076"/>
            <a:ext cx="3283789" cy="1791793"/>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4 w 889578"/>
              <a:gd name="connsiteY0" fmla="*/ 0 h 1303499"/>
              <a:gd name="connsiteX1" fmla="*/ 889576 w 889578"/>
              <a:gd name="connsiteY1" fmla="*/ 1303499 h 1303499"/>
              <a:gd name="connsiteX0" fmla="*/ 4 w 889576"/>
              <a:gd name="connsiteY0" fmla="*/ 0 h 1303499"/>
              <a:gd name="connsiteX1" fmla="*/ 889576 w 889576"/>
              <a:gd name="connsiteY1" fmla="*/ 1303499 h 1303499"/>
              <a:gd name="connsiteX0" fmla="*/ 0 w 889572"/>
              <a:gd name="connsiteY0" fmla="*/ 0 h 1303499"/>
              <a:gd name="connsiteX1" fmla="*/ 889572 w 889572"/>
              <a:gd name="connsiteY1" fmla="*/ 1303499 h 1303499"/>
              <a:gd name="connsiteX0" fmla="*/ 1 w 889573"/>
              <a:gd name="connsiteY0" fmla="*/ 0 h 1303499"/>
              <a:gd name="connsiteX1" fmla="*/ 889573 w 889573"/>
              <a:gd name="connsiteY1" fmla="*/ 1303499 h 1303499"/>
              <a:gd name="connsiteX0" fmla="*/ 4 w 889576"/>
              <a:gd name="connsiteY0" fmla="*/ 0 h 1303499"/>
              <a:gd name="connsiteX1" fmla="*/ 889576 w 889576"/>
              <a:gd name="connsiteY1" fmla="*/ 1303499 h 1303499"/>
              <a:gd name="connsiteX0" fmla="*/ 4 w 889578"/>
              <a:gd name="connsiteY0" fmla="*/ 0 h 1303499"/>
              <a:gd name="connsiteX1" fmla="*/ 889576 w 889578"/>
              <a:gd name="connsiteY1" fmla="*/ 1303499 h 1303499"/>
              <a:gd name="connsiteX0" fmla="*/ 4 w 890310"/>
              <a:gd name="connsiteY0" fmla="*/ 0 h 1303499"/>
              <a:gd name="connsiteX1" fmla="*/ 889576 w 890310"/>
              <a:gd name="connsiteY1" fmla="*/ 1303499 h 1303499"/>
              <a:gd name="connsiteX0" fmla="*/ 536 w 890824"/>
              <a:gd name="connsiteY0" fmla="*/ 0 h 1303499"/>
              <a:gd name="connsiteX1" fmla="*/ 890108 w 890824"/>
              <a:gd name="connsiteY1" fmla="*/ 1303499 h 1303499"/>
              <a:gd name="connsiteX0" fmla="*/ 141 w 890439"/>
              <a:gd name="connsiteY0" fmla="*/ 0 h 1303499"/>
              <a:gd name="connsiteX1" fmla="*/ 889713 w 890439"/>
              <a:gd name="connsiteY1" fmla="*/ 1303499 h 1303499"/>
              <a:gd name="connsiteX0" fmla="*/ 143 w 889749"/>
              <a:gd name="connsiteY0" fmla="*/ 0 h 1303499"/>
              <a:gd name="connsiteX1" fmla="*/ 889715 w 889749"/>
              <a:gd name="connsiteY1" fmla="*/ 1303499 h 1303499"/>
              <a:gd name="connsiteX0" fmla="*/ 25 w 889631"/>
              <a:gd name="connsiteY0" fmla="*/ 0 h 1303499"/>
              <a:gd name="connsiteX1" fmla="*/ 889597 w 889631"/>
              <a:gd name="connsiteY1" fmla="*/ 1303499 h 1303499"/>
              <a:gd name="connsiteX0" fmla="*/ 25 w 889631"/>
              <a:gd name="connsiteY0" fmla="*/ 0 h 1303499"/>
              <a:gd name="connsiteX1" fmla="*/ 889597 w 889631"/>
              <a:gd name="connsiteY1" fmla="*/ 1303499 h 1303499"/>
              <a:gd name="connsiteX0" fmla="*/ 0 w 889608"/>
              <a:gd name="connsiteY0" fmla="*/ 0 h 1303499"/>
              <a:gd name="connsiteX1" fmla="*/ 889572 w 889608"/>
              <a:gd name="connsiteY1" fmla="*/ 1303499 h 1303499"/>
            </a:gdLst>
            <a:ahLst/>
            <a:cxnLst>
              <a:cxn ang="0">
                <a:pos x="connsiteX0" y="connsiteY0"/>
              </a:cxn>
              <a:cxn ang="0">
                <a:pos x="connsiteX1" y="connsiteY1"/>
              </a:cxn>
            </a:cxnLst>
            <a:rect l="l" t="t" r="r" b="b"/>
            <a:pathLst>
              <a:path w="889608" h="1303499">
                <a:moveTo>
                  <a:pt x="0" y="0"/>
                </a:moveTo>
                <a:cubicBezTo>
                  <a:pt x="29327" y="1233168"/>
                  <a:pt x="896072" y="422341"/>
                  <a:pt x="889572" y="1303499"/>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45" name="Freeform 744"/>
          <p:cNvSpPr/>
          <p:nvPr/>
        </p:nvSpPr>
        <p:spPr>
          <a:xfrm flipH="1">
            <a:off x="1203568" y="1639384"/>
            <a:ext cx="4589082" cy="1061335"/>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574"/>
              <a:gd name="connsiteY0" fmla="*/ 0 h 1303499"/>
              <a:gd name="connsiteX1" fmla="*/ 889572 w 889574"/>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3"/>
              <a:gd name="connsiteY0" fmla="*/ 0 h 1303499"/>
              <a:gd name="connsiteX1" fmla="*/ 889572 w 889573"/>
              <a:gd name="connsiteY1" fmla="*/ 1303499 h 1303499"/>
              <a:gd name="connsiteX0" fmla="*/ 234 w 889807"/>
              <a:gd name="connsiteY0" fmla="*/ 0 h 1303499"/>
              <a:gd name="connsiteX1" fmla="*/ 889806 w 889807"/>
              <a:gd name="connsiteY1" fmla="*/ 1303499 h 1303499"/>
              <a:gd name="connsiteX0" fmla="*/ 72 w 889645"/>
              <a:gd name="connsiteY0" fmla="*/ 0 h 1303499"/>
              <a:gd name="connsiteX1" fmla="*/ 889644 w 889645"/>
              <a:gd name="connsiteY1" fmla="*/ 1303499 h 1303499"/>
              <a:gd name="connsiteX0" fmla="*/ 69 w 890790"/>
              <a:gd name="connsiteY0" fmla="*/ 0 h 1303499"/>
              <a:gd name="connsiteX1" fmla="*/ 889641 w 890790"/>
              <a:gd name="connsiteY1" fmla="*/ 1303499 h 1303499"/>
              <a:gd name="connsiteX0" fmla="*/ 69 w 889960"/>
              <a:gd name="connsiteY0" fmla="*/ 0 h 1303499"/>
              <a:gd name="connsiteX1" fmla="*/ 889641 w 889960"/>
              <a:gd name="connsiteY1" fmla="*/ 1303499 h 1303499"/>
              <a:gd name="connsiteX0" fmla="*/ 69 w 890122"/>
              <a:gd name="connsiteY0" fmla="*/ 0 h 1303499"/>
              <a:gd name="connsiteX1" fmla="*/ 889641 w 890122"/>
              <a:gd name="connsiteY1" fmla="*/ 1303499 h 1303499"/>
              <a:gd name="connsiteX0" fmla="*/ 69 w 890314"/>
              <a:gd name="connsiteY0" fmla="*/ 0 h 1303499"/>
              <a:gd name="connsiteX1" fmla="*/ 889641 w 890314"/>
              <a:gd name="connsiteY1" fmla="*/ 1303499 h 1303499"/>
              <a:gd name="connsiteX0" fmla="*/ 71 w 889643"/>
              <a:gd name="connsiteY0" fmla="*/ 0 h 1303499"/>
              <a:gd name="connsiteX1" fmla="*/ 889643 w 889643"/>
              <a:gd name="connsiteY1" fmla="*/ 1303499 h 1303499"/>
              <a:gd name="connsiteX0" fmla="*/ 0 w 889572"/>
              <a:gd name="connsiteY0" fmla="*/ 0 h 1303499"/>
              <a:gd name="connsiteX1" fmla="*/ 889572 w 889572"/>
              <a:gd name="connsiteY1" fmla="*/ 1303499 h 1303499"/>
            </a:gdLst>
            <a:ahLst/>
            <a:cxnLst>
              <a:cxn ang="0">
                <a:pos x="connsiteX0" y="connsiteY0"/>
              </a:cxn>
              <a:cxn ang="0">
                <a:pos x="connsiteX1" y="connsiteY1"/>
              </a:cxn>
            </a:cxnLst>
            <a:rect l="l" t="t" r="r" b="b"/>
            <a:pathLst>
              <a:path w="889572" h="1303499">
                <a:moveTo>
                  <a:pt x="0" y="0"/>
                </a:moveTo>
                <a:cubicBezTo>
                  <a:pt x="6891" y="1693614"/>
                  <a:pt x="889376" y="-370738"/>
                  <a:pt x="889572" y="1303499"/>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34" name="Donut 733"/>
          <p:cNvSpPr/>
          <p:nvPr/>
        </p:nvSpPr>
        <p:spPr bwMode="auto">
          <a:xfrm>
            <a:off x="-1355600" y="1172995"/>
            <a:ext cx="7083790" cy="7083790"/>
          </a:xfrm>
          <a:prstGeom prst="donut">
            <a:avLst>
              <a:gd name="adj" fmla="val 6541"/>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fontAlgn="auto">
              <a:spcBef>
                <a:spcPts val="0"/>
              </a:spcBef>
              <a:spcAft>
                <a:spcPts val="0"/>
              </a:spcAft>
            </a:pPr>
            <a:endParaRPr lang="en-US" sz="1400" dirty="0" err="1" smtClean="0">
              <a:solidFill>
                <a:srgbClr val="FFFFFF"/>
              </a:solidFill>
              <a:latin typeface="ＭＳ Ｐゴシック"/>
              <a:ea typeface="ＭＳ Ｐゴシック"/>
              <a:cs typeface="Arial" pitchFamily="-107" charset="0"/>
              <a:sym typeface="Arial" pitchFamily="-107" charset="0"/>
            </a:endParaRPr>
          </a:p>
        </p:txBody>
      </p:sp>
      <p:sp>
        <p:nvSpPr>
          <p:cNvPr id="735" name="TextBox 734"/>
          <p:cNvSpPr txBox="1"/>
          <p:nvPr/>
        </p:nvSpPr>
        <p:spPr>
          <a:xfrm rot="19096821">
            <a:off x="-514059" y="1495899"/>
            <a:ext cx="6107274" cy="4141364"/>
          </a:xfrm>
          <a:prstGeom prst="rect">
            <a:avLst/>
          </a:prstGeom>
          <a:scene3d>
            <a:camera prst="orthographicFront">
              <a:rot lat="0" lon="0" rev="18600000"/>
            </a:camera>
            <a:lightRig rig="threePt" dir="t"/>
          </a:scene3d>
        </p:spPr>
        <p:txBody>
          <a:bodyPr wrap="square" rtlCol="0">
            <a:prstTxWarp prst="textCircle">
              <a:avLst>
                <a:gd name="adj" fmla="val 14833414"/>
              </a:avLst>
            </a:prstTxWarp>
            <a:noAutofit/>
          </a:bodyPr>
          <a:lstStyle/>
          <a:p>
            <a:pPr defTabSz="914400" fontAlgn="auto">
              <a:lnSpc>
                <a:spcPct val="140000"/>
              </a:lnSpc>
              <a:spcBef>
                <a:spcPts val="0"/>
              </a:spcBef>
              <a:spcAft>
                <a:spcPts val="0"/>
              </a:spcAft>
              <a:defRPr/>
            </a:pPr>
            <a:r>
              <a:rPr kumimoji="1" lang="en-US" altLang="ja-JP" sz="2400" dirty="0" smtClean="0">
                <a:solidFill>
                  <a:srgbClr val="FFFFFF"/>
                </a:solidFill>
                <a:latin typeface="Arial"/>
                <a:ea typeface="ＭＳ Ｐゴシック"/>
              </a:rPr>
              <a:t>Umbrella</a:t>
            </a:r>
            <a:endParaRPr lang="ja-JP" altLang="en-US" sz="2400" kern="0" dirty="0" smtClean="0">
              <a:solidFill>
                <a:srgbClr val="FFFFFF"/>
              </a:solidFill>
              <a:latin typeface="Arial"/>
              <a:ea typeface="ＭＳ Ｐゴシック"/>
              <a:cs typeface="Arial" charset="0"/>
            </a:endParaRPr>
          </a:p>
        </p:txBody>
      </p:sp>
      <p:sp>
        <p:nvSpPr>
          <p:cNvPr id="71" name="Rectangle 70"/>
          <p:cNvSpPr/>
          <p:nvPr/>
        </p:nvSpPr>
        <p:spPr>
          <a:xfrm>
            <a:off x="5808439" y="792654"/>
            <a:ext cx="1071127" cy="575799"/>
          </a:xfrm>
          <a:prstGeom prst="rect">
            <a:avLst/>
          </a:prstGeom>
        </p:spPr>
        <p:txBody>
          <a:bodyPr wrap="none">
            <a:spAutoFit/>
          </a:bodyPr>
          <a:lstStyle/>
          <a:p>
            <a:pPr defTabSz="685777" fontAlgn="auto">
              <a:lnSpc>
                <a:spcPts val="1300"/>
              </a:lnSpc>
              <a:spcBef>
                <a:spcPts val="0"/>
              </a:spcBef>
              <a:spcAft>
                <a:spcPts val="0"/>
              </a:spcAft>
              <a:defRPr/>
            </a:pPr>
            <a:r>
              <a:rPr lang="ja-JP" altLang="en-US" sz="900" kern="0" dirty="0" smtClean="0">
                <a:solidFill>
                  <a:srgbClr val="C31230"/>
                </a:solidFill>
                <a:latin typeface="Arial"/>
                <a:ea typeface="ＭＳ Ｐゴシック"/>
              </a:rPr>
              <a:t>マルウェア</a:t>
            </a:r>
          </a:p>
          <a:p>
            <a:pPr defTabSz="685777" fontAlgn="auto">
              <a:lnSpc>
                <a:spcPts val="1300"/>
              </a:lnSpc>
              <a:spcBef>
                <a:spcPts val="0"/>
              </a:spcBef>
              <a:spcAft>
                <a:spcPts val="0"/>
              </a:spcAft>
              <a:defRPr/>
            </a:pPr>
            <a:r>
              <a:rPr lang="en-US" altLang="ja-JP" sz="900" kern="0" dirty="0">
                <a:solidFill>
                  <a:srgbClr val="C31230"/>
                </a:solidFill>
                <a:latin typeface="Arial"/>
                <a:ea typeface="ＭＳ Ｐゴシック"/>
              </a:rPr>
              <a:t>C&amp;C </a:t>
            </a:r>
            <a:r>
              <a:rPr lang="ja-JP" altLang="en-US" sz="900" kern="0" dirty="0">
                <a:solidFill>
                  <a:srgbClr val="C31230"/>
                </a:solidFill>
                <a:latin typeface="Arial"/>
                <a:ea typeface="ＭＳ Ｐゴシック"/>
              </a:rPr>
              <a:t>コールバック</a:t>
            </a:r>
          </a:p>
          <a:p>
            <a:pPr defTabSz="685777" fontAlgn="auto">
              <a:lnSpc>
                <a:spcPts val="1300"/>
              </a:lnSpc>
              <a:spcBef>
                <a:spcPts val="0"/>
              </a:spcBef>
              <a:spcAft>
                <a:spcPts val="0"/>
              </a:spcAft>
              <a:defRPr/>
            </a:pPr>
            <a:r>
              <a:rPr lang="ja-JP" altLang="en-US" sz="900" kern="0" dirty="0" smtClean="0">
                <a:solidFill>
                  <a:srgbClr val="C31230"/>
                </a:solidFill>
                <a:latin typeface="Arial"/>
                <a:ea typeface="ＭＳ Ｐゴシック"/>
              </a:rPr>
              <a:t>フィッシング</a:t>
            </a:r>
            <a:endParaRPr lang="ja-JP" altLang="en-US" sz="900" kern="0" dirty="0">
              <a:solidFill>
                <a:srgbClr val="C31230"/>
              </a:solidFill>
              <a:latin typeface="Arial"/>
              <a:ea typeface="ＭＳ Ｐゴシック"/>
              <a:cs typeface="Arial" charset="0"/>
            </a:endParaRPr>
          </a:p>
        </p:txBody>
      </p:sp>
      <p:cxnSp>
        <p:nvCxnSpPr>
          <p:cNvPr id="73" name="Straight Connector 72"/>
          <p:cNvCxnSpPr/>
          <p:nvPr/>
        </p:nvCxnSpPr>
        <p:spPr>
          <a:xfrm>
            <a:off x="5822145" y="869433"/>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988628" y="461361"/>
            <a:ext cx="2100338" cy="1124830"/>
            <a:chOff x="5596581" y="595429"/>
            <a:chExt cx="2272456" cy="1217008"/>
          </a:xfrm>
        </p:grpSpPr>
        <p:grpSp>
          <p:nvGrpSpPr>
            <p:cNvPr id="5" name="Group 4"/>
            <p:cNvGrpSpPr/>
            <p:nvPr/>
          </p:nvGrpSpPr>
          <p:grpSpPr>
            <a:xfrm>
              <a:off x="5596581" y="595429"/>
              <a:ext cx="2272456" cy="1217008"/>
              <a:chOff x="3435772" y="1179303"/>
              <a:chExt cx="2272456" cy="1217008"/>
            </a:xfrm>
          </p:grpSpPr>
          <p:sp>
            <p:nvSpPr>
              <p:cNvPr id="75" name="Freeform 74"/>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6" name="Freeform 75"/>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7" name="Freeform 76"/>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8" name="Freeform 77"/>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cxnSp>
          <p:nvCxnSpPr>
            <p:cNvPr id="7" name="Straight Connector 6"/>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37662" y="2760215"/>
            <a:ext cx="1228224" cy="1867906"/>
            <a:chOff x="674483" y="3065734"/>
            <a:chExt cx="1228224" cy="1867906"/>
          </a:xfrm>
        </p:grpSpPr>
        <p:sp>
          <p:nvSpPr>
            <p:cNvPr id="173" name="Rounded Rectangle 172"/>
            <p:cNvSpPr/>
            <p:nvPr/>
          </p:nvSpPr>
          <p:spPr>
            <a:xfrm>
              <a:off x="674483" y="3065734"/>
              <a:ext cx="1228224" cy="1728972"/>
            </a:xfrm>
            <a:prstGeom prst="roundRect">
              <a:avLst>
                <a:gd name="adj" fmla="val 5375"/>
              </a:avLst>
            </a:prstGeom>
            <a:solidFill>
              <a:schemeClr val="bg1"/>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5" name="Rectangle 174"/>
            <p:cNvSpPr/>
            <p:nvPr/>
          </p:nvSpPr>
          <p:spPr>
            <a:xfrm>
              <a:off x="1146865" y="4674595"/>
              <a:ext cx="284693" cy="259045"/>
            </a:xfrm>
            <a:prstGeom prst="rect">
              <a:avLst/>
            </a:prstGeom>
            <a:solidFill>
              <a:schemeClr val="bg1"/>
            </a:solidFill>
          </p:spPr>
          <p:txBody>
            <a:bodyPr wrap="none" lIns="45720" rIns="45720">
              <a:spAutoFit/>
            </a:bodyPr>
            <a:lstStyle/>
            <a:p>
              <a:pPr algn="ctr" defTabSz="685777" fontAlgn="auto">
                <a:lnSpc>
                  <a:spcPts val="1300"/>
                </a:lnSpc>
                <a:spcBef>
                  <a:spcPts val="0"/>
                </a:spcBef>
                <a:spcAft>
                  <a:spcPts val="0"/>
                </a:spcAft>
                <a:defRPr/>
              </a:pPr>
              <a:r>
                <a:rPr lang="en-US" altLang="ja-JP" sz="1000" b="1" kern="0" dirty="0" smtClean="0">
                  <a:solidFill>
                    <a:srgbClr val="333333"/>
                  </a:solidFill>
                  <a:latin typeface="Arial"/>
                  <a:ea typeface="ＭＳ Ｐゴシック"/>
                </a:rPr>
                <a:t>HQ</a:t>
              </a:r>
              <a:endParaRPr lang="ja-JP" altLang="en-US" sz="1000" b="1" kern="0" dirty="0">
                <a:solidFill>
                  <a:srgbClr val="333333"/>
                </a:solidFill>
                <a:latin typeface="Arial"/>
                <a:ea typeface="ＭＳ Ｐゴシック"/>
              </a:endParaRPr>
            </a:p>
          </p:txBody>
        </p:sp>
        <p:grpSp>
          <p:nvGrpSpPr>
            <p:cNvPr id="176" name="Group 175"/>
            <p:cNvGrpSpPr/>
            <p:nvPr/>
          </p:nvGrpSpPr>
          <p:grpSpPr>
            <a:xfrm>
              <a:off x="835521" y="3231961"/>
              <a:ext cx="985939" cy="951051"/>
              <a:chOff x="2658922" y="2965712"/>
              <a:chExt cx="985939" cy="951051"/>
            </a:xfrm>
          </p:grpSpPr>
          <p:sp>
            <p:nvSpPr>
              <p:cNvPr id="216" name="Rectangle 215"/>
              <p:cNvSpPr/>
              <p:nvPr/>
            </p:nvSpPr>
            <p:spPr>
              <a:xfrm>
                <a:off x="2770904" y="3682686"/>
                <a:ext cx="873957" cy="230832"/>
              </a:xfrm>
              <a:prstGeom prst="rect">
                <a:avLst/>
              </a:prstGeom>
              <a:noFill/>
            </p:spPr>
            <p:txBody>
              <a:bodyPr wrap="none" anchor="ctr">
                <a:spAutoFit/>
              </a:bodyPr>
              <a:lstStyle/>
              <a:p>
                <a:pPr defTabSz="685777" fontAlgn="auto">
                  <a:spcBef>
                    <a:spcPts val="0"/>
                  </a:spcBef>
                  <a:spcAft>
                    <a:spcPts val="0"/>
                  </a:spcAft>
                  <a:defRPr/>
                </a:pPr>
                <a:r>
                  <a:rPr lang="ja-JP" altLang="en-US" sz="900" kern="0" dirty="0">
                    <a:solidFill>
                      <a:srgbClr val="333333"/>
                    </a:solidFill>
                    <a:latin typeface="Arial"/>
                    <a:ea typeface="ＭＳ Ｐゴシック"/>
                  </a:rPr>
                  <a:t>サンドボックス</a:t>
                </a:r>
              </a:p>
            </p:txBody>
          </p:sp>
          <p:sp>
            <p:nvSpPr>
              <p:cNvPr id="217" name="Rounded Rectangle 216"/>
              <p:cNvSpPr/>
              <p:nvPr/>
            </p:nvSpPr>
            <p:spPr>
              <a:xfrm>
                <a:off x="2658922" y="2965712"/>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8" name="Oval 217"/>
              <p:cNvSpPr>
                <a:spLocks noChangeAspect="1"/>
              </p:cNvSpPr>
              <p:nvPr/>
            </p:nvSpPr>
            <p:spPr>
              <a:xfrm>
                <a:off x="2728761" y="3034759"/>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9" name="Rounded Rectangle 218"/>
              <p:cNvSpPr/>
              <p:nvPr/>
            </p:nvSpPr>
            <p:spPr>
              <a:xfrm>
                <a:off x="2658922" y="3203617"/>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0" name="Oval 219"/>
              <p:cNvSpPr>
                <a:spLocks noChangeAspect="1"/>
              </p:cNvSpPr>
              <p:nvPr/>
            </p:nvSpPr>
            <p:spPr>
              <a:xfrm>
                <a:off x="2728761" y="3272664"/>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1" name="Rounded Rectangle 220"/>
              <p:cNvSpPr/>
              <p:nvPr/>
            </p:nvSpPr>
            <p:spPr>
              <a:xfrm>
                <a:off x="2658922" y="3441491"/>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2" name="Oval 221"/>
              <p:cNvSpPr>
                <a:spLocks noChangeAspect="1"/>
              </p:cNvSpPr>
              <p:nvPr/>
            </p:nvSpPr>
            <p:spPr>
              <a:xfrm>
                <a:off x="2728761" y="3510538"/>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3" name="Rounded Rectangle 222"/>
              <p:cNvSpPr/>
              <p:nvPr/>
            </p:nvSpPr>
            <p:spPr>
              <a:xfrm>
                <a:off x="2658922" y="3679443"/>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4" name="Oval 223"/>
              <p:cNvSpPr>
                <a:spLocks noChangeAspect="1"/>
              </p:cNvSpPr>
              <p:nvPr/>
            </p:nvSpPr>
            <p:spPr>
              <a:xfrm>
                <a:off x="2728761" y="3748490"/>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5" name="Rectangle 224"/>
              <p:cNvSpPr/>
              <p:nvPr/>
            </p:nvSpPr>
            <p:spPr>
              <a:xfrm>
                <a:off x="2770904" y="2970292"/>
                <a:ext cx="537327" cy="230832"/>
              </a:xfrm>
              <a:prstGeom prst="rect">
                <a:avLst/>
              </a:prstGeom>
              <a:noFill/>
            </p:spPr>
            <p:txBody>
              <a:bodyPr wrap="none" anchor="ctr">
                <a:spAutoFit/>
              </a:bodyPr>
              <a:lstStyle/>
              <a:p>
                <a:pPr defTabSz="685777" fontAlgn="auto">
                  <a:spcBef>
                    <a:spcPts val="0"/>
                  </a:spcBef>
                  <a:spcAft>
                    <a:spcPts val="0"/>
                  </a:spcAft>
                  <a:defRPr/>
                </a:pPr>
                <a:r>
                  <a:rPr lang="en-US" altLang="ja-JP" sz="900" kern="0" dirty="0" smtClean="0">
                    <a:solidFill>
                      <a:srgbClr val="333333"/>
                    </a:solidFill>
                    <a:latin typeface="Arial"/>
                    <a:ea typeface="ＭＳ Ｐゴシック"/>
                  </a:rPr>
                  <a:t>NGFW</a:t>
                </a:r>
                <a:endParaRPr lang="ja-JP" altLang="en-US" sz="900" kern="0" dirty="0">
                  <a:solidFill>
                    <a:srgbClr val="333333"/>
                  </a:solidFill>
                  <a:latin typeface="Arial"/>
                  <a:ea typeface="ＭＳ Ｐゴシック"/>
                  <a:cs typeface="Arial" charset="0"/>
                </a:endParaRPr>
              </a:p>
            </p:txBody>
          </p:sp>
          <p:sp>
            <p:nvSpPr>
              <p:cNvPr id="226" name="Rectangle 225"/>
              <p:cNvSpPr/>
              <p:nvPr/>
            </p:nvSpPr>
            <p:spPr>
              <a:xfrm>
                <a:off x="2770904" y="3445222"/>
                <a:ext cx="601447" cy="230832"/>
              </a:xfrm>
              <a:prstGeom prst="rect">
                <a:avLst/>
              </a:prstGeom>
              <a:noFill/>
            </p:spPr>
            <p:txBody>
              <a:bodyPr wrap="none" anchor="ctr">
                <a:spAutoFit/>
              </a:bodyPr>
              <a:lstStyle/>
              <a:p>
                <a:pPr defTabSz="685777" fontAlgn="auto">
                  <a:spcBef>
                    <a:spcPts val="0"/>
                  </a:spcBef>
                  <a:spcAft>
                    <a:spcPts val="0"/>
                  </a:spcAft>
                  <a:defRPr/>
                </a:pPr>
                <a:r>
                  <a:rPr lang="ja-JP" altLang="en-US" sz="900" kern="0" dirty="0">
                    <a:solidFill>
                      <a:srgbClr val="333333"/>
                    </a:solidFill>
                    <a:latin typeface="Arial"/>
                    <a:ea typeface="ＭＳ Ｐゴシック"/>
                  </a:rPr>
                  <a:t>プロキシ</a:t>
                </a:r>
              </a:p>
            </p:txBody>
          </p:sp>
          <p:sp>
            <p:nvSpPr>
              <p:cNvPr id="227" name="Rectangle 226"/>
              <p:cNvSpPr/>
              <p:nvPr/>
            </p:nvSpPr>
            <p:spPr>
              <a:xfrm>
                <a:off x="2770904" y="3207757"/>
                <a:ext cx="607859" cy="230832"/>
              </a:xfrm>
              <a:prstGeom prst="rect">
                <a:avLst/>
              </a:prstGeom>
              <a:noFill/>
            </p:spPr>
            <p:txBody>
              <a:bodyPr wrap="none" anchor="ctr">
                <a:spAutoFit/>
              </a:bodyPr>
              <a:lstStyle/>
              <a:p>
                <a:pPr defTabSz="685777" fontAlgn="auto">
                  <a:spcBef>
                    <a:spcPts val="0"/>
                  </a:spcBef>
                  <a:spcAft>
                    <a:spcPts val="0"/>
                  </a:spcAft>
                  <a:defRPr/>
                </a:pPr>
                <a:r>
                  <a:rPr lang="en-US" altLang="ja-JP" sz="900" kern="0" dirty="0">
                    <a:solidFill>
                      <a:srgbClr val="333333"/>
                    </a:solidFill>
                    <a:latin typeface="Arial"/>
                    <a:ea typeface="ＭＳ Ｐゴシック"/>
                  </a:rPr>
                  <a:t>NetFlow</a:t>
                </a:r>
                <a:endParaRPr lang="ja-JP" altLang="en-US" sz="900" kern="0" dirty="0">
                  <a:solidFill>
                    <a:srgbClr val="333333"/>
                  </a:solidFill>
                  <a:latin typeface="Arial"/>
                  <a:ea typeface="ＭＳ Ｐゴシック"/>
                  <a:cs typeface="Arial" charset="0"/>
                </a:endParaRPr>
              </a:p>
            </p:txBody>
          </p:sp>
        </p:grpSp>
        <p:grpSp>
          <p:nvGrpSpPr>
            <p:cNvPr id="10" name="Group 9"/>
            <p:cNvGrpSpPr/>
            <p:nvPr/>
          </p:nvGrpSpPr>
          <p:grpSpPr>
            <a:xfrm>
              <a:off x="821212" y="4285228"/>
              <a:ext cx="424759" cy="314958"/>
              <a:chOff x="821212" y="4285228"/>
              <a:chExt cx="424759" cy="314958"/>
            </a:xfrm>
          </p:grpSpPr>
          <p:grpSp>
            <p:nvGrpSpPr>
              <p:cNvPr id="228" name="Group 227"/>
              <p:cNvGrpSpPr/>
              <p:nvPr/>
            </p:nvGrpSpPr>
            <p:grpSpPr>
              <a:xfrm>
                <a:off x="821212" y="4285228"/>
                <a:ext cx="424759" cy="314958"/>
                <a:chOff x="3789363" y="2959100"/>
                <a:chExt cx="466725" cy="346075"/>
              </a:xfrm>
              <a:noFill/>
            </p:grpSpPr>
            <p:sp>
              <p:nvSpPr>
                <p:cNvPr id="234"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3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59" name="Rectangle 158"/>
              <p:cNvSpPr/>
              <p:nvPr/>
            </p:nvSpPr>
            <p:spPr>
              <a:xfrm>
                <a:off x="858298" y="4295869"/>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nvGrpSpPr>
            <p:cNvPr id="12" name="Group 11"/>
            <p:cNvGrpSpPr/>
            <p:nvPr/>
          </p:nvGrpSpPr>
          <p:grpSpPr>
            <a:xfrm>
              <a:off x="1340389" y="4285228"/>
              <a:ext cx="424759" cy="314958"/>
              <a:chOff x="1340389" y="4285228"/>
              <a:chExt cx="424759" cy="314958"/>
            </a:xfrm>
          </p:grpSpPr>
          <p:grpSp>
            <p:nvGrpSpPr>
              <p:cNvPr id="208" name="Group 207"/>
              <p:cNvGrpSpPr/>
              <p:nvPr/>
            </p:nvGrpSpPr>
            <p:grpSpPr>
              <a:xfrm>
                <a:off x="1340389" y="4285228"/>
                <a:ext cx="424759" cy="314958"/>
                <a:chOff x="3789363" y="2959100"/>
                <a:chExt cx="466725" cy="346075"/>
              </a:xfrm>
              <a:noFill/>
            </p:grpSpPr>
            <p:sp>
              <p:nvSpPr>
                <p:cNvPr id="214"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1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60" name="Rectangle 159"/>
              <p:cNvSpPr/>
              <p:nvPr/>
            </p:nvSpPr>
            <p:spPr>
              <a:xfrm>
                <a:off x="1379500" y="4295869"/>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grpSp>
        <p:nvGrpSpPr>
          <p:cNvPr id="16" name="Group 15"/>
          <p:cNvGrpSpPr/>
          <p:nvPr/>
        </p:nvGrpSpPr>
        <p:grpSpPr>
          <a:xfrm>
            <a:off x="2097671" y="3477224"/>
            <a:ext cx="1228224" cy="1150897"/>
            <a:chOff x="2481681" y="3422116"/>
            <a:chExt cx="1228224" cy="1150897"/>
          </a:xfrm>
        </p:grpSpPr>
        <p:sp>
          <p:nvSpPr>
            <p:cNvPr id="238" name="Rounded Rectangle 237"/>
            <p:cNvSpPr/>
            <p:nvPr/>
          </p:nvSpPr>
          <p:spPr>
            <a:xfrm>
              <a:off x="2481681" y="3422116"/>
              <a:ext cx="1228224" cy="1011962"/>
            </a:xfrm>
            <a:prstGeom prst="roundRect">
              <a:avLst>
                <a:gd name="adj" fmla="val 5375"/>
              </a:avLst>
            </a:prstGeom>
            <a:solidFill>
              <a:schemeClr val="bg1"/>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0" name="Rectangle 239"/>
            <p:cNvSpPr/>
            <p:nvPr/>
          </p:nvSpPr>
          <p:spPr>
            <a:xfrm>
              <a:off x="2827426" y="4313968"/>
              <a:ext cx="537968" cy="259045"/>
            </a:xfrm>
            <a:prstGeom prst="rect">
              <a:avLst/>
            </a:prstGeom>
            <a:solidFill>
              <a:schemeClr val="bg1"/>
            </a:solidFill>
          </p:spPr>
          <p:txBody>
            <a:bodyPr wrap="none" lIns="45720" rIns="45720">
              <a:spAutoFit/>
            </a:bodyPr>
            <a:lstStyle/>
            <a:p>
              <a:pPr algn="ctr" defTabSz="685777" fontAlgn="auto">
                <a:lnSpc>
                  <a:spcPts val="1300"/>
                </a:lnSpc>
                <a:spcBef>
                  <a:spcPts val="0"/>
                </a:spcBef>
                <a:spcAft>
                  <a:spcPts val="0"/>
                </a:spcAft>
                <a:defRPr/>
              </a:pPr>
              <a:r>
                <a:rPr lang="ja-JP" altLang="en-US" sz="1000" b="1" kern="0" dirty="0" smtClean="0">
                  <a:solidFill>
                    <a:srgbClr val="333333"/>
                  </a:solidFill>
                  <a:latin typeface="Arial"/>
                  <a:ea typeface="ＭＳ Ｐゴシック"/>
                </a:rPr>
                <a:t>ブランチ</a:t>
              </a:r>
              <a:endParaRPr lang="ja-JP" altLang="en-US" sz="1000" b="1" kern="0" dirty="0">
                <a:solidFill>
                  <a:srgbClr val="333333"/>
                </a:solidFill>
                <a:latin typeface="Arial"/>
                <a:ea typeface="ＭＳ Ｐゴシック"/>
              </a:endParaRPr>
            </a:p>
          </p:txBody>
        </p:sp>
        <p:grpSp>
          <p:nvGrpSpPr>
            <p:cNvPr id="241" name="Group 240"/>
            <p:cNvGrpSpPr/>
            <p:nvPr/>
          </p:nvGrpSpPr>
          <p:grpSpPr>
            <a:xfrm>
              <a:off x="2642719" y="3580614"/>
              <a:ext cx="950032" cy="246221"/>
              <a:chOff x="2658922" y="3674992"/>
              <a:chExt cx="950032" cy="246221"/>
            </a:xfrm>
          </p:grpSpPr>
          <p:sp>
            <p:nvSpPr>
              <p:cNvPr id="270" name="Rectangle 269"/>
              <p:cNvSpPr/>
              <p:nvPr/>
            </p:nvSpPr>
            <p:spPr>
              <a:xfrm>
                <a:off x="2770904" y="3674992"/>
                <a:ext cx="838050" cy="246221"/>
              </a:xfrm>
              <a:prstGeom prst="rect">
                <a:avLst/>
              </a:prstGeom>
              <a:noFill/>
            </p:spPr>
            <p:txBody>
              <a:bodyPr wrap="none" anchor="ctr">
                <a:spAutoFit/>
              </a:bodyPr>
              <a:lstStyle/>
              <a:p>
                <a:pPr defTabSz="685777" fontAlgn="auto">
                  <a:spcBef>
                    <a:spcPts val="0"/>
                  </a:spcBef>
                  <a:spcAft>
                    <a:spcPts val="0"/>
                  </a:spcAft>
                  <a:defRPr/>
                </a:pPr>
                <a:r>
                  <a:rPr lang="ja-JP" altLang="en-US" sz="1000" kern="0" spc="-20" dirty="0" smtClean="0">
                    <a:solidFill>
                      <a:srgbClr val="333333"/>
                    </a:solidFill>
                    <a:latin typeface="Arial"/>
                    <a:ea typeface="ＭＳ Ｐゴシック"/>
                  </a:rPr>
                  <a:t>ルータ</a:t>
                </a:r>
                <a:r>
                  <a:rPr lang="en-US" altLang="ja-JP" sz="1000" kern="0" spc="-20" dirty="0" smtClean="0">
                    <a:solidFill>
                      <a:srgbClr val="333333"/>
                    </a:solidFill>
                    <a:latin typeface="Arial"/>
                    <a:ea typeface="ＭＳ Ｐゴシック"/>
                  </a:rPr>
                  <a:t>/</a:t>
                </a:r>
                <a:r>
                  <a:rPr lang="en-US" altLang="ja-JP" sz="1000" kern="0" dirty="0" smtClean="0">
                    <a:solidFill>
                      <a:srgbClr val="333333"/>
                    </a:solidFill>
                    <a:latin typeface="Arial"/>
                    <a:ea typeface="ＭＳ Ｐゴシック"/>
                  </a:rPr>
                  <a:t>UTM</a:t>
                </a:r>
                <a:endParaRPr lang="ja-JP" altLang="en-US" sz="1000" kern="0" dirty="0">
                  <a:solidFill>
                    <a:srgbClr val="333333"/>
                  </a:solidFill>
                  <a:latin typeface="Arial"/>
                  <a:ea typeface="ＭＳ Ｐゴシック"/>
                  <a:cs typeface="Arial" charset="0"/>
                </a:endParaRPr>
              </a:p>
            </p:txBody>
          </p:sp>
          <p:sp>
            <p:nvSpPr>
              <p:cNvPr id="273" name="Rounded Rectangle 272"/>
              <p:cNvSpPr/>
              <p:nvPr/>
            </p:nvSpPr>
            <p:spPr>
              <a:xfrm>
                <a:off x="2658922" y="3679443"/>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4" name="Oval 273"/>
              <p:cNvSpPr>
                <a:spLocks noChangeAspect="1"/>
              </p:cNvSpPr>
              <p:nvPr/>
            </p:nvSpPr>
            <p:spPr>
              <a:xfrm>
                <a:off x="2728761" y="3748490"/>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6" name="Group 5"/>
            <p:cNvGrpSpPr/>
            <p:nvPr/>
          </p:nvGrpSpPr>
          <p:grpSpPr>
            <a:xfrm>
              <a:off x="2628410" y="3924601"/>
              <a:ext cx="424759" cy="314958"/>
              <a:chOff x="2628410" y="3924601"/>
              <a:chExt cx="424759" cy="314958"/>
            </a:xfrm>
          </p:grpSpPr>
          <p:grpSp>
            <p:nvGrpSpPr>
              <p:cNvPr id="275" name="Group 274"/>
              <p:cNvGrpSpPr/>
              <p:nvPr/>
            </p:nvGrpSpPr>
            <p:grpSpPr>
              <a:xfrm>
                <a:off x="2628410" y="3924601"/>
                <a:ext cx="424759" cy="314958"/>
                <a:chOff x="3789363" y="2959100"/>
                <a:chExt cx="466725" cy="346075"/>
              </a:xfrm>
              <a:noFill/>
            </p:grpSpPr>
            <p:sp>
              <p:nvSpPr>
                <p:cNvPr id="285"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86"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66" name="Rectangle 165"/>
              <p:cNvSpPr/>
              <p:nvPr/>
            </p:nvSpPr>
            <p:spPr>
              <a:xfrm>
                <a:off x="2663497" y="3932191"/>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nvGrpSpPr>
            <p:cNvPr id="8" name="Group 7"/>
            <p:cNvGrpSpPr/>
            <p:nvPr/>
          </p:nvGrpSpPr>
          <p:grpSpPr>
            <a:xfrm>
              <a:off x="3147587" y="3924601"/>
              <a:ext cx="424759" cy="314958"/>
              <a:chOff x="3147587" y="3924601"/>
              <a:chExt cx="424759" cy="314958"/>
            </a:xfrm>
          </p:grpSpPr>
          <p:grpSp>
            <p:nvGrpSpPr>
              <p:cNvPr id="260" name="Group 259"/>
              <p:cNvGrpSpPr/>
              <p:nvPr/>
            </p:nvGrpSpPr>
            <p:grpSpPr>
              <a:xfrm>
                <a:off x="3147587" y="3924601"/>
                <a:ext cx="424759" cy="314958"/>
                <a:chOff x="3789363" y="2959100"/>
                <a:chExt cx="466725" cy="346075"/>
              </a:xfrm>
              <a:noFill/>
            </p:grpSpPr>
            <p:sp>
              <p:nvSpPr>
                <p:cNvPr id="26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79" name="Rectangle 178"/>
              <p:cNvSpPr/>
              <p:nvPr/>
            </p:nvSpPr>
            <p:spPr>
              <a:xfrm>
                <a:off x="3182674" y="3932191"/>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grpSp>
        <p:nvGrpSpPr>
          <p:cNvPr id="20" name="Group 19"/>
          <p:cNvGrpSpPr/>
          <p:nvPr/>
        </p:nvGrpSpPr>
        <p:grpSpPr>
          <a:xfrm>
            <a:off x="3624636" y="3950738"/>
            <a:ext cx="645368" cy="632514"/>
            <a:chOff x="4282463" y="4008403"/>
            <a:chExt cx="645368" cy="632514"/>
          </a:xfrm>
        </p:grpSpPr>
        <p:sp>
          <p:nvSpPr>
            <p:cNvPr id="155" name="Rectangle 154"/>
            <p:cNvSpPr/>
            <p:nvPr/>
          </p:nvSpPr>
          <p:spPr>
            <a:xfrm>
              <a:off x="4323776" y="4014738"/>
              <a:ext cx="561427" cy="40512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9" name="Group 8"/>
            <p:cNvGrpSpPr/>
            <p:nvPr/>
          </p:nvGrpSpPr>
          <p:grpSpPr>
            <a:xfrm>
              <a:off x="4282463" y="4008403"/>
              <a:ext cx="645368" cy="632514"/>
              <a:chOff x="4282463" y="3716132"/>
              <a:chExt cx="645368" cy="632514"/>
            </a:xfrm>
          </p:grpSpPr>
          <p:sp>
            <p:nvSpPr>
              <p:cNvPr id="157" name="Rectangle 156"/>
              <p:cNvSpPr/>
              <p:nvPr/>
            </p:nvSpPr>
            <p:spPr>
              <a:xfrm>
                <a:off x="4282463" y="4181934"/>
                <a:ext cx="645368" cy="166712"/>
              </a:xfrm>
              <a:prstGeom prst="rect">
                <a:avLst/>
              </a:prstGeom>
              <a:solidFill>
                <a:schemeClr val="bg1"/>
              </a:solidFill>
            </p:spPr>
            <p:txBody>
              <a:bodyPr wrap="none" lIns="45720" tIns="0" rIns="45720" bIns="0">
                <a:spAutoFit/>
              </a:bodyPr>
              <a:lstStyle/>
              <a:p>
                <a:pPr algn="ctr" defTabSz="685777" fontAlgn="auto">
                  <a:lnSpc>
                    <a:spcPts val="1300"/>
                  </a:lnSpc>
                  <a:spcBef>
                    <a:spcPts val="0"/>
                  </a:spcBef>
                  <a:spcAft>
                    <a:spcPts val="0"/>
                  </a:spcAft>
                  <a:defRPr/>
                </a:pPr>
                <a:r>
                  <a:rPr lang="ja-JP" altLang="en-US" sz="1000" b="1" kern="0" dirty="0" smtClean="0">
                    <a:solidFill>
                      <a:srgbClr val="333333"/>
                    </a:solidFill>
                    <a:latin typeface="Arial"/>
                    <a:ea typeface="ＭＳ Ｐゴシック"/>
                  </a:rPr>
                  <a:t>ローミング</a:t>
                </a:r>
                <a:endParaRPr lang="ja-JP" altLang="en-US" sz="1000" b="1" kern="0" dirty="0">
                  <a:solidFill>
                    <a:srgbClr val="333333"/>
                  </a:solidFill>
                  <a:latin typeface="Arial"/>
                  <a:ea typeface="ＭＳ Ｐゴシック"/>
                </a:endParaRPr>
              </a:p>
            </p:txBody>
          </p:sp>
          <p:grpSp>
            <p:nvGrpSpPr>
              <p:cNvPr id="161" name="Group 160"/>
              <p:cNvGrpSpPr/>
              <p:nvPr/>
            </p:nvGrpSpPr>
            <p:grpSpPr>
              <a:xfrm>
                <a:off x="4300196" y="3716132"/>
                <a:ext cx="609901" cy="452240"/>
                <a:chOff x="3789363" y="2959100"/>
                <a:chExt cx="466725" cy="346075"/>
              </a:xfrm>
              <a:noFill/>
            </p:grpSpPr>
            <p:sp>
              <p:nvSpPr>
                <p:cNvPr id="16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solidFill>
                  <a:schemeClr val="bg1"/>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6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solidFill>
                  <a:schemeClr val="bg1"/>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80" name="Rectangle 179"/>
              <p:cNvSpPr/>
              <p:nvPr/>
            </p:nvSpPr>
            <p:spPr>
              <a:xfrm>
                <a:off x="4427854" y="3801122"/>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grpSp>
        <p:nvGrpSpPr>
          <p:cNvPr id="33" name="Group 32"/>
          <p:cNvGrpSpPr/>
          <p:nvPr/>
        </p:nvGrpSpPr>
        <p:grpSpPr>
          <a:xfrm>
            <a:off x="4991232" y="2437749"/>
            <a:ext cx="1323317" cy="420545"/>
            <a:chOff x="5471762" y="2398937"/>
            <a:chExt cx="1323317" cy="420545"/>
          </a:xfrm>
        </p:grpSpPr>
        <p:sp>
          <p:nvSpPr>
            <p:cNvPr id="314" name="Rounded Rectangle 313"/>
            <p:cNvSpPr/>
            <p:nvPr/>
          </p:nvSpPr>
          <p:spPr>
            <a:xfrm>
              <a:off x="5471763" y="2398937"/>
              <a:ext cx="1323316" cy="420545"/>
            </a:xfrm>
            <a:prstGeom prst="roundRect">
              <a:avLst>
                <a:gd name="adj" fmla="val 4271"/>
              </a:avLst>
            </a:prstGeom>
            <a:solidFill>
              <a:schemeClr val="bg1"/>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8" name="Rounded Rectangle 27"/>
            <p:cNvSpPr/>
            <p:nvPr/>
          </p:nvSpPr>
          <p:spPr>
            <a:xfrm>
              <a:off x="5471762" y="2403898"/>
              <a:ext cx="1220946" cy="414893"/>
            </a:xfrm>
            <a:prstGeom prst="roundRect">
              <a:avLst>
                <a:gd name="adj" fmla="val 8415"/>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04" name="Rectangle 303"/>
            <p:cNvSpPr/>
            <p:nvPr/>
          </p:nvSpPr>
          <p:spPr>
            <a:xfrm>
              <a:off x="5702603" y="2416689"/>
              <a:ext cx="877163" cy="369332"/>
            </a:xfrm>
            <a:prstGeom prst="rect">
              <a:avLst/>
            </a:prstGeom>
            <a:noFill/>
          </p:spPr>
          <p:txBody>
            <a:bodyPr wrap="none">
              <a:spAutoFit/>
            </a:bodyPr>
            <a:lstStyle/>
            <a:p>
              <a:pPr algn="ctr"/>
              <a:r>
                <a:rPr lang="ja-JP" altLang="en-US" dirty="0" smtClean="0">
                  <a:solidFill>
                    <a:srgbClr val="049FD9"/>
                  </a:solidFill>
                  <a:latin typeface="Arial"/>
                  <a:ea typeface="ＭＳ Ｐゴシック"/>
                </a:rPr>
                <a:t>最前線</a:t>
              </a:r>
            </a:p>
          </p:txBody>
        </p:sp>
      </p:grpSp>
      <p:grpSp>
        <p:nvGrpSpPr>
          <p:cNvPr id="85" name="Group 84"/>
          <p:cNvGrpSpPr/>
          <p:nvPr/>
        </p:nvGrpSpPr>
        <p:grpSpPr>
          <a:xfrm>
            <a:off x="4513657" y="2342612"/>
            <a:ext cx="560930" cy="714383"/>
            <a:chOff x="2397940" y="1178226"/>
            <a:chExt cx="560930" cy="714383"/>
          </a:xfrm>
        </p:grpSpPr>
        <p:sp>
          <p:nvSpPr>
            <p:cNvPr id="792" name="Freeform 791"/>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nvGrpSpPr>
            <p:cNvPr id="736" name="Group 735"/>
            <p:cNvGrpSpPr/>
            <p:nvPr/>
          </p:nvGrpSpPr>
          <p:grpSpPr>
            <a:xfrm>
              <a:off x="2397940" y="1180167"/>
              <a:ext cx="560930" cy="712442"/>
              <a:chOff x="1755735" y="1691466"/>
              <a:chExt cx="405342" cy="514828"/>
            </a:xfrm>
          </p:grpSpPr>
          <p:sp>
            <p:nvSpPr>
              <p:cNvPr id="737" name="Freeform 736"/>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38" name="Freeform 737"/>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97" name="Group 96"/>
          <p:cNvGrpSpPr/>
          <p:nvPr/>
        </p:nvGrpSpPr>
        <p:grpSpPr>
          <a:xfrm>
            <a:off x="5387763" y="914291"/>
            <a:ext cx="349192" cy="349196"/>
            <a:chOff x="1239211" y="1569263"/>
            <a:chExt cx="347588" cy="347592"/>
          </a:xfrm>
        </p:grpSpPr>
        <p:sp>
          <p:nvSpPr>
            <p:cNvPr id="98"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latin typeface="Arial"/>
                <a:ea typeface="ＭＳ Ｐゴシック"/>
              </a:endParaRPr>
            </a:p>
          </p:txBody>
        </p:sp>
        <p:grpSp>
          <p:nvGrpSpPr>
            <p:cNvPr id="99" name="Group 98"/>
            <p:cNvGrpSpPr/>
            <p:nvPr/>
          </p:nvGrpSpPr>
          <p:grpSpPr>
            <a:xfrm>
              <a:off x="1330788" y="1649282"/>
              <a:ext cx="164435" cy="178646"/>
              <a:chOff x="6562985" y="1082506"/>
              <a:chExt cx="204378" cy="222040"/>
            </a:xfrm>
            <a:solidFill>
              <a:schemeClr val="bg1"/>
            </a:solidFill>
          </p:grpSpPr>
          <p:sp>
            <p:nvSpPr>
              <p:cNvPr id="100"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01"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02"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grpSp>
      </p:grpSp>
      <p:grpSp>
        <p:nvGrpSpPr>
          <p:cNvPr id="105" name="Group 104"/>
          <p:cNvGrpSpPr/>
          <p:nvPr/>
        </p:nvGrpSpPr>
        <p:grpSpPr>
          <a:xfrm>
            <a:off x="687445" y="2253864"/>
            <a:ext cx="1976956" cy="429824"/>
            <a:chOff x="622029" y="814118"/>
            <a:chExt cx="1976956" cy="429824"/>
          </a:xfrm>
        </p:grpSpPr>
        <p:sp>
          <p:nvSpPr>
            <p:cNvPr id="106" name="Rounded Rectangle 105"/>
            <p:cNvSpPr/>
            <p:nvPr/>
          </p:nvSpPr>
          <p:spPr>
            <a:xfrm>
              <a:off x="622029" y="814118"/>
              <a:ext cx="1920240" cy="320040"/>
            </a:xfrm>
            <a:prstGeom prst="roundRect">
              <a:avLst>
                <a:gd name="adj" fmla="val 10102"/>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07" name="Right Triangle 106"/>
            <p:cNvSpPr/>
            <p:nvPr/>
          </p:nvSpPr>
          <p:spPr>
            <a:xfrm rot="5400000">
              <a:off x="622031" y="1028426"/>
              <a:ext cx="215516" cy="215516"/>
            </a:xfrm>
            <a:prstGeom prst="rtTriangle">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08" name="Rectangle 107"/>
            <p:cNvSpPr/>
            <p:nvPr/>
          </p:nvSpPr>
          <p:spPr>
            <a:xfrm>
              <a:off x="638192" y="820786"/>
              <a:ext cx="1960793" cy="276999"/>
            </a:xfrm>
            <a:prstGeom prst="rect">
              <a:avLst/>
            </a:prstGeom>
          </p:spPr>
          <p:txBody>
            <a:bodyPr wrap="none">
              <a:spAutoFit/>
            </a:bodyPr>
            <a:lstStyle/>
            <a:p>
              <a:r>
                <a:rPr lang="ja-JP" altLang="en-US" sz="1200" dirty="0">
                  <a:solidFill>
                    <a:srgbClr val="FFFFFF"/>
                  </a:solidFill>
                  <a:latin typeface="Arial"/>
                  <a:ea typeface="ＭＳ Ｐゴシック"/>
                </a:rPr>
                <a:t>ネットワークとエンドポイント</a:t>
              </a:r>
            </a:p>
          </p:txBody>
        </p:sp>
      </p:grpSp>
      <p:grpSp>
        <p:nvGrpSpPr>
          <p:cNvPr id="113" name="Group 112"/>
          <p:cNvGrpSpPr/>
          <p:nvPr/>
        </p:nvGrpSpPr>
        <p:grpSpPr>
          <a:xfrm>
            <a:off x="2242377" y="2969115"/>
            <a:ext cx="1976956" cy="429824"/>
            <a:chOff x="622029" y="814118"/>
            <a:chExt cx="1976956" cy="429824"/>
          </a:xfrm>
        </p:grpSpPr>
        <p:sp>
          <p:nvSpPr>
            <p:cNvPr id="114" name="Rounded Rectangle 113"/>
            <p:cNvSpPr/>
            <p:nvPr/>
          </p:nvSpPr>
          <p:spPr>
            <a:xfrm>
              <a:off x="622029" y="814118"/>
              <a:ext cx="1920240" cy="320040"/>
            </a:xfrm>
            <a:prstGeom prst="roundRect">
              <a:avLst>
                <a:gd name="adj" fmla="val 10102"/>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15" name="Right Triangle 114"/>
            <p:cNvSpPr/>
            <p:nvPr/>
          </p:nvSpPr>
          <p:spPr>
            <a:xfrm rot="5400000">
              <a:off x="622031" y="1028426"/>
              <a:ext cx="215516" cy="215516"/>
            </a:xfrm>
            <a:prstGeom prst="rtTriangle">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16" name="Rectangle 115"/>
            <p:cNvSpPr/>
            <p:nvPr/>
          </p:nvSpPr>
          <p:spPr>
            <a:xfrm>
              <a:off x="638192" y="820786"/>
              <a:ext cx="1960793" cy="276999"/>
            </a:xfrm>
            <a:prstGeom prst="rect">
              <a:avLst/>
            </a:prstGeom>
          </p:spPr>
          <p:txBody>
            <a:bodyPr wrap="none">
              <a:spAutoFit/>
            </a:bodyPr>
            <a:lstStyle/>
            <a:p>
              <a:r>
                <a:rPr lang="ja-JP" altLang="en-US" sz="1200" dirty="0">
                  <a:solidFill>
                    <a:srgbClr val="FFFFFF"/>
                  </a:solidFill>
                  <a:latin typeface="Arial"/>
                  <a:ea typeface="ＭＳ Ｐゴシック"/>
                </a:rPr>
                <a:t>ネットワークとエンドポイント</a:t>
              </a:r>
            </a:p>
          </p:txBody>
        </p:sp>
      </p:grpSp>
      <p:grpSp>
        <p:nvGrpSpPr>
          <p:cNvPr id="117" name="Group 116"/>
          <p:cNvGrpSpPr/>
          <p:nvPr/>
        </p:nvGrpSpPr>
        <p:grpSpPr>
          <a:xfrm>
            <a:off x="3808345" y="3436215"/>
            <a:ext cx="1314456" cy="429824"/>
            <a:chOff x="622030" y="814118"/>
            <a:chExt cx="1087289" cy="429824"/>
          </a:xfrm>
        </p:grpSpPr>
        <p:sp>
          <p:nvSpPr>
            <p:cNvPr id="118" name="Rounded Rectangle 117"/>
            <p:cNvSpPr/>
            <p:nvPr/>
          </p:nvSpPr>
          <p:spPr>
            <a:xfrm>
              <a:off x="622030" y="814118"/>
              <a:ext cx="896112" cy="320040"/>
            </a:xfrm>
            <a:prstGeom prst="roundRect">
              <a:avLst>
                <a:gd name="adj" fmla="val 10102"/>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19" name="Right Triangle 118"/>
            <p:cNvSpPr/>
            <p:nvPr/>
          </p:nvSpPr>
          <p:spPr>
            <a:xfrm rot="5400000">
              <a:off x="622031" y="1028426"/>
              <a:ext cx="215516" cy="215516"/>
            </a:xfrm>
            <a:prstGeom prst="rtTriangle">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20" name="Rectangle 119"/>
            <p:cNvSpPr/>
            <p:nvPr/>
          </p:nvSpPr>
          <p:spPr>
            <a:xfrm>
              <a:off x="638192" y="820786"/>
              <a:ext cx="1071127" cy="276999"/>
            </a:xfrm>
            <a:prstGeom prst="rect">
              <a:avLst/>
            </a:prstGeom>
          </p:spPr>
          <p:txBody>
            <a:bodyPr wrap="none">
              <a:spAutoFit/>
            </a:bodyPr>
            <a:lstStyle/>
            <a:p>
              <a:r>
                <a:rPr lang="ja-JP" altLang="en-US" sz="1200" dirty="0" smtClean="0">
                  <a:solidFill>
                    <a:srgbClr val="FFFFFF"/>
                  </a:solidFill>
                  <a:latin typeface="Arial"/>
                  <a:ea typeface="ＭＳ Ｐゴシック"/>
                </a:rPr>
                <a:t>エンドポイント</a:t>
              </a:r>
              <a:endParaRPr lang="ja-JP" altLang="en-US" sz="1200" dirty="0">
                <a:solidFill>
                  <a:srgbClr val="FFFFFF"/>
                </a:solidFill>
                <a:latin typeface="Arial"/>
                <a:ea typeface="ＭＳ Ｐゴシック"/>
              </a:endParaRPr>
            </a:p>
          </p:txBody>
        </p:sp>
      </p:grpSp>
      <p:sp>
        <p:nvSpPr>
          <p:cNvPr id="121" name="Text Placeholder 5"/>
          <p:cNvSpPr txBox="1">
            <a:spLocks/>
          </p:cNvSpPr>
          <p:nvPr/>
        </p:nvSpPr>
        <p:spPr>
          <a:xfrm>
            <a:off x="6596981" y="2468172"/>
            <a:ext cx="2662864" cy="1528213"/>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defTabSz="457200">
              <a:spcBef>
                <a:spcPts val="800"/>
              </a:spcBef>
              <a:buSzTx/>
              <a:buNone/>
            </a:pPr>
            <a:r>
              <a:rPr lang="ja-JP" altLang="en-US" sz="1800" dirty="0">
                <a:solidFill>
                  <a:srgbClr val="049FD9"/>
                </a:solidFill>
                <a:latin typeface="Arial"/>
                <a:ea typeface="ＭＳ Ｐゴシック"/>
              </a:rPr>
              <a:t>これはすべて </a:t>
            </a:r>
            <a:r>
              <a:rPr lang="en-US" altLang="ja-JP" sz="1800" dirty="0">
                <a:solidFill>
                  <a:srgbClr val="049FD9"/>
                </a:solidFill>
                <a:latin typeface="Arial"/>
                <a:ea typeface="ＭＳ Ｐゴシック"/>
              </a:rPr>
              <a:t>DNS </a:t>
            </a:r>
            <a:r>
              <a:rPr lang="ja-JP" altLang="en-US" sz="1800" dirty="0">
                <a:solidFill>
                  <a:srgbClr val="049FD9"/>
                </a:solidFill>
                <a:latin typeface="Arial"/>
                <a:ea typeface="ＭＳ Ｐゴシック"/>
              </a:rPr>
              <a:t>から始まります</a:t>
            </a:r>
            <a:endParaRPr lang="ja-JP" altLang="en-US" sz="1800" dirty="0" smtClean="0">
              <a:latin typeface="Arial"/>
              <a:ea typeface="ＭＳ Ｐゴシック"/>
            </a:endParaRPr>
          </a:p>
          <a:p>
            <a:pPr marL="0" lvl="2" indent="0">
              <a:spcBef>
                <a:spcPts val="1400"/>
              </a:spcBef>
              <a:buNone/>
            </a:pPr>
            <a:r>
              <a:rPr lang="ja-JP" altLang="en-US" dirty="0" smtClean="0">
                <a:latin typeface="Arial"/>
                <a:ea typeface="ＭＳ Ｐゴシック"/>
              </a:rPr>
              <a:t>ファイル実行と </a:t>
            </a:r>
            <a:r>
              <a:rPr lang="en-US" altLang="ja-JP" dirty="0" smtClean="0">
                <a:latin typeface="Arial"/>
                <a:ea typeface="ＭＳ Ｐゴシック"/>
              </a:rPr>
              <a:t>IP </a:t>
            </a:r>
            <a:r>
              <a:rPr lang="ja-JP" altLang="en-US" dirty="0" smtClean="0">
                <a:latin typeface="Arial"/>
                <a:ea typeface="ＭＳ Ｐゴシック"/>
              </a:rPr>
              <a:t>接続に先行 </a:t>
            </a:r>
          </a:p>
          <a:p>
            <a:pPr marL="0" lvl="2" indent="0">
              <a:spcBef>
                <a:spcPts val="1400"/>
              </a:spcBef>
              <a:buNone/>
            </a:pPr>
            <a:r>
              <a:rPr lang="ja-JP" altLang="en-US" dirty="0" smtClean="0">
                <a:latin typeface="Arial"/>
                <a:ea typeface="ＭＳ Ｐゴシック"/>
              </a:rPr>
              <a:t>すべてのデバイスで使用</a:t>
            </a:r>
          </a:p>
          <a:p>
            <a:pPr marL="0" lvl="2" indent="0">
              <a:spcBef>
                <a:spcPts val="1400"/>
              </a:spcBef>
              <a:buNone/>
            </a:pPr>
            <a:r>
              <a:rPr lang="ja-JP" altLang="en-US" dirty="0" smtClean="0">
                <a:latin typeface="Arial"/>
                <a:ea typeface="ＭＳ Ｐゴシック"/>
              </a:rPr>
              <a:t>ポートに依存しない</a:t>
            </a:r>
          </a:p>
        </p:txBody>
      </p:sp>
    </p:spTree>
    <p:extLst>
      <p:ext uri="{BB962C8B-B14F-4D97-AF65-F5344CB8AC3E}">
        <p14:creationId xmlns:p14="http://schemas.microsoft.com/office/powerpoint/2010/main" val="55400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wheel(1)">
                                      <p:cBhvr>
                                        <p:cTn id="7" dur="1000"/>
                                        <p:tgtEl>
                                          <p:spTgt spid="7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35"/>
                                        </p:tgtEl>
                                        <p:attrNameLst>
                                          <p:attrName>style.visibility</p:attrName>
                                        </p:attrNameLst>
                                      </p:cBhvr>
                                      <p:to>
                                        <p:strVal val="visible"/>
                                      </p:to>
                                    </p:set>
                                    <p:animEffect transition="in" filter="fade">
                                      <p:cBhvr>
                                        <p:cTn id="11" dur="250"/>
                                        <p:tgtEl>
                                          <p:spTgt spid="735"/>
                                        </p:tgtEl>
                                      </p:cBhvr>
                                    </p:animEffect>
                                  </p:childTnLst>
                                </p:cTn>
                              </p:par>
                            </p:childTnLst>
                          </p:cTn>
                        </p:par>
                        <p:par>
                          <p:cTn id="12" fill="hold">
                            <p:stCondLst>
                              <p:cond delay="1250"/>
                            </p:stCondLst>
                            <p:childTnLst>
                              <p:par>
                                <p:cTn id="13" presetID="23" presetClass="entr" presetSubtype="16" fill="hold" nodeType="afterEffect">
                                  <p:stCondLst>
                                    <p:cond delay="100"/>
                                  </p:stCondLst>
                                  <p:childTnLst>
                                    <p:set>
                                      <p:cBhvr>
                                        <p:cTn id="14" dur="1" fill="hold">
                                          <p:stCondLst>
                                            <p:cond delay="0"/>
                                          </p:stCondLst>
                                        </p:cTn>
                                        <p:tgtEl>
                                          <p:spTgt spid="85"/>
                                        </p:tgtEl>
                                        <p:attrNameLst>
                                          <p:attrName>style.visibility</p:attrName>
                                        </p:attrNameLst>
                                      </p:cBhvr>
                                      <p:to>
                                        <p:strVal val="visible"/>
                                      </p:to>
                                    </p:set>
                                    <p:anim calcmode="lin" valueType="num">
                                      <p:cBhvr>
                                        <p:cTn id="15" dur="250" fill="hold"/>
                                        <p:tgtEl>
                                          <p:spTgt spid="85"/>
                                        </p:tgtEl>
                                        <p:attrNameLst>
                                          <p:attrName>ppt_w</p:attrName>
                                        </p:attrNameLst>
                                      </p:cBhvr>
                                      <p:tavLst>
                                        <p:tav tm="0">
                                          <p:val>
                                            <p:fltVal val="0"/>
                                          </p:val>
                                        </p:tav>
                                        <p:tav tm="100000">
                                          <p:val>
                                            <p:strVal val="#ppt_w"/>
                                          </p:val>
                                        </p:tav>
                                      </p:tavLst>
                                    </p:anim>
                                    <p:anim calcmode="lin" valueType="num">
                                      <p:cBhvr>
                                        <p:cTn id="16" dur="250" fill="hold"/>
                                        <p:tgtEl>
                                          <p:spTgt spid="85"/>
                                        </p:tgtEl>
                                        <p:attrNameLst>
                                          <p:attrName>ppt_h</p:attrName>
                                        </p:attrNameLst>
                                      </p:cBhvr>
                                      <p:tavLst>
                                        <p:tav tm="0">
                                          <p:val>
                                            <p:fltVal val="0"/>
                                          </p:val>
                                        </p:tav>
                                        <p:tav tm="100000">
                                          <p:val>
                                            <p:strVal val="#ppt_h"/>
                                          </p:val>
                                        </p:tav>
                                      </p:tavLst>
                                    </p:anim>
                                  </p:childTnLst>
                                </p:cTn>
                              </p:par>
                            </p:childTnLst>
                          </p:cTn>
                        </p:par>
                        <p:par>
                          <p:cTn id="17" fill="hold">
                            <p:stCondLst>
                              <p:cond delay="16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25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500"/>
                                        <p:tgtEl>
                                          <p:spTgt spid="1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734" grpId="0" animBg="1"/>
      <p:bldP spid="735" grpId="0"/>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64633"/>
            <a:ext cx="8268468" cy="380852"/>
          </a:xfrm>
        </p:spPr>
        <p:txBody>
          <a:bodyPr/>
          <a:lstStyle/>
          <a:p>
            <a:r>
              <a:rPr kumimoji="1" lang="en-US" altLang="ja-JP" dirty="0" smtClean="0"/>
              <a:t>Block</a:t>
            </a:r>
            <a:r>
              <a:rPr kumimoji="1" lang="ja-JP" altLang="en-US" dirty="0" smtClean="0"/>
              <a:t>できる項目</a:t>
            </a:r>
            <a:endParaRPr kumimoji="1" lang="ja-JP" altLang="en-US" dirty="0"/>
          </a:p>
        </p:txBody>
      </p:sp>
      <p:sp>
        <p:nvSpPr>
          <p:cNvPr id="4" name="正方形/長方形 3"/>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3" y="705374"/>
            <a:ext cx="9144000" cy="4438126"/>
          </a:xfrm>
          <a:prstGeom prst="rect">
            <a:avLst/>
          </a:prstGeom>
        </p:spPr>
      </p:pic>
    </p:spTree>
    <p:extLst>
      <p:ext uri="{BB962C8B-B14F-4D97-AF65-F5344CB8AC3E}">
        <p14:creationId xmlns:p14="http://schemas.microsoft.com/office/powerpoint/2010/main" val="125257859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2" name="タイトル 1"/>
          <p:cNvSpPr>
            <a:spLocks noGrp="1"/>
          </p:cNvSpPr>
          <p:nvPr>
            <p:ph type="title"/>
          </p:nvPr>
        </p:nvSpPr>
        <p:spPr>
          <a:xfrm>
            <a:off x="83806" y="489098"/>
            <a:ext cx="8268468" cy="380852"/>
          </a:xfrm>
        </p:spPr>
        <p:txBody>
          <a:bodyPr/>
          <a:lstStyle/>
          <a:p>
            <a:r>
              <a:rPr kumimoji="1" lang="ja-JP" altLang="en-US" dirty="0" smtClean="0"/>
              <a:t>カテゴリ毎の</a:t>
            </a:r>
            <a:r>
              <a:rPr kumimoji="1" lang="en-US" altLang="ja-JP" dirty="0" smtClean="0"/>
              <a:t/>
            </a:r>
            <a:br>
              <a:rPr kumimoji="1" lang="en-US" altLang="ja-JP" dirty="0" smtClean="0"/>
            </a:br>
            <a:r>
              <a:rPr kumimoji="1" lang="ja-JP" altLang="en-US" dirty="0" smtClean="0"/>
              <a:t>フィルタリング</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63" y="343458"/>
            <a:ext cx="7020233" cy="4800042"/>
          </a:xfrm>
          <a:prstGeom prst="rect">
            <a:avLst/>
          </a:prstGeom>
        </p:spPr>
      </p:pic>
    </p:spTree>
    <p:extLst>
      <p:ext uri="{BB962C8B-B14F-4D97-AF65-F5344CB8AC3E}">
        <p14:creationId xmlns:p14="http://schemas.microsoft.com/office/powerpoint/2010/main" val="79556730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954997" y="253714"/>
            <a:ext cx="3670300" cy="1735953"/>
          </a:xfrm>
          <a:prstGeom prst="rect">
            <a:avLst/>
          </a:prstGeom>
        </p:spPr>
      </p:pic>
      <p:sp>
        <p:nvSpPr>
          <p:cNvPr id="33" name="正方形/長方形 32"/>
          <p:cNvSpPr/>
          <p:nvPr/>
        </p:nvSpPr>
        <p:spPr>
          <a:xfrm>
            <a:off x="377072" y="4590854"/>
            <a:ext cx="688157" cy="348791"/>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endParaRPr>
          </a:p>
        </p:txBody>
      </p:sp>
      <p:sp>
        <p:nvSpPr>
          <p:cNvPr id="34" name="正方形/長方形 33"/>
          <p:cNvSpPr/>
          <p:nvPr/>
        </p:nvSpPr>
        <p:spPr>
          <a:xfrm>
            <a:off x="5759777" y="4685122"/>
            <a:ext cx="3016578" cy="25452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endParaRPr>
          </a:p>
        </p:txBody>
      </p:sp>
      <p:cxnSp>
        <p:nvCxnSpPr>
          <p:cNvPr id="40" name="直線コネクタ 39"/>
          <p:cNvCxnSpPr/>
          <p:nvPr/>
        </p:nvCxnSpPr>
        <p:spPr>
          <a:xfrm flipH="1" flipV="1">
            <a:off x="3726846" y="1995804"/>
            <a:ext cx="4053" cy="30062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41" name="Group 376"/>
          <p:cNvGrpSpPr/>
          <p:nvPr/>
        </p:nvGrpSpPr>
        <p:grpSpPr>
          <a:xfrm>
            <a:off x="5763541" y="3909845"/>
            <a:ext cx="576932" cy="427794"/>
            <a:chOff x="3789363" y="2959100"/>
            <a:chExt cx="466725" cy="346075"/>
          </a:xfrm>
        </p:grpSpPr>
        <p:sp>
          <p:nvSpPr>
            <p:cNvPr id="42" name="Freeform 10"/>
            <p:cNvSpPr>
              <a:spLocks noChangeArrowheads="1"/>
            </p:cNvSpPr>
            <p:nvPr/>
          </p:nvSpPr>
          <p:spPr bwMode="auto">
            <a:xfrm>
              <a:off x="3849688" y="2998788"/>
              <a:ext cx="346075" cy="203200"/>
            </a:xfrm>
            <a:custGeom>
              <a:avLst/>
              <a:gdLst>
                <a:gd name="T0" fmla="*/ 959 w 960"/>
                <a:gd name="T1" fmla="*/ 564 h 565"/>
                <a:gd name="T2" fmla="*/ 480 w 960"/>
                <a:gd name="T3" fmla="*/ 564 h 565"/>
                <a:gd name="T4" fmla="*/ 0 w 960"/>
                <a:gd name="T5" fmla="*/ 564 h 565"/>
                <a:gd name="T6" fmla="*/ 0 w 960"/>
                <a:gd name="T7" fmla="*/ 0 h 565"/>
                <a:gd name="T8" fmla="*/ 959 w 960"/>
                <a:gd name="T9" fmla="*/ 0 h 565"/>
                <a:gd name="T10" fmla="*/ 959 w 960"/>
                <a:gd name="T11" fmla="*/ 564 h 565"/>
              </a:gdLst>
              <a:ahLst/>
              <a:cxnLst>
                <a:cxn ang="0">
                  <a:pos x="T0" y="T1"/>
                </a:cxn>
                <a:cxn ang="0">
                  <a:pos x="T2" y="T3"/>
                </a:cxn>
                <a:cxn ang="0">
                  <a:pos x="T4" y="T5"/>
                </a:cxn>
                <a:cxn ang="0">
                  <a:pos x="T6" y="T7"/>
                </a:cxn>
                <a:cxn ang="0">
                  <a:pos x="T8" y="T9"/>
                </a:cxn>
                <a:cxn ang="0">
                  <a:pos x="T10" y="T11"/>
                </a:cxn>
              </a:cxnLst>
              <a:rect l="0" t="0" r="r" b="b"/>
              <a:pathLst>
                <a:path w="960" h="565">
                  <a:moveTo>
                    <a:pt x="959" y="564"/>
                  </a:moveTo>
                  <a:lnTo>
                    <a:pt x="480" y="564"/>
                  </a:lnTo>
                  <a:lnTo>
                    <a:pt x="0" y="564"/>
                  </a:lnTo>
                  <a:lnTo>
                    <a:pt x="0" y="0"/>
                  </a:lnTo>
                  <a:lnTo>
                    <a:pt x="959" y="0"/>
                  </a:lnTo>
                  <a:lnTo>
                    <a:pt x="959" y="564"/>
                  </a:lnTo>
                </a:path>
              </a:pathLst>
            </a:custGeom>
            <a:noFill/>
            <a:ln w="25400" cap="rnd">
              <a:solidFill>
                <a:srgbClr val="4D4D4C"/>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43"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rgbClr val="4D4D4C"/>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44"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rgbClr val="4D4D4C"/>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grpSp>
      <p:cxnSp>
        <p:nvCxnSpPr>
          <p:cNvPr id="46" name="直線コネクタ 45"/>
          <p:cNvCxnSpPr/>
          <p:nvPr/>
        </p:nvCxnSpPr>
        <p:spPr>
          <a:xfrm flipV="1">
            <a:off x="6052006" y="1989667"/>
            <a:ext cx="0" cy="187030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5543693" y="4375905"/>
            <a:ext cx="1016625" cy="253916"/>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050" smtClean="0">
                <a:solidFill>
                  <a:srgbClr val="333333"/>
                </a:solidFill>
              </a:rPr>
              <a:t>リモートユーザ</a:t>
            </a:r>
            <a:endParaRPr kumimoji="1" lang="ja-JP" altLang="en-US" sz="1050" dirty="0" smtClean="0">
              <a:solidFill>
                <a:srgbClr val="333333"/>
              </a:solidFill>
            </a:endParaRPr>
          </a:p>
        </p:txBody>
      </p:sp>
      <p:sp>
        <p:nvSpPr>
          <p:cNvPr id="50" name="テキスト ボックス 49"/>
          <p:cNvSpPr txBox="1"/>
          <p:nvPr/>
        </p:nvSpPr>
        <p:spPr>
          <a:xfrm>
            <a:off x="3457220" y="2820610"/>
            <a:ext cx="453970" cy="253916"/>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050" smtClean="0">
                <a:solidFill>
                  <a:srgbClr val="333333"/>
                </a:solidFill>
              </a:rPr>
              <a:t>本社</a:t>
            </a:r>
            <a:endParaRPr kumimoji="1" lang="ja-JP" altLang="en-US" sz="1050" dirty="0" smtClean="0">
              <a:solidFill>
                <a:srgbClr val="333333"/>
              </a:solidFill>
            </a:endParaRPr>
          </a:p>
        </p:txBody>
      </p:sp>
      <p:grpSp>
        <p:nvGrpSpPr>
          <p:cNvPr id="11" name="Group 114"/>
          <p:cNvGrpSpPr>
            <a:grpSpLocks noChangeAspect="1"/>
          </p:cNvGrpSpPr>
          <p:nvPr/>
        </p:nvGrpSpPr>
        <p:grpSpPr>
          <a:xfrm>
            <a:off x="3404049" y="2296433"/>
            <a:ext cx="606931" cy="548640"/>
            <a:chOff x="1430338" y="2501900"/>
            <a:chExt cx="2641270" cy="2387600"/>
          </a:xfrm>
        </p:grpSpPr>
        <p:sp>
          <p:nvSpPr>
            <p:cNvPr id="12" name="Freeform 1"/>
            <p:cNvSpPr>
              <a:spLocks noChangeArrowheads="1"/>
            </p:cNvSpPr>
            <p:nvPr/>
          </p:nvSpPr>
          <p:spPr bwMode="auto">
            <a:xfrm>
              <a:off x="2293938" y="3060700"/>
              <a:ext cx="355600" cy="203200"/>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13" name="Freeform 2"/>
            <p:cNvSpPr>
              <a:spLocks noChangeArrowheads="1"/>
            </p:cNvSpPr>
            <p:nvPr/>
          </p:nvSpPr>
          <p:spPr bwMode="auto">
            <a:xfrm>
              <a:off x="2852738" y="3060700"/>
              <a:ext cx="355600" cy="203200"/>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14" name="Freeform 3"/>
            <p:cNvSpPr>
              <a:spLocks noChangeArrowheads="1"/>
            </p:cNvSpPr>
            <p:nvPr/>
          </p:nvSpPr>
          <p:spPr bwMode="auto">
            <a:xfrm>
              <a:off x="2090738" y="2705100"/>
              <a:ext cx="1320800" cy="2184400"/>
            </a:xfrm>
            <a:custGeom>
              <a:avLst/>
              <a:gdLst>
                <a:gd name="T0" fmla="*/ 0 w 3669"/>
                <a:gd name="T1" fmla="*/ 6066 h 6067"/>
                <a:gd name="T2" fmla="*/ 0 w 3669"/>
                <a:gd name="T3" fmla="*/ 0 h 6067"/>
                <a:gd name="T4" fmla="*/ 3668 w 3669"/>
                <a:gd name="T5" fmla="*/ 0 h 6067"/>
                <a:gd name="T6" fmla="*/ 3668 w 3669"/>
                <a:gd name="T7" fmla="*/ 6066 h 6067"/>
              </a:gdLst>
              <a:ahLst/>
              <a:cxnLst>
                <a:cxn ang="0">
                  <a:pos x="T0" y="T1"/>
                </a:cxn>
                <a:cxn ang="0">
                  <a:pos x="T2" y="T3"/>
                </a:cxn>
                <a:cxn ang="0">
                  <a:pos x="T4" y="T5"/>
                </a:cxn>
                <a:cxn ang="0">
                  <a:pos x="T6" y="T7"/>
                </a:cxn>
              </a:cxnLst>
              <a:rect l="0" t="0" r="r" b="b"/>
              <a:pathLst>
                <a:path w="3669" h="6067">
                  <a:moveTo>
                    <a:pt x="0" y="6066"/>
                  </a:moveTo>
                  <a:lnTo>
                    <a:pt x="0" y="0"/>
                  </a:lnTo>
                  <a:lnTo>
                    <a:pt x="3668" y="0"/>
                  </a:lnTo>
                  <a:lnTo>
                    <a:pt x="3668" y="6066"/>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15" name="Freeform 4"/>
            <p:cNvSpPr>
              <a:spLocks noChangeArrowheads="1"/>
            </p:cNvSpPr>
            <p:nvPr/>
          </p:nvSpPr>
          <p:spPr bwMode="auto">
            <a:xfrm>
              <a:off x="2293938" y="3467100"/>
              <a:ext cx="355600" cy="203200"/>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16" name="Freeform 5"/>
            <p:cNvSpPr>
              <a:spLocks noChangeArrowheads="1"/>
            </p:cNvSpPr>
            <p:nvPr/>
          </p:nvSpPr>
          <p:spPr bwMode="auto">
            <a:xfrm>
              <a:off x="2293938" y="3873500"/>
              <a:ext cx="355600" cy="203200"/>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17" name="Freeform 6"/>
            <p:cNvSpPr>
              <a:spLocks noChangeArrowheads="1"/>
            </p:cNvSpPr>
            <p:nvPr/>
          </p:nvSpPr>
          <p:spPr bwMode="auto">
            <a:xfrm>
              <a:off x="2852738" y="3467100"/>
              <a:ext cx="355600" cy="203200"/>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18" name="Freeform 7"/>
            <p:cNvSpPr>
              <a:spLocks noChangeArrowheads="1"/>
            </p:cNvSpPr>
            <p:nvPr/>
          </p:nvSpPr>
          <p:spPr bwMode="auto">
            <a:xfrm>
              <a:off x="2852738" y="3873500"/>
              <a:ext cx="355600" cy="203200"/>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19" name="Line 8"/>
            <p:cNvSpPr>
              <a:spLocks noChangeShapeType="1"/>
            </p:cNvSpPr>
            <p:nvPr/>
          </p:nvSpPr>
          <p:spPr bwMode="auto">
            <a:xfrm>
              <a:off x="2090738" y="2857500"/>
              <a:ext cx="1320800" cy="1588"/>
            </a:xfrm>
            <a:prstGeom prst="line">
              <a:avLst/>
            </a:prstGeom>
            <a:noFill/>
            <a:ln w="25400" cap="flat">
              <a:solidFill>
                <a:srgbClr val="4D4D4C"/>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20" name="Freeform 9"/>
            <p:cNvSpPr>
              <a:spLocks noChangeArrowheads="1"/>
            </p:cNvSpPr>
            <p:nvPr/>
          </p:nvSpPr>
          <p:spPr bwMode="auto">
            <a:xfrm>
              <a:off x="2293938" y="4279900"/>
              <a:ext cx="914400" cy="60960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21" name="Line 10"/>
            <p:cNvSpPr>
              <a:spLocks noChangeShapeType="1"/>
            </p:cNvSpPr>
            <p:nvPr/>
          </p:nvSpPr>
          <p:spPr bwMode="auto">
            <a:xfrm>
              <a:off x="2751138" y="4432300"/>
              <a:ext cx="1587" cy="457200"/>
            </a:xfrm>
            <a:prstGeom prst="line">
              <a:avLst/>
            </a:prstGeom>
            <a:noFill/>
            <a:ln w="25400" cap="flat">
              <a:solidFill>
                <a:srgbClr val="4D4D4C"/>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22" name="Line 11"/>
            <p:cNvSpPr>
              <a:spLocks noChangeShapeType="1"/>
            </p:cNvSpPr>
            <p:nvPr/>
          </p:nvSpPr>
          <p:spPr bwMode="auto">
            <a:xfrm>
              <a:off x="2293938" y="4432300"/>
              <a:ext cx="914400" cy="1588"/>
            </a:xfrm>
            <a:prstGeom prst="line">
              <a:avLst/>
            </a:prstGeom>
            <a:noFill/>
            <a:ln w="25400" cap="flat">
              <a:solidFill>
                <a:srgbClr val="4D4D4C"/>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23" name="Freeform 12"/>
            <p:cNvSpPr>
              <a:spLocks noChangeArrowheads="1"/>
            </p:cNvSpPr>
            <p:nvPr/>
          </p:nvSpPr>
          <p:spPr bwMode="auto">
            <a:xfrm>
              <a:off x="2293938" y="2501900"/>
              <a:ext cx="914400" cy="203200"/>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24" name="Freeform 13"/>
            <p:cNvSpPr>
              <a:spLocks noChangeArrowheads="1"/>
            </p:cNvSpPr>
            <p:nvPr/>
          </p:nvSpPr>
          <p:spPr bwMode="auto">
            <a:xfrm>
              <a:off x="1633538" y="3263900"/>
              <a:ext cx="254000" cy="203200"/>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25" name="Freeform 14"/>
            <p:cNvSpPr>
              <a:spLocks noChangeArrowheads="1"/>
            </p:cNvSpPr>
            <p:nvPr/>
          </p:nvSpPr>
          <p:spPr bwMode="auto">
            <a:xfrm>
              <a:off x="1430338" y="3060700"/>
              <a:ext cx="660400" cy="1828800"/>
            </a:xfrm>
            <a:custGeom>
              <a:avLst/>
              <a:gdLst>
                <a:gd name="T0" fmla="*/ 0 w 1836"/>
                <a:gd name="T1" fmla="*/ 5079 h 5080"/>
                <a:gd name="T2" fmla="*/ 0 w 1836"/>
                <a:gd name="T3" fmla="*/ 0 h 5080"/>
                <a:gd name="T4" fmla="*/ 1835 w 1836"/>
                <a:gd name="T5" fmla="*/ 0 h 5080"/>
                <a:gd name="T6" fmla="*/ 1835 w 1836"/>
                <a:gd name="T7" fmla="*/ 5079 h 5080"/>
              </a:gdLst>
              <a:ahLst/>
              <a:cxnLst>
                <a:cxn ang="0">
                  <a:pos x="T0" y="T1"/>
                </a:cxn>
                <a:cxn ang="0">
                  <a:pos x="T2" y="T3"/>
                </a:cxn>
                <a:cxn ang="0">
                  <a:pos x="T4" y="T5"/>
                </a:cxn>
                <a:cxn ang="0">
                  <a:pos x="T6" y="T7"/>
                </a:cxn>
              </a:cxnLst>
              <a:rect l="0" t="0" r="r" b="b"/>
              <a:pathLst>
                <a:path w="1836" h="5080">
                  <a:moveTo>
                    <a:pt x="0" y="5079"/>
                  </a:moveTo>
                  <a:lnTo>
                    <a:pt x="0" y="0"/>
                  </a:lnTo>
                  <a:lnTo>
                    <a:pt x="1835" y="0"/>
                  </a:lnTo>
                  <a:lnTo>
                    <a:pt x="1835" y="5079"/>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26" name="Freeform 15"/>
            <p:cNvSpPr>
              <a:spLocks noChangeArrowheads="1"/>
            </p:cNvSpPr>
            <p:nvPr/>
          </p:nvSpPr>
          <p:spPr bwMode="auto">
            <a:xfrm>
              <a:off x="1633538" y="3670300"/>
              <a:ext cx="254000" cy="203200"/>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27" name="Freeform 16"/>
            <p:cNvSpPr>
              <a:spLocks noChangeArrowheads="1"/>
            </p:cNvSpPr>
            <p:nvPr/>
          </p:nvSpPr>
          <p:spPr bwMode="auto">
            <a:xfrm>
              <a:off x="1633538" y="4076700"/>
              <a:ext cx="254000" cy="203200"/>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28" name="Freeform 17"/>
            <p:cNvSpPr>
              <a:spLocks noChangeArrowheads="1"/>
            </p:cNvSpPr>
            <p:nvPr/>
          </p:nvSpPr>
          <p:spPr bwMode="auto">
            <a:xfrm>
              <a:off x="1633538" y="4483100"/>
              <a:ext cx="254000" cy="203200"/>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29" name="Freeform 18"/>
            <p:cNvSpPr>
              <a:spLocks noChangeArrowheads="1"/>
            </p:cNvSpPr>
            <p:nvPr/>
          </p:nvSpPr>
          <p:spPr bwMode="auto">
            <a:xfrm>
              <a:off x="3411538" y="3467099"/>
              <a:ext cx="660070" cy="1421973"/>
            </a:xfrm>
            <a:custGeom>
              <a:avLst/>
              <a:gdLst>
                <a:gd name="T0" fmla="*/ 0 w 1836"/>
                <a:gd name="T1" fmla="*/ 3950 h 3951"/>
                <a:gd name="T2" fmla="*/ 0 w 1836"/>
                <a:gd name="T3" fmla="*/ 0 h 3951"/>
                <a:gd name="T4" fmla="*/ 1835 w 1836"/>
                <a:gd name="T5" fmla="*/ 0 h 3951"/>
                <a:gd name="T6" fmla="*/ 1835 w 1836"/>
                <a:gd name="T7" fmla="*/ 3950 h 3951"/>
                <a:gd name="connsiteX0" fmla="*/ 0 w 9995"/>
                <a:gd name="connsiteY0" fmla="*/ 0 h 9997"/>
                <a:gd name="connsiteX1" fmla="*/ 9995 w 9995"/>
                <a:gd name="connsiteY1" fmla="*/ 0 h 9997"/>
                <a:gd name="connsiteX2" fmla="*/ 9995 w 9995"/>
                <a:gd name="connsiteY2" fmla="*/ 9997 h 9997"/>
              </a:gdLst>
              <a:ahLst/>
              <a:cxnLst>
                <a:cxn ang="0">
                  <a:pos x="connsiteX0" y="connsiteY0"/>
                </a:cxn>
                <a:cxn ang="0">
                  <a:pos x="connsiteX1" y="connsiteY1"/>
                </a:cxn>
                <a:cxn ang="0">
                  <a:pos x="connsiteX2" y="connsiteY2"/>
                </a:cxn>
              </a:cxnLst>
              <a:rect l="l" t="t" r="r" b="b"/>
              <a:pathLst>
                <a:path w="9995" h="9997">
                  <a:moveTo>
                    <a:pt x="0" y="0"/>
                  </a:moveTo>
                  <a:lnTo>
                    <a:pt x="9995" y="0"/>
                  </a:lnTo>
                  <a:lnTo>
                    <a:pt x="9995" y="9997"/>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4D4D4C"/>
                </a:solidFill>
              </a:endParaRPr>
            </a:p>
          </p:txBody>
        </p:sp>
        <p:sp>
          <p:nvSpPr>
            <p:cNvPr id="30" name="Freeform 19"/>
            <p:cNvSpPr>
              <a:spLocks noChangeArrowheads="1"/>
            </p:cNvSpPr>
            <p:nvPr/>
          </p:nvSpPr>
          <p:spPr bwMode="auto">
            <a:xfrm>
              <a:off x="3614738" y="3670300"/>
              <a:ext cx="254000" cy="203200"/>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31" name="Freeform 20"/>
            <p:cNvSpPr>
              <a:spLocks noChangeArrowheads="1"/>
            </p:cNvSpPr>
            <p:nvPr/>
          </p:nvSpPr>
          <p:spPr bwMode="auto">
            <a:xfrm>
              <a:off x="3614738" y="4076700"/>
              <a:ext cx="254000" cy="203200"/>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sp>
          <p:nvSpPr>
            <p:cNvPr id="32" name="Freeform 21"/>
            <p:cNvSpPr>
              <a:spLocks noChangeArrowheads="1"/>
            </p:cNvSpPr>
            <p:nvPr/>
          </p:nvSpPr>
          <p:spPr bwMode="auto">
            <a:xfrm>
              <a:off x="3614738" y="4483100"/>
              <a:ext cx="254000" cy="203200"/>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flat">
              <a:solidFill>
                <a:srgbClr val="4D4D4C"/>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D4D4C"/>
                </a:solidFill>
              </a:endParaRPr>
            </a:p>
          </p:txBody>
        </p:sp>
      </p:grpSp>
      <p:sp>
        <p:nvSpPr>
          <p:cNvPr id="67" name="Title 1"/>
          <p:cNvSpPr>
            <a:spLocks noGrp="1"/>
          </p:cNvSpPr>
          <p:nvPr>
            <p:ph type="title"/>
          </p:nvPr>
        </p:nvSpPr>
        <p:spPr>
          <a:xfrm>
            <a:off x="289309" y="344132"/>
            <a:ext cx="3114740" cy="380852"/>
          </a:xfrm>
        </p:spPr>
        <p:txBody>
          <a:bodyPr/>
          <a:lstStyle/>
          <a:p>
            <a:r>
              <a:rPr lang="ja-JP" altLang="en-US" dirty="0" smtClean="0">
                <a:latin typeface="Meiryo" charset="-128"/>
                <a:ea typeface="Meiryo" charset="-128"/>
                <a:cs typeface="Meiryo" charset="-128"/>
              </a:rPr>
              <a:t>事例：シスコの場合</a:t>
            </a:r>
            <a:endParaRPr lang="en-US" dirty="0">
              <a:latin typeface="Meiryo" charset="-128"/>
              <a:ea typeface="Meiryo" charset="-128"/>
              <a:cs typeface="Meiryo" charset="-128"/>
            </a:endParaRPr>
          </a:p>
        </p:txBody>
      </p:sp>
      <p:grpSp>
        <p:nvGrpSpPr>
          <p:cNvPr id="107" name="図形グループ 106"/>
          <p:cNvGrpSpPr/>
          <p:nvPr/>
        </p:nvGrpSpPr>
        <p:grpSpPr>
          <a:xfrm>
            <a:off x="6574119" y="1906875"/>
            <a:ext cx="2363070" cy="1224941"/>
            <a:chOff x="6574119" y="1906875"/>
            <a:chExt cx="2363070" cy="1224941"/>
          </a:xfrm>
        </p:grpSpPr>
        <p:grpSp>
          <p:nvGrpSpPr>
            <p:cNvPr id="94" name="Group 36"/>
            <p:cNvGrpSpPr/>
            <p:nvPr/>
          </p:nvGrpSpPr>
          <p:grpSpPr>
            <a:xfrm>
              <a:off x="6574119" y="2006051"/>
              <a:ext cx="2363070" cy="1125765"/>
              <a:chOff x="-1388925" y="1615034"/>
              <a:chExt cx="3248904" cy="1498481"/>
            </a:xfrm>
          </p:grpSpPr>
          <p:sp>
            <p:nvSpPr>
              <p:cNvPr id="95" name="Freeform 318"/>
              <p:cNvSpPr/>
              <p:nvPr/>
            </p:nvSpPr>
            <p:spPr>
              <a:xfrm>
                <a:off x="-1364482" y="1615034"/>
                <a:ext cx="3224461" cy="1498481"/>
              </a:xfrm>
              <a:custGeom>
                <a:avLst/>
                <a:gdLst>
                  <a:gd name="connsiteX0" fmla="*/ 1710570 w 3224461"/>
                  <a:gd name="connsiteY0" fmla="*/ 0 h 1498569"/>
                  <a:gd name="connsiteX1" fmla="*/ 2234918 w 3224461"/>
                  <a:gd name="connsiteY1" fmla="*/ 278794 h 1498569"/>
                  <a:gd name="connsiteX2" fmla="*/ 2292760 w 3224461"/>
                  <a:gd name="connsiteY2" fmla="*/ 385361 h 1498569"/>
                  <a:gd name="connsiteX3" fmla="*/ 2272865 w 3224461"/>
                  <a:gd name="connsiteY3" fmla="*/ 407752 h 1498569"/>
                  <a:gd name="connsiteX4" fmla="*/ 2324869 w 3224461"/>
                  <a:gd name="connsiteY4" fmla="*/ 387262 h 1498569"/>
                  <a:gd name="connsiteX5" fmla="*/ 2455946 w 3224461"/>
                  <a:gd name="connsiteY5" fmla="*/ 367445 h 1498569"/>
                  <a:gd name="connsiteX6" fmla="*/ 2896734 w 3224461"/>
                  <a:gd name="connsiteY6" fmla="*/ 808233 h 1498569"/>
                  <a:gd name="connsiteX7" fmla="*/ 2893952 w 3224461"/>
                  <a:gd name="connsiteY7" fmla="*/ 845009 h 1498569"/>
                  <a:gd name="connsiteX8" fmla="*/ 2899056 w 3224461"/>
                  <a:gd name="connsiteY8" fmla="*/ 845604 h 1498569"/>
                  <a:gd name="connsiteX9" fmla="*/ 3224461 w 3224461"/>
                  <a:gd name="connsiteY9" fmla="*/ 1171009 h 1498569"/>
                  <a:gd name="connsiteX10" fmla="*/ 2899056 w 3224461"/>
                  <a:gd name="connsiteY10" fmla="*/ 1496413 h 1498569"/>
                  <a:gd name="connsiteX11" fmla="*/ 2616658 w 3224461"/>
                  <a:gd name="connsiteY11" fmla="*/ 1240350 h 1498569"/>
                  <a:gd name="connsiteX12" fmla="*/ 2527613 w 3224461"/>
                  <a:gd name="connsiteY12" fmla="*/ 1178346 h 1498569"/>
                  <a:gd name="connsiteX13" fmla="*/ 2383938 w 3224461"/>
                  <a:gd name="connsiteY13" fmla="*/ 1297923 h 1498569"/>
                  <a:gd name="connsiteX14" fmla="*/ 1916174 w 3224461"/>
                  <a:gd name="connsiteY14" fmla="*/ 923634 h 1498569"/>
                  <a:gd name="connsiteX15" fmla="*/ 1861735 w 3224461"/>
                  <a:gd name="connsiteY15" fmla="*/ 870471 h 1498569"/>
                  <a:gd name="connsiteX16" fmla="*/ 1700199 w 3224461"/>
                  <a:gd name="connsiteY16" fmla="*/ 1052277 h 1498569"/>
                  <a:gd name="connsiteX17" fmla="*/ 1464003 w 3224461"/>
                  <a:gd name="connsiteY17" fmla="*/ 777370 h 1498569"/>
                  <a:gd name="connsiteX18" fmla="*/ 325405 w 3224461"/>
                  <a:gd name="connsiteY18" fmla="*/ 1496413 h 1498569"/>
                  <a:gd name="connsiteX19" fmla="*/ 0 w 3224461"/>
                  <a:gd name="connsiteY19" fmla="*/ 1171009 h 1498569"/>
                  <a:gd name="connsiteX20" fmla="*/ 325405 w 3224461"/>
                  <a:gd name="connsiteY20" fmla="*/ 845604 h 1498569"/>
                  <a:gd name="connsiteX21" fmla="*/ 357914 w 3224461"/>
                  <a:gd name="connsiteY21" fmla="*/ 837281 h 1498569"/>
                  <a:gd name="connsiteX22" fmla="*/ 359883 w 3224461"/>
                  <a:gd name="connsiteY22" fmla="*/ 817754 h 1498569"/>
                  <a:gd name="connsiteX23" fmla="*/ 1025318 w 3224461"/>
                  <a:gd name="connsiteY23" fmla="*/ 275409 h 1498569"/>
                  <a:gd name="connsiteX24" fmla="*/ 1111828 w 3224461"/>
                  <a:gd name="connsiteY24" fmla="*/ 280866 h 1498569"/>
                  <a:gd name="connsiteX25" fmla="*/ 1157757 w 3224461"/>
                  <a:gd name="connsiteY25" fmla="*/ 289654 h 1498569"/>
                  <a:gd name="connsiteX26" fmla="*/ 1164627 w 3224461"/>
                  <a:gd name="connsiteY26" fmla="*/ 293547 h 1498569"/>
                  <a:gd name="connsiteX27" fmla="*/ 1173363 w 3224461"/>
                  <a:gd name="connsiteY27" fmla="*/ 299403 h 1498569"/>
                  <a:gd name="connsiteX28" fmla="*/ 1222624 w 3224461"/>
                  <a:gd name="connsiteY28" fmla="*/ 230114 h 1498569"/>
                  <a:gd name="connsiteX29" fmla="*/ 1710570 w 3224461"/>
                  <a:gd name="connsiteY29" fmla="*/ 0 h 1498569"/>
                  <a:gd name="connsiteX0" fmla="*/ 1710570 w 3224461"/>
                  <a:gd name="connsiteY0" fmla="*/ 0 h 1498569"/>
                  <a:gd name="connsiteX1" fmla="*/ 2234918 w 3224461"/>
                  <a:gd name="connsiteY1" fmla="*/ 278794 h 1498569"/>
                  <a:gd name="connsiteX2" fmla="*/ 2292760 w 3224461"/>
                  <a:gd name="connsiteY2" fmla="*/ 385361 h 1498569"/>
                  <a:gd name="connsiteX3" fmla="*/ 2272865 w 3224461"/>
                  <a:gd name="connsiteY3" fmla="*/ 407752 h 1498569"/>
                  <a:gd name="connsiteX4" fmla="*/ 2324869 w 3224461"/>
                  <a:gd name="connsiteY4" fmla="*/ 387262 h 1498569"/>
                  <a:gd name="connsiteX5" fmla="*/ 2455946 w 3224461"/>
                  <a:gd name="connsiteY5" fmla="*/ 367445 h 1498569"/>
                  <a:gd name="connsiteX6" fmla="*/ 2896734 w 3224461"/>
                  <a:gd name="connsiteY6" fmla="*/ 808233 h 1498569"/>
                  <a:gd name="connsiteX7" fmla="*/ 2893952 w 3224461"/>
                  <a:gd name="connsiteY7" fmla="*/ 845009 h 1498569"/>
                  <a:gd name="connsiteX8" fmla="*/ 2899056 w 3224461"/>
                  <a:gd name="connsiteY8" fmla="*/ 845604 h 1498569"/>
                  <a:gd name="connsiteX9" fmla="*/ 3224461 w 3224461"/>
                  <a:gd name="connsiteY9" fmla="*/ 1171009 h 1498569"/>
                  <a:gd name="connsiteX10" fmla="*/ 2899056 w 3224461"/>
                  <a:gd name="connsiteY10" fmla="*/ 1496413 h 1498569"/>
                  <a:gd name="connsiteX11" fmla="*/ 2616658 w 3224461"/>
                  <a:gd name="connsiteY11" fmla="*/ 1240350 h 1498569"/>
                  <a:gd name="connsiteX12" fmla="*/ 2527613 w 3224461"/>
                  <a:gd name="connsiteY12" fmla="*/ 1178346 h 1498569"/>
                  <a:gd name="connsiteX13" fmla="*/ 2383938 w 3224461"/>
                  <a:gd name="connsiteY13" fmla="*/ 1297923 h 1498569"/>
                  <a:gd name="connsiteX14" fmla="*/ 1916174 w 3224461"/>
                  <a:gd name="connsiteY14" fmla="*/ 923634 h 1498569"/>
                  <a:gd name="connsiteX15" fmla="*/ 1861735 w 3224461"/>
                  <a:gd name="connsiteY15" fmla="*/ 870471 h 1498569"/>
                  <a:gd name="connsiteX16" fmla="*/ 1700199 w 3224461"/>
                  <a:gd name="connsiteY16" fmla="*/ 1052277 h 1498569"/>
                  <a:gd name="connsiteX17" fmla="*/ 325405 w 3224461"/>
                  <a:gd name="connsiteY17" fmla="*/ 1496413 h 1498569"/>
                  <a:gd name="connsiteX18" fmla="*/ 0 w 3224461"/>
                  <a:gd name="connsiteY18" fmla="*/ 1171009 h 1498569"/>
                  <a:gd name="connsiteX19" fmla="*/ 325405 w 3224461"/>
                  <a:gd name="connsiteY19" fmla="*/ 845604 h 1498569"/>
                  <a:gd name="connsiteX20" fmla="*/ 357914 w 3224461"/>
                  <a:gd name="connsiteY20" fmla="*/ 837281 h 1498569"/>
                  <a:gd name="connsiteX21" fmla="*/ 359883 w 3224461"/>
                  <a:gd name="connsiteY21" fmla="*/ 817754 h 1498569"/>
                  <a:gd name="connsiteX22" fmla="*/ 1025318 w 3224461"/>
                  <a:gd name="connsiteY22" fmla="*/ 275409 h 1498569"/>
                  <a:gd name="connsiteX23" fmla="*/ 1111828 w 3224461"/>
                  <a:gd name="connsiteY23" fmla="*/ 280866 h 1498569"/>
                  <a:gd name="connsiteX24" fmla="*/ 1157757 w 3224461"/>
                  <a:gd name="connsiteY24" fmla="*/ 289654 h 1498569"/>
                  <a:gd name="connsiteX25" fmla="*/ 1164627 w 3224461"/>
                  <a:gd name="connsiteY25" fmla="*/ 293547 h 1498569"/>
                  <a:gd name="connsiteX26" fmla="*/ 1173363 w 3224461"/>
                  <a:gd name="connsiteY26" fmla="*/ 299403 h 1498569"/>
                  <a:gd name="connsiteX27" fmla="*/ 1222624 w 3224461"/>
                  <a:gd name="connsiteY27" fmla="*/ 230114 h 1498569"/>
                  <a:gd name="connsiteX28" fmla="*/ 1710570 w 3224461"/>
                  <a:gd name="connsiteY28" fmla="*/ 0 h 1498569"/>
                  <a:gd name="connsiteX0" fmla="*/ 1710570 w 3224461"/>
                  <a:gd name="connsiteY0" fmla="*/ 0 h 1498569"/>
                  <a:gd name="connsiteX1" fmla="*/ 2234918 w 3224461"/>
                  <a:gd name="connsiteY1" fmla="*/ 278794 h 1498569"/>
                  <a:gd name="connsiteX2" fmla="*/ 2292760 w 3224461"/>
                  <a:gd name="connsiteY2" fmla="*/ 385361 h 1498569"/>
                  <a:gd name="connsiteX3" fmla="*/ 2272865 w 3224461"/>
                  <a:gd name="connsiteY3" fmla="*/ 407752 h 1498569"/>
                  <a:gd name="connsiteX4" fmla="*/ 2324869 w 3224461"/>
                  <a:gd name="connsiteY4" fmla="*/ 387262 h 1498569"/>
                  <a:gd name="connsiteX5" fmla="*/ 2455946 w 3224461"/>
                  <a:gd name="connsiteY5" fmla="*/ 367445 h 1498569"/>
                  <a:gd name="connsiteX6" fmla="*/ 2896734 w 3224461"/>
                  <a:gd name="connsiteY6" fmla="*/ 808233 h 1498569"/>
                  <a:gd name="connsiteX7" fmla="*/ 2893952 w 3224461"/>
                  <a:gd name="connsiteY7" fmla="*/ 845009 h 1498569"/>
                  <a:gd name="connsiteX8" fmla="*/ 2899056 w 3224461"/>
                  <a:gd name="connsiteY8" fmla="*/ 845604 h 1498569"/>
                  <a:gd name="connsiteX9" fmla="*/ 3224461 w 3224461"/>
                  <a:gd name="connsiteY9" fmla="*/ 1171009 h 1498569"/>
                  <a:gd name="connsiteX10" fmla="*/ 2899056 w 3224461"/>
                  <a:gd name="connsiteY10" fmla="*/ 1496413 h 1498569"/>
                  <a:gd name="connsiteX11" fmla="*/ 2616658 w 3224461"/>
                  <a:gd name="connsiteY11" fmla="*/ 1240350 h 1498569"/>
                  <a:gd name="connsiteX12" fmla="*/ 2527613 w 3224461"/>
                  <a:gd name="connsiteY12" fmla="*/ 1178346 h 1498569"/>
                  <a:gd name="connsiteX13" fmla="*/ 2383938 w 3224461"/>
                  <a:gd name="connsiteY13" fmla="*/ 1297923 h 1498569"/>
                  <a:gd name="connsiteX14" fmla="*/ 1916174 w 3224461"/>
                  <a:gd name="connsiteY14" fmla="*/ 923634 h 1498569"/>
                  <a:gd name="connsiteX15" fmla="*/ 1861735 w 3224461"/>
                  <a:gd name="connsiteY15" fmla="*/ 870471 h 1498569"/>
                  <a:gd name="connsiteX16" fmla="*/ 325405 w 3224461"/>
                  <a:gd name="connsiteY16" fmla="*/ 1496413 h 1498569"/>
                  <a:gd name="connsiteX17" fmla="*/ 0 w 3224461"/>
                  <a:gd name="connsiteY17" fmla="*/ 1171009 h 1498569"/>
                  <a:gd name="connsiteX18" fmla="*/ 325405 w 3224461"/>
                  <a:gd name="connsiteY18" fmla="*/ 845604 h 1498569"/>
                  <a:gd name="connsiteX19" fmla="*/ 357914 w 3224461"/>
                  <a:gd name="connsiteY19" fmla="*/ 837281 h 1498569"/>
                  <a:gd name="connsiteX20" fmla="*/ 359883 w 3224461"/>
                  <a:gd name="connsiteY20" fmla="*/ 817754 h 1498569"/>
                  <a:gd name="connsiteX21" fmla="*/ 1025318 w 3224461"/>
                  <a:gd name="connsiteY21" fmla="*/ 275409 h 1498569"/>
                  <a:gd name="connsiteX22" fmla="*/ 1111828 w 3224461"/>
                  <a:gd name="connsiteY22" fmla="*/ 280866 h 1498569"/>
                  <a:gd name="connsiteX23" fmla="*/ 1157757 w 3224461"/>
                  <a:gd name="connsiteY23" fmla="*/ 289654 h 1498569"/>
                  <a:gd name="connsiteX24" fmla="*/ 1164627 w 3224461"/>
                  <a:gd name="connsiteY24" fmla="*/ 293547 h 1498569"/>
                  <a:gd name="connsiteX25" fmla="*/ 1173363 w 3224461"/>
                  <a:gd name="connsiteY25" fmla="*/ 299403 h 1498569"/>
                  <a:gd name="connsiteX26" fmla="*/ 1222624 w 3224461"/>
                  <a:gd name="connsiteY26" fmla="*/ 230114 h 1498569"/>
                  <a:gd name="connsiteX27" fmla="*/ 1710570 w 3224461"/>
                  <a:gd name="connsiteY27" fmla="*/ 0 h 1498569"/>
                  <a:gd name="connsiteX0" fmla="*/ 1710570 w 3224461"/>
                  <a:gd name="connsiteY0" fmla="*/ 0 h 1498569"/>
                  <a:gd name="connsiteX1" fmla="*/ 2234918 w 3224461"/>
                  <a:gd name="connsiteY1" fmla="*/ 278794 h 1498569"/>
                  <a:gd name="connsiteX2" fmla="*/ 2292760 w 3224461"/>
                  <a:gd name="connsiteY2" fmla="*/ 385361 h 1498569"/>
                  <a:gd name="connsiteX3" fmla="*/ 2272865 w 3224461"/>
                  <a:gd name="connsiteY3" fmla="*/ 407752 h 1498569"/>
                  <a:gd name="connsiteX4" fmla="*/ 2324869 w 3224461"/>
                  <a:gd name="connsiteY4" fmla="*/ 387262 h 1498569"/>
                  <a:gd name="connsiteX5" fmla="*/ 2455946 w 3224461"/>
                  <a:gd name="connsiteY5" fmla="*/ 367445 h 1498569"/>
                  <a:gd name="connsiteX6" fmla="*/ 2896734 w 3224461"/>
                  <a:gd name="connsiteY6" fmla="*/ 808233 h 1498569"/>
                  <a:gd name="connsiteX7" fmla="*/ 2893952 w 3224461"/>
                  <a:gd name="connsiteY7" fmla="*/ 845009 h 1498569"/>
                  <a:gd name="connsiteX8" fmla="*/ 2899056 w 3224461"/>
                  <a:gd name="connsiteY8" fmla="*/ 845604 h 1498569"/>
                  <a:gd name="connsiteX9" fmla="*/ 3224461 w 3224461"/>
                  <a:gd name="connsiteY9" fmla="*/ 1171009 h 1498569"/>
                  <a:gd name="connsiteX10" fmla="*/ 2899056 w 3224461"/>
                  <a:gd name="connsiteY10" fmla="*/ 1496413 h 1498569"/>
                  <a:gd name="connsiteX11" fmla="*/ 2616658 w 3224461"/>
                  <a:gd name="connsiteY11" fmla="*/ 1240350 h 1498569"/>
                  <a:gd name="connsiteX12" fmla="*/ 2527613 w 3224461"/>
                  <a:gd name="connsiteY12" fmla="*/ 1178346 h 1498569"/>
                  <a:gd name="connsiteX13" fmla="*/ 2383938 w 3224461"/>
                  <a:gd name="connsiteY13" fmla="*/ 1297923 h 1498569"/>
                  <a:gd name="connsiteX14" fmla="*/ 1916174 w 3224461"/>
                  <a:gd name="connsiteY14" fmla="*/ 923634 h 1498569"/>
                  <a:gd name="connsiteX15" fmla="*/ 325405 w 3224461"/>
                  <a:gd name="connsiteY15" fmla="*/ 1496413 h 1498569"/>
                  <a:gd name="connsiteX16" fmla="*/ 0 w 3224461"/>
                  <a:gd name="connsiteY16" fmla="*/ 1171009 h 1498569"/>
                  <a:gd name="connsiteX17" fmla="*/ 325405 w 3224461"/>
                  <a:gd name="connsiteY17" fmla="*/ 845604 h 1498569"/>
                  <a:gd name="connsiteX18" fmla="*/ 357914 w 3224461"/>
                  <a:gd name="connsiteY18" fmla="*/ 837281 h 1498569"/>
                  <a:gd name="connsiteX19" fmla="*/ 359883 w 3224461"/>
                  <a:gd name="connsiteY19" fmla="*/ 817754 h 1498569"/>
                  <a:gd name="connsiteX20" fmla="*/ 1025318 w 3224461"/>
                  <a:gd name="connsiteY20" fmla="*/ 275409 h 1498569"/>
                  <a:gd name="connsiteX21" fmla="*/ 1111828 w 3224461"/>
                  <a:gd name="connsiteY21" fmla="*/ 280866 h 1498569"/>
                  <a:gd name="connsiteX22" fmla="*/ 1157757 w 3224461"/>
                  <a:gd name="connsiteY22" fmla="*/ 289654 h 1498569"/>
                  <a:gd name="connsiteX23" fmla="*/ 1164627 w 3224461"/>
                  <a:gd name="connsiteY23" fmla="*/ 293547 h 1498569"/>
                  <a:gd name="connsiteX24" fmla="*/ 1173363 w 3224461"/>
                  <a:gd name="connsiteY24" fmla="*/ 299403 h 1498569"/>
                  <a:gd name="connsiteX25" fmla="*/ 1222624 w 3224461"/>
                  <a:gd name="connsiteY25" fmla="*/ 230114 h 1498569"/>
                  <a:gd name="connsiteX26" fmla="*/ 1710570 w 3224461"/>
                  <a:gd name="connsiteY26" fmla="*/ 0 h 1498569"/>
                  <a:gd name="connsiteX0" fmla="*/ 1715650 w 3229541"/>
                  <a:gd name="connsiteY0" fmla="*/ 0 h 1498569"/>
                  <a:gd name="connsiteX1" fmla="*/ 2239998 w 3229541"/>
                  <a:gd name="connsiteY1" fmla="*/ 278794 h 1498569"/>
                  <a:gd name="connsiteX2" fmla="*/ 2297840 w 3229541"/>
                  <a:gd name="connsiteY2" fmla="*/ 385361 h 1498569"/>
                  <a:gd name="connsiteX3" fmla="*/ 2277945 w 3229541"/>
                  <a:gd name="connsiteY3" fmla="*/ 407752 h 1498569"/>
                  <a:gd name="connsiteX4" fmla="*/ 2329949 w 3229541"/>
                  <a:gd name="connsiteY4" fmla="*/ 387262 h 1498569"/>
                  <a:gd name="connsiteX5" fmla="*/ 2461026 w 3229541"/>
                  <a:gd name="connsiteY5" fmla="*/ 367445 h 1498569"/>
                  <a:gd name="connsiteX6" fmla="*/ 2901814 w 3229541"/>
                  <a:gd name="connsiteY6" fmla="*/ 808233 h 1498569"/>
                  <a:gd name="connsiteX7" fmla="*/ 2899032 w 3229541"/>
                  <a:gd name="connsiteY7" fmla="*/ 845009 h 1498569"/>
                  <a:gd name="connsiteX8" fmla="*/ 2904136 w 3229541"/>
                  <a:gd name="connsiteY8" fmla="*/ 845604 h 1498569"/>
                  <a:gd name="connsiteX9" fmla="*/ 3229541 w 3229541"/>
                  <a:gd name="connsiteY9" fmla="*/ 1171009 h 1498569"/>
                  <a:gd name="connsiteX10" fmla="*/ 2904136 w 3229541"/>
                  <a:gd name="connsiteY10" fmla="*/ 1496413 h 1498569"/>
                  <a:gd name="connsiteX11" fmla="*/ 2621738 w 3229541"/>
                  <a:gd name="connsiteY11" fmla="*/ 1240350 h 1498569"/>
                  <a:gd name="connsiteX12" fmla="*/ 2532693 w 3229541"/>
                  <a:gd name="connsiteY12" fmla="*/ 1178346 h 1498569"/>
                  <a:gd name="connsiteX13" fmla="*/ 2389018 w 3229541"/>
                  <a:gd name="connsiteY13" fmla="*/ 1297923 h 1498569"/>
                  <a:gd name="connsiteX14" fmla="*/ 330485 w 3229541"/>
                  <a:gd name="connsiteY14" fmla="*/ 1496413 h 1498569"/>
                  <a:gd name="connsiteX15" fmla="*/ 5080 w 3229541"/>
                  <a:gd name="connsiteY15" fmla="*/ 1171009 h 1498569"/>
                  <a:gd name="connsiteX16" fmla="*/ 330485 w 3229541"/>
                  <a:gd name="connsiteY16" fmla="*/ 845604 h 1498569"/>
                  <a:gd name="connsiteX17" fmla="*/ 362994 w 3229541"/>
                  <a:gd name="connsiteY17" fmla="*/ 837281 h 1498569"/>
                  <a:gd name="connsiteX18" fmla="*/ 364963 w 3229541"/>
                  <a:gd name="connsiteY18" fmla="*/ 817754 h 1498569"/>
                  <a:gd name="connsiteX19" fmla="*/ 1030398 w 3229541"/>
                  <a:gd name="connsiteY19" fmla="*/ 275409 h 1498569"/>
                  <a:gd name="connsiteX20" fmla="*/ 1116908 w 3229541"/>
                  <a:gd name="connsiteY20" fmla="*/ 280866 h 1498569"/>
                  <a:gd name="connsiteX21" fmla="*/ 1162837 w 3229541"/>
                  <a:gd name="connsiteY21" fmla="*/ 289654 h 1498569"/>
                  <a:gd name="connsiteX22" fmla="*/ 1169707 w 3229541"/>
                  <a:gd name="connsiteY22" fmla="*/ 293547 h 1498569"/>
                  <a:gd name="connsiteX23" fmla="*/ 1178443 w 3229541"/>
                  <a:gd name="connsiteY23" fmla="*/ 299403 h 1498569"/>
                  <a:gd name="connsiteX24" fmla="*/ 1227704 w 3229541"/>
                  <a:gd name="connsiteY24" fmla="*/ 230114 h 1498569"/>
                  <a:gd name="connsiteX25" fmla="*/ 1715650 w 3229541"/>
                  <a:gd name="connsiteY25" fmla="*/ 0 h 1498569"/>
                  <a:gd name="connsiteX0" fmla="*/ 1715650 w 3229541"/>
                  <a:gd name="connsiteY0" fmla="*/ 0 h 1498569"/>
                  <a:gd name="connsiteX1" fmla="*/ 2239998 w 3229541"/>
                  <a:gd name="connsiteY1" fmla="*/ 278794 h 1498569"/>
                  <a:gd name="connsiteX2" fmla="*/ 2297840 w 3229541"/>
                  <a:gd name="connsiteY2" fmla="*/ 385361 h 1498569"/>
                  <a:gd name="connsiteX3" fmla="*/ 2277945 w 3229541"/>
                  <a:gd name="connsiteY3" fmla="*/ 407752 h 1498569"/>
                  <a:gd name="connsiteX4" fmla="*/ 2329949 w 3229541"/>
                  <a:gd name="connsiteY4" fmla="*/ 387262 h 1498569"/>
                  <a:gd name="connsiteX5" fmla="*/ 2461026 w 3229541"/>
                  <a:gd name="connsiteY5" fmla="*/ 367445 h 1498569"/>
                  <a:gd name="connsiteX6" fmla="*/ 2901814 w 3229541"/>
                  <a:gd name="connsiteY6" fmla="*/ 808233 h 1498569"/>
                  <a:gd name="connsiteX7" fmla="*/ 2899032 w 3229541"/>
                  <a:gd name="connsiteY7" fmla="*/ 845009 h 1498569"/>
                  <a:gd name="connsiteX8" fmla="*/ 2904136 w 3229541"/>
                  <a:gd name="connsiteY8" fmla="*/ 845604 h 1498569"/>
                  <a:gd name="connsiteX9" fmla="*/ 3229541 w 3229541"/>
                  <a:gd name="connsiteY9" fmla="*/ 1171009 h 1498569"/>
                  <a:gd name="connsiteX10" fmla="*/ 2904136 w 3229541"/>
                  <a:gd name="connsiteY10" fmla="*/ 1496413 h 1498569"/>
                  <a:gd name="connsiteX11" fmla="*/ 2621738 w 3229541"/>
                  <a:gd name="connsiteY11" fmla="*/ 1240350 h 1498569"/>
                  <a:gd name="connsiteX12" fmla="*/ 2532693 w 3229541"/>
                  <a:gd name="connsiteY12" fmla="*/ 1178346 h 1498569"/>
                  <a:gd name="connsiteX13" fmla="*/ 330485 w 3229541"/>
                  <a:gd name="connsiteY13" fmla="*/ 1496413 h 1498569"/>
                  <a:gd name="connsiteX14" fmla="*/ 5080 w 3229541"/>
                  <a:gd name="connsiteY14" fmla="*/ 1171009 h 1498569"/>
                  <a:gd name="connsiteX15" fmla="*/ 330485 w 3229541"/>
                  <a:gd name="connsiteY15" fmla="*/ 845604 h 1498569"/>
                  <a:gd name="connsiteX16" fmla="*/ 362994 w 3229541"/>
                  <a:gd name="connsiteY16" fmla="*/ 837281 h 1498569"/>
                  <a:gd name="connsiteX17" fmla="*/ 364963 w 3229541"/>
                  <a:gd name="connsiteY17" fmla="*/ 817754 h 1498569"/>
                  <a:gd name="connsiteX18" fmla="*/ 1030398 w 3229541"/>
                  <a:gd name="connsiteY18" fmla="*/ 275409 h 1498569"/>
                  <a:gd name="connsiteX19" fmla="*/ 1116908 w 3229541"/>
                  <a:gd name="connsiteY19" fmla="*/ 280866 h 1498569"/>
                  <a:gd name="connsiteX20" fmla="*/ 1162837 w 3229541"/>
                  <a:gd name="connsiteY20" fmla="*/ 289654 h 1498569"/>
                  <a:gd name="connsiteX21" fmla="*/ 1169707 w 3229541"/>
                  <a:gd name="connsiteY21" fmla="*/ 293547 h 1498569"/>
                  <a:gd name="connsiteX22" fmla="*/ 1178443 w 3229541"/>
                  <a:gd name="connsiteY22" fmla="*/ 299403 h 1498569"/>
                  <a:gd name="connsiteX23" fmla="*/ 1227704 w 3229541"/>
                  <a:gd name="connsiteY23" fmla="*/ 230114 h 1498569"/>
                  <a:gd name="connsiteX24" fmla="*/ 1715650 w 3229541"/>
                  <a:gd name="connsiteY24" fmla="*/ 0 h 1498569"/>
                  <a:gd name="connsiteX0" fmla="*/ 1715650 w 3229541"/>
                  <a:gd name="connsiteY0" fmla="*/ 0 h 1498569"/>
                  <a:gd name="connsiteX1" fmla="*/ 2239998 w 3229541"/>
                  <a:gd name="connsiteY1" fmla="*/ 278794 h 1498569"/>
                  <a:gd name="connsiteX2" fmla="*/ 2297840 w 3229541"/>
                  <a:gd name="connsiteY2" fmla="*/ 385361 h 1498569"/>
                  <a:gd name="connsiteX3" fmla="*/ 2277945 w 3229541"/>
                  <a:gd name="connsiteY3" fmla="*/ 407752 h 1498569"/>
                  <a:gd name="connsiteX4" fmla="*/ 2329949 w 3229541"/>
                  <a:gd name="connsiteY4" fmla="*/ 387262 h 1498569"/>
                  <a:gd name="connsiteX5" fmla="*/ 2461026 w 3229541"/>
                  <a:gd name="connsiteY5" fmla="*/ 367445 h 1498569"/>
                  <a:gd name="connsiteX6" fmla="*/ 2901814 w 3229541"/>
                  <a:gd name="connsiteY6" fmla="*/ 808233 h 1498569"/>
                  <a:gd name="connsiteX7" fmla="*/ 2899032 w 3229541"/>
                  <a:gd name="connsiteY7" fmla="*/ 845009 h 1498569"/>
                  <a:gd name="connsiteX8" fmla="*/ 2904136 w 3229541"/>
                  <a:gd name="connsiteY8" fmla="*/ 845604 h 1498569"/>
                  <a:gd name="connsiteX9" fmla="*/ 3229541 w 3229541"/>
                  <a:gd name="connsiteY9" fmla="*/ 1171009 h 1498569"/>
                  <a:gd name="connsiteX10" fmla="*/ 2904136 w 3229541"/>
                  <a:gd name="connsiteY10" fmla="*/ 1496413 h 1498569"/>
                  <a:gd name="connsiteX11" fmla="*/ 2621738 w 3229541"/>
                  <a:gd name="connsiteY11" fmla="*/ 1240350 h 1498569"/>
                  <a:gd name="connsiteX12" fmla="*/ 330485 w 3229541"/>
                  <a:gd name="connsiteY12" fmla="*/ 1496413 h 1498569"/>
                  <a:gd name="connsiteX13" fmla="*/ 5080 w 3229541"/>
                  <a:gd name="connsiteY13" fmla="*/ 1171009 h 1498569"/>
                  <a:gd name="connsiteX14" fmla="*/ 330485 w 3229541"/>
                  <a:gd name="connsiteY14" fmla="*/ 845604 h 1498569"/>
                  <a:gd name="connsiteX15" fmla="*/ 362994 w 3229541"/>
                  <a:gd name="connsiteY15" fmla="*/ 837281 h 1498569"/>
                  <a:gd name="connsiteX16" fmla="*/ 364963 w 3229541"/>
                  <a:gd name="connsiteY16" fmla="*/ 817754 h 1498569"/>
                  <a:gd name="connsiteX17" fmla="*/ 1030398 w 3229541"/>
                  <a:gd name="connsiteY17" fmla="*/ 275409 h 1498569"/>
                  <a:gd name="connsiteX18" fmla="*/ 1116908 w 3229541"/>
                  <a:gd name="connsiteY18" fmla="*/ 280866 h 1498569"/>
                  <a:gd name="connsiteX19" fmla="*/ 1162837 w 3229541"/>
                  <a:gd name="connsiteY19" fmla="*/ 289654 h 1498569"/>
                  <a:gd name="connsiteX20" fmla="*/ 1169707 w 3229541"/>
                  <a:gd name="connsiteY20" fmla="*/ 293547 h 1498569"/>
                  <a:gd name="connsiteX21" fmla="*/ 1178443 w 3229541"/>
                  <a:gd name="connsiteY21" fmla="*/ 299403 h 1498569"/>
                  <a:gd name="connsiteX22" fmla="*/ 1227704 w 3229541"/>
                  <a:gd name="connsiteY22" fmla="*/ 230114 h 1498569"/>
                  <a:gd name="connsiteX23" fmla="*/ 1715650 w 3229541"/>
                  <a:gd name="connsiteY23" fmla="*/ 0 h 1498569"/>
                  <a:gd name="connsiteX0" fmla="*/ 1735193 w 3249084"/>
                  <a:gd name="connsiteY0" fmla="*/ 0 h 1537088"/>
                  <a:gd name="connsiteX1" fmla="*/ 2259541 w 3249084"/>
                  <a:gd name="connsiteY1" fmla="*/ 278794 h 1537088"/>
                  <a:gd name="connsiteX2" fmla="*/ 2317383 w 3249084"/>
                  <a:gd name="connsiteY2" fmla="*/ 385361 h 1537088"/>
                  <a:gd name="connsiteX3" fmla="*/ 2297488 w 3249084"/>
                  <a:gd name="connsiteY3" fmla="*/ 407752 h 1537088"/>
                  <a:gd name="connsiteX4" fmla="*/ 2349492 w 3249084"/>
                  <a:gd name="connsiteY4" fmla="*/ 387262 h 1537088"/>
                  <a:gd name="connsiteX5" fmla="*/ 2480569 w 3249084"/>
                  <a:gd name="connsiteY5" fmla="*/ 367445 h 1537088"/>
                  <a:gd name="connsiteX6" fmla="*/ 2921357 w 3249084"/>
                  <a:gd name="connsiteY6" fmla="*/ 808233 h 1537088"/>
                  <a:gd name="connsiteX7" fmla="*/ 2918575 w 3249084"/>
                  <a:gd name="connsiteY7" fmla="*/ 845009 h 1537088"/>
                  <a:gd name="connsiteX8" fmla="*/ 2923679 w 3249084"/>
                  <a:gd name="connsiteY8" fmla="*/ 845604 h 1537088"/>
                  <a:gd name="connsiteX9" fmla="*/ 3249084 w 3249084"/>
                  <a:gd name="connsiteY9" fmla="*/ 1171009 h 1537088"/>
                  <a:gd name="connsiteX10" fmla="*/ 2923679 w 3249084"/>
                  <a:gd name="connsiteY10" fmla="*/ 1496413 h 1537088"/>
                  <a:gd name="connsiteX11" fmla="*/ 350028 w 3249084"/>
                  <a:gd name="connsiteY11" fmla="*/ 1496413 h 1537088"/>
                  <a:gd name="connsiteX12" fmla="*/ 24623 w 3249084"/>
                  <a:gd name="connsiteY12" fmla="*/ 1171009 h 1537088"/>
                  <a:gd name="connsiteX13" fmla="*/ 350028 w 3249084"/>
                  <a:gd name="connsiteY13" fmla="*/ 845604 h 1537088"/>
                  <a:gd name="connsiteX14" fmla="*/ 382537 w 3249084"/>
                  <a:gd name="connsiteY14" fmla="*/ 837281 h 1537088"/>
                  <a:gd name="connsiteX15" fmla="*/ 384506 w 3249084"/>
                  <a:gd name="connsiteY15" fmla="*/ 817754 h 1537088"/>
                  <a:gd name="connsiteX16" fmla="*/ 1049941 w 3249084"/>
                  <a:gd name="connsiteY16" fmla="*/ 275409 h 1537088"/>
                  <a:gd name="connsiteX17" fmla="*/ 1136451 w 3249084"/>
                  <a:gd name="connsiteY17" fmla="*/ 280866 h 1537088"/>
                  <a:gd name="connsiteX18" fmla="*/ 1182380 w 3249084"/>
                  <a:gd name="connsiteY18" fmla="*/ 289654 h 1537088"/>
                  <a:gd name="connsiteX19" fmla="*/ 1189250 w 3249084"/>
                  <a:gd name="connsiteY19" fmla="*/ 293547 h 1537088"/>
                  <a:gd name="connsiteX20" fmla="*/ 1197986 w 3249084"/>
                  <a:gd name="connsiteY20" fmla="*/ 299403 h 1537088"/>
                  <a:gd name="connsiteX21" fmla="*/ 1247247 w 3249084"/>
                  <a:gd name="connsiteY21" fmla="*/ 230114 h 1537088"/>
                  <a:gd name="connsiteX22" fmla="*/ 1735193 w 3249084"/>
                  <a:gd name="connsiteY22" fmla="*/ 0 h 1537088"/>
                  <a:gd name="connsiteX0" fmla="*/ 1727703 w 3241594"/>
                  <a:gd name="connsiteY0" fmla="*/ 0 h 1537088"/>
                  <a:gd name="connsiteX1" fmla="*/ 2252051 w 3241594"/>
                  <a:gd name="connsiteY1" fmla="*/ 278794 h 1537088"/>
                  <a:gd name="connsiteX2" fmla="*/ 2309893 w 3241594"/>
                  <a:gd name="connsiteY2" fmla="*/ 385361 h 1537088"/>
                  <a:gd name="connsiteX3" fmla="*/ 2289998 w 3241594"/>
                  <a:gd name="connsiteY3" fmla="*/ 407752 h 1537088"/>
                  <a:gd name="connsiteX4" fmla="*/ 2342002 w 3241594"/>
                  <a:gd name="connsiteY4" fmla="*/ 387262 h 1537088"/>
                  <a:gd name="connsiteX5" fmla="*/ 2473079 w 3241594"/>
                  <a:gd name="connsiteY5" fmla="*/ 367445 h 1537088"/>
                  <a:gd name="connsiteX6" fmla="*/ 2913867 w 3241594"/>
                  <a:gd name="connsiteY6" fmla="*/ 808233 h 1537088"/>
                  <a:gd name="connsiteX7" fmla="*/ 2911085 w 3241594"/>
                  <a:gd name="connsiteY7" fmla="*/ 845009 h 1537088"/>
                  <a:gd name="connsiteX8" fmla="*/ 2916189 w 3241594"/>
                  <a:gd name="connsiteY8" fmla="*/ 845604 h 1537088"/>
                  <a:gd name="connsiteX9" fmla="*/ 3241594 w 3241594"/>
                  <a:gd name="connsiteY9" fmla="*/ 1171009 h 1537088"/>
                  <a:gd name="connsiteX10" fmla="*/ 2916189 w 3241594"/>
                  <a:gd name="connsiteY10" fmla="*/ 1496413 h 1537088"/>
                  <a:gd name="connsiteX11" fmla="*/ 342538 w 3241594"/>
                  <a:gd name="connsiteY11" fmla="*/ 1496413 h 1537088"/>
                  <a:gd name="connsiteX12" fmla="*/ 17133 w 3241594"/>
                  <a:gd name="connsiteY12" fmla="*/ 1171009 h 1537088"/>
                  <a:gd name="connsiteX13" fmla="*/ 342538 w 3241594"/>
                  <a:gd name="connsiteY13" fmla="*/ 845604 h 1537088"/>
                  <a:gd name="connsiteX14" fmla="*/ 375047 w 3241594"/>
                  <a:gd name="connsiteY14" fmla="*/ 837281 h 1537088"/>
                  <a:gd name="connsiteX15" fmla="*/ 377016 w 3241594"/>
                  <a:gd name="connsiteY15" fmla="*/ 817754 h 1537088"/>
                  <a:gd name="connsiteX16" fmla="*/ 1042451 w 3241594"/>
                  <a:gd name="connsiteY16" fmla="*/ 275409 h 1537088"/>
                  <a:gd name="connsiteX17" fmla="*/ 1128961 w 3241594"/>
                  <a:gd name="connsiteY17" fmla="*/ 280866 h 1537088"/>
                  <a:gd name="connsiteX18" fmla="*/ 1174890 w 3241594"/>
                  <a:gd name="connsiteY18" fmla="*/ 289654 h 1537088"/>
                  <a:gd name="connsiteX19" fmla="*/ 1181760 w 3241594"/>
                  <a:gd name="connsiteY19" fmla="*/ 293547 h 1537088"/>
                  <a:gd name="connsiteX20" fmla="*/ 1190496 w 3241594"/>
                  <a:gd name="connsiteY20" fmla="*/ 299403 h 1537088"/>
                  <a:gd name="connsiteX21" fmla="*/ 1239757 w 3241594"/>
                  <a:gd name="connsiteY21" fmla="*/ 230114 h 1537088"/>
                  <a:gd name="connsiteX22" fmla="*/ 1727703 w 3241594"/>
                  <a:gd name="connsiteY22" fmla="*/ 0 h 1537088"/>
                  <a:gd name="connsiteX0" fmla="*/ 1710573 w 3224464"/>
                  <a:gd name="connsiteY0" fmla="*/ 0 h 1537088"/>
                  <a:gd name="connsiteX1" fmla="*/ 2234921 w 3224464"/>
                  <a:gd name="connsiteY1" fmla="*/ 278794 h 1537088"/>
                  <a:gd name="connsiteX2" fmla="*/ 2292763 w 3224464"/>
                  <a:gd name="connsiteY2" fmla="*/ 385361 h 1537088"/>
                  <a:gd name="connsiteX3" fmla="*/ 2272868 w 3224464"/>
                  <a:gd name="connsiteY3" fmla="*/ 407752 h 1537088"/>
                  <a:gd name="connsiteX4" fmla="*/ 2324872 w 3224464"/>
                  <a:gd name="connsiteY4" fmla="*/ 387262 h 1537088"/>
                  <a:gd name="connsiteX5" fmla="*/ 2455949 w 3224464"/>
                  <a:gd name="connsiteY5" fmla="*/ 367445 h 1537088"/>
                  <a:gd name="connsiteX6" fmla="*/ 2896737 w 3224464"/>
                  <a:gd name="connsiteY6" fmla="*/ 808233 h 1537088"/>
                  <a:gd name="connsiteX7" fmla="*/ 2893955 w 3224464"/>
                  <a:gd name="connsiteY7" fmla="*/ 845009 h 1537088"/>
                  <a:gd name="connsiteX8" fmla="*/ 2899059 w 3224464"/>
                  <a:gd name="connsiteY8" fmla="*/ 845604 h 1537088"/>
                  <a:gd name="connsiteX9" fmla="*/ 3224464 w 3224464"/>
                  <a:gd name="connsiteY9" fmla="*/ 1171009 h 1537088"/>
                  <a:gd name="connsiteX10" fmla="*/ 2899059 w 3224464"/>
                  <a:gd name="connsiteY10" fmla="*/ 1496413 h 1537088"/>
                  <a:gd name="connsiteX11" fmla="*/ 325408 w 3224464"/>
                  <a:gd name="connsiteY11" fmla="*/ 1496413 h 1537088"/>
                  <a:gd name="connsiteX12" fmla="*/ 3 w 3224464"/>
                  <a:gd name="connsiteY12" fmla="*/ 1171009 h 1537088"/>
                  <a:gd name="connsiteX13" fmla="*/ 325408 w 3224464"/>
                  <a:gd name="connsiteY13" fmla="*/ 845604 h 1537088"/>
                  <a:gd name="connsiteX14" fmla="*/ 357917 w 3224464"/>
                  <a:gd name="connsiteY14" fmla="*/ 837281 h 1537088"/>
                  <a:gd name="connsiteX15" fmla="*/ 359886 w 3224464"/>
                  <a:gd name="connsiteY15" fmla="*/ 817754 h 1537088"/>
                  <a:gd name="connsiteX16" fmla="*/ 1025321 w 3224464"/>
                  <a:gd name="connsiteY16" fmla="*/ 275409 h 1537088"/>
                  <a:gd name="connsiteX17" fmla="*/ 1111831 w 3224464"/>
                  <a:gd name="connsiteY17" fmla="*/ 280866 h 1537088"/>
                  <a:gd name="connsiteX18" fmla="*/ 1157760 w 3224464"/>
                  <a:gd name="connsiteY18" fmla="*/ 289654 h 1537088"/>
                  <a:gd name="connsiteX19" fmla="*/ 1164630 w 3224464"/>
                  <a:gd name="connsiteY19" fmla="*/ 293547 h 1537088"/>
                  <a:gd name="connsiteX20" fmla="*/ 1173366 w 3224464"/>
                  <a:gd name="connsiteY20" fmla="*/ 299403 h 1537088"/>
                  <a:gd name="connsiteX21" fmla="*/ 1222627 w 3224464"/>
                  <a:gd name="connsiteY21" fmla="*/ 230114 h 1537088"/>
                  <a:gd name="connsiteX22" fmla="*/ 1710573 w 3224464"/>
                  <a:gd name="connsiteY22" fmla="*/ 0 h 1537088"/>
                  <a:gd name="connsiteX0" fmla="*/ 1710570 w 3224461"/>
                  <a:gd name="connsiteY0" fmla="*/ 0 h 1537088"/>
                  <a:gd name="connsiteX1" fmla="*/ 2234918 w 3224461"/>
                  <a:gd name="connsiteY1" fmla="*/ 278794 h 1537088"/>
                  <a:gd name="connsiteX2" fmla="*/ 2292760 w 3224461"/>
                  <a:gd name="connsiteY2" fmla="*/ 385361 h 1537088"/>
                  <a:gd name="connsiteX3" fmla="*/ 2272865 w 3224461"/>
                  <a:gd name="connsiteY3" fmla="*/ 407752 h 1537088"/>
                  <a:gd name="connsiteX4" fmla="*/ 2324869 w 3224461"/>
                  <a:gd name="connsiteY4" fmla="*/ 387262 h 1537088"/>
                  <a:gd name="connsiteX5" fmla="*/ 2455946 w 3224461"/>
                  <a:gd name="connsiteY5" fmla="*/ 367445 h 1537088"/>
                  <a:gd name="connsiteX6" fmla="*/ 2896734 w 3224461"/>
                  <a:gd name="connsiteY6" fmla="*/ 808233 h 1537088"/>
                  <a:gd name="connsiteX7" fmla="*/ 2893952 w 3224461"/>
                  <a:gd name="connsiteY7" fmla="*/ 845009 h 1537088"/>
                  <a:gd name="connsiteX8" fmla="*/ 2899056 w 3224461"/>
                  <a:gd name="connsiteY8" fmla="*/ 845604 h 1537088"/>
                  <a:gd name="connsiteX9" fmla="*/ 3224461 w 3224461"/>
                  <a:gd name="connsiteY9" fmla="*/ 1171009 h 1537088"/>
                  <a:gd name="connsiteX10" fmla="*/ 2899056 w 3224461"/>
                  <a:gd name="connsiteY10" fmla="*/ 1496413 h 1537088"/>
                  <a:gd name="connsiteX11" fmla="*/ 325405 w 3224461"/>
                  <a:gd name="connsiteY11" fmla="*/ 1496413 h 1537088"/>
                  <a:gd name="connsiteX12" fmla="*/ 0 w 3224461"/>
                  <a:gd name="connsiteY12" fmla="*/ 1171009 h 1537088"/>
                  <a:gd name="connsiteX13" fmla="*/ 325405 w 3224461"/>
                  <a:gd name="connsiteY13" fmla="*/ 845604 h 1537088"/>
                  <a:gd name="connsiteX14" fmla="*/ 357914 w 3224461"/>
                  <a:gd name="connsiteY14" fmla="*/ 837281 h 1537088"/>
                  <a:gd name="connsiteX15" fmla="*/ 359883 w 3224461"/>
                  <a:gd name="connsiteY15" fmla="*/ 817754 h 1537088"/>
                  <a:gd name="connsiteX16" fmla="*/ 1025318 w 3224461"/>
                  <a:gd name="connsiteY16" fmla="*/ 275409 h 1537088"/>
                  <a:gd name="connsiteX17" fmla="*/ 1111828 w 3224461"/>
                  <a:gd name="connsiteY17" fmla="*/ 280866 h 1537088"/>
                  <a:gd name="connsiteX18" fmla="*/ 1157757 w 3224461"/>
                  <a:gd name="connsiteY18" fmla="*/ 289654 h 1537088"/>
                  <a:gd name="connsiteX19" fmla="*/ 1164627 w 3224461"/>
                  <a:gd name="connsiteY19" fmla="*/ 293547 h 1537088"/>
                  <a:gd name="connsiteX20" fmla="*/ 1173363 w 3224461"/>
                  <a:gd name="connsiteY20" fmla="*/ 299403 h 1537088"/>
                  <a:gd name="connsiteX21" fmla="*/ 1222624 w 3224461"/>
                  <a:gd name="connsiteY21" fmla="*/ 230114 h 1537088"/>
                  <a:gd name="connsiteX22" fmla="*/ 1710570 w 3224461"/>
                  <a:gd name="connsiteY22" fmla="*/ 0 h 1537088"/>
                  <a:gd name="connsiteX0" fmla="*/ 1710570 w 3224461"/>
                  <a:gd name="connsiteY0" fmla="*/ 0 h 1521756"/>
                  <a:gd name="connsiteX1" fmla="*/ 2234918 w 3224461"/>
                  <a:gd name="connsiteY1" fmla="*/ 278794 h 1521756"/>
                  <a:gd name="connsiteX2" fmla="*/ 2292760 w 3224461"/>
                  <a:gd name="connsiteY2" fmla="*/ 385361 h 1521756"/>
                  <a:gd name="connsiteX3" fmla="*/ 2272865 w 3224461"/>
                  <a:gd name="connsiteY3" fmla="*/ 407752 h 1521756"/>
                  <a:gd name="connsiteX4" fmla="*/ 2324869 w 3224461"/>
                  <a:gd name="connsiteY4" fmla="*/ 387262 h 1521756"/>
                  <a:gd name="connsiteX5" fmla="*/ 2455946 w 3224461"/>
                  <a:gd name="connsiteY5" fmla="*/ 367445 h 1521756"/>
                  <a:gd name="connsiteX6" fmla="*/ 2896734 w 3224461"/>
                  <a:gd name="connsiteY6" fmla="*/ 808233 h 1521756"/>
                  <a:gd name="connsiteX7" fmla="*/ 2893952 w 3224461"/>
                  <a:gd name="connsiteY7" fmla="*/ 845009 h 1521756"/>
                  <a:gd name="connsiteX8" fmla="*/ 2899056 w 3224461"/>
                  <a:gd name="connsiteY8" fmla="*/ 845604 h 1521756"/>
                  <a:gd name="connsiteX9" fmla="*/ 3224461 w 3224461"/>
                  <a:gd name="connsiteY9" fmla="*/ 1171009 h 1521756"/>
                  <a:gd name="connsiteX10" fmla="*/ 2899056 w 3224461"/>
                  <a:gd name="connsiteY10" fmla="*/ 1496413 h 1521756"/>
                  <a:gd name="connsiteX11" fmla="*/ 325405 w 3224461"/>
                  <a:gd name="connsiteY11" fmla="*/ 1496413 h 1521756"/>
                  <a:gd name="connsiteX12" fmla="*/ 0 w 3224461"/>
                  <a:gd name="connsiteY12" fmla="*/ 1171009 h 1521756"/>
                  <a:gd name="connsiteX13" fmla="*/ 325405 w 3224461"/>
                  <a:gd name="connsiteY13" fmla="*/ 845604 h 1521756"/>
                  <a:gd name="connsiteX14" fmla="*/ 357914 w 3224461"/>
                  <a:gd name="connsiteY14" fmla="*/ 837281 h 1521756"/>
                  <a:gd name="connsiteX15" fmla="*/ 359883 w 3224461"/>
                  <a:gd name="connsiteY15" fmla="*/ 817754 h 1521756"/>
                  <a:gd name="connsiteX16" fmla="*/ 1025318 w 3224461"/>
                  <a:gd name="connsiteY16" fmla="*/ 275409 h 1521756"/>
                  <a:gd name="connsiteX17" fmla="*/ 1111828 w 3224461"/>
                  <a:gd name="connsiteY17" fmla="*/ 280866 h 1521756"/>
                  <a:gd name="connsiteX18" fmla="*/ 1157757 w 3224461"/>
                  <a:gd name="connsiteY18" fmla="*/ 289654 h 1521756"/>
                  <a:gd name="connsiteX19" fmla="*/ 1164627 w 3224461"/>
                  <a:gd name="connsiteY19" fmla="*/ 293547 h 1521756"/>
                  <a:gd name="connsiteX20" fmla="*/ 1173363 w 3224461"/>
                  <a:gd name="connsiteY20" fmla="*/ 299403 h 1521756"/>
                  <a:gd name="connsiteX21" fmla="*/ 1222624 w 3224461"/>
                  <a:gd name="connsiteY21" fmla="*/ 230114 h 1521756"/>
                  <a:gd name="connsiteX22" fmla="*/ 1710570 w 3224461"/>
                  <a:gd name="connsiteY22" fmla="*/ 0 h 1521756"/>
                  <a:gd name="connsiteX0" fmla="*/ 1710570 w 3224461"/>
                  <a:gd name="connsiteY0" fmla="*/ 0 h 1498569"/>
                  <a:gd name="connsiteX1" fmla="*/ 2234918 w 3224461"/>
                  <a:gd name="connsiteY1" fmla="*/ 278794 h 1498569"/>
                  <a:gd name="connsiteX2" fmla="*/ 2292760 w 3224461"/>
                  <a:gd name="connsiteY2" fmla="*/ 385361 h 1498569"/>
                  <a:gd name="connsiteX3" fmla="*/ 2272865 w 3224461"/>
                  <a:gd name="connsiteY3" fmla="*/ 407752 h 1498569"/>
                  <a:gd name="connsiteX4" fmla="*/ 2324869 w 3224461"/>
                  <a:gd name="connsiteY4" fmla="*/ 387262 h 1498569"/>
                  <a:gd name="connsiteX5" fmla="*/ 2455946 w 3224461"/>
                  <a:gd name="connsiteY5" fmla="*/ 367445 h 1498569"/>
                  <a:gd name="connsiteX6" fmla="*/ 2896734 w 3224461"/>
                  <a:gd name="connsiteY6" fmla="*/ 808233 h 1498569"/>
                  <a:gd name="connsiteX7" fmla="*/ 2893952 w 3224461"/>
                  <a:gd name="connsiteY7" fmla="*/ 845009 h 1498569"/>
                  <a:gd name="connsiteX8" fmla="*/ 2899056 w 3224461"/>
                  <a:gd name="connsiteY8" fmla="*/ 845604 h 1498569"/>
                  <a:gd name="connsiteX9" fmla="*/ 3224461 w 3224461"/>
                  <a:gd name="connsiteY9" fmla="*/ 1171009 h 1498569"/>
                  <a:gd name="connsiteX10" fmla="*/ 2899056 w 3224461"/>
                  <a:gd name="connsiteY10" fmla="*/ 1496413 h 1498569"/>
                  <a:gd name="connsiteX11" fmla="*/ 325405 w 3224461"/>
                  <a:gd name="connsiteY11" fmla="*/ 1496413 h 1498569"/>
                  <a:gd name="connsiteX12" fmla="*/ 0 w 3224461"/>
                  <a:gd name="connsiteY12" fmla="*/ 1171009 h 1498569"/>
                  <a:gd name="connsiteX13" fmla="*/ 325405 w 3224461"/>
                  <a:gd name="connsiteY13" fmla="*/ 845604 h 1498569"/>
                  <a:gd name="connsiteX14" fmla="*/ 357914 w 3224461"/>
                  <a:gd name="connsiteY14" fmla="*/ 837281 h 1498569"/>
                  <a:gd name="connsiteX15" fmla="*/ 359883 w 3224461"/>
                  <a:gd name="connsiteY15" fmla="*/ 817754 h 1498569"/>
                  <a:gd name="connsiteX16" fmla="*/ 1025318 w 3224461"/>
                  <a:gd name="connsiteY16" fmla="*/ 275409 h 1498569"/>
                  <a:gd name="connsiteX17" fmla="*/ 1111828 w 3224461"/>
                  <a:gd name="connsiteY17" fmla="*/ 280866 h 1498569"/>
                  <a:gd name="connsiteX18" fmla="*/ 1157757 w 3224461"/>
                  <a:gd name="connsiteY18" fmla="*/ 289654 h 1498569"/>
                  <a:gd name="connsiteX19" fmla="*/ 1164627 w 3224461"/>
                  <a:gd name="connsiteY19" fmla="*/ 293547 h 1498569"/>
                  <a:gd name="connsiteX20" fmla="*/ 1173363 w 3224461"/>
                  <a:gd name="connsiteY20" fmla="*/ 299403 h 1498569"/>
                  <a:gd name="connsiteX21" fmla="*/ 1222624 w 3224461"/>
                  <a:gd name="connsiteY21" fmla="*/ 230114 h 1498569"/>
                  <a:gd name="connsiteX22" fmla="*/ 1710570 w 3224461"/>
                  <a:gd name="connsiteY22" fmla="*/ 0 h 1498569"/>
                  <a:gd name="connsiteX0" fmla="*/ 1710570 w 3224461"/>
                  <a:gd name="connsiteY0" fmla="*/ 0 h 1498481"/>
                  <a:gd name="connsiteX1" fmla="*/ 2234918 w 3224461"/>
                  <a:gd name="connsiteY1" fmla="*/ 278794 h 1498481"/>
                  <a:gd name="connsiteX2" fmla="*/ 2292760 w 3224461"/>
                  <a:gd name="connsiteY2" fmla="*/ 385361 h 1498481"/>
                  <a:gd name="connsiteX3" fmla="*/ 2272865 w 3224461"/>
                  <a:gd name="connsiteY3" fmla="*/ 407752 h 1498481"/>
                  <a:gd name="connsiteX4" fmla="*/ 2324869 w 3224461"/>
                  <a:gd name="connsiteY4" fmla="*/ 387262 h 1498481"/>
                  <a:gd name="connsiteX5" fmla="*/ 2455946 w 3224461"/>
                  <a:gd name="connsiteY5" fmla="*/ 367445 h 1498481"/>
                  <a:gd name="connsiteX6" fmla="*/ 2896734 w 3224461"/>
                  <a:gd name="connsiteY6" fmla="*/ 808233 h 1498481"/>
                  <a:gd name="connsiteX7" fmla="*/ 2893952 w 3224461"/>
                  <a:gd name="connsiteY7" fmla="*/ 845009 h 1498481"/>
                  <a:gd name="connsiteX8" fmla="*/ 2899056 w 3224461"/>
                  <a:gd name="connsiteY8" fmla="*/ 845604 h 1498481"/>
                  <a:gd name="connsiteX9" fmla="*/ 3224461 w 3224461"/>
                  <a:gd name="connsiteY9" fmla="*/ 1171009 h 1498481"/>
                  <a:gd name="connsiteX10" fmla="*/ 2899056 w 3224461"/>
                  <a:gd name="connsiteY10" fmla="*/ 1496413 h 1498481"/>
                  <a:gd name="connsiteX11" fmla="*/ 325405 w 3224461"/>
                  <a:gd name="connsiteY11" fmla="*/ 1496413 h 1498481"/>
                  <a:gd name="connsiteX12" fmla="*/ 0 w 3224461"/>
                  <a:gd name="connsiteY12" fmla="*/ 1171009 h 1498481"/>
                  <a:gd name="connsiteX13" fmla="*/ 325405 w 3224461"/>
                  <a:gd name="connsiteY13" fmla="*/ 845604 h 1498481"/>
                  <a:gd name="connsiteX14" fmla="*/ 357914 w 3224461"/>
                  <a:gd name="connsiteY14" fmla="*/ 837281 h 1498481"/>
                  <a:gd name="connsiteX15" fmla="*/ 359883 w 3224461"/>
                  <a:gd name="connsiteY15" fmla="*/ 817754 h 1498481"/>
                  <a:gd name="connsiteX16" fmla="*/ 1025318 w 3224461"/>
                  <a:gd name="connsiteY16" fmla="*/ 275409 h 1498481"/>
                  <a:gd name="connsiteX17" fmla="*/ 1111828 w 3224461"/>
                  <a:gd name="connsiteY17" fmla="*/ 280866 h 1498481"/>
                  <a:gd name="connsiteX18" fmla="*/ 1157757 w 3224461"/>
                  <a:gd name="connsiteY18" fmla="*/ 289654 h 1498481"/>
                  <a:gd name="connsiteX19" fmla="*/ 1164627 w 3224461"/>
                  <a:gd name="connsiteY19" fmla="*/ 293547 h 1498481"/>
                  <a:gd name="connsiteX20" fmla="*/ 1173363 w 3224461"/>
                  <a:gd name="connsiteY20" fmla="*/ 299403 h 1498481"/>
                  <a:gd name="connsiteX21" fmla="*/ 1222624 w 3224461"/>
                  <a:gd name="connsiteY21" fmla="*/ 230114 h 1498481"/>
                  <a:gd name="connsiteX22" fmla="*/ 1710570 w 3224461"/>
                  <a:gd name="connsiteY22" fmla="*/ 0 h 1498481"/>
                  <a:gd name="connsiteX0" fmla="*/ 1710570 w 3224461"/>
                  <a:gd name="connsiteY0" fmla="*/ 0 h 1498481"/>
                  <a:gd name="connsiteX1" fmla="*/ 2234918 w 3224461"/>
                  <a:gd name="connsiteY1" fmla="*/ 278794 h 1498481"/>
                  <a:gd name="connsiteX2" fmla="*/ 2292760 w 3224461"/>
                  <a:gd name="connsiteY2" fmla="*/ 385361 h 1498481"/>
                  <a:gd name="connsiteX3" fmla="*/ 2324869 w 3224461"/>
                  <a:gd name="connsiteY3" fmla="*/ 387262 h 1498481"/>
                  <a:gd name="connsiteX4" fmla="*/ 2455946 w 3224461"/>
                  <a:gd name="connsiteY4" fmla="*/ 367445 h 1498481"/>
                  <a:gd name="connsiteX5" fmla="*/ 2896734 w 3224461"/>
                  <a:gd name="connsiteY5" fmla="*/ 808233 h 1498481"/>
                  <a:gd name="connsiteX6" fmla="*/ 2893952 w 3224461"/>
                  <a:gd name="connsiteY6" fmla="*/ 845009 h 1498481"/>
                  <a:gd name="connsiteX7" fmla="*/ 2899056 w 3224461"/>
                  <a:gd name="connsiteY7" fmla="*/ 845604 h 1498481"/>
                  <a:gd name="connsiteX8" fmla="*/ 3224461 w 3224461"/>
                  <a:gd name="connsiteY8" fmla="*/ 1171009 h 1498481"/>
                  <a:gd name="connsiteX9" fmla="*/ 2899056 w 3224461"/>
                  <a:gd name="connsiteY9" fmla="*/ 1496413 h 1498481"/>
                  <a:gd name="connsiteX10" fmla="*/ 325405 w 3224461"/>
                  <a:gd name="connsiteY10" fmla="*/ 1496413 h 1498481"/>
                  <a:gd name="connsiteX11" fmla="*/ 0 w 3224461"/>
                  <a:gd name="connsiteY11" fmla="*/ 1171009 h 1498481"/>
                  <a:gd name="connsiteX12" fmla="*/ 325405 w 3224461"/>
                  <a:gd name="connsiteY12" fmla="*/ 845604 h 1498481"/>
                  <a:gd name="connsiteX13" fmla="*/ 357914 w 3224461"/>
                  <a:gd name="connsiteY13" fmla="*/ 837281 h 1498481"/>
                  <a:gd name="connsiteX14" fmla="*/ 359883 w 3224461"/>
                  <a:gd name="connsiteY14" fmla="*/ 817754 h 1498481"/>
                  <a:gd name="connsiteX15" fmla="*/ 1025318 w 3224461"/>
                  <a:gd name="connsiteY15" fmla="*/ 275409 h 1498481"/>
                  <a:gd name="connsiteX16" fmla="*/ 1111828 w 3224461"/>
                  <a:gd name="connsiteY16" fmla="*/ 280866 h 1498481"/>
                  <a:gd name="connsiteX17" fmla="*/ 1157757 w 3224461"/>
                  <a:gd name="connsiteY17" fmla="*/ 289654 h 1498481"/>
                  <a:gd name="connsiteX18" fmla="*/ 1164627 w 3224461"/>
                  <a:gd name="connsiteY18" fmla="*/ 293547 h 1498481"/>
                  <a:gd name="connsiteX19" fmla="*/ 1173363 w 3224461"/>
                  <a:gd name="connsiteY19" fmla="*/ 299403 h 1498481"/>
                  <a:gd name="connsiteX20" fmla="*/ 1222624 w 3224461"/>
                  <a:gd name="connsiteY20" fmla="*/ 230114 h 1498481"/>
                  <a:gd name="connsiteX21" fmla="*/ 1710570 w 3224461"/>
                  <a:gd name="connsiteY21" fmla="*/ 0 h 1498481"/>
                  <a:gd name="connsiteX0" fmla="*/ 1710570 w 3224461"/>
                  <a:gd name="connsiteY0" fmla="*/ 0 h 1498481"/>
                  <a:gd name="connsiteX1" fmla="*/ 2234918 w 3224461"/>
                  <a:gd name="connsiteY1" fmla="*/ 278794 h 1498481"/>
                  <a:gd name="connsiteX2" fmla="*/ 2292760 w 3224461"/>
                  <a:gd name="connsiteY2" fmla="*/ 385361 h 1498481"/>
                  <a:gd name="connsiteX3" fmla="*/ 2324869 w 3224461"/>
                  <a:gd name="connsiteY3" fmla="*/ 387262 h 1498481"/>
                  <a:gd name="connsiteX4" fmla="*/ 2455946 w 3224461"/>
                  <a:gd name="connsiteY4" fmla="*/ 367445 h 1498481"/>
                  <a:gd name="connsiteX5" fmla="*/ 2896734 w 3224461"/>
                  <a:gd name="connsiteY5" fmla="*/ 808233 h 1498481"/>
                  <a:gd name="connsiteX6" fmla="*/ 2893952 w 3224461"/>
                  <a:gd name="connsiteY6" fmla="*/ 845009 h 1498481"/>
                  <a:gd name="connsiteX7" fmla="*/ 2899056 w 3224461"/>
                  <a:gd name="connsiteY7" fmla="*/ 845604 h 1498481"/>
                  <a:gd name="connsiteX8" fmla="*/ 3224461 w 3224461"/>
                  <a:gd name="connsiteY8" fmla="*/ 1171009 h 1498481"/>
                  <a:gd name="connsiteX9" fmla="*/ 2899056 w 3224461"/>
                  <a:gd name="connsiteY9" fmla="*/ 1496413 h 1498481"/>
                  <a:gd name="connsiteX10" fmla="*/ 325405 w 3224461"/>
                  <a:gd name="connsiteY10" fmla="*/ 1496413 h 1498481"/>
                  <a:gd name="connsiteX11" fmla="*/ 0 w 3224461"/>
                  <a:gd name="connsiteY11" fmla="*/ 1171009 h 1498481"/>
                  <a:gd name="connsiteX12" fmla="*/ 325405 w 3224461"/>
                  <a:gd name="connsiteY12" fmla="*/ 845604 h 1498481"/>
                  <a:gd name="connsiteX13" fmla="*/ 357914 w 3224461"/>
                  <a:gd name="connsiteY13" fmla="*/ 837281 h 1498481"/>
                  <a:gd name="connsiteX14" fmla="*/ 359883 w 3224461"/>
                  <a:gd name="connsiteY14" fmla="*/ 817754 h 1498481"/>
                  <a:gd name="connsiteX15" fmla="*/ 1025318 w 3224461"/>
                  <a:gd name="connsiteY15" fmla="*/ 275409 h 1498481"/>
                  <a:gd name="connsiteX16" fmla="*/ 1111828 w 3224461"/>
                  <a:gd name="connsiteY16" fmla="*/ 280866 h 1498481"/>
                  <a:gd name="connsiteX17" fmla="*/ 1157757 w 3224461"/>
                  <a:gd name="connsiteY17" fmla="*/ 289654 h 1498481"/>
                  <a:gd name="connsiteX18" fmla="*/ 1164627 w 3224461"/>
                  <a:gd name="connsiteY18" fmla="*/ 293547 h 1498481"/>
                  <a:gd name="connsiteX19" fmla="*/ 1173363 w 3224461"/>
                  <a:gd name="connsiteY19" fmla="*/ 299403 h 1498481"/>
                  <a:gd name="connsiteX20" fmla="*/ 1222624 w 3224461"/>
                  <a:gd name="connsiteY20" fmla="*/ 230114 h 1498481"/>
                  <a:gd name="connsiteX21" fmla="*/ 1710570 w 3224461"/>
                  <a:gd name="connsiteY21" fmla="*/ 0 h 1498481"/>
                  <a:gd name="connsiteX0" fmla="*/ 1710570 w 3224461"/>
                  <a:gd name="connsiteY0" fmla="*/ 0 h 1498481"/>
                  <a:gd name="connsiteX1" fmla="*/ 2234918 w 3224461"/>
                  <a:gd name="connsiteY1" fmla="*/ 278794 h 1498481"/>
                  <a:gd name="connsiteX2" fmla="*/ 2292760 w 3224461"/>
                  <a:gd name="connsiteY2" fmla="*/ 385361 h 1498481"/>
                  <a:gd name="connsiteX3" fmla="*/ 2324869 w 3224461"/>
                  <a:gd name="connsiteY3" fmla="*/ 387262 h 1498481"/>
                  <a:gd name="connsiteX4" fmla="*/ 2455946 w 3224461"/>
                  <a:gd name="connsiteY4" fmla="*/ 367445 h 1498481"/>
                  <a:gd name="connsiteX5" fmla="*/ 2896734 w 3224461"/>
                  <a:gd name="connsiteY5" fmla="*/ 808233 h 1498481"/>
                  <a:gd name="connsiteX6" fmla="*/ 2893952 w 3224461"/>
                  <a:gd name="connsiteY6" fmla="*/ 845009 h 1498481"/>
                  <a:gd name="connsiteX7" fmla="*/ 2899056 w 3224461"/>
                  <a:gd name="connsiteY7" fmla="*/ 845604 h 1498481"/>
                  <a:gd name="connsiteX8" fmla="*/ 3224461 w 3224461"/>
                  <a:gd name="connsiteY8" fmla="*/ 1171009 h 1498481"/>
                  <a:gd name="connsiteX9" fmla="*/ 2899056 w 3224461"/>
                  <a:gd name="connsiteY9" fmla="*/ 1496413 h 1498481"/>
                  <a:gd name="connsiteX10" fmla="*/ 325405 w 3224461"/>
                  <a:gd name="connsiteY10" fmla="*/ 1496413 h 1498481"/>
                  <a:gd name="connsiteX11" fmla="*/ 0 w 3224461"/>
                  <a:gd name="connsiteY11" fmla="*/ 1171009 h 1498481"/>
                  <a:gd name="connsiteX12" fmla="*/ 325405 w 3224461"/>
                  <a:gd name="connsiteY12" fmla="*/ 845604 h 1498481"/>
                  <a:gd name="connsiteX13" fmla="*/ 357914 w 3224461"/>
                  <a:gd name="connsiteY13" fmla="*/ 837281 h 1498481"/>
                  <a:gd name="connsiteX14" fmla="*/ 359883 w 3224461"/>
                  <a:gd name="connsiteY14" fmla="*/ 817754 h 1498481"/>
                  <a:gd name="connsiteX15" fmla="*/ 1025318 w 3224461"/>
                  <a:gd name="connsiteY15" fmla="*/ 275409 h 1498481"/>
                  <a:gd name="connsiteX16" fmla="*/ 1111828 w 3224461"/>
                  <a:gd name="connsiteY16" fmla="*/ 280866 h 1498481"/>
                  <a:gd name="connsiteX17" fmla="*/ 1157757 w 3224461"/>
                  <a:gd name="connsiteY17" fmla="*/ 289654 h 1498481"/>
                  <a:gd name="connsiteX18" fmla="*/ 1164627 w 3224461"/>
                  <a:gd name="connsiteY18" fmla="*/ 293547 h 1498481"/>
                  <a:gd name="connsiteX19" fmla="*/ 1173363 w 3224461"/>
                  <a:gd name="connsiteY19" fmla="*/ 299403 h 1498481"/>
                  <a:gd name="connsiteX20" fmla="*/ 1222624 w 3224461"/>
                  <a:gd name="connsiteY20" fmla="*/ 230114 h 1498481"/>
                  <a:gd name="connsiteX21" fmla="*/ 1710570 w 3224461"/>
                  <a:gd name="connsiteY21" fmla="*/ 0 h 14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4461" h="1498481">
                    <a:moveTo>
                      <a:pt x="1710570" y="0"/>
                    </a:moveTo>
                    <a:cubicBezTo>
                      <a:pt x="1928841" y="0"/>
                      <a:pt x="2121282" y="110589"/>
                      <a:pt x="2234918" y="278794"/>
                    </a:cubicBezTo>
                    <a:lnTo>
                      <a:pt x="2292760" y="385361"/>
                    </a:lnTo>
                    <a:lnTo>
                      <a:pt x="2324869" y="387262"/>
                    </a:lnTo>
                    <a:cubicBezTo>
                      <a:pt x="2366276" y="374383"/>
                      <a:pt x="2410301" y="367445"/>
                      <a:pt x="2455946" y="367445"/>
                    </a:cubicBezTo>
                    <a:cubicBezTo>
                      <a:pt x="2699387" y="367445"/>
                      <a:pt x="2896734" y="564792"/>
                      <a:pt x="2896734" y="808233"/>
                    </a:cubicBezTo>
                    <a:lnTo>
                      <a:pt x="2893952" y="845009"/>
                    </a:lnTo>
                    <a:lnTo>
                      <a:pt x="2899056" y="845604"/>
                    </a:lnTo>
                    <a:cubicBezTo>
                      <a:pt x="3078772" y="845604"/>
                      <a:pt x="3224461" y="991293"/>
                      <a:pt x="3224461" y="1171009"/>
                    </a:cubicBezTo>
                    <a:cubicBezTo>
                      <a:pt x="3224461" y="1350724"/>
                      <a:pt x="3003026" y="1505731"/>
                      <a:pt x="2899056" y="1496413"/>
                    </a:cubicBezTo>
                    <a:cubicBezTo>
                      <a:pt x="2904491" y="1494806"/>
                      <a:pt x="326951" y="1501786"/>
                      <a:pt x="325405" y="1496413"/>
                    </a:cubicBezTo>
                    <a:cubicBezTo>
                      <a:pt x="121436" y="1477080"/>
                      <a:pt x="0" y="1350724"/>
                      <a:pt x="0" y="1171009"/>
                    </a:cubicBezTo>
                    <a:cubicBezTo>
                      <a:pt x="0" y="991293"/>
                      <a:pt x="145689" y="845604"/>
                      <a:pt x="325405" y="845604"/>
                    </a:cubicBezTo>
                    <a:lnTo>
                      <a:pt x="357914" y="837281"/>
                    </a:lnTo>
                    <a:lnTo>
                      <a:pt x="359883" y="817754"/>
                    </a:lnTo>
                    <a:cubicBezTo>
                      <a:pt x="423219" y="508238"/>
                      <a:pt x="697078" y="275409"/>
                      <a:pt x="1025318" y="275409"/>
                    </a:cubicBezTo>
                    <a:cubicBezTo>
                      <a:pt x="1054625" y="275409"/>
                      <a:pt x="1083499" y="277265"/>
                      <a:pt x="1111828" y="280866"/>
                    </a:cubicBezTo>
                    <a:lnTo>
                      <a:pt x="1157757" y="289654"/>
                    </a:lnTo>
                    <a:cubicBezTo>
                      <a:pt x="1158360" y="289691"/>
                      <a:pt x="1160724" y="291044"/>
                      <a:pt x="1164627" y="293547"/>
                    </a:cubicBezTo>
                    <a:lnTo>
                      <a:pt x="1173363" y="299403"/>
                    </a:lnTo>
                    <a:lnTo>
                      <a:pt x="1222624" y="230114"/>
                    </a:lnTo>
                    <a:cubicBezTo>
                      <a:pt x="1338605" y="89578"/>
                      <a:pt x="1514126" y="0"/>
                      <a:pt x="1710570" y="0"/>
                    </a:cubicBezTo>
                    <a:close/>
                  </a:path>
                </a:pathLst>
              </a:custGeom>
              <a:solidFill>
                <a:schemeClr val="bg1"/>
              </a:solidFill>
              <a:ln w="101600" cap="rnd">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solidFill>
                    <a:srgbClr val="FFFFFF"/>
                  </a:solidFill>
                </a:endParaRPr>
              </a:p>
            </p:txBody>
          </p:sp>
          <p:grpSp>
            <p:nvGrpSpPr>
              <p:cNvPr id="96" name="Group 27"/>
              <p:cNvGrpSpPr/>
              <p:nvPr/>
            </p:nvGrpSpPr>
            <p:grpSpPr>
              <a:xfrm>
                <a:off x="-1388925" y="1617102"/>
                <a:ext cx="3234245" cy="1496413"/>
                <a:chOff x="-1388925" y="1617102"/>
                <a:chExt cx="3234245" cy="1496413"/>
              </a:xfrm>
            </p:grpSpPr>
            <p:sp>
              <p:nvSpPr>
                <p:cNvPr id="97" name="Freeform 271"/>
                <p:cNvSpPr/>
                <p:nvPr/>
              </p:nvSpPr>
              <p:spPr>
                <a:xfrm>
                  <a:off x="1519915" y="2462706"/>
                  <a:ext cx="325405" cy="650809"/>
                </a:xfrm>
                <a:custGeom>
                  <a:avLst/>
                  <a:gdLst>
                    <a:gd name="connsiteX0" fmla="*/ 90011 w 415416"/>
                    <a:gd name="connsiteY0" fmla="*/ 0 h 650809"/>
                    <a:gd name="connsiteX1" fmla="*/ 415416 w 415416"/>
                    <a:gd name="connsiteY1" fmla="*/ 325405 h 650809"/>
                    <a:gd name="connsiteX2" fmla="*/ 90011 w 415416"/>
                    <a:gd name="connsiteY2" fmla="*/ 650809 h 650809"/>
                    <a:gd name="connsiteX3" fmla="*/ 0 w 415416"/>
                    <a:gd name="connsiteY3" fmla="*/ 206491 h 650809"/>
                    <a:gd name="connsiteX4" fmla="*/ 0 w 415416"/>
                    <a:gd name="connsiteY4" fmla="*/ 14195 h 650809"/>
                    <a:gd name="connsiteX5" fmla="*/ 24431 w 415416"/>
                    <a:gd name="connsiteY5" fmla="*/ 6611 h 650809"/>
                    <a:gd name="connsiteX6" fmla="*/ 90011 w 415416"/>
                    <a:gd name="connsiteY6" fmla="*/ 0 h 650809"/>
                    <a:gd name="connsiteX0" fmla="*/ 0 w 415416"/>
                    <a:gd name="connsiteY0" fmla="*/ 206491 h 650809"/>
                    <a:gd name="connsiteX1" fmla="*/ 0 w 415416"/>
                    <a:gd name="connsiteY1" fmla="*/ 14195 h 650809"/>
                    <a:gd name="connsiteX2" fmla="*/ 24431 w 415416"/>
                    <a:gd name="connsiteY2" fmla="*/ 6611 h 650809"/>
                    <a:gd name="connsiteX3" fmla="*/ 90011 w 415416"/>
                    <a:gd name="connsiteY3" fmla="*/ 0 h 650809"/>
                    <a:gd name="connsiteX4" fmla="*/ 415416 w 415416"/>
                    <a:gd name="connsiteY4" fmla="*/ 325405 h 650809"/>
                    <a:gd name="connsiteX5" fmla="*/ 90011 w 415416"/>
                    <a:gd name="connsiteY5" fmla="*/ 650809 h 650809"/>
                    <a:gd name="connsiteX6" fmla="*/ 91440 w 415416"/>
                    <a:gd name="connsiteY6" fmla="*/ 297931 h 650809"/>
                    <a:gd name="connsiteX0" fmla="*/ 0 w 415416"/>
                    <a:gd name="connsiteY0" fmla="*/ 14195 h 650809"/>
                    <a:gd name="connsiteX1" fmla="*/ 24431 w 415416"/>
                    <a:gd name="connsiteY1" fmla="*/ 6611 h 650809"/>
                    <a:gd name="connsiteX2" fmla="*/ 90011 w 415416"/>
                    <a:gd name="connsiteY2" fmla="*/ 0 h 650809"/>
                    <a:gd name="connsiteX3" fmla="*/ 415416 w 415416"/>
                    <a:gd name="connsiteY3" fmla="*/ 325405 h 650809"/>
                    <a:gd name="connsiteX4" fmla="*/ 90011 w 415416"/>
                    <a:gd name="connsiteY4" fmla="*/ 650809 h 650809"/>
                    <a:gd name="connsiteX5" fmla="*/ 91440 w 415416"/>
                    <a:gd name="connsiteY5" fmla="*/ 297931 h 650809"/>
                    <a:gd name="connsiteX0" fmla="*/ 0 w 415416"/>
                    <a:gd name="connsiteY0" fmla="*/ 14195 h 650809"/>
                    <a:gd name="connsiteX1" fmla="*/ 24431 w 415416"/>
                    <a:gd name="connsiteY1" fmla="*/ 6611 h 650809"/>
                    <a:gd name="connsiteX2" fmla="*/ 90011 w 415416"/>
                    <a:gd name="connsiteY2" fmla="*/ 0 h 650809"/>
                    <a:gd name="connsiteX3" fmla="*/ 415416 w 415416"/>
                    <a:gd name="connsiteY3" fmla="*/ 325405 h 650809"/>
                    <a:gd name="connsiteX4" fmla="*/ 90011 w 415416"/>
                    <a:gd name="connsiteY4" fmla="*/ 650809 h 650809"/>
                    <a:gd name="connsiteX0" fmla="*/ 0 w 390985"/>
                    <a:gd name="connsiteY0" fmla="*/ 6611 h 650809"/>
                    <a:gd name="connsiteX1" fmla="*/ 65580 w 390985"/>
                    <a:gd name="connsiteY1" fmla="*/ 0 h 650809"/>
                    <a:gd name="connsiteX2" fmla="*/ 390985 w 390985"/>
                    <a:gd name="connsiteY2" fmla="*/ 325405 h 650809"/>
                    <a:gd name="connsiteX3" fmla="*/ 65580 w 390985"/>
                    <a:gd name="connsiteY3" fmla="*/ 650809 h 650809"/>
                    <a:gd name="connsiteX0" fmla="*/ 0 w 325405"/>
                    <a:gd name="connsiteY0" fmla="*/ 0 h 650809"/>
                    <a:gd name="connsiteX1" fmla="*/ 325405 w 325405"/>
                    <a:gd name="connsiteY1" fmla="*/ 325405 h 650809"/>
                    <a:gd name="connsiteX2" fmla="*/ 0 w 325405"/>
                    <a:gd name="connsiteY2" fmla="*/ 650809 h 650809"/>
                  </a:gdLst>
                  <a:ahLst/>
                  <a:cxnLst>
                    <a:cxn ang="0">
                      <a:pos x="connsiteX0" y="connsiteY0"/>
                    </a:cxn>
                    <a:cxn ang="0">
                      <a:pos x="connsiteX1" y="connsiteY1"/>
                    </a:cxn>
                    <a:cxn ang="0">
                      <a:pos x="connsiteX2" y="connsiteY2"/>
                    </a:cxn>
                  </a:cxnLst>
                  <a:rect l="l" t="t" r="r" b="b"/>
                  <a:pathLst>
                    <a:path w="325405" h="650809">
                      <a:moveTo>
                        <a:pt x="0" y="0"/>
                      </a:moveTo>
                      <a:cubicBezTo>
                        <a:pt x="179716" y="0"/>
                        <a:pt x="325405" y="145689"/>
                        <a:pt x="325405" y="325405"/>
                      </a:cubicBezTo>
                      <a:cubicBezTo>
                        <a:pt x="325405" y="505120"/>
                        <a:pt x="179716" y="650809"/>
                        <a:pt x="0" y="650809"/>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solidFill>
                      <a:srgbClr val="FFFFFF"/>
                    </a:solidFill>
                  </a:endParaRPr>
                </a:p>
              </p:txBody>
            </p:sp>
            <p:cxnSp>
              <p:nvCxnSpPr>
                <p:cNvPr id="98" name="Straight Connector 256"/>
                <p:cNvCxnSpPr/>
                <p:nvPr/>
              </p:nvCxnSpPr>
              <p:spPr>
                <a:xfrm>
                  <a:off x="-1063520" y="3113515"/>
                  <a:ext cx="2564389" cy="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9" name="Freeform 258"/>
                <p:cNvSpPr/>
                <p:nvPr/>
              </p:nvSpPr>
              <p:spPr>
                <a:xfrm>
                  <a:off x="-1388925" y="2462706"/>
                  <a:ext cx="355403" cy="650809"/>
                </a:xfrm>
                <a:custGeom>
                  <a:avLst/>
                  <a:gdLst>
                    <a:gd name="connsiteX0" fmla="*/ 325405 w 355403"/>
                    <a:gd name="connsiteY0" fmla="*/ 0 h 650809"/>
                    <a:gd name="connsiteX1" fmla="*/ 355403 w 355403"/>
                    <a:gd name="connsiteY1" fmla="*/ 3024 h 650809"/>
                    <a:gd name="connsiteX2" fmla="*/ 355403 w 355403"/>
                    <a:gd name="connsiteY2" fmla="*/ 522653 h 650809"/>
                    <a:gd name="connsiteX3" fmla="*/ 325405 w 355403"/>
                    <a:gd name="connsiteY3" fmla="*/ 650809 h 650809"/>
                    <a:gd name="connsiteX4" fmla="*/ 0 w 355403"/>
                    <a:gd name="connsiteY4" fmla="*/ 325405 h 650809"/>
                    <a:gd name="connsiteX5" fmla="*/ 325405 w 355403"/>
                    <a:gd name="connsiteY5" fmla="*/ 0 h 650809"/>
                    <a:gd name="connsiteX0" fmla="*/ 355403 w 446843"/>
                    <a:gd name="connsiteY0" fmla="*/ 522653 h 650809"/>
                    <a:gd name="connsiteX1" fmla="*/ 325405 w 446843"/>
                    <a:gd name="connsiteY1" fmla="*/ 650809 h 650809"/>
                    <a:gd name="connsiteX2" fmla="*/ 0 w 446843"/>
                    <a:gd name="connsiteY2" fmla="*/ 325405 h 650809"/>
                    <a:gd name="connsiteX3" fmla="*/ 325405 w 446843"/>
                    <a:gd name="connsiteY3" fmla="*/ 0 h 650809"/>
                    <a:gd name="connsiteX4" fmla="*/ 355403 w 446843"/>
                    <a:gd name="connsiteY4" fmla="*/ 3024 h 650809"/>
                    <a:gd name="connsiteX5" fmla="*/ 446843 w 446843"/>
                    <a:gd name="connsiteY5" fmla="*/ 614093 h 650809"/>
                    <a:gd name="connsiteX0" fmla="*/ 325405 w 446843"/>
                    <a:gd name="connsiteY0" fmla="*/ 650809 h 650809"/>
                    <a:gd name="connsiteX1" fmla="*/ 0 w 446843"/>
                    <a:gd name="connsiteY1" fmla="*/ 325405 h 650809"/>
                    <a:gd name="connsiteX2" fmla="*/ 325405 w 446843"/>
                    <a:gd name="connsiteY2" fmla="*/ 0 h 650809"/>
                    <a:gd name="connsiteX3" fmla="*/ 355403 w 446843"/>
                    <a:gd name="connsiteY3" fmla="*/ 3024 h 650809"/>
                    <a:gd name="connsiteX4" fmla="*/ 446843 w 446843"/>
                    <a:gd name="connsiteY4" fmla="*/ 614093 h 650809"/>
                    <a:gd name="connsiteX0" fmla="*/ 325405 w 355403"/>
                    <a:gd name="connsiteY0" fmla="*/ 650809 h 650809"/>
                    <a:gd name="connsiteX1" fmla="*/ 0 w 355403"/>
                    <a:gd name="connsiteY1" fmla="*/ 325405 h 650809"/>
                    <a:gd name="connsiteX2" fmla="*/ 325405 w 355403"/>
                    <a:gd name="connsiteY2" fmla="*/ 0 h 650809"/>
                    <a:gd name="connsiteX3" fmla="*/ 355403 w 355403"/>
                    <a:gd name="connsiteY3" fmla="*/ 3024 h 650809"/>
                  </a:gdLst>
                  <a:ahLst/>
                  <a:cxnLst>
                    <a:cxn ang="0">
                      <a:pos x="connsiteX0" y="connsiteY0"/>
                    </a:cxn>
                    <a:cxn ang="0">
                      <a:pos x="connsiteX1" y="connsiteY1"/>
                    </a:cxn>
                    <a:cxn ang="0">
                      <a:pos x="connsiteX2" y="connsiteY2"/>
                    </a:cxn>
                    <a:cxn ang="0">
                      <a:pos x="connsiteX3" y="connsiteY3"/>
                    </a:cxn>
                  </a:cxnLst>
                  <a:rect l="l" t="t" r="r" b="b"/>
                  <a:pathLst>
                    <a:path w="355403" h="650809">
                      <a:moveTo>
                        <a:pt x="325405" y="650809"/>
                      </a:moveTo>
                      <a:cubicBezTo>
                        <a:pt x="145689" y="650809"/>
                        <a:pt x="0" y="505120"/>
                        <a:pt x="0" y="325405"/>
                      </a:cubicBezTo>
                      <a:cubicBezTo>
                        <a:pt x="0" y="145689"/>
                        <a:pt x="145689" y="0"/>
                        <a:pt x="325405" y="0"/>
                      </a:cubicBezTo>
                      <a:lnTo>
                        <a:pt x="355403" y="3024"/>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0" name="Freeform 261"/>
                <p:cNvSpPr/>
                <p:nvPr/>
              </p:nvSpPr>
              <p:spPr>
                <a:xfrm>
                  <a:off x="-1033059" y="1892511"/>
                  <a:ext cx="811674" cy="679234"/>
                </a:xfrm>
                <a:custGeom>
                  <a:avLst/>
                  <a:gdLst>
                    <a:gd name="connsiteX0" fmla="*/ 679235 w 811674"/>
                    <a:gd name="connsiteY0" fmla="*/ 0 h 679234"/>
                    <a:gd name="connsiteX1" fmla="*/ 765745 w 811674"/>
                    <a:gd name="connsiteY1" fmla="*/ 5457 h 679234"/>
                    <a:gd name="connsiteX2" fmla="*/ 811674 w 811674"/>
                    <a:gd name="connsiteY2" fmla="*/ 14245 h 679234"/>
                    <a:gd name="connsiteX3" fmla="*/ 811674 w 811674"/>
                    <a:gd name="connsiteY3" fmla="*/ 195908 h 679234"/>
                    <a:gd name="connsiteX4" fmla="*/ 0 w 811674"/>
                    <a:gd name="connsiteY4" fmla="*/ 679234 h 679234"/>
                    <a:gd name="connsiteX5" fmla="*/ 679235 w 811674"/>
                    <a:gd name="connsiteY5" fmla="*/ 0 h 679234"/>
                    <a:gd name="connsiteX0" fmla="*/ 811674 w 903114"/>
                    <a:gd name="connsiteY0" fmla="*/ 195908 h 679234"/>
                    <a:gd name="connsiteX1" fmla="*/ 0 w 903114"/>
                    <a:gd name="connsiteY1" fmla="*/ 679234 h 679234"/>
                    <a:gd name="connsiteX2" fmla="*/ 679235 w 903114"/>
                    <a:gd name="connsiteY2" fmla="*/ 0 h 679234"/>
                    <a:gd name="connsiteX3" fmla="*/ 765745 w 903114"/>
                    <a:gd name="connsiteY3" fmla="*/ 5457 h 679234"/>
                    <a:gd name="connsiteX4" fmla="*/ 811674 w 903114"/>
                    <a:gd name="connsiteY4" fmla="*/ 14245 h 679234"/>
                    <a:gd name="connsiteX5" fmla="*/ 903114 w 903114"/>
                    <a:gd name="connsiteY5" fmla="*/ 287348 h 679234"/>
                    <a:gd name="connsiteX0" fmla="*/ 0 w 903114"/>
                    <a:gd name="connsiteY0" fmla="*/ 679234 h 679234"/>
                    <a:gd name="connsiteX1" fmla="*/ 679235 w 903114"/>
                    <a:gd name="connsiteY1" fmla="*/ 0 h 679234"/>
                    <a:gd name="connsiteX2" fmla="*/ 765745 w 903114"/>
                    <a:gd name="connsiteY2" fmla="*/ 5457 h 679234"/>
                    <a:gd name="connsiteX3" fmla="*/ 811674 w 903114"/>
                    <a:gd name="connsiteY3" fmla="*/ 14245 h 679234"/>
                    <a:gd name="connsiteX4" fmla="*/ 903114 w 903114"/>
                    <a:gd name="connsiteY4" fmla="*/ 287348 h 679234"/>
                    <a:gd name="connsiteX0" fmla="*/ 0 w 811674"/>
                    <a:gd name="connsiteY0" fmla="*/ 679234 h 679234"/>
                    <a:gd name="connsiteX1" fmla="*/ 679235 w 811674"/>
                    <a:gd name="connsiteY1" fmla="*/ 0 h 679234"/>
                    <a:gd name="connsiteX2" fmla="*/ 765745 w 811674"/>
                    <a:gd name="connsiteY2" fmla="*/ 5457 h 679234"/>
                    <a:gd name="connsiteX3" fmla="*/ 811674 w 811674"/>
                    <a:gd name="connsiteY3" fmla="*/ 14245 h 679234"/>
                  </a:gdLst>
                  <a:ahLst/>
                  <a:cxnLst>
                    <a:cxn ang="0">
                      <a:pos x="connsiteX0" y="connsiteY0"/>
                    </a:cxn>
                    <a:cxn ang="0">
                      <a:pos x="connsiteX1" y="connsiteY1"/>
                    </a:cxn>
                    <a:cxn ang="0">
                      <a:pos x="connsiteX2" y="connsiteY2"/>
                    </a:cxn>
                    <a:cxn ang="0">
                      <a:pos x="connsiteX3" y="connsiteY3"/>
                    </a:cxn>
                  </a:cxnLst>
                  <a:rect l="l" t="t" r="r" b="b"/>
                  <a:pathLst>
                    <a:path w="811674" h="679234">
                      <a:moveTo>
                        <a:pt x="0" y="679234"/>
                      </a:moveTo>
                      <a:cubicBezTo>
                        <a:pt x="0" y="304103"/>
                        <a:pt x="304104" y="0"/>
                        <a:pt x="679235" y="0"/>
                      </a:cubicBezTo>
                      <a:cubicBezTo>
                        <a:pt x="708542" y="0"/>
                        <a:pt x="737416" y="1856"/>
                        <a:pt x="765745" y="5457"/>
                      </a:cubicBezTo>
                      <a:lnTo>
                        <a:pt x="811674" y="14245"/>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1" name="Freeform 267"/>
                <p:cNvSpPr/>
                <p:nvPr/>
              </p:nvSpPr>
              <p:spPr>
                <a:xfrm>
                  <a:off x="-251221" y="1617102"/>
                  <a:ext cx="1164839" cy="386206"/>
                </a:xfrm>
                <a:custGeom>
                  <a:avLst/>
                  <a:gdLst>
                    <a:gd name="connsiteX0" fmla="*/ 593528 w 1175718"/>
                    <a:gd name="connsiteY0" fmla="*/ 0 h 421252"/>
                    <a:gd name="connsiteX1" fmla="*/ 1117876 w 1175718"/>
                    <a:gd name="connsiteY1" fmla="*/ 278794 h 421252"/>
                    <a:gd name="connsiteX2" fmla="*/ 1175718 w 1175718"/>
                    <a:gd name="connsiteY2" fmla="*/ 385361 h 421252"/>
                    <a:gd name="connsiteX3" fmla="*/ 1046815 w 1175718"/>
                    <a:gd name="connsiteY3" fmla="*/ 385361 h 421252"/>
                    <a:gd name="connsiteX4" fmla="*/ 1046815 w 1175718"/>
                    <a:gd name="connsiteY4" fmla="*/ 421252 h 421252"/>
                    <a:gd name="connsiteX5" fmla="*/ 0 w 1175718"/>
                    <a:gd name="connsiteY5" fmla="*/ 421252 h 421252"/>
                    <a:gd name="connsiteX6" fmla="*/ 10879 w 1175718"/>
                    <a:gd name="connsiteY6" fmla="*/ 386206 h 421252"/>
                    <a:gd name="connsiteX7" fmla="*/ 593528 w 1175718"/>
                    <a:gd name="connsiteY7" fmla="*/ 0 h 421252"/>
                    <a:gd name="connsiteX0" fmla="*/ 1046815 w 1175718"/>
                    <a:gd name="connsiteY0" fmla="*/ 421252 h 512692"/>
                    <a:gd name="connsiteX1" fmla="*/ 0 w 1175718"/>
                    <a:gd name="connsiteY1" fmla="*/ 421252 h 512692"/>
                    <a:gd name="connsiteX2" fmla="*/ 10879 w 1175718"/>
                    <a:gd name="connsiteY2" fmla="*/ 386206 h 512692"/>
                    <a:gd name="connsiteX3" fmla="*/ 593528 w 1175718"/>
                    <a:gd name="connsiteY3" fmla="*/ 0 h 512692"/>
                    <a:gd name="connsiteX4" fmla="*/ 1117876 w 1175718"/>
                    <a:gd name="connsiteY4" fmla="*/ 278794 h 512692"/>
                    <a:gd name="connsiteX5" fmla="*/ 1175718 w 1175718"/>
                    <a:gd name="connsiteY5" fmla="*/ 385361 h 512692"/>
                    <a:gd name="connsiteX6" fmla="*/ 1046815 w 1175718"/>
                    <a:gd name="connsiteY6" fmla="*/ 385361 h 512692"/>
                    <a:gd name="connsiteX7" fmla="*/ 1138255 w 1175718"/>
                    <a:gd name="connsiteY7" fmla="*/ 512692 h 512692"/>
                    <a:gd name="connsiteX0" fmla="*/ 0 w 1175718"/>
                    <a:gd name="connsiteY0" fmla="*/ 421252 h 512692"/>
                    <a:gd name="connsiteX1" fmla="*/ 10879 w 1175718"/>
                    <a:gd name="connsiteY1" fmla="*/ 386206 h 512692"/>
                    <a:gd name="connsiteX2" fmla="*/ 593528 w 1175718"/>
                    <a:gd name="connsiteY2" fmla="*/ 0 h 512692"/>
                    <a:gd name="connsiteX3" fmla="*/ 1117876 w 1175718"/>
                    <a:gd name="connsiteY3" fmla="*/ 278794 h 512692"/>
                    <a:gd name="connsiteX4" fmla="*/ 1175718 w 1175718"/>
                    <a:gd name="connsiteY4" fmla="*/ 385361 h 512692"/>
                    <a:gd name="connsiteX5" fmla="*/ 1046815 w 1175718"/>
                    <a:gd name="connsiteY5" fmla="*/ 385361 h 512692"/>
                    <a:gd name="connsiteX6" fmla="*/ 1138255 w 1175718"/>
                    <a:gd name="connsiteY6" fmla="*/ 512692 h 512692"/>
                    <a:gd name="connsiteX0" fmla="*/ 0 w 1175718"/>
                    <a:gd name="connsiteY0" fmla="*/ 421252 h 421252"/>
                    <a:gd name="connsiteX1" fmla="*/ 10879 w 1175718"/>
                    <a:gd name="connsiteY1" fmla="*/ 386206 h 421252"/>
                    <a:gd name="connsiteX2" fmla="*/ 593528 w 1175718"/>
                    <a:gd name="connsiteY2" fmla="*/ 0 h 421252"/>
                    <a:gd name="connsiteX3" fmla="*/ 1117876 w 1175718"/>
                    <a:gd name="connsiteY3" fmla="*/ 278794 h 421252"/>
                    <a:gd name="connsiteX4" fmla="*/ 1175718 w 1175718"/>
                    <a:gd name="connsiteY4" fmla="*/ 385361 h 421252"/>
                    <a:gd name="connsiteX5" fmla="*/ 1046815 w 1175718"/>
                    <a:gd name="connsiteY5" fmla="*/ 385361 h 421252"/>
                    <a:gd name="connsiteX0" fmla="*/ 0 w 1175718"/>
                    <a:gd name="connsiteY0" fmla="*/ 421252 h 421252"/>
                    <a:gd name="connsiteX1" fmla="*/ 10879 w 1175718"/>
                    <a:gd name="connsiteY1" fmla="*/ 386206 h 421252"/>
                    <a:gd name="connsiteX2" fmla="*/ 593528 w 1175718"/>
                    <a:gd name="connsiteY2" fmla="*/ 0 h 421252"/>
                    <a:gd name="connsiteX3" fmla="*/ 1117876 w 1175718"/>
                    <a:gd name="connsiteY3" fmla="*/ 278794 h 421252"/>
                    <a:gd name="connsiteX4" fmla="*/ 1175718 w 1175718"/>
                    <a:gd name="connsiteY4" fmla="*/ 385361 h 421252"/>
                    <a:gd name="connsiteX0" fmla="*/ 0 w 1164839"/>
                    <a:gd name="connsiteY0" fmla="*/ 386206 h 386206"/>
                    <a:gd name="connsiteX1" fmla="*/ 582649 w 1164839"/>
                    <a:gd name="connsiteY1" fmla="*/ 0 h 386206"/>
                    <a:gd name="connsiteX2" fmla="*/ 1106997 w 1164839"/>
                    <a:gd name="connsiteY2" fmla="*/ 278794 h 386206"/>
                    <a:gd name="connsiteX3" fmla="*/ 1164839 w 1164839"/>
                    <a:gd name="connsiteY3" fmla="*/ 385361 h 386206"/>
                  </a:gdLst>
                  <a:ahLst/>
                  <a:cxnLst>
                    <a:cxn ang="0">
                      <a:pos x="connsiteX0" y="connsiteY0"/>
                    </a:cxn>
                    <a:cxn ang="0">
                      <a:pos x="connsiteX1" y="connsiteY1"/>
                    </a:cxn>
                    <a:cxn ang="0">
                      <a:pos x="connsiteX2" y="connsiteY2"/>
                    </a:cxn>
                    <a:cxn ang="0">
                      <a:pos x="connsiteX3" y="connsiteY3"/>
                    </a:cxn>
                  </a:cxnLst>
                  <a:rect l="l" t="t" r="r" b="b"/>
                  <a:pathLst>
                    <a:path w="1164839" h="386206">
                      <a:moveTo>
                        <a:pt x="0" y="386206"/>
                      </a:moveTo>
                      <a:cubicBezTo>
                        <a:pt x="95994" y="159249"/>
                        <a:pt x="320724" y="0"/>
                        <a:pt x="582649" y="0"/>
                      </a:cubicBezTo>
                      <a:cubicBezTo>
                        <a:pt x="800920" y="0"/>
                        <a:pt x="993361" y="110589"/>
                        <a:pt x="1106997" y="278794"/>
                      </a:cubicBezTo>
                      <a:lnTo>
                        <a:pt x="1164839" y="385361"/>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 name="Freeform 284"/>
                <p:cNvSpPr/>
                <p:nvPr/>
              </p:nvSpPr>
              <p:spPr>
                <a:xfrm>
                  <a:off x="830357" y="1984547"/>
                  <a:ext cx="687236" cy="560530"/>
                </a:xfrm>
                <a:custGeom>
                  <a:avLst/>
                  <a:gdLst>
                    <a:gd name="connsiteX0" fmla="*/ 246448 w 687236"/>
                    <a:gd name="connsiteY0" fmla="*/ 0 h 560530"/>
                    <a:gd name="connsiteX1" fmla="*/ 687236 w 687236"/>
                    <a:gd name="connsiteY1" fmla="*/ 440788 h 560530"/>
                    <a:gd name="connsiteX2" fmla="*/ 682157 w 687236"/>
                    <a:gd name="connsiteY2" fmla="*/ 507916 h 560530"/>
                    <a:gd name="connsiteX3" fmla="*/ 670031 w 687236"/>
                    <a:gd name="connsiteY3" fmla="*/ 560530 h 560530"/>
                    <a:gd name="connsiteX4" fmla="*/ 485250 w 687236"/>
                    <a:gd name="connsiteY4" fmla="*/ 560530 h 560530"/>
                    <a:gd name="connsiteX5" fmla="*/ 0 w 687236"/>
                    <a:gd name="connsiteY5" fmla="*/ 75280 h 560530"/>
                    <a:gd name="connsiteX6" fmla="*/ 246448 w 687236"/>
                    <a:gd name="connsiteY6" fmla="*/ 0 h 560530"/>
                    <a:gd name="connsiteX0" fmla="*/ 485250 w 687236"/>
                    <a:gd name="connsiteY0" fmla="*/ 560530 h 651970"/>
                    <a:gd name="connsiteX1" fmla="*/ 0 w 687236"/>
                    <a:gd name="connsiteY1" fmla="*/ 75280 h 651970"/>
                    <a:gd name="connsiteX2" fmla="*/ 246448 w 687236"/>
                    <a:gd name="connsiteY2" fmla="*/ 0 h 651970"/>
                    <a:gd name="connsiteX3" fmla="*/ 687236 w 687236"/>
                    <a:gd name="connsiteY3" fmla="*/ 440788 h 651970"/>
                    <a:gd name="connsiteX4" fmla="*/ 682157 w 687236"/>
                    <a:gd name="connsiteY4" fmla="*/ 507916 h 651970"/>
                    <a:gd name="connsiteX5" fmla="*/ 670031 w 687236"/>
                    <a:gd name="connsiteY5" fmla="*/ 560530 h 651970"/>
                    <a:gd name="connsiteX6" fmla="*/ 576690 w 687236"/>
                    <a:gd name="connsiteY6" fmla="*/ 651970 h 651970"/>
                    <a:gd name="connsiteX0" fmla="*/ 0 w 687236"/>
                    <a:gd name="connsiteY0" fmla="*/ 75280 h 651970"/>
                    <a:gd name="connsiteX1" fmla="*/ 246448 w 687236"/>
                    <a:gd name="connsiteY1" fmla="*/ 0 h 651970"/>
                    <a:gd name="connsiteX2" fmla="*/ 687236 w 687236"/>
                    <a:gd name="connsiteY2" fmla="*/ 440788 h 651970"/>
                    <a:gd name="connsiteX3" fmla="*/ 682157 w 687236"/>
                    <a:gd name="connsiteY3" fmla="*/ 507916 h 651970"/>
                    <a:gd name="connsiteX4" fmla="*/ 670031 w 687236"/>
                    <a:gd name="connsiteY4" fmla="*/ 560530 h 651970"/>
                    <a:gd name="connsiteX5" fmla="*/ 576690 w 687236"/>
                    <a:gd name="connsiteY5" fmla="*/ 651970 h 651970"/>
                    <a:gd name="connsiteX0" fmla="*/ 0 w 687236"/>
                    <a:gd name="connsiteY0" fmla="*/ 75280 h 560530"/>
                    <a:gd name="connsiteX1" fmla="*/ 246448 w 687236"/>
                    <a:gd name="connsiteY1" fmla="*/ 0 h 560530"/>
                    <a:gd name="connsiteX2" fmla="*/ 687236 w 687236"/>
                    <a:gd name="connsiteY2" fmla="*/ 440788 h 560530"/>
                    <a:gd name="connsiteX3" fmla="*/ 682157 w 687236"/>
                    <a:gd name="connsiteY3" fmla="*/ 507916 h 560530"/>
                    <a:gd name="connsiteX4" fmla="*/ 670031 w 687236"/>
                    <a:gd name="connsiteY4" fmla="*/ 560530 h 56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236" h="560530">
                      <a:moveTo>
                        <a:pt x="0" y="75280"/>
                      </a:moveTo>
                      <a:cubicBezTo>
                        <a:pt x="70349" y="27752"/>
                        <a:pt x="155158" y="0"/>
                        <a:pt x="246448" y="0"/>
                      </a:cubicBezTo>
                      <a:cubicBezTo>
                        <a:pt x="489889" y="0"/>
                        <a:pt x="687236" y="197347"/>
                        <a:pt x="687236" y="440788"/>
                      </a:cubicBezTo>
                      <a:cubicBezTo>
                        <a:pt x="687236" y="463610"/>
                        <a:pt x="685502" y="486028"/>
                        <a:pt x="682157" y="507916"/>
                      </a:cubicBezTo>
                      <a:lnTo>
                        <a:pt x="670031" y="560530"/>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grpSp>
          <p:nvGrpSpPr>
            <p:cNvPr id="68" name="Group 33"/>
            <p:cNvGrpSpPr>
              <a:grpSpLocks noChangeAspect="1"/>
            </p:cNvGrpSpPr>
            <p:nvPr/>
          </p:nvGrpSpPr>
          <p:grpSpPr>
            <a:xfrm>
              <a:off x="7341953" y="2098046"/>
              <a:ext cx="1004019" cy="1003387"/>
              <a:chOff x="3627623" y="572033"/>
              <a:chExt cx="1428767" cy="1427868"/>
            </a:xfrm>
          </p:grpSpPr>
          <p:sp>
            <p:nvSpPr>
              <p:cNvPr id="69" name="Oval 34"/>
              <p:cNvSpPr/>
              <p:nvPr/>
            </p:nvSpPr>
            <p:spPr bwMode="auto">
              <a:xfrm>
                <a:off x="3647753" y="591079"/>
                <a:ext cx="1388492" cy="1389777"/>
              </a:xfrm>
              <a:prstGeom prst="ellipse">
                <a:avLst/>
              </a:prstGeom>
              <a:solidFill>
                <a:srgbClr val="5E81D3"/>
              </a:solidFill>
              <a:ln w="9525" cap="flat" cmpd="sng" algn="ctr">
                <a:noFill/>
                <a:prstDash val="solid"/>
                <a:round/>
                <a:headEnd type="none" w="med" len="med"/>
                <a:tailEnd type="none" w="med" len="med"/>
              </a:ln>
              <a:effectLst/>
              <a:extLst/>
            </p:spPr>
            <p:txBody>
              <a:bodyPr vert="horz" wrap="square" lIns="68517" tIns="34258" rIns="68517" bIns="34258" numCol="1" rtlCol="0" anchor="t" anchorCtr="0" compatLnSpc="1">
                <a:prstTxWarp prst="textNoShape">
                  <a:avLst/>
                </a:prstTxWarp>
              </a:bodyPr>
              <a:lstStyle/>
              <a:p>
                <a:pPr defTabSz="685183">
                  <a:defRPr/>
                </a:pPr>
                <a:endParaRPr kumimoji="1" lang="en-US" sz="1349" kern="0" dirty="0" err="1">
                  <a:solidFill>
                    <a:sysClr val="windowText" lastClr="000000"/>
                  </a:solidFill>
                  <a:latin typeface="Arial"/>
                  <a:ea typeface=""/>
                  <a:cs typeface="新細明體" charset="0"/>
                </a:endParaRPr>
              </a:p>
            </p:txBody>
          </p:sp>
          <p:grpSp>
            <p:nvGrpSpPr>
              <p:cNvPr id="70" name="Group 4"/>
              <p:cNvGrpSpPr>
                <a:grpSpLocks noChangeAspect="1"/>
              </p:cNvGrpSpPr>
              <p:nvPr/>
            </p:nvGrpSpPr>
            <p:grpSpPr bwMode="auto">
              <a:xfrm>
                <a:off x="3627623" y="572033"/>
                <a:ext cx="1428767" cy="1427868"/>
                <a:chOff x="3231" y="2150"/>
                <a:chExt cx="644" cy="643"/>
              </a:xfrm>
            </p:grpSpPr>
            <p:sp>
              <p:nvSpPr>
                <p:cNvPr id="73" name="AutoShape 3"/>
                <p:cNvSpPr>
                  <a:spLocks noChangeAspect="1" noChangeArrowheads="1" noTextEdit="1"/>
                </p:cNvSpPr>
                <p:nvPr/>
              </p:nvSpPr>
              <p:spPr bwMode="auto">
                <a:xfrm>
                  <a:off x="3231" y="2150"/>
                  <a:ext cx="643"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17" tIns="34258" rIns="68517" bIns="34258" numCol="1" anchor="t" anchorCtr="0" compatLnSpc="1">
                  <a:prstTxWarp prst="textNoShape">
                    <a:avLst/>
                  </a:prstTxWarp>
                </a:bodyPr>
                <a:lstStyle/>
                <a:p>
                  <a:pPr defTabSz="913577">
                    <a:defRPr/>
                  </a:pPr>
                  <a:endParaRPr lang="en-US" sz="1349" kern="0">
                    <a:solidFill>
                      <a:srgbClr val="000000"/>
                    </a:solidFill>
                    <a:latin typeface="Arial"/>
                    <a:ea typeface=""/>
                  </a:endParaRPr>
                </a:p>
              </p:txBody>
            </p:sp>
            <p:sp>
              <p:nvSpPr>
                <p:cNvPr id="74" name="Freeform 6"/>
                <p:cNvSpPr>
                  <a:spLocks noEditPoints="1"/>
                </p:cNvSpPr>
                <p:nvPr/>
              </p:nvSpPr>
              <p:spPr bwMode="auto">
                <a:xfrm>
                  <a:off x="3311" y="2155"/>
                  <a:ext cx="564" cy="594"/>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rgbClr val="FFFFFF">
                    <a:alpha val="54902"/>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17" tIns="34258" rIns="68517" bIns="34258" numCol="1" anchor="t" anchorCtr="0" compatLnSpc="1">
                  <a:prstTxWarp prst="textNoShape">
                    <a:avLst/>
                  </a:prstTxWarp>
                </a:bodyPr>
                <a:lstStyle/>
                <a:p>
                  <a:pPr defTabSz="913577">
                    <a:defRPr/>
                  </a:pPr>
                  <a:endParaRPr lang="en-US" sz="1349" kern="0">
                    <a:solidFill>
                      <a:srgbClr val="000000"/>
                    </a:solidFill>
                    <a:latin typeface="Arial"/>
                    <a:ea typeface=""/>
                  </a:endParaRPr>
                </a:p>
              </p:txBody>
            </p:sp>
          </p:grpSp>
          <p:sp>
            <p:nvSpPr>
              <p:cNvPr id="71" name="Oval 36"/>
              <p:cNvSpPr/>
              <p:nvPr/>
            </p:nvSpPr>
            <p:spPr bwMode="auto">
              <a:xfrm>
                <a:off x="3647753" y="591079"/>
                <a:ext cx="1388492" cy="1389777"/>
              </a:xfrm>
              <a:prstGeom prst="ellipse">
                <a:avLst/>
              </a:prstGeom>
              <a:solidFill>
                <a:srgbClr val="5E81D3">
                  <a:alpha val="55000"/>
                </a:srgbClr>
              </a:solidFill>
              <a:ln w="76200" cap="flat" cmpd="sng" algn="ctr">
                <a:noFill/>
                <a:prstDash val="solid"/>
                <a:round/>
                <a:headEnd type="none" w="med" len="med"/>
                <a:tailEnd type="none" w="med" len="med"/>
              </a:ln>
              <a:effectLst/>
              <a:extLst/>
            </p:spPr>
            <p:txBody>
              <a:bodyPr vert="horz" wrap="square" lIns="68517" tIns="34258" rIns="68517" bIns="34258" numCol="1" rtlCol="0" anchor="t" anchorCtr="0" compatLnSpc="1">
                <a:prstTxWarp prst="textNoShape">
                  <a:avLst/>
                </a:prstTxWarp>
              </a:bodyPr>
              <a:lstStyle/>
              <a:p>
                <a:pPr defTabSz="913577">
                  <a:defRPr/>
                </a:pPr>
                <a:endParaRPr kumimoji="1" lang="en-US" sz="1349" kern="0" dirty="0" err="1">
                  <a:solidFill>
                    <a:sysClr val="windowText" lastClr="000000"/>
                  </a:solidFill>
                  <a:latin typeface="Arial"/>
                  <a:ea typeface=""/>
                  <a:cs typeface="新細明體" charset="0"/>
                </a:endParaRPr>
              </a:p>
            </p:txBody>
          </p:sp>
          <p:sp>
            <p:nvSpPr>
              <p:cNvPr id="72" name="Freeform 11"/>
              <p:cNvSpPr>
                <a:spLocks noEditPoints="1"/>
              </p:cNvSpPr>
              <p:nvPr/>
            </p:nvSpPr>
            <p:spPr bwMode="auto">
              <a:xfrm>
                <a:off x="4098148" y="982010"/>
                <a:ext cx="522668" cy="617698"/>
              </a:xfrm>
              <a:custGeom>
                <a:avLst/>
                <a:gdLst>
                  <a:gd name="T0" fmla="*/ 141 w 281"/>
                  <a:gd name="T1" fmla="*/ 71 h 332"/>
                  <a:gd name="T2" fmla="*/ 141 w 281"/>
                  <a:gd name="T3" fmla="*/ 71 h 332"/>
                  <a:gd name="T4" fmla="*/ 141 w 281"/>
                  <a:gd name="T5" fmla="*/ 71 h 332"/>
                  <a:gd name="T6" fmla="*/ 72 w 281"/>
                  <a:gd name="T7" fmla="*/ 90 h 332"/>
                  <a:gd name="T8" fmla="*/ 71 w 281"/>
                  <a:gd name="T9" fmla="*/ 181 h 332"/>
                  <a:gd name="T10" fmla="*/ 76 w 281"/>
                  <a:gd name="T11" fmla="*/ 195 h 332"/>
                  <a:gd name="T12" fmla="*/ 192 w 281"/>
                  <a:gd name="T13" fmla="*/ 81 h 332"/>
                  <a:gd name="T14" fmla="*/ 141 w 281"/>
                  <a:gd name="T15" fmla="*/ 71 h 332"/>
                  <a:gd name="T16" fmla="*/ 95 w 281"/>
                  <a:gd name="T17" fmla="*/ 217 h 332"/>
                  <a:gd name="T18" fmla="*/ 141 w 281"/>
                  <a:gd name="T19" fmla="*/ 246 h 332"/>
                  <a:gd name="T20" fmla="*/ 141 w 281"/>
                  <a:gd name="T21" fmla="*/ 246 h 332"/>
                  <a:gd name="T22" fmla="*/ 141 w 281"/>
                  <a:gd name="T23" fmla="*/ 246 h 332"/>
                  <a:gd name="T24" fmla="*/ 141 w 281"/>
                  <a:gd name="T25" fmla="*/ 246 h 332"/>
                  <a:gd name="T26" fmla="*/ 141 w 281"/>
                  <a:gd name="T27" fmla="*/ 246 h 332"/>
                  <a:gd name="T28" fmla="*/ 210 w 281"/>
                  <a:gd name="T29" fmla="*/ 181 h 332"/>
                  <a:gd name="T30" fmla="*/ 210 w 281"/>
                  <a:gd name="T31" fmla="*/ 104 h 332"/>
                  <a:gd name="T32" fmla="*/ 95 w 281"/>
                  <a:gd name="T33" fmla="*/ 217 h 332"/>
                  <a:gd name="T34" fmla="*/ 281 w 281"/>
                  <a:gd name="T35" fmla="*/ 38 h 332"/>
                  <a:gd name="T36" fmla="*/ 141 w 281"/>
                  <a:gd name="T37" fmla="*/ 0 h 332"/>
                  <a:gd name="T38" fmla="*/ 141 w 281"/>
                  <a:gd name="T39" fmla="*/ 0 h 332"/>
                  <a:gd name="T40" fmla="*/ 141 w 281"/>
                  <a:gd name="T41" fmla="*/ 0 h 332"/>
                  <a:gd name="T42" fmla="*/ 1 w 281"/>
                  <a:gd name="T43" fmla="*/ 38 h 332"/>
                  <a:gd name="T44" fmla="*/ 0 w 281"/>
                  <a:gd name="T45" fmla="*/ 201 h 332"/>
                  <a:gd name="T46" fmla="*/ 141 w 281"/>
                  <a:gd name="T47" fmla="*/ 332 h 332"/>
                  <a:gd name="T48" fmla="*/ 141 w 281"/>
                  <a:gd name="T49" fmla="*/ 332 h 332"/>
                  <a:gd name="T50" fmla="*/ 141 w 281"/>
                  <a:gd name="T51" fmla="*/ 332 h 332"/>
                  <a:gd name="T52" fmla="*/ 141 w 281"/>
                  <a:gd name="T53" fmla="*/ 332 h 332"/>
                  <a:gd name="T54" fmla="*/ 141 w 281"/>
                  <a:gd name="T55" fmla="*/ 332 h 332"/>
                  <a:gd name="T56" fmla="*/ 281 w 281"/>
                  <a:gd name="T57" fmla="*/ 201 h 332"/>
                  <a:gd name="T58" fmla="*/ 281 w 281"/>
                  <a:gd name="T59" fmla="*/ 38 h 332"/>
                  <a:gd name="T60" fmla="*/ 141 w 281"/>
                  <a:gd name="T61" fmla="*/ 289 h 332"/>
                  <a:gd name="T62" fmla="*/ 141 w 281"/>
                  <a:gd name="T63" fmla="*/ 289 h 332"/>
                  <a:gd name="T64" fmla="*/ 141 w 281"/>
                  <a:gd name="T65" fmla="*/ 289 h 332"/>
                  <a:gd name="T66" fmla="*/ 141 w 281"/>
                  <a:gd name="T67" fmla="*/ 289 h 332"/>
                  <a:gd name="T68" fmla="*/ 141 w 281"/>
                  <a:gd name="T69" fmla="*/ 289 h 332"/>
                  <a:gd name="T70" fmla="*/ 36 w 281"/>
                  <a:gd name="T71" fmla="*/ 192 h 332"/>
                  <a:gd name="T72" fmla="*/ 37 w 281"/>
                  <a:gd name="T73" fmla="*/ 62 h 332"/>
                  <a:gd name="T74" fmla="*/ 141 w 281"/>
                  <a:gd name="T75" fmla="*/ 34 h 332"/>
                  <a:gd name="T76" fmla="*/ 141 w 281"/>
                  <a:gd name="T77" fmla="*/ 34 h 332"/>
                  <a:gd name="T78" fmla="*/ 141 w 281"/>
                  <a:gd name="T79" fmla="*/ 34 h 332"/>
                  <a:gd name="T80" fmla="*/ 245 w 281"/>
                  <a:gd name="T81" fmla="*/ 62 h 332"/>
                  <a:gd name="T82" fmla="*/ 245 w 281"/>
                  <a:gd name="T83" fmla="*/ 192 h 332"/>
                  <a:gd name="T84" fmla="*/ 141 w 281"/>
                  <a:gd name="T85" fmla="*/ 28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332">
                    <a:moveTo>
                      <a:pt x="141" y="71"/>
                    </a:moveTo>
                    <a:cubicBezTo>
                      <a:pt x="141" y="71"/>
                      <a:pt x="141" y="71"/>
                      <a:pt x="141" y="71"/>
                    </a:cubicBezTo>
                    <a:cubicBezTo>
                      <a:pt x="141" y="71"/>
                      <a:pt x="141" y="71"/>
                      <a:pt x="141" y="71"/>
                    </a:cubicBezTo>
                    <a:cubicBezTo>
                      <a:pt x="95" y="73"/>
                      <a:pt x="72" y="90"/>
                      <a:pt x="72" y="90"/>
                    </a:cubicBezTo>
                    <a:cubicBezTo>
                      <a:pt x="72" y="90"/>
                      <a:pt x="71" y="130"/>
                      <a:pt x="71" y="181"/>
                    </a:cubicBezTo>
                    <a:cubicBezTo>
                      <a:pt x="72" y="186"/>
                      <a:pt x="74" y="191"/>
                      <a:pt x="76" y="195"/>
                    </a:cubicBezTo>
                    <a:cubicBezTo>
                      <a:pt x="192" y="81"/>
                      <a:pt x="192" y="81"/>
                      <a:pt x="192" y="81"/>
                    </a:cubicBezTo>
                    <a:cubicBezTo>
                      <a:pt x="181" y="77"/>
                      <a:pt x="163" y="72"/>
                      <a:pt x="141" y="71"/>
                    </a:cubicBezTo>
                    <a:moveTo>
                      <a:pt x="95" y="217"/>
                    </a:moveTo>
                    <a:cubicBezTo>
                      <a:pt x="115" y="234"/>
                      <a:pt x="140" y="246"/>
                      <a:pt x="141" y="246"/>
                    </a:cubicBezTo>
                    <a:cubicBezTo>
                      <a:pt x="141" y="246"/>
                      <a:pt x="141" y="246"/>
                      <a:pt x="141" y="246"/>
                    </a:cubicBezTo>
                    <a:cubicBezTo>
                      <a:pt x="141" y="246"/>
                      <a:pt x="141" y="246"/>
                      <a:pt x="141" y="246"/>
                    </a:cubicBezTo>
                    <a:cubicBezTo>
                      <a:pt x="141" y="246"/>
                      <a:pt x="141" y="246"/>
                      <a:pt x="141" y="246"/>
                    </a:cubicBezTo>
                    <a:cubicBezTo>
                      <a:pt x="141" y="246"/>
                      <a:pt x="141" y="246"/>
                      <a:pt x="141" y="246"/>
                    </a:cubicBezTo>
                    <a:cubicBezTo>
                      <a:pt x="142" y="246"/>
                      <a:pt x="206" y="215"/>
                      <a:pt x="210" y="181"/>
                    </a:cubicBezTo>
                    <a:cubicBezTo>
                      <a:pt x="210" y="148"/>
                      <a:pt x="210" y="120"/>
                      <a:pt x="210" y="104"/>
                    </a:cubicBezTo>
                    <a:lnTo>
                      <a:pt x="95" y="217"/>
                    </a:lnTo>
                    <a:close/>
                    <a:moveTo>
                      <a:pt x="281" y="38"/>
                    </a:moveTo>
                    <a:cubicBezTo>
                      <a:pt x="281" y="38"/>
                      <a:pt x="233" y="4"/>
                      <a:pt x="141" y="0"/>
                    </a:cubicBezTo>
                    <a:cubicBezTo>
                      <a:pt x="141" y="0"/>
                      <a:pt x="141" y="0"/>
                      <a:pt x="141" y="0"/>
                    </a:cubicBezTo>
                    <a:cubicBezTo>
                      <a:pt x="141" y="0"/>
                      <a:pt x="141" y="0"/>
                      <a:pt x="141" y="0"/>
                    </a:cubicBezTo>
                    <a:cubicBezTo>
                      <a:pt x="48" y="4"/>
                      <a:pt x="1" y="38"/>
                      <a:pt x="1" y="38"/>
                    </a:cubicBezTo>
                    <a:cubicBezTo>
                      <a:pt x="1" y="38"/>
                      <a:pt x="0" y="97"/>
                      <a:pt x="0" y="201"/>
                    </a:cubicBezTo>
                    <a:cubicBezTo>
                      <a:pt x="9" y="268"/>
                      <a:pt x="139" y="331"/>
                      <a:pt x="141" y="332"/>
                    </a:cubicBezTo>
                    <a:cubicBezTo>
                      <a:pt x="141" y="332"/>
                      <a:pt x="141" y="332"/>
                      <a:pt x="141" y="332"/>
                    </a:cubicBezTo>
                    <a:cubicBezTo>
                      <a:pt x="141" y="332"/>
                      <a:pt x="141" y="332"/>
                      <a:pt x="141" y="332"/>
                    </a:cubicBezTo>
                    <a:cubicBezTo>
                      <a:pt x="141" y="332"/>
                      <a:pt x="141" y="332"/>
                      <a:pt x="141" y="332"/>
                    </a:cubicBezTo>
                    <a:cubicBezTo>
                      <a:pt x="141" y="332"/>
                      <a:pt x="141" y="332"/>
                      <a:pt x="141" y="332"/>
                    </a:cubicBezTo>
                    <a:cubicBezTo>
                      <a:pt x="143" y="331"/>
                      <a:pt x="272" y="268"/>
                      <a:pt x="281" y="201"/>
                    </a:cubicBezTo>
                    <a:cubicBezTo>
                      <a:pt x="281" y="97"/>
                      <a:pt x="281" y="38"/>
                      <a:pt x="281" y="38"/>
                    </a:cubicBezTo>
                    <a:moveTo>
                      <a:pt x="141" y="289"/>
                    </a:moveTo>
                    <a:cubicBezTo>
                      <a:pt x="141" y="289"/>
                      <a:pt x="141" y="289"/>
                      <a:pt x="141" y="289"/>
                    </a:cubicBezTo>
                    <a:cubicBezTo>
                      <a:pt x="141" y="289"/>
                      <a:pt x="141" y="289"/>
                      <a:pt x="141" y="289"/>
                    </a:cubicBezTo>
                    <a:cubicBezTo>
                      <a:pt x="141" y="289"/>
                      <a:pt x="141" y="289"/>
                      <a:pt x="141" y="289"/>
                    </a:cubicBezTo>
                    <a:cubicBezTo>
                      <a:pt x="141" y="289"/>
                      <a:pt x="141" y="289"/>
                      <a:pt x="141" y="289"/>
                    </a:cubicBezTo>
                    <a:cubicBezTo>
                      <a:pt x="139" y="288"/>
                      <a:pt x="43" y="242"/>
                      <a:pt x="36" y="192"/>
                    </a:cubicBezTo>
                    <a:cubicBezTo>
                      <a:pt x="36" y="114"/>
                      <a:pt x="37" y="62"/>
                      <a:pt x="37" y="62"/>
                    </a:cubicBezTo>
                    <a:cubicBezTo>
                      <a:pt x="37" y="62"/>
                      <a:pt x="72" y="37"/>
                      <a:pt x="141" y="34"/>
                    </a:cubicBezTo>
                    <a:cubicBezTo>
                      <a:pt x="141" y="34"/>
                      <a:pt x="141" y="34"/>
                      <a:pt x="141" y="34"/>
                    </a:cubicBezTo>
                    <a:cubicBezTo>
                      <a:pt x="141" y="34"/>
                      <a:pt x="141" y="34"/>
                      <a:pt x="141" y="34"/>
                    </a:cubicBezTo>
                    <a:cubicBezTo>
                      <a:pt x="209" y="37"/>
                      <a:pt x="245" y="62"/>
                      <a:pt x="245" y="62"/>
                    </a:cubicBezTo>
                    <a:cubicBezTo>
                      <a:pt x="245" y="62"/>
                      <a:pt x="245" y="114"/>
                      <a:pt x="245" y="192"/>
                    </a:cubicBezTo>
                    <a:cubicBezTo>
                      <a:pt x="239" y="242"/>
                      <a:pt x="142" y="288"/>
                      <a:pt x="141" y="289"/>
                    </a:cubicBezTo>
                  </a:path>
                </a:pathLst>
              </a:custGeom>
              <a:solidFill>
                <a:srgbClr val="FFFFFF"/>
              </a:solidFill>
              <a:ln>
                <a:noFill/>
              </a:ln>
            </p:spPr>
            <p:txBody>
              <a:bodyPr vert="horz" wrap="square" lIns="68517" tIns="34258" rIns="68517" bIns="34258" numCol="1" anchor="t" anchorCtr="0" compatLnSpc="1">
                <a:prstTxWarp prst="textNoShape">
                  <a:avLst/>
                </a:prstTxWarp>
              </a:bodyPr>
              <a:lstStyle/>
              <a:p>
                <a:pPr defTabSz="913577">
                  <a:defRPr/>
                </a:pPr>
                <a:endParaRPr lang="en-US" sz="1349" kern="0">
                  <a:solidFill>
                    <a:srgbClr val="000000"/>
                  </a:solidFill>
                  <a:latin typeface="Arial"/>
                  <a:ea typeface=""/>
                </a:endParaRPr>
              </a:p>
            </p:txBody>
          </p:sp>
        </p:grpSp>
        <p:sp>
          <p:nvSpPr>
            <p:cNvPr id="103" name="テキスト ボックス 102"/>
            <p:cNvSpPr txBox="1"/>
            <p:nvPr/>
          </p:nvSpPr>
          <p:spPr>
            <a:xfrm>
              <a:off x="7128139" y="1906875"/>
              <a:ext cx="1489510" cy="52322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kumimoji="1" lang="en-US" altLang="ja-JP" sz="1400" b="1" dirty="0" smtClean="0">
                  <a:solidFill>
                    <a:srgbClr val="333333"/>
                  </a:solidFill>
                </a:rPr>
                <a:t>Cisco Umbrella</a:t>
              </a:r>
            </a:p>
            <a:p>
              <a:pPr algn="ctr">
                <a:spcAft>
                  <a:spcPts val="0"/>
                </a:spcAft>
              </a:pPr>
              <a:r>
                <a:rPr kumimoji="1" lang="en-US" altLang="ja-JP" sz="1400" b="1" dirty="0" smtClean="0">
                  <a:solidFill>
                    <a:srgbClr val="333333"/>
                  </a:solidFill>
                </a:rPr>
                <a:t>DNS</a:t>
              </a:r>
              <a:endParaRPr kumimoji="1" lang="ja-JP" altLang="en-US" sz="1400" b="1" dirty="0" smtClean="0">
                <a:solidFill>
                  <a:srgbClr val="333333"/>
                </a:solidFill>
              </a:endParaRPr>
            </a:p>
          </p:txBody>
        </p:sp>
      </p:grpSp>
      <p:cxnSp>
        <p:nvCxnSpPr>
          <p:cNvPr id="105" name="直線コネクタ 104"/>
          <p:cNvCxnSpPr/>
          <p:nvPr/>
        </p:nvCxnSpPr>
        <p:spPr>
          <a:xfrm flipV="1">
            <a:off x="6340473" y="3032772"/>
            <a:ext cx="1126203" cy="926133"/>
          </a:xfrm>
          <a:prstGeom prst="line">
            <a:avLst/>
          </a:prstGeom>
          <a:ln w="222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6869324" y="3512531"/>
            <a:ext cx="2093843" cy="52322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400" dirty="0" smtClean="0">
                <a:solidFill>
                  <a:srgbClr val="46A040"/>
                </a:solidFill>
              </a:rPr>
              <a:t>名前変換</a:t>
            </a:r>
            <a:endParaRPr kumimoji="1" lang="en-US" altLang="ja-JP" sz="1400" dirty="0" smtClean="0">
              <a:solidFill>
                <a:srgbClr val="46A040"/>
              </a:solidFill>
            </a:endParaRPr>
          </a:p>
          <a:p>
            <a:pPr>
              <a:spcAft>
                <a:spcPts val="0"/>
              </a:spcAft>
            </a:pPr>
            <a:r>
              <a:rPr kumimoji="1" lang="ja-JP" altLang="en-US" sz="1400" dirty="0" smtClean="0">
                <a:solidFill>
                  <a:srgbClr val="46A040"/>
                </a:solidFill>
              </a:rPr>
              <a:t>不正なクエリはブロック！</a:t>
            </a:r>
          </a:p>
        </p:txBody>
      </p:sp>
      <p:grpSp>
        <p:nvGrpSpPr>
          <p:cNvPr id="110" name="図形グループ 109"/>
          <p:cNvGrpSpPr/>
          <p:nvPr/>
        </p:nvGrpSpPr>
        <p:grpSpPr>
          <a:xfrm>
            <a:off x="156117" y="2214512"/>
            <a:ext cx="2877015" cy="2376342"/>
            <a:chOff x="156117" y="2214512"/>
            <a:chExt cx="2877015" cy="2376342"/>
          </a:xfrm>
        </p:grpSpPr>
        <p:pic>
          <p:nvPicPr>
            <p:cNvPr id="108" name="Pictur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402" y="2518223"/>
              <a:ext cx="2447614" cy="1814114"/>
            </a:xfrm>
            <a:prstGeom prst="rect">
              <a:avLst/>
            </a:prstGeom>
            <a:effectLst/>
          </p:spPr>
        </p:pic>
        <p:sp>
          <p:nvSpPr>
            <p:cNvPr id="109" name="角丸四角形吹き出し 108"/>
            <p:cNvSpPr/>
            <p:nvPr/>
          </p:nvSpPr>
          <p:spPr>
            <a:xfrm>
              <a:off x="156117" y="2214512"/>
              <a:ext cx="2877015" cy="2376342"/>
            </a:xfrm>
            <a:prstGeom prst="wedgeRoundRectCallout">
              <a:avLst>
                <a:gd name="adj1" fmla="val 142733"/>
                <a:gd name="adj2" fmla="val 34344"/>
                <a:gd name="adj3" fmla="val 16667"/>
              </a:avLst>
            </a:prstGeom>
            <a:noFill/>
            <a:ln cap="rnd">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endParaRPr>
            </a:p>
          </p:txBody>
        </p:sp>
      </p:grpSp>
      <p:grpSp>
        <p:nvGrpSpPr>
          <p:cNvPr id="2" name="図形グループ 1"/>
          <p:cNvGrpSpPr/>
          <p:nvPr/>
        </p:nvGrpSpPr>
        <p:grpSpPr>
          <a:xfrm>
            <a:off x="4034402" y="2283656"/>
            <a:ext cx="1654038" cy="1626189"/>
            <a:chOff x="4034402" y="2283656"/>
            <a:chExt cx="1654038" cy="1626189"/>
          </a:xfrm>
        </p:grpSpPr>
        <p:grpSp>
          <p:nvGrpSpPr>
            <p:cNvPr id="65" name="図形グループ 64"/>
            <p:cNvGrpSpPr/>
            <p:nvPr/>
          </p:nvGrpSpPr>
          <p:grpSpPr>
            <a:xfrm>
              <a:off x="4034402" y="2732420"/>
              <a:ext cx="1654038" cy="1177425"/>
              <a:chOff x="4034402" y="2732420"/>
              <a:chExt cx="1654038" cy="1177425"/>
            </a:xfrm>
          </p:grpSpPr>
          <p:cxnSp>
            <p:nvCxnSpPr>
              <p:cNvPr id="57" name="直線コネクタ 56"/>
              <p:cNvCxnSpPr/>
              <p:nvPr/>
            </p:nvCxnSpPr>
            <p:spPr>
              <a:xfrm flipH="1" flipV="1">
                <a:off x="4034402" y="2732420"/>
                <a:ext cx="1654038" cy="117742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61" name="フローチャート: 磁気ディスク 60"/>
              <p:cNvSpPr/>
              <p:nvPr/>
            </p:nvSpPr>
            <p:spPr>
              <a:xfrm rot="18346934">
                <a:off x="4804597" y="2833060"/>
                <a:ext cx="119869" cy="1008668"/>
              </a:xfrm>
              <a:prstGeom prst="flowChartMagneticDisk">
                <a:avLst/>
              </a:prstGeom>
              <a:noFill/>
              <a:ln cap="rnd">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endParaRPr>
              </a:p>
            </p:txBody>
          </p:sp>
          <p:sp>
            <p:nvSpPr>
              <p:cNvPr id="62" name="テキスト ボックス 61"/>
              <p:cNvSpPr txBox="1"/>
              <p:nvPr/>
            </p:nvSpPr>
            <p:spPr>
              <a:xfrm>
                <a:off x="4810694" y="2993885"/>
                <a:ext cx="461986" cy="253916"/>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050" dirty="0" smtClean="0">
                    <a:solidFill>
                      <a:srgbClr val="333333"/>
                    </a:solidFill>
                  </a:rPr>
                  <a:t>VPN</a:t>
                </a:r>
                <a:endParaRPr kumimoji="1" lang="ja-JP" altLang="en-US" sz="1050" dirty="0" smtClean="0">
                  <a:solidFill>
                    <a:srgbClr val="333333"/>
                  </a:solidFill>
                </a:endParaRPr>
              </a:p>
            </p:txBody>
          </p:sp>
        </p:grpSp>
        <p:pic>
          <p:nvPicPr>
            <p:cNvPr id="111" name="Picture 14"/>
            <p:cNvPicPr>
              <a:picLocks noChangeAspect="1"/>
            </p:cNvPicPr>
            <p:nvPr/>
          </p:nvPicPr>
          <p:blipFill>
            <a:blip r:embed="rId5"/>
            <a:stretch>
              <a:fillRect/>
            </a:stretch>
          </p:blipFill>
          <p:spPr>
            <a:xfrm>
              <a:off x="4311970" y="2557043"/>
              <a:ext cx="350753" cy="350753"/>
            </a:xfrm>
            <a:prstGeom prst="rect">
              <a:avLst/>
            </a:prstGeom>
          </p:spPr>
        </p:pic>
        <p:sp>
          <p:nvSpPr>
            <p:cNvPr id="112" name="テキスト ボックス 111"/>
            <p:cNvSpPr txBox="1"/>
            <p:nvPr/>
          </p:nvSpPr>
          <p:spPr>
            <a:xfrm>
              <a:off x="4121557" y="2283656"/>
              <a:ext cx="1437766"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200" dirty="0" smtClean="0">
                  <a:solidFill>
                    <a:srgbClr val="333333"/>
                  </a:solidFill>
                </a:rPr>
                <a:t>Cisco AnyConnect</a:t>
              </a:r>
              <a:endParaRPr kumimoji="1" lang="ja-JP" altLang="en-US" sz="1200" dirty="0" smtClean="0">
                <a:solidFill>
                  <a:srgbClr val="333333"/>
                </a:solidFill>
              </a:endParaRPr>
            </a:p>
          </p:txBody>
        </p:sp>
      </p:grpSp>
      <p:pic>
        <p:nvPicPr>
          <p:cNvPr id="114" name="図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572" y="1182224"/>
            <a:ext cx="796644" cy="761040"/>
          </a:xfrm>
          <a:prstGeom prst="rect">
            <a:avLst/>
          </a:prstGeom>
        </p:spPr>
      </p:pic>
      <p:sp>
        <p:nvSpPr>
          <p:cNvPr id="3" name="角丸四角形 2"/>
          <p:cNvSpPr/>
          <p:nvPr/>
        </p:nvSpPr>
        <p:spPr>
          <a:xfrm>
            <a:off x="4231570" y="4699806"/>
            <a:ext cx="3727917" cy="373766"/>
          </a:xfrm>
          <a:prstGeom prst="roundRect">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smtClean="0">
                <a:solidFill>
                  <a:srgbClr val="FFFFFF"/>
                </a:solidFill>
              </a:rPr>
              <a:t>VPN</a:t>
            </a:r>
            <a:r>
              <a:rPr kumimoji="1" lang="ja-JP" altLang="en-US" dirty="0" smtClean="0">
                <a:solidFill>
                  <a:srgbClr val="FFFFFF"/>
                </a:solidFill>
              </a:rPr>
              <a:t>と</a:t>
            </a:r>
            <a:r>
              <a:rPr kumimoji="1" lang="en-US" altLang="ja-JP" dirty="0" smtClean="0">
                <a:solidFill>
                  <a:srgbClr val="FFFFFF"/>
                </a:solidFill>
              </a:rPr>
              <a:t>Umbrella</a:t>
            </a:r>
            <a:r>
              <a:rPr kumimoji="1" lang="ja-JP" altLang="en-US" dirty="0" smtClean="0">
                <a:solidFill>
                  <a:srgbClr val="FFFFFF"/>
                </a:solidFill>
              </a:rPr>
              <a:t>のハイブリッド</a:t>
            </a:r>
          </a:p>
        </p:txBody>
      </p:sp>
    </p:spTree>
    <p:extLst>
      <p:ext uri="{BB962C8B-B14F-4D97-AF65-F5344CB8AC3E}">
        <p14:creationId xmlns:p14="http://schemas.microsoft.com/office/powerpoint/2010/main" val="17866019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dissolve">
                                      <p:cBhvr>
                                        <p:cTn id="12" dur="1000"/>
                                        <p:tgtEl>
                                          <p:spTgt spid="107"/>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dissolve">
                                      <p:cBhvr>
                                        <p:cTn id="16" dur="500"/>
                                        <p:tgtEl>
                                          <p:spTgt spid="1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down)">
                                      <p:cBhvr>
                                        <p:cTn id="21" dur="500"/>
                                        <p:tgtEl>
                                          <p:spTgt spid="105"/>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dissolve">
                                      <p:cBhvr>
                                        <p:cTn id="25" dur="1000"/>
                                        <p:tgtEl>
                                          <p:spTgt spid="10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p:tgtEl>
                                          <p:spTgt spid="46"/>
                                        </p:tgtEl>
                                        <p:attrNameLst>
                                          <p:attrName>ppt_y</p:attrName>
                                        </p:attrNameLst>
                                      </p:cBhvr>
                                      <p:tavLst>
                                        <p:tav tm="0">
                                          <p:val>
                                            <p:strVal val="#ppt_y+#ppt_h*1.125000"/>
                                          </p:val>
                                        </p:tav>
                                        <p:tav tm="100000">
                                          <p:val>
                                            <p:strVal val="#ppt_y"/>
                                          </p:val>
                                        </p:tav>
                                      </p:tavLst>
                                    </p:anim>
                                    <p:animEffect transition="in" filter="wipe(up)">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110"/>
                                        </p:tgtEl>
                                        <p:attrNameLst>
                                          <p:attrName>style.visibility</p:attrName>
                                        </p:attrNameLst>
                                      </p:cBhvr>
                                      <p:to>
                                        <p:strVal val="visible"/>
                                      </p:to>
                                    </p:set>
                                    <p:anim calcmode="lin" valueType="num">
                                      <p:cBhvr additive="base">
                                        <p:cTn id="36" dur="500"/>
                                        <p:tgtEl>
                                          <p:spTgt spid="110"/>
                                        </p:tgtEl>
                                        <p:attrNameLst>
                                          <p:attrName>ppt_x</p:attrName>
                                        </p:attrNameLst>
                                      </p:cBhvr>
                                      <p:tavLst>
                                        <p:tav tm="0">
                                          <p:val>
                                            <p:strVal val="#ppt_x-#ppt_w*1.125000"/>
                                          </p:val>
                                        </p:tav>
                                        <p:tav tm="100000">
                                          <p:val>
                                            <p:strVal val="#ppt_x"/>
                                          </p:val>
                                        </p:tav>
                                      </p:tavLst>
                                    </p:anim>
                                    <p:animEffect transition="in" filter="wipe(right)">
                                      <p:cBhvr>
                                        <p:cTn id="37" dur="500"/>
                                        <p:tgtEl>
                                          <p:spTgt spid="1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 name="Freeform 262"/>
          <p:cNvSpPr/>
          <p:nvPr/>
        </p:nvSpPr>
        <p:spPr>
          <a:xfrm rot="10800000">
            <a:off x="3358526" y="1548562"/>
            <a:ext cx="2466055" cy="183996"/>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66" h="213206">
                <a:moveTo>
                  <a:pt x="1949666" y="0"/>
                </a:moveTo>
                <a:lnTo>
                  <a:pt x="1943179" y="10895"/>
                </a:lnTo>
                <a:cubicBezTo>
                  <a:pt x="1851012" y="126354"/>
                  <a:pt x="1452490" y="213206"/>
                  <a:pt x="974833" y="213206"/>
                </a:cubicBezTo>
                <a:cubicBezTo>
                  <a:pt x="497175" y="213206"/>
                  <a:pt x="98654" y="126354"/>
                  <a:pt x="6486" y="10895"/>
                </a:cubicBezTo>
                <a:lnTo>
                  <a:pt x="0" y="0"/>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9" name="Group 18"/>
          <p:cNvGrpSpPr/>
          <p:nvPr/>
        </p:nvGrpSpPr>
        <p:grpSpPr>
          <a:xfrm>
            <a:off x="3607351" y="-2998402"/>
            <a:ext cx="2015280" cy="7886900"/>
            <a:chOff x="3607351" y="-2976370"/>
            <a:chExt cx="2015280" cy="7886900"/>
          </a:xfrm>
        </p:grpSpPr>
        <p:grpSp>
          <p:nvGrpSpPr>
            <p:cNvPr id="18" name="Group 17"/>
            <p:cNvGrpSpPr/>
            <p:nvPr/>
          </p:nvGrpSpPr>
          <p:grpSpPr>
            <a:xfrm>
              <a:off x="3607351" y="-2976370"/>
              <a:ext cx="2015280" cy="4886124"/>
              <a:chOff x="3607351" y="-2976370"/>
              <a:chExt cx="2015280" cy="4886124"/>
            </a:xfrm>
          </p:grpSpPr>
          <p:grpSp>
            <p:nvGrpSpPr>
              <p:cNvPr id="16" name="Group 15"/>
              <p:cNvGrpSpPr/>
              <p:nvPr/>
            </p:nvGrpSpPr>
            <p:grpSpPr>
              <a:xfrm>
                <a:off x="3607351" y="-1207052"/>
                <a:ext cx="2015280" cy="3116806"/>
                <a:chOff x="3607351" y="-1207052"/>
                <a:chExt cx="2015280" cy="3116806"/>
              </a:xfrm>
            </p:grpSpPr>
            <p:grpSp>
              <p:nvGrpSpPr>
                <p:cNvPr id="99" name="Group 98"/>
                <p:cNvGrpSpPr/>
                <p:nvPr/>
              </p:nvGrpSpPr>
              <p:grpSpPr>
                <a:xfrm>
                  <a:off x="3985327" y="-1207052"/>
                  <a:ext cx="1637304" cy="2906396"/>
                  <a:chOff x="6061410" y="-1318512"/>
                  <a:chExt cx="1637304" cy="2906396"/>
                </a:xfrm>
              </p:grpSpPr>
              <p:sp>
                <p:nvSpPr>
                  <p:cNvPr id="85" name="Oval 84"/>
                  <p:cNvSpPr/>
                  <p:nvPr/>
                </p:nvSpPr>
                <p:spPr>
                  <a:xfrm>
                    <a:off x="6795016" y="658883"/>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7" name="Oval 86"/>
                  <p:cNvSpPr/>
                  <p:nvPr/>
                </p:nvSpPr>
                <p:spPr>
                  <a:xfrm>
                    <a:off x="6795016" y="26340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9" name="Oval 88"/>
                  <p:cNvSpPr/>
                  <p:nvPr/>
                </p:nvSpPr>
                <p:spPr>
                  <a:xfrm>
                    <a:off x="6795016" y="144984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1" name="Oval 90"/>
                  <p:cNvSpPr/>
                  <p:nvPr/>
                </p:nvSpPr>
                <p:spPr>
                  <a:xfrm>
                    <a:off x="6795016" y="1054362"/>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5" name="Oval 94"/>
                  <p:cNvSpPr/>
                  <p:nvPr/>
                </p:nvSpPr>
                <p:spPr>
                  <a:xfrm>
                    <a:off x="6795016" y="-92303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6" name="Oval 95"/>
                  <p:cNvSpPr/>
                  <p:nvPr/>
                </p:nvSpPr>
                <p:spPr>
                  <a:xfrm>
                    <a:off x="6795016" y="-131851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7" name="Oval 96"/>
                  <p:cNvSpPr/>
                  <p:nvPr/>
                </p:nvSpPr>
                <p:spPr>
                  <a:xfrm>
                    <a:off x="6795016" y="-132075"/>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8" name="Oval 97"/>
                  <p:cNvSpPr/>
                  <p:nvPr/>
                </p:nvSpPr>
                <p:spPr>
                  <a:xfrm>
                    <a:off x="6795016" y="-52755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0" name="Oval 169"/>
                  <p:cNvSpPr/>
                  <p:nvPr/>
                </p:nvSpPr>
                <p:spPr>
                  <a:xfrm>
                    <a:off x="7560672" y="65888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1" name="Oval 170"/>
                  <p:cNvSpPr/>
                  <p:nvPr/>
                </p:nvSpPr>
                <p:spPr>
                  <a:xfrm>
                    <a:off x="7560672" y="26340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2" name="Oval 171"/>
                  <p:cNvSpPr/>
                  <p:nvPr/>
                </p:nvSpPr>
                <p:spPr>
                  <a:xfrm>
                    <a:off x="7560672" y="1449842"/>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3" name="Oval 172"/>
                  <p:cNvSpPr/>
                  <p:nvPr/>
                </p:nvSpPr>
                <p:spPr>
                  <a:xfrm>
                    <a:off x="7560672" y="105436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4" name="Oval 173"/>
                  <p:cNvSpPr/>
                  <p:nvPr/>
                </p:nvSpPr>
                <p:spPr>
                  <a:xfrm>
                    <a:off x="7560672" y="-923033"/>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5" name="Oval 174"/>
                  <p:cNvSpPr/>
                  <p:nvPr/>
                </p:nvSpPr>
                <p:spPr>
                  <a:xfrm>
                    <a:off x="7560672" y="-131851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6" name="Oval 175"/>
                  <p:cNvSpPr/>
                  <p:nvPr/>
                </p:nvSpPr>
                <p:spPr>
                  <a:xfrm>
                    <a:off x="7560672" y="-132075"/>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7" name="Oval 176"/>
                  <p:cNvSpPr/>
                  <p:nvPr/>
                </p:nvSpPr>
                <p:spPr>
                  <a:xfrm>
                    <a:off x="7560672" y="-52755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6" name="Oval 195"/>
                  <p:cNvSpPr/>
                  <p:nvPr/>
                </p:nvSpPr>
                <p:spPr>
                  <a:xfrm>
                    <a:off x="6061410" y="65888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7" name="Oval 196"/>
                  <p:cNvSpPr/>
                  <p:nvPr/>
                </p:nvSpPr>
                <p:spPr>
                  <a:xfrm>
                    <a:off x="6061410" y="26340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8" name="Oval 197"/>
                  <p:cNvSpPr/>
                  <p:nvPr/>
                </p:nvSpPr>
                <p:spPr>
                  <a:xfrm>
                    <a:off x="6061410" y="144984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9" name="Oval 198"/>
                  <p:cNvSpPr/>
                  <p:nvPr/>
                </p:nvSpPr>
                <p:spPr>
                  <a:xfrm>
                    <a:off x="6061410" y="105436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0" name="Oval 199"/>
                  <p:cNvSpPr/>
                  <p:nvPr/>
                </p:nvSpPr>
                <p:spPr>
                  <a:xfrm>
                    <a:off x="6061410" y="-923033"/>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1" name="Oval 200"/>
                  <p:cNvSpPr/>
                  <p:nvPr/>
                </p:nvSpPr>
                <p:spPr>
                  <a:xfrm>
                    <a:off x="6061410" y="-131851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2" name="Oval 201"/>
                  <p:cNvSpPr/>
                  <p:nvPr/>
                </p:nvSpPr>
                <p:spPr>
                  <a:xfrm>
                    <a:off x="6061410" y="-132075"/>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3" name="Oval 202"/>
                  <p:cNvSpPr/>
                  <p:nvPr/>
                </p:nvSpPr>
                <p:spPr>
                  <a:xfrm>
                    <a:off x="6061410" y="-52755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109" name="Group 108"/>
                <p:cNvGrpSpPr/>
                <p:nvPr/>
              </p:nvGrpSpPr>
              <p:grpSpPr>
                <a:xfrm>
                  <a:off x="3607351" y="-996642"/>
                  <a:ext cx="1637304" cy="2906396"/>
                  <a:chOff x="6061410" y="-1318512"/>
                  <a:chExt cx="1637304" cy="2906396"/>
                </a:xfrm>
              </p:grpSpPr>
              <p:sp>
                <p:nvSpPr>
                  <p:cNvPr id="110" name="Oval 109"/>
                  <p:cNvSpPr/>
                  <p:nvPr/>
                </p:nvSpPr>
                <p:spPr>
                  <a:xfrm>
                    <a:off x="6795016" y="65888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1" name="Oval 110"/>
                  <p:cNvSpPr/>
                  <p:nvPr/>
                </p:nvSpPr>
                <p:spPr>
                  <a:xfrm>
                    <a:off x="6795016" y="26340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2" name="Oval 111"/>
                  <p:cNvSpPr/>
                  <p:nvPr/>
                </p:nvSpPr>
                <p:spPr>
                  <a:xfrm>
                    <a:off x="6795016" y="144984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3" name="Oval 112"/>
                  <p:cNvSpPr/>
                  <p:nvPr/>
                </p:nvSpPr>
                <p:spPr>
                  <a:xfrm>
                    <a:off x="6795016" y="105436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4" name="Oval 113"/>
                  <p:cNvSpPr/>
                  <p:nvPr/>
                </p:nvSpPr>
                <p:spPr>
                  <a:xfrm>
                    <a:off x="6795016" y="-92303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5" name="Oval 114"/>
                  <p:cNvSpPr/>
                  <p:nvPr/>
                </p:nvSpPr>
                <p:spPr>
                  <a:xfrm>
                    <a:off x="6795016" y="-131851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6" name="Oval 115"/>
                  <p:cNvSpPr/>
                  <p:nvPr/>
                </p:nvSpPr>
                <p:spPr>
                  <a:xfrm>
                    <a:off x="6795016" y="-132075"/>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7" name="Oval 116"/>
                  <p:cNvSpPr/>
                  <p:nvPr/>
                </p:nvSpPr>
                <p:spPr>
                  <a:xfrm>
                    <a:off x="6795016" y="-52755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8" name="Oval 177"/>
                  <p:cNvSpPr/>
                  <p:nvPr/>
                </p:nvSpPr>
                <p:spPr>
                  <a:xfrm>
                    <a:off x="7560672" y="65888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9" name="Oval 178"/>
                  <p:cNvSpPr/>
                  <p:nvPr/>
                </p:nvSpPr>
                <p:spPr>
                  <a:xfrm>
                    <a:off x="7560672" y="263404"/>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0" name="Oval 179"/>
                  <p:cNvSpPr/>
                  <p:nvPr/>
                </p:nvSpPr>
                <p:spPr>
                  <a:xfrm>
                    <a:off x="7560672" y="144984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1" name="Oval 180"/>
                  <p:cNvSpPr/>
                  <p:nvPr/>
                </p:nvSpPr>
                <p:spPr>
                  <a:xfrm>
                    <a:off x="7560672" y="105436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2" name="Oval 181"/>
                  <p:cNvSpPr/>
                  <p:nvPr/>
                </p:nvSpPr>
                <p:spPr>
                  <a:xfrm>
                    <a:off x="7560672" y="-92303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3" name="Oval 182"/>
                  <p:cNvSpPr/>
                  <p:nvPr/>
                </p:nvSpPr>
                <p:spPr>
                  <a:xfrm>
                    <a:off x="7560672" y="-131851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4" name="Oval 183"/>
                  <p:cNvSpPr/>
                  <p:nvPr/>
                </p:nvSpPr>
                <p:spPr>
                  <a:xfrm>
                    <a:off x="7560672" y="-132075"/>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5" name="Oval 184"/>
                  <p:cNvSpPr/>
                  <p:nvPr/>
                </p:nvSpPr>
                <p:spPr>
                  <a:xfrm>
                    <a:off x="7560672" y="-527554"/>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4" name="Oval 203"/>
                  <p:cNvSpPr/>
                  <p:nvPr/>
                </p:nvSpPr>
                <p:spPr>
                  <a:xfrm>
                    <a:off x="6061410" y="65888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5" name="Oval 204"/>
                  <p:cNvSpPr/>
                  <p:nvPr/>
                </p:nvSpPr>
                <p:spPr>
                  <a:xfrm>
                    <a:off x="6061410" y="26340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6" name="Oval 205"/>
                  <p:cNvSpPr/>
                  <p:nvPr/>
                </p:nvSpPr>
                <p:spPr>
                  <a:xfrm>
                    <a:off x="6061410" y="144984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7" name="Oval 206"/>
                  <p:cNvSpPr/>
                  <p:nvPr/>
                </p:nvSpPr>
                <p:spPr>
                  <a:xfrm>
                    <a:off x="6061410" y="105436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8" name="Oval 207"/>
                  <p:cNvSpPr/>
                  <p:nvPr/>
                </p:nvSpPr>
                <p:spPr>
                  <a:xfrm>
                    <a:off x="6061410" y="-923033"/>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9" name="Oval 208"/>
                  <p:cNvSpPr/>
                  <p:nvPr/>
                </p:nvSpPr>
                <p:spPr>
                  <a:xfrm>
                    <a:off x="6061410" y="-1318512"/>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0" name="Oval 209"/>
                  <p:cNvSpPr/>
                  <p:nvPr/>
                </p:nvSpPr>
                <p:spPr>
                  <a:xfrm>
                    <a:off x="6061410" y="-132075"/>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1" name="Oval 210"/>
                  <p:cNvSpPr/>
                  <p:nvPr/>
                </p:nvSpPr>
                <p:spPr>
                  <a:xfrm>
                    <a:off x="6061410" y="-52755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grpSp>
            <p:nvGrpSpPr>
              <p:cNvPr id="17" name="Group 16"/>
              <p:cNvGrpSpPr/>
              <p:nvPr/>
            </p:nvGrpSpPr>
            <p:grpSpPr>
              <a:xfrm>
                <a:off x="3607351" y="-2976370"/>
                <a:ext cx="2015280" cy="1719958"/>
                <a:chOff x="3607351" y="-2976370"/>
                <a:chExt cx="2015280" cy="1719958"/>
              </a:xfrm>
            </p:grpSpPr>
            <p:sp>
              <p:nvSpPr>
                <p:cNvPr id="106" name="Oval 105"/>
                <p:cNvSpPr/>
                <p:nvPr/>
              </p:nvSpPr>
              <p:spPr>
                <a:xfrm>
                  <a:off x="4718933" y="-200034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7" name="Oval 106"/>
                <p:cNvSpPr/>
                <p:nvPr/>
              </p:nvSpPr>
              <p:spPr>
                <a:xfrm>
                  <a:off x="4718933" y="-239582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8" name="Oval 117"/>
                <p:cNvSpPr/>
                <p:nvPr/>
              </p:nvSpPr>
              <p:spPr>
                <a:xfrm>
                  <a:off x="4718933" y="-1604864"/>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21" name="Oval 120"/>
                <p:cNvSpPr/>
                <p:nvPr/>
              </p:nvSpPr>
              <p:spPr>
                <a:xfrm>
                  <a:off x="4718933" y="-2791301"/>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2" name="Oval 91"/>
                <p:cNvSpPr/>
                <p:nvPr/>
              </p:nvSpPr>
              <p:spPr>
                <a:xfrm>
                  <a:off x="4340957" y="-1789933"/>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3" name="Oval 92"/>
                <p:cNvSpPr/>
                <p:nvPr/>
              </p:nvSpPr>
              <p:spPr>
                <a:xfrm>
                  <a:off x="4340957" y="-218541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0" name="Oval 99"/>
                <p:cNvSpPr/>
                <p:nvPr/>
              </p:nvSpPr>
              <p:spPr>
                <a:xfrm>
                  <a:off x="4340957" y="-1394454"/>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4" name="Oval 103"/>
                <p:cNvSpPr/>
                <p:nvPr/>
              </p:nvSpPr>
              <p:spPr>
                <a:xfrm>
                  <a:off x="4340957" y="-258089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5" name="Oval 104"/>
                <p:cNvSpPr/>
                <p:nvPr/>
              </p:nvSpPr>
              <p:spPr>
                <a:xfrm>
                  <a:off x="4340957" y="-2976370"/>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6" name="Oval 185"/>
                <p:cNvSpPr/>
                <p:nvPr/>
              </p:nvSpPr>
              <p:spPr>
                <a:xfrm>
                  <a:off x="5484589" y="-2000343"/>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7" name="Oval 186"/>
                <p:cNvSpPr/>
                <p:nvPr/>
              </p:nvSpPr>
              <p:spPr>
                <a:xfrm>
                  <a:off x="5484589" y="-239582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8" name="Oval 187"/>
                <p:cNvSpPr/>
                <p:nvPr/>
              </p:nvSpPr>
              <p:spPr>
                <a:xfrm>
                  <a:off x="5484589" y="-160486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9" name="Oval 188"/>
                <p:cNvSpPr/>
                <p:nvPr/>
              </p:nvSpPr>
              <p:spPr>
                <a:xfrm>
                  <a:off x="5484589" y="-2791301"/>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0" name="Oval 189"/>
                <p:cNvSpPr/>
                <p:nvPr/>
              </p:nvSpPr>
              <p:spPr>
                <a:xfrm>
                  <a:off x="5106613" y="-178993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1" name="Oval 190"/>
                <p:cNvSpPr/>
                <p:nvPr/>
              </p:nvSpPr>
              <p:spPr>
                <a:xfrm>
                  <a:off x="5106613" y="-218541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2" name="Oval 191"/>
                <p:cNvSpPr/>
                <p:nvPr/>
              </p:nvSpPr>
              <p:spPr>
                <a:xfrm>
                  <a:off x="5106613" y="-139445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3" name="Oval 192"/>
                <p:cNvSpPr/>
                <p:nvPr/>
              </p:nvSpPr>
              <p:spPr>
                <a:xfrm>
                  <a:off x="5106613" y="-258089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4" name="Oval 193"/>
                <p:cNvSpPr/>
                <p:nvPr/>
              </p:nvSpPr>
              <p:spPr>
                <a:xfrm>
                  <a:off x="5106613" y="-2976370"/>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2" name="Oval 211"/>
                <p:cNvSpPr/>
                <p:nvPr/>
              </p:nvSpPr>
              <p:spPr>
                <a:xfrm>
                  <a:off x="3985327" y="-2000343"/>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3" name="Oval 212"/>
                <p:cNvSpPr/>
                <p:nvPr/>
              </p:nvSpPr>
              <p:spPr>
                <a:xfrm>
                  <a:off x="3985327" y="-239582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4" name="Oval 213"/>
                <p:cNvSpPr/>
                <p:nvPr/>
              </p:nvSpPr>
              <p:spPr>
                <a:xfrm>
                  <a:off x="3985327" y="-160486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5" name="Oval 214"/>
                <p:cNvSpPr/>
                <p:nvPr/>
              </p:nvSpPr>
              <p:spPr>
                <a:xfrm>
                  <a:off x="3985327" y="-2791301"/>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6" name="Oval 215"/>
                <p:cNvSpPr/>
                <p:nvPr/>
              </p:nvSpPr>
              <p:spPr>
                <a:xfrm>
                  <a:off x="3607351" y="-178993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7" name="Oval 216"/>
                <p:cNvSpPr/>
                <p:nvPr/>
              </p:nvSpPr>
              <p:spPr>
                <a:xfrm>
                  <a:off x="3607351" y="-218541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8" name="Oval 217"/>
                <p:cNvSpPr/>
                <p:nvPr/>
              </p:nvSpPr>
              <p:spPr>
                <a:xfrm>
                  <a:off x="3607351" y="-139445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9" name="Oval 218"/>
                <p:cNvSpPr/>
                <p:nvPr/>
              </p:nvSpPr>
              <p:spPr>
                <a:xfrm>
                  <a:off x="3607351" y="-2580891"/>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0" name="Oval 219"/>
                <p:cNvSpPr/>
                <p:nvPr/>
              </p:nvSpPr>
              <p:spPr>
                <a:xfrm>
                  <a:off x="3607351" y="-2976370"/>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grpSp>
          <p:nvGrpSpPr>
            <p:cNvPr id="8" name="Group 7"/>
            <p:cNvGrpSpPr/>
            <p:nvPr/>
          </p:nvGrpSpPr>
          <p:grpSpPr>
            <a:xfrm>
              <a:off x="4295322" y="1911899"/>
              <a:ext cx="607828" cy="2998631"/>
              <a:chOff x="4295322" y="4278539"/>
              <a:chExt cx="607828" cy="2998631"/>
            </a:xfrm>
          </p:grpSpPr>
          <p:grpSp>
            <p:nvGrpSpPr>
              <p:cNvPr id="252" name="Group 251"/>
              <p:cNvGrpSpPr/>
              <p:nvPr/>
            </p:nvGrpSpPr>
            <p:grpSpPr>
              <a:xfrm>
                <a:off x="4673837" y="4278539"/>
                <a:ext cx="229313" cy="2208049"/>
                <a:chOff x="4673837" y="4256173"/>
                <a:chExt cx="229313" cy="2208049"/>
              </a:xfrm>
            </p:grpSpPr>
            <p:sp>
              <p:nvSpPr>
                <p:cNvPr id="81" name="Oval 80"/>
                <p:cNvSpPr/>
                <p:nvPr/>
              </p:nvSpPr>
              <p:spPr>
                <a:xfrm>
                  <a:off x="4673837" y="4256173"/>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6" name="Freeform 46"/>
                <p:cNvSpPr>
                  <a:spLocks noChangeArrowheads="1"/>
                </p:cNvSpPr>
                <p:nvPr/>
              </p:nvSpPr>
              <p:spPr bwMode="auto">
                <a:xfrm>
                  <a:off x="4719321" y="4317029"/>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21" name="Oval 220"/>
                <p:cNvSpPr/>
                <p:nvPr/>
              </p:nvSpPr>
              <p:spPr>
                <a:xfrm>
                  <a:off x="4673837" y="50508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2" name="Freeform 46"/>
                <p:cNvSpPr>
                  <a:spLocks noChangeArrowheads="1"/>
                </p:cNvSpPr>
                <p:nvPr/>
              </p:nvSpPr>
              <p:spPr bwMode="auto">
                <a:xfrm>
                  <a:off x="4719321" y="51117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7" name="Oval 236"/>
                <p:cNvSpPr/>
                <p:nvPr/>
              </p:nvSpPr>
              <p:spPr>
                <a:xfrm>
                  <a:off x="4673837" y="5841821"/>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8" name="Freeform 46"/>
                <p:cNvSpPr>
                  <a:spLocks noChangeArrowheads="1"/>
                </p:cNvSpPr>
                <p:nvPr/>
              </p:nvSpPr>
              <p:spPr bwMode="auto">
                <a:xfrm>
                  <a:off x="4719321" y="5902677"/>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3" name="Oval 252"/>
                <p:cNvSpPr/>
                <p:nvPr/>
              </p:nvSpPr>
              <p:spPr>
                <a:xfrm>
                  <a:off x="4673837" y="6234909"/>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4" name="Freeform 46"/>
                <p:cNvSpPr>
                  <a:spLocks noChangeArrowheads="1"/>
                </p:cNvSpPr>
                <p:nvPr/>
              </p:nvSpPr>
              <p:spPr bwMode="auto">
                <a:xfrm>
                  <a:off x="4719321" y="6295765"/>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51" name="Group 250"/>
              <p:cNvGrpSpPr/>
              <p:nvPr/>
            </p:nvGrpSpPr>
            <p:grpSpPr>
              <a:xfrm>
                <a:off x="4295681" y="4485721"/>
                <a:ext cx="229313" cy="2208049"/>
                <a:chOff x="4295681" y="4399414"/>
                <a:chExt cx="229313" cy="2208049"/>
              </a:xfrm>
            </p:grpSpPr>
            <p:sp>
              <p:nvSpPr>
                <p:cNvPr id="79" name="Oval 78"/>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0"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24" name="Oval 223"/>
                <p:cNvSpPr/>
                <p:nvPr/>
              </p:nvSpPr>
              <p:spPr>
                <a:xfrm>
                  <a:off x="4295681" y="5194106"/>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6"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9" name="Oval 238"/>
                <p:cNvSpPr/>
                <p:nvPr/>
              </p:nvSpPr>
              <p:spPr>
                <a:xfrm>
                  <a:off x="4295681" y="5985062"/>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2" name="Freeform 93"/>
                <p:cNvSpPr>
                  <a:spLocks noChangeArrowheads="1"/>
                </p:cNvSpPr>
                <p:nvPr/>
              </p:nvSpPr>
              <p:spPr bwMode="auto">
                <a:xfrm>
                  <a:off x="4353976" y="6043357"/>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5" name="Oval 254"/>
                <p:cNvSpPr/>
                <p:nvPr/>
              </p:nvSpPr>
              <p:spPr>
                <a:xfrm>
                  <a:off x="4295681" y="6378150"/>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6"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71" name="Group 270"/>
              <p:cNvGrpSpPr/>
              <p:nvPr/>
            </p:nvGrpSpPr>
            <p:grpSpPr>
              <a:xfrm>
                <a:off x="4295322" y="4881199"/>
                <a:ext cx="229313" cy="2208049"/>
                <a:chOff x="4673837" y="4256173"/>
                <a:chExt cx="229313" cy="2208049"/>
              </a:xfrm>
            </p:grpSpPr>
            <p:sp>
              <p:nvSpPr>
                <p:cNvPr id="272" name="Oval 271"/>
                <p:cNvSpPr/>
                <p:nvPr/>
              </p:nvSpPr>
              <p:spPr>
                <a:xfrm>
                  <a:off x="4673837" y="4256173"/>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3" name="Freeform 46"/>
                <p:cNvSpPr>
                  <a:spLocks noChangeArrowheads="1"/>
                </p:cNvSpPr>
                <p:nvPr/>
              </p:nvSpPr>
              <p:spPr bwMode="auto">
                <a:xfrm>
                  <a:off x="4719321" y="4317029"/>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28" name="Oval 227"/>
                <p:cNvSpPr/>
                <p:nvPr/>
              </p:nvSpPr>
              <p:spPr>
                <a:xfrm>
                  <a:off x="4673837" y="50508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9" name="Freeform 46"/>
                <p:cNvSpPr>
                  <a:spLocks noChangeArrowheads="1"/>
                </p:cNvSpPr>
                <p:nvPr/>
              </p:nvSpPr>
              <p:spPr bwMode="auto">
                <a:xfrm>
                  <a:off x="4719321" y="51117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7" name="Oval 256"/>
                <p:cNvSpPr/>
                <p:nvPr/>
              </p:nvSpPr>
              <p:spPr>
                <a:xfrm>
                  <a:off x="4673837" y="6234909"/>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8" name="Freeform 46"/>
                <p:cNvSpPr>
                  <a:spLocks noChangeArrowheads="1"/>
                </p:cNvSpPr>
                <p:nvPr/>
              </p:nvSpPr>
              <p:spPr bwMode="auto">
                <a:xfrm>
                  <a:off x="4719321" y="6295765"/>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74" name="Group 273"/>
              <p:cNvGrpSpPr/>
              <p:nvPr/>
            </p:nvGrpSpPr>
            <p:grpSpPr>
              <a:xfrm>
                <a:off x="4673297" y="5863813"/>
                <a:ext cx="229313" cy="1413357"/>
                <a:chOff x="4295681" y="5194106"/>
                <a:chExt cx="229313" cy="1413357"/>
              </a:xfrm>
            </p:grpSpPr>
            <p:sp>
              <p:nvSpPr>
                <p:cNvPr id="231" name="Oval 230"/>
                <p:cNvSpPr/>
                <p:nvPr/>
              </p:nvSpPr>
              <p:spPr>
                <a:xfrm>
                  <a:off x="4295681" y="5194106"/>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4"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45" name="Oval 244"/>
                <p:cNvSpPr/>
                <p:nvPr/>
              </p:nvSpPr>
              <p:spPr>
                <a:xfrm>
                  <a:off x="4295681" y="5985062"/>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7" name="Freeform 93"/>
                <p:cNvSpPr>
                  <a:spLocks noChangeArrowheads="1"/>
                </p:cNvSpPr>
                <p:nvPr/>
              </p:nvSpPr>
              <p:spPr bwMode="auto">
                <a:xfrm>
                  <a:off x="4353976" y="6043357"/>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9" name="Oval 258"/>
                <p:cNvSpPr/>
                <p:nvPr/>
              </p:nvSpPr>
              <p:spPr>
                <a:xfrm>
                  <a:off x="4295681" y="6378150"/>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60"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77" name="Group 276"/>
              <p:cNvGrpSpPr/>
              <p:nvPr/>
            </p:nvGrpSpPr>
            <p:grpSpPr>
              <a:xfrm>
                <a:off x="4673297" y="4673263"/>
                <a:ext cx="229313" cy="2208049"/>
                <a:chOff x="4295681" y="4399414"/>
                <a:chExt cx="229313" cy="2208049"/>
              </a:xfrm>
            </p:grpSpPr>
            <p:sp>
              <p:nvSpPr>
                <p:cNvPr id="278" name="Oval 27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5" name="Oval 234"/>
                <p:cNvSpPr/>
                <p:nvPr/>
              </p:nvSpPr>
              <p:spPr>
                <a:xfrm>
                  <a:off x="4295681" y="5194106"/>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6"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61" name="Oval 260"/>
                <p:cNvSpPr/>
                <p:nvPr/>
              </p:nvSpPr>
              <p:spPr>
                <a:xfrm>
                  <a:off x="4295681" y="6378150"/>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62"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sp>
        <p:nvSpPr>
          <p:cNvPr id="84" name="Freeform 83"/>
          <p:cNvSpPr/>
          <p:nvPr/>
        </p:nvSpPr>
        <p:spPr>
          <a:xfrm rot="10800000">
            <a:off x="3315087" y="1746314"/>
            <a:ext cx="2509869" cy="2947179"/>
          </a:xfrm>
          <a:custGeom>
            <a:avLst/>
            <a:gdLst>
              <a:gd name="connsiteX0" fmla="*/ 1233028 w 2466056"/>
              <a:gd name="connsiteY0" fmla="*/ 2797262 h 2797262"/>
              <a:gd name="connsiteX1" fmla="*/ 0 w 2466056"/>
              <a:gd name="connsiteY1" fmla="*/ 2603707 h 2797262"/>
              <a:gd name="connsiteX2" fmla="*/ 6366 w 2466056"/>
              <a:gd name="connsiteY2" fmla="*/ 2583917 h 2797262"/>
              <a:gd name="connsiteX3" fmla="*/ 7188 w 2466056"/>
              <a:gd name="connsiteY3" fmla="*/ 2583072 h 2797262"/>
              <a:gd name="connsiteX4" fmla="*/ 880555 w 2466056"/>
              <a:gd name="connsiteY4" fmla="*/ 75137 h 2797262"/>
              <a:gd name="connsiteX5" fmla="*/ 892625 w 2466056"/>
              <a:gd name="connsiteY5" fmla="*/ 75137 h 2797262"/>
              <a:gd name="connsiteX6" fmla="*/ 889485 w 2466056"/>
              <a:gd name="connsiteY6" fmla="*/ 68890 h 2797262"/>
              <a:gd name="connsiteX7" fmla="*/ 1233028 w 2466056"/>
              <a:gd name="connsiteY7" fmla="*/ 0 h 2797262"/>
              <a:gd name="connsiteX8" fmla="*/ 1576571 w 2466056"/>
              <a:gd name="connsiteY8" fmla="*/ 68890 h 2797262"/>
              <a:gd name="connsiteX9" fmla="*/ 1573431 w 2466056"/>
              <a:gd name="connsiteY9" fmla="*/ 75137 h 2797262"/>
              <a:gd name="connsiteX10" fmla="*/ 1585502 w 2466056"/>
              <a:gd name="connsiteY10" fmla="*/ 75137 h 2797262"/>
              <a:gd name="connsiteX11" fmla="*/ 2458870 w 2466056"/>
              <a:gd name="connsiteY11" fmla="*/ 2583074 h 2797262"/>
              <a:gd name="connsiteX12" fmla="*/ 2459690 w 2466056"/>
              <a:gd name="connsiteY12" fmla="*/ 2583917 h 2797262"/>
              <a:gd name="connsiteX13" fmla="*/ 2466056 w 2466056"/>
              <a:gd name="connsiteY13" fmla="*/ 2603707 h 2797262"/>
              <a:gd name="connsiteX14" fmla="*/ 2466056 w 2466056"/>
              <a:gd name="connsiteY14" fmla="*/ 2603708 h 2797262"/>
              <a:gd name="connsiteX15" fmla="*/ 2466056 w 2466056"/>
              <a:gd name="connsiteY15" fmla="*/ 2603709 h 2797262"/>
              <a:gd name="connsiteX16" fmla="*/ 2466055 w 2466056"/>
              <a:gd name="connsiteY16" fmla="*/ 2603709 h 2797262"/>
              <a:gd name="connsiteX17" fmla="*/ 2459690 w 2466056"/>
              <a:gd name="connsiteY17" fmla="*/ 2623497 h 2797262"/>
              <a:gd name="connsiteX18" fmla="*/ 1233028 w 2466056"/>
              <a:gd name="connsiteY18" fmla="*/ 2797262 h 2797262"/>
              <a:gd name="connsiteX0" fmla="*/ 1355562 w 2558445"/>
              <a:gd name="connsiteY0" fmla="*/ 2415424 h 2642727"/>
              <a:gd name="connsiteX1" fmla="*/ 92389 w 2558445"/>
              <a:gd name="connsiteY1" fmla="*/ 2603707 h 2642727"/>
              <a:gd name="connsiteX2" fmla="*/ 98755 w 2558445"/>
              <a:gd name="connsiteY2" fmla="*/ 2583917 h 2642727"/>
              <a:gd name="connsiteX3" fmla="*/ 99577 w 2558445"/>
              <a:gd name="connsiteY3" fmla="*/ 2583072 h 2642727"/>
              <a:gd name="connsiteX4" fmla="*/ 972944 w 2558445"/>
              <a:gd name="connsiteY4" fmla="*/ 75137 h 2642727"/>
              <a:gd name="connsiteX5" fmla="*/ 985014 w 2558445"/>
              <a:gd name="connsiteY5" fmla="*/ 75137 h 2642727"/>
              <a:gd name="connsiteX6" fmla="*/ 981874 w 2558445"/>
              <a:gd name="connsiteY6" fmla="*/ 68890 h 2642727"/>
              <a:gd name="connsiteX7" fmla="*/ 1325417 w 2558445"/>
              <a:gd name="connsiteY7" fmla="*/ 0 h 2642727"/>
              <a:gd name="connsiteX8" fmla="*/ 1668960 w 2558445"/>
              <a:gd name="connsiteY8" fmla="*/ 68890 h 2642727"/>
              <a:gd name="connsiteX9" fmla="*/ 1665820 w 2558445"/>
              <a:gd name="connsiteY9" fmla="*/ 75137 h 2642727"/>
              <a:gd name="connsiteX10" fmla="*/ 1677891 w 2558445"/>
              <a:gd name="connsiteY10" fmla="*/ 75137 h 2642727"/>
              <a:gd name="connsiteX11" fmla="*/ 2551259 w 2558445"/>
              <a:gd name="connsiteY11" fmla="*/ 2583074 h 2642727"/>
              <a:gd name="connsiteX12" fmla="*/ 2552079 w 2558445"/>
              <a:gd name="connsiteY12" fmla="*/ 2583917 h 2642727"/>
              <a:gd name="connsiteX13" fmla="*/ 2558445 w 2558445"/>
              <a:gd name="connsiteY13" fmla="*/ 2603707 h 2642727"/>
              <a:gd name="connsiteX14" fmla="*/ 2558445 w 2558445"/>
              <a:gd name="connsiteY14" fmla="*/ 2603708 h 2642727"/>
              <a:gd name="connsiteX15" fmla="*/ 2558445 w 2558445"/>
              <a:gd name="connsiteY15" fmla="*/ 2603709 h 2642727"/>
              <a:gd name="connsiteX16" fmla="*/ 2558444 w 2558445"/>
              <a:gd name="connsiteY16" fmla="*/ 2603709 h 2642727"/>
              <a:gd name="connsiteX17" fmla="*/ 2552079 w 2558445"/>
              <a:gd name="connsiteY17" fmla="*/ 2623497 h 2642727"/>
              <a:gd name="connsiteX18" fmla="*/ 1355562 w 2558445"/>
              <a:gd name="connsiteY18" fmla="*/ 2415424 h 2642727"/>
              <a:gd name="connsiteX0" fmla="*/ 1355562 w 2558445"/>
              <a:gd name="connsiteY0" fmla="*/ 2415424 h 2642727"/>
              <a:gd name="connsiteX1" fmla="*/ 92389 w 2558445"/>
              <a:gd name="connsiteY1" fmla="*/ 2603707 h 2642727"/>
              <a:gd name="connsiteX2" fmla="*/ 98755 w 2558445"/>
              <a:gd name="connsiteY2" fmla="*/ 2583917 h 2642727"/>
              <a:gd name="connsiteX3" fmla="*/ 99577 w 2558445"/>
              <a:gd name="connsiteY3" fmla="*/ 2583072 h 2642727"/>
              <a:gd name="connsiteX4" fmla="*/ 972944 w 2558445"/>
              <a:gd name="connsiteY4" fmla="*/ 75137 h 2642727"/>
              <a:gd name="connsiteX5" fmla="*/ 985014 w 2558445"/>
              <a:gd name="connsiteY5" fmla="*/ 75137 h 2642727"/>
              <a:gd name="connsiteX6" fmla="*/ 981874 w 2558445"/>
              <a:gd name="connsiteY6" fmla="*/ 68890 h 2642727"/>
              <a:gd name="connsiteX7" fmla="*/ 1325417 w 2558445"/>
              <a:gd name="connsiteY7" fmla="*/ 0 h 2642727"/>
              <a:gd name="connsiteX8" fmla="*/ 1668960 w 2558445"/>
              <a:gd name="connsiteY8" fmla="*/ 68890 h 2642727"/>
              <a:gd name="connsiteX9" fmla="*/ 1665820 w 2558445"/>
              <a:gd name="connsiteY9" fmla="*/ 75137 h 2642727"/>
              <a:gd name="connsiteX10" fmla="*/ 1677891 w 2558445"/>
              <a:gd name="connsiteY10" fmla="*/ 75137 h 2642727"/>
              <a:gd name="connsiteX11" fmla="*/ 2551259 w 2558445"/>
              <a:gd name="connsiteY11" fmla="*/ 2583074 h 2642727"/>
              <a:gd name="connsiteX12" fmla="*/ 2552079 w 2558445"/>
              <a:gd name="connsiteY12" fmla="*/ 2583917 h 2642727"/>
              <a:gd name="connsiteX13" fmla="*/ 2558445 w 2558445"/>
              <a:gd name="connsiteY13" fmla="*/ 2603707 h 2642727"/>
              <a:gd name="connsiteX14" fmla="*/ 2558445 w 2558445"/>
              <a:gd name="connsiteY14" fmla="*/ 2603708 h 2642727"/>
              <a:gd name="connsiteX15" fmla="*/ 2558445 w 2558445"/>
              <a:gd name="connsiteY15" fmla="*/ 2603709 h 2642727"/>
              <a:gd name="connsiteX16" fmla="*/ 2558444 w 2558445"/>
              <a:gd name="connsiteY16" fmla="*/ 2603709 h 2642727"/>
              <a:gd name="connsiteX17" fmla="*/ 2552079 w 2558445"/>
              <a:gd name="connsiteY17" fmla="*/ 2623497 h 2642727"/>
              <a:gd name="connsiteX18" fmla="*/ 1355562 w 2558445"/>
              <a:gd name="connsiteY18" fmla="*/ 2415424 h 2642727"/>
              <a:gd name="connsiteX0" fmla="*/ 1355562 w 2558445"/>
              <a:gd name="connsiteY0" fmla="*/ 2415424 h 2642246"/>
              <a:gd name="connsiteX1" fmla="*/ 92389 w 2558445"/>
              <a:gd name="connsiteY1" fmla="*/ 2603707 h 2642246"/>
              <a:gd name="connsiteX2" fmla="*/ 98755 w 2558445"/>
              <a:gd name="connsiteY2" fmla="*/ 2583917 h 2642246"/>
              <a:gd name="connsiteX3" fmla="*/ 99577 w 2558445"/>
              <a:gd name="connsiteY3" fmla="*/ 2583072 h 2642246"/>
              <a:gd name="connsiteX4" fmla="*/ 972944 w 2558445"/>
              <a:gd name="connsiteY4" fmla="*/ 75137 h 2642246"/>
              <a:gd name="connsiteX5" fmla="*/ 985014 w 2558445"/>
              <a:gd name="connsiteY5" fmla="*/ 75137 h 2642246"/>
              <a:gd name="connsiteX6" fmla="*/ 981874 w 2558445"/>
              <a:gd name="connsiteY6" fmla="*/ 68890 h 2642246"/>
              <a:gd name="connsiteX7" fmla="*/ 1325417 w 2558445"/>
              <a:gd name="connsiteY7" fmla="*/ 0 h 2642246"/>
              <a:gd name="connsiteX8" fmla="*/ 1668960 w 2558445"/>
              <a:gd name="connsiteY8" fmla="*/ 68890 h 2642246"/>
              <a:gd name="connsiteX9" fmla="*/ 1665820 w 2558445"/>
              <a:gd name="connsiteY9" fmla="*/ 75137 h 2642246"/>
              <a:gd name="connsiteX10" fmla="*/ 1677891 w 2558445"/>
              <a:gd name="connsiteY10" fmla="*/ 75137 h 2642246"/>
              <a:gd name="connsiteX11" fmla="*/ 2551259 w 2558445"/>
              <a:gd name="connsiteY11" fmla="*/ 2583074 h 2642246"/>
              <a:gd name="connsiteX12" fmla="*/ 2552079 w 2558445"/>
              <a:gd name="connsiteY12" fmla="*/ 2583917 h 2642246"/>
              <a:gd name="connsiteX13" fmla="*/ 2558445 w 2558445"/>
              <a:gd name="connsiteY13" fmla="*/ 2603707 h 2642246"/>
              <a:gd name="connsiteX14" fmla="*/ 2558445 w 2558445"/>
              <a:gd name="connsiteY14" fmla="*/ 2603708 h 2642246"/>
              <a:gd name="connsiteX15" fmla="*/ 2558445 w 2558445"/>
              <a:gd name="connsiteY15" fmla="*/ 2603709 h 2642246"/>
              <a:gd name="connsiteX16" fmla="*/ 2558444 w 2558445"/>
              <a:gd name="connsiteY16" fmla="*/ 2603709 h 2642246"/>
              <a:gd name="connsiteX17" fmla="*/ 2552079 w 2558445"/>
              <a:gd name="connsiteY17" fmla="*/ 2623497 h 2642246"/>
              <a:gd name="connsiteX18" fmla="*/ 1355562 w 2558445"/>
              <a:gd name="connsiteY18" fmla="*/ 2415424 h 2642246"/>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2558445 w 2558445"/>
              <a:gd name="connsiteY15" fmla="*/ 2603709 h 2613377"/>
              <a:gd name="connsiteX16" fmla="*/ 2558444 w 2558445"/>
              <a:gd name="connsiteY16" fmla="*/ 2603709 h 2613377"/>
              <a:gd name="connsiteX17" fmla="*/ 1355562 w 2558445"/>
              <a:gd name="connsiteY17"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2558445 w 2558445"/>
              <a:gd name="connsiteY15" fmla="*/ 2603709 h 2613377"/>
              <a:gd name="connsiteX16" fmla="*/ 1355562 w 2558445"/>
              <a:gd name="connsiteY16"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1355562 w 2558445"/>
              <a:gd name="connsiteY15"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72944 w 2558445"/>
              <a:gd name="connsiteY3" fmla="*/ 75137 h 2613377"/>
              <a:gd name="connsiteX4" fmla="*/ 985014 w 2558445"/>
              <a:gd name="connsiteY4" fmla="*/ 75137 h 2613377"/>
              <a:gd name="connsiteX5" fmla="*/ 981874 w 2558445"/>
              <a:gd name="connsiteY5" fmla="*/ 68890 h 2613377"/>
              <a:gd name="connsiteX6" fmla="*/ 1325417 w 2558445"/>
              <a:gd name="connsiteY6" fmla="*/ 0 h 2613377"/>
              <a:gd name="connsiteX7" fmla="*/ 1668960 w 2558445"/>
              <a:gd name="connsiteY7" fmla="*/ 68890 h 2613377"/>
              <a:gd name="connsiteX8" fmla="*/ 1665820 w 2558445"/>
              <a:gd name="connsiteY8" fmla="*/ 75137 h 2613377"/>
              <a:gd name="connsiteX9" fmla="*/ 1677891 w 2558445"/>
              <a:gd name="connsiteY9" fmla="*/ 75137 h 2613377"/>
              <a:gd name="connsiteX10" fmla="*/ 2551259 w 2558445"/>
              <a:gd name="connsiteY10" fmla="*/ 2583074 h 2613377"/>
              <a:gd name="connsiteX11" fmla="*/ 2552079 w 2558445"/>
              <a:gd name="connsiteY11" fmla="*/ 2583917 h 2613377"/>
              <a:gd name="connsiteX12" fmla="*/ 2558445 w 2558445"/>
              <a:gd name="connsiteY12" fmla="*/ 2603707 h 2613377"/>
              <a:gd name="connsiteX13" fmla="*/ 2558445 w 2558445"/>
              <a:gd name="connsiteY13" fmla="*/ 2603708 h 2613377"/>
              <a:gd name="connsiteX14" fmla="*/ 1355562 w 2558445"/>
              <a:gd name="connsiteY14" fmla="*/ 2415424 h 2613377"/>
              <a:gd name="connsiteX0" fmla="*/ 1266804 w 2469687"/>
              <a:gd name="connsiteY0" fmla="*/ 2415424 h 2740294"/>
              <a:gd name="connsiteX1" fmla="*/ 3631 w 2469687"/>
              <a:gd name="connsiteY1" fmla="*/ 2603707 h 2740294"/>
              <a:gd name="connsiteX2" fmla="*/ 884186 w 2469687"/>
              <a:gd name="connsiteY2" fmla="*/ 75137 h 2740294"/>
              <a:gd name="connsiteX3" fmla="*/ 896256 w 2469687"/>
              <a:gd name="connsiteY3" fmla="*/ 75137 h 2740294"/>
              <a:gd name="connsiteX4" fmla="*/ 893116 w 2469687"/>
              <a:gd name="connsiteY4" fmla="*/ 68890 h 2740294"/>
              <a:gd name="connsiteX5" fmla="*/ 1236659 w 2469687"/>
              <a:gd name="connsiteY5" fmla="*/ 0 h 2740294"/>
              <a:gd name="connsiteX6" fmla="*/ 1580202 w 2469687"/>
              <a:gd name="connsiteY6" fmla="*/ 68890 h 2740294"/>
              <a:gd name="connsiteX7" fmla="*/ 1577062 w 2469687"/>
              <a:gd name="connsiteY7" fmla="*/ 75137 h 2740294"/>
              <a:gd name="connsiteX8" fmla="*/ 1589133 w 2469687"/>
              <a:gd name="connsiteY8" fmla="*/ 75137 h 2740294"/>
              <a:gd name="connsiteX9" fmla="*/ 2462501 w 2469687"/>
              <a:gd name="connsiteY9" fmla="*/ 2583074 h 2740294"/>
              <a:gd name="connsiteX10" fmla="*/ 2463321 w 2469687"/>
              <a:gd name="connsiteY10" fmla="*/ 2583917 h 2740294"/>
              <a:gd name="connsiteX11" fmla="*/ 2469687 w 2469687"/>
              <a:gd name="connsiteY11" fmla="*/ 2603707 h 2740294"/>
              <a:gd name="connsiteX12" fmla="*/ 2469687 w 2469687"/>
              <a:gd name="connsiteY12" fmla="*/ 2603708 h 2740294"/>
              <a:gd name="connsiteX13" fmla="*/ 1266804 w 2469687"/>
              <a:gd name="connsiteY13" fmla="*/ 2415424 h 2740294"/>
              <a:gd name="connsiteX0" fmla="*/ 1341030 w 2543913"/>
              <a:gd name="connsiteY0" fmla="*/ 2415424 h 2706049"/>
              <a:gd name="connsiteX1" fmla="*/ 77857 w 2543913"/>
              <a:gd name="connsiteY1" fmla="*/ 2603707 h 2706049"/>
              <a:gd name="connsiteX2" fmla="*/ 958412 w 2543913"/>
              <a:gd name="connsiteY2" fmla="*/ 75137 h 2706049"/>
              <a:gd name="connsiteX3" fmla="*/ 970482 w 2543913"/>
              <a:gd name="connsiteY3" fmla="*/ 75137 h 2706049"/>
              <a:gd name="connsiteX4" fmla="*/ 967342 w 2543913"/>
              <a:gd name="connsiteY4" fmla="*/ 68890 h 2706049"/>
              <a:gd name="connsiteX5" fmla="*/ 1310885 w 2543913"/>
              <a:gd name="connsiteY5" fmla="*/ 0 h 2706049"/>
              <a:gd name="connsiteX6" fmla="*/ 1654428 w 2543913"/>
              <a:gd name="connsiteY6" fmla="*/ 68890 h 2706049"/>
              <a:gd name="connsiteX7" fmla="*/ 1651288 w 2543913"/>
              <a:gd name="connsiteY7" fmla="*/ 75137 h 2706049"/>
              <a:gd name="connsiteX8" fmla="*/ 1663359 w 2543913"/>
              <a:gd name="connsiteY8" fmla="*/ 75137 h 2706049"/>
              <a:gd name="connsiteX9" fmla="*/ 2536727 w 2543913"/>
              <a:gd name="connsiteY9" fmla="*/ 2583074 h 2706049"/>
              <a:gd name="connsiteX10" fmla="*/ 2537547 w 2543913"/>
              <a:gd name="connsiteY10" fmla="*/ 2583917 h 2706049"/>
              <a:gd name="connsiteX11" fmla="*/ 2543913 w 2543913"/>
              <a:gd name="connsiteY11" fmla="*/ 2603707 h 2706049"/>
              <a:gd name="connsiteX12" fmla="*/ 2543913 w 2543913"/>
              <a:gd name="connsiteY12" fmla="*/ 2603708 h 2706049"/>
              <a:gd name="connsiteX13" fmla="*/ 1341030 w 2543913"/>
              <a:gd name="connsiteY13" fmla="*/ 2415424 h 2706049"/>
              <a:gd name="connsiteX0" fmla="*/ 1264677 w 2467560"/>
              <a:gd name="connsiteY0" fmla="*/ 2415424 h 2604782"/>
              <a:gd name="connsiteX1" fmla="*/ 1504 w 2467560"/>
              <a:gd name="connsiteY1" fmla="*/ 2603707 h 2604782"/>
              <a:gd name="connsiteX2" fmla="*/ 882059 w 2467560"/>
              <a:gd name="connsiteY2" fmla="*/ 75137 h 2604782"/>
              <a:gd name="connsiteX3" fmla="*/ 894129 w 2467560"/>
              <a:gd name="connsiteY3" fmla="*/ 75137 h 2604782"/>
              <a:gd name="connsiteX4" fmla="*/ 890989 w 2467560"/>
              <a:gd name="connsiteY4" fmla="*/ 68890 h 2604782"/>
              <a:gd name="connsiteX5" fmla="*/ 1234532 w 2467560"/>
              <a:gd name="connsiteY5" fmla="*/ 0 h 2604782"/>
              <a:gd name="connsiteX6" fmla="*/ 1578075 w 2467560"/>
              <a:gd name="connsiteY6" fmla="*/ 68890 h 2604782"/>
              <a:gd name="connsiteX7" fmla="*/ 1574935 w 2467560"/>
              <a:gd name="connsiteY7" fmla="*/ 75137 h 2604782"/>
              <a:gd name="connsiteX8" fmla="*/ 1587006 w 2467560"/>
              <a:gd name="connsiteY8" fmla="*/ 75137 h 2604782"/>
              <a:gd name="connsiteX9" fmla="*/ 2460374 w 2467560"/>
              <a:gd name="connsiteY9" fmla="*/ 2583074 h 2604782"/>
              <a:gd name="connsiteX10" fmla="*/ 2461194 w 2467560"/>
              <a:gd name="connsiteY10" fmla="*/ 2583917 h 2604782"/>
              <a:gd name="connsiteX11" fmla="*/ 2467560 w 2467560"/>
              <a:gd name="connsiteY11" fmla="*/ 2603707 h 2604782"/>
              <a:gd name="connsiteX12" fmla="*/ 2467560 w 2467560"/>
              <a:gd name="connsiteY12" fmla="*/ 2603708 h 2604782"/>
              <a:gd name="connsiteX13" fmla="*/ 1264677 w 2467560"/>
              <a:gd name="connsiteY13" fmla="*/ 2415424 h 2604782"/>
              <a:gd name="connsiteX0" fmla="*/ 1263381 w 2466264"/>
              <a:gd name="connsiteY0" fmla="*/ 2415424 h 2854917"/>
              <a:gd name="connsiteX1" fmla="*/ 208 w 2466264"/>
              <a:gd name="connsiteY1" fmla="*/ 2603707 h 2854917"/>
              <a:gd name="connsiteX2" fmla="*/ 880763 w 2466264"/>
              <a:gd name="connsiteY2" fmla="*/ 75137 h 2854917"/>
              <a:gd name="connsiteX3" fmla="*/ 892833 w 2466264"/>
              <a:gd name="connsiteY3" fmla="*/ 75137 h 2854917"/>
              <a:gd name="connsiteX4" fmla="*/ 889693 w 2466264"/>
              <a:gd name="connsiteY4" fmla="*/ 68890 h 2854917"/>
              <a:gd name="connsiteX5" fmla="*/ 1233236 w 2466264"/>
              <a:gd name="connsiteY5" fmla="*/ 0 h 2854917"/>
              <a:gd name="connsiteX6" fmla="*/ 1576779 w 2466264"/>
              <a:gd name="connsiteY6" fmla="*/ 68890 h 2854917"/>
              <a:gd name="connsiteX7" fmla="*/ 1573639 w 2466264"/>
              <a:gd name="connsiteY7" fmla="*/ 75137 h 2854917"/>
              <a:gd name="connsiteX8" fmla="*/ 1585710 w 2466264"/>
              <a:gd name="connsiteY8" fmla="*/ 75137 h 2854917"/>
              <a:gd name="connsiteX9" fmla="*/ 2459078 w 2466264"/>
              <a:gd name="connsiteY9" fmla="*/ 2583074 h 2854917"/>
              <a:gd name="connsiteX10" fmla="*/ 2459898 w 2466264"/>
              <a:gd name="connsiteY10" fmla="*/ 2583917 h 2854917"/>
              <a:gd name="connsiteX11" fmla="*/ 2466264 w 2466264"/>
              <a:gd name="connsiteY11" fmla="*/ 2603707 h 2854917"/>
              <a:gd name="connsiteX12" fmla="*/ 2365780 w 2466264"/>
              <a:gd name="connsiteY12" fmla="*/ 2854917 h 2854917"/>
              <a:gd name="connsiteX13" fmla="*/ 1263381 w 2466264"/>
              <a:gd name="connsiteY13" fmla="*/ 2415424 h 2854917"/>
              <a:gd name="connsiteX0" fmla="*/ 1263381 w 2482134"/>
              <a:gd name="connsiteY0" fmla="*/ 2415424 h 2857080"/>
              <a:gd name="connsiteX1" fmla="*/ 208 w 2482134"/>
              <a:gd name="connsiteY1" fmla="*/ 2603707 h 2857080"/>
              <a:gd name="connsiteX2" fmla="*/ 880763 w 2482134"/>
              <a:gd name="connsiteY2" fmla="*/ 75137 h 2857080"/>
              <a:gd name="connsiteX3" fmla="*/ 892833 w 2482134"/>
              <a:gd name="connsiteY3" fmla="*/ 75137 h 2857080"/>
              <a:gd name="connsiteX4" fmla="*/ 889693 w 2482134"/>
              <a:gd name="connsiteY4" fmla="*/ 68890 h 2857080"/>
              <a:gd name="connsiteX5" fmla="*/ 1233236 w 2482134"/>
              <a:gd name="connsiteY5" fmla="*/ 0 h 2857080"/>
              <a:gd name="connsiteX6" fmla="*/ 1576779 w 2482134"/>
              <a:gd name="connsiteY6" fmla="*/ 68890 h 2857080"/>
              <a:gd name="connsiteX7" fmla="*/ 1573639 w 2482134"/>
              <a:gd name="connsiteY7" fmla="*/ 75137 h 2857080"/>
              <a:gd name="connsiteX8" fmla="*/ 1585710 w 2482134"/>
              <a:gd name="connsiteY8" fmla="*/ 75137 h 2857080"/>
              <a:gd name="connsiteX9" fmla="*/ 2459078 w 2482134"/>
              <a:gd name="connsiteY9" fmla="*/ 2583074 h 2857080"/>
              <a:gd name="connsiteX10" fmla="*/ 2459898 w 2482134"/>
              <a:gd name="connsiteY10" fmla="*/ 2583917 h 2857080"/>
              <a:gd name="connsiteX11" fmla="*/ 2365780 w 2482134"/>
              <a:gd name="connsiteY11" fmla="*/ 2854917 h 2857080"/>
              <a:gd name="connsiteX12" fmla="*/ 1263381 w 2482134"/>
              <a:gd name="connsiteY12" fmla="*/ 2415424 h 2857080"/>
              <a:gd name="connsiteX0" fmla="*/ 1263381 w 2459898"/>
              <a:gd name="connsiteY0" fmla="*/ 2415424 h 2604568"/>
              <a:gd name="connsiteX1" fmla="*/ 208 w 2459898"/>
              <a:gd name="connsiteY1" fmla="*/ 2603707 h 2604568"/>
              <a:gd name="connsiteX2" fmla="*/ 880763 w 2459898"/>
              <a:gd name="connsiteY2" fmla="*/ 75137 h 2604568"/>
              <a:gd name="connsiteX3" fmla="*/ 892833 w 2459898"/>
              <a:gd name="connsiteY3" fmla="*/ 75137 h 2604568"/>
              <a:gd name="connsiteX4" fmla="*/ 889693 w 2459898"/>
              <a:gd name="connsiteY4" fmla="*/ 68890 h 2604568"/>
              <a:gd name="connsiteX5" fmla="*/ 1233236 w 2459898"/>
              <a:gd name="connsiteY5" fmla="*/ 0 h 2604568"/>
              <a:gd name="connsiteX6" fmla="*/ 1576779 w 2459898"/>
              <a:gd name="connsiteY6" fmla="*/ 68890 h 2604568"/>
              <a:gd name="connsiteX7" fmla="*/ 1573639 w 2459898"/>
              <a:gd name="connsiteY7" fmla="*/ 75137 h 2604568"/>
              <a:gd name="connsiteX8" fmla="*/ 1585710 w 2459898"/>
              <a:gd name="connsiteY8" fmla="*/ 75137 h 2604568"/>
              <a:gd name="connsiteX9" fmla="*/ 2459078 w 2459898"/>
              <a:gd name="connsiteY9" fmla="*/ 2583074 h 2604568"/>
              <a:gd name="connsiteX10" fmla="*/ 2459898 w 2459898"/>
              <a:gd name="connsiteY10" fmla="*/ 2583917 h 2604568"/>
              <a:gd name="connsiteX11" fmla="*/ 1263381 w 2459898"/>
              <a:gd name="connsiteY11" fmla="*/ 2415424 h 2604568"/>
              <a:gd name="connsiteX0" fmla="*/ 1263381 w 2459898"/>
              <a:gd name="connsiteY0" fmla="*/ 2415424 h 2604568"/>
              <a:gd name="connsiteX1" fmla="*/ 208 w 2459898"/>
              <a:gd name="connsiteY1" fmla="*/ 2603707 h 2604568"/>
              <a:gd name="connsiteX2" fmla="*/ 880763 w 2459898"/>
              <a:gd name="connsiteY2" fmla="*/ 75137 h 2604568"/>
              <a:gd name="connsiteX3" fmla="*/ 892833 w 2459898"/>
              <a:gd name="connsiteY3" fmla="*/ 75137 h 2604568"/>
              <a:gd name="connsiteX4" fmla="*/ 889693 w 2459898"/>
              <a:gd name="connsiteY4" fmla="*/ 68890 h 2604568"/>
              <a:gd name="connsiteX5" fmla="*/ 1233236 w 2459898"/>
              <a:gd name="connsiteY5" fmla="*/ 0 h 2604568"/>
              <a:gd name="connsiteX6" fmla="*/ 1576779 w 2459898"/>
              <a:gd name="connsiteY6" fmla="*/ 68890 h 2604568"/>
              <a:gd name="connsiteX7" fmla="*/ 1573639 w 2459898"/>
              <a:gd name="connsiteY7" fmla="*/ 75137 h 2604568"/>
              <a:gd name="connsiteX8" fmla="*/ 1585710 w 2459898"/>
              <a:gd name="connsiteY8" fmla="*/ 75137 h 2604568"/>
              <a:gd name="connsiteX9" fmla="*/ 2459078 w 2459898"/>
              <a:gd name="connsiteY9" fmla="*/ 2583074 h 2604568"/>
              <a:gd name="connsiteX10" fmla="*/ 2459898 w 2459898"/>
              <a:gd name="connsiteY10" fmla="*/ 2583917 h 2604568"/>
              <a:gd name="connsiteX11" fmla="*/ 1263381 w 2459898"/>
              <a:gd name="connsiteY11" fmla="*/ 2415424 h 2604568"/>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1595760 w 2469948"/>
              <a:gd name="connsiteY8" fmla="*/ 75137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2125696 w 2469948"/>
              <a:gd name="connsiteY8" fmla="*/ 54355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2427032 w 2469948"/>
              <a:gd name="connsiteY8" fmla="*/ 54355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77604 h 2646097"/>
              <a:gd name="connsiteX1" fmla="*/ 209 w 2469948"/>
              <a:gd name="connsiteY1" fmla="*/ 2615645 h 2646097"/>
              <a:gd name="connsiteX2" fmla="*/ 890813 w 2469948"/>
              <a:gd name="connsiteY2" fmla="*/ 137317 h 2646097"/>
              <a:gd name="connsiteX3" fmla="*/ 902883 w 2469948"/>
              <a:gd name="connsiteY3" fmla="*/ 137317 h 2646097"/>
              <a:gd name="connsiteX4" fmla="*/ 1000643 w 2469948"/>
              <a:gd name="connsiteY4" fmla="*/ 11252 h 2646097"/>
              <a:gd name="connsiteX5" fmla="*/ 1243286 w 2469948"/>
              <a:gd name="connsiteY5" fmla="*/ 62180 h 2646097"/>
              <a:gd name="connsiteX6" fmla="*/ 1586829 w 2469948"/>
              <a:gd name="connsiteY6" fmla="*/ 131070 h 2646097"/>
              <a:gd name="connsiteX7" fmla="*/ 1583689 w 2469948"/>
              <a:gd name="connsiteY7" fmla="*/ 137317 h 2646097"/>
              <a:gd name="connsiteX8" fmla="*/ 2427032 w 2469948"/>
              <a:gd name="connsiteY8" fmla="*/ 116535 h 2646097"/>
              <a:gd name="connsiteX9" fmla="*/ 2469128 w 2469948"/>
              <a:gd name="connsiteY9" fmla="*/ 2645254 h 2646097"/>
              <a:gd name="connsiteX10" fmla="*/ 2469948 w 2469948"/>
              <a:gd name="connsiteY10" fmla="*/ 2646097 h 2646097"/>
              <a:gd name="connsiteX11" fmla="*/ 1273431 w 2469948"/>
              <a:gd name="connsiteY11" fmla="*/ 2477604 h 2646097"/>
              <a:gd name="connsiteX0" fmla="*/ 1273431 w 2469948"/>
              <a:gd name="connsiteY0" fmla="*/ 2477604 h 2646097"/>
              <a:gd name="connsiteX1" fmla="*/ 209 w 2469948"/>
              <a:gd name="connsiteY1" fmla="*/ 2615645 h 2646097"/>
              <a:gd name="connsiteX2" fmla="*/ 890813 w 2469948"/>
              <a:gd name="connsiteY2" fmla="*/ 137317 h 2646097"/>
              <a:gd name="connsiteX3" fmla="*/ 984864 w 2469948"/>
              <a:gd name="connsiteY3" fmla="*/ 30111 h 2646097"/>
              <a:gd name="connsiteX4" fmla="*/ 1000643 w 2469948"/>
              <a:gd name="connsiteY4" fmla="*/ 11252 h 2646097"/>
              <a:gd name="connsiteX5" fmla="*/ 1243286 w 2469948"/>
              <a:gd name="connsiteY5" fmla="*/ 62180 h 2646097"/>
              <a:gd name="connsiteX6" fmla="*/ 1586829 w 2469948"/>
              <a:gd name="connsiteY6" fmla="*/ 131070 h 2646097"/>
              <a:gd name="connsiteX7" fmla="*/ 1583689 w 2469948"/>
              <a:gd name="connsiteY7" fmla="*/ 137317 h 2646097"/>
              <a:gd name="connsiteX8" fmla="*/ 2427032 w 2469948"/>
              <a:gd name="connsiteY8" fmla="*/ 116535 h 2646097"/>
              <a:gd name="connsiteX9" fmla="*/ 2469128 w 2469948"/>
              <a:gd name="connsiteY9" fmla="*/ 2645254 h 2646097"/>
              <a:gd name="connsiteX10" fmla="*/ 2469948 w 2469948"/>
              <a:gd name="connsiteY10" fmla="*/ 2646097 h 2646097"/>
              <a:gd name="connsiteX11" fmla="*/ 1273431 w 2469948"/>
              <a:gd name="connsiteY11" fmla="*/ 2477604 h 2646097"/>
              <a:gd name="connsiteX0" fmla="*/ 1578582 w 2775099"/>
              <a:gd name="connsiteY0" fmla="*/ 2477604 h 2763887"/>
              <a:gd name="connsiteX1" fmla="*/ 305360 w 2775099"/>
              <a:gd name="connsiteY1" fmla="*/ 2615645 h 2763887"/>
              <a:gd name="connsiteX2" fmla="*/ 60847 w 2775099"/>
              <a:gd name="connsiteY2" fmla="*/ 61643 h 2763887"/>
              <a:gd name="connsiteX3" fmla="*/ 1290015 w 2775099"/>
              <a:gd name="connsiteY3" fmla="*/ 30111 h 2763887"/>
              <a:gd name="connsiteX4" fmla="*/ 1305794 w 2775099"/>
              <a:gd name="connsiteY4" fmla="*/ 11252 h 2763887"/>
              <a:gd name="connsiteX5" fmla="*/ 1548437 w 2775099"/>
              <a:gd name="connsiteY5" fmla="*/ 62180 h 2763887"/>
              <a:gd name="connsiteX6" fmla="*/ 1891980 w 2775099"/>
              <a:gd name="connsiteY6" fmla="*/ 131070 h 2763887"/>
              <a:gd name="connsiteX7" fmla="*/ 1888840 w 2775099"/>
              <a:gd name="connsiteY7" fmla="*/ 137317 h 2763887"/>
              <a:gd name="connsiteX8" fmla="*/ 2732183 w 2775099"/>
              <a:gd name="connsiteY8" fmla="*/ 116535 h 2763887"/>
              <a:gd name="connsiteX9" fmla="*/ 2774279 w 2775099"/>
              <a:gd name="connsiteY9" fmla="*/ 2645254 h 2763887"/>
              <a:gd name="connsiteX10" fmla="*/ 2775099 w 2775099"/>
              <a:gd name="connsiteY10" fmla="*/ 2646097 h 2763887"/>
              <a:gd name="connsiteX11" fmla="*/ 1578582 w 2775099"/>
              <a:gd name="connsiteY11" fmla="*/ 2477604 h 2763887"/>
              <a:gd name="connsiteX0" fmla="*/ 1520678 w 2717195"/>
              <a:gd name="connsiteY0" fmla="*/ 2477604 h 2763887"/>
              <a:gd name="connsiteX1" fmla="*/ 247456 w 2717195"/>
              <a:gd name="connsiteY1" fmla="*/ 2615645 h 2763887"/>
              <a:gd name="connsiteX2" fmla="*/ 2943 w 2717195"/>
              <a:gd name="connsiteY2" fmla="*/ 61643 h 2763887"/>
              <a:gd name="connsiteX3" fmla="*/ 1232111 w 2717195"/>
              <a:gd name="connsiteY3" fmla="*/ 30111 h 2763887"/>
              <a:gd name="connsiteX4" fmla="*/ 1247890 w 2717195"/>
              <a:gd name="connsiteY4" fmla="*/ 11252 h 2763887"/>
              <a:gd name="connsiteX5" fmla="*/ 1490533 w 2717195"/>
              <a:gd name="connsiteY5" fmla="*/ 62180 h 2763887"/>
              <a:gd name="connsiteX6" fmla="*/ 1834076 w 2717195"/>
              <a:gd name="connsiteY6" fmla="*/ 131070 h 2763887"/>
              <a:gd name="connsiteX7" fmla="*/ 1830936 w 2717195"/>
              <a:gd name="connsiteY7" fmla="*/ 137317 h 2763887"/>
              <a:gd name="connsiteX8" fmla="*/ 2674279 w 2717195"/>
              <a:gd name="connsiteY8" fmla="*/ 116535 h 2763887"/>
              <a:gd name="connsiteX9" fmla="*/ 2716375 w 2717195"/>
              <a:gd name="connsiteY9" fmla="*/ 2645254 h 2763887"/>
              <a:gd name="connsiteX10" fmla="*/ 2717195 w 2717195"/>
              <a:gd name="connsiteY10" fmla="*/ 2646097 h 2763887"/>
              <a:gd name="connsiteX11" fmla="*/ 1520678 w 2717195"/>
              <a:gd name="connsiteY11" fmla="*/ 2477604 h 2763887"/>
              <a:gd name="connsiteX0" fmla="*/ 1380852 w 2577369"/>
              <a:gd name="connsiteY0" fmla="*/ 2477604 h 2765248"/>
              <a:gd name="connsiteX1" fmla="*/ 107630 w 2577369"/>
              <a:gd name="connsiteY1" fmla="*/ 2615645 h 2765248"/>
              <a:gd name="connsiteX2" fmla="*/ 77528 w 2577369"/>
              <a:gd name="connsiteY2" fmla="*/ 42725 h 2765248"/>
              <a:gd name="connsiteX3" fmla="*/ 1092285 w 2577369"/>
              <a:gd name="connsiteY3" fmla="*/ 30111 h 2765248"/>
              <a:gd name="connsiteX4" fmla="*/ 1108064 w 2577369"/>
              <a:gd name="connsiteY4" fmla="*/ 11252 h 2765248"/>
              <a:gd name="connsiteX5" fmla="*/ 1350707 w 2577369"/>
              <a:gd name="connsiteY5" fmla="*/ 62180 h 2765248"/>
              <a:gd name="connsiteX6" fmla="*/ 1694250 w 2577369"/>
              <a:gd name="connsiteY6" fmla="*/ 131070 h 2765248"/>
              <a:gd name="connsiteX7" fmla="*/ 1691110 w 2577369"/>
              <a:gd name="connsiteY7" fmla="*/ 137317 h 2765248"/>
              <a:gd name="connsiteX8" fmla="*/ 2534453 w 2577369"/>
              <a:gd name="connsiteY8" fmla="*/ 116535 h 2765248"/>
              <a:gd name="connsiteX9" fmla="*/ 2576549 w 2577369"/>
              <a:gd name="connsiteY9" fmla="*/ 2645254 h 2765248"/>
              <a:gd name="connsiteX10" fmla="*/ 2577369 w 2577369"/>
              <a:gd name="connsiteY10" fmla="*/ 2646097 h 2765248"/>
              <a:gd name="connsiteX11" fmla="*/ 1380852 w 2577369"/>
              <a:gd name="connsiteY11" fmla="*/ 2477604 h 2765248"/>
              <a:gd name="connsiteX0" fmla="*/ 1383352 w 2579869"/>
              <a:gd name="connsiteY0" fmla="*/ 2477604 h 2758901"/>
              <a:gd name="connsiteX1" fmla="*/ 110130 w 2579869"/>
              <a:gd name="connsiteY1" fmla="*/ 2615645 h 2758901"/>
              <a:gd name="connsiteX2" fmla="*/ 73722 w 2579869"/>
              <a:gd name="connsiteY2" fmla="*/ 131012 h 2758901"/>
              <a:gd name="connsiteX3" fmla="*/ 1094785 w 2579869"/>
              <a:gd name="connsiteY3" fmla="*/ 30111 h 2758901"/>
              <a:gd name="connsiteX4" fmla="*/ 1110564 w 2579869"/>
              <a:gd name="connsiteY4" fmla="*/ 11252 h 2758901"/>
              <a:gd name="connsiteX5" fmla="*/ 1353207 w 2579869"/>
              <a:gd name="connsiteY5" fmla="*/ 62180 h 2758901"/>
              <a:gd name="connsiteX6" fmla="*/ 1696750 w 2579869"/>
              <a:gd name="connsiteY6" fmla="*/ 131070 h 2758901"/>
              <a:gd name="connsiteX7" fmla="*/ 1693610 w 2579869"/>
              <a:gd name="connsiteY7" fmla="*/ 137317 h 2758901"/>
              <a:gd name="connsiteX8" fmla="*/ 2536953 w 2579869"/>
              <a:gd name="connsiteY8" fmla="*/ 116535 h 2758901"/>
              <a:gd name="connsiteX9" fmla="*/ 2579049 w 2579869"/>
              <a:gd name="connsiteY9" fmla="*/ 2645254 h 2758901"/>
              <a:gd name="connsiteX10" fmla="*/ 2579869 w 2579869"/>
              <a:gd name="connsiteY10" fmla="*/ 2646097 h 2758901"/>
              <a:gd name="connsiteX11" fmla="*/ 1383352 w 2579869"/>
              <a:gd name="connsiteY11" fmla="*/ 2477604 h 2758901"/>
              <a:gd name="connsiteX0" fmla="*/ 1383352 w 2579869"/>
              <a:gd name="connsiteY0" fmla="*/ 2447493 h 2728790"/>
              <a:gd name="connsiteX1" fmla="*/ 110130 w 2579869"/>
              <a:gd name="connsiteY1" fmla="*/ 2585534 h 2728790"/>
              <a:gd name="connsiteX2" fmla="*/ 73722 w 2579869"/>
              <a:gd name="connsiteY2" fmla="*/ 100901 h 2728790"/>
              <a:gd name="connsiteX3" fmla="*/ 1094785 w 2579869"/>
              <a:gd name="connsiteY3" fmla="*/ 0 h 2728790"/>
              <a:gd name="connsiteX4" fmla="*/ 959215 w 2579869"/>
              <a:gd name="connsiteY4" fmla="*/ 100959 h 2728790"/>
              <a:gd name="connsiteX5" fmla="*/ 1353207 w 2579869"/>
              <a:gd name="connsiteY5" fmla="*/ 32069 h 2728790"/>
              <a:gd name="connsiteX6" fmla="*/ 1696750 w 2579869"/>
              <a:gd name="connsiteY6" fmla="*/ 100959 h 2728790"/>
              <a:gd name="connsiteX7" fmla="*/ 1693610 w 2579869"/>
              <a:gd name="connsiteY7" fmla="*/ 107206 h 2728790"/>
              <a:gd name="connsiteX8" fmla="*/ 2536953 w 2579869"/>
              <a:gd name="connsiteY8" fmla="*/ 86424 h 2728790"/>
              <a:gd name="connsiteX9" fmla="*/ 2579049 w 2579869"/>
              <a:gd name="connsiteY9" fmla="*/ 2615143 h 2728790"/>
              <a:gd name="connsiteX10" fmla="*/ 2579869 w 2579869"/>
              <a:gd name="connsiteY10" fmla="*/ 2615986 h 2728790"/>
              <a:gd name="connsiteX11" fmla="*/ 1383352 w 2579869"/>
              <a:gd name="connsiteY11" fmla="*/ 2447493 h 2728790"/>
              <a:gd name="connsiteX0" fmla="*/ 1383352 w 2579869"/>
              <a:gd name="connsiteY0" fmla="*/ 2415424 h 2696721"/>
              <a:gd name="connsiteX1" fmla="*/ 110130 w 2579869"/>
              <a:gd name="connsiteY1" fmla="*/ 2553465 h 2696721"/>
              <a:gd name="connsiteX2" fmla="*/ 73722 w 2579869"/>
              <a:gd name="connsiteY2" fmla="*/ 68832 h 2696721"/>
              <a:gd name="connsiteX3" fmla="*/ 959215 w 2579869"/>
              <a:gd name="connsiteY3" fmla="*/ 68890 h 2696721"/>
              <a:gd name="connsiteX4" fmla="*/ 1353207 w 2579869"/>
              <a:gd name="connsiteY4" fmla="*/ 0 h 2696721"/>
              <a:gd name="connsiteX5" fmla="*/ 1696750 w 2579869"/>
              <a:gd name="connsiteY5" fmla="*/ 68890 h 2696721"/>
              <a:gd name="connsiteX6" fmla="*/ 1693610 w 2579869"/>
              <a:gd name="connsiteY6" fmla="*/ 75137 h 2696721"/>
              <a:gd name="connsiteX7" fmla="*/ 2536953 w 2579869"/>
              <a:gd name="connsiteY7" fmla="*/ 54355 h 2696721"/>
              <a:gd name="connsiteX8" fmla="*/ 2579049 w 2579869"/>
              <a:gd name="connsiteY8" fmla="*/ 2583074 h 2696721"/>
              <a:gd name="connsiteX9" fmla="*/ 2579869 w 2579869"/>
              <a:gd name="connsiteY9" fmla="*/ 2583917 h 2696721"/>
              <a:gd name="connsiteX10" fmla="*/ 1383352 w 2579869"/>
              <a:gd name="connsiteY10" fmla="*/ 2415424 h 2696721"/>
              <a:gd name="connsiteX0" fmla="*/ 1409953 w 2606470"/>
              <a:gd name="connsiteY0" fmla="*/ 2415424 h 2723647"/>
              <a:gd name="connsiteX1" fmla="*/ 98894 w 2606470"/>
              <a:gd name="connsiteY1" fmla="*/ 2584996 h 2723647"/>
              <a:gd name="connsiteX2" fmla="*/ 100323 w 2606470"/>
              <a:gd name="connsiteY2" fmla="*/ 68832 h 2723647"/>
              <a:gd name="connsiteX3" fmla="*/ 985816 w 2606470"/>
              <a:gd name="connsiteY3" fmla="*/ 68890 h 2723647"/>
              <a:gd name="connsiteX4" fmla="*/ 1379808 w 2606470"/>
              <a:gd name="connsiteY4" fmla="*/ 0 h 2723647"/>
              <a:gd name="connsiteX5" fmla="*/ 1723351 w 2606470"/>
              <a:gd name="connsiteY5" fmla="*/ 68890 h 2723647"/>
              <a:gd name="connsiteX6" fmla="*/ 1720211 w 2606470"/>
              <a:gd name="connsiteY6" fmla="*/ 75137 h 2723647"/>
              <a:gd name="connsiteX7" fmla="*/ 2563554 w 2606470"/>
              <a:gd name="connsiteY7" fmla="*/ 54355 h 2723647"/>
              <a:gd name="connsiteX8" fmla="*/ 2605650 w 2606470"/>
              <a:gd name="connsiteY8" fmla="*/ 2583074 h 2723647"/>
              <a:gd name="connsiteX9" fmla="*/ 2606470 w 2606470"/>
              <a:gd name="connsiteY9" fmla="*/ 2583917 h 2723647"/>
              <a:gd name="connsiteX10" fmla="*/ 1409953 w 2606470"/>
              <a:gd name="connsiteY10" fmla="*/ 2415424 h 2723647"/>
              <a:gd name="connsiteX0" fmla="*/ 1475920 w 2672437"/>
              <a:gd name="connsiteY0" fmla="*/ 2415424 h 2602604"/>
              <a:gd name="connsiteX1" fmla="*/ 164861 w 2672437"/>
              <a:gd name="connsiteY1" fmla="*/ 2584996 h 2602604"/>
              <a:gd name="connsiteX2" fmla="*/ 166290 w 2672437"/>
              <a:gd name="connsiteY2" fmla="*/ 68832 h 2602604"/>
              <a:gd name="connsiteX3" fmla="*/ 1051783 w 2672437"/>
              <a:gd name="connsiteY3" fmla="*/ 68890 h 2602604"/>
              <a:gd name="connsiteX4" fmla="*/ 1445775 w 2672437"/>
              <a:gd name="connsiteY4" fmla="*/ 0 h 2602604"/>
              <a:gd name="connsiteX5" fmla="*/ 1789318 w 2672437"/>
              <a:gd name="connsiteY5" fmla="*/ 68890 h 2602604"/>
              <a:gd name="connsiteX6" fmla="*/ 1786178 w 2672437"/>
              <a:gd name="connsiteY6" fmla="*/ 75137 h 2602604"/>
              <a:gd name="connsiteX7" fmla="*/ 2629521 w 2672437"/>
              <a:gd name="connsiteY7" fmla="*/ 54355 h 2602604"/>
              <a:gd name="connsiteX8" fmla="*/ 2671617 w 2672437"/>
              <a:gd name="connsiteY8" fmla="*/ 2583074 h 2602604"/>
              <a:gd name="connsiteX9" fmla="*/ 2672437 w 2672437"/>
              <a:gd name="connsiteY9" fmla="*/ 2583917 h 2602604"/>
              <a:gd name="connsiteX10" fmla="*/ 1475920 w 2672437"/>
              <a:gd name="connsiteY10" fmla="*/ 2415424 h 2602604"/>
              <a:gd name="connsiteX0" fmla="*/ 1475920 w 2672437"/>
              <a:gd name="connsiteY0" fmla="*/ 2415424 h 2602604"/>
              <a:gd name="connsiteX1" fmla="*/ 164861 w 2672437"/>
              <a:gd name="connsiteY1" fmla="*/ 2584996 h 2602604"/>
              <a:gd name="connsiteX2" fmla="*/ 166290 w 2672437"/>
              <a:gd name="connsiteY2" fmla="*/ 68832 h 2602604"/>
              <a:gd name="connsiteX3" fmla="*/ 1051783 w 2672437"/>
              <a:gd name="connsiteY3" fmla="*/ 68890 h 2602604"/>
              <a:gd name="connsiteX4" fmla="*/ 1445775 w 2672437"/>
              <a:gd name="connsiteY4" fmla="*/ 0 h 2602604"/>
              <a:gd name="connsiteX5" fmla="*/ 1789318 w 2672437"/>
              <a:gd name="connsiteY5" fmla="*/ 68890 h 2602604"/>
              <a:gd name="connsiteX6" fmla="*/ 1786178 w 2672437"/>
              <a:gd name="connsiteY6" fmla="*/ 75137 h 2602604"/>
              <a:gd name="connsiteX7" fmla="*/ 2629521 w 2672437"/>
              <a:gd name="connsiteY7" fmla="*/ 54355 h 2602604"/>
              <a:gd name="connsiteX8" fmla="*/ 2671617 w 2672437"/>
              <a:gd name="connsiteY8" fmla="*/ 2583074 h 2602604"/>
              <a:gd name="connsiteX9" fmla="*/ 2672437 w 2672437"/>
              <a:gd name="connsiteY9" fmla="*/ 2583917 h 2602604"/>
              <a:gd name="connsiteX10" fmla="*/ 1475920 w 2672437"/>
              <a:gd name="connsiteY10" fmla="*/ 2415424 h 2602604"/>
              <a:gd name="connsiteX0" fmla="*/ 1316833 w 2513350"/>
              <a:gd name="connsiteY0" fmla="*/ 2415424 h 2584996"/>
              <a:gd name="connsiteX1" fmla="*/ 5774 w 2513350"/>
              <a:gd name="connsiteY1" fmla="*/ 2584996 h 2584996"/>
              <a:gd name="connsiteX2" fmla="*/ 7203 w 2513350"/>
              <a:gd name="connsiteY2" fmla="*/ 68832 h 2584996"/>
              <a:gd name="connsiteX3" fmla="*/ 892696 w 2513350"/>
              <a:gd name="connsiteY3" fmla="*/ 68890 h 2584996"/>
              <a:gd name="connsiteX4" fmla="*/ 1286688 w 2513350"/>
              <a:gd name="connsiteY4" fmla="*/ 0 h 2584996"/>
              <a:gd name="connsiteX5" fmla="*/ 1630231 w 2513350"/>
              <a:gd name="connsiteY5" fmla="*/ 68890 h 2584996"/>
              <a:gd name="connsiteX6" fmla="*/ 1627091 w 2513350"/>
              <a:gd name="connsiteY6" fmla="*/ 75137 h 2584996"/>
              <a:gd name="connsiteX7" fmla="*/ 2470434 w 2513350"/>
              <a:gd name="connsiteY7" fmla="*/ 54355 h 2584996"/>
              <a:gd name="connsiteX8" fmla="*/ 2512530 w 2513350"/>
              <a:gd name="connsiteY8" fmla="*/ 2583074 h 2584996"/>
              <a:gd name="connsiteX9" fmla="*/ 2513350 w 2513350"/>
              <a:gd name="connsiteY9" fmla="*/ 2583917 h 2584996"/>
              <a:gd name="connsiteX10" fmla="*/ 1316833 w 2513350"/>
              <a:gd name="connsiteY10" fmla="*/ 2415424 h 2584996"/>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833159 h 3002731"/>
              <a:gd name="connsiteX1" fmla="*/ 2293 w 2509869"/>
              <a:gd name="connsiteY1" fmla="*/ 3002731 h 3002731"/>
              <a:gd name="connsiteX2" fmla="*/ 16511 w 2509869"/>
              <a:gd name="connsiteY2" fmla="*/ 58142 h 3002731"/>
              <a:gd name="connsiteX3" fmla="*/ 889215 w 2509869"/>
              <a:gd name="connsiteY3" fmla="*/ 486625 h 3002731"/>
              <a:gd name="connsiteX4" fmla="*/ 1283207 w 2509869"/>
              <a:gd name="connsiteY4" fmla="*/ 417735 h 3002731"/>
              <a:gd name="connsiteX5" fmla="*/ 1626750 w 2509869"/>
              <a:gd name="connsiteY5" fmla="*/ 486625 h 3002731"/>
              <a:gd name="connsiteX6" fmla="*/ 1623610 w 2509869"/>
              <a:gd name="connsiteY6" fmla="*/ 492872 h 3002731"/>
              <a:gd name="connsiteX7" fmla="*/ 2466953 w 2509869"/>
              <a:gd name="connsiteY7" fmla="*/ 472090 h 3002731"/>
              <a:gd name="connsiteX8" fmla="*/ 2509049 w 2509869"/>
              <a:gd name="connsiteY8" fmla="*/ 3000809 h 3002731"/>
              <a:gd name="connsiteX9" fmla="*/ 2509869 w 2509869"/>
              <a:gd name="connsiteY9" fmla="*/ 3001652 h 3002731"/>
              <a:gd name="connsiteX10" fmla="*/ 1313352 w 2509869"/>
              <a:gd name="connsiteY10" fmla="*/ 2833159 h 3002731"/>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3685 h 3183257"/>
              <a:gd name="connsiteX1" fmla="*/ 2293 w 2509869"/>
              <a:gd name="connsiteY1" fmla="*/ 3183257 h 3183257"/>
              <a:gd name="connsiteX2" fmla="*/ 16511 w 2509869"/>
              <a:gd name="connsiteY2" fmla="*/ 238668 h 3183257"/>
              <a:gd name="connsiteX3" fmla="*/ 837320 w 2509869"/>
              <a:gd name="connsiteY3" fmla="*/ 229684 h 3183257"/>
              <a:gd name="connsiteX4" fmla="*/ 889215 w 2509869"/>
              <a:gd name="connsiteY4" fmla="*/ 667151 h 3183257"/>
              <a:gd name="connsiteX5" fmla="*/ 1283207 w 2509869"/>
              <a:gd name="connsiteY5" fmla="*/ 598261 h 3183257"/>
              <a:gd name="connsiteX6" fmla="*/ 1626750 w 2509869"/>
              <a:gd name="connsiteY6" fmla="*/ 667151 h 3183257"/>
              <a:gd name="connsiteX7" fmla="*/ 1623610 w 2509869"/>
              <a:gd name="connsiteY7" fmla="*/ 673398 h 3183257"/>
              <a:gd name="connsiteX8" fmla="*/ 2466953 w 2509869"/>
              <a:gd name="connsiteY8" fmla="*/ 652616 h 3183257"/>
              <a:gd name="connsiteX9" fmla="*/ 2509049 w 2509869"/>
              <a:gd name="connsiteY9" fmla="*/ 3181335 h 3183257"/>
              <a:gd name="connsiteX10" fmla="*/ 2509869 w 2509869"/>
              <a:gd name="connsiteY10" fmla="*/ 3182178 h 3183257"/>
              <a:gd name="connsiteX11" fmla="*/ 1313352 w 2509869"/>
              <a:gd name="connsiteY11" fmla="*/ 3013685 h 3183257"/>
              <a:gd name="connsiteX0" fmla="*/ 1313352 w 2509869"/>
              <a:gd name="connsiteY0" fmla="*/ 3013685 h 3183257"/>
              <a:gd name="connsiteX1" fmla="*/ 2293 w 2509869"/>
              <a:gd name="connsiteY1" fmla="*/ 3183257 h 3183257"/>
              <a:gd name="connsiteX2" fmla="*/ 16511 w 2509869"/>
              <a:gd name="connsiteY2" fmla="*/ 238668 h 3183257"/>
              <a:gd name="connsiteX3" fmla="*/ 837320 w 2509869"/>
              <a:gd name="connsiteY3" fmla="*/ 229684 h 3183257"/>
              <a:gd name="connsiteX4" fmla="*/ 889215 w 2509869"/>
              <a:gd name="connsiteY4" fmla="*/ 667151 h 3183257"/>
              <a:gd name="connsiteX5" fmla="*/ 1283207 w 2509869"/>
              <a:gd name="connsiteY5" fmla="*/ 598261 h 3183257"/>
              <a:gd name="connsiteX6" fmla="*/ 1626750 w 2509869"/>
              <a:gd name="connsiteY6" fmla="*/ 667151 h 3183257"/>
              <a:gd name="connsiteX7" fmla="*/ 1623610 w 2509869"/>
              <a:gd name="connsiteY7" fmla="*/ 673398 h 3183257"/>
              <a:gd name="connsiteX8" fmla="*/ 2466953 w 2509869"/>
              <a:gd name="connsiteY8" fmla="*/ 652616 h 3183257"/>
              <a:gd name="connsiteX9" fmla="*/ 2509049 w 2509869"/>
              <a:gd name="connsiteY9" fmla="*/ 3181335 h 3183257"/>
              <a:gd name="connsiteX10" fmla="*/ 2509869 w 2509869"/>
              <a:gd name="connsiteY10" fmla="*/ 3182178 h 3183257"/>
              <a:gd name="connsiteX11" fmla="*/ 1313352 w 2509869"/>
              <a:gd name="connsiteY11" fmla="*/ 3013685 h 3183257"/>
              <a:gd name="connsiteX0" fmla="*/ 1313352 w 2509869"/>
              <a:gd name="connsiteY0" fmla="*/ 3011786 h 3181358"/>
              <a:gd name="connsiteX1" fmla="*/ 2293 w 2509869"/>
              <a:gd name="connsiteY1" fmla="*/ 3181358 h 3181358"/>
              <a:gd name="connsiteX2" fmla="*/ 16511 w 2509869"/>
              <a:gd name="connsiteY2" fmla="*/ 236769 h 3181358"/>
              <a:gd name="connsiteX3" fmla="*/ 869292 w 2509869"/>
              <a:gd name="connsiteY3" fmla="*/ 234179 h 3181358"/>
              <a:gd name="connsiteX4" fmla="*/ 889215 w 2509869"/>
              <a:gd name="connsiteY4" fmla="*/ 665252 h 3181358"/>
              <a:gd name="connsiteX5" fmla="*/ 1283207 w 2509869"/>
              <a:gd name="connsiteY5" fmla="*/ 596362 h 3181358"/>
              <a:gd name="connsiteX6" fmla="*/ 1626750 w 2509869"/>
              <a:gd name="connsiteY6" fmla="*/ 665252 h 3181358"/>
              <a:gd name="connsiteX7" fmla="*/ 1623610 w 2509869"/>
              <a:gd name="connsiteY7" fmla="*/ 671499 h 3181358"/>
              <a:gd name="connsiteX8" fmla="*/ 2466953 w 2509869"/>
              <a:gd name="connsiteY8" fmla="*/ 650717 h 3181358"/>
              <a:gd name="connsiteX9" fmla="*/ 2509049 w 2509869"/>
              <a:gd name="connsiteY9" fmla="*/ 3179436 h 3181358"/>
              <a:gd name="connsiteX10" fmla="*/ 2509869 w 2509869"/>
              <a:gd name="connsiteY10" fmla="*/ 3180279 h 3181358"/>
              <a:gd name="connsiteX11" fmla="*/ 1313352 w 2509869"/>
              <a:gd name="connsiteY11" fmla="*/ 3011786 h 3181358"/>
              <a:gd name="connsiteX0" fmla="*/ 1313352 w 2509869"/>
              <a:gd name="connsiteY0" fmla="*/ 2992354 h 3161926"/>
              <a:gd name="connsiteX1" fmla="*/ 2293 w 2509869"/>
              <a:gd name="connsiteY1" fmla="*/ 3161926 h 3161926"/>
              <a:gd name="connsiteX2" fmla="*/ 16511 w 2509869"/>
              <a:gd name="connsiteY2" fmla="*/ 217337 h 3161926"/>
              <a:gd name="connsiteX3" fmla="*/ 869292 w 2509869"/>
              <a:gd name="connsiteY3" fmla="*/ 214747 h 3161926"/>
              <a:gd name="connsiteX4" fmla="*/ 889215 w 2509869"/>
              <a:gd name="connsiteY4" fmla="*/ 645820 h 3161926"/>
              <a:gd name="connsiteX5" fmla="*/ 1283207 w 2509869"/>
              <a:gd name="connsiteY5" fmla="*/ 576930 h 3161926"/>
              <a:gd name="connsiteX6" fmla="*/ 1626750 w 2509869"/>
              <a:gd name="connsiteY6" fmla="*/ 645820 h 3161926"/>
              <a:gd name="connsiteX7" fmla="*/ 1623610 w 2509869"/>
              <a:gd name="connsiteY7" fmla="*/ 652067 h 3161926"/>
              <a:gd name="connsiteX8" fmla="*/ 2466953 w 2509869"/>
              <a:gd name="connsiteY8" fmla="*/ 631285 h 3161926"/>
              <a:gd name="connsiteX9" fmla="*/ 2509049 w 2509869"/>
              <a:gd name="connsiteY9" fmla="*/ 3160004 h 3161926"/>
              <a:gd name="connsiteX10" fmla="*/ 2509869 w 2509869"/>
              <a:gd name="connsiteY10" fmla="*/ 3160847 h 3161926"/>
              <a:gd name="connsiteX11" fmla="*/ 1313352 w 2509869"/>
              <a:gd name="connsiteY11" fmla="*/ 2992354 h 3161926"/>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2466953 w 2509869"/>
              <a:gd name="connsiteY8" fmla="*/ 416538 h 2947179"/>
              <a:gd name="connsiteX9" fmla="*/ 2509049 w 2509869"/>
              <a:gd name="connsiteY9" fmla="*/ 2945257 h 2947179"/>
              <a:gd name="connsiteX10" fmla="*/ 2509869 w 2509869"/>
              <a:gd name="connsiteY10" fmla="*/ 2946100 h 2947179"/>
              <a:gd name="connsiteX11" fmla="*/ 1313352 w 2509869"/>
              <a:gd name="connsiteY11"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905185 w 2509869"/>
              <a:gd name="connsiteY8" fmla="*/ 434819 h 2947179"/>
              <a:gd name="connsiteX9" fmla="*/ 2466953 w 2509869"/>
              <a:gd name="connsiteY9" fmla="*/ 41653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66953 w 2509869"/>
              <a:gd name="connsiteY9" fmla="*/ 41653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92531 w 2509869"/>
              <a:gd name="connsiteY9" fmla="*/ 3926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73348 w 2509869"/>
              <a:gd name="connsiteY9" fmla="*/ 13691 h 2947179"/>
              <a:gd name="connsiteX10" fmla="*/ 2509049 w 2509869"/>
              <a:gd name="connsiteY10" fmla="*/ 2945257 h 2947179"/>
              <a:gd name="connsiteX11" fmla="*/ 2509869 w 2509869"/>
              <a:gd name="connsiteY11" fmla="*/ 2946100 h 2947179"/>
              <a:gd name="connsiteX12" fmla="*/ 1313352 w 2509869"/>
              <a:gd name="connsiteY12" fmla="*/ 2777607 h 294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9869" h="2947179">
                <a:moveTo>
                  <a:pt x="1313352" y="2777607"/>
                </a:moveTo>
                <a:cubicBezTo>
                  <a:pt x="895423" y="2777787"/>
                  <a:pt x="289934" y="2745494"/>
                  <a:pt x="2293" y="2947179"/>
                </a:cubicBezTo>
                <a:cubicBezTo>
                  <a:pt x="-4974" y="2794409"/>
                  <a:pt x="6477" y="133932"/>
                  <a:pt x="16511" y="2590"/>
                </a:cubicBezTo>
                <a:cubicBezTo>
                  <a:pt x="35255" y="14420"/>
                  <a:pt x="870912" y="11713"/>
                  <a:pt x="869292" y="0"/>
                </a:cubicBezTo>
                <a:cubicBezTo>
                  <a:pt x="867672" y="13865"/>
                  <a:pt x="873516" y="368578"/>
                  <a:pt x="889215" y="431073"/>
                </a:cubicBezTo>
                <a:cubicBezTo>
                  <a:pt x="958321" y="374329"/>
                  <a:pt x="1160285" y="362183"/>
                  <a:pt x="1283207" y="362183"/>
                </a:cubicBezTo>
                <a:cubicBezTo>
                  <a:pt x="1406129" y="362183"/>
                  <a:pt x="1626750" y="393026"/>
                  <a:pt x="1626750" y="431073"/>
                </a:cubicBezTo>
                <a:lnTo>
                  <a:pt x="1623610" y="437320"/>
                </a:lnTo>
                <a:cubicBezTo>
                  <a:pt x="1623684" y="295809"/>
                  <a:pt x="1623757" y="154299"/>
                  <a:pt x="1623831" y="12788"/>
                </a:cubicBezTo>
                <a:lnTo>
                  <a:pt x="2473348" y="13691"/>
                </a:lnTo>
                <a:lnTo>
                  <a:pt x="2509049" y="2945257"/>
                </a:lnTo>
                <a:lnTo>
                  <a:pt x="2509869" y="2946100"/>
                </a:lnTo>
                <a:cubicBezTo>
                  <a:pt x="2370876" y="2837771"/>
                  <a:pt x="1731281" y="2777427"/>
                  <a:pt x="1313352" y="2777607"/>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 name="Title 1"/>
          <p:cNvSpPr>
            <a:spLocks noGrp="1"/>
          </p:cNvSpPr>
          <p:nvPr>
            <p:ph type="title"/>
          </p:nvPr>
        </p:nvSpPr>
        <p:spPr/>
        <p:txBody>
          <a:bodyPr/>
          <a:lstStyle/>
          <a:p>
            <a:r>
              <a:rPr lang="ja-JP" altLang="en-US" dirty="0" smtClean="0">
                <a:latin typeface="Meiryo" charset="-128"/>
                <a:ea typeface="Meiryo" charset="-128"/>
                <a:cs typeface="Meiryo" charset="-128"/>
              </a:rPr>
              <a:t>インテリジェンス </a:t>
            </a:r>
            <a:endParaRPr lang="ja-JP" altLang="en-US" dirty="0">
              <a:latin typeface="Meiryo" charset="-128"/>
              <a:ea typeface="Meiryo" charset="-128"/>
              <a:cs typeface="Meiryo" charset="-128"/>
            </a:endParaRPr>
          </a:p>
        </p:txBody>
      </p:sp>
      <p:sp>
        <p:nvSpPr>
          <p:cNvPr id="3" name="Text Placeholder 2"/>
          <p:cNvSpPr>
            <a:spLocks noGrp="1"/>
          </p:cNvSpPr>
          <p:nvPr>
            <p:ph type="body" sz="quarter" idx="11"/>
          </p:nvPr>
        </p:nvSpPr>
        <p:spPr/>
        <p:txBody>
          <a:bodyPr/>
          <a:lstStyle/>
          <a:p>
            <a:pPr>
              <a:spcBef>
                <a:spcPts val="0"/>
              </a:spcBef>
            </a:pPr>
            <a:r>
              <a:rPr lang="ja-JP" altLang="en-US" dirty="0" smtClean="0">
                <a:latin typeface="Meiryo" charset="-128"/>
                <a:ea typeface="Meiryo" charset="-128"/>
                <a:cs typeface="Meiryo" charset="-128"/>
              </a:rPr>
              <a:t>統計モデル</a:t>
            </a:r>
            <a:endParaRPr lang="ja-JP" altLang="en-US" dirty="0">
              <a:latin typeface="Meiryo" charset="-128"/>
              <a:ea typeface="Meiryo" charset="-128"/>
              <a:cs typeface="Meiryo" charset="-128"/>
            </a:endParaRPr>
          </a:p>
        </p:txBody>
      </p:sp>
      <p:cxnSp>
        <p:nvCxnSpPr>
          <p:cNvPr id="14" name="Straight Connector 13"/>
          <p:cNvCxnSpPr/>
          <p:nvPr/>
        </p:nvCxnSpPr>
        <p:spPr>
          <a:xfrm flipH="1">
            <a:off x="4928201" y="1765475"/>
            <a:ext cx="889485" cy="2490698"/>
          </a:xfrm>
          <a:prstGeom prst="line">
            <a:avLst/>
          </a:prstGeom>
          <a:ln w="762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4252858" y="4258950"/>
            <a:ext cx="676163" cy="71368"/>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 name="connsiteX0" fmla="*/ 1943191 w 1943191"/>
              <a:gd name="connsiteY0" fmla="*/ 27028 h 240234"/>
              <a:gd name="connsiteX1" fmla="*/ 1936704 w 1943191"/>
              <a:gd name="connsiteY1" fmla="*/ 37923 h 240234"/>
              <a:gd name="connsiteX2" fmla="*/ 968358 w 1943191"/>
              <a:gd name="connsiteY2" fmla="*/ 240234 h 240234"/>
              <a:gd name="connsiteX3" fmla="*/ 11 w 1943191"/>
              <a:gd name="connsiteY3" fmla="*/ 37923 h 240234"/>
              <a:gd name="connsiteX4" fmla="*/ 299843 w 1943191"/>
              <a:gd name="connsiteY4" fmla="*/ 0 h 240234"/>
              <a:gd name="connsiteX0" fmla="*/ 1943180 w 1943180"/>
              <a:gd name="connsiteY0" fmla="*/ 0 h 213206"/>
              <a:gd name="connsiteX1" fmla="*/ 1936693 w 1943180"/>
              <a:gd name="connsiteY1" fmla="*/ 10895 h 213206"/>
              <a:gd name="connsiteX2" fmla="*/ 968347 w 1943180"/>
              <a:gd name="connsiteY2" fmla="*/ 213206 h 213206"/>
              <a:gd name="connsiteX3" fmla="*/ 0 w 1943180"/>
              <a:gd name="connsiteY3" fmla="*/ 10895 h 213206"/>
              <a:gd name="connsiteX0" fmla="*/ 1943180 w 1943180"/>
              <a:gd name="connsiteY0" fmla="*/ 0 h 218413"/>
              <a:gd name="connsiteX1" fmla="*/ 1918675 w 1943180"/>
              <a:gd name="connsiteY1" fmla="*/ 100989 h 218413"/>
              <a:gd name="connsiteX2" fmla="*/ 968347 w 1943180"/>
              <a:gd name="connsiteY2" fmla="*/ 213206 h 218413"/>
              <a:gd name="connsiteX3" fmla="*/ 0 w 1943180"/>
              <a:gd name="connsiteY3" fmla="*/ 10895 h 218413"/>
              <a:gd name="connsiteX0" fmla="*/ 1918675 w 1918675"/>
              <a:gd name="connsiteY0" fmla="*/ 90093 h 207517"/>
              <a:gd name="connsiteX1" fmla="*/ 968347 w 1918675"/>
              <a:gd name="connsiteY1" fmla="*/ 202310 h 207517"/>
              <a:gd name="connsiteX2" fmla="*/ 0 w 1918675"/>
              <a:gd name="connsiteY2" fmla="*/ -1 h 207517"/>
              <a:gd name="connsiteX0" fmla="*/ 1918675 w 1918675"/>
              <a:gd name="connsiteY0" fmla="*/ 18019 h 202401"/>
              <a:gd name="connsiteX1" fmla="*/ 968347 w 1918675"/>
              <a:gd name="connsiteY1" fmla="*/ 202310 h 202401"/>
              <a:gd name="connsiteX2" fmla="*/ 0 w 1918675"/>
              <a:gd name="connsiteY2" fmla="*/ -1 h 202401"/>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375"/>
              <a:gd name="connsiteX1" fmla="*/ 968347 w 1918675"/>
              <a:gd name="connsiteY1" fmla="*/ 202310 h 202375"/>
              <a:gd name="connsiteX2" fmla="*/ 0 w 1918675"/>
              <a:gd name="connsiteY2" fmla="*/ -1 h 202375"/>
              <a:gd name="connsiteX0" fmla="*/ 1918675 w 1918675"/>
              <a:gd name="connsiteY0" fmla="*/ 18019 h 204793"/>
              <a:gd name="connsiteX1" fmla="*/ 968347 w 1918675"/>
              <a:gd name="connsiteY1" fmla="*/ 202310 h 204793"/>
              <a:gd name="connsiteX2" fmla="*/ 0 w 1918675"/>
              <a:gd name="connsiteY2" fmla="*/ -1 h 204793"/>
              <a:gd name="connsiteX0" fmla="*/ 1918675 w 1918675"/>
              <a:gd name="connsiteY0" fmla="*/ 18019 h 202375"/>
              <a:gd name="connsiteX1" fmla="*/ 968347 w 1918675"/>
              <a:gd name="connsiteY1" fmla="*/ 202310 h 202375"/>
              <a:gd name="connsiteX2" fmla="*/ 0 w 1918675"/>
              <a:gd name="connsiteY2" fmla="*/ -1 h 202375"/>
              <a:gd name="connsiteX0" fmla="*/ 1918675 w 1918675"/>
              <a:gd name="connsiteY0" fmla="*/ 18019 h 202511"/>
              <a:gd name="connsiteX1" fmla="*/ 968347 w 1918675"/>
              <a:gd name="connsiteY1" fmla="*/ 202310 h 202511"/>
              <a:gd name="connsiteX2" fmla="*/ 0 w 1918675"/>
              <a:gd name="connsiteY2" fmla="*/ -1 h 202511"/>
            </a:gdLst>
            <a:ahLst/>
            <a:cxnLst>
              <a:cxn ang="0">
                <a:pos x="connsiteX0" y="connsiteY0"/>
              </a:cxn>
              <a:cxn ang="0">
                <a:pos x="connsiteX1" y="connsiteY1"/>
              </a:cxn>
              <a:cxn ang="0">
                <a:pos x="connsiteX2" y="connsiteY2"/>
              </a:cxn>
            </a:cxnLst>
            <a:rect l="l" t="t" r="r" b="b"/>
            <a:pathLst>
              <a:path w="1918675" h="202511">
                <a:moveTo>
                  <a:pt x="1918675" y="18019"/>
                </a:moveTo>
                <a:cubicBezTo>
                  <a:pt x="1844526" y="106451"/>
                  <a:pt x="1495340" y="196303"/>
                  <a:pt x="968347" y="202310"/>
                </a:cubicBezTo>
                <a:cubicBezTo>
                  <a:pt x="441354" y="208317"/>
                  <a:pt x="83158" y="79421"/>
                  <a:pt x="0" y="-1"/>
                </a:cubicBez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3" name="Text Placeholder 3"/>
          <p:cNvSpPr txBox="1">
            <a:spLocks/>
          </p:cNvSpPr>
          <p:nvPr/>
        </p:nvSpPr>
        <p:spPr>
          <a:xfrm>
            <a:off x="438654" y="2546938"/>
            <a:ext cx="3024460" cy="765910"/>
          </a:xfrm>
          <a:prstGeom prst="rect">
            <a:avLst/>
          </a:prstGeom>
        </p:spPr>
        <p:txBody>
          <a:bodyPr lIns="91420" tIns="45710" rIns="91420" bIns="45710">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
                <a:schemeClr val="tx1"/>
              </a:buClr>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ja-JP" altLang="en-US" sz="1400" dirty="0" smtClean="0">
                <a:solidFill>
                  <a:srgbClr val="049FD9"/>
                </a:solidFill>
                <a:latin typeface="Arial"/>
                <a:ea typeface="ＭＳ Ｐゴシック"/>
              </a:rPr>
              <a:t>共同発生モデル</a:t>
            </a:r>
          </a:p>
          <a:p>
            <a:pPr>
              <a:spcBef>
                <a:spcPts val="0"/>
              </a:spcBef>
              <a:buClr>
                <a:srgbClr val="666666"/>
              </a:buClr>
            </a:pPr>
            <a:r>
              <a:rPr lang="ja-JP" altLang="en-US" sz="1200" dirty="0" smtClean="0">
                <a:solidFill>
                  <a:srgbClr val="333333"/>
                </a:solidFill>
                <a:latin typeface="Arial"/>
                <a:ea typeface="ＭＳ Ｐゴシック"/>
              </a:rPr>
              <a:t>特定のドメインで、急に連続して検索される</a:t>
            </a:r>
            <a:r>
              <a:rPr lang="ja-JP" altLang="en-US" dirty="0" smtClean="0">
                <a:latin typeface="Arial"/>
                <a:ea typeface="ＭＳ Ｐゴシック"/>
              </a:rPr>
              <a:t/>
            </a:r>
            <a:br>
              <a:rPr lang="ja-JP" altLang="en-US" dirty="0" smtClean="0">
                <a:latin typeface="Arial"/>
                <a:ea typeface="ＭＳ Ｐゴシック"/>
              </a:rPr>
            </a:br>
            <a:r>
              <a:rPr lang="ja-JP" altLang="en-US" sz="1200" dirty="0" smtClean="0">
                <a:solidFill>
                  <a:srgbClr val="333333"/>
                </a:solidFill>
                <a:latin typeface="Arial"/>
                <a:ea typeface="ＭＳ Ｐゴシック"/>
              </a:rPr>
              <a:t>他のドメインを識別する</a:t>
            </a:r>
          </a:p>
          <a:p>
            <a:pPr>
              <a:spcBef>
                <a:spcPts val="0"/>
              </a:spcBef>
              <a:buClr>
                <a:srgbClr val="666666"/>
              </a:buClr>
            </a:pPr>
            <a:endParaRPr lang="ja-JP" altLang="en-US" sz="1200" dirty="0" smtClean="0">
              <a:solidFill>
                <a:srgbClr val="049FD9"/>
              </a:solidFill>
              <a:latin typeface="Arial"/>
              <a:ea typeface="ＭＳ Ｐゴシック"/>
              <a:cs typeface="ＭＳ Ｐゴシック" charset="0"/>
            </a:endParaRPr>
          </a:p>
          <a:p>
            <a:pPr>
              <a:spcBef>
                <a:spcPts val="0"/>
              </a:spcBef>
              <a:buClr>
                <a:srgbClr val="666666"/>
              </a:buClr>
            </a:pPr>
            <a:r>
              <a:rPr lang="ja-JP" altLang="en-US" sz="1400" dirty="0" smtClean="0">
                <a:solidFill>
                  <a:srgbClr val="049FD9"/>
                </a:solidFill>
                <a:latin typeface="Arial"/>
                <a:ea typeface="ＭＳ Ｐゴシック"/>
              </a:rPr>
              <a:t>自然言語処理モデル</a:t>
            </a:r>
          </a:p>
          <a:p>
            <a:pPr>
              <a:spcBef>
                <a:spcPts val="0"/>
              </a:spcBef>
              <a:buClr>
                <a:srgbClr val="666666"/>
              </a:buClr>
            </a:pPr>
            <a:r>
              <a:rPr lang="ja-JP" altLang="en-US" sz="1200" dirty="0" smtClean="0">
                <a:solidFill>
                  <a:srgbClr val="333333"/>
                </a:solidFill>
                <a:latin typeface="Arial"/>
                <a:ea typeface="ＭＳ Ｐゴシック"/>
              </a:rPr>
              <a:t>用語やブランドをスプーフィングするドメイン名を検出する</a:t>
            </a:r>
            <a:endParaRPr lang="ja-JP" altLang="en-US" sz="1200" dirty="0" smtClean="0">
              <a:solidFill>
                <a:srgbClr val="049FD9"/>
              </a:solidFill>
              <a:latin typeface="Arial"/>
              <a:ea typeface="ＭＳ Ｐゴシック"/>
            </a:endParaRPr>
          </a:p>
          <a:p>
            <a:pPr>
              <a:spcBef>
                <a:spcPts val="0"/>
              </a:spcBef>
              <a:buClr>
                <a:srgbClr val="666666"/>
              </a:buClr>
            </a:pPr>
            <a:endParaRPr lang="ja-JP" altLang="en-US" sz="1200" dirty="0" smtClean="0">
              <a:solidFill>
                <a:srgbClr val="049FD9"/>
              </a:solidFill>
              <a:latin typeface="Arial"/>
              <a:ea typeface="ＭＳ Ｐゴシック"/>
            </a:endParaRPr>
          </a:p>
        </p:txBody>
      </p:sp>
      <p:sp>
        <p:nvSpPr>
          <p:cNvPr id="230" name="Text Placeholder 3"/>
          <p:cNvSpPr txBox="1">
            <a:spLocks/>
          </p:cNvSpPr>
          <p:nvPr/>
        </p:nvSpPr>
        <p:spPr>
          <a:xfrm>
            <a:off x="6137982" y="2157270"/>
            <a:ext cx="2815478" cy="648635"/>
          </a:xfrm>
          <a:prstGeom prst="rect">
            <a:avLst/>
          </a:prstGeom>
        </p:spPr>
        <p:txBody>
          <a:bodyPr lIns="91420" tIns="45710" rIns="91420" bIns="45710">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
                <a:schemeClr val="tx1"/>
              </a:buClr>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ja-JP" altLang="en-US" sz="1400" dirty="0" smtClean="0">
                <a:solidFill>
                  <a:srgbClr val="049FD9"/>
                </a:solidFill>
                <a:latin typeface="Arial"/>
                <a:ea typeface="ＭＳ Ｐゴシック"/>
              </a:rPr>
              <a:t>スパイク ランク モデル</a:t>
            </a:r>
          </a:p>
          <a:p>
            <a:pPr>
              <a:spcBef>
                <a:spcPts val="0"/>
              </a:spcBef>
              <a:buClr>
                <a:srgbClr val="666666"/>
              </a:buClr>
            </a:pPr>
            <a:r>
              <a:rPr lang="ja-JP" altLang="en-US" sz="1200" dirty="0" smtClean="0">
                <a:solidFill>
                  <a:srgbClr val="333333"/>
                </a:solidFill>
                <a:latin typeface="Arial"/>
                <a:ea typeface="ＭＳ Ｐゴシック"/>
              </a:rPr>
              <a:t>トラフィックが突然急増する ドメインを検出する</a:t>
            </a:r>
          </a:p>
          <a:p>
            <a:pPr>
              <a:spcBef>
                <a:spcPts val="0"/>
              </a:spcBef>
              <a:buClr>
                <a:srgbClr val="666666"/>
              </a:buClr>
            </a:pPr>
            <a:endParaRPr lang="ja-JP" altLang="en-US" sz="1200" dirty="0" smtClean="0">
              <a:solidFill>
                <a:srgbClr val="049FD9"/>
              </a:solidFill>
              <a:latin typeface="Arial"/>
              <a:ea typeface="ＭＳ Ｐゴシック"/>
              <a:cs typeface="ＭＳ Ｐゴシック" charset="0"/>
            </a:endParaRPr>
          </a:p>
          <a:p>
            <a:pPr>
              <a:spcBef>
                <a:spcPts val="0"/>
              </a:spcBef>
              <a:buClr>
                <a:srgbClr val="666666"/>
              </a:buClr>
            </a:pPr>
            <a:r>
              <a:rPr lang="ja-JP" altLang="en-US" sz="1400" dirty="0" smtClean="0">
                <a:solidFill>
                  <a:srgbClr val="049FD9"/>
                </a:solidFill>
                <a:latin typeface="Arial"/>
                <a:ea typeface="ＭＳ Ｐゴシック"/>
              </a:rPr>
              <a:t>予測型 </a:t>
            </a:r>
            <a:r>
              <a:rPr lang="en-US" altLang="ja-JP" sz="1400" dirty="0" smtClean="0">
                <a:solidFill>
                  <a:srgbClr val="049FD9"/>
                </a:solidFill>
                <a:latin typeface="Arial"/>
                <a:ea typeface="ＭＳ Ｐゴシック"/>
              </a:rPr>
              <a:t>IP </a:t>
            </a:r>
            <a:r>
              <a:rPr lang="ja-JP" altLang="en-US" sz="1400" dirty="0" smtClean="0">
                <a:solidFill>
                  <a:srgbClr val="049FD9"/>
                </a:solidFill>
                <a:latin typeface="Arial"/>
                <a:ea typeface="ＭＳ Ｐゴシック"/>
              </a:rPr>
              <a:t>スペース モニタリング</a:t>
            </a:r>
          </a:p>
          <a:p>
            <a:pPr>
              <a:spcBef>
                <a:spcPts val="0"/>
              </a:spcBef>
              <a:buClr>
                <a:srgbClr val="666666"/>
              </a:buClr>
            </a:pPr>
            <a:r>
              <a:rPr kumimoji="1" lang="ja-JP" altLang="en-US" sz="1200" kern="0" dirty="0" smtClean="0">
                <a:solidFill>
                  <a:srgbClr val="000000"/>
                </a:solidFill>
                <a:latin typeface="Arial"/>
                <a:ea typeface="ＭＳ Ｐゴシック"/>
              </a:rPr>
              <a:t>将来の悪意のあるドメインを検出するためサーバがどのようにホストされているかを分析する</a:t>
            </a:r>
          </a:p>
          <a:p>
            <a:pPr defTabSz="457200">
              <a:spcBef>
                <a:spcPts val="0"/>
              </a:spcBef>
              <a:buClrTx/>
              <a:buSzTx/>
            </a:pPr>
            <a:endParaRPr lang="ja-JP" altLang="en-US" sz="1200" dirty="0" smtClean="0">
              <a:solidFill>
                <a:srgbClr val="049FD9"/>
              </a:solidFill>
              <a:latin typeface="Arial"/>
              <a:ea typeface="ＭＳ Ｐゴシック"/>
              <a:cs typeface="ＭＳ Ｐゴシック" charset="0"/>
            </a:endParaRPr>
          </a:p>
          <a:p>
            <a:pPr defTabSz="457200">
              <a:spcBef>
                <a:spcPts val="0"/>
              </a:spcBef>
              <a:buClr>
                <a:srgbClr val="666666"/>
              </a:buClr>
              <a:buSzTx/>
            </a:pPr>
            <a:r>
              <a:rPr lang="ja-JP" altLang="en-US" sz="1400" dirty="0" smtClean="0">
                <a:solidFill>
                  <a:srgbClr val="049FD9"/>
                </a:solidFill>
                <a:latin typeface="Arial"/>
                <a:ea typeface="ＭＳ Ｐゴシック"/>
              </a:rPr>
              <a:t>さらに数十のモデル</a:t>
            </a:r>
            <a:endParaRPr lang="ja-JP" altLang="en-US" sz="1200" dirty="0" smtClean="0">
              <a:solidFill>
                <a:srgbClr val="049FD9"/>
              </a:solidFill>
              <a:latin typeface="Arial"/>
              <a:ea typeface="ＭＳ Ｐゴシック"/>
            </a:endParaRPr>
          </a:p>
        </p:txBody>
      </p:sp>
      <p:cxnSp>
        <p:nvCxnSpPr>
          <p:cNvPr id="232" name="Straight Connector 231"/>
          <p:cNvCxnSpPr/>
          <p:nvPr/>
        </p:nvCxnSpPr>
        <p:spPr>
          <a:xfrm flipH="1">
            <a:off x="5447654" y="2320371"/>
            <a:ext cx="687544"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5176433" y="3082255"/>
            <a:ext cx="958767"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4902610" y="4017137"/>
            <a:ext cx="1232589"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58526" y="1765475"/>
            <a:ext cx="889485" cy="2490698"/>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3358526" y="1750298"/>
            <a:ext cx="2466055" cy="183996"/>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66" h="213206">
                <a:moveTo>
                  <a:pt x="1949666" y="0"/>
                </a:moveTo>
                <a:lnTo>
                  <a:pt x="1943179" y="10895"/>
                </a:lnTo>
                <a:cubicBezTo>
                  <a:pt x="1851012" y="126354"/>
                  <a:pt x="1452490" y="213206"/>
                  <a:pt x="974833" y="213206"/>
                </a:cubicBezTo>
                <a:cubicBezTo>
                  <a:pt x="497175" y="213206"/>
                  <a:pt x="98654" y="126354"/>
                  <a:pt x="6486" y="10895"/>
                </a:cubicBezTo>
                <a:lnTo>
                  <a:pt x="0" y="0"/>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6" name="Group 5"/>
          <p:cNvGrpSpPr/>
          <p:nvPr/>
        </p:nvGrpSpPr>
        <p:grpSpPr>
          <a:xfrm>
            <a:off x="4297226" y="2677660"/>
            <a:ext cx="481732" cy="548178"/>
            <a:chOff x="6577012" y="795893"/>
            <a:chExt cx="534972" cy="608761"/>
          </a:xfrm>
        </p:grpSpPr>
        <p:sp>
          <p:nvSpPr>
            <p:cNvPr id="56" name="Freeform 79"/>
            <p:cNvSpPr>
              <a:spLocks noChangeArrowheads="1"/>
            </p:cNvSpPr>
            <p:nvPr/>
          </p:nvSpPr>
          <p:spPr bwMode="auto">
            <a:xfrm>
              <a:off x="6577012" y="1028328"/>
              <a:ext cx="195541" cy="195543"/>
            </a:xfrm>
            <a:custGeom>
              <a:avLst/>
              <a:gdLst>
                <a:gd name="T0" fmla="*/ 174 w 235"/>
                <a:gd name="T1" fmla="*/ 15 h 234"/>
                <a:gd name="T2" fmla="*/ 217 w 235"/>
                <a:gd name="T3" fmla="*/ 57 h 234"/>
                <a:gd name="T4" fmla="*/ 233 w 235"/>
                <a:gd name="T5" fmla="*/ 115 h 234"/>
                <a:gd name="T6" fmla="*/ 218 w 235"/>
                <a:gd name="T7" fmla="*/ 174 h 234"/>
                <a:gd name="T8" fmla="*/ 176 w 235"/>
                <a:gd name="T9" fmla="*/ 217 h 234"/>
                <a:gd name="T10" fmla="*/ 118 w 235"/>
                <a:gd name="T11" fmla="*/ 233 h 234"/>
                <a:gd name="T12" fmla="*/ 60 w 235"/>
                <a:gd name="T13" fmla="*/ 218 h 234"/>
                <a:gd name="T14" fmla="*/ 16 w 235"/>
                <a:gd name="T15" fmla="*/ 176 h 234"/>
                <a:gd name="T16" fmla="*/ 0 w 235"/>
                <a:gd name="T17" fmla="*/ 118 h 234"/>
                <a:gd name="T18" fmla="*/ 15 w 235"/>
                <a:gd name="T19" fmla="*/ 59 h 234"/>
                <a:gd name="T20" fmla="*/ 58 w 235"/>
                <a:gd name="T21" fmla="*/ 16 h 234"/>
                <a:gd name="T22" fmla="*/ 116 w 235"/>
                <a:gd name="T23" fmla="*/ 0 h 234"/>
                <a:gd name="T24" fmla="*/ 174 w 235"/>
                <a:gd name="T25" fmla="*/ 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34">
                  <a:moveTo>
                    <a:pt x="174" y="15"/>
                  </a:moveTo>
                  <a:cubicBezTo>
                    <a:pt x="193" y="26"/>
                    <a:pt x="206" y="39"/>
                    <a:pt x="217" y="57"/>
                  </a:cubicBezTo>
                  <a:cubicBezTo>
                    <a:pt x="228" y="76"/>
                    <a:pt x="233" y="94"/>
                    <a:pt x="233" y="115"/>
                  </a:cubicBezTo>
                  <a:cubicBezTo>
                    <a:pt x="234" y="137"/>
                    <a:pt x="228" y="156"/>
                    <a:pt x="218" y="174"/>
                  </a:cubicBezTo>
                  <a:cubicBezTo>
                    <a:pt x="207" y="193"/>
                    <a:pt x="194" y="206"/>
                    <a:pt x="176" y="217"/>
                  </a:cubicBezTo>
                  <a:cubicBezTo>
                    <a:pt x="157" y="228"/>
                    <a:pt x="139" y="233"/>
                    <a:pt x="118" y="233"/>
                  </a:cubicBezTo>
                  <a:cubicBezTo>
                    <a:pt x="97" y="233"/>
                    <a:pt x="78" y="229"/>
                    <a:pt x="60" y="218"/>
                  </a:cubicBezTo>
                  <a:cubicBezTo>
                    <a:pt x="41" y="207"/>
                    <a:pt x="26" y="195"/>
                    <a:pt x="16" y="176"/>
                  </a:cubicBezTo>
                  <a:cubicBezTo>
                    <a:pt x="5" y="158"/>
                    <a:pt x="1" y="139"/>
                    <a:pt x="0" y="118"/>
                  </a:cubicBezTo>
                  <a:cubicBezTo>
                    <a:pt x="0" y="96"/>
                    <a:pt x="4" y="78"/>
                    <a:pt x="15" y="59"/>
                  </a:cubicBezTo>
                  <a:cubicBezTo>
                    <a:pt x="25" y="41"/>
                    <a:pt x="39" y="27"/>
                    <a:pt x="58" y="16"/>
                  </a:cubicBezTo>
                  <a:cubicBezTo>
                    <a:pt x="76" y="5"/>
                    <a:pt x="94" y="0"/>
                    <a:pt x="116" y="0"/>
                  </a:cubicBezTo>
                  <a:cubicBezTo>
                    <a:pt x="137" y="0"/>
                    <a:pt x="155" y="5"/>
                    <a:pt x="174" y="15"/>
                  </a:cubicBezTo>
                </a:path>
              </a:pathLst>
            </a:custGeom>
            <a:noFill/>
            <a:ln w="254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7" name="Freeform 80"/>
            <p:cNvSpPr>
              <a:spLocks noChangeArrowheads="1"/>
            </p:cNvSpPr>
            <p:nvPr/>
          </p:nvSpPr>
          <p:spPr bwMode="auto">
            <a:xfrm>
              <a:off x="6894306" y="1209113"/>
              <a:ext cx="195541" cy="195541"/>
            </a:xfrm>
            <a:custGeom>
              <a:avLst/>
              <a:gdLst>
                <a:gd name="T0" fmla="*/ 173 w 234"/>
                <a:gd name="T1" fmla="*/ 16 h 235"/>
                <a:gd name="T2" fmla="*/ 216 w 234"/>
                <a:gd name="T3" fmla="*/ 58 h 235"/>
                <a:gd name="T4" fmla="*/ 232 w 234"/>
                <a:gd name="T5" fmla="*/ 116 h 235"/>
                <a:gd name="T6" fmla="*/ 217 w 234"/>
                <a:gd name="T7" fmla="*/ 174 h 235"/>
                <a:gd name="T8" fmla="*/ 175 w 234"/>
                <a:gd name="T9" fmla="*/ 217 h 235"/>
                <a:gd name="T10" fmla="*/ 117 w 234"/>
                <a:gd name="T11" fmla="*/ 234 h 235"/>
                <a:gd name="T12" fmla="*/ 59 w 234"/>
                <a:gd name="T13" fmla="*/ 219 h 235"/>
                <a:gd name="T14" fmla="*/ 16 w 234"/>
                <a:gd name="T15" fmla="*/ 176 h 235"/>
                <a:gd name="T16" fmla="*/ 0 w 234"/>
                <a:gd name="T17" fmla="*/ 118 h 235"/>
                <a:gd name="T18" fmla="*/ 14 w 234"/>
                <a:gd name="T19" fmla="*/ 60 h 235"/>
                <a:gd name="T20" fmla="*/ 57 w 234"/>
                <a:gd name="T21" fmla="*/ 17 h 235"/>
                <a:gd name="T22" fmla="*/ 115 w 234"/>
                <a:gd name="T23" fmla="*/ 1 h 235"/>
                <a:gd name="T24" fmla="*/ 173 w 234"/>
                <a:gd name="T25" fmla="*/ 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235">
                  <a:moveTo>
                    <a:pt x="173" y="16"/>
                  </a:moveTo>
                  <a:cubicBezTo>
                    <a:pt x="192" y="26"/>
                    <a:pt x="205" y="40"/>
                    <a:pt x="216" y="58"/>
                  </a:cubicBezTo>
                  <a:cubicBezTo>
                    <a:pt x="227" y="77"/>
                    <a:pt x="232" y="94"/>
                    <a:pt x="232" y="116"/>
                  </a:cubicBezTo>
                  <a:cubicBezTo>
                    <a:pt x="233" y="137"/>
                    <a:pt x="228" y="156"/>
                    <a:pt x="217" y="174"/>
                  </a:cubicBezTo>
                  <a:cubicBezTo>
                    <a:pt x="207" y="193"/>
                    <a:pt x="194" y="206"/>
                    <a:pt x="175" y="217"/>
                  </a:cubicBezTo>
                  <a:cubicBezTo>
                    <a:pt x="157" y="228"/>
                    <a:pt x="138" y="233"/>
                    <a:pt x="117" y="234"/>
                  </a:cubicBezTo>
                  <a:cubicBezTo>
                    <a:pt x="96" y="234"/>
                    <a:pt x="78" y="230"/>
                    <a:pt x="59" y="219"/>
                  </a:cubicBezTo>
                  <a:cubicBezTo>
                    <a:pt x="41" y="209"/>
                    <a:pt x="27" y="195"/>
                    <a:pt x="16" y="176"/>
                  </a:cubicBezTo>
                  <a:cubicBezTo>
                    <a:pt x="6" y="158"/>
                    <a:pt x="1" y="140"/>
                    <a:pt x="0" y="118"/>
                  </a:cubicBezTo>
                  <a:cubicBezTo>
                    <a:pt x="0" y="97"/>
                    <a:pt x="4" y="79"/>
                    <a:pt x="14" y="60"/>
                  </a:cubicBezTo>
                  <a:cubicBezTo>
                    <a:pt x="25" y="42"/>
                    <a:pt x="39" y="28"/>
                    <a:pt x="57" y="17"/>
                  </a:cubicBezTo>
                  <a:cubicBezTo>
                    <a:pt x="76" y="6"/>
                    <a:pt x="93" y="1"/>
                    <a:pt x="115" y="1"/>
                  </a:cubicBezTo>
                  <a:cubicBezTo>
                    <a:pt x="136" y="0"/>
                    <a:pt x="154" y="5"/>
                    <a:pt x="173" y="16"/>
                  </a:cubicBezTo>
                </a:path>
              </a:pathLst>
            </a:custGeom>
            <a:noFill/>
            <a:ln w="254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8" name="Freeform 81"/>
            <p:cNvSpPr>
              <a:spLocks noChangeArrowheads="1"/>
            </p:cNvSpPr>
            <p:nvPr/>
          </p:nvSpPr>
          <p:spPr bwMode="auto">
            <a:xfrm>
              <a:off x="6916443" y="795893"/>
              <a:ext cx="195541" cy="195541"/>
            </a:xfrm>
            <a:custGeom>
              <a:avLst/>
              <a:gdLst>
                <a:gd name="T0" fmla="*/ 174 w 235"/>
                <a:gd name="T1" fmla="*/ 15 h 234"/>
                <a:gd name="T2" fmla="*/ 217 w 235"/>
                <a:gd name="T3" fmla="*/ 57 h 234"/>
                <a:gd name="T4" fmla="*/ 234 w 235"/>
                <a:gd name="T5" fmla="*/ 116 h 234"/>
                <a:gd name="T6" fmla="*/ 219 w 235"/>
                <a:gd name="T7" fmla="*/ 174 h 234"/>
                <a:gd name="T8" fmla="*/ 176 w 235"/>
                <a:gd name="T9" fmla="*/ 217 h 234"/>
                <a:gd name="T10" fmla="*/ 118 w 235"/>
                <a:gd name="T11" fmla="*/ 233 h 234"/>
                <a:gd name="T12" fmla="*/ 60 w 235"/>
                <a:gd name="T13" fmla="*/ 218 h 234"/>
                <a:gd name="T14" fmla="*/ 17 w 235"/>
                <a:gd name="T15" fmla="*/ 176 h 234"/>
                <a:gd name="T16" fmla="*/ 1 w 235"/>
                <a:gd name="T17" fmla="*/ 118 h 234"/>
                <a:gd name="T18" fmla="*/ 16 w 235"/>
                <a:gd name="T19" fmla="*/ 59 h 234"/>
                <a:gd name="T20" fmla="*/ 58 w 235"/>
                <a:gd name="T21" fmla="*/ 16 h 234"/>
                <a:gd name="T22" fmla="*/ 116 w 235"/>
                <a:gd name="T23" fmla="*/ 0 h 234"/>
                <a:gd name="T24" fmla="*/ 174 w 235"/>
                <a:gd name="T25" fmla="*/ 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34">
                  <a:moveTo>
                    <a:pt x="174" y="15"/>
                  </a:moveTo>
                  <a:cubicBezTo>
                    <a:pt x="193" y="26"/>
                    <a:pt x="207" y="39"/>
                    <a:pt x="217" y="57"/>
                  </a:cubicBezTo>
                  <a:cubicBezTo>
                    <a:pt x="228" y="76"/>
                    <a:pt x="233" y="94"/>
                    <a:pt x="234" y="116"/>
                  </a:cubicBezTo>
                  <a:cubicBezTo>
                    <a:pt x="234" y="137"/>
                    <a:pt x="230" y="155"/>
                    <a:pt x="219" y="174"/>
                  </a:cubicBezTo>
                  <a:cubicBezTo>
                    <a:pt x="209" y="193"/>
                    <a:pt x="195" y="206"/>
                    <a:pt x="176" y="217"/>
                  </a:cubicBezTo>
                  <a:cubicBezTo>
                    <a:pt x="158" y="228"/>
                    <a:pt x="140" y="233"/>
                    <a:pt x="118" y="233"/>
                  </a:cubicBezTo>
                  <a:cubicBezTo>
                    <a:pt x="97" y="233"/>
                    <a:pt x="79" y="229"/>
                    <a:pt x="60" y="218"/>
                  </a:cubicBezTo>
                  <a:cubicBezTo>
                    <a:pt x="41" y="208"/>
                    <a:pt x="28" y="195"/>
                    <a:pt x="17" y="176"/>
                  </a:cubicBezTo>
                  <a:cubicBezTo>
                    <a:pt x="6" y="158"/>
                    <a:pt x="1" y="139"/>
                    <a:pt x="1" y="118"/>
                  </a:cubicBezTo>
                  <a:cubicBezTo>
                    <a:pt x="0" y="96"/>
                    <a:pt x="6" y="78"/>
                    <a:pt x="16" y="59"/>
                  </a:cubicBezTo>
                  <a:cubicBezTo>
                    <a:pt x="27" y="41"/>
                    <a:pt x="40" y="27"/>
                    <a:pt x="58" y="16"/>
                  </a:cubicBezTo>
                  <a:cubicBezTo>
                    <a:pt x="77" y="5"/>
                    <a:pt x="95" y="0"/>
                    <a:pt x="116" y="0"/>
                  </a:cubicBezTo>
                  <a:cubicBezTo>
                    <a:pt x="137" y="0"/>
                    <a:pt x="156" y="5"/>
                    <a:pt x="174" y="15"/>
                  </a:cubicBezTo>
                </a:path>
              </a:pathLst>
            </a:custGeom>
            <a:noFill/>
            <a:ln w="254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9" name="Line 82"/>
            <p:cNvSpPr>
              <a:spLocks noChangeShapeType="1"/>
            </p:cNvSpPr>
            <p:nvPr/>
          </p:nvSpPr>
          <p:spPr bwMode="auto">
            <a:xfrm>
              <a:off x="6757795" y="1172219"/>
              <a:ext cx="151269" cy="84857"/>
            </a:xfrm>
            <a:prstGeom prst="line">
              <a:avLst/>
            </a:prstGeom>
            <a:noFill/>
            <a:ln w="254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0" name="Line 83"/>
            <p:cNvSpPr>
              <a:spLocks noChangeShapeType="1"/>
            </p:cNvSpPr>
            <p:nvPr/>
          </p:nvSpPr>
          <p:spPr bwMode="auto">
            <a:xfrm flipH="1">
              <a:off x="6997611" y="991434"/>
              <a:ext cx="18446" cy="213989"/>
            </a:xfrm>
            <a:prstGeom prst="line">
              <a:avLst/>
            </a:prstGeom>
            <a:noFill/>
            <a:ln w="254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1" name="Line 84"/>
            <p:cNvSpPr>
              <a:spLocks noChangeShapeType="1"/>
            </p:cNvSpPr>
            <p:nvPr/>
          </p:nvSpPr>
          <p:spPr bwMode="auto">
            <a:xfrm flipH="1">
              <a:off x="6743037" y="943472"/>
              <a:ext cx="188164" cy="121751"/>
            </a:xfrm>
            <a:prstGeom prst="line">
              <a:avLst/>
            </a:prstGeom>
            <a:noFill/>
            <a:ln w="254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264" name="Rectangle 263"/>
          <p:cNvSpPr/>
          <p:nvPr/>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cxnSp>
        <p:nvCxnSpPr>
          <p:cNvPr id="225" name="Straight Connector 224"/>
          <p:cNvCxnSpPr/>
          <p:nvPr/>
        </p:nvCxnSpPr>
        <p:spPr>
          <a:xfrm>
            <a:off x="1754659" y="2701314"/>
            <a:ext cx="2091627"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100649" y="3463197"/>
            <a:ext cx="2084755"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5999347" y="929341"/>
            <a:ext cx="2819189" cy="564257"/>
          </a:xfrm>
          <a:prstGeom prst="rect">
            <a:avLst/>
          </a:prstGeom>
        </p:spPr>
        <p:txBody>
          <a:bodyPr wrap="square">
            <a:spAutoFit/>
          </a:bodyPr>
          <a:lstStyle/>
          <a:p>
            <a:pPr defTabSz="913577">
              <a:lnSpc>
                <a:spcPct val="100000"/>
              </a:lnSpc>
              <a:spcBef>
                <a:spcPts val="800"/>
              </a:spcBef>
              <a:buClr>
                <a:schemeClr val="tx1"/>
              </a:buClr>
              <a:buSzPct val="100000"/>
            </a:pPr>
            <a:r>
              <a:rPr kumimoji="1" lang="en-US" altLang="ja-JP" sz="1200" dirty="0">
                <a:latin typeface="Arial"/>
                <a:ea typeface="ＭＳ Ｐゴシック"/>
              </a:rPr>
              <a:t>1 </a:t>
            </a:r>
            <a:r>
              <a:rPr kumimoji="1" lang="ja-JP" altLang="en-US" sz="1200" dirty="0">
                <a:latin typeface="Arial"/>
                <a:ea typeface="ＭＳ Ｐゴシック"/>
              </a:rPr>
              <a:t>秒あたり </a:t>
            </a:r>
            <a:r>
              <a:rPr kumimoji="1" lang="en-US" altLang="ja-JP" sz="1200" dirty="0">
                <a:latin typeface="Arial"/>
                <a:ea typeface="ＭＳ Ｐゴシック"/>
              </a:rPr>
              <a:t>200 </a:t>
            </a:r>
            <a:r>
              <a:rPr kumimoji="1" lang="ja-JP" altLang="en-US" sz="1200" dirty="0">
                <a:latin typeface="Arial"/>
                <a:ea typeface="ＭＳ Ｐゴシック"/>
              </a:rPr>
              <a:t>万以上のライブ イベント </a:t>
            </a:r>
          </a:p>
          <a:p>
            <a:pPr defTabSz="913577">
              <a:lnSpc>
                <a:spcPct val="100000"/>
              </a:lnSpc>
              <a:spcBef>
                <a:spcPts val="800"/>
              </a:spcBef>
              <a:buClr>
                <a:schemeClr val="tx1"/>
              </a:buClr>
              <a:buSzPct val="100000"/>
            </a:pPr>
            <a:r>
              <a:rPr kumimoji="1" lang="en-US" altLang="ja-JP" sz="1200" dirty="0">
                <a:latin typeface="Arial"/>
                <a:ea typeface="ＭＳ Ｐゴシック"/>
              </a:rPr>
              <a:t>110 </a:t>
            </a:r>
            <a:r>
              <a:rPr kumimoji="1" lang="ja-JP" altLang="en-US" sz="1200" dirty="0">
                <a:latin typeface="Arial"/>
                <a:ea typeface="ＭＳ Ｐゴシック"/>
              </a:rPr>
              <a:t>億以上の履歴イベント </a:t>
            </a:r>
          </a:p>
        </p:txBody>
      </p:sp>
      <p:sp>
        <p:nvSpPr>
          <p:cNvPr id="147" name="正方形/長方形 146"/>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8752703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1.97531E-6 L 2.5E-6 0.46266 " pathEditMode="relative" rAng="0" ptsTypes="AA">
                                      <p:cBhvr>
                                        <p:cTn id="6" dur="2000" fill="hold"/>
                                        <p:tgtEl>
                                          <p:spTgt spid="19"/>
                                        </p:tgtEl>
                                        <p:attrNameLst>
                                          <p:attrName>ppt_x</p:attrName>
                                          <p:attrName>ppt_y</p:attrName>
                                        </p:attrNameLst>
                                      </p:cBhvr>
                                      <p:rCtr x="0" y="231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7765" y="489097"/>
            <a:ext cx="4675317" cy="969867"/>
          </a:xfrm>
        </p:spPr>
        <p:txBody>
          <a:bodyPr/>
          <a:lstStyle/>
          <a:p>
            <a:r>
              <a:rPr lang="ja-JP" altLang="en-US" dirty="0" smtClean="0">
                <a:latin typeface="Meiryo" charset="-128"/>
                <a:ea typeface="Meiryo" charset="-128"/>
                <a:cs typeface="Meiryo" charset="-128"/>
              </a:rPr>
              <a:t>インターネットの基盤に組み</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r>
              <a:rPr lang="ja-JP" altLang="en-US" dirty="0" smtClean="0">
                <a:latin typeface="Meiryo" charset="-128"/>
                <a:ea typeface="Meiryo" charset="-128"/>
                <a:cs typeface="Meiryo" charset="-128"/>
              </a:rPr>
              <a:t>込まれている </a:t>
            </a:r>
            <a:endParaRPr lang="ja-JP" altLang="en-US" dirty="0">
              <a:latin typeface="Meiryo" charset="-128"/>
              <a:ea typeface="Meiryo" charset="-128"/>
              <a:cs typeface="Meiryo" charset="-128"/>
            </a:endParaRPr>
          </a:p>
        </p:txBody>
      </p:sp>
      <p:sp>
        <p:nvSpPr>
          <p:cNvPr id="62" name="Text Placeholder 5"/>
          <p:cNvSpPr txBox="1">
            <a:spLocks/>
          </p:cNvSpPr>
          <p:nvPr/>
        </p:nvSpPr>
        <p:spPr>
          <a:xfrm>
            <a:off x="442382" y="1567542"/>
            <a:ext cx="3851223" cy="2400159"/>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en-US" altLang="ja-JP" dirty="0" smtClean="0">
                <a:solidFill>
                  <a:schemeClr val="accent1"/>
                </a:solidFill>
                <a:latin typeface="Arial"/>
                <a:ea typeface="ＭＳ Ｐゴシック"/>
              </a:rPr>
              <a:t>Umbrella </a:t>
            </a:r>
            <a:r>
              <a:rPr lang="ja-JP" altLang="en-US" dirty="0" smtClean="0">
                <a:solidFill>
                  <a:schemeClr val="accent1"/>
                </a:solidFill>
                <a:latin typeface="Arial"/>
                <a:ea typeface="ＭＳ Ｐゴシック"/>
              </a:rPr>
              <a:t>は以下を実現 </a:t>
            </a:r>
            <a:endParaRPr lang="ja-JP" altLang="en-US" dirty="0">
              <a:solidFill>
                <a:schemeClr val="accent1"/>
              </a:solidFill>
              <a:latin typeface="Arial"/>
              <a:ea typeface="ＭＳ Ｐゴシック"/>
            </a:endParaRPr>
          </a:p>
          <a:p>
            <a:pPr>
              <a:buClr>
                <a:srgbClr val="666666"/>
              </a:buClr>
            </a:pPr>
            <a:r>
              <a:rPr lang="ja-JP" altLang="en-US" dirty="0" smtClean="0">
                <a:solidFill>
                  <a:srgbClr val="333333"/>
                </a:solidFill>
                <a:latin typeface="Arial"/>
                <a:ea typeface="ＭＳ Ｐゴシック"/>
              </a:rPr>
              <a:t>安全な要求に対しては接続 </a:t>
            </a:r>
          </a:p>
          <a:p>
            <a:pPr>
              <a:buClr>
                <a:srgbClr val="666666"/>
              </a:buClr>
            </a:pPr>
            <a:r>
              <a:rPr lang="ja-JP" altLang="en-US" dirty="0" smtClean="0">
                <a:solidFill>
                  <a:srgbClr val="333333"/>
                </a:solidFill>
                <a:latin typeface="Arial"/>
                <a:ea typeface="ＭＳ Ｐゴシック"/>
              </a:rPr>
              <a:t>ユーザおよびマルウェアが開始する接続を阻止</a:t>
            </a:r>
          </a:p>
          <a:p>
            <a:pPr>
              <a:buClr>
                <a:srgbClr val="666666"/>
              </a:buClr>
            </a:pPr>
            <a:r>
              <a:rPr lang="ja-JP" altLang="en-US" dirty="0" smtClean="0">
                <a:solidFill>
                  <a:srgbClr val="333333"/>
                </a:solidFill>
                <a:latin typeface="Arial"/>
                <a:ea typeface="ＭＳ Ｐゴシック"/>
              </a:rPr>
              <a:t>リスクのある </a:t>
            </a:r>
            <a:r>
              <a:rPr lang="en-US" altLang="ja-JP" dirty="0" smtClean="0">
                <a:solidFill>
                  <a:srgbClr val="333333"/>
                </a:solidFill>
                <a:latin typeface="Arial"/>
                <a:ea typeface="ＭＳ Ｐゴシック"/>
              </a:rPr>
              <a:t>URL </a:t>
            </a:r>
            <a:r>
              <a:rPr lang="ja-JP" altLang="en-US" dirty="0" smtClean="0">
                <a:solidFill>
                  <a:srgbClr val="333333"/>
                </a:solidFill>
                <a:latin typeface="Arial"/>
                <a:ea typeface="ＭＳ Ｐゴシック"/>
              </a:rPr>
              <a:t>に対してはプロキシ検査</a:t>
            </a:r>
            <a:r>
              <a:rPr lang="en-US" altLang="ja-JP" baseline="30000" dirty="0" smtClean="0">
                <a:solidFill>
                  <a:srgbClr val="333333"/>
                </a:solidFill>
                <a:latin typeface="Arial"/>
                <a:ea typeface="ＭＳ Ｐゴシック"/>
              </a:rPr>
              <a:t>※</a:t>
            </a:r>
            <a:endParaRPr lang="ja-JP" altLang="en-US" baseline="30000" dirty="0">
              <a:solidFill>
                <a:srgbClr val="333333"/>
              </a:solidFill>
              <a:latin typeface="Arial"/>
              <a:ea typeface="ＭＳ Ｐゴシック"/>
            </a:endParaRPr>
          </a:p>
        </p:txBody>
      </p:sp>
      <p:grpSp>
        <p:nvGrpSpPr>
          <p:cNvPr id="44" name="Group 43"/>
          <p:cNvGrpSpPr/>
          <p:nvPr/>
        </p:nvGrpSpPr>
        <p:grpSpPr>
          <a:xfrm>
            <a:off x="4913173" y="513812"/>
            <a:ext cx="3129386" cy="1675935"/>
            <a:chOff x="5576848" y="502214"/>
            <a:chExt cx="2762969" cy="1479701"/>
          </a:xfrm>
        </p:grpSpPr>
        <p:sp>
          <p:nvSpPr>
            <p:cNvPr id="496" name="Freeform 495"/>
            <p:cNvSpPr/>
            <p:nvPr/>
          </p:nvSpPr>
          <p:spPr>
            <a:xfrm rot="3300032">
              <a:off x="7294077" y="806327"/>
              <a:ext cx="867582" cy="360740"/>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497" name="Freeform 496"/>
            <p:cNvSpPr/>
            <p:nvPr/>
          </p:nvSpPr>
          <p:spPr>
            <a:xfrm>
              <a:off x="5576848" y="1277158"/>
              <a:ext cx="353006" cy="70475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498" name="Freeform 497"/>
            <p:cNvSpPr/>
            <p:nvPr/>
          </p:nvSpPr>
          <p:spPr>
            <a:xfrm rot="787047" flipH="1">
              <a:off x="6007992" y="502214"/>
              <a:ext cx="1283553" cy="1019586"/>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499" name="Freeform 498"/>
            <p:cNvSpPr/>
            <p:nvPr/>
          </p:nvSpPr>
          <p:spPr>
            <a:xfrm flipH="1">
              <a:off x="7986811" y="1277158"/>
              <a:ext cx="353006" cy="70475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grpSp>
      <p:grpSp>
        <p:nvGrpSpPr>
          <p:cNvPr id="611" name="Group 610"/>
          <p:cNvGrpSpPr/>
          <p:nvPr/>
        </p:nvGrpSpPr>
        <p:grpSpPr>
          <a:xfrm>
            <a:off x="6361596" y="2982612"/>
            <a:ext cx="232540" cy="232540"/>
            <a:chOff x="3000375" y="5676900"/>
            <a:chExt cx="657225" cy="657225"/>
          </a:xfrm>
        </p:grpSpPr>
        <p:sp>
          <p:nvSpPr>
            <p:cNvPr id="612"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3"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4"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615" name="Rectangle 614"/>
          <p:cNvSpPr/>
          <p:nvPr/>
        </p:nvSpPr>
        <p:spPr>
          <a:xfrm>
            <a:off x="5575298" y="1782997"/>
            <a:ext cx="767872" cy="400110"/>
          </a:xfrm>
          <a:prstGeom prst="rect">
            <a:avLst/>
          </a:prstGeom>
        </p:spPr>
        <p:txBody>
          <a:bodyPr wrap="square" anchor="t">
            <a:spAutoFit/>
          </a:bodyPr>
          <a:lstStyle/>
          <a:p>
            <a:pPr algn="ctr" defTabSz="913577">
              <a:lnSpc>
                <a:spcPts val="1200"/>
              </a:lnSpc>
            </a:pPr>
            <a:r>
              <a:rPr kumimoji="1" lang="ja-JP" altLang="en-US" sz="1200" b="1" dirty="0" smtClean="0">
                <a:solidFill>
                  <a:schemeClr val="accent6"/>
                </a:solidFill>
                <a:latin typeface="Arial"/>
                <a:ea typeface="ＭＳ Ｐゴシック"/>
              </a:rPr>
              <a:t>安全な要求</a:t>
            </a:r>
          </a:p>
        </p:txBody>
      </p:sp>
      <p:sp>
        <p:nvSpPr>
          <p:cNvPr id="616" name="Rectangle 615"/>
          <p:cNvSpPr/>
          <p:nvPr/>
        </p:nvSpPr>
        <p:spPr>
          <a:xfrm>
            <a:off x="6510690" y="1777572"/>
            <a:ext cx="955106" cy="400110"/>
          </a:xfrm>
          <a:prstGeom prst="rect">
            <a:avLst/>
          </a:prstGeom>
        </p:spPr>
        <p:txBody>
          <a:bodyPr wrap="square" anchor="t">
            <a:spAutoFit/>
          </a:bodyPr>
          <a:lstStyle/>
          <a:p>
            <a:pPr algn="ctr" defTabSz="913577">
              <a:lnSpc>
                <a:spcPts val="1200"/>
              </a:lnSpc>
            </a:pPr>
            <a:r>
              <a:rPr kumimoji="1" lang="ja-JP" altLang="en-US" sz="1200" b="1" dirty="0" smtClean="0">
                <a:solidFill>
                  <a:schemeClr val="accent4"/>
                </a:solidFill>
                <a:latin typeface="Arial"/>
                <a:ea typeface="ＭＳ Ｐゴシック"/>
              </a:rPr>
              <a:t>ブロックされた要求</a:t>
            </a:r>
          </a:p>
        </p:txBody>
      </p:sp>
      <p:cxnSp>
        <p:nvCxnSpPr>
          <p:cNvPr id="617" name="Straight Arrow Connector 616"/>
          <p:cNvCxnSpPr/>
          <p:nvPr/>
        </p:nvCxnSpPr>
        <p:spPr>
          <a:xfrm flipV="1">
            <a:off x="5439229" y="2174703"/>
            <a:ext cx="0" cy="1792998"/>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Arrow Connector 617"/>
          <p:cNvCxnSpPr/>
          <p:nvPr/>
        </p:nvCxnSpPr>
        <p:spPr>
          <a:xfrm flipV="1">
            <a:off x="6477866" y="2174703"/>
            <a:ext cx="0" cy="414931"/>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9" name="Straight Arrow Connector 618"/>
          <p:cNvCxnSpPr/>
          <p:nvPr/>
        </p:nvCxnSpPr>
        <p:spPr>
          <a:xfrm flipV="1">
            <a:off x="7518518" y="2174703"/>
            <a:ext cx="0" cy="1792998"/>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20" name="Group 619"/>
          <p:cNvGrpSpPr/>
          <p:nvPr/>
        </p:nvGrpSpPr>
        <p:grpSpPr>
          <a:xfrm>
            <a:off x="6235747" y="3116258"/>
            <a:ext cx="478036" cy="854396"/>
            <a:chOff x="2134525" y="2834549"/>
            <a:chExt cx="478036" cy="940338"/>
          </a:xfrm>
        </p:grpSpPr>
        <p:cxnSp>
          <p:nvCxnSpPr>
            <p:cNvPr id="621" name="Straight Arrow Connector 620"/>
            <p:cNvCxnSpPr/>
            <p:nvPr/>
          </p:nvCxnSpPr>
          <p:spPr>
            <a:xfrm flipV="1">
              <a:off x="2134525" y="2876891"/>
              <a:ext cx="0" cy="897996"/>
            </a:xfrm>
            <a:prstGeom prst="straightConnector1">
              <a:avLst/>
            </a:prstGeom>
            <a:ln w="254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2" name="Straight Arrow Connector 621"/>
            <p:cNvCxnSpPr/>
            <p:nvPr/>
          </p:nvCxnSpPr>
          <p:spPr>
            <a:xfrm flipV="1">
              <a:off x="2612561" y="2834549"/>
              <a:ext cx="0" cy="940338"/>
            </a:xfrm>
            <a:prstGeom prst="straightConnector1">
              <a:avLst/>
            </a:prstGeom>
            <a:ln w="254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32" name="Group 731"/>
          <p:cNvGrpSpPr>
            <a:grpSpLocks noChangeAspect="1"/>
          </p:cNvGrpSpPr>
          <p:nvPr/>
        </p:nvGrpSpPr>
        <p:grpSpPr>
          <a:xfrm>
            <a:off x="6330198" y="3471040"/>
            <a:ext cx="128016" cy="128016"/>
            <a:chOff x="3000375" y="5676900"/>
            <a:chExt cx="657225" cy="657225"/>
          </a:xfrm>
        </p:grpSpPr>
        <p:sp>
          <p:nvSpPr>
            <p:cNvPr id="737"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8"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9"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33" name="Group 732"/>
          <p:cNvGrpSpPr>
            <a:grpSpLocks noChangeAspect="1"/>
          </p:cNvGrpSpPr>
          <p:nvPr/>
        </p:nvGrpSpPr>
        <p:grpSpPr>
          <a:xfrm>
            <a:off x="6502599" y="3694970"/>
            <a:ext cx="128016" cy="128016"/>
            <a:chOff x="3000379" y="5676890"/>
            <a:chExt cx="657226" cy="657224"/>
          </a:xfrm>
        </p:grpSpPr>
        <p:sp>
          <p:nvSpPr>
            <p:cNvPr id="734" name="Freeform 25"/>
            <p:cNvSpPr>
              <a:spLocks noChangeArrowheads="1"/>
            </p:cNvSpPr>
            <p:nvPr/>
          </p:nvSpPr>
          <p:spPr bwMode="auto">
            <a:xfrm>
              <a:off x="3000379" y="5676890"/>
              <a:ext cx="657226" cy="657224"/>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5" name="Freeform 26"/>
            <p:cNvSpPr>
              <a:spLocks noChangeArrowheads="1"/>
            </p:cNvSpPr>
            <p:nvPr/>
          </p:nvSpPr>
          <p:spPr bwMode="auto">
            <a:xfrm>
              <a:off x="3278192" y="6095993"/>
              <a:ext cx="101601"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6" name="Freeform 27"/>
            <p:cNvSpPr>
              <a:spLocks noChangeArrowheads="1"/>
            </p:cNvSpPr>
            <p:nvPr/>
          </p:nvSpPr>
          <p:spPr bwMode="auto">
            <a:xfrm>
              <a:off x="3194052" y="5805490"/>
              <a:ext cx="271462"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cxnSp>
        <p:nvCxnSpPr>
          <p:cNvPr id="744" name="Straight Connector 743"/>
          <p:cNvCxnSpPr/>
          <p:nvPr/>
        </p:nvCxnSpPr>
        <p:spPr>
          <a:xfrm>
            <a:off x="6569684" y="3336173"/>
            <a:ext cx="161340" cy="372190"/>
          </a:xfrm>
          <a:prstGeom prst="line">
            <a:avLst/>
          </a:prstGeom>
          <a:noFill/>
          <a:ln w="635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flipH="1">
            <a:off x="6477866" y="2174702"/>
            <a:ext cx="10356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3" name="Straight Arrow Connector 792"/>
          <p:cNvCxnSpPr/>
          <p:nvPr/>
        </p:nvCxnSpPr>
        <p:spPr>
          <a:xfrm flipV="1">
            <a:off x="6479238" y="2174704"/>
            <a:ext cx="0" cy="682216"/>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3" name="Oval 742"/>
          <p:cNvSpPr/>
          <p:nvPr/>
        </p:nvSpPr>
        <p:spPr>
          <a:xfrm>
            <a:off x="6229154" y="2850170"/>
            <a:ext cx="497424" cy="497424"/>
          </a:xfrm>
          <a:prstGeom prst="ellipse">
            <a:avLst/>
          </a:pr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624" name="Group 623"/>
          <p:cNvGrpSpPr/>
          <p:nvPr/>
        </p:nvGrpSpPr>
        <p:grpSpPr>
          <a:xfrm>
            <a:off x="5312994" y="3967701"/>
            <a:ext cx="2329744" cy="499434"/>
            <a:chOff x="1547955" y="3698587"/>
            <a:chExt cx="3028546" cy="649238"/>
          </a:xfrm>
        </p:grpSpPr>
        <p:sp>
          <p:nvSpPr>
            <p:cNvPr id="625" name="Rounded Rectangle 624"/>
            <p:cNvSpPr/>
            <p:nvPr/>
          </p:nvSpPr>
          <p:spPr bwMode="auto">
            <a:xfrm>
              <a:off x="1547955" y="3698587"/>
              <a:ext cx="3028546" cy="649238"/>
            </a:xfrm>
            <a:prstGeom prst="roundRect">
              <a:avLst>
                <a:gd name="adj" fmla="val 10076"/>
              </a:avLst>
            </a:prstGeom>
            <a:solidFill>
              <a:schemeClr val="bg1"/>
            </a:solidFill>
            <a:ln w="12700" cap="rnd" cmpd="sng" algn="ctr">
              <a:solidFill>
                <a:schemeClr val="tx1"/>
              </a:solidFill>
              <a:prstDash val="solid"/>
              <a:round/>
              <a:headEnd type="oval" w="med" len="med"/>
              <a:tailEnd type="none" w="med" len="med"/>
            </a:ln>
            <a:effectLst/>
            <a:extLst/>
          </p:spPr>
          <p:txBody>
            <a:bodyPr lIns="91318" tIns="45660" rIns="91318" bIns="45660" rtlCol="0" anchor="ctr"/>
            <a:lstStyle/>
            <a:p>
              <a:pPr algn="ctr" defTabSz="913577">
                <a:defRPr/>
              </a:pPr>
              <a:endParaRPr lang="en-US" sz="1349" kern="0" dirty="0" err="1">
                <a:solidFill>
                  <a:srgbClr val="000000"/>
                </a:solidFill>
                <a:latin typeface="Arial"/>
                <a:ea typeface="ＭＳ Ｐゴシック"/>
              </a:endParaRPr>
            </a:p>
          </p:txBody>
        </p:sp>
        <p:grpSp>
          <p:nvGrpSpPr>
            <p:cNvPr id="626" name="Group 625"/>
            <p:cNvGrpSpPr/>
            <p:nvPr/>
          </p:nvGrpSpPr>
          <p:grpSpPr>
            <a:xfrm>
              <a:off x="3800041" y="3855266"/>
              <a:ext cx="435702" cy="344937"/>
              <a:chOff x="6108382" y="1993858"/>
              <a:chExt cx="603032" cy="477410"/>
            </a:xfrm>
          </p:grpSpPr>
          <p:sp>
            <p:nvSpPr>
              <p:cNvPr id="654" name="Line 24"/>
              <p:cNvSpPr>
                <a:spLocks noChangeShapeType="1"/>
              </p:cNvSpPr>
              <p:nvPr/>
            </p:nvSpPr>
            <p:spPr bwMode="auto">
              <a:xfrm>
                <a:off x="6407155" y="2137880"/>
                <a:ext cx="0" cy="222023"/>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55" name="Freeform 654"/>
              <p:cNvSpPr>
                <a:spLocks noChangeArrowheads="1"/>
              </p:cNvSpPr>
              <p:nvPr/>
            </p:nvSpPr>
            <p:spPr bwMode="auto">
              <a:xfrm>
                <a:off x="6241794" y="1993858"/>
                <a:ext cx="325384" cy="144022"/>
              </a:xfrm>
              <a:custGeom>
                <a:avLst/>
                <a:gdLst>
                  <a:gd name="T0" fmla="*/ 268 w 538"/>
                  <a:gd name="T1" fmla="*/ 238 h 239"/>
                  <a:gd name="T2" fmla="*/ 0 w 538"/>
                  <a:gd name="T3" fmla="*/ 238 h 239"/>
                  <a:gd name="T4" fmla="*/ 0 w 538"/>
                  <a:gd name="T5" fmla="*/ 0 h 239"/>
                  <a:gd name="T6" fmla="*/ 537 w 538"/>
                  <a:gd name="T7" fmla="*/ 0 h 239"/>
                  <a:gd name="T8" fmla="*/ 537 w 538"/>
                  <a:gd name="T9" fmla="*/ 238 h 239"/>
                  <a:gd name="T10" fmla="*/ 268 w 538"/>
                  <a:gd name="T11" fmla="*/ 238 h 239"/>
                </a:gdLst>
                <a:ahLst/>
                <a:cxnLst>
                  <a:cxn ang="0">
                    <a:pos x="T0" y="T1"/>
                  </a:cxn>
                  <a:cxn ang="0">
                    <a:pos x="T2" y="T3"/>
                  </a:cxn>
                  <a:cxn ang="0">
                    <a:pos x="T4" y="T5"/>
                  </a:cxn>
                  <a:cxn ang="0">
                    <a:pos x="T6" y="T7"/>
                  </a:cxn>
                  <a:cxn ang="0">
                    <a:pos x="T8" y="T9"/>
                  </a:cxn>
                  <a:cxn ang="0">
                    <a:pos x="T10" y="T11"/>
                  </a:cxn>
                </a:cxnLst>
                <a:rect l="0" t="0" r="r" b="b"/>
                <a:pathLst>
                  <a:path w="538" h="239">
                    <a:moveTo>
                      <a:pt x="268" y="238"/>
                    </a:moveTo>
                    <a:lnTo>
                      <a:pt x="0" y="238"/>
                    </a:lnTo>
                    <a:lnTo>
                      <a:pt x="0" y="0"/>
                    </a:lnTo>
                    <a:lnTo>
                      <a:pt x="537" y="0"/>
                    </a:lnTo>
                    <a:lnTo>
                      <a:pt x="537" y="238"/>
                    </a:lnTo>
                    <a:lnTo>
                      <a:pt x="268" y="238"/>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6" name="Freeform 655"/>
              <p:cNvSpPr>
                <a:spLocks noChangeArrowheads="1"/>
              </p:cNvSpPr>
              <p:nvPr/>
            </p:nvSpPr>
            <p:spPr bwMode="auto">
              <a:xfrm>
                <a:off x="6348479" y="2361913"/>
                <a:ext cx="109348"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7" name="Freeform 656"/>
              <p:cNvSpPr>
                <a:spLocks noChangeArrowheads="1"/>
              </p:cNvSpPr>
              <p:nvPr/>
            </p:nvSpPr>
            <p:spPr bwMode="auto">
              <a:xfrm>
                <a:off x="6108382" y="2361916"/>
                <a:ext cx="109351"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8" name="Freeform 657"/>
              <p:cNvSpPr>
                <a:spLocks noChangeArrowheads="1"/>
              </p:cNvSpPr>
              <p:nvPr/>
            </p:nvSpPr>
            <p:spPr bwMode="auto">
              <a:xfrm>
                <a:off x="6602066" y="2361910"/>
                <a:ext cx="109348"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9" name="Freeform 658"/>
              <p:cNvSpPr>
                <a:spLocks noChangeArrowheads="1"/>
              </p:cNvSpPr>
              <p:nvPr/>
            </p:nvSpPr>
            <p:spPr bwMode="auto">
              <a:xfrm>
                <a:off x="6162674" y="2249888"/>
                <a:ext cx="501649" cy="112017"/>
              </a:xfrm>
              <a:custGeom>
                <a:avLst/>
                <a:gdLst>
                  <a:gd name="T0" fmla="*/ 612 w 613"/>
                  <a:gd name="T1" fmla="*/ 186 h 187"/>
                  <a:gd name="T2" fmla="*/ 612 w 613"/>
                  <a:gd name="T3" fmla="*/ 0 h 187"/>
                  <a:gd name="T4" fmla="*/ 0 w 613"/>
                  <a:gd name="T5" fmla="*/ 0 h 187"/>
                  <a:gd name="T6" fmla="*/ 0 w 613"/>
                  <a:gd name="T7" fmla="*/ 186 h 187"/>
                </a:gdLst>
                <a:ahLst/>
                <a:cxnLst>
                  <a:cxn ang="0">
                    <a:pos x="T0" y="T1"/>
                  </a:cxn>
                  <a:cxn ang="0">
                    <a:pos x="T2" y="T3"/>
                  </a:cxn>
                  <a:cxn ang="0">
                    <a:pos x="T4" y="T5"/>
                  </a:cxn>
                  <a:cxn ang="0">
                    <a:pos x="T6" y="T7"/>
                  </a:cxn>
                </a:cxnLst>
                <a:rect l="0" t="0" r="r" b="b"/>
                <a:pathLst>
                  <a:path w="613" h="187">
                    <a:moveTo>
                      <a:pt x="612" y="186"/>
                    </a:moveTo>
                    <a:lnTo>
                      <a:pt x="612" y="0"/>
                    </a:lnTo>
                    <a:lnTo>
                      <a:pt x="0" y="0"/>
                    </a:lnTo>
                    <a:lnTo>
                      <a:pt x="0" y="186"/>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grpSp>
        <p:grpSp>
          <p:nvGrpSpPr>
            <p:cNvPr id="627" name="Group 626"/>
            <p:cNvGrpSpPr/>
            <p:nvPr/>
          </p:nvGrpSpPr>
          <p:grpSpPr>
            <a:xfrm>
              <a:off x="1879547" y="3851667"/>
              <a:ext cx="474918" cy="352153"/>
              <a:chOff x="3789363" y="2959098"/>
              <a:chExt cx="466725" cy="346077"/>
            </a:xfrm>
          </p:grpSpPr>
          <p:sp>
            <p:nvSpPr>
              <p:cNvPr id="652" name="Freeform 11"/>
              <p:cNvSpPr>
                <a:spLocks noChangeArrowheads="1"/>
              </p:cNvSpPr>
              <p:nvPr/>
            </p:nvSpPr>
            <p:spPr bwMode="auto">
              <a:xfrm>
                <a:off x="3810000" y="2959098"/>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53"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628" name="Oval 627"/>
            <p:cNvSpPr>
              <a:spLocks noChangeAspect="1"/>
            </p:cNvSpPr>
            <p:nvPr/>
          </p:nvSpPr>
          <p:spPr>
            <a:xfrm>
              <a:off x="3137275" y="3887576"/>
              <a:ext cx="48693" cy="4918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29" name="Freeform 628"/>
            <p:cNvSpPr>
              <a:spLocks noChangeArrowheads="1"/>
            </p:cNvSpPr>
            <p:nvPr/>
          </p:nvSpPr>
          <p:spPr bwMode="auto">
            <a:xfrm>
              <a:off x="3091784" y="3853732"/>
              <a:ext cx="449781" cy="116873"/>
            </a:xfrm>
            <a:custGeom>
              <a:avLst/>
              <a:gdLst>
                <a:gd name="T0" fmla="*/ 429 w 859"/>
                <a:gd name="T1" fmla="*/ 225 h 226"/>
                <a:gd name="T2" fmla="*/ 0 w 859"/>
                <a:gd name="T3" fmla="*/ 225 h 226"/>
                <a:gd name="T4" fmla="*/ 0 w 859"/>
                <a:gd name="T5" fmla="*/ 0 h 226"/>
                <a:gd name="T6" fmla="*/ 858 w 859"/>
                <a:gd name="T7" fmla="*/ 0 h 226"/>
                <a:gd name="T8" fmla="*/ 858 w 859"/>
                <a:gd name="T9" fmla="*/ 225 h 226"/>
                <a:gd name="T10" fmla="*/ 429 w 859"/>
                <a:gd name="T11" fmla="*/ 225 h 226"/>
              </a:gdLst>
              <a:ahLst/>
              <a:cxnLst>
                <a:cxn ang="0">
                  <a:pos x="T0" y="T1"/>
                </a:cxn>
                <a:cxn ang="0">
                  <a:pos x="T2" y="T3"/>
                </a:cxn>
                <a:cxn ang="0">
                  <a:pos x="T4" y="T5"/>
                </a:cxn>
                <a:cxn ang="0">
                  <a:pos x="T6" y="T7"/>
                </a:cxn>
                <a:cxn ang="0">
                  <a:pos x="T8" y="T9"/>
                </a:cxn>
                <a:cxn ang="0">
                  <a:pos x="T10" y="T11"/>
                </a:cxn>
              </a:cxnLst>
              <a:rect l="0" t="0" r="r" b="b"/>
              <a:pathLst>
                <a:path w="859" h="226">
                  <a:moveTo>
                    <a:pt x="429" y="225"/>
                  </a:moveTo>
                  <a:lnTo>
                    <a:pt x="0" y="225"/>
                  </a:lnTo>
                  <a:lnTo>
                    <a:pt x="0" y="0"/>
                  </a:lnTo>
                  <a:lnTo>
                    <a:pt x="858" y="0"/>
                  </a:lnTo>
                  <a:lnTo>
                    <a:pt x="858" y="225"/>
                  </a:lnTo>
                  <a:lnTo>
                    <a:pt x="429" y="22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30" name="Freeform 629"/>
            <p:cNvSpPr>
              <a:spLocks noChangeArrowheads="1"/>
            </p:cNvSpPr>
            <p:nvPr/>
          </p:nvSpPr>
          <p:spPr bwMode="auto">
            <a:xfrm>
              <a:off x="3091786" y="3970603"/>
              <a:ext cx="449781" cy="116873"/>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31" name="Freeform 630"/>
            <p:cNvSpPr>
              <a:spLocks noChangeArrowheads="1"/>
            </p:cNvSpPr>
            <p:nvPr/>
          </p:nvSpPr>
          <p:spPr bwMode="auto">
            <a:xfrm>
              <a:off x="3091791" y="4087463"/>
              <a:ext cx="449781" cy="116873"/>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32" name="Oval 631"/>
            <p:cNvSpPr>
              <a:spLocks noChangeAspect="1"/>
            </p:cNvSpPr>
            <p:nvPr/>
          </p:nvSpPr>
          <p:spPr>
            <a:xfrm>
              <a:off x="3137293" y="4004433"/>
              <a:ext cx="48693" cy="4918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33" name="Oval 632"/>
            <p:cNvSpPr>
              <a:spLocks noChangeAspect="1"/>
            </p:cNvSpPr>
            <p:nvPr/>
          </p:nvSpPr>
          <p:spPr>
            <a:xfrm>
              <a:off x="3137294" y="4121296"/>
              <a:ext cx="48693" cy="4918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634" name="Group 633"/>
            <p:cNvGrpSpPr/>
            <p:nvPr/>
          </p:nvGrpSpPr>
          <p:grpSpPr>
            <a:xfrm>
              <a:off x="3348475" y="3901423"/>
              <a:ext cx="151624" cy="28094"/>
              <a:chOff x="2649368" y="3587745"/>
              <a:chExt cx="85420" cy="15826"/>
            </a:xfrm>
            <a:noFill/>
          </p:grpSpPr>
          <p:sp>
            <p:nvSpPr>
              <p:cNvPr id="649" name="Freeform 648"/>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0" name="Freeform 649"/>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1" name="Freeform 650"/>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35" name="Group 634"/>
            <p:cNvGrpSpPr/>
            <p:nvPr/>
          </p:nvGrpSpPr>
          <p:grpSpPr>
            <a:xfrm>
              <a:off x="3348488" y="4015626"/>
              <a:ext cx="151624" cy="28094"/>
              <a:chOff x="2649368" y="3587745"/>
              <a:chExt cx="85420" cy="15826"/>
            </a:xfrm>
            <a:noFill/>
          </p:grpSpPr>
          <p:sp>
            <p:nvSpPr>
              <p:cNvPr id="646" name="Freeform 645"/>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7" name="Freeform 646"/>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8" name="Freeform 647"/>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36" name="Group 635"/>
            <p:cNvGrpSpPr/>
            <p:nvPr/>
          </p:nvGrpSpPr>
          <p:grpSpPr>
            <a:xfrm>
              <a:off x="3348501" y="4131334"/>
              <a:ext cx="151624" cy="28094"/>
              <a:chOff x="2649368" y="3587745"/>
              <a:chExt cx="85420" cy="15826"/>
            </a:xfrm>
            <a:noFill/>
          </p:grpSpPr>
          <p:sp>
            <p:nvSpPr>
              <p:cNvPr id="643" name="Freeform 642"/>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4" name="Freeform 643"/>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5" name="Freeform 644"/>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37" name="Group 636"/>
            <p:cNvGrpSpPr/>
            <p:nvPr/>
          </p:nvGrpSpPr>
          <p:grpSpPr>
            <a:xfrm>
              <a:off x="2619962" y="3856332"/>
              <a:ext cx="196381" cy="346682"/>
              <a:chOff x="2242418" y="3559691"/>
              <a:chExt cx="112383" cy="198390"/>
            </a:xfrm>
            <a:noFill/>
          </p:grpSpPr>
          <p:sp>
            <p:nvSpPr>
              <p:cNvPr id="638" name="Freeform 637"/>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39" name="Line 20"/>
              <p:cNvSpPr>
                <a:spLocks noChangeShapeType="1"/>
              </p:cNvSpPr>
              <p:nvPr/>
            </p:nvSpPr>
            <p:spPr bwMode="auto">
              <a:xfrm flipH="1">
                <a:off x="2243080" y="3721219"/>
                <a:ext cx="11107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40" name="Line 21"/>
              <p:cNvSpPr>
                <a:spLocks noChangeShapeType="1"/>
              </p:cNvSpPr>
              <p:nvPr/>
            </p:nvSpPr>
            <p:spPr bwMode="auto">
              <a:xfrm flipH="1">
                <a:off x="2243080" y="3598857"/>
                <a:ext cx="11107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41" name="Line 22"/>
              <p:cNvSpPr>
                <a:spLocks noChangeShapeType="1"/>
              </p:cNvSpPr>
              <p:nvPr/>
            </p:nvSpPr>
            <p:spPr bwMode="auto">
              <a:xfrm>
                <a:off x="2277975" y="3577907"/>
                <a:ext cx="4128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42" name="Freeform 641"/>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43" name="Group 42"/>
          <p:cNvGrpSpPr/>
          <p:nvPr/>
        </p:nvGrpSpPr>
        <p:grpSpPr>
          <a:xfrm>
            <a:off x="5541664" y="2319416"/>
            <a:ext cx="835141" cy="1503570"/>
            <a:chOff x="6034109" y="2131930"/>
            <a:chExt cx="835141" cy="1503570"/>
          </a:xfrm>
        </p:grpSpPr>
        <p:grpSp>
          <p:nvGrpSpPr>
            <p:cNvPr id="22" name="Group 21"/>
            <p:cNvGrpSpPr/>
            <p:nvPr/>
          </p:nvGrpSpPr>
          <p:grpSpPr>
            <a:xfrm>
              <a:off x="6268503" y="2357622"/>
              <a:ext cx="131959" cy="1048702"/>
              <a:chOff x="6039464" y="2595428"/>
              <a:chExt cx="131959" cy="1048702"/>
            </a:xfrm>
          </p:grpSpPr>
          <p:grpSp>
            <p:nvGrpSpPr>
              <p:cNvPr id="690" name="Group 689"/>
              <p:cNvGrpSpPr>
                <a:grpSpLocks noChangeAspect="1"/>
              </p:cNvGrpSpPr>
              <p:nvPr/>
            </p:nvGrpSpPr>
            <p:grpSpPr>
              <a:xfrm>
                <a:off x="6039464" y="2595428"/>
                <a:ext cx="131959" cy="131959"/>
                <a:chOff x="4036402" y="2468665"/>
                <a:chExt cx="229313" cy="229313"/>
              </a:xfrm>
            </p:grpSpPr>
            <p:sp>
              <p:nvSpPr>
                <p:cNvPr id="691" name="Oval 690"/>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2"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93" name="Group 692"/>
              <p:cNvGrpSpPr>
                <a:grpSpLocks noChangeAspect="1"/>
              </p:cNvGrpSpPr>
              <p:nvPr/>
            </p:nvGrpSpPr>
            <p:grpSpPr>
              <a:xfrm>
                <a:off x="6039464" y="3053800"/>
                <a:ext cx="131959" cy="131959"/>
                <a:chOff x="4036402" y="2468665"/>
                <a:chExt cx="229313" cy="229313"/>
              </a:xfrm>
            </p:grpSpPr>
            <p:sp>
              <p:nvSpPr>
                <p:cNvPr id="694" name="Oval 69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96" name="Group 695"/>
              <p:cNvGrpSpPr>
                <a:grpSpLocks noChangeAspect="1"/>
              </p:cNvGrpSpPr>
              <p:nvPr/>
            </p:nvGrpSpPr>
            <p:grpSpPr>
              <a:xfrm>
                <a:off x="6039464" y="3512171"/>
                <a:ext cx="131959" cy="131959"/>
                <a:chOff x="4036402" y="2468665"/>
                <a:chExt cx="229313" cy="229313"/>
              </a:xfrm>
            </p:grpSpPr>
            <p:sp>
              <p:nvSpPr>
                <p:cNvPr id="697" name="Oval 696"/>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8"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702" name="Group 701"/>
            <p:cNvGrpSpPr>
              <a:grpSpLocks noChangeAspect="1"/>
            </p:cNvGrpSpPr>
            <p:nvPr/>
          </p:nvGrpSpPr>
          <p:grpSpPr>
            <a:xfrm>
              <a:off x="6737291" y="2357622"/>
              <a:ext cx="131959" cy="131959"/>
              <a:chOff x="4036402" y="2468665"/>
              <a:chExt cx="229313" cy="229313"/>
            </a:xfrm>
          </p:grpSpPr>
          <p:sp>
            <p:nvSpPr>
              <p:cNvPr id="703" name="Oval 702"/>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04"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7" name="Group 36"/>
            <p:cNvGrpSpPr/>
            <p:nvPr/>
          </p:nvGrpSpPr>
          <p:grpSpPr>
            <a:xfrm>
              <a:off x="6502897" y="2131930"/>
              <a:ext cx="131959" cy="1503570"/>
              <a:chOff x="6458366" y="2131930"/>
              <a:chExt cx="131959" cy="1503570"/>
            </a:xfrm>
          </p:grpSpPr>
          <p:grpSp>
            <p:nvGrpSpPr>
              <p:cNvPr id="672" name="Group 671"/>
              <p:cNvGrpSpPr>
                <a:grpSpLocks noChangeAspect="1"/>
              </p:cNvGrpSpPr>
              <p:nvPr/>
            </p:nvGrpSpPr>
            <p:grpSpPr>
              <a:xfrm>
                <a:off x="6458366" y="2586757"/>
                <a:ext cx="131959" cy="131959"/>
                <a:chOff x="4036402" y="2468665"/>
                <a:chExt cx="229313" cy="229313"/>
              </a:xfrm>
            </p:grpSpPr>
            <p:sp>
              <p:nvSpPr>
                <p:cNvPr id="673" name="Oval 672"/>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74"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75" name="Group 674"/>
              <p:cNvGrpSpPr>
                <a:grpSpLocks noChangeAspect="1"/>
              </p:cNvGrpSpPr>
              <p:nvPr/>
            </p:nvGrpSpPr>
            <p:grpSpPr>
              <a:xfrm>
                <a:off x="6458366" y="3045149"/>
                <a:ext cx="131959" cy="131959"/>
                <a:chOff x="4036402" y="2468665"/>
                <a:chExt cx="229313" cy="229313"/>
              </a:xfrm>
            </p:grpSpPr>
            <p:sp>
              <p:nvSpPr>
                <p:cNvPr id="676" name="Oval 675"/>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77"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78" name="Group 677"/>
              <p:cNvGrpSpPr>
                <a:grpSpLocks noChangeAspect="1"/>
              </p:cNvGrpSpPr>
              <p:nvPr/>
            </p:nvGrpSpPr>
            <p:grpSpPr>
              <a:xfrm>
                <a:off x="6458366" y="3503541"/>
                <a:ext cx="131959" cy="131959"/>
                <a:chOff x="4036402" y="2468665"/>
                <a:chExt cx="229313" cy="229313"/>
              </a:xfrm>
            </p:grpSpPr>
            <p:sp>
              <p:nvSpPr>
                <p:cNvPr id="679" name="Oval 678"/>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80"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814" name="Group 813"/>
              <p:cNvGrpSpPr>
                <a:grpSpLocks noChangeAspect="1"/>
              </p:cNvGrpSpPr>
              <p:nvPr/>
            </p:nvGrpSpPr>
            <p:grpSpPr>
              <a:xfrm>
                <a:off x="6458366" y="2131930"/>
                <a:ext cx="131959" cy="131959"/>
                <a:chOff x="4036402" y="2468665"/>
                <a:chExt cx="229313" cy="229313"/>
              </a:xfrm>
            </p:grpSpPr>
            <p:sp>
              <p:nvSpPr>
                <p:cNvPr id="815" name="Oval 814"/>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16"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979" name="Group 978"/>
            <p:cNvGrpSpPr/>
            <p:nvPr/>
          </p:nvGrpSpPr>
          <p:grpSpPr>
            <a:xfrm>
              <a:off x="6034109" y="2131930"/>
              <a:ext cx="131959" cy="1503570"/>
              <a:chOff x="6458366" y="2131930"/>
              <a:chExt cx="131959" cy="1503570"/>
            </a:xfrm>
          </p:grpSpPr>
          <p:grpSp>
            <p:nvGrpSpPr>
              <p:cNvPr id="980" name="Group 979"/>
              <p:cNvGrpSpPr>
                <a:grpSpLocks noChangeAspect="1"/>
              </p:cNvGrpSpPr>
              <p:nvPr/>
            </p:nvGrpSpPr>
            <p:grpSpPr>
              <a:xfrm>
                <a:off x="6458366" y="2586757"/>
                <a:ext cx="131959" cy="131959"/>
                <a:chOff x="4036402" y="2468665"/>
                <a:chExt cx="229313" cy="229313"/>
              </a:xfrm>
            </p:grpSpPr>
            <p:sp>
              <p:nvSpPr>
                <p:cNvPr id="990" name="Oval 989"/>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91"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81" name="Group 980"/>
              <p:cNvGrpSpPr>
                <a:grpSpLocks noChangeAspect="1"/>
              </p:cNvGrpSpPr>
              <p:nvPr/>
            </p:nvGrpSpPr>
            <p:grpSpPr>
              <a:xfrm>
                <a:off x="6458366" y="3045149"/>
                <a:ext cx="131959" cy="131959"/>
                <a:chOff x="4036402" y="2468665"/>
                <a:chExt cx="229313" cy="229313"/>
              </a:xfrm>
            </p:grpSpPr>
            <p:sp>
              <p:nvSpPr>
                <p:cNvPr id="988" name="Oval 987"/>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89"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82" name="Group 981"/>
              <p:cNvGrpSpPr>
                <a:grpSpLocks noChangeAspect="1"/>
              </p:cNvGrpSpPr>
              <p:nvPr/>
            </p:nvGrpSpPr>
            <p:grpSpPr>
              <a:xfrm>
                <a:off x="6458366" y="3503541"/>
                <a:ext cx="131959" cy="131959"/>
                <a:chOff x="4036402" y="2468665"/>
                <a:chExt cx="229313" cy="229313"/>
              </a:xfrm>
            </p:grpSpPr>
            <p:sp>
              <p:nvSpPr>
                <p:cNvPr id="986" name="Oval 985"/>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87"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83" name="Group 982"/>
              <p:cNvGrpSpPr>
                <a:grpSpLocks noChangeAspect="1"/>
              </p:cNvGrpSpPr>
              <p:nvPr/>
            </p:nvGrpSpPr>
            <p:grpSpPr>
              <a:xfrm>
                <a:off x="6458366" y="2131930"/>
                <a:ext cx="131959" cy="131959"/>
                <a:chOff x="4036402" y="2468665"/>
                <a:chExt cx="229313" cy="229313"/>
              </a:xfrm>
            </p:grpSpPr>
            <p:sp>
              <p:nvSpPr>
                <p:cNvPr id="984" name="Oval 98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8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nvGrpSpPr>
          <p:cNvPr id="42" name="Group 41"/>
          <p:cNvGrpSpPr/>
          <p:nvPr/>
        </p:nvGrpSpPr>
        <p:grpSpPr>
          <a:xfrm>
            <a:off x="6584681" y="2319416"/>
            <a:ext cx="828393" cy="1503570"/>
            <a:chOff x="7077126" y="2131930"/>
            <a:chExt cx="828393" cy="1503570"/>
          </a:xfrm>
        </p:grpSpPr>
        <p:grpSp>
          <p:nvGrpSpPr>
            <p:cNvPr id="727" name="Group 726"/>
            <p:cNvGrpSpPr>
              <a:grpSpLocks noChangeAspect="1"/>
            </p:cNvGrpSpPr>
            <p:nvPr/>
          </p:nvGrpSpPr>
          <p:grpSpPr>
            <a:xfrm>
              <a:off x="7077126" y="2357622"/>
              <a:ext cx="128016" cy="128016"/>
              <a:chOff x="4295681" y="4399414"/>
              <a:chExt cx="229313" cy="229313"/>
            </a:xfrm>
          </p:grpSpPr>
          <p:sp>
            <p:nvSpPr>
              <p:cNvPr id="728" name="Oval 72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2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41" name="Group 40"/>
            <p:cNvGrpSpPr/>
            <p:nvPr/>
          </p:nvGrpSpPr>
          <p:grpSpPr>
            <a:xfrm>
              <a:off x="7544044" y="2357622"/>
              <a:ext cx="128016" cy="1045051"/>
              <a:chOff x="7609655" y="2357622"/>
              <a:chExt cx="128016" cy="1045051"/>
            </a:xfrm>
          </p:grpSpPr>
          <p:grpSp>
            <p:nvGrpSpPr>
              <p:cNvPr id="747" name="Group 746"/>
              <p:cNvGrpSpPr>
                <a:grpSpLocks noChangeAspect="1"/>
              </p:cNvGrpSpPr>
              <p:nvPr/>
            </p:nvGrpSpPr>
            <p:grpSpPr>
              <a:xfrm>
                <a:off x="7609655" y="2357622"/>
                <a:ext cx="128016" cy="128016"/>
                <a:chOff x="4295681" y="4399414"/>
                <a:chExt cx="229313" cy="229313"/>
              </a:xfrm>
            </p:grpSpPr>
            <p:sp>
              <p:nvSpPr>
                <p:cNvPr id="754" name="Oval 753"/>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55"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48" name="Group 747"/>
              <p:cNvGrpSpPr>
                <a:grpSpLocks noChangeAspect="1"/>
              </p:cNvGrpSpPr>
              <p:nvPr/>
            </p:nvGrpSpPr>
            <p:grpSpPr>
              <a:xfrm>
                <a:off x="7609655" y="2816140"/>
                <a:ext cx="128016" cy="128016"/>
                <a:chOff x="4295681" y="4399414"/>
                <a:chExt cx="229313" cy="229313"/>
              </a:xfrm>
            </p:grpSpPr>
            <p:sp>
              <p:nvSpPr>
                <p:cNvPr id="752" name="Oval 75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5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49" name="Group 748"/>
              <p:cNvGrpSpPr>
                <a:grpSpLocks noChangeAspect="1"/>
              </p:cNvGrpSpPr>
              <p:nvPr/>
            </p:nvGrpSpPr>
            <p:grpSpPr>
              <a:xfrm>
                <a:off x="7609655" y="3274657"/>
                <a:ext cx="128016" cy="128016"/>
                <a:chOff x="4295681" y="4399414"/>
                <a:chExt cx="229313" cy="229313"/>
              </a:xfrm>
            </p:grpSpPr>
            <p:sp>
              <p:nvSpPr>
                <p:cNvPr id="750" name="Oval 74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5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39" name="Group 38"/>
            <p:cNvGrpSpPr/>
            <p:nvPr/>
          </p:nvGrpSpPr>
          <p:grpSpPr>
            <a:xfrm>
              <a:off x="7310585" y="2131930"/>
              <a:ext cx="128016" cy="1503570"/>
              <a:chOff x="7354325" y="2131930"/>
              <a:chExt cx="128016" cy="1503570"/>
            </a:xfrm>
          </p:grpSpPr>
          <p:grpSp>
            <p:nvGrpSpPr>
              <p:cNvPr id="713" name="Group 712"/>
              <p:cNvGrpSpPr>
                <a:grpSpLocks noChangeAspect="1"/>
              </p:cNvGrpSpPr>
              <p:nvPr/>
            </p:nvGrpSpPr>
            <p:grpSpPr>
              <a:xfrm>
                <a:off x="7354325" y="3048966"/>
                <a:ext cx="128016" cy="128016"/>
                <a:chOff x="4295681" y="4399414"/>
                <a:chExt cx="229313" cy="229313"/>
              </a:xfrm>
            </p:grpSpPr>
            <p:sp>
              <p:nvSpPr>
                <p:cNvPr id="720" name="Oval 71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2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14" name="Group 713"/>
              <p:cNvGrpSpPr>
                <a:grpSpLocks noChangeAspect="1"/>
              </p:cNvGrpSpPr>
              <p:nvPr/>
            </p:nvGrpSpPr>
            <p:grpSpPr>
              <a:xfrm>
                <a:off x="7354325" y="3507484"/>
                <a:ext cx="128016" cy="128016"/>
                <a:chOff x="4295681" y="4399414"/>
                <a:chExt cx="229313" cy="229313"/>
              </a:xfrm>
            </p:grpSpPr>
            <p:sp>
              <p:nvSpPr>
                <p:cNvPr id="718" name="Oval 71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1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6" name="Group 35"/>
              <p:cNvGrpSpPr/>
              <p:nvPr/>
            </p:nvGrpSpPr>
            <p:grpSpPr>
              <a:xfrm>
                <a:off x="7354325" y="2131930"/>
                <a:ext cx="128016" cy="586534"/>
                <a:chOff x="7480269" y="2065602"/>
                <a:chExt cx="128016" cy="586534"/>
              </a:xfrm>
            </p:grpSpPr>
            <p:grpSp>
              <p:nvGrpSpPr>
                <p:cNvPr id="795" name="Group 794"/>
                <p:cNvGrpSpPr>
                  <a:grpSpLocks noChangeAspect="1"/>
                </p:cNvGrpSpPr>
                <p:nvPr/>
              </p:nvGrpSpPr>
              <p:grpSpPr>
                <a:xfrm>
                  <a:off x="7480269" y="2065602"/>
                  <a:ext cx="128016" cy="128016"/>
                  <a:chOff x="4295681" y="4399414"/>
                  <a:chExt cx="229313" cy="229313"/>
                </a:xfrm>
              </p:grpSpPr>
              <p:sp>
                <p:nvSpPr>
                  <p:cNvPr id="802" name="Oval 80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0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96" name="Group 795"/>
                <p:cNvGrpSpPr>
                  <a:grpSpLocks noChangeAspect="1"/>
                </p:cNvGrpSpPr>
                <p:nvPr/>
              </p:nvGrpSpPr>
              <p:grpSpPr>
                <a:xfrm>
                  <a:off x="7480269" y="2524120"/>
                  <a:ext cx="128016" cy="128016"/>
                  <a:chOff x="4295681" y="4399414"/>
                  <a:chExt cx="229313" cy="229313"/>
                </a:xfrm>
              </p:grpSpPr>
              <p:sp>
                <p:nvSpPr>
                  <p:cNvPr id="800" name="Oval 79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0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nvGrpSpPr>
            <p:cNvPr id="994" name="Group 993"/>
            <p:cNvGrpSpPr/>
            <p:nvPr/>
          </p:nvGrpSpPr>
          <p:grpSpPr>
            <a:xfrm>
              <a:off x="7777503" y="2131930"/>
              <a:ext cx="128016" cy="1503570"/>
              <a:chOff x="7354325" y="2131930"/>
              <a:chExt cx="128016" cy="1503570"/>
            </a:xfrm>
          </p:grpSpPr>
          <p:grpSp>
            <p:nvGrpSpPr>
              <p:cNvPr id="995" name="Group 994"/>
              <p:cNvGrpSpPr>
                <a:grpSpLocks noChangeAspect="1"/>
              </p:cNvGrpSpPr>
              <p:nvPr/>
            </p:nvGrpSpPr>
            <p:grpSpPr>
              <a:xfrm>
                <a:off x="7354325" y="3048966"/>
                <a:ext cx="128016" cy="128016"/>
                <a:chOff x="4295681" y="4399414"/>
                <a:chExt cx="229313" cy="229313"/>
              </a:xfrm>
            </p:grpSpPr>
            <p:sp>
              <p:nvSpPr>
                <p:cNvPr id="1006" name="Oval 1005"/>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7"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96" name="Group 995"/>
              <p:cNvGrpSpPr>
                <a:grpSpLocks noChangeAspect="1"/>
              </p:cNvGrpSpPr>
              <p:nvPr/>
            </p:nvGrpSpPr>
            <p:grpSpPr>
              <a:xfrm>
                <a:off x="7354325" y="3507484"/>
                <a:ext cx="128016" cy="128016"/>
                <a:chOff x="4295681" y="4399414"/>
                <a:chExt cx="229313" cy="229313"/>
              </a:xfrm>
            </p:grpSpPr>
            <p:sp>
              <p:nvSpPr>
                <p:cNvPr id="1004" name="Oval 1003"/>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5"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97" name="Group 996"/>
              <p:cNvGrpSpPr/>
              <p:nvPr/>
            </p:nvGrpSpPr>
            <p:grpSpPr>
              <a:xfrm>
                <a:off x="7354325" y="2131930"/>
                <a:ext cx="128016" cy="586534"/>
                <a:chOff x="7480269" y="2065602"/>
                <a:chExt cx="128016" cy="586534"/>
              </a:xfrm>
            </p:grpSpPr>
            <p:grpSp>
              <p:nvGrpSpPr>
                <p:cNvPr id="998" name="Group 997"/>
                <p:cNvGrpSpPr>
                  <a:grpSpLocks noChangeAspect="1"/>
                </p:cNvGrpSpPr>
                <p:nvPr/>
              </p:nvGrpSpPr>
              <p:grpSpPr>
                <a:xfrm>
                  <a:off x="7480269" y="2065602"/>
                  <a:ext cx="128016" cy="128016"/>
                  <a:chOff x="4295681" y="4399414"/>
                  <a:chExt cx="229313" cy="229313"/>
                </a:xfrm>
              </p:grpSpPr>
              <p:sp>
                <p:nvSpPr>
                  <p:cNvPr id="1002" name="Oval 100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99" name="Group 998"/>
                <p:cNvGrpSpPr>
                  <a:grpSpLocks noChangeAspect="1"/>
                </p:cNvGrpSpPr>
                <p:nvPr/>
              </p:nvGrpSpPr>
              <p:grpSpPr>
                <a:xfrm>
                  <a:off x="7480269" y="2524120"/>
                  <a:ext cx="128016" cy="128016"/>
                  <a:chOff x="4295681" y="4399414"/>
                  <a:chExt cx="229313" cy="229313"/>
                </a:xfrm>
              </p:grpSpPr>
              <p:sp>
                <p:nvSpPr>
                  <p:cNvPr id="1000" name="Oval 99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grpSp>
        <p:nvGrpSpPr>
          <p:cNvPr id="2" name="Group 1"/>
          <p:cNvGrpSpPr/>
          <p:nvPr/>
        </p:nvGrpSpPr>
        <p:grpSpPr>
          <a:xfrm>
            <a:off x="6192444" y="1014634"/>
            <a:ext cx="560930" cy="712442"/>
            <a:chOff x="4255303" y="2142300"/>
            <a:chExt cx="560930" cy="712442"/>
          </a:xfrm>
        </p:grpSpPr>
        <p:sp>
          <p:nvSpPr>
            <p:cNvPr id="161" name="Freeform 160"/>
            <p:cNvSpPr>
              <a:spLocks noChangeArrowheads="1"/>
            </p:cNvSpPr>
            <p:nvPr/>
          </p:nvSpPr>
          <p:spPr bwMode="auto">
            <a:xfrm>
              <a:off x="4255303" y="2142300"/>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62" name="Freeform 161"/>
            <p:cNvSpPr>
              <a:spLocks noChangeArrowheads="1"/>
            </p:cNvSpPr>
            <p:nvPr/>
          </p:nvSpPr>
          <p:spPr bwMode="auto">
            <a:xfrm>
              <a:off x="4361418" y="2293118"/>
              <a:ext cx="376559" cy="293513"/>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3" name="テキスト ボックス 2"/>
          <p:cNvSpPr txBox="1"/>
          <p:nvPr/>
        </p:nvSpPr>
        <p:spPr>
          <a:xfrm>
            <a:off x="459607" y="4123161"/>
            <a:ext cx="3233578"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200" dirty="0" smtClean="0"/>
              <a:t>※ </a:t>
            </a:r>
            <a:r>
              <a:rPr kumimoji="1" lang="ja-JP" altLang="en-US" sz="1200" dirty="0" smtClean="0"/>
              <a:t>サービス</a:t>
            </a:r>
            <a:r>
              <a:rPr kumimoji="1" lang="en-US" altLang="ja-JP" sz="1200" dirty="0" smtClean="0"/>
              <a:t> </a:t>
            </a:r>
            <a:r>
              <a:rPr kumimoji="1" lang="ja-JP" altLang="en-US" sz="1200" dirty="0" smtClean="0"/>
              <a:t>レベルが</a:t>
            </a:r>
            <a:r>
              <a:rPr kumimoji="1" lang="en-US" altLang="ja-JP" sz="1200" dirty="0" smtClean="0"/>
              <a:t>Insights, Platform</a:t>
            </a:r>
            <a:r>
              <a:rPr kumimoji="1" lang="ja-JP" altLang="en-US" sz="1200" dirty="0" smtClean="0"/>
              <a:t>の場合</a:t>
            </a:r>
          </a:p>
        </p:txBody>
      </p:sp>
      <p:sp>
        <p:nvSpPr>
          <p:cNvPr id="155" name="正方形/長方形 154"/>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44245570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ja-JP" altLang="en-US" sz="3600" spc="-200" smtClean="0">
                <a:latin typeface="Meiryo" charset="-128"/>
                <a:ea typeface="Meiryo" charset="-128"/>
                <a:cs typeface="Meiryo" charset="-128"/>
              </a:rPr>
              <a:t>アジェンダ</a:t>
            </a:r>
            <a:endParaRPr altLang="en-US" sz="3600" dirty="0">
              <a:latin typeface="Meiryo" charset="-128"/>
              <a:ea typeface="Meiryo" charset="-128"/>
              <a:cs typeface="Meiryo" charset="-128"/>
            </a:endParaRPr>
          </a:p>
        </p:txBody>
      </p:sp>
      <p:sp>
        <p:nvSpPr>
          <p:cNvPr id="2" name="テキスト ボックス 1"/>
          <p:cNvSpPr txBox="1"/>
          <p:nvPr/>
        </p:nvSpPr>
        <p:spPr>
          <a:xfrm>
            <a:off x="4965290" y="816077"/>
            <a:ext cx="3864078" cy="1754326"/>
          </a:xfrm>
          <a:prstGeom prst="rect">
            <a:avLst/>
          </a:prstGeom>
          <a:noFill/>
        </p:spPr>
        <p:txBody>
          <a:bodyPr wrap="square" rtlCol="0">
            <a:spAutoFit/>
          </a:bodyPr>
          <a:lstStyle/>
          <a:p>
            <a:r>
              <a:rPr kumimoji="1" lang="ja-JP" altLang="en-US" dirty="0" smtClean="0">
                <a:latin typeface="Meiryo" charset="-128"/>
                <a:ea typeface="Meiryo" charset="-128"/>
                <a:cs typeface="Meiryo" charset="-128"/>
              </a:rPr>
              <a:t>昨今のインターネット環境と課題</a:t>
            </a:r>
            <a:endParaRPr kumimoji="1" lang="en-US" altLang="ja-JP" dirty="0" smtClean="0">
              <a:latin typeface="Meiryo" charset="-128"/>
              <a:ea typeface="Meiryo" charset="-128"/>
              <a:cs typeface="Meiryo" charset="-128"/>
            </a:endParaRPr>
          </a:p>
          <a:p>
            <a:endParaRPr kumimoji="1" lang="en-US" altLang="ja-JP" dirty="0" smtClean="0">
              <a:latin typeface="+mn-lt"/>
            </a:endParaRPr>
          </a:p>
          <a:p>
            <a:r>
              <a:rPr kumimoji="1" lang="en-US" altLang="ja-JP" dirty="0" smtClean="0">
                <a:latin typeface="+mn-lt"/>
              </a:rPr>
              <a:t>Cisco Umbrella</a:t>
            </a:r>
          </a:p>
          <a:p>
            <a:endParaRPr kumimoji="1" lang="en-US" altLang="ja-JP" dirty="0">
              <a:latin typeface="+mn-lt"/>
            </a:endParaRPr>
          </a:p>
          <a:p>
            <a:r>
              <a:rPr kumimoji="1" lang="en-US" altLang="ja-JP" dirty="0" smtClean="0">
                <a:latin typeface="+mn-lt"/>
              </a:rPr>
              <a:t>Cisco </a:t>
            </a:r>
            <a:r>
              <a:rPr kumimoji="1" lang="en-US" altLang="ja-JP" dirty="0" err="1" smtClean="0">
                <a:latin typeface="+mn-lt"/>
              </a:rPr>
              <a:t>CloudLock</a:t>
            </a:r>
            <a:endParaRPr kumimoji="1" lang="en-US" altLang="ja-JP" dirty="0" smtClean="0">
              <a:latin typeface="+mn-lt"/>
            </a:endParaRPr>
          </a:p>
          <a:p>
            <a:endParaRPr kumimoji="1" lang="ja-JP" altLang="en-US" dirty="0" smtClean="0">
              <a:latin typeface="+mn-lt"/>
            </a:endParaRPr>
          </a:p>
        </p:txBody>
      </p:sp>
    </p:spTree>
    <p:extLst>
      <p:ext uri="{BB962C8B-B14F-4D97-AF65-F5344CB8AC3E}">
        <p14:creationId xmlns:p14="http://schemas.microsoft.com/office/powerpoint/2010/main" val="27993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4760976" y="2644255"/>
            <a:ext cx="2356055" cy="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rot="16200000" flipH="1">
            <a:off x="4563022" y="2248016"/>
            <a:ext cx="396239" cy="396239"/>
          </a:xfrm>
          <a:prstGeom prst="arc">
            <a:avLst>
              <a:gd name="adj1" fmla="val 17290675"/>
              <a:gd name="adj2" fmla="val 0"/>
            </a:avLst>
          </a:prstGeom>
          <a:ln w="254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grpSp>
        <p:nvGrpSpPr>
          <p:cNvPr id="7" name="Group 6"/>
          <p:cNvGrpSpPr>
            <a:grpSpLocks noChangeAspect="1"/>
          </p:cNvGrpSpPr>
          <p:nvPr/>
        </p:nvGrpSpPr>
        <p:grpSpPr>
          <a:xfrm>
            <a:off x="7232448" y="2513034"/>
            <a:ext cx="256032" cy="256032"/>
            <a:chOff x="4295681" y="4399414"/>
            <a:chExt cx="229313" cy="229313"/>
          </a:xfrm>
        </p:grpSpPr>
        <p:sp>
          <p:nvSpPr>
            <p:cNvPr id="8" name="Oval 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0" name="Group 9"/>
          <p:cNvGrpSpPr/>
          <p:nvPr/>
        </p:nvGrpSpPr>
        <p:grpSpPr>
          <a:xfrm>
            <a:off x="7699366" y="2195065"/>
            <a:ext cx="256032" cy="891970"/>
            <a:chOff x="7699366" y="2195065"/>
            <a:chExt cx="256032" cy="891970"/>
          </a:xfrm>
        </p:grpSpPr>
        <p:grpSp>
          <p:nvGrpSpPr>
            <p:cNvPr id="11" name="Group 10"/>
            <p:cNvGrpSpPr>
              <a:grpSpLocks noChangeAspect="1"/>
            </p:cNvGrpSpPr>
            <p:nvPr/>
          </p:nvGrpSpPr>
          <p:grpSpPr>
            <a:xfrm>
              <a:off x="7699366" y="2195065"/>
              <a:ext cx="256032" cy="256032"/>
              <a:chOff x="4295681" y="4399414"/>
              <a:chExt cx="229313" cy="229313"/>
            </a:xfrm>
          </p:grpSpPr>
          <p:sp>
            <p:nvSpPr>
              <p:cNvPr id="15" name="Oval 14"/>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6"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2" name="Group 11"/>
            <p:cNvGrpSpPr>
              <a:grpSpLocks noChangeAspect="1"/>
            </p:cNvGrpSpPr>
            <p:nvPr/>
          </p:nvGrpSpPr>
          <p:grpSpPr>
            <a:xfrm>
              <a:off x="7699366" y="2831003"/>
              <a:ext cx="256032" cy="256032"/>
              <a:chOff x="4295681" y="4399414"/>
              <a:chExt cx="229313" cy="229313"/>
            </a:xfrm>
          </p:grpSpPr>
          <p:sp>
            <p:nvSpPr>
              <p:cNvPr id="13" name="Oval 12"/>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4"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sp>
        <p:nvSpPr>
          <p:cNvPr id="17" name="Arc 16"/>
          <p:cNvSpPr/>
          <p:nvPr/>
        </p:nvSpPr>
        <p:spPr>
          <a:xfrm rot="16200000" flipH="1">
            <a:off x="4563022" y="3516522"/>
            <a:ext cx="396239" cy="396239"/>
          </a:xfrm>
          <a:prstGeom prst="arc">
            <a:avLst>
              <a:gd name="adj1" fmla="val 17290675"/>
              <a:gd name="adj2" fmla="val 0"/>
            </a:avLst>
          </a:prstGeom>
          <a:ln w="254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cxnSp>
        <p:nvCxnSpPr>
          <p:cNvPr id="18" name="Straight Arrow Connector 17"/>
          <p:cNvCxnSpPr/>
          <p:nvPr/>
        </p:nvCxnSpPr>
        <p:spPr>
          <a:xfrm>
            <a:off x="4766268" y="3912761"/>
            <a:ext cx="2350763" cy="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71463" y="694944"/>
            <a:ext cx="0" cy="3889248"/>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rapezoid 19"/>
          <p:cNvSpPr/>
          <p:nvPr/>
        </p:nvSpPr>
        <p:spPr>
          <a:xfrm rot="10800000">
            <a:off x="2845942" y="2826394"/>
            <a:ext cx="3475562" cy="897336"/>
          </a:xfrm>
          <a:prstGeom prst="trapezoid">
            <a:avLst>
              <a:gd name="adj" fmla="val 39023"/>
            </a:avLst>
          </a:pr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accent1"/>
              </a:solidFill>
              <a:latin typeface="Arial"/>
              <a:ea typeface="ＭＳ Ｐゴシック"/>
            </a:endParaRPr>
          </a:p>
        </p:txBody>
      </p:sp>
      <p:sp>
        <p:nvSpPr>
          <p:cNvPr id="21" name="Trapezoid 20"/>
          <p:cNvSpPr/>
          <p:nvPr/>
        </p:nvSpPr>
        <p:spPr>
          <a:xfrm rot="10800000">
            <a:off x="2174631" y="1482906"/>
            <a:ext cx="4818184" cy="978824"/>
          </a:xfrm>
          <a:prstGeom prst="trapezoid">
            <a:avLst>
              <a:gd name="adj" fmla="val 39023"/>
            </a:avLst>
          </a:pr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accent1"/>
              </a:solidFill>
              <a:latin typeface="Arial"/>
              <a:ea typeface="ＭＳ Ｐゴシック"/>
            </a:endParaRPr>
          </a:p>
        </p:txBody>
      </p:sp>
      <p:sp>
        <p:nvSpPr>
          <p:cNvPr id="22" name="Freeform 21"/>
          <p:cNvSpPr/>
          <p:nvPr/>
        </p:nvSpPr>
        <p:spPr>
          <a:xfrm>
            <a:off x="3055095" y="1456354"/>
            <a:ext cx="3057803" cy="1029408"/>
          </a:xfrm>
          <a:custGeom>
            <a:avLst/>
            <a:gdLst>
              <a:gd name="connsiteX0" fmla="*/ 484191 w 3057803"/>
              <a:gd name="connsiteY0" fmla="*/ 0 h 943708"/>
              <a:gd name="connsiteX1" fmla="*/ 2573473 w 3057803"/>
              <a:gd name="connsiteY1" fmla="*/ 0 h 943708"/>
              <a:gd name="connsiteX2" fmla="*/ 2609703 w 3057803"/>
              <a:gd name="connsiteY2" fmla="*/ 32208 h 943708"/>
              <a:gd name="connsiteX3" fmla="*/ 3039573 w 3057803"/>
              <a:gd name="connsiteY3" fmla="*/ 824350 h 943708"/>
              <a:gd name="connsiteX4" fmla="*/ 3057803 w 3057803"/>
              <a:gd name="connsiteY4" fmla="*/ 943708 h 943708"/>
              <a:gd name="connsiteX5" fmla="*/ 0 w 3057803"/>
              <a:gd name="connsiteY5" fmla="*/ 943708 h 943708"/>
              <a:gd name="connsiteX6" fmla="*/ 12825 w 3057803"/>
              <a:gd name="connsiteY6" fmla="*/ 849334 h 943708"/>
              <a:gd name="connsiteX7" fmla="*/ 429560 w 3057803"/>
              <a:gd name="connsiteY7" fmla="*/ 50204 h 943708"/>
              <a:gd name="connsiteX8" fmla="*/ 484191 w 3057803"/>
              <a:gd name="connsiteY8" fmla="*/ 0 h 9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803" h="943708">
                <a:moveTo>
                  <a:pt x="484191" y="0"/>
                </a:moveTo>
                <a:lnTo>
                  <a:pt x="2573473" y="0"/>
                </a:lnTo>
                <a:lnTo>
                  <a:pt x="2609703" y="32208"/>
                </a:lnTo>
                <a:cubicBezTo>
                  <a:pt x="2837328" y="256106"/>
                  <a:pt x="2980726" y="533304"/>
                  <a:pt x="3039573" y="824350"/>
                </a:cubicBezTo>
                <a:lnTo>
                  <a:pt x="3057803" y="943708"/>
                </a:lnTo>
                <a:lnTo>
                  <a:pt x="0" y="943708"/>
                </a:lnTo>
                <a:lnTo>
                  <a:pt x="12825" y="849334"/>
                </a:lnTo>
                <a:cubicBezTo>
                  <a:pt x="66859" y="557356"/>
                  <a:pt x="205662" y="277829"/>
                  <a:pt x="429560" y="50204"/>
                </a:cubicBezTo>
                <a:lnTo>
                  <a:pt x="484191" y="0"/>
                </a:lnTo>
                <a:close/>
              </a:path>
            </a:pathLst>
          </a:cu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3" name="Freeform 22"/>
          <p:cNvSpPr/>
          <p:nvPr/>
        </p:nvSpPr>
        <p:spPr>
          <a:xfrm>
            <a:off x="3054550" y="2802410"/>
            <a:ext cx="3057803" cy="943708"/>
          </a:xfrm>
          <a:custGeom>
            <a:avLst/>
            <a:gdLst>
              <a:gd name="connsiteX0" fmla="*/ 0 w 3057803"/>
              <a:gd name="connsiteY0" fmla="*/ 0 h 943708"/>
              <a:gd name="connsiteX1" fmla="*/ 3057803 w 3057803"/>
              <a:gd name="connsiteY1" fmla="*/ 0 h 943708"/>
              <a:gd name="connsiteX2" fmla="*/ 3044978 w 3057803"/>
              <a:gd name="connsiteY2" fmla="*/ 94374 h 943708"/>
              <a:gd name="connsiteX3" fmla="*/ 2628243 w 3057803"/>
              <a:gd name="connsiteY3" fmla="*/ 893504 h 943708"/>
              <a:gd name="connsiteX4" fmla="*/ 2573613 w 3057803"/>
              <a:gd name="connsiteY4" fmla="*/ 943708 h 943708"/>
              <a:gd name="connsiteX5" fmla="*/ 484332 w 3057803"/>
              <a:gd name="connsiteY5" fmla="*/ 943708 h 943708"/>
              <a:gd name="connsiteX6" fmla="*/ 448101 w 3057803"/>
              <a:gd name="connsiteY6" fmla="*/ 911500 h 943708"/>
              <a:gd name="connsiteX7" fmla="*/ 18231 w 3057803"/>
              <a:gd name="connsiteY7" fmla="*/ 119358 h 943708"/>
              <a:gd name="connsiteX8" fmla="*/ 0 w 3057803"/>
              <a:gd name="connsiteY8" fmla="*/ 0 h 9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803" h="943708">
                <a:moveTo>
                  <a:pt x="0" y="0"/>
                </a:moveTo>
                <a:lnTo>
                  <a:pt x="3057803" y="0"/>
                </a:lnTo>
                <a:lnTo>
                  <a:pt x="3044978" y="94374"/>
                </a:lnTo>
                <a:cubicBezTo>
                  <a:pt x="2990944" y="386353"/>
                  <a:pt x="2852141" y="665880"/>
                  <a:pt x="2628243" y="893504"/>
                </a:cubicBezTo>
                <a:lnTo>
                  <a:pt x="2573613" y="943708"/>
                </a:lnTo>
                <a:lnTo>
                  <a:pt x="484332" y="943708"/>
                </a:lnTo>
                <a:lnTo>
                  <a:pt x="448101" y="911500"/>
                </a:lnTo>
                <a:cubicBezTo>
                  <a:pt x="220476" y="687603"/>
                  <a:pt x="77077" y="410405"/>
                  <a:pt x="18231" y="119358"/>
                </a:cubicBezTo>
                <a:lnTo>
                  <a:pt x="0" y="0"/>
                </a:lnTo>
                <a:close/>
              </a:path>
            </a:pathLst>
          </a:cu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24" name="Group 23"/>
          <p:cNvGrpSpPr>
            <a:grpSpLocks noChangeAspect="1"/>
          </p:cNvGrpSpPr>
          <p:nvPr/>
        </p:nvGrpSpPr>
        <p:grpSpPr>
          <a:xfrm>
            <a:off x="4821936" y="4304726"/>
            <a:ext cx="256032" cy="256032"/>
            <a:chOff x="4036402" y="2468665"/>
            <a:chExt cx="229313" cy="229313"/>
          </a:xfrm>
        </p:grpSpPr>
        <p:sp>
          <p:nvSpPr>
            <p:cNvPr id="25" name="Oval 24"/>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6"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27" name="Group 26"/>
          <p:cNvGrpSpPr>
            <a:grpSpLocks noChangeAspect="1"/>
          </p:cNvGrpSpPr>
          <p:nvPr/>
        </p:nvGrpSpPr>
        <p:grpSpPr>
          <a:xfrm>
            <a:off x="4443984" y="4771645"/>
            <a:ext cx="256032" cy="256032"/>
            <a:chOff x="4036402" y="2468665"/>
            <a:chExt cx="229313" cy="229313"/>
          </a:xfrm>
        </p:grpSpPr>
        <p:sp>
          <p:nvSpPr>
            <p:cNvPr id="28" name="Oval 27"/>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9"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0" name="Group 29"/>
          <p:cNvGrpSpPr>
            <a:grpSpLocks noChangeAspect="1"/>
          </p:cNvGrpSpPr>
          <p:nvPr/>
        </p:nvGrpSpPr>
        <p:grpSpPr>
          <a:xfrm>
            <a:off x="4066032" y="4304726"/>
            <a:ext cx="256032" cy="256032"/>
            <a:chOff x="4036402" y="2468665"/>
            <a:chExt cx="229313" cy="229313"/>
          </a:xfrm>
        </p:grpSpPr>
        <p:sp>
          <p:nvSpPr>
            <p:cNvPr id="31" name="Oval 30"/>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2"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3" name="Group 32"/>
          <p:cNvGrpSpPr>
            <a:grpSpLocks noChangeAspect="1"/>
          </p:cNvGrpSpPr>
          <p:nvPr/>
        </p:nvGrpSpPr>
        <p:grpSpPr>
          <a:xfrm>
            <a:off x="5199888" y="4771644"/>
            <a:ext cx="256032" cy="256032"/>
            <a:chOff x="4036402" y="2468665"/>
            <a:chExt cx="229313" cy="229313"/>
          </a:xfrm>
        </p:grpSpPr>
        <p:sp>
          <p:nvSpPr>
            <p:cNvPr id="34" name="Oval 3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6" name="Group 35"/>
          <p:cNvGrpSpPr>
            <a:grpSpLocks noChangeAspect="1"/>
          </p:cNvGrpSpPr>
          <p:nvPr/>
        </p:nvGrpSpPr>
        <p:grpSpPr>
          <a:xfrm>
            <a:off x="3688080" y="4771644"/>
            <a:ext cx="256032" cy="256032"/>
            <a:chOff x="4036402" y="2468665"/>
            <a:chExt cx="229313" cy="229313"/>
          </a:xfrm>
        </p:grpSpPr>
        <p:sp>
          <p:nvSpPr>
            <p:cNvPr id="37" name="Oval 36"/>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8"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39" name="Rectangle 38"/>
          <p:cNvSpPr/>
          <p:nvPr/>
        </p:nvSpPr>
        <p:spPr>
          <a:xfrm>
            <a:off x="3375161" y="1417061"/>
            <a:ext cx="2529860" cy="1107996"/>
          </a:xfrm>
          <a:prstGeom prst="rect">
            <a:avLst/>
          </a:prstGeom>
        </p:spPr>
        <p:txBody>
          <a:bodyPr wrap="none" anchor="ctr">
            <a:spAutoFit/>
          </a:bodyPr>
          <a:lstStyle/>
          <a:p>
            <a:pPr algn="ctr">
              <a:spcBef>
                <a:spcPts val="400"/>
              </a:spcBef>
              <a:spcAft>
                <a:spcPts val="0"/>
              </a:spcAft>
            </a:pPr>
            <a:r>
              <a:rPr lang="en-US" altLang="ja-JP" sz="1400" dirty="0" smtClean="0">
                <a:solidFill>
                  <a:schemeClr val="bg1"/>
                </a:solidFill>
                <a:latin typeface="Arial"/>
                <a:ea typeface="ＭＳ Ｐゴシック"/>
              </a:rPr>
              <a:t>Cisco Talos </a:t>
            </a:r>
            <a:r>
              <a:rPr lang="ja-JP" altLang="en-US" sz="1400" dirty="0" smtClean="0">
                <a:solidFill>
                  <a:schemeClr val="bg1"/>
                </a:solidFill>
                <a:latin typeface="Arial"/>
                <a:ea typeface="ＭＳ Ｐゴシック"/>
              </a:rPr>
              <a:t>のフィード</a:t>
            </a:r>
            <a:endParaRPr lang="en-US" altLang="ja-JP" sz="1400" dirty="0" smtClean="0">
              <a:solidFill>
                <a:schemeClr val="bg1"/>
              </a:solidFill>
              <a:latin typeface="Arial"/>
              <a:ea typeface="ＭＳ Ｐゴシック"/>
            </a:endParaRPr>
          </a:p>
          <a:p>
            <a:pPr algn="ctr">
              <a:spcBef>
                <a:spcPts val="400"/>
              </a:spcBef>
              <a:spcAft>
                <a:spcPts val="0"/>
              </a:spcAft>
            </a:pPr>
            <a:r>
              <a:rPr lang="en-US" altLang="ja-JP" sz="1400" dirty="0" smtClean="0">
                <a:solidFill>
                  <a:schemeClr val="bg1"/>
                </a:solidFill>
                <a:latin typeface="Arial"/>
                <a:ea typeface="ＭＳ Ｐゴシック"/>
              </a:rPr>
              <a:t>WEB</a:t>
            </a:r>
            <a:r>
              <a:rPr lang="ja-JP" altLang="en-US" sz="1400" dirty="0" smtClean="0">
                <a:solidFill>
                  <a:schemeClr val="bg1"/>
                </a:solidFill>
                <a:latin typeface="Arial"/>
                <a:ea typeface="ＭＳ Ｐゴシック"/>
              </a:rPr>
              <a:t>レピュテーション（</a:t>
            </a:r>
            <a:r>
              <a:rPr lang="en-US" altLang="ja-JP" sz="1400" dirty="0" smtClean="0">
                <a:solidFill>
                  <a:schemeClr val="bg1"/>
                </a:solidFill>
                <a:latin typeface="Arial"/>
                <a:ea typeface="ＭＳ Ｐゴシック"/>
              </a:rPr>
              <a:t>WBRS</a:t>
            </a:r>
            <a:r>
              <a:rPr lang="ja-JP" altLang="en-US" sz="1400" dirty="0" smtClean="0">
                <a:solidFill>
                  <a:schemeClr val="bg1"/>
                </a:solidFill>
                <a:latin typeface="Arial"/>
                <a:ea typeface="ＭＳ Ｐゴシック"/>
              </a:rPr>
              <a:t>）</a:t>
            </a:r>
            <a:endParaRPr lang="en-US" altLang="ja-JP" sz="1400" dirty="0">
              <a:solidFill>
                <a:schemeClr val="bg1"/>
              </a:solidFill>
              <a:latin typeface="Arial"/>
              <a:ea typeface="ＭＳ Ｐゴシック"/>
            </a:endParaRPr>
          </a:p>
          <a:p>
            <a:pPr algn="ctr">
              <a:spcBef>
                <a:spcPts val="400"/>
              </a:spcBef>
              <a:spcAft>
                <a:spcPts val="0"/>
              </a:spcAft>
            </a:pPr>
            <a:r>
              <a:rPr lang="ja-JP" altLang="en-US" sz="1400" dirty="0">
                <a:solidFill>
                  <a:schemeClr val="bg1"/>
                </a:solidFill>
                <a:latin typeface="Arial"/>
                <a:ea typeface="ＭＳ Ｐゴシック"/>
              </a:rPr>
              <a:t>パートナーのフィード</a:t>
            </a:r>
          </a:p>
          <a:p>
            <a:pPr algn="ctr">
              <a:spcBef>
                <a:spcPts val="400"/>
              </a:spcBef>
              <a:spcAft>
                <a:spcPts val="0"/>
              </a:spcAft>
            </a:pPr>
            <a:r>
              <a:rPr lang="ja-JP" altLang="en-US" sz="1400" dirty="0" smtClean="0">
                <a:solidFill>
                  <a:schemeClr val="bg1"/>
                </a:solidFill>
                <a:latin typeface="Arial"/>
                <a:ea typeface="ＭＳ Ｐゴシック"/>
              </a:rPr>
              <a:t>カスタム </a:t>
            </a:r>
            <a:r>
              <a:rPr lang="en-US" altLang="ja-JP" sz="1400" dirty="0" smtClean="0">
                <a:solidFill>
                  <a:schemeClr val="bg1"/>
                </a:solidFill>
                <a:latin typeface="Arial"/>
                <a:ea typeface="ＭＳ Ｐゴシック"/>
              </a:rPr>
              <a:t>URL </a:t>
            </a:r>
            <a:r>
              <a:rPr lang="ja-JP" altLang="en-US" sz="1400" dirty="0" smtClean="0">
                <a:solidFill>
                  <a:schemeClr val="bg1"/>
                </a:solidFill>
                <a:latin typeface="Arial"/>
                <a:ea typeface="ＭＳ Ｐゴシック"/>
              </a:rPr>
              <a:t>ブロック リスト</a:t>
            </a:r>
            <a:endParaRPr lang="ja-JP" altLang="en-US" sz="1400" dirty="0">
              <a:solidFill>
                <a:schemeClr val="bg1"/>
              </a:solidFill>
              <a:latin typeface="Arial"/>
              <a:ea typeface="ＭＳ Ｐゴシック"/>
            </a:endParaRPr>
          </a:p>
        </p:txBody>
      </p:sp>
      <p:sp>
        <p:nvSpPr>
          <p:cNvPr id="40" name="Rectangle 39"/>
          <p:cNvSpPr/>
          <p:nvPr/>
        </p:nvSpPr>
        <p:spPr>
          <a:xfrm>
            <a:off x="5442585" y="483597"/>
            <a:ext cx="2585965" cy="307777"/>
          </a:xfrm>
          <a:prstGeom prst="rect">
            <a:avLst/>
          </a:prstGeom>
        </p:spPr>
        <p:txBody>
          <a:bodyPr wrap="none">
            <a:spAutoFit/>
          </a:bodyPr>
          <a:lstStyle/>
          <a:p>
            <a:pPr algn="ctr"/>
            <a:r>
              <a:rPr lang="ja-JP" altLang="en-US" sz="1400" dirty="0">
                <a:latin typeface="Arial"/>
                <a:ea typeface="ＭＳ Ｐゴシック"/>
              </a:rPr>
              <a:t>「リスクのある」ドメインへの要求</a:t>
            </a:r>
          </a:p>
        </p:txBody>
      </p:sp>
      <p:sp>
        <p:nvSpPr>
          <p:cNvPr id="41" name="Title 1"/>
          <p:cNvSpPr>
            <a:spLocks noGrp="1"/>
          </p:cNvSpPr>
          <p:nvPr>
            <p:ph type="title"/>
          </p:nvPr>
        </p:nvSpPr>
        <p:spPr>
          <a:xfrm>
            <a:off x="93635" y="489098"/>
            <a:ext cx="8268468" cy="380852"/>
          </a:xfrm>
        </p:spPr>
        <p:txBody>
          <a:bodyPr/>
          <a:lstStyle/>
          <a:p>
            <a:r>
              <a:rPr lang="ja-JP" altLang="en-US" dirty="0" smtClean="0">
                <a:latin typeface="Meiryo" charset="-128"/>
                <a:ea typeface="Meiryo" charset="-128"/>
                <a:cs typeface="Meiryo" charset="-128"/>
              </a:rPr>
              <a:t>インテリジェント プロキシ</a:t>
            </a:r>
          </a:p>
        </p:txBody>
      </p:sp>
      <p:grpSp>
        <p:nvGrpSpPr>
          <p:cNvPr id="42" name="Group 41"/>
          <p:cNvGrpSpPr>
            <a:grpSpLocks noChangeAspect="1"/>
          </p:cNvGrpSpPr>
          <p:nvPr/>
        </p:nvGrpSpPr>
        <p:grpSpPr>
          <a:xfrm>
            <a:off x="4821936" y="667014"/>
            <a:ext cx="256032" cy="256032"/>
            <a:chOff x="3000379" y="5676890"/>
            <a:chExt cx="657226" cy="657224"/>
          </a:xfrm>
        </p:grpSpPr>
        <p:sp>
          <p:nvSpPr>
            <p:cNvPr id="43" name="Freeform 25"/>
            <p:cNvSpPr>
              <a:spLocks noChangeArrowheads="1"/>
            </p:cNvSpPr>
            <p:nvPr/>
          </p:nvSpPr>
          <p:spPr bwMode="auto">
            <a:xfrm>
              <a:off x="3000379" y="5676890"/>
              <a:ext cx="657226" cy="657224"/>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4" name="Freeform 26"/>
            <p:cNvSpPr>
              <a:spLocks noChangeArrowheads="1"/>
            </p:cNvSpPr>
            <p:nvPr/>
          </p:nvSpPr>
          <p:spPr bwMode="auto">
            <a:xfrm>
              <a:off x="3278192" y="6095993"/>
              <a:ext cx="101601"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5" name="Freeform 27"/>
            <p:cNvSpPr>
              <a:spLocks noChangeArrowheads="1"/>
            </p:cNvSpPr>
            <p:nvPr/>
          </p:nvSpPr>
          <p:spPr bwMode="auto">
            <a:xfrm>
              <a:off x="3194052" y="5805490"/>
              <a:ext cx="271462"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46" name="Group 45"/>
          <p:cNvGrpSpPr>
            <a:grpSpLocks noChangeAspect="1"/>
          </p:cNvGrpSpPr>
          <p:nvPr/>
        </p:nvGrpSpPr>
        <p:grpSpPr>
          <a:xfrm>
            <a:off x="4066032" y="667014"/>
            <a:ext cx="256032" cy="256032"/>
            <a:chOff x="3000375" y="5676900"/>
            <a:chExt cx="657225" cy="657225"/>
          </a:xfrm>
        </p:grpSpPr>
        <p:sp>
          <p:nvSpPr>
            <p:cNvPr id="47"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8"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9"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50" name="Group 49"/>
          <p:cNvGrpSpPr>
            <a:grpSpLocks noChangeAspect="1"/>
          </p:cNvGrpSpPr>
          <p:nvPr/>
        </p:nvGrpSpPr>
        <p:grpSpPr>
          <a:xfrm>
            <a:off x="5199888" y="200096"/>
            <a:ext cx="256032" cy="256032"/>
            <a:chOff x="3000375" y="5676900"/>
            <a:chExt cx="657225" cy="657225"/>
          </a:xfrm>
        </p:grpSpPr>
        <p:sp>
          <p:nvSpPr>
            <p:cNvPr id="51"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2"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3"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54" name="Group 53"/>
          <p:cNvGrpSpPr>
            <a:grpSpLocks noChangeAspect="1"/>
          </p:cNvGrpSpPr>
          <p:nvPr/>
        </p:nvGrpSpPr>
        <p:grpSpPr>
          <a:xfrm>
            <a:off x="4443984" y="200096"/>
            <a:ext cx="256032" cy="256032"/>
            <a:chOff x="3000375" y="5676900"/>
            <a:chExt cx="657225" cy="657225"/>
          </a:xfrm>
        </p:grpSpPr>
        <p:sp>
          <p:nvSpPr>
            <p:cNvPr id="55"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6"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7"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58" name="Group 57"/>
          <p:cNvGrpSpPr>
            <a:grpSpLocks noChangeAspect="1"/>
          </p:cNvGrpSpPr>
          <p:nvPr/>
        </p:nvGrpSpPr>
        <p:grpSpPr>
          <a:xfrm>
            <a:off x="3688080" y="200096"/>
            <a:ext cx="256032" cy="256032"/>
            <a:chOff x="3000375" y="5676900"/>
            <a:chExt cx="657225" cy="657225"/>
          </a:xfrm>
        </p:grpSpPr>
        <p:sp>
          <p:nvSpPr>
            <p:cNvPr id="59"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0"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62" name="Rectangle 61"/>
          <p:cNvSpPr/>
          <p:nvPr/>
        </p:nvSpPr>
        <p:spPr>
          <a:xfrm>
            <a:off x="1143690" y="1787652"/>
            <a:ext cx="1163524" cy="369332"/>
          </a:xfrm>
          <a:prstGeom prst="rect">
            <a:avLst/>
          </a:prstGeom>
        </p:spPr>
        <p:txBody>
          <a:bodyPr wrap="none">
            <a:spAutoFit/>
          </a:bodyPr>
          <a:lstStyle/>
          <a:p>
            <a:pPr algn="ctr">
              <a:spcBef>
                <a:spcPts val="400"/>
              </a:spcBef>
              <a:spcAft>
                <a:spcPts val="0"/>
              </a:spcAft>
            </a:pPr>
            <a:r>
              <a:rPr lang="en-US" altLang="ja-JP" dirty="0">
                <a:solidFill>
                  <a:schemeClr val="accent2"/>
                </a:solidFill>
                <a:latin typeface="Arial"/>
                <a:ea typeface="ＭＳ Ｐゴシック"/>
              </a:rPr>
              <a:t>URL </a:t>
            </a:r>
            <a:r>
              <a:rPr lang="ja-JP" altLang="en-US" dirty="0">
                <a:solidFill>
                  <a:schemeClr val="accent2"/>
                </a:solidFill>
                <a:latin typeface="Arial"/>
                <a:ea typeface="ＭＳ Ｐゴシック"/>
              </a:rPr>
              <a:t>検査</a:t>
            </a:r>
          </a:p>
        </p:txBody>
      </p:sp>
      <p:sp>
        <p:nvSpPr>
          <p:cNvPr id="63" name="Rectangle 62"/>
          <p:cNvSpPr/>
          <p:nvPr/>
        </p:nvSpPr>
        <p:spPr>
          <a:xfrm>
            <a:off x="1539872" y="3097032"/>
            <a:ext cx="1428596" cy="369332"/>
          </a:xfrm>
          <a:prstGeom prst="rect">
            <a:avLst/>
          </a:prstGeom>
        </p:spPr>
        <p:txBody>
          <a:bodyPr wrap="none">
            <a:spAutoFit/>
          </a:bodyPr>
          <a:lstStyle/>
          <a:p>
            <a:pPr algn="ctr">
              <a:spcBef>
                <a:spcPts val="400"/>
              </a:spcBef>
              <a:spcAft>
                <a:spcPts val="0"/>
              </a:spcAft>
            </a:pPr>
            <a:r>
              <a:rPr lang="ja-JP" altLang="en-US" dirty="0">
                <a:solidFill>
                  <a:schemeClr val="accent2"/>
                </a:solidFill>
                <a:latin typeface="Arial"/>
                <a:ea typeface="ＭＳ Ｐゴシック"/>
              </a:rPr>
              <a:t>ファイル検査</a:t>
            </a:r>
          </a:p>
        </p:txBody>
      </p:sp>
      <p:sp>
        <p:nvSpPr>
          <p:cNvPr id="64" name="Oval 63"/>
          <p:cNvSpPr/>
          <p:nvPr/>
        </p:nvSpPr>
        <p:spPr>
          <a:xfrm>
            <a:off x="3090672" y="1131099"/>
            <a:ext cx="2962656" cy="2962656"/>
          </a:xfrm>
          <a:prstGeom prst="ellipse">
            <a:avLst/>
          </a:prstGeom>
          <a:no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5" name="Oval 64"/>
          <p:cNvSpPr/>
          <p:nvPr/>
        </p:nvSpPr>
        <p:spPr>
          <a:xfrm rot="18871624">
            <a:off x="3030354" y="1070781"/>
            <a:ext cx="3083292" cy="3083292"/>
          </a:xfrm>
          <a:prstGeom prst="ellipse">
            <a:avLst/>
          </a:prstGeom>
          <a:noFill/>
          <a:ln w="1016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6" name="Rectangle 65"/>
          <p:cNvSpPr/>
          <p:nvPr/>
        </p:nvSpPr>
        <p:spPr>
          <a:xfrm>
            <a:off x="4015082" y="2987006"/>
            <a:ext cx="1109343" cy="574516"/>
          </a:xfrm>
          <a:prstGeom prst="rect">
            <a:avLst/>
          </a:prstGeom>
        </p:spPr>
        <p:txBody>
          <a:bodyPr wrap="none" anchor="ctr">
            <a:spAutoFit/>
          </a:bodyPr>
          <a:lstStyle/>
          <a:p>
            <a:pPr algn="ctr">
              <a:spcBef>
                <a:spcPts val="400"/>
              </a:spcBef>
              <a:spcAft>
                <a:spcPts val="0"/>
              </a:spcAft>
            </a:pPr>
            <a:r>
              <a:rPr lang="en-US" altLang="ja-JP" sz="1400" dirty="0">
                <a:solidFill>
                  <a:schemeClr val="bg1"/>
                </a:solidFill>
                <a:latin typeface="Arial"/>
                <a:ea typeface="ＭＳ Ｐゴシック"/>
              </a:rPr>
              <a:t>AV </a:t>
            </a:r>
            <a:r>
              <a:rPr lang="ja-JP" altLang="en-US" sz="1400" dirty="0">
                <a:solidFill>
                  <a:schemeClr val="bg1"/>
                </a:solidFill>
                <a:latin typeface="Arial"/>
                <a:ea typeface="ＭＳ Ｐゴシック"/>
              </a:rPr>
              <a:t>エンジン</a:t>
            </a:r>
          </a:p>
          <a:p>
            <a:pPr algn="ctr">
              <a:spcBef>
                <a:spcPts val="400"/>
              </a:spcBef>
              <a:spcAft>
                <a:spcPts val="0"/>
              </a:spcAft>
            </a:pPr>
            <a:r>
              <a:rPr lang="en-US" altLang="ja-JP" sz="1400" dirty="0">
                <a:solidFill>
                  <a:schemeClr val="bg1"/>
                </a:solidFill>
                <a:latin typeface="Arial"/>
                <a:ea typeface="ＭＳ Ｐゴシック"/>
              </a:rPr>
              <a:t>Cisco AMP </a:t>
            </a:r>
          </a:p>
        </p:txBody>
      </p:sp>
      <p:grpSp>
        <p:nvGrpSpPr>
          <p:cNvPr id="67" name="Group 66"/>
          <p:cNvGrpSpPr>
            <a:grpSpLocks noChangeAspect="1"/>
          </p:cNvGrpSpPr>
          <p:nvPr/>
        </p:nvGrpSpPr>
        <p:grpSpPr>
          <a:xfrm>
            <a:off x="7232448" y="3784910"/>
            <a:ext cx="256032" cy="256032"/>
            <a:chOff x="4295681" y="4399414"/>
            <a:chExt cx="229313" cy="229313"/>
          </a:xfrm>
        </p:grpSpPr>
        <p:sp>
          <p:nvSpPr>
            <p:cNvPr id="68" name="Oval 6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0" name="Group 69"/>
          <p:cNvGrpSpPr/>
          <p:nvPr/>
        </p:nvGrpSpPr>
        <p:grpSpPr>
          <a:xfrm>
            <a:off x="7699366" y="3466941"/>
            <a:ext cx="256032" cy="891971"/>
            <a:chOff x="7699366" y="3466941"/>
            <a:chExt cx="256032" cy="891971"/>
          </a:xfrm>
        </p:grpSpPr>
        <p:grpSp>
          <p:nvGrpSpPr>
            <p:cNvPr id="71" name="Group 70"/>
            <p:cNvGrpSpPr>
              <a:grpSpLocks noChangeAspect="1"/>
            </p:cNvGrpSpPr>
            <p:nvPr/>
          </p:nvGrpSpPr>
          <p:grpSpPr>
            <a:xfrm>
              <a:off x="7699366" y="3466941"/>
              <a:ext cx="256032" cy="256032"/>
              <a:chOff x="4295681" y="4399414"/>
              <a:chExt cx="229313" cy="229313"/>
            </a:xfrm>
          </p:grpSpPr>
          <p:sp>
            <p:nvSpPr>
              <p:cNvPr id="75" name="Oval 74"/>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6"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2" name="Group 71"/>
            <p:cNvGrpSpPr>
              <a:grpSpLocks noChangeAspect="1"/>
            </p:cNvGrpSpPr>
            <p:nvPr/>
          </p:nvGrpSpPr>
          <p:grpSpPr>
            <a:xfrm>
              <a:off x="7699366" y="4102880"/>
              <a:ext cx="256032" cy="256032"/>
              <a:chOff x="4295681" y="4399414"/>
              <a:chExt cx="229313" cy="229313"/>
            </a:xfrm>
          </p:grpSpPr>
          <p:sp>
            <p:nvSpPr>
              <p:cNvPr id="73" name="Oval 72"/>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4"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77" name="Group 76"/>
          <p:cNvGrpSpPr>
            <a:grpSpLocks noChangeAspect="1"/>
          </p:cNvGrpSpPr>
          <p:nvPr/>
        </p:nvGrpSpPr>
        <p:grpSpPr>
          <a:xfrm>
            <a:off x="4821936" y="4304726"/>
            <a:ext cx="259982" cy="259982"/>
            <a:chOff x="2324100" y="1877500"/>
            <a:chExt cx="2791891" cy="2791891"/>
          </a:xfrm>
        </p:grpSpPr>
        <p:sp>
          <p:nvSpPr>
            <p:cNvPr id="78" name="Freeform 25"/>
            <p:cNvSpPr>
              <a:spLocks noChangeArrowheads="1"/>
            </p:cNvSpPr>
            <p:nvPr/>
          </p:nvSpPr>
          <p:spPr bwMode="auto">
            <a:xfrm>
              <a:off x="2324100" y="1877500"/>
              <a:ext cx="2791891" cy="2791891"/>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accent5"/>
            </a:solidFill>
            <a:ln>
              <a:noFill/>
            </a:ln>
            <a:effectLst/>
            <a:extLst/>
          </p:spPr>
          <p:txBody>
            <a:bodyPr wrap="none" anchor="ctr"/>
            <a:lstStyle/>
            <a:p>
              <a:endParaRPr lang="en-US">
                <a:latin typeface="Arial"/>
                <a:ea typeface="ＭＳ Ｐゴシック"/>
              </a:endParaRPr>
            </a:p>
          </p:txBody>
        </p:sp>
        <p:grpSp>
          <p:nvGrpSpPr>
            <p:cNvPr id="79" name="Group 78"/>
            <p:cNvGrpSpPr/>
            <p:nvPr/>
          </p:nvGrpSpPr>
          <p:grpSpPr>
            <a:xfrm>
              <a:off x="3510597" y="2438401"/>
              <a:ext cx="431600" cy="1647872"/>
              <a:chOff x="3510597" y="2438401"/>
              <a:chExt cx="431600" cy="1647872"/>
            </a:xfrm>
          </p:grpSpPr>
          <p:sp>
            <p:nvSpPr>
              <p:cNvPr id="80" name="Freeform 26"/>
              <p:cNvSpPr>
                <a:spLocks noChangeArrowheads="1"/>
              </p:cNvSpPr>
              <p:nvPr/>
            </p:nvSpPr>
            <p:spPr bwMode="auto">
              <a:xfrm>
                <a:off x="3510597" y="3654669"/>
                <a:ext cx="431600" cy="431604"/>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1" name="Rounded Rectangle 80"/>
              <p:cNvSpPr>
                <a:spLocks noChangeAspect="1"/>
              </p:cNvSpPr>
              <p:nvPr/>
            </p:nvSpPr>
            <p:spPr>
              <a:xfrm>
                <a:off x="3512433" y="2438401"/>
                <a:ext cx="429764" cy="1133465"/>
              </a:xfrm>
              <a:prstGeom prst="round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grpSp>
      <p:sp>
        <p:nvSpPr>
          <p:cNvPr id="2" name="TextBox 1"/>
          <p:cNvSpPr txBox="1"/>
          <p:nvPr/>
        </p:nvSpPr>
        <p:spPr>
          <a:xfrm>
            <a:off x="5199887" y="4293824"/>
            <a:ext cx="2223504" cy="276999"/>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spcAft>
                <a:spcPts val="1200"/>
              </a:spcAft>
            </a:pPr>
            <a:r>
              <a:rPr lang="en-US" altLang="ja-JP" sz="1200" dirty="0" smtClean="0">
                <a:latin typeface="Arial"/>
                <a:ea typeface="ＭＳ Ｐゴシック"/>
              </a:rPr>
              <a:t>AMP </a:t>
            </a:r>
            <a:r>
              <a:rPr lang="ja-JP" altLang="en-US" sz="1200" dirty="0" smtClean="0">
                <a:latin typeface="Arial"/>
                <a:ea typeface="ＭＳ Ｐゴシック"/>
              </a:rPr>
              <a:t>のレトロスペクティブ更新</a:t>
            </a:r>
          </a:p>
        </p:txBody>
      </p:sp>
      <p:sp>
        <p:nvSpPr>
          <p:cNvPr id="83" name="正方形/長方形 82"/>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104667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nodeType="clickEffect">
                                  <p:stCondLst>
                                    <p:cond delay="0"/>
                                  </p:stCondLst>
                                  <p:childTnLst>
                                    <p:anim calcmode="lin" valueType="num">
                                      <p:cBhvr>
                                        <p:cTn id="6" dur="250"/>
                                        <p:tgtEl>
                                          <p:spTgt spid="24"/>
                                        </p:tgtEl>
                                        <p:attrNameLst>
                                          <p:attrName>ppt_h</p:attrName>
                                        </p:attrNameLst>
                                      </p:cBhvr>
                                      <p:tavLst>
                                        <p:tav tm="0">
                                          <p:val>
                                            <p:strVal val="ppt_h"/>
                                          </p:val>
                                        </p:tav>
                                        <p:tav tm="100000">
                                          <p:val>
                                            <p:strVal val="ppt_h"/>
                                          </p:val>
                                        </p:tav>
                                      </p:tavLst>
                                    </p:anim>
                                    <p:anim calcmode="lin" valueType="num">
                                      <p:cBhvr>
                                        <p:cTn id="7" dur="25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249"/>
                                          </p:stCondLst>
                                        </p:cTn>
                                        <p:tgtEl>
                                          <p:spTgt spid="24"/>
                                        </p:tgtEl>
                                        <p:attrNameLst>
                                          <p:attrName>style.visibility</p:attrName>
                                        </p:attrNameLst>
                                      </p:cBhvr>
                                      <p:to>
                                        <p:strVal val="hidden"/>
                                      </p:to>
                                    </p:set>
                                  </p:childTnLst>
                                </p:cTn>
                              </p:par>
                              <p:par>
                                <p:cTn id="9" presetID="19" presetClass="entr" presetSubtype="1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500" fill="hold"/>
                                        <p:tgtEl>
                                          <p:spTgt spid="77"/>
                                        </p:tgtEl>
                                        <p:attrNameLst>
                                          <p:attrName>ppt_w</p:attrName>
                                        </p:attrNameLst>
                                      </p:cBhvr>
                                      <p:tavLst>
                                        <p:tav tm="0" fmla="#ppt_w*sin(2.5*pi*$)">
                                          <p:val>
                                            <p:fltVal val="0"/>
                                          </p:val>
                                        </p:tav>
                                        <p:tav tm="100000">
                                          <p:val>
                                            <p:fltVal val="1"/>
                                          </p:val>
                                        </p:tav>
                                      </p:tavLst>
                                    </p:anim>
                                    <p:anim calcmode="lin" valueType="num">
                                      <p:cBhvr>
                                        <p:cTn id="12" dur="500" fill="hold"/>
                                        <p:tgtEl>
                                          <p:spTgt spid="77"/>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811684" y="3638532"/>
            <a:ext cx="3459317" cy="3442938"/>
            <a:chOff x="2811683" y="3214729"/>
            <a:chExt cx="3459317" cy="3442938"/>
          </a:xfrm>
        </p:grpSpPr>
        <p:sp>
          <p:nvSpPr>
            <p:cNvPr id="193" name="Freeform 6"/>
            <p:cNvSpPr>
              <a:spLocks noChangeAspect="1" noEditPoints="1"/>
            </p:cNvSpPr>
            <p:nvPr/>
          </p:nvSpPr>
          <p:spPr bwMode="auto">
            <a:xfrm>
              <a:off x="3239548" y="3241081"/>
              <a:ext cx="3031452" cy="3192695"/>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chemeClr val="bg1">
                <a:lumMod val="85000"/>
              </a:schemeClr>
            </a:solidFill>
            <a:ln>
              <a:noFill/>
            </a:ln>
            <a:extLst/>
          </p:spPr>
          <p:txBody>
            <a:bodyPr vert="horz" wrap="square" lIns="68580" tIns="34290" rIns="68580" bIns="34290" numCol="1" anchor="t" anchorCtr="0" compatLnSpc="1">
              <a:prstTxWarp prst="textNoShape">
                <a:avLst/>
              </a:prstTxWarp>
            </a:bodyPr>
            <a:lstStyle/>
            <a:p>
              <a:pPr defTabSz="457206">
                <a:defRPr/>
              </a:pPr>
              <a:endParaRPr lang="en-US" sz="1100" dirty="0">
                <a:solidFill>
                  <a:srgbClr val="000000"/>
                </a:solidFill>
                <a:ea typeface="ＭＳ Ｐゴシック" charset="0"/>
                <a:cs typeface="ＭＳ Ｐゴシック" charset="0"/>
              </a:endParaRPr>
            </a:p>
          </p:txBody>
        </p:sp>
        <p:sp>
          <p:nvSpPr>
            <p:cNvPr id="195" name="Oval 194"/>
            <p:cNvSpPr>
              <a:spLocks noChangeAspect="1"/>
            </p:cNvSpPr>
            <p:nvPr/>
          </p:nvSpPr>
          <p:spPr bwMode="auto">
            <a:xfrm>
              <a:off x="2811683" y="3214729"/>
              <a:ext cx="3446127" cy="3442938"/>
            </a:xfrm>
            <a:prstGeom prst="ellipse">
              <a:avLst/>
            </a:prstGeom>
            <a:noFill/>
            <a:ln w="12700" cap="flat" cmpd="sng" algn="ctr">
              <a:solidFill>
                <a:schemeClr val="bg2">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6">
                <a:defRPr/>
              </a:pPr>
              <a:endParaRPr lang="en-US" sz="1100" dirty="0">
                <a:solidFill>
                  <a:srgbClr val="000000"/>
                </a:solidFill>
                <a:latin typeface="Franklin Gothic Book"/>
                <a:ea typeface="新細明體" charset="0"/>
                <a:cs typeface="新細明體" charset="0"/>
              </a:endParaRPr>
            </a:p>
          </p:txBody>
        </p:sp>
      </p:grpSp>
      <p:grpSp>
        <p:nvGrpSpPr>
          <p:cNvPr id="5" name="Group 4"/>
          <p:cNvGrpSpPr/>
          <p:nvPr/>
        </p:nvGrpSpPr>
        <p:grpSpPr>
          <a:xfrm>
            <a:off x="4250928" y="3990971"/>
            <a:ext cx="364702" cy="746344"/>
            <a:chOff x="2303417" y="3260816"/>
            <a:chExt cx="397963" cy="814412"/>
          </a:xfrm>
        </p:grpSpPr>
        <p:sp>
          <p:nvSpPr>
            <p:cNvPr id="4" name="Rounded Rectangle 3"/>
            <p:cNvSpPr/>
            <p:nvPr/>
          </p:nvSpPr>
          <p:spPr>
            <a:xfrm>
              <a:off x="2308632" y="3265251"/>
              <a:ext cx="387532" cy="805543"/>
            </a:xfrm>
            <a:prstGeom prst="roundRect">
              <a:avLst>
                <a:gd name="adj" fmla="val 1554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77" name="Freeform 76"/>
            <p:cNvSpPr>
              <a:spLocks noChangeArrowheads="1"/>
            </p:cNvSpPr>
            <p:nvPr/>
          </p:nvSpPr>
          <p:spPr bwMode="auto">
            <a:xfrm>
              <a:off x="2303417" y="3260816"/>
              <a:ext cx="397963" cy="814412"/>
            </a:xfrm>
            <a:custGeom>
              <a:avLst/>
              <a:gdLst>
                <a:gd name="T0" fmla="*/ 0 w 9875"/>
                <a:gd name="T1" fmla="*/ 1506 h 20204"/>
                <a:gd name="T2" fmla="*/ 0 w 9875"/>
                <a:gd name="T3" fmla="*/ 18690 h 20204"/>
                <a:gd name="T4" fmla="*/ 1502 w 9875"/>
                <a:gd name="T5" fmla="*/ 20203 h 20204"/>
                <a:gd name="T6" fmla="*/ 8381 w 9875"/>
                <a:gd name="T7" fmla="*/ 20203 h 20204"/>
                <a:gd name="T8" fmla="*/ 9874 w 9875"/>
                <a:gd name="T9" fmla="*/ 18690 h 20204"/>
                <a:gd name="T10" fmla="*/ 9874 w 9875"/>
                <a:gd name="T11" fmla="*/ 1506 h 20204"/>
                <a:gd name="T12" fmla="*/ 8381 w 9875"/>
                <a:gd name="T13" fmla="*/ 0 h 20204"/>
                <a:gd name="T14" fmla="*/ 1502 w 9875"/>
                <a:gd name="T15" fmla="*/ 0 h 20204"/>
                <a:gd name="T16" fmla="*/ 0 w 9875"/>
                <a:gd name="T17" fmla="*/ 1506 h 20204"/>
                <a:gd name="T18" fmla="*/ 5610 w 9875"/>
                <a:gd name="T19" fmla="*/ 1349 h 20204"/>
                <a:gd name="T20" fmla="*/ 4264 w 9875"/>
                <a:gd name="T21" fmla="*/ 1349 h 20204"/>
                <a:gd name="T22" fmla="*/ 4264 w 9875"/>
                <a:gd name="T23" fmla="*/ 1124 h 20204"/>
                <a:gd name="T24" fmla="*/ 5610 w 9875"/>
                <a:gd name="T25" fmla="*/ 1124 h 20204"/>
                <a:gd name="T26" fmla="*/ 5610 w 9875"/>
                <a:gd name="T27" fmla="*/ 1349 h 20204"/>
                <a:gd name="T28" fmla="*/ 4151 w 9875"/>
                <a:gd name="T29" fmla="*/ 19081 h 20204"/>
                <a:gd name="T30" fmla="*/ 4935 w 9875"/>
                <a:gd name="T31" fmla="*/ 18294 h 20204"/>
                <a:gd name="T32" fmla="*/ 5721 w 9875"/>
                <a:gd name="T33" fmla="*/ 19081 h 20204"/>
                <a:gd name="T34" fmla="*/ 4935 w 9875"/>
                <a:gd name="T35" fmla="*/ 19867 h 20204"/>
                <a:gd name="T36" fmla="*/ 4151 w 9875"/>
                <a:gd name="T37" fmla="*/ 19081 h 20204"/>
                <a:gd name="T38" fmla="*/ 449 w 9875"/>
                <a:gd name="T39" fmla="*/ 2247 h 20204"/>
                <a:gd name="T40" fmla="*/ 9425 w 9875"/>
                <a:gd name="T41" fmla="*/ 2247 h 20204"/>
                <a:gd name="T42" fmla="*/ 9425 w 9875"/>
                <a:gd name="T43" fmla="*/ 17958 h 20204"/>
                <a:gd name="T44" fmla="*/ 449 w 9875"/>
                <a:gd name="T45" fmla="*/ 17958 h 20204"/>
                <a:gd name="T46" fmla="*/ 449 w 9875"/>
                <a:gd name="T47" fmla="*/ 2247 h 20204"/>
                <a:gd name="T48" fmla="*/ 4489 w 9875"/>
                <a:gd name="T49" fmla="*/ 19081 h 20204"/>
                <a:gd name="T50" fmla="*/ 4938 w 9875"/>
                <a:gd name="T51" fmla="*/ 18632 h 20204"/>
                <a:gd name="T52" fmla="*/ 5385 w 9875"/>
                <a:gd name="T53" fmla="*/ 19081 h 20204"/>
                <a:gd name="T54" fmla="*/ 4938 w 9875"/>
                <a:gd name="T55" fmla="*/ 19529 h 20204"/>
                <a:gd name="T56" fmla="*/ 4489 w 9875"/>
                <a:gd name="T57" fmla="*/ 19081 h 20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75" h="20204">
                  <a:moveTo>
                    <a:pt x="0" y="1506"/>
                  </a:moveTo>
                  <a:lnTo>
                    <a:pt x="0" y="18690"/>
                  </a:lnTo>
                  <a:cubicBezTo>
                    <a:pt x="0" y="19519"/>
                    <a:pt x="677" y="20203"/>
                    <a:pt x="1502" y="20203"/>
                  </a:cubicBezTo>
                  <a:lnTo>
                    <a:pt x="8381" y="20203"/>
                  </a:lnTo>
                  <a:cubicBezTo>
                    <a:pt x="9207" y="20203"/>
                    <a:pt x="9874" y="19519"/>
                    <a:pt x="9874" y="18690"/>
                  </a:cubicBezTo>
                  <a:lnTo>
                    <a:pt x="9874" y="1506"/>
                  </a:lnTo>
                  <a:cubicBezTo>
                    <a:pt x="9874" y="678"/>
                    <a:pt x="9207" y="0"/>
                    <a:pt x="8381" y="0"/>
                  </a:cubicBezTo>
                  <a:lnTo>
                    <a:pt x="1502" y="0"/>
                  </a:lnTo>
                  <a:cubicBezTo>
                    <a:pt x="675" y="2"/>
                    <a:pt x="0" y="680"/>
                    <a:pt x="0" y="1506"/>
                  </a:cubicBezTo>
                  <a:close/>
                  <a:moveTo>
                    <a:pt x="5610" y="1349"/>
                  </a:moveTo>
                  <a:lnTo>
                    <a:pt x="4264" y="1349"/>
                  </a:lnTo>
                  <a:lnTo>
                    <a:pt x="4264" y="1124"/>
                  </a:lnTo>
                  <a:lnTo>
                    <a:pt x="5610" y="1124"/>
                  </a:lnTo>
                  <a:lnTo>
                    <a:pt x="5610" y="1349"/>
                  </a:lnTo>
                  <a:close/>
                  <a:moveTo>
                    <a:pt x="4151" y="19081"/>
                  </a:moveTo>
                  <a:cubicBezTo>
                    <a:pt x="4151" y="18646"/>
                    <a:pt x="4503" y="18294"/>
                    <a:pt x="4935" y="18294"/>
                  </a:cubicBezTo>
                  <a:cubicBezTo>
                    <a:pt x="5369" y="18294"/>
                    <a:pt x="5721" y="18647"/>
                    <a:pt x="5721" y="19081"/>
                  </a:cubicBezTo>
                  <a:cubicBezTo>
                    <a:pt x="5721" y="19516"/>
                    <a:pt x="5369" y="19867"/>
                    <a:pt x="4935" y="19867"/>
                  </a:cubicBezTo>
                  <a:cubicBezTo>
                    <a:pt x="4503" y="19867"/>
                    <a:pt x="4151" y="19515"/>
                    <a:pt x="4151" y="19081"/>
                  </a:cubicBezTo>
                  <a:close/>
                  <a:moveTo>
                    <a:pt x="449" y="2247"/>
                  </a:moveTo>
                  <a:lnTo>
                    <a:pt x="9425" y="2247"/>
                  </a:lnTo>
                  <a:lnTo>
                    <a:pt x="9425" y="17958"/>
                  </a:lnTo>
                  <a:lnTo>
                    <a:pt x="449" y="17958"/>
                  </a:lnTo>
                  <a:lnTo>
                    <a:pt x="449" y="2247"/>
                  </a:lnTo>
                  <a:close/>
                  <a:moveTo>
                    <a:pt x="4489" y="19081"/>
                  </a:moveTo>
                  <a:cubicBezTo>
                    <a:pt x="4489" y="18833"/>
                    <a:pt x="4690" y="18632"/>
                    <a:pt x="4938" y="18632"/>
                  </a:cubicBezTo>
                  <a:cubicBezTo>
                    <a:pt x="5185" y="18632"/>
                    <a:pt x="5385" y="18834"/>
                    <a:pt x="5385" y="19081"/>
                  </a:cubicBezTo>
                  <a:cubicBezTo>
                    <a:pt x="5385" y="19329"/>
                    <a:pt x="5185" y="19529"/>
                    <a:pt x="4938" y="19529"/>
                  </a:cubicBezTo>
                  <a:cubicBezTo>
                    <a:pt x="4690" y="19529"/>
                    <a:pt x="4489" y="19328"/>
                    <a:pt x="4489" y="19081"/>
                  </a:cubicBezTo>
                  <a:close/>
                </a:path>
              </a:pathLst>
            </a:custGeom>
            <a:solidFill>
              <a:schemeClr val="tx1"/>
            </a:solidFill>
            <a:ln>
              <a:noFill/>
            </a:ln>
            <a:effectLst/>
          </p:spPr>
          <p:txBody>
            <a:bodyPr wrap="none" anchor="ctr"/>
            <a:lstStyle/>
            <a:p>
              <a:pPr defTabSz="457206"/>
              <a:endParaRPr lang="en-US" dirty="0">
                <a:solidFill>
                  <a:srgbClr val="282828"/>
                </a:solidFill>
                <a:ea typeface="ＭＳ Ｐゴシック" charset="0"/>
                <a:cs typeface="ＭＳ Ｐゴシック" charset="0"/>
              </a:endParaRPr>
            </a:p>
          </p:txBody>
        </p:sp>
      </p:grpSp>
      <p:sp>
        <p:nvSpPr>
          <p:cNvPr id="188" name="TextBox 187"/>
          <p:cNvSpPr txBox="1"/>
          <p:nvPr/>
        </p:nvSpPr>
        <p:spPr>
          <a:xfrm>
            <a:off x="5355817" y="1218197"/>
            <a:ext cx="1955299" cy="276999"/>
          </a:xfrm>
          <a:prstGeom prst="rect">
            <a:avLst/>
          </a:prstGeom>
          <a:noFill/>
          <a:ln w="25400" cap="flat" cmpd="sng" algn="ctr">
            <a:noFill/>
            <a:prstDash val="solid"/>
          </a:ln>
          <a:effectLst/>
        </p:spPr>
        <p:txBody>
          <a:bodyPr wrap="square" rtlCol="0">
            <a:spAutoFit/>
          </a:bodyPr>
          <a:lstStyle/>
          <a:p>
            <a:pPr defTabSz="914411">
              <a:spcBef>
                <a:spcPts val="1000"/>
              </a:spcBef>
              <a:defRPr/>
            </a:pPr>
            <a:r>
              <a:rPr lang="en-US" altLang="ja-JP" sz="1200" dirty="0">
                <a:solidFill>
                  <a:srgbClr val="282828"/>
                </a:solidFill>
                <a:latin typeface="+mj-ea"/>
                <a:ea typeface="+mj-ea"/>
                <a:cs typeface="CiscoSansTT Light" charset="0"/>
              </a:rPr>
              <a:t>iOS</a:t>
            </a:r>
            <a:r>
              <a:rPr lang="ja-JP" altLang="en-US" sz="1200" dirty="0">
                <a:solidFill>
                  <a:srgbClr val="282828"/>
                </a:solidFill>
                <a:latin typeface="+mj-ea"/>
                <a:ea typeface="+mj-ea"/>
                <a:cs typeface="CiscoSansTT Light" charset="0"/>
              </a:rPr>
              <a:t>の</a:t>
            </a:r>
            <a:r>
              <a:rPr lang="en-US" altLang="ja-JP" sz="1200" dirty="0">
                <a:solidFill>
                  <a:srgbClr val="282828"/>
                </a:solidFill>
                <a:latin typeface="+mj-ea"/>
                <a:ea typeface="+mj-ea"/>
                <a:cs typeface="CiscoSansTT Light" charset="0"/>
              </a:rPr>
              <a:t>ID</a:t>
            </a:r>
            <a:r>
              <a:rPr lang="ja-JP" altLang="en-US" sz="1200" dirty="0">
                <a:solidFill>
                  <a:srgbClr val="282828"/>
                </a:solidFill>
                <a:latin typeface="+mj-ea"/>
                <a:ea typeface="+mj-ea"/>
                <a:cs typeface="CiscoSansTT Light" charset="0"/>
              </a:rPr>
              <a:t>とアプリの</a:t>
            </a:r>
            <a:r>
              <a:rPr lang="ja-JP" altLang="en-US" sz="1200" dirty="0" smtClean="0">
                <a:solidFill>
                  <a:srgbClr val="282828"/>
                </a:solidFill>
                <a:latin typeface="+mj-ea"/>
                <a:ea typeface="+mj-ea"/>
                <a:cs typeface="CiscoSansTT Light" charset="0"/>
              </a:rPr>
              <a:t>フロー</a:t>
            </a:r>
            <a:endParaRPr lang="en-US" sz="1200" dirty="0">
              <a:solidFill>
                <a:srgbClr val="282828"/>
              </a:solidFill>
              <a:latin typeface="+mj-ea"/>
              <a:ea typeface="+mj-ea"/>
              <a:cs typeface="CiscoSansTT Light" charset="0"/>
            </a:endParaRPr>
          </a:p>
        </p:txBody>
      </p:sp>
      <p:grpSp>
        <p:nvGrpSpPr>
          <p:cNvPr id="282" name="Group 281"/>
          <p:cNvGrpSpPr/>
          <p:nvPr/>
        </p:nvGrpSpPr>
        <p:grpSpPr>
          <a:xfrm>
            <a:off x="7235510" y="1495197"/>
            <a:ext cx="1076386" cy="866937"/>
            <a:chOff x="1028109" y="1472493"/>
            <a:chExt cx="1368036" cy="1101836"/>
          </a:xfrm>
        </p:grpSpPr>
        <p:sp>
          <p:nvSpPr>
            <p:cNvPr id="283" name="TextBox 282"/>
            <p:cNvSpPr txBox="1"/>
            <p:nvPr/>
          </p:nvSpPr>
          <p:spPr>
            <a:xfrm>
              <a:off x="1061011" y="1822604"/>
              <a:ext cx="1302231" cy="518300"/>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defTabSz="914411"/>
              <a:r>
                <a:rPr lang="en-US" sz="1050" dirty="0">
                  <a:solidFill>
                    <a:srgbClr val="005073"/>
                  </a:solidFill>
                  <a:latin typeface="CiscoSansTT" charset="0"/>
                  <a:ea typeface="CiscoSansTT" charset="0"/>
                  <a:cs typeface="CiscoSansTT" charset="0"/>
                </a:rPr>
                <a:t>Clarity (AMP)</a:t>
              </a:r>
            </a:p>
            <a:p>
              <a:pPr defTabSz="914411">
                <a:defRPr/>
              </a:pPr>
              <a:r>
                <a:rPr lang="ja-JP" altLang="en-US" sz="1000" dirty="0">
                  <a:solidFill>
                    <a:srgbClr val="282828"/>
                  </a:solidFill>
                  <a:latin typeface="+mj-ea"/>
                  <a:ea typeface="+mj-ea"/>
                  <a:cs typeface="CiscoSansTT Light" charset="0"/>
                </a:rPr>
                <a:t>ダッシュボード</a:t>
              </a:r>
              <a:endParaRPr lang="en-US" altLang="ja-JP" sz="1000" dirty="0">
                <a:solidFill>
                  <a:srgbClr val="282828"/>
                </a:solidFill>
                <a:latin typeface="+mj-ea"/>
                <a:ea typeface="+mj-ea"/>
                <a:cs typeface="CiscoSansTT Light" charset="0"/>
              </a:endParaRPr>
            </a:p>
          </p:txBody>
        </p:sp>
        <p:grpSp>
          <p:nvGrpSpPr>
            <p:cNvPr id="284" name="Group 283"/>
            <p:cNvGrpSpPr/>
            <p:nvPr/>
          </p:nvGrpSpPr>
          <p:grpSpPr>
            <a:xfrm>
              <a:off x="1028109" y="1472493"/>
              <a:ext cx="1368036" cy="1101836"/>
              <a:chOff x="1028109" y="1472493"/>
              <a:chExt cx="1368036" cy="1101836"/>
            </a:xfrm>
          </p:grpSpPr>
          <p:sp>
            <p:nvSpPr>
              <p:cNvPr id="285" name="Rounded Rectangle 284"/>
              <p:cNvSpPr/>
              <p:nvPr/>
            </p:nvSpPr>
            <p:spPr>
              <a:xfrm>
                <a:off x="1028109" y="1472493"/>
                <a:ext cx="1368036" cy="1101836"/>
              </a:xfrm>
              <a:prstGeom prst="roundRect">
                <a:avLst>
                  <a:gd name="adj" fmla="val 5961"/>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nvGrpSpPr>
              <p:cNvPr id="286" name="Group 285"/>
              <p:cNvGrpSpPr/>
              <p:nvPr/>
            </p:nvGrpSpPr>
            <p:grpSpPr>
              <a:xfrm>
                <a:off x="1032114" y="1537049"/>
                <a:ext cx="1357092" cy="73883"/>
                <a:chOff x="1032114" y="1537049"/>
                <a:chExt cx="1357092" cy="73883"/>
              </a:xfrm>
            </p:grpSpPr>
            <p:sp>
              <p:nvSpPr>
                <p:cNvPr id="287" name="Line 78"/>
                <p:cNvSpPr>
                  <a:spLocks noChangeShapeType="1"/>
                </p:cNvSpPr>
                <p:nvPr/>
              </p:nvSpPr>
              <p:spPr bwMode="auto">
                <a:xfrm>
                  <a:off x="1032114" y="1610931"/>
                  <a:ext cx="1357092" cy="1"/>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6"/>
                  <a:endParaRPr lang="en-US" dirty="0">
                    <a:solidFill>
                      <a:srgbClr val="282828"/>
                    </a:solidFill>
                    <a:ea typeface="ＭＳ Ｐゴシック" charset="0"/>
                    <a:cs typeface="ＭＳ Ｐゴシック" charset="0"/>
                  </a:endParaRPr>
                </a:p>
              </p:txBody>
            </p:sp>
            <p:sp>
              <p:nvSpPr>
                <p:cNvPr id="288" name="Freeform 79"/>
                <p:cNvSpPr>
                  <a:spLocks noChangeArrowheads="1"/>
                </p:cNvSpPr>
                <p:nvPr/>
              </p:nvSpPr>
              <p:spPr bwMode="auto">
                <a:xfrm>
                  <a:off x="1087823" y="1537049"/>
                  <a:ext cx="9144" cy="9144"/>
                </a:xfrm>
                <a:custGeom>
                  <a:avLst/>
                  <a:gdLst>
                    <a:gd name="T0" fmla="*/ 42 w 43"/>
                    <a:gd name="T1" fmla="*/ 20 h 42"/>
                    <a:gd name="T2" fmla="*/ 21 w 43"/>
                    <a:gd name="T3" fmla="*/ 41 h 42"/>
                    <a:gd name="T4" fmla="*/ 0 w 43"/>
                    <a:gd name="T5" fmla="*/ 20 h 42"/>
                    <a:gd name="T6" fmla="*/ 21 w 43"/>
                    <a:gd name="T7" fmla="*/ 0 h 42"/>
                    <a:gd name="T8" fmla="*/ 42 w 43"/>
                    <a:gd name="T9" fmla="*/ 20 h 42"/>
                  </a:gdLst>
                  <a:ahLst/>
                  <a:cxnLst>
                    <a:cxn ang="0">
                      <a:pos x="T0" y="T1"/>
                    </a:cxn>
                    <a:cxn ang="0">
                      <a:pos x="T2" y="T3"/>
                    </a:cxn>
                    <a:cxn ang="0">
                      <a:pos x="T4" y="T5"/>
                    </a:cxn>
                    <a:cxn ang="0">
                      <a:pos x="T6" y="T7"/>
                    </a:cxn>
                    <a:cxn ang="0">
                      <a:pos x="T8" y="T9"/>
                    </a:cxn>
                  </a:cxnLst>
                  <a:rect l="0" t="0" r="r" b="b"/>
                  <a:pathLst>
                    <a:path w="43" h="42">
                      <a:moveTo>
                        <a:pt x="42" y="20"/>
                      </a:moveTo>
                      <a:cubicBezTo>
                        <a:pt x="42" y="32"/>
                        <a:pt x="32" y="41"/>
                        <a:pt x="21" y="41"/>
                      </a:cubicBezTo>
                      <a:cubicBezTo>
                        <a:pt x="10" y="41"/>
                        <a:pt x="0" y="31"/>
                        <a:pt x="0" y="20"/>
                      </a:cubicBezTo>
                      <a:cubicBezTo>
                        <a:pt x="0" y="8"/>
                        <a:pt x="10" y="0"/>
                        <a:pt x="21" y="0"/>
                      </a:cubicBezTo>
                      <a:cubicBezTo>
                        <a:pt x="32" y="0"/>
                        <a:pt x="42" y="9"/>
                        <a:pt x="42" y="20"/>
                      </a:cubicBez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289" name="Freeform 80"/>
                <p:cNvSpPr>
                  <a:spLocks noChangeArrowheads="1"/>
                </p:cNvSpPr>
                <p:nvPr/>
              </p:nvSpPr>
              <p:spPr bwMode="auto">
                <a:xfrm>
                  <a:off x="1143118"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290" name="Freeform 81"/>
                <p:cNvSpPr>
                  <a:spLocks noChangeArrowheads="1"/>
                </p:cNvSpPr>
                <p:nvPr/>
              </p:nvSpPr>
              <p:spPr bwMode="auto">
                <a:xfrm>
                  <a:off x="1197065"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grpSp>
        </p:grpSp>
      </p:grpSp>
      <p:cxnSp>
        <p:nvCxnSpPr>
          <p:cNvPr id="190" name="Straight Arrow Connector 189"/>
          <p:cNvCxnSpPr/>
          <p:nvPr/>
        </p:nvCxnSpPr>
        <p:spPr>
          <a:xfrm>
            <a:off x="5343994" y="1616389"/>
            <a:ext cx="1811203" cy="0"/>
          </a:xfrm>
          <a:prstGeom prst="straightConnector1">
            <a:avLst/>
          </a:prstGeom>
          <a:noFill/>
          <a:ln w="12700" cap="rnd" cmpd="sng" algn="ctr">
            <a:solidFill>
              <a:schemeClr val="accent1">
                <a:lumMod val="50000"/>
              </a:schemeClr>
            </a:solidFill>
            <a:prstDash val="solid"/>
            <a:headEnd type="triangle" w="med" len="med"/>
            <a:tailEnd type="triangle" w="med" len="med"/>
          </a:ln>
          <a:effectLst/>
        </p:spPr>
      </p:cxnSp>
      <p:sp>
        <p:nvSpPr>
          <p:cNvPr id="3" name="Title 2"/>
          <p:cNvSpPr>
            <a:spLocks noGrp="1"/>
          </p:cNvSpPr>
          <p:nvPr>
            <p:ph type="title"/>
          </p:nvPr>
        </p:nvSpPr>
        <p:spPr/>
        <p:txBody>
          <a:bodyPr/>
          <a:lstStyle/>
          <a:p>
            <a:r>
              <a:rPr lang="en-US" altLang="ja-JP" dirty="0" smtClean="0">
                <a:latin typeface="Meiryo" charset="-128"/>
                <a:ea typeface="Meiryo" charset="-128"/>
                <a:cs typeface="Meiryo" charset="-128"/>
              </a:rPr>
              <a:t>Cisco </a:t>
            </a:r>
            <a:r>
              <a:rPr lang="en-US" dirty="0" smtClean="0">
                <a:latin typeface="Meiryo" charset="-128"/>
                <a:ea typeface="Meiryo" charset="-128"/>
                <a:cs typeface="Meiryo" charset="-128"/>
              </a:rPr>
              <a:t>Security Connector</a:t>
            </a:r>
            <a:endParaRPr lang="en-US" dirty="0">
              <a:latin typeface="Meiryo" charset="-128"/>
              <a:ea typeface="Meiryo" charset="-128"/>
              <a:cs typeface="Meiryo" charset="-128"/>
            </a:endParaRPr>
          </a:p>
        </p:txBody>
      </p:sp>
      <p:sp>
        <p:nvSpPr>
          <p:cNvPr id="8" name="Text Placeholder 2"/>
          <p:cNvSpPr txBox="1">
            <a:spLocks/>
          </p:cNvSpPr>
          <p:nvPr/>
        </p:nvSpPr>
        <p:spPr>
          <a:xfrm>
            <a:off x="437766" y="869950"/>
            <a:ext cx="8268468" cy="477838"/>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005073"/>
              </a:buClr>
              <a:buNone/>
            </a:pPr>
            <a:r>
              <a:rPr lang="en-US" altLang="ja-JP" sz="1800" dirty="0" smtClean="0">
                <a:solidFill>
                  <a:srgbClr val="005073"/>
                </a:solidFill>
                <a:latin typeface="+mj-ea"/>
                <a:ea typeface="+mj-ea"/>
                <a:cs typeface="CiscoSansTT Light" charset="0"/>
              </a:rPr>
              <a:t>Apple iOS</a:t>
            </a:r>
            <a:r>
              <a:rPr lang="ja-JP" altLang="en-US" sz="1800" dirty="0" smtClean="0">
                <a:solidFill>
                  <a:srgbClr val="005073"/>
                </a:solidFill>
                <a:latin typeface="+mj-ea"/>
                <a:ea typeface="+mj-ea"/>
                <a:cs typeface="CiscoSansTT Light" charset="0"/>
              </a:rPr>
              <a:t>デバイス向けの可視化とコントロール</a:t>
            </a:r>
            <a:endParaRPr sz="1800" dirty="0">
              <a:solidFill>
                <a:srgbClr val="005073"/>
              </a:solidFill>
              <a:latin typeface="+mj-ea"/>
              <a:ea typeface="+mj-ea"/>
              <a:cs typeface="CiscoSansTT Light" charset="0"/>
            </a:endParaRPr>
          </a:p>
        </p:txBody>
      </p:sp>
      <p:sp>
        <p:nvSpPr>
          <p:cNvPr id="70" name="TextBox 69"/>
          <p:cNvSpPr txBox="1"/>
          <p:nvPr/>
        </p:nvSpPr>
        <p:spPr>
          <a:xfrm>
            <a:off x="1313173" y="4137931"/>
            <a:ext cx="2928477" cy="507831"/>
          </a:xfrm>
          <a:prstGeom prst="rect">
            <a:avLst/>
          </a:prstGeom>
          <a:noFill/>
          <a:ln w="25400" cap="flat" cmpd="sng" algn="ctr">
            <a:noFill/>
            <a:prstDash val="solid"/>
          </a:ln>
          <a:effectLst/>
        </p:spPr>
        <p:txBody>
          <a:bodyPr wrap="square" rtlCol="0" anchor="ctr">
            <a:spAutoFit/>
          </a:bodyPr>
          <a:lstStyle/>
          <a:p>
            <a:pPr algn="r" defTabSz="914411">
              <a:lnSpc>
                <a:spcPct val="90000"/>
              </a:lnSpc>
              <a:defRPr/>
            </a:pPr>
            <a:r>
              <a:rPr lang="ja-JP" altLang="en-US" dirty="0">
                <a:solidFill>
                  <a:srgbClr val="333333"/>
                </a:solidFill>
                <a:latin typeface="+mj-ea"/>
                <a:ea typeface="+mj-ea"/>
              </a:rPr>
              <a:t>どこでも</a:t>
            </a:r>
            <a:r>
              <a:rPr lang="ja-JP" altLang="en-US" dirty="0" smtClean="0">
                <a:solidFill>
                  <a:srgbClr val="333333"/>
                </a:solidFill>
                <a:latin typeface="+mj-ea"/>
                <a:ea typeface="+mj-ea"/>
              </a:rPr>
              <a:t>使える</a:t>
            </a:r>
            <a:endParaRPr lang="en-US" altLang="ja-JP" dirty="0" smtClean="0">
              <a:solidFill>
                <a:srgbClr val="333333"/>
              </a:solidFill>
              <a:latin typeface="+mj-ea"/>
              <a:ea typeface="+mj-ea"/>
            </a:endParaRPr>
          </a:p>
          <a:p>
            <a:pPr algn="r" defTabSz="914411">
              <a:lnSpc>
                <a:spcPct val="90000"/>
              </a:lnSpc>
              <a:defRPr/>
            </a:pPr>
            <a:r>
              <a:rPr lang="ja-JP" altLang="en-US" sz="1200" dirty="0" smtClean="0">
                <a:solidFill>
                  <a:srgbClr val="282828"/>
                </a:solidFill>
                <a:latin typeface="+mj-ea"/>
                <a:ea typeface="+mj-ea"/>
                <a:cs typeface="CiscoSansTT Light" charset="0"/>
              </a:rPr>
              <a:t>オン</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ネットワークとオフ</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ネットワーク</a:t>
            </a:r>
            <a:endParaRPr lang="en-US" sz="1200" dirty="0">
              <a:solidFill>
                <a:srgbClr val="282828"/>
              </a:solidFill>
              <a:latin typeface="+mj-ea"/>
              <a:ea typeface="+mj-ea"/>
              <a:cs typeface="CiscoSansTT Light" charset="0"/>
            </a:endParaRPr>
          </a:p>
        </p:txBody>
      </p:sp>
      <p:sp>
        <p:nvSpPr>
          <p:cNvPr id="88" name="TextBox 87"/>
          <p:cNvSpPr txBox="1"/>
          <p:nvPr/>
        </p:nvSpPr>
        <p:spPr>
          <a:xfrm>
            <a:off x="1981510" y="1767324"/>
            <a:ext cx="1327818" cy="461665"/>
          </a:xfrm>
          <a:prstGeom prst="rect">
            <a:avLst/>
          </a:prstGeom>
          <a:noFill/>
          <a:ln w="25400" cap="flat" cmpd="sng" algn="ctr">
            <a:noFill/>
            <a:prstDash val="solid"/>
          </a:ln>
          <a:effectLst/>
        </p:spPr>
        <p:txBody>
          <a:bodyPr wrap="square" rtlCol="0">
            <a:spAutoFit/>
          </a:bodyPr>
          <a:lstStyle/>
          <a:p>
            <a:pPr defTabSz="914411">
              <a:spcBef>
                <a:spcPts val="1000"/>
              </a:spcBef>
              <a:defRPr/>
            </a:pPr>
            <a:r>
              <a:rPr lang="en-US" altLang="ja-JP" sz="1200" dirty="0">
                <a:solidFill>
                  <a:srgbClr val="282828"/>
                </a:solidFill>
                <a:latin typeface="+mj-ea"/>
                <a:ea typeface="+mj-ea"/>
                <a:cs typeface="CiscoSansTT Light" charset="0"/>
              </a:rPr>
              <a:t>iOS ID</a:t>
            </a:r>
            <a:r>
              <a:rPr lang="ja-JP" altLang="en-US" sz="1200" dirty="0">
                <a:solidFill>
                  <a:srgbClr val="282828"/>
                </a:solidFill>
                <a:latin typeface="+mj-ea"/>
                <a:ea typeface="+mj-ea"/>
                <a:cs typeface="CiscoSansTT Light" charset="0"/>
              </a:rPr>
              <a:t>に起因</a:t>
            </a:r>
            <a:r>
              <a:rPr lang="ja-JP" altLang="en-US" sz="1200" dirty="0" smtClean="0">
                <a:solidFill>
                  <a:srgbClr val="282828"/>
                </a:solidFill>
                <a:latin typeface="+mj-ea"/>
                <a:ea typeface="+mj-ea"/>
                <a:cs typeface="CiscoSansTT Light" charset="0"/>
              </a:rPr>
              <a:t>するリクエスト</a:t>
            </a:r>
            <a:endParaRPr lang="en-US" sz="1200" dirty="0">
              <a:solidFill>
                <a:srgbClr val="282828"/>
              </a:solidFill>
              <a:latin typeface="+mj-ea"/>
              <a:ea typeface="+mj-ea"/>
              <a:cs typeface="CiscoSansTT Light" charset="0"/>
            </a:endParaRPr>
          </a:p>
        </p:txBody>
      </p:sp>
      <p:cxnSp>
        <p:nvCxnSpPr>
          <p:cNvPr id="89" name="Straight Arrow Connector 88"/>
          <p:cNvCxnSpPr/>
          <p:nvPr/>
        </p:nvCxnSpPr>
        <p:spPr>
          <a:xfrm>
            <a:off x="1986562" y="2239171"/>
            <a:ext cx="1542084" cy="0"/>
          </a:xfrm>
          <a:prstGeom prst="straightConnector1">
            <a:avLst/>
          </a:prstGeom>
          <a:noFill/>
          <a:ln w="12700" cap="rnd" cmpd="sng" algn="ctr">
            <a:solidFill>
              <a:schemeClr val="accent1"/>
            </a:solidFill>
            <a:prstDash val="solid"/>
            <a:headEnd type="triangle" w="med" len="med"/>
            <a:tailEnd type="triangle" w="med" len="med"/>
          </a:ln>
          <a:effectLst/>
        </p:spPr>
      </p:cxnSp>
      <p:grpSp>
        <p:nvGrpSpPr>
          <p:cNvPr id="105" name="Group 104"/>
          <p:cNvGrpSpPr/>
          <p:nvPr/>
        </p:nvGrpSpPr>
        <p:grpSpPr>
          <a:xfrm>
            <a:off x="825050" y="1495196"/>
            <a:ext cx="1076386" cy="866937"/>
            <a:chOff x="1028109" y="1472493"/>
            <a:chExt cx="1368036" cy="1101836"/>
          </a:xfrm>
        </p:grpSpPr>
        <p:sp>
          <p:nvSpPr>
            <p:cNvPr id="59" name="TextBox 58"/>
            <p:cNvSpPr txBox="1"/>
            <p:nvPr/>
          </p:nvSpPr>
          <p:spPr>
            <a:xfrm>
              <a:off x="1061011" y="1807938"/>
              <a:ext cx="1302231" cy="547637"/>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defTabSz="914411">
                <a:defRPr/>
              </a:pPr>
              <a:r>
                <a:rPr lang="en-US" sz="1200" dirty="0">
                  <a:solidFill>
                    <a:srgbClr val="00BCEB"/>
                  </a:solidFill>
                  <a:latin typeface="CiscoSansTT" charset="0"/>
                  <a:ea typeface="CiscoSansTT" charset="0"/>
                  <a:cs typeface="CiscoSansTT" charset="0"/>
                </a:rPr>
                <a:t>Umbrella</a:t>
              </a:r>
            </a:p>
            <a:p>
              <a:pPr defTabSz="914411">
                <a:defRPr/>
              </a:pPr>
              <a:r>
                <a:rPr lang="ja-JP" altLang="en-US" sz="1000" dirty="0" smtClean="0">
                  <a:solidFill>
                    <a:srgbClr val="282828"/>
                  </a:solidFill>
                  <a:latin typeface="+mj-ea"/>
                  <a:ea typeface="+mj-ea"/>
                  <a:cs typeface="CiscoSansTT Light" charset="0"/>
                </a:rPr>
                <a:t>ダッシュボード</a:t>
              </a:r>
              <a:endParaRPr lang="en-US" sz="1000" dirty="0">
                <a:solidFill>
                  <a:srgbClr val="282828"/>
                </a:solidFill>
                <a:latin typeface="+mj-ea"/>
                <a:ea typeface="+mj-ea"/>
                <a:cs typeface="CiscoSansTT Light" charset="0"/>
              </a:endParaRPr>
            </a:p>
          </p:txBody>
        </p:sp>
        <p:grpSp>
          <p:nvGrpSpPr>
            <p:cNvPr id="104" name="Group 103"/>
            <p:cNvGrpSpPr/>
            <p:nvPr/>
          </p:nvGrpSpPr>
          <p:grpSpPr>
            <a:xfrm>
              <a:off x="1028109" y="1472493"/>
              <a:ext cx="1368036" cy="1101836"/>
              <a:chOff x="1028109" y="1472493"/>
              <a:chExt cx="1368036" cy="1101836"/>
            </a:xfrm>
          </p:grpSpPr>
          <p:sp>
            <p:nvSpPr>
              <p:cNvPr id="2" name="Rounded Rectangle 1"/>
              <p:cNvSpPr/>
              <p:nvPr/>
            </p:nvSpPr>
            <p:spPr>
              <a:xfrm>
                <a:off x="1028109" y="1472493"/>
                <a:ext cx="1368036" cy="1101836"/>
              </a:xfrm>
              <a:prstGeom prst="roundRect">
                <a:avLst>
                  <a:gd name="adj" fmla="val 5961"/>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nvGrpSpPr>
              <p:cNvPr id="103" name="Group 102"/>
              <p:cNvGrpSpPr/>
              <p:nvPr/>
            </p:nvGrpSpPr>
            <p:grpSpPr>
              <a:xfrm>
                <a:off x="1032114" y="1537049"/>
                <a:ext cx="1357092" cy="73883"/>
                <a:chOff x="1032114" y="1537049"/>
                <a:chExt cx="1357092" cy="73883"/>
              </a:xfrm>
            </p:grpSpPr>
            <p:sp>
              <p:nvSpPr>
                <p:cNvPr id="94" name="Line 78"/>
                <p:cNvSpPr>
                  <a:spLocks noChangeShapeType="1"/>
                </p:cNvSpPr>
                <p:nvPr/>
              </p:nvSpPr>
              <p:spPr bwMode="auto">
                <a:xfrm>
                  <a:off x="1032114" y="1610931"/>
                  <a:ext cx="1357092" cy="1"/>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6"/>
                  <a:endParaRPr lang="en-US" dirty="0">
                    <a:solidFill>
                      <a:srgbClr val="282828"/>
                    </a:solidFill>
                    <a:ea typeface="ＭＳ Ｐゴシック" charset="0"/>
                    <a:cs typeface="ＭＳ Ｐゴシック" charset="0"/>
                  </a:endParaRPr>
                </a:p>
              </p:txBody>
            </p:sp>
            <p:sp>
              <p:nvSpPr>
                <p:cNvPr id="95" name="Freeform 79"/>
                <p:cNvSpPr>
                  <a:spLocks noChangeArrowheads="1"/>
                </p:cNvSpPr>
                <p:nvPr/>
              </p:nvSpPr>
              <p:spPr bwMode="auto">
                <a:xfrm>
                  <a:off x="1087823" y="1537049"/>
                  <a:ext cx="9144" cy="9144"/>
                </a:xfrm>
                <a:custGeom>
                  <a:avLst/>
                  <a:gdLst>
                    <a:gd name="T0" fmla="*/ 42 w 43"/>
                    <a:gd name="T1" fmla="*/ 20 h 42"/>
                    <a:gd name="T2" fmla="*/ 21 w 43"/>
                    <a:gd name="T3" fmla="*/ 41 h 42"/>
                    <a:gd name="T4" fmla="*/ 0 w 43"/>
                    <a:gd name="T5" fmla="*/ 20 h 42"/>
                    <a:gd name="T6" fmla="*/ 21 w 43"/>
                    <a:gd name="T7" fmla="*/ 0 h 42"/>
                    <a:gd name="T8" fmla="*/ 42 w 43"/>
                    <a:gd name="T9" fmla="*/ 20 h 42"/>
                  </a:gdLst>
                  <a:ahLst/>
                  <a:cxnLst>
                    <a:cxn ang="0">
                      <a:pos x="T0" y="T1"/>
                    </a:cxn>
                    <a:cxn ang="0">
                      <a:pos x="T2" y="T3"/>
                    </a:cxn>
                    <a:cxn ang="0">
                      <a:pos x="T4" y="T5"/>
                    </a:cxn>
                    <a:cxn ang="0">
                      <a:pos x="T6" y="T7"/>
                    </a:cxn>
                    <a:cxn ang="0">
                      <a:pos x="T8" y="T9"/>
                    </a:cxn>
                  </a:cxnLst>
                  <a:rect l="0" t="0" r="r" b="b"/>
                  <a:pathLst>
                    <a:path w="43" h="42">
                      <a:moveTo>
                        <a:pt x="42" y="20"/>
                      </a:moveTo>
                      <a:cubicBezTo>
                        <a:pt x="42" y="32"/>
                        <a:pt x="32" y="41"/>
                        <a:pt x="21" y="41"/>
                      </a:cubicBezTo>
                      <a:cubicBezTo>
                        <a:pt x="10" y="41"/>
                        <a:pt x="0" y="31"/>
                        <a:pt x="0" y="20"/>
                      </a:cubicBezTo>
                      <a:cubicBezTo>
                        <a:pt x="0" y="8"/>
                        <a:pt x="10" y="0"/>
                        <a:pt x="21" y="0"/>
                      </a:cubicBezTo>
                      <a:cubicBezTo>
                        <a:pt x="32" y="0"/>
                        <a:pt x="42" y="9"/>
                        <a:pt x="42" y="20"/>
                      </a:cubicBez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96" name="Freeform 80"/>
                <p:cNvSpPr>
                  <a:spLocks noChangeArrowheads="1"/>
                </p:cNvSpPr>
                <p:nvPr/>
              </p:nvSpPr>
              <p:spPr bwMode="auto">
                <a:xfrm>
                  <a:off x="1143118"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97" name="Freeform 81"/>
                <p:cNvSpPr>
                  <a:spLocks noChangeArrowheads="1"/>
                </p:cNvSpPr>
                <p:nvPr/>
              </p:nvSpPr>
              <p:spPr bwMode="auto">
                <a:xfrm>
                  <a:off x="1197065"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grpSp>
        </p:grpSp>
      </p:grpSp>
      <p:cxnSp>
        <p:nvCxnSpPr>
          <p:cNvPr id="138" name="Straight Arrow Connector 137"/>
          <p:cNvCxnSpPr/>
          <p:nvPr/>
        </p:nvCxnSpPr>
        <p:spPr>
          <a:xfrm flipV="1">
            <a:off x="4572000" y="2736040"/>
            <a:ext cx="0" cy="553997"/>
          </a:xfrm>
          <a:prstGeom prst="straightConnector1">
            <a:avLst/>
          </a:prstGeom>
          <a:noFill/>
          <a:ln w="12700" cap="rnd" cmpd="sng" algn="ctr">
            <a:solidFill>
              <a:schemeClr val="accent1"/>
            </a:solidFill>
            <a:prstDash val="solid"/>
            <a:headEnd type="triangle" w="med" len="med"/>
            <a:tailEnd type="triangle" w="med" len="med"/>
          </a:ln>
          <a:effectLst/>
        </p:spPr>
      </p:cxnSp>
      <p:grpSp>
        <p:nvGrpSpPr>
          <p:cNvPr id="100" name="Group 99"/>
          <p:cNvGrpSpPr/>
          <p:nvPr/>
        </p:nvGrpSpPr>
        <p:grpSpPr>
          <a:xfrm>
            <a:off x="3621024" y="1339698"/>
            <a:ext cx="1901952" cy="1055182"/>
            <a:chOff x="6379291" y="1626249"/>
            <a:chExt cx="2151198" cy="1195196"/>
          </a:xfrm>
        </p:grpSpPr>
        <p:sp>
          <p:nvSpPr>
            <p:cNvPr id="116" name="Freeform 115"/>
            <p:cNvSpPr/>
            <p:nvPr/>
          </p:nvSpPr>
          <p:spPr>
            <a:xfrm>
              <a:off x="6379291" y="2272735"/>
              <a:ext cx="274844" cy="548710"/>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17" name="Freeform 116"/>
            <p:cNvSpPr/>
            <p:nvPr/>
          </p:nvSpPr>
          <p:spPr>
            <a:xfrm rot="588992" flipH="1">
              <a:off x="6699399" y="1638591"/>
              <a:ext cx="958572" cy="7614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18" name="Freeform 117"/>
            <p:cNvSpPr/>
            <p:nvPr/>
          </p:nvSpPr>
          <p:spPr>
            <a:xfrm flipH="1">
              <a:off x="8255645" y="2272735"/>
              <a:ext cx="274844" cy="548710"/>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19" name="Freeform 118"/>
            <p:cNvSpPr/>
            <p:nvPr/>
          </p:nvSpPr>
          <p:spPr>
            <a:xfrm flipH="1">
              <a:off x="6379291" y="2546602"/>
              <a:ext cx="2151198" cy="274843"/>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508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20" name="Freeform 119"/>
            <p:cNvSpPr/>
            <p:nvPr/>
          </p:nvSpPr>
          <p:spPr>
            <a:xfrm rot="3113307">
              <a:off x="7650806" y="1848663"/>
              <a:ext cx="761434" cy="316605"/>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grpSp>
        <p:nvGrpSpPr>
          <p:cNvPr id="101" name="Group 100"/>
          <p:cNvGrpSpPr/>
          <p:nvPr/>
        </p:nvGrpSpPr>
        <p:grpSpPr>
          <a:xfrm>
            <a:off x="4412184" y="2216593"/>
            <a:ext cx="319632" cy="405378"/>
            <a:chOff x="1755735" y="1691466"/>
            <a:chExt cx="405342" cy="514828"/>
          </a:xfrm>
        </p:grpSpPr>
        <p:sp>
          <p:nvSpPr>
            <p:cNvPr id="102" name="Freeform 101"/>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12700" cap="rnd">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11">
                <a:defRPr/>
              </a:pPr>
              <a:endParaRPr lang="en-US" dirty="0">
                <a:solidFill>
                  <a:srgbClr val="333333"/>
                </a:solidFill>
                <a:ea typeface="ＭＳ Ｐゴシック" charset="0"/>
                <a:cs typeface="ＭＳ Ｐゴシック" charset="0"/>
              </a:endParaRPr>
            </a:p>
          </p:txBody>
        </p:sp>
        <p:sp>
          <p:nvSpPr>
            <p:cNvPr id="115" name="Freeform 114"/>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11">
                <a:defRPr/>
              </a:pPr>
              <a:endParaRPr lang="en-US" dirty="0">
                <a:solidFill>
                  <a:srgbClr val="333333"/>
                </a:solidFill>
                <a:ea typeface="ＭＳ Ｐゴシック" charset="0"/>
                <a:cs typeface="ＭＳ Ｐゴシック" charset="0"/>
              </a:endParaRPr>
            </a:p>
          </p:txBody>
        </p:sp>
      </p:grpSp>
      <p:sp>
        <p:nvSpPr>
          <p:cNvPr id="123" name="Rectangle 122"/>
          <p:cNvSpPr/>
          <p:nvPr/>
        </p:nvSpPr>
        <p:spPr>
          <a:xfrm>
            <a:off x="4219248" y="1934706"/>
            <a:ext cx="824265" cy="276999"/>
          </a:xfrm>
          <a:prstGeom prst="rect">
            <a:avLst/>
          </a:prstGeom>
        </p:spPr>
        <p:txBody>
          <a:bodyPr wrap="none">
            <a:spAutoFit/>
          </a:bodyPr>
          <a:lstStyle/>
          <a:p>
            <a:pPr defTabSz="457206"/>
            <a:r>
              <a:rPr lang="en-US" sz="1200" dirty="0">
                <a:solidFill>
                  <a:srgbClr val="00BCEB"/>
                </a:solidFill>
                <a:latin typeface="CiscoSansTT" charset="0"/>
                <a:ea typeface="CiscoSansTT" charset="0"/>
                <a:cs typeface="CiscoSansTT" charset="0"/>
              </a:rPr>
              <a:t>Umbrella</a:t>
            </a:r>
          </a:p>
        </p:txBody>
      </p:sp>
      <p:sp>
        <p:nvSpPr>
          <p:cNvPr id="139" name="Rectangle 138"/>
          <p:cNvSpPr/>
          <p:nvPr/>
        </p:nvSpPr>
        <p:spPr>
          <a:xfrm>
            <a:off x="4367257" y="1531133"/>
            <a:ext cx="526106" cy="276999"/>
          </a:xfrm>
          <a:prstGeom prst="rect">
            <a:avLst/>
          </a:prstGeom>
        </p:spPr>
        <p:txBody>
          <a:bodyPr wrap="none">
            <a:spAutoFit/>
          </a:bodyPr>
          <a:lstStyle/>
          <a:p>
            <a:pPr defTabSz="457206"/>
            <a:r>
              <a:rPr lang="en-US" sz="1200" dirty="0">
                <a:solidFill>
                  <a:srgbClr val="005073"/>
                </a:solidFill>
                <a:latin typeface="CiscoSansTT" charset="0"/>
                <a:ea typeface="CiscoSansTT" charset="0"/>
                <a:cs typeface="CiscoSansTT" charset="0"/>
              </a:rPr>
              <a:t>AMP</a:t>
            </a:r>
          </a:p>
        </p:txBody>
      </p:sp>
      <p:grpSp>
        <p:nvGrpSpPr>
          <p:cNvPr id="30" name="Group 29"/>
          <p:cNvGrpSpPr/>
          <p:nvPr/>
        </p:nvGrpSpPr>
        <p:grpSpPr>
          <a:xfrm>
            <a:off x="4747329" y="1419745"/>
            <a:ext cx="487086" cy="493777"/>
            <a:chOff x="4727622" y="1536418"/>
            <a:chExt cx="487086" cy="493777"/>
          </a:xfrm>
        </p:grpSpPr>
        <p:grpSp>
          <p:nvGrpSpPr>
            <p:cNvPr id="134" name="Group 133"/>
            <p:cNvGrpSpPr>
              <a:grpSpLocks noChangeAspect="1"/>
            </p:cNvGrpSpPr>
            <p:nvPr/>
          </p:nvGrpSpPr>
          <p:grpSpPr>
            <a:xfrm flipH="1">
              <a:off x="4727622" y="1536418"/>
              <a:ext cx="487086" cy="493777"/>
              <a:chOff x="7220814" y="2167038"/>
              <a:chExt cx="487167" cy="493860"/>
            </a:xfrm>
          </p:grpSpPr>
          <p:sp>
            <p:nvSpPr>
              <p:cNvPr id="136" name="Freeform 3"/>
              <p:cNvSpPr>
                <a:spLocks noChangeArrowheads="1"/>
              </p:cNvSpPr>
              <p:nvPr/>
            </p:nvSpPr>
            <p:spPr bwMode="auto">
              <a:xfrm>
                <a:off x="7220814" y="2167038"/>
                <a:ext cx="378851" cy="378849"/>
              </a:xfrm>
              <a:custGeom>
                <a:avLst/>
                <a:gdLst>
                  <a:gd name="T0" fmla="*/ 1806 w 1807"/>
                  <a:gd name="T1" fmla="*/ 903 h 1807"/>
                  <a:gd name="T2" fmla="*/ 1685 w 1807"/>
                  <a:gd name="T3" fmla="*/ 1354 h 1807"/>
                  <a:gd name="T4" fmla="*/ 1354 w 1807"/>
                  <a:gd name="T5" fmla="*/ 1685 h 1807"/>
                  <a:gd name="T6" fmla="*/ 903 w 1807"/>
                  <a:gd name="T7" fmla="*/ 1806 h 1807"/>
                  <a:gd name="T8" fmla="*/ 451 w 1807"/>
                  <a:gd name="T9" fmla="*/ 1685 h 1807"/>
                  <a:gd name="T10" fmla="*/ 121 w 1807"/>
                  <a:gd name="T11" fmla="*/ 1354 h 1807"/>
                  <a:gd name="T12" fmla="*/ 0 w 1807"/>
                  <a:gd name="T13" fmla="*/ 903 h 1807"/>
                  <a:gd name="T14" fmla="*/ 121 w 1807"/>
                  <a:gd name="T15" fmla="*/ 451 h 1807"/>
                  <a:gd name="T16" fmla="*/ 451 w 1807"/>
                  <a:gd name="T17" fmla="*/ 121 h 1807"/>
                  <a:gd name="T18" fmla="*/ 903 w 1807"/>
                  <a:gd name="T19" fmla="*/ 0 h 1807"/>
                  <a:gd name="T20" fmla="*/ 1354 w 1807"/>
                  <a:gd name="T21" fmla="*/ 121 h 1807"/>
                  <a:gd name="T22" fmla="*/ 1685 w 1807"/>
                  <a:gd name="T23" fmla="*/ 451 h 1807"/>
                  <a:gd name="T24" fmla="*/ 1806 w 1807"/>
                  <a:gd name="T25" fmla="*/ 903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7" h="1807">
                    <a:moveTo>
                      <a:pt x="1806" y="903"/>
                    </a:moveTo>
                    <a:cubicBezTo>
                      <a:pt x="1806" y="1069"/>
                      <a:pt x="1768" y="1210"/>
                      <a:pt x="1685" y="1354"/>
                    </a:cubicBezTo>
                    <a:cubicBezTo>
                      <a:pt x="1602" y="1498"/>
                      <a:pt x="1498" y="1602"/>
                      <a:pt x="1354" y="1685"/>
                    </a:cubicBezTo>
                    <a:cubicBezTo>
                      <a:pt x="1210" y="1768"/>
                      <a:pt x="1069" y="1806"/>
                      <a:pt x="903" y="1806"/>
                    </a:cubicBezTo>
                    <a:cubicBezTo>
                      <a:pt x="736" y="1806"/>
                      <a:pt x="595" y="1768"/>
                      <a:pt x="451" y="1685"/>
                    </a:cubicBezTo>
                    <a:cubicBezTo>
                      <a:pt x="307" y="1602"/>
                      <a:pt x="204" y="1498"/>
                      <a:pt x="121" y="1354"/>
                    </a:cubicBezTo>
                    <a:cubicBezTo>
                      <a:pt x="37" y="1210"/>
                      <a:pt x="0" y="1069"/>
                      <a:pt x="0" y="903"/>
                    </a:cubicBezTo>
                    <a:cubicBezTo>
                      <a:pt x="0" y="736"/>
                      <a:pt x="37" y="595"/>
                      <a:pt x="121" y="451"/>
                    </a:cubicBezTo>
                    <a:cubicBezTo>
                      <a:pt x="204" y="307"/>
                      <a:pt x="307" y="204"/>
                      <a:pt x="451" y="121"/>
                    </a:cubicBezTo>
                    <a:cubicBezTo>
                      <a:pt x="595" y="38"/>
                      <a:pt x="736" y="0"/>
                      <a:pt x="903" y="0"/>
                    </a:cubicBezTo>
                    <a:cubicBezTo>
                      <a:pt x="1069" y="0"/>
                      <a:pt x="1210" y="38"/>
                      <a:pt x="1354" y="121"/>
                    </a:cubicBezTo>
                    <a:cubicBezTo>
                      <a:pt x="1498" y="204"/>
                      <a:pt x="1602" y="307"/>
                      <a:pt x="1685" y="451"/>
                    </a:cubicBezTo>
                    <a:cubicBezTo>
                      <a:pt x="1768" y="595"/>
                      <a:pt x="1806" y="736"/>
                      <a:pt x="1806" y="903"/>
                    </a:cubicBezTo>
                  </a:path>
                </a:pathLst>
              </a:custGeom>
              <a:solidFill>
                <a:schemeClr val="bg2"/>
              </a:solidFill>
              <a:ln w="38100" cap="flat">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333333"/>
                  </a:solidFill>
                  <a:ea typeface="ＭＳ Ｐゴシック" charset="0"/>
                  <a:cs typeface="ＭＳ Ｐゴシック" charset="0"/>
                </a:endParaRPr>
              </a:p>
            </p:txBody>
          </p:sp>
          <p:sp>
            <p:nvSpPr>
              <p:cNvPr id="137" name="Line 4"/>
              <p:cNvSpPr>
                <a:spLocks noChangeShapeType="1"/>
              </p:cNvSpPr>
              <p:nvPr/>
            </p:nvSpPr>
            <p:spPr bwMode="auto">
              <a:xfrm>
                <a:off x="7548614" y="2494838"/>
                <a:ext cx="159367" cy="166060"/>
              </a:xfrm>
              <a:prstGeom prst="line">
                <a:avLst/>
              </a:prstGeom>
              <a:noFill/>
              <a:ln w="3810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6"/>
                <a:endParaRPr lang="en-US" dirty="0">
                  <a:solidFill>
                    <a:srgbClr val="333333"/>
                  </a:solidFill>
                  <a:ea typeface="ＭＳ Ｐゴシック" charset="0"/>
                  <a:cs typeface="ＭＳ Ｐゴシック" charset="0"/>
                </a:endParaRPr>
              </a:p>
            </p:txBody>
          </p:sp>
        </p:grpSp>
        <p:grpSp>
          <p:nvGrpSpPr>
            <p:cNvPr id="29" name="Group 28"/>
            <p:cNvGrpSpPr/>
            <p:nvPr/>
          </p:nvGrpSpPr>
          <p:grpSpPr>
            <a:xfrm>
              <a:off x="4886963" y="1581941"/>
              <a:ext cx="248658" cy="262162"/>
              <a:chOff x="4886963" y="1581941"/>
              <a:chExt cx="248658" cy="262162"/>
            </a:xfrm>
          </p:grpSpPr>
          <p:grpSp>
            <p:nvGrpSpPr>
              <p:cNvPr id="27" name="Group 26"/>
              <p:cNvGrpSpPr/>
              <p:nvPr/>
            </p:nvGrpSpPr>
            <p:grpSpPr>
              <a:xfrm>
                <a:off x="4886963" y="1581941"/>
                <a:ext cx="235645" cy="262162"/>
                <a:chOff x="4886963" y="1581941"/>
                <a:chExt cx="235645" cy="262162"/>
              </a:xfrm>
            </p:grpSpPr>
            <p:cxnSp>
              <p:nvCxnSpPr>
                <p:cNvPr id="153" name="Straight Connector 152"/>
                <p:cNvCxnSpPr/>
                <p:nvPr/>
              </p:nvCxnSpPr>
              <p:spPr>
                <a:xfrm>
                  <a:off x="4908205" y="1655763"/>
                  <a:ext cx="106078"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30584" y="1820429"/>
                  <a:ext cx="192024"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16200000">
                  <a:off x="4905132" y="1791064"/>
                  <a:ext cx="106078"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5013064" y="1661156"/>
                  <a:ext cx="0" cy="159273"/>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9" name="Freeform 178"/>
                <p:cNvSpPr/>
                <p:nvPr/>
              </p:nvSpPr>
              <p:spPr>
                <a:xfrm>
                  <a:off x="4886963" y="1581941"/>
                  <a:ext cx="230834" cy="149274"/>
                </a:xfrm>
                <a:custGeom>
                  <a:avLst/>
                  <a:gdLst>
                    <a:gd name="connsiteX0" fmla="*/ 0 w 230834"/>
                    <a:gd name="connsiteY0" fmla="*/ 0 h 149274"/>
                    <a:gd name="connsiteX1" fmla="*/ 133969 w 230834"/>
                    <a:gd name="connsiteY1" fmla="*/ 0 h 149274"/>
                    <a:gd name="connsiteX2" fmla="*/ 133969 w 230834"/>
                    <a:gd name="connsiteY2" fmla="*/ 38127 h 149274"/>
                    <a:gd name="connsiteX3" fmla="*/ 230834 w 230834"/>
                    <a:gd name="connsiteY3" fmla="*/ 38127 h 149274"/>
                    <a:gd name="connsiteX4" fmla="*/ 230834 w 230834"/>
                    <a:gd name="connsiteY4" fmla="*/ 149274 h 149274"/>
                    <a:gd name="connsiteX5" fmla="*/ 0 w 230834"/>
                    <a:gd name="connsiteY5" fmla="*/ 149274 h 149274"/>
                    <a:gd name="connsiteX0" fmla="*/ 0 w 230834"/>
                    <a:gd name="connsiteY0" fmla="*/ 0 h 149274"/>
                    <a:gd name="connsiteX1" fmla="*/ 133969 w 230834"/>
                    <a:gd name="connsiteY1" fmla="*/ 0 h 149274"/>
                    <a:gd name="connsiteX2" fmla="*/ 133969 w 230834"/>
                    <a:gd name="connsiteY2" fmla="*/ 38127 h 149274"/>
                    <a:gd name="connsiteX3" fmla="*/ 230834 w 230834"/>
                    <a:gd name="connsiteY3" fmla="*/ 38127 h 149274"/>
                    <a:gd name="connsiteX4" fmla="*/ 230834 w 230834"/>
                    <a:gd name="connsiteY4" fmla="*/ 149274 h 149274"/>
                    <a:gd name="connsiteX5" fmla="*/ 0 w 230834"/>
                    <a:gd name="connsiteY5" fmla="*/ 149274 h 149274"/>
                    <a:gd name="connsiteX6" fmla="*/ 91440 w 230834"/>
                    <a:gd name="connsiteY6" fmla="*/ 91440 h 149274"/>
                    <a:gd name="connsiteX0" fmla="*/ 0 w 230834"/>
                    <a:gd name="connsiteY0" fmla="*/ 0 h 149274"/>
                    <a:gd name="connsiteX1" fmla="*/ 133969 w 230834"/>
                    <a:gd name="connsiteY1" fmla="*/ 0 h 149274"/>
                    <a:gd name="connsiteX2" fmla="*/ 133969 w 230834"/>
                    <a:gd name="connsiteY2" fmla="*/ 38127 h 149274"/>
                    <a:gd name="connsiteX3" fmla="*/ 230834 w 230834"/>
                    <a:gd name="connsiteY3" fmla="*/ 38127 h 149274"/>
                    <a:gd name="connsiteX4" fmla="*/ 230834 w 230834"/>
                    <a:gd name="connsiteY4" fmla="*/ 149274 h 149274"/>
                    <a:gd name="connsiteX5" fmla="*/ 0 w 230834"/>
                    <a:gd name="connsiteY5" fmla="*/ 149274 h 149274"/>
                    <a:gd name="connsiteX0" fmla="*/ 133969 w 230834"/>
                    <a:gd name="connsiteY0" fmla="*/ 0 h 149274"/>
                    <a:gd name="connsiteX1" fmla="*/ 133969 w 230834"/>
                    <a:gd name="connsiteY1" fmla="*/ 38127 h 149274"/>
                    <a:gd name="connsiteX2" fmla="*/ 230834 w 230834"/>
                    <a:gd name="connsiteY2" fmla="*/ 38127 h 149274"/>
                    <a:gd name="connsiteX3" fmla="*/ 230834 w 230834"/>
                    <a:gd name="connsiteY3" fmla="*/ 149274 h 149274"/>
                    <a:gd name="connsiteX4" fmla="*/ 0 w 230834"/>
                    <a:gd name="connsiteY4" fmla="*/ 149274 h 1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34" h="149274">
                      <a:moveTo>
                        <a:pt x="133969" y="0"/>
                      </a:moveTo>
                      <a:lnTo>
                        <a:pt x="133969" y="38127"/>
                      </a:lnTo>
                      <a:lnTo>
                        <a:pt x="230834" y="38127"/>
                      </a:lnTo>
                      <a:lnTo>
                        <a:pt x="230834" y="149274"/>
                      </a:lnTo>
                      <a:lnTo>
                        <a:pt x="0" y="149274"/>
                      </a:lnTo>
                    </a:path>
                  </a:pathLst>
                </a:custGeom>
                <a:no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grpSp>
            <p:nvGrpSpPr>
              <p:cNvPr id="28" name="Group 27"/>
              <p:cNvGrpSpPr/>
              <p:nvPr/>
            </p:nvGrpSpPr>
            <p:grpSpPr>
              <a:xfrm>
                <a:off x="4939883" y="1639693"/>
                <a:ext cx="195738" cy="202192"/>
                <a:chOff x="4939883" y="1639693"/>
                <a:chExt cx="195738" cy="202192"/>
              </a:xfrm>
              <a:solidFill>
                <a:schemeClr val="bg1"/>
              </a:solidFill>
            </p:grpSpPr>
            <p:sp>
              <p:nvSpPr>
                <p:cNvPr id="24" name="Oval 23"/>
                <p:cNvSpPr/>
                <p:nvPr/>
              </p:nvSpPr>
              <p:spPr>
                <a:xfrm>
                  <a:off x="5099045" y="1667534"/>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80" name="Oval 179"/>
                <p:cNvSpPr/>
                <p:nvPr/>
              </p:nvSpPr>
              <p:spPr>
                <a:xfrm>
                  <a:off x="4994776" y="1639693"/>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81" name="Oval 180"/>
                <p:cNvSpPr/>
                <p:nvPr/>
              </p:nvSpPr>
              <p:spPr>
                <a:xfrm>
                  <a:off x="4939883" y="1712927"/>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82" name="Oval 181"/>
                <p:cNvSpPr/>
                <p:nvPr/>
              </p:nvSpPr>
              <p:spPr>
                <a:xfrm>
                  <a:off x="4994776" y="1805309"/>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grpSp>
      </p:grpSp>
      <p:sp>
        <p:nvSpPr>
          <p:cNvPr id="207" name="TextBox 206"/>
          <p:cNvSpPr txBox="1"/>
          <p:nvPr/>
        </p:nvSpPr>
        <p:spPr>
          <a:xfrm>
            <a:off x="1331498" y="2725146"/>
            <a:ext cx="3240502" cy="553998"/>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algn="r" defTabSz="914411"/>
            <a:r>
              <a:rPr lang="ja-JP" altLang="en-US" dirty="0" smtClean="0">
                <a:solidFill>
                  <a:srgbClr val="00BCEB"/>
                </a:solidFill>
                <a:latin typeface="+mj-ea"/>
                <a:ea typeface="+mj-ea"/>
                <a:cs typeface="CiscoSansTT Light" charset="0"/>
              </a:rPr>
              <a:t>暗号化と実行</a:t>
            </a:r>
            <a:endParaRPr lang="en-US" dirty="0">
              <a:solidFill>
                <a:srgbClr val="00BCEB"/>
              </a:solidFill>
              <a:latin typeface="+mj-ea"/>
              <a:ea typeface="+mj-ea"/>
              <a:cs typeface="CiscoSansTT Light" charset="0"/>
            </a:endParaRPr>
          </a:p>
          <a:p>
            <a:pPr algn="r" defTabSz="914411">
              <a:defRPr/>
            </a:pPr>
            <a:r>
              <a:rPr lang="ja-JP" altLang="en-US" sz="1200" dirty="0" smtClean="0">
                <a:solidFill>
                  <a:srgbClr val="282828"/>
                </a:solidFill>
                <a:latin typeface="+mj-ea"/>
                <a:ea typeface="+mj-ea"/>
                <a:cs typeface="CiscoSansTT Light" charset="0"/>
              </a:rPr>
              <a:t>インターネット</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リクエスト</a:t>
            </a:r>
            <a:endParaRPr lang="en-US" sz="1200" dirty="0">
              <a:solidFill>
                <a:srgbClr val="282828"/>
              </a:solidFill>
              <a:latin typeface="+mj-ea"/>
              <a:ea typeface="+mj-ea"/>
              <a:cs typeface="CiscoSansTT Light" charset="0"/>
            </a:endParaRPr>
          </a:p>
        </p:txBody>
      </p:sp>
      <p:sp>
        <p:nvSpPr>
          <p:cNvPr id="219" name="TextBox 218"/>
          <p:cNvSpPr txBox="1"/>
          <p:nvPr/>
        </p:nvSpPr>
        <p:spPr>
          <a:xfrm>
            <a:off x="5061598" y="2713969"/>
            <a:ext cx="3240502" cy="553998"/>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defTabSz="914411"/>
            <a:r>
              <a:rPr lang="ja-JP" altLang="en-US" dirty="0">
                <a:solidFill>
                  <a:srgbClr val="005073"/>
                </a:solidFill>
                <a:latin typeface="+mj-ea"/>
                <a:ea typeface="+mj-ea"/>
                <a:cs typeface="CiscoSansTT Light" charset="0"/>
              </a:rPr>
              <a:t>監査と</a:t>
            </a:r>
            <a:r>
              <a:rPr lang="ja-JP" altLang="en-US" dirty="0" smtClean="0">
                <a:solidFill>
                  <a:srgbClr val="005073"/>
                </a:solidFill>
                <a:latin typeface="+mj-ea"/>
                <a:ea typeface="+mj-ea"/>
                <a:cs typeface="CiscoSansTT Light" charset="0"/>
              </a:rPr>
              <a:t>相関分析</a:t>
            </a:r>
            <a:endParaRPr lang="en-US" altLang="ja-JP" dirty="0" smtClean="0">
              <a:solidFill>
                <a:srgbClr val="005073"/>
              </a:solidFill>
              <a:latin typeface="+mj-ea"/>
              <a:ea typeface="+mj-ea"/>
              <a:cs typeface="CiscoSansTT Light" charset="0"/>
            </a:endParaRPr>
          </a:p>
          <a:p>
            <a:pPr defTabSz="914411"/>
            <a:r>
              <a:rPr lang="ja-JP" altLang="en-US" sz="1200" dirty="0" smtClean="0">
                <a:solidFill>
                  <a:srgbClr val="282828"/>
                </a:solidFill>
                <a:latin typeface="+mj-ea"/>
                <a:ea typeface="+mj-ea"/>
                <a:cs typeface="CiscoSansTT Light" charset="0"/>
              </a:rPr>
              <a:t>アプリ</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トラフィックとフロー</a:t>
            </a:r>
            <a:endParaRPr lang="en-US" sz="1200" dirty="0">
              <a:solidFill>
                <a:srgbClr val="282828"/>
              </a:solidFill>
              <a:latin typeface="+mj-ea"/>
              <a:ea typeface="+mj-ea"/>
              <a:cs typeface="CiscoSansTT Light" charset="0"/>
            </a:endParaRPr>
          </a:p>
        </p:txBody>
      </p:sp>
      <p:cxnSp>
        <p:nvCxnSpPr>
          <p:cNvPr id="221" name="Straight Arrow Connector 220"/>
          <p:cNvCxnSpPr/>
          <p:nvPr/>
        </p:nvCxnSpPr>
        <p:spPr>
          <a:xfrm flipV="1">
            <a:off x="5051059" y="1898072"/>
            <a:ext cx="0" cy="1391965"/>
          </a:xfrm>
          <a:prstGeom prst="straightConnector1">
            <a:avLst/>
          </a:prstGeom>
          <a:noFill/>
          <a:ln w="12700" cap="rnd" cmpd="sng" algn="ctr">
            <a:solidFill>
              <a:schemeClr val="accent1">
                <a:lumMod val="50000"/>
              </a:schemeClr>
            </a:solidFill>
            <a:prstDash val="solid"/>
            <a:headEnd type="triangle" w="med" len="med"/>
            <a:tailEnd type="triangle" w="med" len="med"/>
          </a:ln>
          <a:effectLst/>
        </p:spPr>
      </p:cxnSp>
      <p:grpSp>
        <p:nvGrpSpPr>
          <p:cNvPr id="82" name="Group 81"/>
          <p:cNvGrpSpPr/>
          <p:nvPr/>
        </p:nvGrpSpPr>
        <p:grpSpPr>
          <a:xfrm>
            <a:off x="4932277" y="3404103"/>
            <a:ext cx="1010950" cy="610491"/>
            <a:chOff x="4997587" y="3404103"/>
            <a:chExt cx="1010950" cy="610491"/>
          </a:xfrm>
          <a:solidFill>
            <a:schemeClr val="bg1"/>
          </a:solidFill>
        </p:grpSpPr>
        <p:sp>
          <p:nvSpPr>
            <p:cNvPr id="272" name="Freeform 271"/>
            <p:cNvSpPr/>
            <p:nvPr/>
          </p:nvSpPr>
          <p:spPr>
            <a:xfrm rot="10800000" flipH="1">
              <a:off x="4997587" y="3404103"/>
              <a:ext cx="1010950" cy="610491"/>
            </a:xfrm>
            <a:custGeom>
              <a:avLst/>
              <a:gdLst>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292204 h 610491"/>
                <a:gd name="connsiteX5" fmla="*/ 0 w 1010950"/>
                <a:gd name="connsiteY5" fmla="*/ 0 h 610491"/>
                <a:gd name="connsiteX6" fmla="*/ 142086 w 1010950"/>
                <a:gd name="connsiteY6" fmla="*/ 142086 h 610491"/>
                <a:gd name="connsiteX7" fmla="*/ 960929 w 1010950"/>
                <a:gd name="connsiteY7" fmla="*/ 142086 h 610491"/>
                <a:gd name="connsiteX8" fmla="*/ 1010950 w 1010950"/>
                <a:gd name="connsiteY8" fmla="*/ 192107 h 610491"/>
                <a:gd name="connsiteX9" fmla="*/ 1010950 w 1010950"/>
                <a:gd name="connsiteY9" fmla="*/ 560470 h 610491"/>
                <a:gd name="connsiteX10" fmla="*/ 960929 w 1010950"/>
                <a:gd name="connsiteY10"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0 h 610491"/>
                <a:gd name="connsiteX5" fmla="*/ 142086 w 1010950"/>
                <a:gd name="connsiteY5" fmla="*/ 142086 h 610491"/>
                <a:gd name="connsiteX6" fmla="*/ 960929 w 1010950"/>
                <a:gd name="connsiteY6" fmla="*/ 142086 h 610491"/>
                <a:gd name="connsiteX7" fmla="*/ 1010950 w 1010950"/>
                <a:gd name="connsiteY7" fmla="*/ 192107 h 610491"/>
                <a:gd name="connsiteX8" fmla="*/ 1010950 w 1010950"/>
                <a:gd name="connsiteY8" fmla="*/ 560470 h 610491"/>
                <a:gd name="connsiteX9" fmla="*/ 960929 w 1010950"/>
                <a:gd name="connsiteY9"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0 w 1010950"/>
                <a:gd name="connsiteY3" fmla="*/ 0 h 610491"/>
                <a:gd name="connsiteX4" fmla="*/ 142086 w 1010950"/>
                <a:gd name="connsiteY4" fmla="*/ 142086 h 610491"/>
                <a:gd name="connsiteX5" fmla="*/ 960929 w 1010950"/>
                <a:gd name="connsiteY5" fmla="*/ 142086 h 610491"/>
                <a:gd name="connsiteX6" fmla="*/ 1010950 w 1010950"/>
                <a:gd name="connsiteY6" fmla="*/ 192107 h 610491"/>
                <a:gd name="connsiteX7" fmla="*/ 1010950 w 1010950"/>
                <a:gd name="connsiteY7" fmla="*/ 560470 h 610491"/>
                <a:gd name="connsiteX8" fmla="*/ 960929 w 1010950"/>
                <a:gd name="connsiteY8" fmla="*/ 610491 h 6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950" h="610491">
                  <a:moveTo>
                    <a:pt x="960929" y="610491"/>
                  </a:moveTo>
                  <a:lnTo>
                    <a:pt x="50509" y="610491"/>
                  </a:lnTo>
                  <a:cubicBezTo>
                    <a:pt x="22883" y="610491"/>
                    <a:pt x="488" y="588096"/>
                    <a:pt x="488" y="560470"/>
                  </a:cubicBezTo>
                  <a:cubicBezTo>
                    <a:pt x="325" y="373647"/>
                    <a:pt x="163" y="186823"/>
                    <a:pt x="0" y="0"/>
                  </a:cubicBezTo>
                  <a:lnTo>
                    <a:pt x="142086" y="142086"/>
                  </a:lnTo>
                  <a:lnTo>
                    <a:pt x="960929" y="142086"/>
                  </a:lnTo>
                  <a:cubicBezTo>
                    <a:pt x="988555" y="142086"/>
                    <a:pt x="1010950" y="164481"/>
                    <a:pt x="1010950" y="192107"/>
                  </a:cubicBezTo>
                  <a:lnTo>
                    <a:pt x="1010950" y="560470"/>
                  </a:lnTo>
                  <a:cubicBezTo>
                    <a:pt x="1010950" y="588096"/>
                    <a:pt x="988555" y="610491"/>
                    <a:pt x="960929" y="610491"/>
                  </a:cubicBezTo>
                  <a:close/>
                </a:path>
              </a:pathLst>
            </a:custGeom>
            <a:grp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230" name="TextBox 229"/>
            <p:cNvSpPr txBox="1"/>
            <p:nvPr/>
          </p:nvSpPr>
          <p:spPr>
            <a:xfrm>
              <a:off x="5028635" y="3474047"/>
              <a:ext cx="948852" cy="323165"/>
            </a:xfrm>
            <a:prstGeom prst="rect">
              <a:avLst/>
            </a:prstGeom>
            <a:noFill/>
            <a:effectLst>
              <a:outerShdw blurRad="50800" dist="50800" dir="5400000" sx="95000" sy="95000" algn="ctr" rotWithShape="0">
                <a:srgbClr val="000000">
                  <a:alpha val="43137"/>
                </a:srgbClr>
              </a:outerShdw>
            </a:effectLst>
          </p:spPr>
          <p:txBody>
            <a:bodyPr wrap="square" lIns="0" tIns="0" rIns="0" bIns="0" rtlCol="0" anchor="ctr">
              <a:spAutoFit/>
            </a:bodyPr>
            <a:lstStyle/>
            <a:p>
              <a:pPr defTabSz="914411">
                <a:defRPr/>
              </a:pPr>
              <a:r>
                <a:rPr lang="en-US" sz="1200" dirty="0">
                  <a:solidFill>
                    <a:srgbClr val="005073"/>
                  </a:solidFill>
                  <a:latin typeface="CiscoSansTT" charset="0"/>
                  <a:ea typeface="CiscoSansTT" charset="0"/>
                  <a:cs typeface="CiscoSansTT" charset="0"/>
                </a:rPr>
                <a:t>Clarity</a:t>
              </a:r>
            </a:p>
            <a:p>
              <a:pPr defTabSz="914411"/>
              <a:r>
                <a:rPr lang="ja-JP" altLang="en-US" sz="900" dirty="0">
                  <a:solidFill>
                    <a:srgbClr val="282828"/>
                  </a:solidFill>
                  <a:latin typeface="+mj-ea"/>
                  <a:ea typeface="+mj-ea"/>
                  <a:cs typeface="CiscoSansTT Light" charset="0"/>
                </a:rPr>
                <a:t>アプリの拡張機能</a:t>
              </a:r>
              <a:endParaRPr lang="en-US" sz="900" dirty="0">
                <a:solidFill>
                  <a:srgbClr val="282828"/>
                </a:solidFill>
                <a:latin typeface="+mj-ea"/>
                <a:ea typeface="+mj-ea"/>
                <a:cs typeface="CiscoSansTT Light" charset="0"/>
              </a:endParaRPr>
            </a:p>
          </p:txBody>
        </p:sp>
      </p:grpSp>
      <p:grpSp>
        <p:nvGrpSpPr>
          <p:cNvPr id="81" name="Group 80"/>
          <p:cNvGrpSpPr/>
          <p:nvPr/>
        </p:nvGrpSpPr>
        <p:grpSpPr>
          <a:xfrm>
            <a:off x="3697766" y="3404103"/>
            <a:ext cx="1010950" cy="610491"/>
            <a:chOff x="3632456" y="3404103"/>
            <a:chExt cx="1010950" cy="610491"/>
          </a:xfrm>
          <a:solidFill>
            <a:schemeClr val="bg1"/>
          </a:solidFill>
        </p:grpSpPr>
        <p:sp>
          <p:nvSpPr>
            <p:cNvPr id="321" name="Freeform 320"/>
            <p:cNvSpPr/>
            <p:nvPr/>
          </p:nvSpPr>
          <p:spPr>
            <a:xfrm rot="10800000">
              <a:off x="3632456" y="3404103"/>
              <a:ext cx="1010950" cy="610491"/>
            </a:xfrm>
            <a:custGeom>
              <a:avLst/>
              <a:gdLst>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292204 h 610491"/>
                <a:gd name="connsiteX5" fmla="*/ 0 w 1010950"/>
                <a:gd name="connsiteY5" fmla="*/ 0 h 610491"/>
                <a:gd name="connsiteX6" fmla="*/ 142086 w 1010950"/>
                <a:gd name="connsiteY6" fmla="*/ 142086 h 610491"/>
                <a:gd name="connsiteX7" fmla="*/ 960929 w 1010950"/>
                <a:gd name="connsiteY7" fmla="*/ 142086 h 610491"/>
                <a:gd name="connsiteX8" fmla="*/ 1010950 w 1010950"/>
                <a:gd name="connsiteY8" fmla="*/ 192107 h 610491"/>
                <a:gd name="connsiteX9" fmla="*/ 1010950 w 1010950"/>
                <a:gd name="connsiteY9" fmla="*/ 560470 h 610491"/>
                <a:gd name="connsiteX10" fmla="*/ 960929 w 1010950"/>
                <a:gd name="connsiteY10"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0 h 610491"/>
                <a:gd name="connsiteX5" fmla="*/ 142086 w 1010950"/>
                <a:gd name="connsiteY5" fmla="*/ 142086 h 610491"/>
                <a:gd name="connsiteX6" fmla="*/ 960929 w 1010950"/>
                <a:gd name="connsiteY6" fmla="*/ 142086 h 610491"/>
                <a:gd name="connsiteX7" fmla="*/ 1010950 w 1010950"/>
                <a:gd name="connsiteY7" fmla="*/ 192107 h 610491"/>
                <a:gd name="connsiteX8" fmla="*/ 1010950 w 1010950"/>
                <a:gd name="connsiteY8" fmla="*/ 560470 h 610491"/>
                <a:gd name="connsiteX9" fmla="*/ 960929 w 1010950"/>
                <a:gd name="connsiteY9"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0 w 1010950"/>
                <a:gd name="connsiteY3" fmla="*/ 0 h 610491"/>
                <a:gd name="connsiteX4" fmla="*/ 142086 w 1010950"/>
                <a:gd name="connsiteY4" fmla="*/ 142086 h 610491"/>
                <a:gd name="connsiteX5" fmla="*/ 960929 w 1010950"/>
                <a:gd name="connsiteY5" fmla="*/ 142086 h 610491"/>
                <a:gd name="connsiteX6" fmla="*/ 1010950 w 1010950"/>
                <a:gd name="connsiteY6" fmla="*/ 192107 h 610491"/>
                <a:gd name="connsiteX7" fmla="*/ 1010950 w 1010950"/>
                <a:gd name="connsiteY7" fmla="*/ 560470 h 610491"/>
                <a:gd name="connsiteX8" fmla="*/ 960929 w 1010950"/>
                <a:gd name="connsiteY8" fmla="*/ 610491 h 6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950" h="610491">
                  <a:moveTo>
                    <a:pt x="960929" y="610491"/>
                  </a:moveTo>
                  <a:lnTo>
                    <a:pt x="50509" y="610491"/>
                  </a:lnTo>
                  <a:cubicBezTo>
                    <a:pt x="22883" y="610491"/>
                    <a:pt x="488" y="588096"/>
                    <a:pt x="488" y="560470"/>
                  </a:cubicBezTo>
                  <a:cubicBezTo>
                    <a:pt x="325" y="373647"/>
                    <a:pt x="163" y="186823"/>
                    <a:pt x="0" y="0"/>
                  </a:cubicBezTo>
                  <a:lnTo>
                    <a:pt x="142086" y="142086"/>
                  </a:lnTo>
                  <a:lnTo>
                    <a:pt x="960929" y="142086"/>
                  </a:lnTo>
                  <a:cubicBezTo>
                    <a:pt x="988555" y="142086"/>
                    <a:pt x="1010950" y="164481"/>
                    <a:pt x="1010950" y="192107"/>
                  </a:cubicBezTo>
                  <a:lnTo>
                    <a:pt x="1010950" y="560470"/>
                  </a:lnTo>
                  <a:cubicBezTo>
                    <a:pt x="1010950" y="588096"/>
                    <a:pt x="988555" y="610491"/>
                    <a:pt x="960929" y="610491"/>
                  </a:cubicBezTo>
                  <a:close/>
                </a:path>
              </a:pathLst>
            </a:custGeom>
            <a:grp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222" name="TextBox 221"/>
            <p:cNvSpPr txBox="1"/>
            <p:nvPr/>
          </p:nvSpPr>
          <p:spPr>
            <a:xfrm>
              <a:off x="3667469" y="3474047"/>
              <a:ext cx="948852" cy="323165"/>
            </a:xfrm>
            <a:prstGeom prst="rect">
              <a:avLst/>
            </a:prstGeom>
            <a:noFill/>
            <a:effectLst>
              <a:outerShdw blurRad="50800" dist="50800" dir="5400000" sx="95000" sy="95000" algn="ctr" rotWithShape="0">
                <a:srgbClr val="000000">
                  <a:alpha val="43137"/>
                </a:srgbClr>
              </a:outerShdw>
            </a:effectLst>
          </p:spPr>
          <p:txBody>
            <a:bodyPr wrap="square" lIns="0" tIns="0" rIns="0" bIns="0" rtlCol="0" anchor="ctr">
              <a:spAutoFit/>
            </a:bodyPr>
            <a:lstStyle/>
            <a:p>
              <a:pPr defTabSz="914411">
                <a:defRPr/>
              </a:pPr>
              <a:r>
                <a:rPr lang="en-US" sz="1200" dirty="0">
                  <a:solidFill>
                    <a:srgbClr val="00BCEB"/>
                  </a:solidFill>
                  <a:latin typeface="CiscoSansTT" charset="0"/>
                  <a:ea typeface="CiscoSansTT" charset="0"/>
                  <a:cs typeface="CiscoSansTT" charset="0"/>
                </a:rPr>
                <a:t>Umbrella</a:t>
              </a:r>
            </a:p>
            <a:p>
              <a:pPr defTabSz="914411"/>
              <a:r>
                <a:rPr lang="ja-JP" altLang="en-US" sz="900" dirty="0">
                  <a:solidFill>
                    <a:srgbClr val="282828"/>
                  </a:solidFill>
                  <a:latin typeface="+mj-ea"/>
                  <a:ea typeface="+mj-ea"/>
                  <a:cs typeface="CiscoSansTT Light" charset="0"/>
                </a:rPr>
                <a:t>アプリの拡張機能</a:t>
              </a:r>
              <a:endParaRPr lang="en-US" sz="900" dirty="0">
                <a:solidFill>
                  <a:srgbClr val="282828"/>
                </a:solidFill>
                <a:latin typeface="+mj-ea"/>
                <a:ea typeface="+mj-ea"/>
                <a:cs typeface="CiscoSansTT Light" charset="0"/>
              </a:endParaRPr>
            </a:p>
          </p:txBody>
        </p:sp>
      </p:grpSp>
      <p:pic>
        <p:nvPicPr>
          <p:cNvPr id="217" name="Picture 2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66642" y="4116665"/>
            <a:ext cx="494956" cy="494956"/>
          </a:xfrm>
          <a:prstGeom prst="roundRect">
            <a:avLst>
              <a:gd name="adj" fmla="val 23088"/>
            </a:avLst>
          </a:prstGeom>
          <a:solidFill>
            <a:schemeClr val="bg2"/>
          </a:solidFill>
          <a:ln w="6350">
            <a:solidFill>
              <a:schemeClr val="bg2">
                <a:lumMod val="75000"/>
              </a:schemeClr>
            </a:solidFill>
          </a:ln>
        </p:spPr>
      </p:pic>
      <p:sp>
        <p:nvSpPr>
          <p:cNvPr id="220" name="TextBox 219"/>
          <p:cNvSpPr txBox="1"/>
          <p:nvPr/>
        </p:nvSpPr>
        <p:spPr>
          <a:xfrm>
            <a:off x="5072198" y="4150731"/>
            <a:ext cx="3213810" cy="507831"/>
          </a:xfrm>
          <a:prstGeom prst="rect">
            <a:avLst/>
          </a:prstGeom>
          <a:noFill/>
          <a:ln w="25400" cap="flat" cmpd="sng" algn="ctr">
            <a:noFill/>
            <a:prstDash val="solid"/>
          </a:ln>
          <a:effectLst/>
        </p:spPr>
        <p:txBody>
          <a:bodyPr wrap="square" rtlCol="0" anchor="ctr">
            <a:spAutoFit/>
          </a:bodyPr>
          <a:lstStyle/>
          <a:p>
            <a:pPr defTabSz="914411">
              <a:lnSpc>
                <a:spcPct val="90000"/>
              </a:lnSpc>
              <a:defRPr/>
            </a:pPr>
            <a:r>
              <a:rPr lang="ja-JP" altLang="en-US" dirty="0" smtClean="0">
                <a:solidFill>
                  <a:srgbClr val="333333"/>
                </a:solidFill>
                <a:latin typeface="+mj-ea"/>
                <a:ea typeface="+mj-ea"/>
              </a:rPr>
              <a:t>１アプリ、</a:t>
            </a:r>
            <a:r>
              <a:rPr lang="en-US" dirty="0" smtClean="0">
                <a:solidFill>
                  <a:srgbClr val="333333"/>
                </a:solidFill>
                <a:latin typeface="+mj-ea"/>
                <a:ea typeface="+mj-ea"/>
              </a:rPr>
              <a:t>2</a:t>
            </a:r>
            <a:r>
              <a:rPr lang="ja-JP" altLang="en-US" dirty="0" smtClean="0">
                <a:solidFill>
                  <a:srgbClr val="333333"/>
                </a:solidFill>
                <a:latin typeface="+mj-ea"/>
                <a:ea typeface="+mj-ea"/>
              </a:rPr>
              <a:t>つの拡張機能</a:t>
            </a:r>
            <a:endParaRPr lang="en-US" dirty="0">
              <a:solidFill>
                <a:srgbClr val="333333"/>
              </a:solidFill>
              <a:latin typeface="+mj-ea"/>
              <a:ea typeface="+mj-ea"/>
            </a:endParaRPr>
          </a:p>
          <a:p>
            <a:pPr defTabSz="914411">
              <a:lnSpc>
                <a:spcPct val="90000"/>
              </a:lnSpc>
              <a:defRPr/>
            </a:pPr>
            <a:r>
              <a:rPr lang="en-US" sz="1200" dirty="0" smtClean="0">
                <a:solidFill>
                  <a:srgbClr val="282828"/>
                </a:solidFill>
                <a:latin typeface="+mj-ea"/>
                <a:ea typeface="+mj-ea"/>
                <a:cs typeface="CiscoSansTT Light" charset="0"/>
              </a:rPr>
              <a:t>Meraki</a:t>
            </a:r>
            <a:r>
              <a:rPr lang="ja-JP" altLang="en-US" sz="1200" dirty="0">
                <a:solidFill>
                  <a:srgbClr val="282828"/>
                </a:solidFill>
                <a:latin typeface="+mj-ea"/>
                <a:ea typeface="+mj-ea"/>
                <a:cs typeface="CiscoSansTT Light" charset="0"/>
              </a:rPr>
              <a:t>を介して自動的にプロビジョニング</a:t>
            </a:r>
            <a:endParaRPr lang="en-US" sz="1200" dirty="0">
              <a:solidFill>
                <a:srgbClr val="282828"/>
              </a:solidFill>
              <a:latin typeface="+mj-ea"/>
              <a:ea typeface="+mj-ea"/>
              <a:cs typeface="CiscoSansTT Light" charset="0"/>
            </a:endParaRPr>
          </a:p>
        </p:txBody>
      </p:sp>
      <p:pic>
        <p:nvPicPr>
          <p:cNvPr id="76" name="Apple_Cisco_neg_050616.pdf"/>
          <p:cNvPicPr>
            <a:picLocks noChangeAspect="1"/>
          </p:cNvPicPr>
          <p:nvPr/>
        </p:nvPicPr>
        <p:blipFill>
          <a:blip r:embed="rId4">
            <a:extLst/>
          </a:blip>
          <a:stretch>
            <a:fillRect/>
          </a:stretch>
        </p:blipFill>
        <p:spPr>
          <a:xfrm>
            <a:off x="6928048" y="330955"/>
            <a:ext cx="1855206" cy="610454"/>
          </a:xfrm>
          <a:prstGeom prst="rect">
            <a:avLst/>
          </a:prstGeom>
          <a:ln w="12700">
            <a:miter lim="400000"/>
          </a:ln>
        </p:spPr>
      </p:pic>
      <p:sp>
        <p:nvSpPr>
          <p:cNvPr id="7" name="テキスト ボックス 6"/>
          <p:cNvSpPr txBox="1"/>
          <p:nvPr/>
        </p:nvSpPr>
        <p:spPr>
          <a:xfrm rot="19705171">
            <a:off x="-977" y="269299"/>
            <a:ext cx="1079142" cy="261610"/>
          </a:xfrm>
          <a:prstGeom prst="rect">
            <a:avLst/>
          </a:prstGeom>
          <a:noFill/>
          <a:ln w="28575" cmpd="thinThick">
            <a:solidFill>
              <a:srgbClr val="FF0000"/>
            </a:solidFill>
          </a:ln>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100" smtClean="0">
                <a:solidFill>
                  <a:srgbClr val="FF0000"/>
                </a:solidFill>
              </a:rPr>
              <a:t>Coming Soon!</a:t>
            </a:r>
            <a:endParaRPr kumimoji="1" lang="ja-JP" altLang="en-US" sz="1100" dirty="0" smtClean="0">
              <a:solidFill>
                <a:srgbClr val="FF0000"/>
              </a:solidFill>
            </a:endParaRPr>
          </a:p>
        </p:txBody>
      </p:sp>
      <p:sp>
        <p:nvSpPr>
          <p:cNvPr id="75" name="正方形/長方形 74"/>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9" name="テキスト ボックス 8"/>
          <p:cNvSpPr txBox="1"/>
          <p:nvPr/>
        </p:nvSpPr>
        <p:spPr>
          <a:xfrm>
            <a:off x="7311116" y="341314"/>
            <a:ext cx="1539204"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dirty="0" smtClean="0"/>
              <a:t>Apple | Cisco</a:t>
            </a:r>
            <a:endParaRPr kumimoji="1" lang="ja-JP" altLang="en-US" dirty="0" smtClean="0"/>
          </a:p>
        </p:txBody>
      </p:sp>
    </p:spTree>
    <p:extLst>
      <p:ext uri="{BB962C8B-B14F-4D97-AF65-F5344CB8AC3E}">
        <p14:creationId xmlns:p14="http://schemas.microsoft.com/office/powerpoint/2010/main" val="17671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7562" y="439925"/>
            <a:ext cx="8345488" cy="533572"/>
          </a:xfrm>
        </p:spPr>
        <p:txBody>
          <a:bodyPr>
            <a:normAutofit fontScale="90000"/>
          </a:bodyPr>
          <a:lstStyle/>
          <a:p>
            <a:r>
              <a:rPr lang="en-US" altLang="ja-JP" sz="3600" dirty="0" smtClean="0">
                <a:solidFill>
                  <a:srgbClr val="4472C4"/>
                </a:solidFill>
              </a:rPr>
              <a:t>Umbrella</a:t>
            </a:r>
            <a:r>
              <a:rPr lang="en-US" sz="3600" dirty="0" smtClean="0">
                <a:solidFill>
                  <a:srgbClr val="4472C4"/>
                </a:solidFill>
              </a:rPr>
              <a:t> </a:t>
            </a:r>
            <a:r>
              <a:rPr lang="en-US" sz="3600" dirty="0">
                <a:solidFill>
                  <a:srgbClr val="4472C4"/>
                </a:solidFill>
              </a:rPr>
              <a:t>Blocks</a:t>
            </a:r>
            <a:br>
              <a:rPr lang="en-US" sz="3600" dirty="0">
                <a:solidFill>
                  <a:srgbClr val="4472C4"/>
                </a:solidFill>
              </a:rPr>
            </a:br>
            <a:r>
              <a:rPr lang="en-US" sz="3100" dirty="0">
                <a:solidFill>
                  <a:schemeClr val="tx1"/>
                </a:solidFill>
              </a:rPr>
              <a:t>Rio 2016  </a:t>
            </a:r>
          </a:p>
        </p:txBody>
      </p:sp>
      <p:graphicFrame>
        <p:nvGraphicFramePr>
          <p:cNvPr id="4" name="Chart 3"/>
          <p:cNvGraphicFramePr>
            <a:graphicFrameLocks/>
          </p:cNvGraphicFramePr>
          <p:nvPr>
            <p:extLst/>
          </p:nvPr>
        </p:nvGraphicFramePr>
        <p:xfrm>
          <a:off x="539552" y="706710"/>
          <a:ext cx="7721508" cy="381707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093031" y="4443959"/>
            <a:ext cx="7811557" cy="377985"/>
          </a:xfrm>
          <a:prstGeom prst="rect">
            <a:avLst/>
          </a:prstGeom>
        </p:spPr>
        <p:txBody>
          <a:bodyPr wrap="none" lIns="91438" tIns="45719" rIns="91438" bIns="45719">
            <a:spAutoFit/>
          </a:bodyPr>
          <a:lstStyle/>
          <a:p>
            <a:pPr>
              <a:lnSpc>
                <a:spcPct val="90000"/>
              </a:lnSpc>
            </a:pPr>
            <a:r>
              <a:rPr lang="en-US" sz="2000" dirty="0">
                <a:solidFill>
                  <a:srgbClr val="0070C0"/>
                </a:solidFill>
                <a:latin typeface="Arial"/>
                <a:ea typeface=""/>
              </a:rPr>
              <a:t>Total Malware: 231,796    Total C&amp;C: 70,693     Total Phishing: 558</a:t>
            </a:r>
          </a:p>
        </p:txBody>
      </p:sp>
    </p:spTree>
    <p:extLst>
      <p:ext uri="{BB962C8B-B14F-4D97-AF65-F5344CB8AC3E}">
        <p14:creationId xmlns:p14="http://schemas.microsoft.com/office/powerpoint/2010/main" val="6726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Freeform 88"/>
          <p:cNvSpPr/>
          <p:nvPr/>
        </p:nvSpPr>
        <p:spPr>
          <a:xfrm>
            <a:off x="1027183" y="2861690"/>
            <a:ext cx="1065473" cy="914702"/>
          </a:xfrm>
          <a:custGeom>
            <a:avLst/>
            <a:gdLst>
              <a:gd name="connsiteX0" fmla="*/ 299616 w 1065473"/>
              <a:gd name="connsiteY0" fmla="*/ 0 h 914702"/>
              <a:gd name="connsiteX1" fmla="*/ 763329 w 1065473"/>
              <a:gd name="connsiteY1" fmla="*/ 0 h 914702"/>
              <a:gd name="connsiteX2" fmla="*/ 763329 w 1065473"/>
              <a:gd name="connsiteY2" fmla="*/ 75590 h 914702"/>
              <a:gd name="connsiteX3" fmla="*/ 828677 w 1065473"/>
              <a:gd name="connsiteY3" fmla="*/ 75590 h 914702"/>
              <a:gd name="connsiteX4" fmla="*/ 828677 w 1065473"/>
              <a:gd name="connsiteY4" fmla="*/ 339308 h 914702"/>
              <a:gd name="connsiteX5" fmla="*/ 1065473 w 1065473"/>
              <a:gd name="connsiteY5" fmla="*/ 339308 h 914702"/>
              <a:gd name="connsiteX6" fmla="*/ 1065473 w 1065473"/>
              <a:gd name="connsiteY6" fmla="*/ 914701 h 914702"/>
              <a:gd name="connsiteX7" fmla="*/ 828677 w 1065473"/>
              <a:gd name="connsiteY7" fmla="*/ 914701 h 914702"/>
              <a:gd name="connsiteX8" fmla="*/ 828677 w 1065473"/>
              <a:gd name="connsiteY8" fmla="*/ 914702 h 914702"/>
              <a:gd name="connsiteX9" fmla="*/ 584332 w 1065473"/>
              <a:gd name="connsiteY9" fmla="*/ 914702 h 914702"/>
              <a:gd name="connsiteX10" fmla="*/ 234269 w 1065473"/>
              <a:gd name="connsiteY10" fmla="*/ 914702 h 914702"/>
              <a:gd name="connsiteX11" fmla="*/ 0 w 1065473"/>
              <a:gd name="connsiteY11" fmla="*/ 914702 h 914702"/>
              <a:gd name="connsiteX12" fmla="*/ 0 w 1065473"/>
              <a:gd name="connsiteY12" fmla="*/ 200588 h 914702"/>
              <a:gd name="connsiteX13" fmla="*/ 234269 w 1065473"/>
              <a:gd name="connsiteY13" fmla="*/ 200588 h 914702"/>
              <a:gd name="connsiteX14" fmla="*/ 234269 w 1065473"/>
              <a:gd name="connsiteY14" fmla="*/ 75590 h 914702"/>
              <a:gd name="connsiteX15" fmla="*/ 299616 w 1065473"/>
              <a:gd name="connsiteY15" fmla="*/ 75590 h 9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473" h="914702">
                <a:moveTo>
                  <a:pt x="299616" y="0"/>
                </a:moveTo>
                <a:lnTo>
                  <a:pt x="763329" y="0"/>
                </a:lnTo>
                <a:lnTo>
                  <a:pt x="763329" y="75590"/>
                </a:lnTo>
                <a:lnTo>
                  <a:pt x="828677" y="75590"/>
                </a:lnTo>
                <a:lnTo>
                  <a:pt x="828677" y="339308"/>
                </a:lnTo>
                <a:lnTo>
                  <a:pt x="1065473" y="339308"/>
                </a:lnTo>
                <a:lnTo>
                  <a:pt x="1065473" y="914701"/>
                </a:lnTo>
                <a:lnTo>
                  <a:pt x="828677" y="914701"/>
                </a:lnTo>
                <a:lnTo>
                  <a:pt x="828677" y="914702"/>
                </a:lnTo>
                <a:lnTo>
                  <a:pt x="584332" y="914702"/>
                </a:lnTo>
                <a:lnTo>
                  <a:pt x="234269" y="914702"/>
                </a:lnTo>
                <a:lnTo>
                  <a:pt x="0" y="914702"/>
                </a:lnTo>
                <a:lnTo>
                  <a:pt x="0" y="200588"/>
                </a:lnTo>
                <a:lnTo>
                  <a:pt x="234269" y="200588"/>
                </a:lnTo>
                <a:lnTo>
                  <a:pt x="234269" y="75590"/>
                </a:lnTo>
                <a:lnTo>
                  <a:pt x="299616" y="75590"/>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solidFill>
                  <a:srgbClr val="FFFFFF"/>
                </a:solidFill>
              </a:rPr>
              <a:t> </a:t>
            </a:r>
          </a:p>
        </p:txBody>
      </p:sp>
      <p:sp>
        <p:nvSpPr>
          <p:cNvPr id="8" name="Rectangle 7"/>
          <p:cNvSpPr/>
          <p:nvPr/>
        </p:nvSpPr>
        <p:spPr>
          <a:xfrm>
            <a:off x="548121" y="3712314"/>
            <a:ext cx="2423848" cy="347876"/>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a typeface="ＭＳ Ｐゴシック"/>
            </a:endParaRPr>
          </a:p>
        </p:txBody>
      </p:sp>
      <p:sp>
        <p:nvSpPr>
          <p:cNvPr id="87" name="Freeform 86"/>
          <p:cNvSpPr/>
          <p:nvPr/>
        </p:nvSpPr>
        <p:spPr>
          <a:xfrm>
            <a:off x="2252622" y="3374738"/>
            <a:ext cx="582621" cy="401655"/>
          </a:xfrm>
          <a:custGeom>
            <a:avLst/>
            <a:gdLst>
              <a:gd name="connsiteX0" fmla="*/ 76064 w 582621"/>
              <a:gd name="connsiteY0" fmla="*/ 0 h 401655"/>
              <a:gd name="connsiteX1" fmla="*/ 502358 w 582621"/>
              <a:gd name="connsiteY1" fmla="*/ 0 h 401655"/>
              <a:gd name="connsiteX2" fmla="*/ 561854 w 582621"/>
              <a:gd name="connsiteY2" fmla="*/ 59496 h 401655"/>
              <a:gd name="connsiteX3" fmla="*/ 561854 w 582621"/>
              <a:gd name="connsiteY3" fmla="*/ 278539 h 401655"/>
              <a:gd name="connsiteX4" fmla="*/ 569550 w 582621"/>
              <a:gd name="connsiteY4" fmla="*/ 278539 h 401655"/>
              <a:gd name="connsiteX5" fmla="*/ 582621 w 582621"/>
              <a:gd name="connsiteY5" fmla="*/ 291610 h 401655"/>
              <a:gd name="connsiteX6" fmla="*/ 582621 w 582621"/>
              <a:gd name="connsiteY6" fmla="*/ 388584 h 401655"/>
              <a:gd name="connsiteX7" fmla="*/ 569550 w 582621"/>
              <a:gd name="connsiteY7" fmla="*/ 401655 h 401655"/>
              <a:gd name="connsiteX8" fmla="*/ 13071 w 582621"/>
              <a:gd name="connsiteY8" fmla="*/ 401655 h 401655"/>
              <a:gd name="connsiteX9" fmla="*/ 0 w 582621"/>
              <a:gd name="connsiteY9" fmla="*/ 388584 h 401655"/>
              <a:gd name="connsiteX10" fmla="*/ 0 w 582621"/>
              <a:gd name="connsiteY10" fmla="*/ 291610 h 401655"/>
              <a:gd name="connsiteX11" fmla="*/ 13071 w 582621"/>
              <a:gd name="connsiteY11" fmla="*/ 278539 h 401655"/>
              <a:gd name="connsiteX12" fmla="*/ 16568 w 582621"/>
              <a:gd name="connsiteY12" fmla="*/ 278539 h 401655"/>
              <a:gd name="connsiteX13" fmla="*/ 16568 w 582621"/>
              <a:gd name="connsiteY13" fmla="*/ 59496 h 401655"/>
              <a:gd name="connsiteX14" fmla="*/ 76064 w 582621"/>
              <a:gd name="connsiteY14" fmla="*/ 0 h 40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621" h="401655">
                <a:moveTo>
                  <a:pt x="76064" y="0"/>
                </a:moveTo>
                <a:lnTo>
                  <a:pt x="502358" y="0"/>
                </a:lnTo>
                <a:cubicBezTo>
                  <a:pt x="535217" y="0"/>
                  <a:pt x="561854" y="26637"/>
                  <a:pt x="561854" y="59496"/>
                </a:cubicBezTo>
                <a:lnTo>
                  <a:pt x="561854" y="278539"/>
                </a:lnTo>
                <a:lnTo>
                  <a:pt x="569550" y="278539"/>
                </a:lnTo>
                <a:cubicBezTo>
                  <a:pt x="576769" y="278539"/>
                  <a:pt x="582621" y="284391"/>
                  <a:pt x="582621" y="291610"/>
                </a:cubicBezTo>
                <a:lnTo>
                  <a:pt x="582621" y="388584"/>
                </a:lnTo>
                <a:cubicBezTo>
                  <a:pt x="582621" y="395803"/>
                  <a:pt x="576769" y="401655"/>
                  <a:pt x="569550" y="401655"/>
                </a:cubicBezTo>
                <a:lnTo>
                  <a:pt x="13071" y="401655"/>
                </a:lnTo>
                <a:cubicBezTo>
                  <a:pt x="5852" y="401655"/>
                  <a:pt x="0" y="395803"/>
                  <a:pt x="0" y="388584"/>
                </a:cubicBezTo>
                <a:lnTo>
                  <a:pt x="0" y="291610"/>
                </a:lnTo>
                <a:cubicBezTo>
                  <a:pt x="0" y="284391"/>
                  <a:pt x="5852" y="278539"/>
                  <a:pt x="13071" y="278539"/>
                </a:cubicBezTo>
                <a:lnTo>
                  <a:pt x="16568" y="278539"/>
                </a:lnTo>
                <a:lnTo>
                  <a:pt x="16568" y="59496"/>
                </a:lnTo>
                <a:cubicBezTo>
                  <a:pt x="16568" y="26637"/>
                  <a:pt x="43205" y="0"/>
                  <a:pt x="76064" y="0"/>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solidFill>
                  <a:srgbClr val="FFFFFF"/>
                </a:solidFill>
              </a:rPr>
              <a:t> </a:t>
            </a:r>
          </a:p>
        </p:txBody>
      </p:sp>
      <p:grpSp>
        <p:nvGrpSpPr>
          <p:cNvPr id="5" name="Group 4"/>
          <p:cNvGrpSpPr/>
          <p:nvPr/>
        </p:nvGrpSpPr>
        <p:grpSpPr>
          <a:xfrm>
            <a:off x="2308825" y="3430843"/>
            <a:ext cx="466017" cy="345550"/>
            <a:chOff x="2308825" y="3430843"/>
            <a:chExt cx="466017" cy="345550"/>
          </a:xfrm>
        </p:grpSpPr>
        <p:sp>
          <p:nvSpPr>
            <p:cNvPr id="82" name="Freeform 11"/>
            <p:cNvSpPr>
              <a:spLocks noChangeArrowheads="1"/>
            </p:cNvSpPr>
            <p:nvPr/>
          </p:nvSpPr>
          <p:spPr bwMode="auto">
            <a:xfrm>
              <a:off x="2329431" y="3430843"/>
              <a:ext cx="426390" cy="28373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83" name="Freeform 12"/>
            <p:cNvSpPr>
              <a:spLocks noChangeArrowheads="1"/>
            </p:cNvSpPr>
            <p:nvPr/>
          </p:nvSpPr>
          <p:spPr bwMode="auto">
            <a:xfrm>
              <a:off x="2308825" y="3714575"/>
              <a:ext cx="466017" cy="61818"/>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2" name="Title 1"/>
          <p:cNvSpPr>
            <a:spLocks noGrp="1"/>
          </p:cNvSpPr>
          <p:nvPr>
            <p:ph type="title"/>
          </p:nvPr>
        </p:nvSpPr>
        <p:spPr/>
        <p:txBody>
          <a:bodyPr/>
          <a:lstStyle/>
          <a:p>
            <a:r>
              <a:rPr lang="ja-JP" altLang="en-US" sz="2800" dirty="0" smtClean="0">
                <a:latin typeface="Meiryo" charset="-128"/>
                <a:ea typeface="Meiryo" charset="-128"/>
                <a:cs typeface="Meiryo" charset="-128"/>
              </a:rPr>
              <a:t>まとめ</a:t>
            </a:r>
            <a:endParaRPr lang="ja-JP" altLang="en-US" sz="2800" dirty="0">
              <a:latin typeface="Meiryo" charset="-128"/>
              <a:ea typeface="Meiryo" charset="-128"/>
              <a:cs typeface="Meiryo" charset="-128"/>
            </a:endParaRPr>
          </a:p>
        </p:txBody>
      </p:sp>
      <p:sp>
        <p:nvSpPr>
          <p:cNvPr id="328" name="Content Placeholder 17"/>
          <p:cNvSpPr txBox="1">
            <a:spLocks/>
          </p:cNvSpPr>
          <p:nvPr/>
        </p:nvSpPr>
        <p:spPr>
          <a:xfrm>
            <a:off x="1023238" y="3786925"/>
            <a:ext cx="1069418" cy="274742"/>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000" b="1" dirty="0">
                <a:solidFill>
                  <a:srgbClr val="333333"/>
                </a:solidFill>
                <a:ea typeface="ＭＳ Ｐゴシック"/>
              </a:rPr>
              <a:t>ネットワーク上のデバイス</a:t>
            </a:r>
          </a:p>
        </p:txBody>
      </p:sp>
      <p:sp>
        <p:nvSpPr>
          <p:cNvPr id="330" name="Content Placeholder 17"/>
          <p:cNvSpPr txBox="1">
            <a:spLocks/>
          </p:cNvSpPr>
          <p:nvPr/>
        </p:nvSpPr>
        <p:spPr>
          <a:xfrm>
            <a:off x="2067768" y="3785448"/>
            <a:ext cx="951272" cy="274742"/>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000" b="1" dirty="0">
                <a:solidFill>
                  <a:srgbClr val="333333"/>
                </a:solidFill>
                <a:ea typeface="ＭＳ Ｐゴシック"/>
              </a:rPr>
              <a:t>ラップトップでのローミング</a:t>
            </a:r>
          </a:p>
        </p:txBody>
      </p:sp>
      <p:cxnSp>
        <p:nvCxnSpPr>
          <p:cNvPr id="221" name="Straight Connector 220"/>
          <p:cNvCxnSpPr/>
          <p:nvPr/>
        </p:nvCxnSpPr>
        <p:spPr>
          <a:xfrm flipH="1">
            <a:off x="4576501" y="1565979"/>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167665" y="3200999"/>
            <a:ext cx="602519" cy="575394"/>
            <a:chOff x="3167665" y="2626472"/>
            <a:chExt cx="602519" cy="575394"/>
          </a:xfrm>
        </p:grpSpPr>
        <p:sp>
          <p:nvSpPr>
            <p:cNvPr id="231" name="Rectangle 230"/>
            <p:cNvSpPr/>
            <p:nvPr/>
          </p:nvSpPr>
          <p:spPr>
            <a:xfrm>
              <a:off x="3167665" y="2695000"/>
              <a:ext cx="602519" cy="506866"/>
            </a:xfrm>
            <a:prstGeom prst="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a typeface="ＭＳ Ｐゴシック"/>
              </a:endParaRPr>
            </a:p>
          </p:txBody>
        </p:sp>
        <p:sp>
          <p:nvSpPr>
            <p:cNvPr id="243" name="Line 2"/>
            <p:cNvSpPr>
              <a:spLocks noChangeShapeType="1"/>
            </p:cNvSpPr>
            <p:nvPr/>
          </p:nvSpPr>
          <p:spPr bwMode="auto">
            <a:xfrm>
              <a:off x="3291484" y="281834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45"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46"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4" name="Line 5"/>
            <p:cNvSpPr>
              <a:spLocks noChangeShapeType="1"/>
            </p:cNvSpPr>
            <p:nvPr/>
          </p:nvSpPr>
          <p:spPr bwMode="auto">
            <a:xfrm>
              <a:off x="3291484" y="299651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86"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9" name="Line 7"/>
            <p:cNvSpPr>
              <a:spLocks noChangeShapeType="1"/>
            </p:cNvSpPr>
            <p:nvPr/>
          </p:nvSpPr>
          <p:spPr bwMode="auto">
            <a:xfrm>
              <a:off x="3647607" y="299651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3"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4" name="Line 9"/>
            <p:cNvSpPr>
              <a:spLocks noChangeShapeType="1"/>
            </p:cNvSpPr>
            <p:nvPr/>
          </p:nvSpPr>
          <p:spPr bwMode="auto">
            <a:xfrm>
              <a:off x="3469439"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5"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6" name="Line 11"/>
            <p:cNvSpPr>
              <a:spLocks noChangeShapeType="1"/>
            </p:cNvSpPr>
            <p:nvPr/>
          </p:nvSpPr>
          <p:spPr bwMode="auto">
            <a:xfrm>
              <a:off x="3647607"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7"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8"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9" name="Line 14"/>
            <p:cNvSpPr>
              <a:spLocks noChangeShapeType="1"/>
            </p:cNvSpPr>
            <p:nvPr/>
          </p:nvSpPr>
          <p:spPr bwMode="auto">
            <a:xfrm>
              <a:off x="3168135" y="2749820"/>
              <a:ext cx="602049" cy="0"/>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0"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17" name="Group 16"/>
          <p:cNvGrpSpPr/>
          <p:nvPr/>
        </p:nvGrpSpPr>
        <p:grpSpPr>
          <a:xfrm>
            <a:off x="1094104" y="2937279"/>
            <a:ext cx="927686" cy="839114"/>
            <a:chOff x="1094104" y="2705765"/>
            <a:chExt cx="927686" cy="839114"/>
          </a:xfrm>
        </p:grpSpPr>
        <p:sp>
          <p:nvSpPr>
            <p:cNvPr id="310"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1"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2" name="Freeform 4"/>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4" name="Freeform 5"/>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5" name="Freeform 6"/>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6" name="Freeform 7"/>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7"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8" name="Freeform 9"/>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9"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0"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1" name="Freeform 12"/>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2" name="Freeform 13"/>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3"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4"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5"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7" name="Freeform 19"/>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9" name="Freeform 20"/>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2" name="Freeform 21"/>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3" name="Freeform 332"/>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a typeface="ＭＳ Ｐゴシック"/>
              </a:endParaRPr>
            </a:p>
          </p:txBody>
        </p:sp>
        <p:sp>
          <p:nvSpPr>
            <p:cNvPr id="334"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35"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358" name="Content Placeholder 17"/>
          <p:cNvSpPr txBox="1">
            <a:spLocks/>
          </p:cNvSpPr>
          <p:nvPr/>
        </p:nvSpPr>
        <p:spPr>
          <a:xfrm>
            <a:off x="3123695" y="3785448"/>
            <a:ext cx="714705" cy="274742"/>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000" b="1" dirty="0">
                <a:solidFill>
                  <a:srgbClr val="333333"/>
                </a:solidFill>
                <a:ea typeface="ＭＳ Ｐゴシック"/>
              </a:rPr>
              <a:t>ブランチ オフィス</a:t>
            </a:r>
          </a:p>
        </p:txBody>
      </p:sp>
      <p:sp>
        <p:nvSpPr>
          <p:cNvPr id="71" name="Freeform 70"/>
          <p:cNvSpPr/>
          <p:nvPr/>
        </p:nvSpPr>
        <p:spPr>
          <a:xfrm>
            <a:off x="1025955" y="2862186"/>
            <a:ext cx="3020355" cy="906860"/>
          </a:xfrm>
          <a:custGeom>
            <a:avLst/>
            <a:gdLst>
              <a:gd name="connsiteX0" fmla="*/ 777452 w 3753948"/>
              <a:gd name="connsiteY0" fmla="*/ 0 h 914703"/>
              <a:gd name="connsiteX1" fmla="*/ 1241165 w 3753948"/>
              <a:gd name="connsiteY1" fmla="*/ 0 h 914703"/>
              <a:gd name="connsiteX2" fmla="*/ 1241165 w 3753948"/>
              <a:gd name="connsiteY2" fmla="*/ 75590 h 914703"/>
              <a:gd name="connsiteX3" fmla="*/ 1306513 w 3753948"/>
              <a:gd name="connsiteY3" fmla="*/ 75590 h 914703"/>
              <a:gd name="connsiteX4" fmla="*/ 1306513 w 3753948"/>
              <a:gd name="connsiteY4" fmla="*/ 339308 h 914703"/>
              <a:gd name="connsiteX5" fmla="*/ 1543309 w 3753948"/>
              <a:gd name="connsiteY5" fmla="*/ 339308 h 914703"/>
              <a:gd name="connsiteX6" fmla="*/ 1543309 w 3753948"/>
              <a:gd name="connsiteY6" fmla="*/ 852885 h 914703"/>
              <a:gd name="connsiteX7" fmla="*/ 1703275 w 3753948"/>
              <a:gd name="connsiteY7" fmla="*/ 852885 h 914703"/>
              <a:gd name="connsiteX8" fmla="*/ 1703275 w 3753948"/>
              <a:gd name="connsiteY8" fmla="*/ 804658 h 914703"/>
              <a:gd name="connsiteX9" fmla="*/ 1716346 w 3753948"/>
              <a:gd name="connsiteY9" fmla="*/ 791587 h 914703"/>
              <a:gd name="connsiteX10" fmla="*/ 1719843 w 3753948"/>
              <a:gd name="connsiteY10" fmla="*/ 791587 h 914703"/>
              <a:gd name="connsiteX11" fmla="*/ 1719843 w 3753948"/>
              <a:gd name="connsiteY11" fmla="*/ 572544 h 914703"/>
              <a:gd name="connsiteX12" fmla="*/ 1779339 w 3753948"/>
              <a:gd name="connsiteY12" fmla="*/ 513048 h 914703"/>
              <a:gd name="connsiteX13" fmla="*/ 2205633 w 3753948"/>
              <a:gd name="connsiteY13" fmla="*/ 513048 h 914703"/>
              <a:gd name="connsiteX14" fmla="*/ 2265129 w 3753948"/>
              <a:gd name="connsiteY14" fmla="*/ 572544 h 914703"/>
              <a:gd name="connsiteX15" fmla="*/ 2265129 w 3753948"/>
              <a:gd name="connsiteY15" fmla="*/ 791587 h 914703"/>
              <a:gd name="connsiteX16" fmla="*/ 2272825 w 3753948"/>
              <a:gd name="connsiteY16" fmla="*/ 791587 h 914703"/>
              <a:gd name="connsiteX17" fmla="*/ 2285896 w 3753948"/>
              <a:gd name="connsiteY17" fmla="*/ 804658 h 914703"/>
              <a:gd name="connsiteX18" fmla="*/ 2285896 w 3753948"/>
              <a:gd name="connsiteY18" fmla="*/ 852885 h 914703"/>
              <a:gd name="connsiteX19" fmla="*/ 2545757 w 3753948"/>
              <a:gd name="connsiteY19" fmla="*/ 852885 h 914703"/>
              <a:gd name="connsiteX20" fmla="*/ 2545757 w 3753948"/>
              <a:gd name="connsiteY20" fmla="*/ 339307 h 914703"/>
              <a:gd name="connsiteX21" fmla="*/ 2677121 w 3753948"/>
              <a:gd name="connsiteY21" fmla="*/ 339307 h 914703"/>
              <a:gd name="connsiteX22" fmla="*/ 2677121 w 3753948"/>
              <a:gd name="connsiteY22" fmla="*/ 269045 h 914703"/>
              <a:gd name="connsiteX23" fmla="*/ 2848457 w 3753948"/>
              <a:gd name="connsiteY23" fmla="*/ 269045 h 914703"/>
              <a:gd name="connsiteX24" fmla="*/ 2848457 w 3753948"/>
              <a:gd name="connsiteY24" fmla="*/ 339307 h 914703"/>
              <a:gd name="connsiteX25" fmla="*/ 3292055 w 3753948"/>
              <a:gd name="connsiteY25" fmla="*/ 339307 h 914703"/>
              <a:gd name="connsiteX26" fmla="*/ 3292055 w 3753948"/>
              <a:gd name="connsiteY26" fmla="*/ 852885 h 914703"/>
              <a:gd name="connsiteX27" fmla="*/ 3753948 w 3753948"/>
              <a:gd name="connsiteY27" fmla="*/ 852885 h 914703"/>
              <a:gd name="connsiteX28" fmla="*/ 3753948 w 3753948"/>
              <a:gd name="connsiteY28" fmla="*/ 912382 h 914703"/>
              <a:gd name="connsiteX29" fmla="*/ 3292055 w 3753948"/>
              <a:gd name="connsiteY29" fmla="*/ 912382 h 914703"/>
              <a:gd name="connsiteX30" fmla="*/ 3292055 w 3753948"/>
              <a:gd name="connsiteY30" fmla="*/ 914702 h 914703"/>
              <a:gd name="connsiteX31" fmla="*/ 2545757 w 3753948"/>
              <a:gd name="connsiteY31" fmla="*/ 914702 h 914703"/>
              <a:gd name="connsiteX32" fmla="*/ 2545757 w 3753948"/>
              <a:gd name="connsiteY32" fmla="*/ 912382 h 914703"/>
              <a:gd name="connsiteX33" fmla="*/ 2278429 w 3753948"/>
              <a:gd name="connsiteY33" fmla="*/ 912382 h 914703"/>
              <a:gd name="connsiteX34" fmla="*/ 2272825 w 3753948"/>
              <a:gd name="connsiteY34" fmla="*/ 914703 h 914703"/>
              <a:gd name="connsiteX35" fmla="*/ 1716346 w 3753948"/>
              <a:gd name="connsiteY35" fmla="*/ 914703 h 914703"/>
              <a:gd name="connsiteX36" fmla="*/ 1710743 w 3753948"/>
              <a:gd name="connsiteY36" fmla="*/ 912382 h 914703"/>
              <a:gd name="connsiteX37" fmla="*/ 1543309 w 3753948"/>
              <a:gd name="connsiteY37" fmla="*/ 912382 h 914703"/>
              <a:gd name="connsiteX38" fmla="*/ 1543309 w 3753948"/>
              <a:gd name="connsiteY38" fmla="*/ 914701 h 914703"/>
              <a:gd name="connsiteX39" fmla="*/ 1306513 w 3753948"/>
              <a:gd name="connsiteY39" fmla="*/ 914701 h 914703"/>
              <a:gd name="connsiteX40" fmla="*/ 1306513 w 3753948"/>
              <a:gd name="connsiteY40" fmla="*/ 914702 h 914703"/>
              <a:gd name="connsiteX41" fmla="*/ 1062168 w 3753948"/>
              <a:gd name="connsiteY41" fmla="*/ 914702 h 914703"/>
              <a:gd name="connsiteX42" fmla="*/ 712105 w 3753948"/>
              <a:gd name="connsiteY42" fmla="*/ 914702 h 914703"/>
              <a:gd name="connsiteX43" fmla="*/ 477836 w 3753948"/>
              <a:gd name="connsiteY43" fmla="*/ 914702 h 914703"/>
              <a:gd name="connsiteX44" fmla="*/ 477836 w 3753948"/>
              <a:gd name="connsiteY44" fmla="*/ 912382 h 914703"/>
              <a:gd name="connsiteX45" fmla="*/ 0 w 3753948"/>
              <a:gd name="connsiteY45" fmla="*/ 912382 h 914703"/>
              <a:gd name="connsiteX46" fmla="*/ 0 w 3753948"/>
              <a:gd name="connsiteY46" fmla="*/ 852885 h 914703"/>
              <a:gd name="connsiteX47" fmla="*/ 477836 w 3753948"/>
              <a:gd name="connsiteY47" fmla="*/ 852885 h 914703"/>
              <a:gd name="connsiteX48" fmla="*/ 477836 w 3753948"/>
              <a:gd name="connsiteY48" fmla="*/ 200588 h 914703"/>
              <a:gd name="connsiteX49" fmla="*/ 712105 w 3753948"/>
              <a:gd name="connsiteY49" fmla="*/ 200588 h 914703"/>
              <a:gd name="connsiteX50" fmla="*/ 712105 w 3753948"/>
              <a:gd name="connsiteY50" fmla="*/ 75590 h 914703"/>
              <a:gd name="connsiteX51" fmla="*/ 777452 w 3753948"/>
              <a:gd name="connsiteY51" fmla="*/ 75590 h 914703"/>
              <a:gd name="connsiteX0" fmla="*/ 777452 w 3753948"/>
              <a:gd name="connsiteY0" fmla="*/ 0 h 914703"/>
              <a:gd name="connsiteX1" fmla="*/ 1241165 w 3753948"/>
              <a:gd name="connsiteY1" fmla="*/ 0 h 914703"/>
              <a:gd name="connsiteX2" fmla="*/ 1241165 w 3753948"/>
              <a:gd name="connsiteY2" fmla="*/ 75590 h 914703"/>
              <a:gd name="connsiteX3" fmla="*/ 1306513 w 3753948"/>
              <a:gd name="connsiteY3" fmla="*/ 75590 h 914703"/>
              <a:gd name="connsiteX4" fmla="*/ 1306513 w 3753948"/>
              <a:gd name="connsiteY4" fmla="*/ 339308 h 914703"/>
              <a:gd name="connsiteX5" fmla="*/ 1543309 w 3753948"/>
              <a:gd name="connsiteY5" fmla="*/ 339308 h 914703"/>
              <a:gd name="connsiteX6" fmla="*/ 1543309 w 3753948"/>
              <a:gd name="connsiteY6" fmla="*/ 852885 h 914703"/>
              <a:gd name="connsiteX7" fmla="*/ 1703275 w 3753948"/>
              <a:gd name="connsiteY7" fmla="*/ 852885 h 914703"/>
              <a:gd name="connsiteX8" fmla="*/ 1703275 w 3753948"/>
              <a:gd name="connsiteY8" fmla="*/ 804658 h 914703"/>
              <a:gd name="connsiteX9" fmla="*/ 1716346 w 3753948"/>
              <a:gd name="connsiteY9" fmla="*/ 791587 h 914703"/>
              <a:gd name="connsiteX10" fmla="*/ 1719843 w 3753948"/>
              <a:gd name="connsiteY10" fmla="*/ 791587 h 914703"/>
              <a:gd name="connsiteX11" fmla="*/ 1719843 w 3753948"/>
              <a:gd name="connsiteY11" fmla="*/ 572544 h 914703"/>
              <a:gd name="connsiteX12" fmla="*/ 1779339 w 3753948"/>
              <a:gd name="connsiteY12" fmla="*/ 513048 h 914703"/>
              <a:gd name="connsiteX13" fmla="*/ 2205633 w 3753948"/>
              <a:gd name="connsiteY13" fmla="*/ 513048 h 914703"/>
              <a:gd name="connsiteX14" fmla="*/ 2265129 w 3753948"/>
              <a:gd name="connsiteY14" fmla="*/ 572544 h 914703"/>
              <a:gd name="connsiteX15" fmla="*/ 2265129 w 3753948"/>
              <a:gd name="connsiteY15" fmla="*/ 791587 h 914703"/>
              <a:gd name="connsiteX16" fmla="*/ 2272825 w 3753948"/>
              <a:gd name="connsiteY16" fmla="*/ 791587 h 914703"/>
              <a:gd name="connsiteX17" fmla="*/ 2285896 w 3753948"/>
              <a:gd name="connsiteY17" fmla="*/ 804658 h 914703"/>
              <a:gd name="connsiteX18" fmla="*/ 2285896 w 3753948"/>
              <a:gd name="connsiteY18" fmla="*/ 852885 h 914703"/>
              <a:gd name="connsiteX19" fmla="*/ 2545757 w 3753948"/>
              <a:gd name="connsiteY19" fmla="*/ 852885 h 914703"/>
              <a:gd name="connsiteX20" fmla="*/ 2545757 w 3753948"/>
              <a:gd name="connsiteY20" fmla="*/ 339307 h 914703"/>
              <a:gd name="connsiteX21" fmla="*/ 2677121 w 3753948"/>
              <a:gd name="connsiteY21" fmla="*/ 339307 h 914703"/>
              <a:gd name="connsiteX22" fmla="*/ 2677121 w 3753948"/>
              <a:gd name="connsiteY22" fmla="*/ 269045 h 914703"/>
              <a:gd name="connsiteX23" fmla="*/ 2848457 w 3753948"/>
              <a:gd name="connsiteY23" fmla="*/ 269045 h 914703"/>
              <a:gd name="connsiteX24" fmla="*/ 2848457 w 3753948"/>
              <a:gd name="connsiteY24" fmla="*/ 339307 h 914703"/>
              <a:gd name="connsiteX25" fmla="*/ 3292055 w 3753948"/>
              <a:gd name="connsiteY25" fmla="*/ 339307 h 914703"/>
              <a:gd name="connsiteX26" fmla="*/ 3292055 w 3753948"/>
              <a:gd name="connsiteY26" fmla="*/ 852885 h 914703"/>
              <a:gd name="connsiteX27" fmla="*/ 3753948 w 3753948"/>
              <a:gd name="connsiteY27" fmla="*/ 852885 h 914703"/>
              <a:gd name="connsiteX28" fmla="*/ 3753948 w 3753948"/>
              <a:gd name="connsiteY28" fmla="*/ 912382 h 914703"/>
              <a:gd name="connsiteX29" fmla="*/ 3292055 w 3753948"/>
              <a:gd name="connsiteY29" fmla="*/ 912382 h 914703"/>
              <a:gd name="connsiteX30" fmla="*/ 3292055 w 3753948"/>
              <a:gd name="connsiteY30" fmla="*/ 914702 h 914703"/>
              <a:gd name="connsiteX31" fmla="*/ 2545757 w 3753948"/>
              <a:gd name="connsiteY31" fmla="*/ 914702 h 914703"/>
              <a:gd name="connsiteX32" fmla="*/ 2545757 w 3753948"/>
              <a:gd name="connsiteY32" fmla="*/ 912382 h 914703"/>
              <a:gd name="connsiteX33" fmla="*/ 2278429 w 3753948"/>
              <a:gd name="connsiteY33" fmla="*/ 912382 h 914703"/>
              <a:gd name="connsiteX34" fmla="*/ 2272825 w 3753948"/>
              <a:gd name="connsiteY34" fmla="*/ 914703 h 914703"/>
              <a:gd name="connsiteX35" fmla="*/ 1716346 w 3753948"/>
              <a:gd name="connsiteY35" fmla="*/ 914703 h 914703"/>
              <a:gd name="connsiteX36" fmla="*/ 1710743 w 3753948"/>
              <a:gd name="connsiteY36" fmla="*/ 912382 h 914703"/>
              <a:gd name="connsiteX37" fmla="*/ 1543309 w 3753948"/>
              <a:gd name="connsiteY37" fmla="*/ 912382 h 914703"/>
              <a:gd name="connsiteX38" fmla="*/ 1543309 w 3753948"/>
              <a:gd name="connsiteY38" fmla="*/ 914701 h 914703"/>
              <a:gd name="connsiteX39" fmla="*/ 1306513 w 3753948"/>
              <a:gd name="connsiteY39" fmla="*/ 914701 h 914703"/>
              <a:gd name="connsiteX40" fmla="*/ 1306513 w 3753948"/>
              <a:gd name="connsiteY40" fmla="*/ 914702 h 914703"/>
              <a:gd name="connsiteX41" fmla="*/ 1062168 w 3753948"/>
              <a:gd name="connsiteY41" fmla="*/ 914702 h 914703"/>
              <a:gd name="connsiteX42" fmla="*/ 712105 w 3753948"/>
              <a:gd name="connsiteY42" fmla="*/ 914702 h 914703"/>
              <a:gd name="connsiteX43" fmla="*/ 477836 w 3753948"/>
              <a:gd name="connsiteY43" fmla="*/ 914702 h 914703"/>
              <a:gd name="connsiteX44" fmla="*/ 0 w 3753948"/>
              <a:gd name="connsiteY44" fmla="*/ 912382 h 914703"/>
              <a:gd name="connsiteX45" fmla="*/ 0 w 3753948"/>
              <a:gd name="connsiteY45" fmla="*/ 852885 h 914703"/>
              <a:gd name="connsiteX46" fmla="*/ 477836 w 3753948"/>
              <a:gd name="connsiteY46" fmla="*/ 852885 h 914703"/>
              <a:gd name="connsiteX47" fmla="*/ 477836 w 3753948"/>
              <a:gd name="connsiteY47" fmla="*/ 200588 h 914703"/>
              <a:gd name="connsiteX48" fmla="*/ 712105 w 3753948"/>
              <a:gd name="connsiteY48" fmla="*/ 200588 h 914703"/>
              <a:gd name="connsiteX49" fmla="*/ 712105 w 3753948"/>
              <a:gd name="connsiteY49" fmla="*/ 75590 h 914703"/>
              <a:gd name="connsiteX50" fmla="*/ 777452 w 3753948"/>
              <a:gd name="connsiteY50" fmla="*/ 75590 h 914703"/>
              <a:gd name="connsiteX51" fmla="*/ 777452 w 3753948"/>
              <a:gd name="connsiteY51" fmla="*/ 0 h 914703"/>
              <a:gd name="connsiteX0" fmla="*/ 477836 w 3753948"/>
              <a:gd name="connsiteY0" fmla="*/ 914702 h 1006142"/>
              <a:gd name="connsiteX1" fmla="*/ 0 w 3753948"/>
              <a:gd name="connsiteY1" fmla="*/ 912382 h 1006142"/>
              <a:gd name="connsiteX2" fmla="*/ 0 w 3753948"/>
              <a:gd name="connsiteY2" fmla="*/ 852885 h 1006142"/>
              <a:gd name="connsiteX3" fmla="*/ 477836 w 3753948"/>
              <a:gd name="connsiteY3" fmla="*/ 852885 h 1006142"/>
              <a:gd name="connsiteX4" fmla="*/ 477836 w 3753948"/>
              <a:gd name="connsiteY4" fmla="*/ 200588 h 1006142"/>
              <a:gd name="connsiteX5" fmla="*/ 712105 w 3753948"/>
              <a:gd name="connsiteY5" fmla="*/ 200588 h 1006142"/>
              <a:gd name="connsiteX6" fmla="*/ 712105 w 3753948"/>
              <a:gd name="connsiteY6" fmla="*/ 75590 h 1006142"/>
              <a:gd name="connsiteX7" fmla="*/ 777452 w 3753948"/>
              <a:gd name="connsiteY7" fmla="*/ 75590 h 1006142"/>
              <a:gd name="connsiteX8" fmla="*/ 777452 w 3753948"/>
              <a:gd name="connsiteY8" fmla="*/ 0 h 1006142"/>
              <a:gd name="connsiteX9" fmla="*/ 1241165 w 3753948"/>
              <a:gd name="connsiteY9" fmla="*/ 0 h 1006142"/>
              <a:gd name="connsiteX10" fmla="*/ 1241165 w 3753948"/>
              <a:gd name="connsiteY10" fmla="*/ 75590 h 1006142"/>
              <a:gd name="connsiteX11" fmla="*/ 1306513 w 3753948"/>
              <a:gd name="connsiteY11" fmla="*/ 75590 h 1006142"/>
              <a:gd name="connsiteX12" fmla="*/ 1306513 w 3753948"/>
              <a:gd name="connsiteY12" fmla="*/ 339308 h 1006142"/>
              <a:gd name="connsiteX13" fmla="*/ 1543309 w 3753948"/>
              <a:gd name="connsiteY13" fmla="*/ 339308 h 1006142"/>
              <a:gd name="connsiteX14" fmla="*/ 1543309 w 3753948"/>
              <a:gd name="connsiteY14" fmla="*/ 852885 h 1006142"/>
              <a:gd name="connsiteX15" fmla="*/ 1703275 w 3753948"/>
              <a:gd name="connsiteY15" fmla="*/ 852885 h 1006142"/>
              <a:gd name="connsiteX16" fmla="*/ 1703275 w 3753948"/>
              <a:gd name="connsiteY16" fmla="*/ 804658 h 1006142"/>
              <a:gd name="connsiteX17" fmla="*/ 1716346 w 3753948"/>
              <a:gd name="connsiteY17" fmla="*/ 791587 h 1006142"/>
              <a:gd name="connsiteX18" fmla="*/ 1719843 w 3753948"/>
              <a:gd name="connsiteY18" fmla="*/ 791587 h 1006142"/>
              <a:gd name="connsiteX19" fmla="*/ 1719843 w 3753948"/>
              <a:gd name="connsiteY19" fmla="*/ 572544 h 1006142"/>
              <a:gd name="connsiteX20" fmla="*/ 1779339 w 3753948"/>
              <a:gd name="connsiteY20" fmla="*/ 513048 h 1006142"/>
              <a:gd name="connsiteX21" fmla="*/ 2205633 w 3753948"/>
              <a:gd name="connsiteY21" fmla="*/ 513048 h 1006142"/>
              <a:gd name="connsiteX22" fmla="*/ 2265129 w 3753948"/>
              <a:gd name="connsiteY22" fmla="*/ 572544 h 1006142"/>
              <a:gd name="connsiteX23" fmla="*/ 2265129 w 3753948"/>
              <a:gd name="connsiteY23" fmla="*/ 791587 h 1006142"/>
              <a:gd name="connsiteX24" fmla="*/ 2272825 w 3753948"/>
              <a:gd name="connsiteY24" fmla="*/ 791587 h 1006142"/>
              <a:gd name="connsiteX25" fmla="*/ 2285896 w 3753948"/>
              <a:gd name="connsiteY25" fmla="*/ 804658 h 1006142"/>
              <a:gd name="connsiteX26" fmla="*/ 2285896 w 3753948"/>
              <a:gd name="connsiteY26" fmla="*/ 852885 h 1006142"/>
              <a:gd name="connsiteX27" fmla="*/ 2545757 w 3753948"/>
              <a:gd name="connsiteY27" fmla="*/ 852885 h 1006142"/>
              <a:gd name="connsiteX28" fmla="*/ 2545757 w 3753948"/>
              <a:gd name="connsiteY28" fmla="*/ 339307 h 1006142"/>
              <a:gd name="connsiteX29" fmla="*/ 2677121 w 3753948"/>
              <a:gd name="connsiteY29" fmla="*/ 339307 h 1006142"/>
              <a:gd name="connsiteX30" fmla="*/ 2677121 w 3753948"/>
              <a:gd name="connsiteY30" fmla="*/ 269045 h 1006142"/>
              <a:gd name="connsiteX31" fmla="*/ 2848457 w 3753948"/>
              <a:gd name="connsiteY31" fmla="*/ 269045 h 1006142"/>
              <a:gd name="connsiteX32" fmla="*/ 2848457 w 3753948"/>
              <a:gd name="connsiteY32" fmla="*/ 339307 h 1006142"/>
              <a:gd name="connsiteX33" fmla="*/ 3292055 w 3753948"/>
              <a:gd name="connsiteY33" fmla="*/ 339307 h 1006142"/>
              <a:gd name="connsiteX34" fmla="*/ 3292055 w 3753948"/>
              <a:gd name="connsiteY34" fmla="*/ 852885 h 1006142"/>
              <a:gd name="connsiteX35" fmla="*/ 3753948 w 3753948"/>
              <a:gd name="connsiteY35" fmla="*/ 852885 h 1006142"/>
              <a:gd name="connsiteX36" fmla="*/ 3753948 w 3753948"/>
              <a:gd name="connsiteY36" fmla="*/ 912382 h 1006142"/>
              <a:gd name="connsiteX37" fmla="*/ 3292055 w 3753948"/>
              <a:gd name="connsiteY37" fmla="*/ 912382 h 1006142"/>
              <a:gd name="connsiteX38" fmla="*/ 3292055 w 3753948"/>
              <a:gd name="connsiteY38" fmla="*/ 914702 h 1006142"/>
              <a:gd name="connsiteX39" fmla="*/ 2545757 w 3753948"/>
              <a:gd name="connsiteY39" fmla="*/ 914702 h 1006142"/>
              <a:gd name="connsiteX40" fmla="*/ 2545757 w 3753948"/>
              <a:gd name="connsiteY40" fmla="*/ 912382 h 1006142"/>
              <a:gd name="connsiteX41" fmla="*/ 2278429 w 3753948"/>
              <a:gd name="connsiteY41" fmla="*/ 912382 h 1006142"/>
              <a:gd name="connsiteX42" fmla="*/ 2272825 w 3753948"/>
              <a:gd name="connsiteY42" fmla="*/ 914703 h 1006142"/>
              <a:gd name="connsiteX43" fmla="*/ 1716346 w 3753948"/>
              <a:gd name="connsiteY43" fmla="*/ 914703 h 1006142"/>
              <a:gd name="connsiteX44" fmla="*/ 1710743 w 3753948"/>
              <a:gd name="connsiteY44" fmla="*/ 912382 h 1006142"/>
              <a:gd name="connsiteX45" fmla="*/ 1543309 w 3753948"/>
              <a:gd name="connsiteY45" fmla="*/ 912382 h 1006142"/>
              <a:gd name="connsiteX46" fmla="*/ 1543309 w 3753948"/>
              <a:gd name="connsiteY46" fmla="*/ 914701 h 1006142"/>
              <a:gd name="connsiteX47" fmla="*/ 1306513 w 3753948"/>
              <a:gd name="connsiteY47" fmla="*/ 914701 h 1006142"/>
              <a:gd name="connsiteX48" fmla="*/ 1306513 w 3753948"/>
              <a:gd name="connsiteY48" fmla="*/ 914702 h 1006142"/>
              <a:gd name="connsiteX49" fmla="*/ 1062168 w 3753948"/>
              <a:gd name="connsiteY49" fmla="*/ 914702 h 1006142"/>
              <a:gd name="connsiteX50" fmla="*/ 712105 w 3753948"/>
              <a:gd name="connsiteY50" fmla="*/ 914702 h 1006142"/>
              <a:gd name="connsiteX51" fmla="*/ 569276 w 3753948"/>
              <a:gd name="connsiteY51" fmla="*/ 1006142 h 1006142"/>
              <a:gd name="connsiteX0" fmla="*/ 477836 w 3753948"/>
              <a:gd name="connsiteY0" fmla="*/ 914702 h 914703"/>
              <a:gd name="connsiteX1" fmla="*/ 0 w 3753948"/>
              <a:gd name="connsiteY1" fmla="*/ 912382 h 914703"/>
              <a:gd name="connsiteX2" fmla="*/ 0 w 3753948"/>
              <a:gd name="connsiteY2" fmla="*/ 852885 h 914703"/>
              <a:gd name="connsiteX3" fmla="*/ 477836 w 3753948"/>
              <a:gd name="connsiteY3" fmla="*/ 852885 h 914703"/>
              <a:gd name="connsiteX4" fmla="*/ 477836 w 3753948"/>
              <a:gd name="connsiteY4" fmla="*/ 200588 h 914703"/>
              <a:gd name="connsiteX5" fmla="*/ 712105 w 3753948"/>
              <a:gd name="connsiteY5" fmla="*/ 200588 h 914703"/>
              <a:gd name="connsiteX6" fmla="*/ 712105 w 3753948"/>
              <a:gd name="connsiteY6" fmla="*/ 75590 h 914703"/>
              <a:gd name="connsiteX7" fmla="*/ 777452 w 3753948"/>
              <a:gd name="connsiteY7" fmla="*/ 75590 h 914703"/>
              <a:gd name="connsiteX8" fmla="*/ 777452 w 3753948"/>
              <a:gd name="connsiteY8" fmla="*/ 0 h 914703"/>
              <a:gd name="connsiteX9" fmla="*/ 1241165 w 3753948"/>
              <a:gd name="connsiteY9" fmla="*/ 0 h 914703"/>
              <a:gd name="connsiteX10" fmla="*/ 1241165 w 3753948"/>
              <a:gd name="connsiteY10" fmla="*/ 75590 h 914703"/>
              <a:gd name="connsiteX11" fmla="*/ 1306513 w 3753948"/>
              <a:gd name="connsiteY11" fmla="*/ 75590 h 914703"/>
              <a:gd name="connsiteX12" fmla="*/ 1306513 w 3753948"/>
              <a:gd name="connsiteY12" fmla="*/ 339308 h 914703"/>
              <a:gd name="connsiteX13" fmla="*/ 1543309 w 3753948"/>
              <a:gd name="connsiteY13" fmla="*/ 339308 h 914703"/>
              <a:gd name="connsiteX14" fmla="*/ 1543309 w 3753948"/>
              <a:gd name="connsiteY14" fmla="*/ 852885 h 914703"/>
              <a:gd name="connsiteX15" fmla="*/ 1703275 w 3753948"/>
              <a:gd name="connsiteY15" fmla="*/ 852885 h 914703"/>
              <a:gd name="connsiteX16" fmla="*/ 1703275 w 3753948"/>
              <a:gd name="connsiteY16" fmla="*/ 804658 h 914703"/>
              <a:gd name="connsiteX17" fmla="*/ 1716346 w 3753948"/>
              <a:gd name="connsiteY17" fmla="*/ 791587 h 914703"/>
              <a:gd name="connsiteX18" fmla="*/ 1719843 w 3753948"/>
              <a:gd name="connsiteY18" fmla="*/ 791587 h 914703"/>
              <a:gd name="connsiteX19" fmla="*/ 1719843 w 3753948"/>
              <a:gd name="connsiteY19" fmla="*/ 572544 h 914703"/>
              <a:gd name="connsiteX20" fmla="*/ 1779339 w 3753948"/>
              <a:gd name="connsiteY20" fmla="*/ 513048 h 914703"/>
              <a:gd name="connsiteX21" fmla="*/ 2205633 w 3753948"/>
              <a:gd name="connsiteY21" fmla="*/ 513048 h 914703"/>
              <a:gd name="connsiteX22" fmla="*/ 2265129 w 3753948"/>
              <a:gd name="connsiteY22" fmla="*/ 572544 h 914703"/>
              <a:gd name="connsiteX23" fmla="*/ 2265129 w 3753948"/>
              <a:gd name="connsiteY23" fmla="*/ 791587 h 914703"/>
              <a:gd name="connsiteX24" fmla="*/ 2272825 w 3753948"/>
              <a:gd name="connsiteY24" fmla="*/ 791587 h 914703"/>
              <a:gd name="connsiteX25" fmla="*/ 2285896 w 3753948"/>
              <a:gd name="connsiteY25" fmla="*/ 804658 h 914703"/>
              <a:gd name="connsiteX26" fmla="*/ 2285896 w 3753948"/>
              <a:gd name="connsiteY26" fmla="*/ 852885 h 914703"/>
              <a:gd name="connsiteX27" fmla="*/ 2545757 w 3753948"/>
              <a:gd name="connsiteY27" fmla="*/ 852885 h 914703"/>
              <a:gd name="connsiteX28" fmla="*/ 2545757 w 3753948"/>
              <a:gd name="connsiteY28" fmla="*/ 339307 h 914703"/>
              <a:gd name="connsiteX29" fmla="*/ 2677121 w 3753948"/>
              <a:gd name="connsiteY29" fmla="*/ 339307 h 914703"/>
              <a:gd name="connsiteX30" fmla="*/ 2677121 w 3753948"/>
              <a:gd name="connsiteY30" fmla="*/ 269045 h 914703"/>
              <a:gd name="connsiteX31" fmla="*/ 2848457 w 3753948"/>
              <a:gd name="connsiteY31" fmla="*/ 269045 h 914703"/>
              <a:gd name="connsiteX32" fmla="*/ 2848457 w 3753948"/>
              <a:gd name="connsiteY32" fmla="*/ 339307 h 914703"/>
              <a:gd name="connsiteX33" fmla="*/ 3292055 w 3753948"/>
              <a:gd name="connsiteY33" fmla="*/ 339307 h 914703"/>
              <a:gd name="connsiteX34" fmla="*/ 3292055 w 3753948"/>
              <a:gd name="connsiteY34" fmla="*/ 852885 h 914703"/>
              <a:gd name="connsiteX35" fmla="*/ 3753948 w 3753948"/>
              <a:gd name="connsiteY35" fmla="*/ 852885 h 914703"/>
              <a:gd name="connsiteX36" fmla="*/ 3753948 w 3753948"/>
              <a:gd name="connsiteY36" fmla="*/ 912382 h 914703"/>
              <a:gd name="connsiteX37" fmla="*/ 3292055 w 3753948"/>
              <a:gd name="connsiteY37" fmla="*/ 912382 h 914703"/>
              <a:gd name="connsiteX38" fmla="*/ 3292055 w 3753948"/>
              <a:gd name="connsiteY38" fmla="*/ 914702 h 914703"/>
              <a:gd name="connsiteX39" fmla="*/ 2545757 w 3753948"/>
              <a:gd name="connsiteY39" fmla="*/ 914702 h 914703"/>
              <a:gd name="connsiteX40" fmla="*/ 2545757 w 3753948"/>
              <a:gd name="connsiteY40" fmla="*/ 912382 h 914703"/>
              <a:gd name="connsiteX41" fmla="*/ 2278429 w 3753948"/>
              <a:gd name="connsiteY41" fmla="*/ 912382 h 914703"/>
              <a:gd name="connsiteX42" fmla="*/ 2272825 w 3753948"/>
              <a:gd name="connsiteY42" fmla="*/ 914703 h 914703"/>
              <a:gd name="connsiteX43" fmla="*/ 1716346 w 3753948"/>
              <a:gd name="connsiteY43" fmla="*/ 914703 h 914703"/>
              <a:gd name="connsiteX44" fmla="*/ 1710743 w 3753948"/>
              <a:gd name="connsiteY44" fmla="*/ 912382 h 914703"/>
              <a:gd name="connsiteX45" fmla="*/ 1543309 w 3753948"/>
              <a:gd name="connsiteY45" fmla="*/ 912382 h 914703"/>
              <a:gd name="connsiteX46" fmla="*/ 1543309 w 3753948"/>
              <a:gd name="connsiteY46" fmla="*/ 914701 h 914703"/>
              <a:gd name="connsiteX47" fmla="*/ 1306513 w 3753948"/>
              <a:gd name="connsiteY47" fmla="*/ 914701 h 914703"/>
              <a:gd name="connsiteX48" fmla="*/ 1306513 w 3753948"/>
              <a:gd name="connsiteY48" fmla="*/ 914702 h 914703"/>
              <a:gd name="connsiteX49" fmla="*/ 1062168 w 3753948"/>
              <a:gd name="connsiteY49" fmla="*/ 914702 h 914703"/>
              <a:gd name="connsiteX50" fmla="*/ 712105 w 3753948"/>
              <a:gd name="connsiteY50" fmla="*/ 914702 h 914703"/>
              <a:gd name="connsiteX0" fmla="*/ 0 w 3753948"/>
              <a:gd name="connsiteY0" fmla="*/ 912382 h 914703"/>
              <a:gd name="connsiteX1" fmla="*/ 0 w 3753948"/>
              <a:gd name="connsiteY1" fmla="*/ 852885 h 914703"/>
              <a:gd name="connsiteX2" fmla="*/ 477836 w 3753948"/>
              <a:gd name="connsiteY2" fmla="*/ 852885 h 914703"/>
              <a:gd name="connsiteX3" fmla="*/ 477836 w 3753948"/>
              <a:gd name="connsiteY3" fmla="*/ 200588 h 914703"/>
              <a:gd name="connsiteX4" fmla="*/ 712105 w 3753948"/>
              <a:gd name="connsiteY4" fmla="*/ 200588 h 914703"/>
              <a:gd name="connsiteX5" fmla="*/ 712105 w 3753948"/>
              <a:gd name="connsiteY5" fmla="*/ 75590 h 914703"/>
              <a:gd name="connsiteX6" fmla="*/ 777452 w 3753948"/>
              <a:gd name="connsiteY6" fmla="*/ 75590 h 914703"/>
              <a:gd name="connsiteX7" fmla="*/ 777452 w 3753948"/>
              <a:gd name="connsiteY7" fmla="*/ 0 h 914703"/>
              <a:gd name="connsiteX8" fmla="*/ 1241165 w 3753948"/>
              <a:gd name="connsiteY8" fmla="*/ 0 h 914703"/>
              <a:gd name="connsiteX9" fmla="*/ 1241165 w 3753948"/>
              <a:gd name="connsiteY9" fmla="*/ 75590 h 914703"/>
              <a:gd name="connsiteX10" fmla="*/ 1306513 w 3753948"/>
              <a:gd name="connsiteY10" fmla="*/ 75590 h 914703"/>
              <a:gd name="connsiteX11" fmla="*/ 1306513 w 3753948"/>
              <a:gd name="connsiteY11" fmla="*/ 339308 h 914703"/>
              <a:gd name="connsiteX12" fmla="*/ 1543309 w 3753948"/>
              <a:gd name="connsiteY12" fmla="*/ 339308 h 914703"/>
              <a:gd name="connsiteX13" fmla="*/ 1543309 w 3753948"/>
              <a:gd name="connsiteY13" fmla="*/ 852885 h 914703"/>
              <a:gd name="connsiteX14" fmla="*/ 1703275 w 3753948"/>
              <a:gd name="connsiteY14" fmla="*/ 852885 h 914703"/>
              <a:gd name="connsiteX15" fmla="*/ 1703275 w 3753948"/>
              <a:gd name="connsiteY15" fmla="*/ 804658 h 914703"/>
              <a:gd name="connsiteX16" fmla="*/ 1716346 w 3753948"/>
              <a:gd name="connsiteY16" fmla="*/ 791587 h 914703"/>
              <a:gd name="connsiteX17" fmla="*/ 1719843 w 3753948"/>
              <a:gd name="connsiteY17" fmla="*/ 791587 h 914703"/>
              <a:gd name="connsiteX18" fmla="*/ 1719843 w 3753948"/>
              <a:gd name="connsiteY18" fmla="*/ 572544 h 914703"/>
              <a:gd name="connsiteX19" fmla="*/ 1779339 w 3753948"/>
              <a:gd name="connsiteY19" fmla="*/ 513048 h 914703"/>
              <a:gd name="connsiteX20" fmla="*/ 2205633 w 3753948"/>
              <a:gd name="connsiteY20" fmla="*/ 513048 h 914703"/>
              <a:gd name="connsiteX21" fmla="*/ 2265129 w 3753948"/>
              <a:gd name="connsiteY21" fmla="*/ 572544 h 914703"/>
              <a:gd name="connsiteX22" fmla="*/ 2265129 w 3753948"/>
              <a:gd name="connsiteY22" fmla="*/ 791587 h 914703"/>
              <a:gd name="connsiteX23" fmla="*/ 2272825 w 3753948"/>
              <a:gd name="connsiteY23" fmla="*/ 791587 h 914703"/>
              <a:gd name="connsiteX24" fmla="*/ 2285896 w 3753948"/>
              <a:gd name="connsiteY24" fmla="*/ 804658 h 914703"/>
              <a:gd name="connsiteX25" fmla="*/ 2285896 w 3753948"/>
              <a:gd name="connsiteY25" fmla="*/ 852885 h 914703"/>
              <a:gd name="connsiteX26" fmla="*/ 2545757 w 3753948"/>
              <a:gd name="connsiteY26" fmla="*/ 852885 h 914703"/>
              <a:gd name="connsiteX27" fmla="*/ 2545757 w 3753948"/>
              <a:gd name="connsiteY27" fmla="*/ 339307 h 914703"/>
              <a:gd name="connsiteX28" fmla="*/ 2677121 w 3753948"/>
              <a:gd name="connsiteY28" fmla="*/ 339307 h 914703"/>
              <a:gd name="connsiteX29" fmla="*/ 2677121 w 3753948"/>
              <a:gd name="connsiteY29" fmla="*/ 269045 h 914703"/>
              <a:gd name="connsiteX30" fmla="*/ 2848457 w 3753948"/>
              <a:gd name="connsiteY30" fmla="*/ 269045 h 914703"/>
              <a:gd name="connsiteX31" fmla="*/ 2848457 w 3753948"/>
              <a:gd name="connsiteY31" fmla="*/ 339307 h 914703"/>
              <a:gd name="connsiteX32" fmla="*/ 3292055 w 3753948"/>
              <a:gd name="connsiteY32" fmla="*/ 339307 h 914703"/>
              <a:gd name="connsiteX33" fmla="*/ 3292055 w 3753948"/>
              <a:gd name="connsiteY33" fmla="*/ 852885 h 914703"/>
              <a:gd name="connsiteX34" fmla="*/ 3753948 w 3753948"/>
              <a:gd name="connsiteY34" fmla="*/ 852885 h 914703"/>
              <a:gd name="connsiteX35" fmla="*/ 3753948 w 3753948"/>
              <a:gd name="connsiteY35" fmla="*/ 912382 h 914703"/>
              <a:gd name="connsiteX36" fmla="*/ 3292055 w 3753948"/>
              <a:gd name="connsiteY36" fmla="*/ 912382 h 914703"/>
              <a:gd name="connsiteX37" fmla="*/ 3292055 w 3753948"/>
              <a:gd name="connsiteY37" fmla="*/ 914702 h 914703"/>
              <a:gd name="connsiteX38" fmla="*/ 2545757 w 3753948"/>
              <a:gd name="connsiteY38" fmla="*/ 914702 h 914703"/>
              <a:gd name="connsiteX39" fmla="*/ 2545757 w 3753948"/>
              <a:gd name="connsiteY39" fmla="*/ 912382 h 914703"/>
              <a:gd name="connsiteX40" fmla="*/ 2278429 w 3753948"/>
              <a:gd name="connsiteY40" fmla="*/ 912382 h 914703"/>
              <a:gd name="connsiteX41" fmla="*/ 2272825 w 3753948"/>
              <a:gd name="connsiteY41" fmla="*/ 914703 h 914703"/>
              <a:gd name="connsiteX42" fmla="*/ 1716346 w 3753948"/>
              <a:gd name="connsiteY42" fmla="*/ 914703 h 914703"/>
              <a:gd name="connsiteX43" fmla="*/ 1710743 w 3753948"/>
              <a:gd name="connsiteY43" fmla="*/ 912382 h 914703"/>
              <a:gd name="connsiteX44" fmla="*/ 1543309 w 3753948"/>
              <a:gd name="connsiteY44" fmla="*/ 912382 h 914703"/>
              <a:gd name="connsiteX45" fmla="*/ 1543309 w 3753948"/>
              <a:gd name="connsiteY45" fmla="*/ 914701 h 914703"/>
              <a:gd name="connsiteX46" fmla="*/ 1306513 w 3753948"/>
              <a:gd name="connsiteY46" fmla="*/ 914701 h 914703"/>
              <a:gd name="connsiteX47" fmla="*/ 1306513 w 3753948"/>
              <a:gd name="connsiteY47" fmla="*/ 914702 h 914703"/>
              <a:gd name="connsiteX48" fmla="*/ 1062168 w 3753948"/>
              <a:gd name="connsiteY48" fmla="*/ 914702 h 914703"/>
              <a:gd name="connsiteX49" fmla="*/ 712105 w 3753948"/>
              <a:gd name="connsiteY49"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46" fmla="*/ 1306513 w 3753948"/>
              <a:gd name="connsiteY46" fmla="*/ 914702 h 914703"/>
              <a:gd name="connsiteX47" fmla="*/ 1062168 w 3753948"/>
              <a:gd name="connsiteY47" fmla="*/ 914702 h 914703"/>
              <a:gd name="connsiteX48" fmla="*/ 712105 w 3753948"/>
              <a:gd name="connsiteY48"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46" fmla="*/ 1306513 w 3753948"/>
              <a:gd name="connsiteY46" fmla="*/ 914702 h 914703"/>
              <a:gd name="connsiteX47" fmla="*/ 1062168 w 3753948"/>
              <a:gd name="connsiteY47"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46" fmla="*/ 1306513 w 3753948"/>
              <a:gd name="connsiteY46"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37" fmla="*/ 2545757 w 3753948"/>
              <a:gd name="connsiteY37" fmla="*/ 914702 h 914702"/>
              <a:gd name="connsiteX38" fmla="*/ 2545757 w 3753948"/>
              <a:gd name="connsiteY38" fmla="*/ 912382 h 914702"/>
              <a:gd name="connsiteX39" fmla="*/ 2278429 w 3753948"/>
              <a:gd name="connsiteY39" fmla="*/ 912382 h 914702"/>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37" fmla="*/ 2545757 w 3753948"/>
              <a:gd name="connsiteY37" fmla="*/ 914702 h 914702"/>
              <a:gd name="connsiteX38" fmla="*/ 2545757 w 3753948"/>
              <a:gd name="connsiteY38" fmla="*/ 912382 h 914702"/>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37" fmla="*/ 2545757 w 3753948"/>
              <a:gd name="connsiteY37" fmla="*/ 914702 h 914702"/>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0" fmla="*/ 0 w 3753948"/>
              <a:gd name="connsiteY0" fmla="*/ 852885 h 912382"/>
              <a:gd name="connsiteX1" fmla="*/ 477836 w 3753948"/>
              <a:gd name="connsiteY1" fmla="*/ 852885 h 912382"/>
              <a:gd name="connsiteX2" fmla="*/ 477836 w 3753948"/>
              <a:gd name="connsiteY2" fmla="*/ 200588 h 912382"/>
              <a:gd name="connsiteX3" fmla="*/ 712105 w 3753948"/>
              <a:gd name="connsiteY3" fmla="*/ 200588 h 912382"/>
              <a:gd name="connsiteX4" fmla="*/ 712105 w 3753948"/>
              <a:gd name="connsiteY4" fmla="*/ 75590 h 912382"/>
              <a:gd name="connsiteX5" fmla="*/ 777452 w 3753948"/>
              <a:gd name="connsiteY5" fmla="*/ 75590 h 912382"/>
              <a:gd name="connsiteX6" fmla="*/ 777452 w 3753948"/>
              <a:gd name="connsiteY6" fmla="*/ 0 h 912382"/>
              <a:gd name="connsiteX7" fmla="*/ 1241165 w 3753948"/>
              <a:gd name="connsiteY7" fmla="*/ 0 h 912382"/>
              <a:gd name="connsiteX8" fmla="*/ 1241165 w 3753948"/>
              <a:gd name="connsiteY8" fmla="*/ 75590 h 912382"/>
              <a:gd name="connsiteX9" fmla="*/ 1306513 w 3753948"/>
              <a:gd name="connsiteY9" fmla="*/ 75590 h 912382"/>
              <a:gd name="connsiteX10" fmla="*/ 1306513 w 3753948"/>
              <a:gd name="connsiteY10" fmla="*/ 339308 h 912382"/>
              <a:gd name="connsiteX11" fmla="*/ 1543309 w 3753948"/>
              <a:gd name="connsiteY11" fmla="*/ 339308 h 912382"/>
              <a:gd name="connsiteX12" fmla="*/ 1543309 w 3753948"/>
              <a:gd name="connsiteY12" fmla="*/ 852885 h 912382"/>
              <a:gd name="connsiteX13" fmla="*/ 1703275 w 3753948"/>
              <a:gd name="connsiteY13" fmla="*/ 852885 h 912382"/>
              <a:gd name="connsiteX14" fmla="*/ 1703275 w 3753948"/>
              <a:gd name="connsiteY14" fmla="*/ 804658 h 912382"/>
              <a:gd name="connsiteX15" fmla="*/ 1716346 w 3753948"/>
              <a:gd name="connsiteY15" fmla="*/ 791587 h 912382"/>
              <a:gd name="connsiteX16" fmla="*/ 1719843 w 3753948"/>
              <a:gd name="connsiteY16" fmla="*/ 791587 h 912382"/>
              <a:gd name="connsiteX17" fmla="*/ 1719843 w 3753948"/>
              <a:gd name="connsiteY17" fmla="*/ 572544 h 912382"/>
              <a:gd name="connsiteX18" fmla="*/ 1779339 w 3753948"/>
              <a:gd name="connsiteY18" fmla="*/ 513048 h 912382"/>
              <a:gd name="connsiteX19" fmla="*/ 2205633 w 3753948"/>
              <a:gd name="connsiteY19" fmla="*/ 513048 h 912382"/>
              <a:gd name="connsiteX20" fmla="*/ 2265129 w 3753948"/>
              <a:gd name="connsiteY20" fmla="*/ 572544 h 912382"/>
              <a:gd name="connsiteX21" fmla="*/ 2265129 w 3753948"/>
              <a:gd name="connsiteY21" fmla="*/ 791587 h 912382"/>
              <a:gd name="connsiteX22" fmla="*/ 2272825 w 3753948"/>
              <a:gd name="connsiteY22" fmla="*/ 791587 h 912382"/>
              <a:gd name="connsiteX23" fmla="*/ 2285896 w 3753948"/>
              <a:gd name="connsiteY23" fmla="*/ 804658 h 912382"/>
              <a:gd name="connsiteX24" fmla="*/ 2285896 w 3753948"/>
              <a:gd name="connsiteY24" fmla="*/ 852885 h 912382"/>
              <a:gd name="connsiteX25" fmla="*/ 2545757 w 3753948"/>
              <a:gd name="connsiteY25" fmla="*/ 852885 h 912382"/>
              <a:gd name="connsiteX26" fmla="*/ 2545757 w 3753948"/>
              <a:gd name="connsiteY26" fmla="*/ 339307 h 912382"/>
              <a:gd name="connsiteX27" fmla="*/ 2677121 w 3753948"/>
              <a:gd name="connsiteY27" fmla="*/ 339307 h 912382"/>
              <a:gd name="connsiteX28" fmla="*/ 2677121 w 3753948"/>
              <a:gd name="connsiteY28" fmla="*/ 269045 h 912382"/>
              <a:gd name="connsiteX29" fmla="*/ 2848457 w 3753948"/>
              <a:gd name="connsiteY29" fmla="*/ 269045 h 912382"/>
              <a:gd name="connsiteX30" fmla="*/ 2848457 w 3753948"/>
              <a:gd name="connsiteY30" fmla="*/ 339307 h 912382"/>
              <a:gd name="connsiteX31" fmla="*/ 3292055 w 3753948"/>
              <a:gd name="connsiteY31" fmla="*/ 339307 h 912382"/>
              <a:gd name="connsiteX32" fmla="*/ 3292055 w 3753948"/>
              <a:gd name="connsiteY32" fmla="*/ 852885 h 912382"/>
              <a:gd name="connsiteX33" fmla="*/ 3753948 w 3753948"/>
              <a:gd name="connsiteY33" fmla="*/ 852885 h 912382"/>
              <a:gd name="connsiteX34" fmla="*/ 3753948 w 3753948"/>
              <a:gd name="connsiteY34" fmla="*/ 912382 h 912382"/>
              <a:gd name="connsiteX35" fmla="*/ 3292055 w 3753948"/>
              <a:gd name="connsiteY35" fmla="*/ 912382 h 912382"/>
              <a:gd name="connsiteX0" fmla="*/ 0 w 3753948"/>
              <a:gd name="connsiteY0" fmla="*/ 852885 h 912382"/>
              <a:gd name="connsiteX1" fmla="*/ 477836 w 3753948"/>
              <a:gd name="connsiteY1" fmla="*/ 852885 h 912382"/>
              <a:gd name="connsiteX2" fmla="*/ 477836 w 3753948"/>
              <a:gd name="connsiteY2" fmla="*/ 200588 h 912382"/>
              <a:gd name="connsiteX3" fmla="*/ 712105 w 3753948"/>
              <a:gd name="connsiteY3" fmla="*/ 200588 h 912382"/>
              <a:gd name="connsiteX4" fmla="*/ 712105 w 3753948"/>
              <a:gd name="connsiteY4" fmla="*/ 75590 h 912382"/>
              <a:gd name="connsiteX5" fmla="*/ 777452 w 3753948"/>
              <a:gd name="connsiteY5" fmla="*/ 75590 h 912382"/>
              <a:gd name="connsiteX6" fmla="*/ 777452 w 3753948"/>
              <a:gd name="connsiteY6" fmla="*/ 0 h 912382"/>
              <a:gd name="connsiteX7" fmla="*/ 1241165 w 3753948"/>
              <a:gd name="connsiteY7" fmla="*/ 0 h 912382"/>
              <a:gd name="connsiteX8" fmla="*/ 1241165 w 3753948"/>
              <a:gd name="connsiteY8" fmla="*/ 75590 h 912382"/>
              <a:gd name="connsiteX9" fmla="*/ 1306513 w 3753948"/>
              <a:gd name="connsiteY9" fmla="*/ 75590 h 912382"/>
              <a:gd name="connsiteX10" fmla="*/ 1306513 w 3753948"/>
              <a:gd name="connsiteY10" fmla="*/ 339308 h 912382"/>
              <a:gd name="connsiteX11" fmla="*/ 1543309 w 3753948"/>
              <a:gd name="connsiteY11" fmla="*/ 339308 h 912382"/>
              <a:gd name="connsiteX12" fmla="*/ 1543309 w 3753948"/>
              <a:gd name="connsiteY12" fmla="*/ 852885 h 912382"/>
              <a:gd name="connsiteX13" fmla="*/ 1703275 w 3753948"/>
              <a:gd name="connsiteY13" fmla="*/ 852885 h 912382"/>
              <a:gd name="connsiteX14" fmla="*/ 1703275 w 3753948"/>
              <a:gd name="connsiteY14" fmla="*/ 804658 h 912382"/>
              <a:gd name="connsiteX15" fmla="*/ 1716346 w 3753948"/>
              <a:gd name="connsiteY15" fmla="*/ 791587 h 912382"/>
              <a:gd name="connsiteX16" fmla="*/ 1719843 w 3753948"/>
              <a:gd name="connsiteY16" fmla="*/ 791587 h 912382"/>
              <a:gd name="connsiteX17" fmla="*/ 1719843 w 3753948"/>
              <a:gd name="connsiteY17" fmla="*/ 572544 h 912382"/>
              <a:gd name="connsiteX18" fmla="*/ 1779339 w 3753948"/>
              <a:gd name="connsiteY18" fmla="*/ 513048 h 912382"/>
              <a:gd name="connsiteX19" fmla="*/ 2205633 w 3753948"/>
              <a:gd name="connsiteY19" fmla="*/ 513048 h 912382"/>
              <a:gd name="connsiteX20" fmla="*/ 2265129 w 3753948"/>
              <a:gd name="connsiteY20" fmla="*/ 572544 h 912382"/>
              <a:gd name="connsiteX21" fmla="*/ 2265129 w 3753948"/>
              <a:gd name="connsiteY21" fmla="*/ 791587 h 912382"/>
              <a:gd name="connsiteX22" fmla="*/ 2272825 w 3753948"/>
              <a:gd name="connsiteY22" fmla="*/ 791587 h 912382"/>
              <a:gd name="connsiteX23" fmla="*/ 2285896 w 3753948"/>
              <a:gd name="connsiteY23" fmla="*/ 804658 h 912382"/>
              <a:gd name="connsiteX24" fmla="*/ 2285896 w 3753948"/>
              <a:gd name="connsiteY24" fmla="*/ 852885 h 912382"/>
              <a:gd name="connsiteX25" fmla="*/ 2545757 w 3753948"/>
              <a:gd name="connsiteY25" fmla="*/ 852885 h 912382"/>
              <a:gd name="connsiteX26" fmla="*/ 2545757 w 3753948"/>
              <a:gd name="connsiteY26" fmla="*/ 339307 h 912382"/>
              <a:gd name="connsiteX27" fmla="*/ 2677121 w 3753948"/>
              <a:gd name="connsiteY27" fmla="*/ 339307 h 912382"/>
              <a:gd name="connsiteX28" fmla="*/ 2677121 w 3753948"/>
              <a:gd name="connsiteY28" fmla="*/ 269045 h 912382"/>
              <a:gd name="connsiteX29" fmla="*/ 2848457 w 3753948"/>
              <a:gd name="connsiteY29" fmla="*/ 269045 h 912382"/>
              <a:gd name="connsiteX30" fmla="*/ 2848457 w 3753948"/>
              <a:gd name="connsiteY30" fmla="*/ 339307 h 912382"/>
              <a:gd name="connsiteX31" fmla="*/ 3292055 w 3753948"/>
              <a:gd name="connsiteY31" fmla="*/ 339307 h 912382"/>
              <a:gd name="connsiteX32" fmla="*/ 3292055 w 3753948"/>
              <a:gd name="connsiteY32" fmla="*/ 852885 h 912382"/>
              <a:gd name="connsiteX33" fmla="*/ 3753948 w 3753948"/>
              <a:gd name="connsiteY33" fmla="*/ 852885 h 912382"/>
              <a:gd name="connsiteX34" fmla="*/ 3753948 w 3753948"/>
              <a:gd name="connsiteY34" fmla="*/ 912382 h 912382"/>
              <a:gd name="connsiteX0" fmla="*/ 0 w 3753948"/>
              <a:gd name="connsiteY0" fmla="*/ 852885 h 852885"/>
              <a:gd name="connsiteX1" fmla="*/ 477836 w 3753948"/>
              <a:gd name="connsiteY1" fmla="*/ 852885 h 852885"/>
              <a:gd name="connsiteX2" fmla="*/ 477836 w 3753948"/>
              <a:gd name="connsiteY2" fmla="*/ 200588 h 852885"/>
              <a:gd name="connsiteX3" fmla="*/ 712105 w 3753948"/>
              <a:gd name="connsiteY3" fmla="*/ 200588 h 852885"/>
              <a:gd name="connsiteX4" fmla="*/ 712105 w 3753948"/>
              <a:gd name="connsiteY4" fmla="*/ 75590 h 852885"/>
              <a:gd name="connsiteX5" fmla="*/ 777452 w 3753948"/>
              <a:gd name="connsiteY5" fmla="*/ 75590 h 852885"/>
              <a:gd name="connsiteX6" fmla="*/ 777452 w 3753948"/>
              <a:gd name="connsiteY6" fmla="*/ 0 h 852885"/>
              <a:gd name="connsiteX7" fmla="*/ 1241165 w 3753948"/>
              <a:gd name="connsiteY7" fmla="*/ 0 h 852885"/>
              <a:gd name="connsiteX8" fmla="*/ 1241165 w 3753948"/>
              <a:gd name="connsiteY8" fmla="*/ 75590 h 852885"/>
              <a:gd name="connsiteX9" fmla="*/ 1306513 w 3753948"/>
              <a:gd name="connsiteY9" fmla="*/ 75590 h 852885"/>
              <a:gd name="connsiteX10" fmla="*/ 1306513 w 3753948"/>
              <a:gd name="connsiteY10" fmla="*/ 339308 h 852885"/>
              <a:gd name="connsiteX11" fmla="*/ 1543309 w 3753948"/>
              <a:gd name="connsiteY11" fmla="*/ 339308 h 852885"/>
              <a:gd name="connsiteX12" fmla="*/ 1543309 w 3753948"/>
              <a:gd name="connsiteY12" fmla="*/ 852885 h 852885"/>
              <a:gd name="connsiteX13" fmla="*/ 1703275 w 3753948"/>
              <a:gd name="connsiteY13" fmla="*/ 852885 h 852885"/>
              <a:gd name="connsiteX14" fmla="*/ 1703275 w 3753948"/>
              <a:gd name="connsiteY14" fmla="*/ 804658 h 852885"/>
              <a:gd name="connsiteX15" fmla="*/ 1716346 w 3753948"/>
              <a:gd name="connsiteY15" fmla="*/ 791587 h 852885"/>
              <a:gd name="connsiteX16" fmla="*/ 1719843 w 3753948"/>
              <a:gd name="connsiteY16" fmla="*/ 791587 h 852885"/>
              <a:gd name="connsiteX17" fmla="*/ 1719843 w 3753948"/>
              <a:gd name="connsiteY17" fmla="*/ 572544 h 852885"/>
              <a:gd name="connsiteX18" fmla="*/ 1779339 w 3753948"/>
              <a:gd name="connsiteY18" fmla="*/ 513048 h 852885"/>
              <a:gd name="connsiteX19" fmla="*/ 2205633 w 3753948"/>
              <a:gd name="connsiteY19" fmla="*/ 513048 h 852885"/>
              <a:gd name="connsiteX20" fmla="*/ 2265129 w 3753948"/>
              <a:gd name="connsiteY20" fmla="*/ 572544 h 852885"/>
              <a:gd name="connsiteX21" fmla="*/ 2265129 w 3753948"/>
              <a:gd name="connsiteY21" fmla="*/ 791587 h 852885"/>
              <a:gd name="connsiteX22" fmla="*/ 2272825 w 3753948"/>
              <a:gd name="connsiteY22" fmla="*/ 791587 h 852885"/>
              <a:gd name="connsiteX23" fmla="*/ 2285896 w 3753948"/>
              <a:gd name="connsiteY23" fmla="*/ 804658 h 852885"/>
              <a:gd name="connsiteX24" fmla="*/ 2285896 w 3753948"/>
              <a:gd name="connsiteY24" fmla="*/ 852885 h 852885"/>
              <a:gd name="connsiteX25" fmla="*/ 2545757 w 3753948"/>
              <a:gd name="connsiteY25" fmla="*/ 852885 h 852885"/>
              <a:gd name="connsiteX26" fmla="*/ 2545757 w 3753948"/>
              <a:gd name="connsiteY26" fmla="*/ 339307 h 852885"/>
              <a:gd name="connsiteX27" fmla="*/ 2677121 w 3753948"/>
              <a:gd name="connsiteY27" fmla="*/ 339307 h 852885"/>
              <a:gd name="connsiteX28" fmla="*/ 2677121 w 3753948"/>
              <a:gd name="connsiteY28" fmla="*/ 269045 h 852885"/>
              <a:gd name="connsiteX29" fmla="*/ 2848457 w 3753948"/>
              <a:gd name="connsiteY29" fmla="*/ 269045 h 852885"/>
              <a:gd name="connsiteX30" fmla="*/ 2848457 w 3753948"/>
              <a:gd name="connsiteY30" fmla="*/ 339307 h 852885"/>
              <a:gd name="connsiteX31" fmla="*/ 3292055 w 3753948"/>
              <a:gd name="connsiteY31" fmla="*/ 339307 h 852885"/>
              <a:gd name="connsiteX32" fmla="*/ 3292055 w 3753948"/>
              <a:gd name="connsiteY32" fmla="*/ 852885 h 852885"/>
              <a:gd name="connsiteX33" fmla="*/ 3753948 w 3753948"/>
              <a:gd name="connsiteY33" fmla="*/ 852885 h 852885"/>
              <a:gd name="connsiteX0" fmla="*/ 0 w 3753948"/>
              <a:gd name="connsiteY0" fmla="*/ 852885 h 852885"/>
              <a:gd name="connsiteX1" fmla="*/ 477836 w 3753948"/>
              <a:gd name="connsiteY1" fmla="*/ 852885 h 852885"/>
              <a:gd name="connsiteX2" fmla="*/ 477836 w 3753948"/>
              <a:gd name="connsiteY2" fmla="*/ 200588 h 852885"/>
              <a:gd name="connsiteX3" fmla="*/ 712105 w 3753948"/>
              <a:gd name="connsiteY3" fmla="*/ 200588 h 852885"/>
              <a:gd name="connsiteX4" fmla="*/ 712105 w 3753948"/>
              <a:gd name="connsiteY4" fmla="*/ 75590 h 852885"/>
              <a:gd name="connsiteX5" fmla="*/ 777452 w 3753948"/>
              <a:gd name="connsiteY5" fmla="*/ 75590 h 852885"/>
              <a:gd name="connsiteX6" fmla="*/ 777452 w 3753948"/>
              <a:gd name="connsiteY6" fmla="*/ 0 h 852885"/>
              <a:gd name="connsiteX7" fmla="*/ 1241165 w 3753948"/>
              <a:gd name="connsiteY7" fmla="*/ 0 h 852885"/>
              <a:gd name="connsiteX8" fmla="*/ 1241165 w 3753948"/>
              <a:gd name="connsiteY8" fmla="*/ 75590 h 852885"/>
              <a:gd name="connsiteX9" fmla="*/ 1306513 w 3753948"/>
              <a:gd name="connsiteY9" fmla="*/ 75590 h 852885"/>
              <a:gd name="connsiteX10" fmla="*/ 1306513 w 3753948"/>
              <a:gd name="connsiteY10" fmla="*/ 339308 h 852885"/>
              <a:gd name="connsiteX11" fmla="*/ 1543309 w 3753948"/>
              <a:gd name="connsiteY11" fmla="*/ 339308 h 852885"/>
              <a:gd name="connsiteX12" fmla="*/ 1543309 w 3753948"/>
              <a:gd name="connsiteY12" fmla="*/ 852885 h 852885"/>
              <a:gd name="connsiteX13" fmla="*/ 1703275 w 3753948"/>
              <a:gd name="connsiteY13" fmla="*/ 852885 h 852885"/>
              <a:gd name="connsiteX14" fmla="*/ 1703275 w 3753948"/>
              <a:gd name="connsiteY14" fmla="*/ 804658 h 852885"/>
              <a:gd name="connsiteX15" fmla="*/ 1716346 w 3753948"/>
              <a:gd name="connsiteY15" fmla="*/ 791587 h 852885"/>
              <a:gd name="connsiteX16" fmla="*/ 1719843 w 3753948"/>
              <a:gd name="connsiteY16" fmla="*/ 791587 h 852885"/>
              <a:gd name="connsiteX17" fmla="*/ 1719843 w 3753948"/>
              <a:gd name="connsiteY17" fmla="*/ 572544 h 852885"/>
              <a:gd name="connsiteX18" fmla="*/ 1779339 w 3753948"/>
              <a:gd name="connsiteY18" fmla="*/ 513048 h 852885"/>
              <a:gd name="connsiteX19" fmla="*/ 2205633 w 3753948"/>
              <a:gd name="connsiteY19" fmla="*/ 513048 h 852885"/>
              <a:gd name="connsiteX20" fmla="*/ 2265129 w 3753948"/>
              <a:gd name="connsiteY20" fmla="*/ 572544 h 852885"/>
              <a:gd name="connsiteX21" fmla="*/ 2265129 w 3753948"/>
              <a:gd name="connsiteY21" fmla="*/ 791587 h 852885"/>
              <a:gd name="connsiteX22" fmla="*/ 2272825 w 3753948"/>
              <a:gd name="connsiteY22" fmla="*/ 791587 h 852885"/>
              <a:gd name="connsiteX23" fmla="*/ 2285896 w 3753948"/>
              <a:gd name="connsiteY23" fmla="*/ 804658 h 852885"/>
              <a:gd name="connsiteX24" fmla="*/ 2285896 w 3753948"/>
              <a:gd name="connsiteY24" fmla="*/ 852885 h 852885"/>
              <a:gd name="connsiteX25" fmla="*/ 2545757 w 3753948"/>
              <a:gd name="connsiteY25" fmla="*/ 852885 h 852885"/>
              <a:gd name="connsiteX26" fmla="*/ 2545757 w 3753948"/>
              <a:gd name="connsiteY26" fmla="*/ 339307 h 852885"/>
              <a:gd name="connsiteX27" fmla="*/ 2677121 w 3753948"/>
              <a:gd name="connsiteY27" fmla="*/ 339307 h 852885"/>
              <a:gd name="connsiteX28" fmla="*/ 2677121 w 3753948"/>
              <a:gd name="connsiteY28" fmla="*/ 269045 h 852885"/>
              <a:gd name="connsiteX29" fmla="*/ 2848457 w 3753948"/>
              <a:gd name="connsiteY29" fmla="*/ 269045 h 852885"/>
              <a:gd name="connsiteX30" fmla="*/ 2848457 w 3753948"/>
              <a:gd name="connsiteY30" fmla="*/ 339307 h 852885"/>
              <a:gd name="connsiteX31" fmla="*/ 3292055 w 3753948"/>
              <a:gd name="connsiteY31" fmla="*/ 339307 h 852885"/>
              <a:gd name="connsiteX32" fmla="*/ 3292055 w 3753948"/>
              <a:gd name="connsiteY32" fmla="*/ 852885 h 852885"/>
              <a:gd name="connsiteX33" fmla="*/ 3501366 w 3753948"/>
              <a:gd name="connsiteY33" fmla="*/ 847666 h 852885"/>
              <a:gd name="connsiteX34" fmla="*/ 3753948 w 3753948"/>
              <a:gd name="connsiteY34" fmla="*/ 852885 h 852885"/>
              <a:gd name="connsiteX0" fmla="*/ 0 w 3753948"/>
              <a:gd name="connsiteY0" fmla="*/ 852885 h 852885"/>
              <a:gd name="connsiteX1" fmla="*/ 477836 w 3753948"/>
              <a:gd name="connsiteY1" fmla="*/ 852885 h 852885"/>
              <a:gd name="connsiteX2" fmla="*/ 477836 w 3753948"/>
              <a:gd name="connsiteY2" fmla="*/ 200588 h 852885"/>
              <a:gd name="connsiteX3" fmla="*/ 712105 w 3753948"/>
              <a:gd name="connsiteY3" fmla="*/ 200588 h 852885"/>
              <a:gd name="connsiteX4" fmla="*/ 712105 w 3753948"/>
              <a:gd name="connsiteY4" fmla="*/ 75590 h 852885"/>
              <a:gd name="connsiteX5" fmla="*/ 777452 w 3753948"/>
              <a:gd name="connsiteY5" fmla="*/ 75590 h 852885"/>
              <a:gd name="connsiteX6" fmla="*/ 777452 w 3753948"/>
              <a:gd name="connsiteY6" fmla="*/ 0 h 852885"/>
              <a:gd name="connsiteX7" fmla="*/ 1241165 w 3753948"/>
              <a:gd name="connsiteY7" fmla="*/ 0 h 852885"/>
              <a:gd name="connsiteX8" fmla="*/ 1241165 w 3753948"/>
              <a:gd name="connsiteY8" fmla="*/ 75590 h 852885"/>
              <a:gd name="connsiteX9" fmla="*/ 1306513 w 3753948"/>
              <a:gd name="connsiteY9" fmla="*/ 75590 h 852885"/>
              <a:gd name="connsiteX10" fmla="*/ 1306513 w 3753948"/>
              <a:gd name="connsiteY10" fmla="*/ 339308 h 852885"/>
              <a:gd name="connsiteX11" fmla="*/ 1543309 w 3753948"/>
              <a:gd name="connsiteY11" fmla="*/ 339308 h 852885"/>
              <a:gd name="connsiteX12" fmla="*/ 1543309 w 3753948"/>
              <a:gd name="connsiteY12" fmla="*/ 852885 h 852885"/>
              <a:gd name="connsiteX13" fmla="*/ 1703275 w 3753948"/>
              <a:gd name="connsiteY13" fmla="*/ 852885 h 852885"/>
              <a:gd name="connsiteX14" fmla="*/ 1703275 w 3753948"/>
              <a:gd name="connsiteY14" fmla="*/ 804658 h 852885"/>
              <a:gd name="connsiteX15" fmla="*/ 1716346 w 3753948"/>
              <a:gd name="connsiteY15" fmla="*/ 791587 h 852885"/>
              <a:gd name="connsiteX16" fmla="*/ 1719843 w 3753948"/>
              <a:gd name="connsiteY16" fmla="*/ 791587 h 852885"/>
              <a:gd name="connsiteX17" fmla="*/ 1719843 w 3753948"/>
              <a:gd name="connsiteY17" fmla="*/ 572544 h 852885"/>
              <a:gd name="connsiteX18" fmla="*/ 1779339 w 3753948"/>
              <a:gd name="connsiteY18" fmla="*/ 513048 h 852885"/>
              <a:gd name="connsiteX19" fmla="*/ 2205633 w 3753948"/>
              <a:gd name="connsiteY19" fmla="*/ 513048 h 852885"/>
              <a:gd name="connsiteX20" fmla="*/ 2265129 w 3753948"/>
              <a:gd name="connsiteY20" fmla="*/ 572544 h 852885"/>
              <a:gd name="connsiteX21" fmla="*/ 2265129 w 3753948"/>
              <a:gd name="connsiteY21" fmla="*/ 791587 h 852885"/>
              <a:gd name="connsiteX22" fmla="*/ 2272825 w 3753948"/>
              <a:gd name="connsiteY22" fmla="*/ 791587 h 852885"/>
              <a:gd name="connsiteX23" fmla="*/ 2285896 w 3753948"/>
              <a:gd name="connsiteY23" fmla="*/ 804658 h 852885"/>
              <a:gd name="connsiteX24" fmla="*/ 2285896 w 3753948"/>
              <a:gd name="connsiteY24" fmla="*/ 852885 h 852885"/>
              <a:gd name="connsiteX25" fmla="*/ 2545757 w 3753948"/>
              <a:gd name="connsiteY25" fmla="*/ 852885 h 852885"/>
              <a:gd name="connsiteX26" fmla="*/ 2545757 w 3753948"/>
              <a:gd name="connsiteY26" fmla="*/ 339307 h 852885"/>
              <a:gd name="connsiteX27" fmla="*/ 2677121 w 3753948"/>
              <a:gd name="connsiteY27" fmla="*/ 339307 h 852885"/>
              <a:gd name="connsiteX28" fmla="*/ 2677121 w 3753948"/>
              <a:gd name="connsiteY28" fmla="*/ 269045 h 852885"/>
              <a:gd name="connsiteX29" fmla="*/ 2848457 w 3753948"/>
              <a:gd name="connsiteY29" fmla="*/ 269045 h 852885"/>
              <a:gd name="connsiteX30" fmla="*/ 2848457 w 3753948"/>
              <a:gd name="connsiteY30" fmla="*/ 339307 h 852885"/>
              <a:gd name="connsiteX31" fmla="*/ 3292055 w 3753948"/>
              <a:gd name="connsiteY31" fmla="*/ 339307 h 852885"/>
              <a:gd name="connsiteX32" fmla="*/ 3292055 w 3753948"/>
              <a:gd name="connsiteY32" fmla="*/ 852885 h 852885"/>
              <a:gd name="connsiteX33" fmla="*/ 3501366 w 3753948"/>
              <a:gd name="connsiteY33" fmla="*/ 847666 h 852885"/>
              <a:gd name="connsiteX34" fmla="*/ 3753948 w 3753948"/>
              <a:gd name="connsiteY34" fmla="*/ 852885 h 852885"/>
              <a:gd name="connsiteX0" fmla="*/ 0 w 3501366"/>
              <a:gd name="connsiteY0" fmla="*/ 852885 h 852885"/>
              <a:gd name="connsiteX1" fmla="*/ 477836 w 3501366"/>
              <a:gd name="connsiteY1" fmla="*/ 852885 h 852885"/>
              <a:gd name="connsiteX2" fmla="*/ 477836 w 3501366"/>
              <a:gd name="connsiteY2" fmla="*/ 200588 h 852885"/>
              <a:gd name="connsiteX3" fmla="*/ 712105 w 3501366"/>
              <a:gd name="connsiteY3" fmla="*/ 200588 h 852885"/>
              <a:gd name="connsiteX4" fmla="*/ 712105 w 3501366"/>
              <a:gd name="connsiteY4" fmla="*/ 75590 h 852885"/>
              <a:gd name="connsiteX5" fmla="*/ 777452 w 3501366"/>
              <a:gd name="connsiteY5" fmla="*/ 75590 h 852885"/>
              <a:gd name="connsiteX6" fmla="*/ 777452 w 3501366"/>
              <a:gd name="connsiteY6" fmla="*/ 0 h 852885"/>
              <a:gd name="connsiteX7" fmla="*/ 1241165 w 3501366"/>
              <a:gd name="connsiteY7" fmla="*/ 0 h 852885"/>
              <a:gd name="connsiteX8" fmla="*/ 1241165 w 3501366"/>
              <a:gd name="connsiteY8" fmla="*/ 75590 h 852885"/>
              <a:gd name="connsiteX9" fmla="*/ 1306513 w 3501366"/>
              <a:gd name="connsiteY9" fmla="*/ 75590 h 852885"/>
              <a:gd name="connsiteX10" fmla="*/ 1306513 w 3501366"/>
              <a:gd name="connsiteY10" fmla="*/ 339308 h 852885"/>
              <a:gd name="connsiteX11" fmla="*/ 1543309 w 3501366"/>
              <a:gd name="connsiteY11" fmla="*/ 339308 h 852885"/>
              <a:gd name="connsiteX12" fmla="*/ 1543309 w 3501366"/>
              <a:gd name="connsiteY12" fmla="*/ 852885 h 852885"/>
              <a:gd name="connsiteX13" fmla="*/ 1703275 w 3501366"/>
              <a:gd name="connsiteY13" fmla="*/ 852885 h 852885"/>
              <a:gd name="connsiteX14" fmla="*/ 1703275 w 3501366"/>
              <a:gd name="connsiteY14" fmla="*/ 804658 h 852885"/>
              <a:gd name="connsiteX15" fmla="*/ 1716346 w 3501366"/>
              <a:gd name="connsiteY15" fmla="*/ 791587 h 852885"/>
              <a:gd name="connsiteX16" fmla="*/ 1719843 w 3501366"/>
              <a:gd name="connsiteY16" fmla="*/ 791587 h 852885"/>
              <a:gd name="connsiteX17" fmla="*/ 1719843 w 3501366"/>
              <a:gd name="connsiteY17" fmla="*/ 572544 h 852885"/>
              <a:gd name="connsiteX18" fmla="*/ 1779339 w 3501366"/>
              <a:gd name="connsiteY18" fmla="*/ 513048 h 852885"/>
              <a:gd name="connsiteX19" fmla="*/ 2205633 w 3501366"/>
              <a:gd name="connsiteY19" fmla="*/ 513048 h 852885"/>
              <a:gd name="connsiteX20" fmla="*/ 2265129 w 3501366"/>
              <a:gd name="connsiteY20" fmla="*/ 572544 h 852885"/>
              <a:gd name="connsiteX21" fmla="*/ 2265129 w 3501366"/>
              <a:gd name="connsiteY21" fmla="*/ 791587 h 852885"/>
              <a:gd name="connsiteX22" fmla="*/ 2272825 w 3501366"/>
              <a:gd name="connsiteY22" fmla="*/ 791587 h 852885"/>
              <a:gd name="connsiteX23" fmla="*/ 2285896 w 3501366"/>
              <a:gd name="connsiteY23" fmla="*/ 804658 h 852885"/>
              <a:gd name="connsiteX24" fmla="*/ 2285896 w 3501366"/>
              <a:gd name="connsiteY24" fmla="*/ 852885 h 852885"/>
              <a:gd name="connsiteX25" fmla="*/ 2545757 w 3501366"/>
              <a:gd name="connsiteY25" fmla="*/ 852885 h 852885"/>
              <a:gd name="connsiteX26" fmla="*/ 2545757 w 3501366"/>
              <a:gd name="connsiteY26" fmla="*/ 339307 h 852885"/>
              <a:gd name="connsiteX27" fmla="*/ 2677121 w 3501366"/>
              <a:gd name="connsiteY27" fmla="*/ 339307 h 852885"/>
              <a:gd name="connsiteX28" fmla="*/ 2677121 w 3501366"/>
              <a:gd name="connsiteY28" fmla="*/ 269045 h 852885"/>
              <a:gd name="connsiteX29" fmla="*/ 2848457 w 3501366"/>
              <a:gd name="connsiteY29" fmla="*/ 269045 h 852885"/>
              <a:gd name="connsiteX30" fmla="*/ 2848457 w 3501366"/>
              <a:gd name="connsiteY30" fmla="*/ 339307 h 852885"/>
              <a:gd name="connsiteX31" fmla="*/ 3292055 w 3501366"/>
              <a:gd name="connsiteY31" fmla="*/ 339307 h 852885"/>
              <a:gd name="connsiteX32" fmla="*/ 3292055 w 3501366"/>
              <a:gd name="connsiteY32" fmla="*/ 852885 h 852885"/>
              <a:gd name="connsiteX33" fmla="*/ 3501366 w 3501366"/>
              <a:gd name="connsiteY33" fmla="*/ 847666 h 852885"/>
              <a:gd name="connsiteX0" fmla="*/ 0 w 3501366"/>
              <a:gd name="connsiteY0" fmla="*/ 852885 h 852885"/>
              <a:gd name="connsiteX1" fmla="*/ 477836 w 3501366"/>
              <a:gd name="connsiteY1" fmla="*/ 852885 h 852885"/>
              <a:gd name="connsiteX2" fmla="*/ 477836 w 3501366"/>
              <a:gd name="connsiteY2" fmla="*/ 200588 h 852885"/>
              <a:gd name="connsiteX3" fmla="*/ 712105 w 3501366"/>
              <a:gd name="connsiteY3" fmla="*/ 200588 h 852885"/>
              <a:gd name="connsiteX4" fmla="*/ 712105 w 3501366"/>
              <a:gd name="connsiteY4" fmla="*/ 75590 h 852885"/>
              <a:gd name="connsiteX5" fmla="*/ 777452 w 3501366"/>
              <a:gd name="connsiteY5" fmla="*/ 75590 h 852885"/>
              <a:gd name="connsiteX6" fmla="*/ 777452 w 3501366"/>
              <a:gd name="connsiteY6" fmla="*/ 0 h 852885"/>
              <a:gd name="connsiteX7" fmla="*/ 1241165 w 3501366"/>
              <a:gd name="connsiteY7" fmla="*/ 0 h 852885"/>
              <a:gd name="connsiteX8" fmla="*/ 1241165 w 3501366"/>
              <a:gd name="connsiteY8" fmla="*/ 75590 h 852885"/>
              <a:gd name="connsiteX9" fmla="*/ 1306513 w 3501366"/>
              <a:gd name="connsiteY9" fmla="*/ 75590 h 852885"/>
              <a:gd name="connsiteX10" fmla="*/ 1306513 w 3501366"/>
              <a:gd name="connsiteY10" fmla="*/ 339308 h 852885"/>
              <a:gd name="connsiteX11" fmla="*/ 1543309 w 3501366"/>
              <a:gd name="connsiteY11" fmla="*/ 339308 h 852885"/>
              <a:gd name="connsiteX12" fmla="*/ 1543309 w 3501366"/>
              <a:gd name="connsiteY12" fmla="*/ 852885 h 852885"/>
              <a:gd name="connsiteX13" fmla="*/ 1703275 w 3501366"/>
              <a:gd name="connsiteY13" fmla="*/ 852885 h 852885"/>
              <a:gd name="connsiteX14" fmla="*/ 1703275 w 3501366"/>
              <a:gd name="connsiteY14" fmla="*/ 804658 h 852885"/>
              <a:gd name="connsiteX15" fmla="*/ 1716346 w 3501366"/>
              <a:gd name="connsiteY15" fmla="*/ 791587 h 852885"/>
              <a:gd name="connsiteX16" fmla="*/ 1719843 w 3501366"/>
              <a:gd name="connsiteY16" fmla="*/ 791587 h 852885"/>
              <a:gd name="connsiteX17" fmla="*/ 1719843 w 3501366"/>
              <a:gd name="connsiteY17" fmla="*/ 572544 h 852885"/>
              <a:gd name="connsiteX18" fmla="*/ 1779339 w 3501366"/>
              <a:gd name="connsiteY18" fmla="*/ 513048 h 852885"/>
              <a:gd name="connsiteX19" fmla="*/ 2205633 w 3501366"/>
              <a:gd name="connsiteY19" fmla="*/ 513048 h 852885"/>
              <a:gd name="connsiteX20" fmla="*/ 2265129 w 3501366"/>
              <a:gd name="connsiteY20" fmla="*/ 572544 h 852885"/>
              <a:gd name="connsiteX21" fmla="*/ 2265129 w 3501366"/>
              <a:gd name="connsiteY21" fmla="*/ 791587 h 852885"/>
              <a:gd name="connsiteX22" fmla="*/ 2272825 w 3501366"/>
              <a:gd name="connsiteY22" fmla="*/ 791587 h 852885"/>
              <a:gd name="connsiteX23" fmla="*/ 2285896 w 3501366"/>
              <a:gd name="connsiteY23" fmla="*/ 804658 h 852885"/>
              <a:gd name="connsiteX24" fmla="*/ 2285896 w 3501366"/>
              <a:gd name="connsiteY24" fmla="*/ 852885 h 852885"/>
              <a:gd name="connsiteX25" fmla="*/ 2545757 w 3501366"/>
              <a:gd name="connsiteY25" fmla="*/ 852885 h 852885"/>
              <a:gd name="connsiteX26" fmla="*/ 2545757 w 3501366"/>
              <a:gd name="connsiteY26" fmla="*/ 339307 h 852885"/>
              <a:gd name="connsiteX27" fmla="*/ 2677121 w 3501366"/>
              <a:gd name="connsiteY27" fmla="*/ 339307 h 852885"/>
              <a:gd name="connsiteX28" fmla="*/ 2677121 w 3501366"/>
              <a:gd name="connsiteY28" fmla="*/ 269045 h 852885"/>
              <a:gd name="connsiteX29" fmla="*/ 2848457 w 3501366"/>
              <a:gd name="connsiteY29" fmla="*/ 269045 h 852885"/>
              <a:gd name="connsiteX30" fmla="*/ 2848457 w 3501366"/>
              <a:gd name="connsiteY30" fmla="*/ 339307 h 852885"/>
              <a:gd name="connsiteX31" fmla="*/ 3292055 w 3501366"/>
              <a:gd name="connsiteY31" fmla="*/ 339307 h 852885"/>
              <a:gd name="connsiteX32" fmla="*/ 3292055 w 3501366"/>
              <a:gd name="connsiteY32" fmla="*/ 852885 h 852885"/>
              <a:gd name="connsiteX33" fmla="*/ 3501366 w 3501366"/>
              <a:gd name="connsiteY33" fmla="*/ 847666 h 852885"/>
              <a:gd name="connsiteX0" fmla="*/ 0 w 3498191"/>
              <a:gd name="connsiteY0" fmla="*/ 852885 h 852885"/>
              <a:gd name="connsiteX1" fmla="*/ 477836 w 3498191"/>
              <a:gd name="connsiteY1" fmla="*/ 852885 h 852885"/>
              <a:gd name="connsiteX2" fmla="*/ 477836 w 3498191"/>
              <a:gd name="connsiteY2" fmla="*/ 200588 h 852885"/>
              <a:gd name="connsiteX3" fmla="*/ 712105 w 3498191"/>
              <a:gd name="connsiteY3" fmla="*/ 200588 h 852885"/>
              <a:gd name="connsiteX4" fmla="*/ 712105 w 3498191"/>
              <a:gd name="connsiteY4" fmla="*/ 75590 h 852885"/>
              <a:gd name="connsiteX5" fmla="*/ 777452 w 3498191"/>
              <a:gd name="connsiteY5" fmla="*/ 75590 h 852885"/>
              <a:gd name="connsiteX6" fmla="*/ 777452 w 3498191"/>
              <a:gd name="connsiteY6" fmla="*/ 0 h 852885"/>
              <a:gd name="connsiteX7" fmla="*/ 1241165 w 3498191"/>
              <a:gd name="connsiteY7" fmla="*/ 0 h 852885"/>
              <a:gd name="connsiteX8" fmla="*/ 1241165 w 3498191"/>
              <a:gd name="connsiteY8" fmla="*/ 75590 h 852885"/>
              <a:gd name="connsiteX9" fmla="*/ 1306513 w 3498191"/>
              <a:gd name="connsiteY9" fmla="*/ 75590 h 852885"/>
              <a:gd name="connsiteX10" fmla="*/ 1306513 w 3498191"/>
              <a:gd name="connsiteY10" fmla="*/ 339308 h 852885"/>
              <a:gd name="connsiteX11" fmla="*/ 1543309 w 3498191"/>
              <a:gd name="connsiteY11" fmla="*/ 339308 h 852885"/>
              <a:gd name="connsiteX12" fmla="*/ 1543309 w 3498191"/>
              <a:gd name="connsiteY12" fmla="*/ 852885 h 852885"/>
              <a:gd name="connsiteX13" fmla="*/ 1703275 w 3498191"/>
              <a:gd name="connsiteY13" fmla="*/ 852885 h 852885"/>
              <a:gd name="connsiteX14" fmla="*/ 1703275 w 3498191"/>
              <a:gd name="connsiteY14" fmla="*/ 804658 h 852885"/>
              <a:gd name="connsiteX15" fmla="*/ 1716346 w 3498191"/>
              <a:gd name="connsiteY15" fmla="*/ 791587 h 852885"/>
              <a:gd name="connsiteX16" fmla="*/ 1719843 w 3498191"/>
              <a:gd name="connsiteY16" fmla="*/ 791587 h 852885"/>
              <a:gd name="connsiteX17" fmla="*/ 1719843 w 3498191"/>
              <a:gd name="connsiteY17" fmla="*/ 572544 h 852885"/>
              <a:gd name="connsiteX18" fmla="*/ 1779339 w 3498191"/>
              <a:gd name="connsiteY18" fmla="*/ 513048 h 852885"/>
              <a:gd name="connsiteX19" fmla="*/ 2205633 w 3498191"/>
              <a:gd name="connsiteY19" fmla="*/ 513048 h 852885"/>
              <a:gd name="connsiteX20" fmla="*/ 2265129 w 3498191"/>
              <a:gd name="connsiteY20" fmla="*/ 572544 h 852885"/>
              <a:gd name="connsiteX21" fmla="*/ 2265129 w 3498191"/>
              <a:gd name="connsiteY21" fmla="*/ 791587 h 852885"/>
              <a:gd name="connsiteX22" fmla="*/ 2272825 w 3498191"/>
              <a:gd name="connsiteY22" fmla="*/ 791587 h 852885"/>
              <a:gd name="connsiteX23" fmla="*/ 2285896 w 3498191"/>
              <a:gd name="connsiteY23" fmla="*/ 804658 h 852885"/>
              <a:gd name="connsiteX24" fmla="*/ 2285896 w 3498191"/>
              <a:gd name="connsiteY24" fmla="*/ 852885 h 852885"/>
              <a:gd name="connsiteX25" fmla="*/ 2545757 w 3498191"/>
              <a:gd name="connsiteY25" fmla="*/ 852885 h 852885"/>
              <a:gd name="connsiteX26" fmla="*/ 2545757 w 3498191"/>
              <a:gd name="connsiteY26" fmla="*/ 339307 h 852885"/>
              <a:gd name="connsiteX27" fmla="*/ 2677121 w 3498191"/>
              <a:gd name="connsiteY27" fmla="*/ 339307 h 852885"/>
              <a:gd name="connsiteX28" fmla="*/ 2677121 w 3498191"/>
              <a:gd name="connsiteY28" fmla="*/ 269045 h 852885"/>
              <a:gd name="connsiteX29" fmla="*/ 2848457 w 3498191"/>
              <a:gd name="connsiteY29" fmla="*/ 269045 h 852885"/>
              <a:gd name="connsiteX30" fmla="*/ 2848457 w 3498191"/>
              <a:gd name="connsiteY30" fmla="*/ 339307 h 852885"/>
              <a:gd name="connsiteX31" fmla="*/ 3292055 w 3498191"/>
              <a:gd name="connsiteY31" fmla="*/ 339307 h 852885"/>
              <a:gd name="connsiteX32" fmla="*/ 3292055 w 3498191"/>
              <a:gd name="connsiteY32" fmla="*/ 852885 h 852885"/>
              <a:gd name="connsiteX33" fmla="*/ 3498191 w 3498191"/>
              <a:gd name="connsiteY33" fmla="*/ 850841 h 852885"/>
              <a:gd name="connsiteX0" fmla="*/ 0 w 3498191"/>
              <a:gd name="connsiteY0" fmla="*/ 852885 h 906860"/>
              <a:gd name="connsiteX1" fmla="*/ 477836 w 3498191"/>
              <a:gd name="connsiteY1" fmla="*/ 906860 h 906860"/>
              <a:gd name="connsiteX2" fmla="*/ 477836 w 3498191"/>
              <a:gd name="connsiteY2" fmla="*/ 200588 h 906860"/>
              <a:gd name="connsiteX3" fmla="*/ 712105 w 3498191"/>
              <a:gd name="connsiteY3" fmla="*/ 200588 h 906860"/>
              <a:gd name="connsiteX4" fmla="*/ 712105 w 3498191"/>
              <a:gd name="connsiteY4" fmla="*/ 75590 h 906860"/>
              <a:gd name="connsiteX5" fmla="*/ 777452 w 3498191"/>
              <a:gd name="connsiteY5" fmla="*/ 75590 h 906860"/>
              <a:gd name="connsiteX6" fmla="*/ 777452 w 3498191"/>
              <a:gd name="connsiteY6" fmla="*/ 0 h 906860"/>
              <a:gd name="connsiteX7" fmla="*/ 1241165 w 3498191"/>
              <a:gd name="connsiteY7" fmla="*/ 0 h 906860"/>
              <a:gd name="connsiteX8" fmla="*/ 1241165 w 3498191"/>
              <a:gd name="connsiteY8" fmla="*/ 75590 h 906860"/>
              <a:gd name="connsiteX9" fmla="*/ 1306513 w 3498191"/>
              <a:gd name="connsiteY9" fmla="*/ 75590 h 906860"/>
              <a:gd name="connsiteX10" fmla="*/ 1306513 w 3498191"/>
              <a:gd name="connsiteY10" fmla="*/ 339308 h 906860"/>
              <a:gd name="connsiteX11" fmla="*/ 1543309 w 3498191"/>
              <a:gd name="connsiteY11" fmla="*/ 339308 h 906860"/>
              <a:gd name="connsiteX12" fmla="*/ 1543309 w 3498191"/>
              <a:gd name="connsiteY12" fmla="*/ 852885 h 906860"/>
              <a:gd name="connsiteX13" fmla="*/ 1703275 w 3498191"/>
              <a:gd name="connsiteY13" fmla="*/ 852885 h 906860"/>
              <a:gd name="connsiteX14" fmla="*/ 1703275 w 3498191"/>
              <a:gd name="connsiteY14" fmla="*/ 804658 h 906860"/>
              <a:gd name="connsiteX15" fmla="*/ 1716346 w 3498191"/>
              <a:gd name="connsiteY15" fmla="*/ 791587 h 906860"/>
              <a:gd name="connsiteX16" fmla="*/ 1719843 w 3498191"/>
              <a:gd name="connsiteY16" fmla="*/ 791587 h 906860"/>
              <a:gd name="connsiteX17" fmla="*/ 1719843 w 3498191"/>
              <a:gd name="connsiteY17" fmla="*/ 572544 h 906860"/>
              <a:gd name="connsiteX18" fmla="*/ 1779339 w 3498191"/>
              <a:gd name="connsiteY18" fmla="*/ 513048 h 906860"/>
              <a:gd name="connsiteX19" fmla="*/ 2205633 w 3498191"/>
              <a:gd name="connsiteY19" fmla="*/ 513048 h 906860"/>
              <a:gd name="connsiteX20" fmla="*/ 2265129 w 3498191"/>
              <a:gd name="connsiteY20" fmla="*/ 572544 h 906860"/>
              <a:gd name="connsiteX21" fmla="*/ 2265129 w 3498191"/>
              <a:gd name="connsiteY21" fmla="*/ 791587 h 906860"/>
              <a:gd name="connsiteX22" fmla="*/ 2272825 w 3498191"/>
              <a:gd name="connsiteY22" fmla="*/ 791587 h 906860"/>
              <a:gd name="connsiteX23" fmla="*/ 2285896 w 3498191"/>
              <a:gd name="connsiteY23" fmla="*/ 804658 h 906860"/>
              <a:gd name="connsiteX24" fmla="*/ 2285896 w 3498191"/>
              <a:gd name="connsiteY24" fmla="*/ 852885 h 906860"/>
              <a:gd name="connsiteX25" fmla="*/ 2545757 w 3498191"/>
              <a:gd name="connsiteY25" fmla="*/ 852885 h 906860"/>
              <a:gd name="connsiteX26" fmla="*/ 2545757 w 3498191"/>
              <a:gd name="connsiteY26" fmla="*/ 339307 h 906860"/>
              <a:gd name="connsiteX27" fmla="*/ 2677121 w 3498191"/>
              <a:gd name="connsiteY27" fmla="*/ 339307 h 906860"/>
              <a:gd name="connsiteX28" fmla="*/ 2677121 w 3498191"/>
              <a:gd name="connsiteY28" fmla="*/ 269045 h 906860"/>
              <a:gd name="connsiteX29" fmla="*/ 2848457 w 3498191"/>
              <a:gd name="connsiteY29" fmla="*/ 269045 h 906860"/>
              <a:gd name="connsiteX30" fmla="*/ 2848457 w 3498191"/>
              <a:gd name="connsiteY30" fmla="*/ 339307 h 906860"/>
              <a:gd name="connsiteX31" fmla="*/ 3292055 w 3498191"/>
              <a:gd name="connsiteY31" fmla="*/ 339307 h 906860"/>
              <a:gd name="connsiteX32" fmla="*/ 3292055 w 3498191"/>
              <a:gd name="connsiteY32" fmla="*/ 852885 h 906860"/>
              <a:gd name="connsiteX33" fmla="*/ 3498191 w 3498191"/>
              <a:gd name="connsiteY33" fmla="*/ 850841 h 906860"/>
              <a:gd name="connsiteX0" fmla="*/ 0 w 3020355"/>
              <a:gd name="connsiteY0" fmla="*/ 906860 h 906860"/>
              <a:gd name="connsiteX1" fmla="*/ 0 w 3020355"/>
              <a:gd name="connsiteY1" fmla="*/ 200588 h 906860"/>
              <a:gd name="connsiteX2" fmla="*/ 234269 w 3020355"/>
              <a:gd name="connsiteY2" fmla="*/ 200588 h 906860"/>
              <a:gd name="connsiteX3" fmla="*/ 234269 w 3020355"/>
              <a:gd name="connsiteY3" fmla="*/ 75590 h 906860"/>
              <a:gd name="connsiteX4" fmla="*/ 299616 w 3020355"/>
              <a:gd name="connsiteY4" fmla="*/ 75590 h 906860"/>
              <a:gd name="connsiteX5" fmla="*/ 299616 w 3020355"/>
              <a:gd name="connsiteY5" fmla="*/ 0 h 906860"/>
              <a:gd name="connsiteX6" fmla="*/ 763329 w 3020355"/>
              <a:gd name="connsiteY6" fmla="*/ 0 h 906860"/>
              <a:gd name="connsiteX7" fmla="*/ 763329 w 3020355"/>
              <a:gd name="connsiteY7" fmla="*/ 75590 h 906860"/>
              <a:gd name="connsiteX8" fmla="*/ 828677 w 3020355"/>
              <a:gd name="connsiteY8" fmla="*/ 75590 h 906860"/>
              <a:gd name="connsiteX9" fmla="*/ 828677 w 3020355"/>
              <a:gd name="connsiteY9" fmla="*/ 339308 h 906860"/>
              <a:gd name="connsiteX10" fmla="*/ 1065473 w 3020355"/>
              <a:gd name="connsiteY10" fmla="*/ 339308 h 906860"/>
              <a:gd name="connsiteX11" fmla="*/ 1065473 w 3020355"/>
              <a:gd name="connsiteY11" fmla="*/ 852885 h 906860"/>
              <a:gd name="connsiteX12" fmla="*/ 1225439 w 3020355"/>
              <a:gd name="connsiteY12" fmla="*/ 852885 h 906860"/>
              <a:gd name="connsiteX13" fmla="*/ 1225439 w 3020355"/>
              <a:gd name="connsiteY13" fmla="*/ 804658 h 906860"/>
              <a:gd name="connsiteX14" fmla="*/ 1238510 w 3020355"/>
              <a:gd name="connsiteY14" fmla="*/ 791587 h 906860"/>
              <a:gd name="connsiteX15" fmla="*/ 1242007 w 3020355"/>
              <a:gd name="connsiteY15" fmla="*/ 791587 h 906860"/>
              <a:gd name="connsiteX16" fmla="*/ 1242007 w 3020355"/>
              <a:gd name="connsiteY16" fmla="*/ 572544 h 906860"/>
              <a:gd name="connsiteX17" fmla="*/ 1301503 w 3020355"/>
              <a:gd name="connsiteY17" fmla="*/ 513048 h 906860"/>
              <a:gd name="connsiteX18" fmla="*/ 1727797 w 3020355"/>
              <a:gd name="connsiteY18" fmla="*/ 513048 h 906860"/>
              <a:gd name="connsiteX19" fmla="*/ 1787293 w 3020355"/>
              <a:gd name="connsiteY19" fmla="*/ 572544 h 906860"/>
              <a:gd name="connsiteX20" fmla="*/ 1787293 w 3020355"/>
              <a:gd name="connsiteY20" fmla="*/ 791587 h 906860"/>
              <a:gd name="connsiteX21" fmla="*/ 1794989 w 3020355"/>
              <a:gd name="connsiteY21" fmla="*/ 791587 h 906860"/>
              <a:gd name="connsiteX22" fmla="*/ 1808060 w 3020355"/>
              <a:gd name="connsiteY22" fmla="*/ 804658 h 906860"/>
              <a:gd name="connsiteX23" fmla="*/ 1808060 w 3020355"/>
              <a:gd name="connsiteY23" fmla="*/ 852885 h 906860"/>
              <a:gd name="connsiteX24" fmla="*/ 2067921 w 3020355"/>
              <a:gd name="connsiteY24" fmla="*/ 852885 h 906860"/>
              <a:gd name="connsiteX25" fmla="*/ 2067921 w 3020355"/>
              <a:gd name="connsiteY25" fmla="*/ 339307 h 906860"/>
              <a:gd name="connsiteX26" fmla="*/ 2199285 w 3020355"/>
              <a:gd name="connsiteY26" fmla="*/ 339307 h 906860"/>
              <a:gd name="connsiteX27" fmla="*/ 2199285 w 3020355"/>
              <a:gd name="connsiteY27" fmla="*/ 269045 h 906860"/>
              <a:gd name="connsiteX28" fmla="*/ 2370621 w 3020355"/>
              <a:gd name="connsiteY28" fmla="*/ 269045 h 906860"/>
              <a:gd name="connsiteX29" fmla="*/ 2370621 w 3020355"/>
              <a:gd name="connsiteY29" fmla="*/ 339307 h 906860"/>
              <a:gd name="connsiteX30" fmla="*/ 2814219 w 3020355"/>
              <a:gd name="connsiteY30" fmla="*/ 339307 h 906860"/>
              <a:gd name="connsiteX31" fmla="*/ 2814219 w 3020355"/>
              <a:gd name="connsiteY31" fmla="*/ 852885 h 906860"/>
              <a:gd name="connsiteX32" fmla="*/ 3020355 w 3020355"/>
              <a:gd name="connsiteY32" fmla="*/ 850841 h 9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0355" h="906860">
                <a:moveTo>
                  <a:pt x="0" y="906860"/>
                </a:moveTo>
                <a:lnTo>
                  <a:pt x="0" y="200588"/>
                </a:lnTo>
                <a:lnTo>
                  <a:pt x="234269" y="200588"/>
                </a:lnTo>
                <a:lnTo>
                  <a:pt x="234269" y="75590"/>
                </a:lnTo>
                <a:lnTo>
                  <a:pt x="299616" y="75590"/>
                </a:lnTo>
                <a:lnTo>
                  <a:pt x="299616" y="0"/>
                </a:lnTo>
                <a:lnTo>
                  <a:pt x="763329" y="0"/>
                </a:lnTo>
                <a:lnTo>
                  <a:pt x="763329" y="75590"/>
                </a:lnTo>
                <a:lnTo>
                  <a:pt x="828677" y="75590"/>
                </a:lnTo>
                <a:lnTo>
                  <a:pt x="828677" y="339308"/>
                </a:lnTo>
                <a:lnTo>
                  <a:pt x="1065473" y="339308"/>
                </a:lnTo>
                <a:lnTo>
                  <a:pt x="1065473" y="852885"/>
                </a:lnTo>
                <a:lnTo>
                  <a:pt x="1225439" y="852885"/>
                </a:lnTo>
                <a:lnTo>
                  <a:pt x="1225439" y="804658"/>
                </a:lnTo>
                <a:cubicBezTo>
                  <a:pt x="1225439" y="797439"/>
                  <a:pt x="1231291" y="791587"/>
                  <a:pt x="1238510" y="791587"/>
                </a:cubicBezTo>
                <a:lnTo>
                  <a:pt x="1242007" y="791587"/>
                </a:lnTo>
                <a:lnTo>
                  <a:pt x="1242007" y="572544"/>
                </a:lnTo>
                <a:cubicBezTo>
                  <a:pt x="1242007" y="539685"/>
                  <a:pt x="1268644" y="513048"/>
                  <a:pt x="1301503" y="513048"/>
                </a:cubicBezTo>
                <a:lnTo>
                  <a:pt x="1727797" y="513048"/>
                </a:lnTo>
                <a:cubicBezTo>
                  <a:pt x="1760656" y="513048"/>
                  <a:pt x="1787293" y="539685"/>
                  <a:pt x="1787293" y="572544"/>
                </a:cubicBezTo>
                <a:lnTo>
                  <a:pt x="1787293" y="791587"/>
                </a:lnTo>
                <a:lnTo>
                  <a:pt x="1794989" y="791587"/>
                </a:lnTo>
                <a:cubicBezTo>
                  <a:pt x="1802208" y="791587"/>
                  <a:pt x="1808060" y="797439"/>
                  <a:pt x="1808060" y="804658"/>
                </a:cubicBezTo>
                <a:lnTo>
                  <a:pt x="1808060" y="852885"/>
                </a:lnTo>
                <a:lnTo>
                  <a:pt x="2067921" y="852885"/>
                </a:lnTo>
                <a:lnTo>
                  <a:pt x="2067921" y="339307"/>
                </a:lnTo>
                <a:lnTo>
                  <a:pt x="2199285" y="339307"/>
                </a:lnTo>
                <a:lnTo>
                  <a:pt x="2199285" y="269045"/>
                </a:lnTo>
                <a:lnTo>
                  <a:pt x="2370621" y="269045"/>
                </a:lnTo>
                <a:lnTo>
                  <a:pt x="2370621" y="339307"/>
                </a:lnTo>
                <a:lnTo>
                  <a:pt x="2814219" y="339307"/>
                </a:lnTo>
                <a:lnTo>
                  <a:pt x="2814219" y="852885"/>
                </a:lnTo>
                <a:lnTo>
                  <a:pt x="3020355" y="850841"/>
                </a:lnTo>
              </a:path>
            </a:pathLst>
          </a:custGeom>
          <a:noFill/>
          <a:ln cap="rnd">
            <a:solidFill>
              <a:schemeClr val="accent1"/>
            </a:solid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a typeface="ＭＳ Ｐゴシック"/>
            </a:endParaRPr>
          </a:p>
        </p:txBody>
      </p:sp>
      <p:grpSp>
        <p:nvGrpSpPr>
          <p:cNvPr id="280" name="Group 279"/>
          <p:cNvGrpSpPr/>
          <p:nvPr/>
        </p:nvGrpSpPr>
        <p:grpSpPr>
          <a:xfrm>
            <a:off x="1692267" y="2801059"/>
            <a:ext cx="201916" cy="256454"/>
            <a:chOff x="1755735" y="1690064"/>
            <a:chExt cx="405342" cy="514828"/>
          </a:xfrm>
        </p:grpSpPr>
        <p:sp>
          <p:nvSpPr>
            <p:cNvPr id="281" name="Freeform 280"/>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2" name="Freeform 281"/>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63" name="Group 62"/>
          <p:cNvGrpSpPr>
            <a:grpSpLocks noChangeAspect="1"/>
          </p:cNvGrpSpPr>
          <p:nvPr/>
        </p:nvGrpSpPr>
        <p:grpSpPr>
          <a:xfrm>
            <a:off x="2127967" y="2005966"/>
            <a:ext cx="914400" cy="914519"/>
            <a:chOff x="2115291" y="2360141"/>
            <a:chExt cx="1105431" cy="1105574"/>
          </a:xfrm>
        </p:grpSpPr>
        <p:sp>
          <p:nvSpPr>
            <p:cNvPr id="64" name="Oval 63"/>
            <p:cNvSpPr/>
            <p:nvPr/>
          </p:nvSpPr>
          <p:spPr>
            <a:xfrm>
              <a:off x="2115291" y="2476597"/>
              <a:ext cx="989118" cy="989118"/>
            </a:xfrm>
            <a:prstGeom prst="ellipse">
              <a:avLst/>
            </a:prstGeom>
            <a:noFill/>
            <a:ln w="508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solidFill>
                    <a:srgbClr val="FFFFFF"/>
                  </a:solidFill>
                </a:rPr>
                <a:t> </a:t>
              </a:r>
            </a:p>
          </p:txBody>
        </p:sp>
        <p:sp>
          <p:nvSpPr>
            <p:cNvPr id="65" name="Freeform 64"/>
            <p:cNvSpPr/>
            <p:nvPr/>
          </p:nvSpPr>
          <p:spPr>
            <a:xfrm>
              <a:off x="2609850" y="2360141"/>
              <a:ext cx="610872" cy="609595"/>
            </a:xfrm>
            <a:custGeom>
              <a:avLst/>
              <a:gdLst>
                <a:gd name="connsiteX0" fmla="*/ 27144 w 638016"/>
                <a:gd name="connsiteY0" fmla="*/ 0 h 609595"/>
                <a:gd name="connsiteX1" fmla="*/ 625745 w 638016"/>
                <a:gd name="connsiteY1" fmla="*/ 487874 h 609595"/>
                <a:gd name="connsiteX2" fmla="*/ 638016 w 638016"/>
                <a:gd name="connsiteY2" fmla="*/ 609595 h 609595"/>
                <a:gd name="connsiteX3" fmla="*/ 0 w 638016"/>
                <a:gd name="connsiteY3" fmla="*/ 609595 h 609595"/>
                <a:gd name="connsiteX4" fmla="*/ 0 w 638016"/>
                <a:gd name="connsiteY4" fmla="*/ 2737 h 609595"/>
                <a:gd name="connsiteX5" fmla="*/ 27144 w 638016"/>
                <a:gd name="connsiteY5" fmla="*/ 0 h 609595"/>
                <a:gd name="connsiteX0" fmla="*/ 0 w 638016"/>
                <a:gd name="connsiteY0" fmla="*/ 609595 h 701035"/>
                <a:gd name="connsiteX1" fmla="*/ 0 w 638016"/>
                <a:gd name="connsiteY1" fmla="*/ 2737 h 701035"/>
                <a:gd name="connsiteX2" fmla="*/ 27144 w 638016"/>
                <a:gd name="connsiteY2" fmla="*/ 0 h 701035"/>
                <a:gd name="connsiteX3" fmla="*/ 625745 w 638016"/>
                <a:gd name="connsiteY3" fmla="*/ 487874 h 701035"/>
                <a:gd name="connsiteX4" fmla="*/ 638016 w 638016"/>
                <a:gd name="connsiteY4" fmla="*/ 609595 h 701035"/>
                <a:gd name="connsiteX5" fmla="*/ 91440 w 638016"/>
                <a:gd name="connsiteY5" fmla="*/ 701035 h 701035"/>
                <a:gd name="connsiteX0" fmla="*/ 0 w 638016"/>
                <a:gd name="connsiteY0" fmla="*/ 609595 h 609595"/>
                <a:gd name="connsiteX1" fmla="*/ 0 w 638016"/>
                <a:gd name="connsiteY1" fmla="*/ 2737 h 609595"/>
                <a:gd name="connsiteX2" fmla="*/ 27144 w 638016"/>
                <a:gd name="connsiteY2" fmla="*/ 0 h 609595"/>
                <a:gd name="connsiteX3" fmla="*/ 625745 w 638016"/>
                <a:gd name="connsiteY3" fmla="*/ 487874 h 609595"/>
                <a:gd name="connsiteX4" fmla="*/ 638016 w 638016"/>
                <a:gd name="connsiteY4" fmla="*/ 609595 h 609595"/>
                <a:gd name="connsiteX0" fmla="*/ 0 w 638016"/>
                <a:gd name="connsiteY0" fmla="*/ 2737 h 609595"/>
                <a:gd name="connsiteX1" fmla="*/ 27144 w 638016"/>
                <a:gd name="connsiteY1" fmla="*/ 0 h 609595"/>
                <a:gd name="connsiteX2" fmla="*/ 625745 w 638016"/>
                <a:gd name="connsiteY2" fmla="*/ 487874 h 609595"/>
                <a:gd name="connsiteX3" fmla="*/ 638016 w 638016"/>
                <a:gd name="connsiteY3" fmla="*/ 609595 h 609595"/>
                <a:gd name="connsiteX0" fmla="*/ 0 w 610872"/>
                <a:gd name="connsiteY0" fmla="*/ 0 h 609595"/>
                <a:gd name="connsiteX1" fmla="*/ 598601 w 610872"/>
                <a:gd name="connsiteY1" fmla="*/ 487874 h 609595"/>
                <a:gd name="connsiteX2" fmla="*/ 610872 w 610872"/>
                <a:gd name="connsiteY2" fmla="*/ 609595 h 609595"/>
              </a:gdLst>
              <a:ahLst/>
              <a:cxnLst>
                <a:cxn ang="0">
                  <a:pos x="connsiteX0" y="connsiteY0"/>
                </a:cxn>
                <a:cxn ang="0">
                  <a:pos x="connsiteX1" y="connsiteY1"/>
                </a:cxn>
                <a:cxn ang="0">
                  <a:pos x="connsiteX2" y="connsiteY2"/>
                </a:cxn>
              </a:cxnLst>
              <a:rect l="l" t="t" r="r" b="b"/>
              <a:pathLst>
                <a:path w="610872" h="609595">
                  <a:moveTo>
                    <a:pt x="0" y="0"/>
                  </a:moveTo>
                  <a:cubicBezTo>
                    <a:pt x="295272" y="0"/>
                    <a:pt x="541627" y="209445"/>
                    <a:pt x="598601" y="487874"/>
                  </a:cubicBezTo>
                  <a:lnTo>
                    <a:pt x="610872" y="609595"/>
                  </a:lnTo>
                </a:path>
              </a:pathLst>
            </a:custGeom>
            <a:noFill/>
            <a:ln cap="rnd">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a typeface="ＭＳ Ｐゴシック"/>
              </a:endParaRPr>
            </a:p>
          </p:txBody>
        </p:sp>
        <p:sp>
          <p:nvSpPr>
            <p:cNvPr id="66" name="Freeform 65"/>
            <p:cNvSpPr/>
            <p:nvPr/>
          </p:nvSpPr>
          <p:spPr>
            <a:xfrm>
              <a:off x="2604023" y="2744714"/>
              <a:ext cx="350251" cy="234710"/>
            </a:xfrm>
            <a:custGeom>
              <a:avLst/>
              <a:gdLst>
                <a:gd name="connsiteX0" fmla="*/ 0 w 350251"/>
                <a:gd name="connsiteY0" fmla="*/ 0 h 234710"/>
                <a:gd name="connsiteX1" fmla="*/ 350251 w 350251"/>
                <a:gd name="connsiteY1" fmla="*/ 0 h 234710"/>
                <a:gd name="connsiteX2" fmla="*/ 350251 w 350251"/>
                <a:gd name="connsiteY2" fmla="*/ 234710 h 234710"/>
                <a:gd name="connsiteX3" fmla="*/ 0 w 350251"/>
                <a:gd name="connsiteY3" fmla="*/ 234710 h 234710"/>
                <a:gd name="connsiteX4" fmla="*/ 0 w 350251"/>
                <a:gd name="connsiteY4" fmla="*/ 0 h 234710"/>
                <a:gd name="connsiteX0" fmla="*/ 350251 w 441691"/>
                <a:gd name="connsiteY0" fmla="*/ 0 h 234710"/>
                <a:gd name="connsiteX1" fmla="*/ 350251 w 441691"/>
                <a:gd name="connsiteY1" fmla="*/ 234710 h 234710"/>
                <a:gd name="connsiteX2" fmla="*/ 0 w 441691"/>
                <a:gd name="connsiteY2" fmla="*/ 234710 h 234710"/>
                <a:gd name="connsiteX3" fmla="*/ 0 w 441691"/>
                <a:gd name="connsiteY3" fmla="*/ 0 h 234710"/>
                <a:gd name="connsiteX4" fmla="*/ 441691 w 441691"/>
                <a:gd name="connsiteY4" fmla="*/ 91440 h 234710"/>
                <a:gd name="connsiteX0" fmla="*/ 350251 w 350251"/>
                <a:gd name="connsiteY0" fmla="*/ 0 h 234710"/>
                <a:gd name="connsiteX1" fmla="*/ 350251 w 350251"/>
                <a:gd name="connsiteY1" fmla="*/ 234710 h 234710"/>
                <a:gd name="connsiteX2" fmla="*/ 0 w 350251"/>
                <a:gd name="connsiteY2" fmla="*/ 234710 h 234710"/>
                <a:gd name="connsiteX3" fmla="*/ 0 w 350251"/>
                <a:gd name="connsiteY3" fmla="*/ 0 h 234710"/>
                <a:gd name="connsiteX0" fmla="*/ 350251 w 350251"/>
                <a:gd name="connsiteY0" fmla="*/ 234710 h 234710"/>
                <a:gd name="connsiteX1" fmla="*/ 0 w 350251"/>
                <a:gd name="connsiteY1" fmla="*/ 234710 h 234710"/>
                <a:gd name="connsiteX2" fmla="*/ 0 w 350251"/>
                <a:gd name="connsiteY2" fmla="*/ 0 h 234710"/>
              </a:gdLst>
              <a:ahLst/>
              <a:cxnLst>
                <a:cxn ang="0">
                  <a:pos x="connsiteX0" y="connsiteY0"/>
                </a:cxn>
                <a:cxn ang="0">
                  <a:pos x="connsiteX1" y="connsiteY1"/>
                </a:cxn>
                <a:cxn ang="0">
                  <a:pos x="connsiteX2" y="connsiteY2"/>
                </a:cxn>
              </a:cxnLst>
              <a:rect l="l" t="t" r="r" b="b"/>
              <a:pathLst>
                <a:path w="350251" h="234710">
                  <a:moveTo>
                    <a:pt x="350251" y="234710"/>
                  </a:moveTo>
                  <a:lnTo>
                    <a:pt x="0" y="234710"/>
                  </a:lnTo>
                  <a:lnTo>
                    <a:pt x="0" y="0"/>
                  </a:lnTo>
                </a:path>
              </a:pathLst>
            </a:custGeom>
            <a:noFill/>
            <a:ln w="508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a typeface="ＭＳ Ｐゴシック"/>
              </a:endParaRPr>
            </a:p>
          </p:txBody>
        </p:sp>
      </p:grpSp>
      <p:grpSp>
        <p:nvGrpSpPr>
          <p:cNvPr id="62" name="Group 61"/>
          <p:cNvGrpSpPr/>
          <p:nvPr/>
        </p:nvGrpSpPr>
        <p:grpSpPr>
          <a:xfrm>
            <a:off x="2657509" y="3311744"/>
            <a:ext cx="201916" cy="256454"/>
            <a:chOff x="1755735" y="1690064"/>
            <a:chExt cx="405342" cy="514828"/>
          </a:xfrm>
        </p:grpSpPr>
        <p:sp>
          <p:nvSpPr>
            <p:cNvPr id="67" name="Freeform 66"/>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8" name="Freeform 67"/>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69" name="Group 68"/>
          <p:cNvGrpSpPr/>
          <p:nvPr/>
        </p:nvGrpSpPr>
        <p:grpSpPr>
          <a:xfrm>
            <a:off x="3674579" y="3136659"/>
            <a:ext cx="201916" cy="256454"/>
            <a:chOff x="1755735" y="1690064"/>
            <a:chExt cx="405342" cy="514828"/>
          </a:xfrm>
        </p:grpSpPr>
        <p:sp>
          <p:nvSpPr>
            <p:cNvPr id="70" name="Freeform 69"/>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2" name="Freeform 71"/>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7" name="Line 104"/>
          <p:cNvSpPr>
            <a:spLocks noChangeShapeType="1"/>
          </p:cNvSpPr>
          <p:nvPr/>
        </p:nvSpPr>
        <p:spPr bwMode="auto">
          <a:xfrm flipH="1">
            <a:off x="580187" y="3776393"/>
            <a:ext cx="3692268"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73" name="テキスト プレースホルダー 1"/>
          <p:cNvSpPr>
            <a:spLocks noGrp="1"/>
          </p:cNvSpPr>
          <p:nvPr>
            <p:ph type="body" sz="quarter" idx="4294967295"/>
          </p:nvPr>
        </p:nvSpPr>
        <p:spPr>
          <a:xfrm>
            <a:off x="4890061" y="1574381"/>
            <a:ext cx="3927865" cy="2797221"/>
          </a:xfrm>
          <a:prstGeom prst="rect">
            <a:avLst/>
          </a:prstGeom>
        </p:spPr>
        <p:txBody>
          <a:bodyPr/>
          <a:lstStyle/>
          <a:p>
            <a:pPr>
              <a:buClr>
                <a:schemeClr val="accent1"/>
              </a:buClr>
            </a:pPr>
            <a:r>
              <a:rPr kumimoji="1" lang="ja-JP" altLang="en-US" sz="1600" dirty="0" smtClean="0">
                <a:latin typeface="Meiryo" charset="-128"/>
                <a:ea typeface="Meiryo" charset="-128"/>
                <a:cs typeface="Meiryo" charset="-128"/>
              </a:rPr>
              <a:t>リモート先でいちいち</a:t>
            </a:r>
            <a:r>
              <a:rPr kumimoji="1" lang="en-US" altLang="ja-JP" sz="1600" dirty="0" smtClean="0">
                <a:latin typeface="Meiryo" charset="-128"/>
                <a:ea typeface="Meiryo" charset="-128"/>
                <a:cs typeface="Meiryo" charset="-128"/>
              </a:rPr>
              <a:t>VPN</a:t>
            </a:r>
            <a:r>
              <a:rPr kumimoji="1" lang="ja-JP" altLang="en-US" sz="1600" dirty="0" smtClean="0">
                <a:latin typeface="Meiryo" charset="-128"/>
                <a:ea typeface="Meiryo" charset="-128"/>
                <a:cs typeface="Meiryo" charset="-128"/>
              </a:rPr>
              <a:t>を張らなくてもセキュアな環境をご提供</a:t>
            </a:r>
            <a:endParaRPr kumimoji="1" lang="en-US" altLang="ja-JP" sz="1600" dirty="0" smtClean="0">
              <a:latin typeface="Meiryo" charset="-128"/>
              <a:ea typeface="Meiryo" charset="-128"/>
              <a:cs typeface="Meiryo" charset="-128"/>
            </a:endParaRPr>
          </a:p>
          <a:p>
            <a:pPr>
              <a:buClr>
                <a:schemeClr val="accent1"/>
              </a:buClr>
            </a:pPr>
            <a:r>
              <a:rPr kumimoji="1" lang="ja-JP" altLang="en-US" sz="1600" dirty="0" smtClean="0">
                <a:latin typeface="Meiryo" charset="-128"/>
                <a:ea typeface="Meiryo" charset="-128"/>
                <a:cs typeface="Meiryo" charset="-128"/>
              </a:rPr>
              <a:t>社内・社外場所を選ばず均一の</a:t>
            </a:r>
            <a:r>
              <a:rPr kumimoji="1" lang="en-US" altLang="ja-JP" sz="1600" dirty="0" smtClean="0">
                <a:latin typeface="Meiryo" charset="-128"/>
                <a:ea typeface="Meiryo" charset="-128"/>
                <a:cs typeface="Meiryo" charset="-128"/>
              </a:rPr>
              <a:t/>
            </a:r>
            <a:br>
              <a:rPr kumimoji="1" lang="en-US" altLang="ja-JP" sz="1600" dirty="0" smtClean="0">
                <a:latin typeface="Meiryo" charset="-128"/>
                <a:ea typeface="Meiryo" charset="-128"/>
                <a:cs typeface="Meiryo" charset="-128"/>
              </a:rPr>
            </a:br>
            <a:r>
              <a:rPr kumimoji="1" lang="ja-JP" altLang="en-US" sz="1600" dirty="0" smtClean="0">
                <a:latin typeface="Meiryo" charset="-128"/>
                <a:ea typeface="Meiryo" charset="-128"/>
                <a:cs typeface="Meiryo" charset="-128"/>
              </a:rPr>
              <a:t>セキュリティを施すことができる</a:t>
            </a:r>
            <a:endParaRPr kumimoji="1" lang="en-US" altLang="ja-JP" sz="1600" dirty="0" smtClean="0">
              <a:latin typeface="Meiryo" charset="-128"/>
              <a:ea typeface="Meiryo" charset="-128"/>
              <a:cs typeface="Meiryo" charset="-128"/>
            </a:endParaRPr>
          </a:p>
          <a:p>
            <a:pPr>
              <a:buClr>
                <a:schemeClr val="accent1"/>
              </a:buClr>
            </a:pPr>
            <a:r>
              <a:rPr kumimoji="1" lang="ja-JP" altLang="en-US" sz="1600" dirty="0" smtClean="0">
                <a:latin typeface="Meiryo" charset="-128"/>
                <a:ea typeface="Meiryo" charset="-128"/>
                <a:cs typeface="Meiryo" charset="-128"/>
              </a:rPr>
              <a:t>導入が簡単</a:t>
            </a:r>
            <a:endParaRPr kumimoji="1" lang="en-US" altLang="ja-JP" sz="1600" dirty="0" smtClean="0">
              <a:latin typeface="Meiryo" charset="-128"/>
              <a:ea typeface="Meiryo" charset="-128"/>
              <a:cs typeface="Meiryo" charset="-128"/>
            </a:endParaRPr>
          </a:p>
          <a:p>
            <a:pPr>
              <a:buClr>
                <a:schemeClr val="accent1"/>
              </a:buClr>
            </a:pPr>
            <a:r>
              <a:rPr kumimoji="1" lang="ja-JP" altLang="en-US" sz="1600" dirty="0" smtClean="0">
                <a:latin typeface="Meiryo" charset="-128"/>
                <a:ea typeface="Meiryo" charset="-128"/>
                <a:cs typeface="Meiryo" charset="-128"/>
              </a:rPr>
              <a:t>ポート、プロトコルに依存しない</a:t>
            </a:r>
            <a:endParaRPr kumimoji="1" lang="en-US" altLang="ja-JP" sz="1600" dirty="0" smtClean="0">
              <a:latin typeface="Meiryo" charset="-128"/>
              <a:ea typeface="Meiryo" charset="-128"/>
              <a:cs typeface="Meiryo" charset="-128"/>
            </a:endParaRPr>
          </a:p>
          <a:p>
            <a:pPr>
              <a:buClr>
                <a:schemeClr val="accent1"/>
              </a:buClr>
            </a:pPr>
            <a:r>
              <a:rPr kumimoji="1" lang="ja-JP" altLang="en-US" sz="1600" dirty="0" smtClean="0">
                <a:latin typeface="Meiryo" charset="-128"/>
                <a:ea typeface="Meiryo" charset="-128"/>
                <a:cs typeface="Meiryo" charset="-128"/>
              </a:rPr>
              <a:t>暗号化通信の可視化</a:t>
            </a:r>
            <a:r>
              <a:rPr kumimoji="1" lang="en-US" altLang="ja-JP" sz="1600" baseline="30000" dirty="0" smtClean="0">
                <a:latin typeface="Meiryo" charset="-128"/>
                <a:ea typeface="Meiryo" charset="-128"/>
                <a:cs typeface="Meiryo" charset="-128"/>
              </a:rPr>
              <a:t>※</a:t>
            </a:r>
          </a:p>
          <a:p>
            <a:pPr>
              <a:buClr>
                <a:schemeClr val="accent1"/>
              </a:buClr>
            </a:pPr>
            <a:endParaRPr kumimoji="1" lang="ja-JP" altLang="en-US" sz="1600" dirty="0">
              <a:latin typeface="Meiryo" charset="-128"/>
              <a:ea typeface="Meiryo" charset="-128"/>
              <a:cs typeface="Meiryo" charset="-128"/>
            </a:endParaRPr>
          </a:p>
        </p:txBody>
      </p:sp>
      <p:sp>
        <p:nvSpPr>
          <p:cNvPr id="74" name="正方形/長方形 73"/>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75" name="テキスト ボックス 74"/>
          <p:cNvSpPr txBox="1"/>
          <p:nvPr/>
        </p:nvSpPr>
        <p:spPr>
          <a:xfrm>
            <a:off x="5515937" y="4383491"/>
            <a:ext cx="3292889"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200" dirty="0" smtClean="0"/>
              <a:t>※ </a:t>
            </a:r>
            <a:r>
              <a:rPr kumimoji="1" lang="ja-JP" altLang="en-US" sz="1200" dirty="0" smtClean="0"/>
              <a:t>サービス　レベルが</a:t>
            </a:r>
            <a:r>
              <a:rPr kumimoji="1" lang="en-US" altLang="ja-JP" sz="1200" dirty="0" smtClean="0"/>
              <a:t>Insights, Platform</a:t>
            </a:r>
            <a:r>
              <a:rPr kumimoji="1" lang="ja-JP" altLang="en-US" sz="1200" dirty="0" smtClean="0"/>
              <a:t>の場合</a:t>
            </a:r>
          </a:p>
        </p:txBody>
      </p:sp>
    </p:spTree>
    <p:extLst>
      <p:ext uri="{BB962C8B-B14F-4D97-AF65-F5344CB8AC3E}">
        <p14:creationId xmlns:p14="http://schemas.microsoft.com/office/powerpoint/2010/main" val="2459132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1000"/>
                                        <p:tgtEl>
                                          <p:spTgt spid="71"/>
                                        </p:tgtEl>
                                      </p:cBhvr>
                                    </p:animEffect>
                                  </p:childTnLst>
                                </p:cTn>
                              </p:par>
                              <p:par>
                                <p:cTn id="8" presetID="53" presetClass="entr" presetSubtype="16" fill="hold" nodeType="withEffect">
                                  <p:stCondLst>
                                    <p:cond delay="200"/>
                                  </p:stCondLst>
                                  <p:childTnLst>
                                    <p:set>
                                      <p:cBhvr>
                                        <p:cTn id="9" dur="1" fill="hold">
                                          <p:stCondLst>
                                            <p:cond delay="0"/>
                                          </p:stCondLst>
                                        </p:cTn>
                                        <p:tgtEl>
                                          <p:spTgt spid="280"/>
                                        </p:tgtEl>
                                        <p:attrNameLst>
                                          <p:attrName>style.visibility</p:attrName>
                                        </p:attrNameLst>
                                      </p:cBhvr>
                                      <p:to>
                                        <p:strVal val="visible"/>
                                      </p:to>
                                    </p:set>
                                    <p:anim calcmode="lin" valueType="num">
                                      <p:cBhvr>
                                        <p:cTn id="10" dur="250" fill="hold"/>
                                        <p:tgtEl>
                                          <p:spTgt spid="280"/>
                                        </p:tgtEl>
                                        <p:attrNameLst>
                                          <p:attrName>ppt_w</p:attrName>
                                        </p:attrNameLst>
                                      </p:cBhvr>
                                      <p:tavLst>
                                        <p:tav tm="0">
                                          <p:val>
                                            <p:fltVal val="0"/>
                                          </p:val>
                                        </p:tav>
                                        <p:tav tm="100000">
                                          <p:val>
                                            <p:strVal val="#ppt_w"/>
                                          </p:val>
                                        </p:tav>
                                      </p:tavLst>
                                    </p:anim>
                                    <p:anim calcmode="lin" valueType="num">
                                      <p:cBhvr>
                                        <p:cTn id="11" dur="250" fill="hold"/>
                                        <p:tgtEl>
                                          <p:spTgt spid="280"/>
                                        </p:tgtEl>
                                        <p:attrNameLst>
                                          <p:attrName>ppt_h</p:attrName>
                                        </p:attrNameLst>
                                      </p:cBhvr>
                                      <p:tavLst>
                                        <p:tav tm="0">
                                          <p:val>
                                            <p:fltVal val="0"/>
                                          </p:val>
                                        </p:tav>
                                        <p:tav tm="100000">
                                          <p:val>
                                            <p:strVal val="#ppt_h"/>
                                          </p:val>
                                        </p:tav>
                                      </p:tavLst>
                                    </p:anim>
                                    <p:animEffect transition="in" filter="fade">
                                      <p:cBhvr>
                                        <p:cTn id="12" dur="250"/>
                                        <p:tgtEl>
                                          <p:spTgt spid="280"/>
                                        </p:tgtEl>
                                      </p:cBhvr>
                                    </p:animEffect>
                                  </p:childTnLst>
                                </p:cTn>
                              </p:par>
                              <p:par>
                                <p:cTn id="13" presetID="53" presetClass="entr" presetSubtype="16" fill="hold" nodeType="withEffect">
                                  <p:stCondLst>
                                    <p:cond delay="400"/>
                                  </p:stCondLst>
                                  <p:childTnLst>
                                    <p:set>
                                      <p:cBhvr>
                                        <p:cTn id="14" dur="1" fill="hold">
                                          <p:stCondLst>
                                            <p:cond delay="0"/>
                                          </p:stCondLst>
                                        </p:cTn>
                                        <p:tgtEl>
                                          <p:spTgt spid="62"/>
                                        </p:tgtEl>
                                        <p:attrNameLst>
                                          <p:attrName>style.visibility</p:attrName>
                                        </p:attrNameLst>
                                      </p:cBhvr>
                                      <p:to>
                                        <p:strVal val="visible"/>
                                      </p:to>
                                    </p:set>
                                    <p:anim calcmode="lin" valueType="num">
                                      <p:cBhvr>
                                        <p:cTn id="15" dur="250" fill="hold"/>
                                        <p:tgtEl>
                                          <p:spTgt spid="62"/>
                                        </p:tgtEl>
                                        <p:attrNameLst>
                                          <p:attrName>ppt_w</p:attrName>
                                        </p:attrNameLst>
                                      </p:cBhvr>
                                      <p:tavLst>
                                        <p:tav tm="0">
                                          <p:val>
                                            <p:fltVal val="0"/>
                                          </p:val>
                                        </p:tav>
                                        <p:tav tm="100000">
                                          <p:val>
                                            <p:strVal val="#ppt_w"/>
                                          </p:val>
                                        </p:tav>
                                      </p:tavLst>
                                    </p:anim>
                                    <p:anim calcmode="lin" valueType="num">
                                      <p:cBhvr>
                                        <p:cTn id="16" dur="250" fill="hold"/>
                                        <p:tgtEl>
                                          <p:spTgt spid="62"/>
                                        </p:tgtEl>
                                        <p:attrNameLst>
                                          <p:attrName>ppt_h</p:attrName>
                                        </p:attrNameLst>
                                      </p:cBhvr>
                                      <p:tavLst>
                                        <p:tav tm="0">
                                          <p:val>
                                            <p:fltVal val="0"/>
                                          </p:val>
                                        </p:tav>
                                        <p:tav tm="100000">
                                          <p:val>
                                            <p:strVal val="#ppt_h"/>
                                          </p:val>
                                        </p:tav>
                                      </p:tavLst>
                                    </p:anim>
                                    <p:animEffect transition="in" filter="fade">
                                      <p:cBhvr>
                                        <p:cTn id="17" dur="250"/>
                                        <p:tgtEl>
                                          <p:spTgt spid="62"/>
                                        </p:tgtEl>
                                      </p:cBhvr>
                                    </p:animEffect>
                                  </p:childTnLst>
                                </p:cTn>
                              </p:par>
                              <p:par>
                                <p:cTn id="18" presetID="53" presetClass="entr" presetSubtype="16" fill="hold" nodeType="withEffect">
                                  <p:stCondLst>
                                    <p:cond delay="600"/>
                                  </p:stCondLst>
                                  <p:childTnLst>
                                    <p:set>
                                      <p:cBhvr>
                                        <p:cTn id="19" dur="1" fill="hold">
                                          <p:stCondLst>
                                            <p:cond delay="0"/>
                                          </p:stCondLst>
                                        </p:cTn>
                                        <p:tgtEl>
                                          <p:spTgt spid="69"/>
                                        </p:tgtEl>
                                        <p:attrNameLst>
                                          <p:attrName>style.visibility</p:attrName>
                                        </p:attrNameLst>
                                      </p:cBhvr>
                                      <p:to>
                                        <p:strVal val="visible"/>
                                      </p:to>
                                    </p:set>
                                    <p:anim calcmode="lin" valueType="num">
                                      <p:cBhvr>
                                        <p:cTn id="20" dur="250" fill="hold"/>
                                        <p:tgtEl>
                                          <p:spTgt spid="69"/>
                                        </p:tgtEl>
                                        <p:attrNameLst>
                                          <p:attrName>ppt_w</p:attrName>
                                        </p:attrNameLst>
                                      </p:cBhvr>
                                      <p:tavLst>
                                        <p:tav tm="0">
                                          <p:val>
                                            <p:fltVal val="0"/>
                                          </p:val>
                                        </p:tav>
                                        <p:tav tm="100000">
                                          <p:val>
                                            <p:strVal val="#ppt_w"/>
                                          </p:val>
                                        </p:tav>
                                      </p:tavLst>
                                    </p:anim>
                                    <p:anim calcmode="lin" valueType="num">
                                      <p:cBhvr>
                                        <p:cTn id="21" dur="250" fill="hold"/>
                                        <p:tgtEl>
                                          <p:spTgt spid="69"/>
                                        </p:tgtEl>
                                        <p:attrNameLst>
                                          <p:attrName>ppt_h</p:attrName>
                                        </p:attrNameLst>
                                      </p:cBhvr>
                                      <p:tavLst>
                                        <p:tav tm="0">
                                          <p:val>
                                            <p:fltVal val="0"/>
                                          </p:val>
                                        </p:tav>
                                        <p:tav tm="100000">
                                          <p:val>
                                            <p:strVal val="#ppt_h"/>
                                          </p:val>
                                        </p:tav>
                                      </p:tavLst>
                                    </p:anim>
                                    <p:animEffect transition="in" filter="fade">
                                      <p:cBhvr>
                                        <p:cTn id="22" dur="250"/>
                                        <p:tgtEl>
                                          <p:spTgt spid="6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500" fill="hold"/>
                                        <p:tgtEl>
                                          <p:spTgt spid="63"/>
                                        </p:tgtEl>
                                        <p:attrNameLst>
                                          <p:attrName>ppt_w</p:attrName>
                                        </p:attrNameLst>
                                      </p:cBhvr>
                                      <p:tavLst>
                                        <p:tav tm="0">
                                          <p:val>
                                            <p:fltVal val="0"/>
                                          </p:val>
                                        </p:tav>
                                        <p:tav tm="100000">
                                          <p:val>
                                            <p:strVal val="#ppt_w"/>
                                          </p:val>
                                        </p:tav>
                                      </p:tavLst>
                                    </p:anim>
                                    <p:anim calcmode="lin" valueType="num">
                                      <p:cBhvr>
                                        <p:cTn id="27" dur="500" fill="hold"/>
                                        <p:tgtEl>
                                          <p:spTgt spid="63"/>
                                        </p:tgtEl>
                                        <p:attrNameLst>
                                          <p:attrName>ppt_h</p:attrName>
                                        </p:attrNameLst>
                                      </p:cBhvr>
                                      <p:tavLst>
                                        <p:tav tm="0">
                                          <p:val>
                                            <p:fltVal val="0"/>
                                          </p:val>
                                        </p:tav>
                                        <p:tav tm="100000">
                                          <p:val>
                                            <p:strVal val="#ppt_h"/>
                                          </p:val>
                                        </p:tav>
                                      </p:tavLst>
                                    </p:anim>
                                    <p:animEffect transition="in" filter="fade">
                                      <p:cBhvr>
                                        <p:cTn id="2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37766" y="1410294"/>
            <a:ext cx="8345488" cy="3168210"/>
          </a:xfrm>
        </p:spPr>
        <p:txBody>
          <a:bodyPr/>
          <a:lstStyle/>
          <a:p>
            <a:pPr>
              <a:buClr>
                <a:schemeClr val="accent1"/>
              </a:buClr>
            </a:pPr>
            <a:r>
              <a:rPr kumimoji="1" lang="ja-JP" altLang="en-US" dirty="0" smtClean="0">
                <a:latin typeface="Meiryo" charset="-128"/>
                <a:ea typeface="Meiryo" charset="-128"/>
                <a:cs typeface="Meiryo" charset="-128"/>
              </a:rPr>
              <a:t>リモート ユーザ</a:t>
            </a:r>
            <a:r>
              <a:rPr kumimoji="1" lang="ja-JP" altLang="en-US" dirty="0">
                <a:latin typeface="Meiryo" charset="-128"/>
                <a:ea typeface="Meiryo" charset="-128"/>
                <a:cs typeface="Meiryo" charset="-128"/>
              </a:rPr>
              <a:t>　例えば</a:t>
            </a:r>
            <a:r>
              <a:rPr kumimoji="1" lang="en-US" altLang="ja-JP" dirty="0">
                <a:latin typeface="Meiryo" charset="-128"/>
                <a:ea typeface="Meiryo" charset="-128"/>
                <a:cs typeface="Meiryo" charset="-128"/>
              </a:rPr>
              <a:t>Office 365</a:t>
            </a:r>
            <a:r>
              <a:rPr kumimoji="1" lang="ja-JP" altLang="en-US" dirty="0">
                <a:latin typeface="Meiryo" charset="-128"/>
                <a:ea typeface="Meiryo" charset="-128"/>
                <a:cs typeface="Meiryo" charset="-128"/>
              </a:rPr>
              <a:t>や</a:t>
            </a:r>
            <a:r>
              <a:rPr kumimoji="1" lang="en-US" altLang="ja-JP" dirty="0">
                <a:latin typeface="Meiryo" charset="-128"/>
                <a:ea typeface="Meiryo" charset="-128"/>
                <a:cs typeface="Meiryo" charset="-128"/>
              </a:rPr>
              <a:t>Google Apps</a:t>
            </a:r>
            <a:r>
              <a:rPr kumimoji="1" lang="ja-JP" altLang="en-US" dirty="0">
                <a:latin typeface="Meiryo" charset="-128"/>
                <a:ea typeface="Meiryo" charset="-128"/>
                <a:cs typeface="Meiryo" charset="-128"/>
              </a:rPr>
              <a:t>等へダイレクトで接続しているお客</a:t>
            </a:r>
            <a:r>
              <a:rPr kumimoji="1" lang="ja-JP" altLang="en-US" dirty="0" smtClean="0">
                <a:latin typeface="Meiryo" charset="-128"/>
                <a:ea typeface="Meiryo" charset="-128"/>
                <a:cs typeface="Meiryo" charset="-128"/>
              </a:rPr>
              <a:t>様</a:t>
            </a:r>
            <a:endParaRPr kumimoji="1" lang="en-US" altLang="ja-JP" dirty="0" smtClean="0">
              <a:latin typeface="Meiryo" charset="-128"/>
              <a:ea typeface="Meiryo" charset="-128"/>
              <a:cs typeface="Meiryo" charset="-128"/>
            </a:endParaRPr>
          </a:p>
          <a:p>
            <a:pPr>
              <a:buClr>
                <a:schemeClr val="accent1"/>
              </a:buClr>
            </a:pPr>
            <a:r>
              <a:rPr kumimoji="1" lang="en-US" altLang="ja-JP" dirty="0" smtClean="0">
                <a:latin typeface="Meiryo" charset="-128"/>
                <a:ea typeface="Meiryo" charset="-128"/>
                <a:cs typeface="Meiryo" charset="-128"/>
              </a:rPr>
              <a:t>Web Proxy </a:t>
            </a:r>
            <a:r>
              <a:rPr kumimoji="1" lang="ja-JP" altLang="en-US" dirty="0" smtClean="0">
                <a:latin typeface="Meiryo" charset="-128"/>
                <a:ea typeface="Meiryo" charset="-128"/>
                <a:cs typeface="Meiryo" charset="-128"/>
              </a:rPr>
              <a:t>を検討しているお客様</a:t>
            </a:r>
            <a:endParaRPr kumimoji="1" lang="en-US" altLang="ja-JP" dirty="0" smtClean="0">
              <a:latin typeface="Meiryo" charset="-128"/>
              <a:ea typeface="Meiryo" charset="-128"/>
              <a:cs typeface="Meiryo" charset="-128"/>
            </a:endParaRPr>
          </a:p>
          <a:p>
            <a:pPr>
              <a:buClr>
                <a:schemeClr val="accent1"/>
              </a:buClr>
            </a:pPr>
            <a:r>
              <a:rPr kumimoji="1" lang="en-US" altLang="ja-JP" dirty="0" smtClean="0">
                <a:latin typeface="Meiryo" charset="-128"/>
                <a:ea typeface="Meiryo" charset="-128"/>
                <a:cs typeface="Meiryo" charset="-128"/>
              </a:rPr>
              <a:t>SSL</a:t>
            </a:r>
            <a:r>
              <a:rPr kumimoji="1" lang="ja-JP" altLang="en-US" dirty="0" smtClean="0">
                <a:latin typeface="Meiryo" charset="-128"/>
                <a:ea typeface="Meiryo" charset="-128"/>
                <a:cs typeface="Meiryo" charset="-128"/>
              </a:rPr>
              <a:t>通信（</a:t>
            </a:r>
            <a:r>
              <a:rPr kumimoji="1" lang="en-US" altLang="ja-JP" dirty="0" smtClean="0">
                <a:latin typeface="Meiryo" charset="-128"/>
                <a:ea typeface="Meiryo" charset="-128"/>
                <a:cs typeface="Meiryo" charset="-128"/>
              </a:rPr>
              <a:t>HTTPS</a:t>
            </a:r>
            <a:r>
              <a:rPr kumimoji="1" lang="ja-JP" altLang="en-US" dirty="0" smtClean="0">
                <a:latin typeface="Meiryo" charset="-128"/>
                <a:ea typeface="Meiryo" charset="-128"/>
                <a:cs typeface="Meiryo" charset="-128"/>
              </a:rPr>
              <a:t>）の可視化を検討しているお客様</a:t>
            </a:r>
            <a:endParaRPr kumimoji="1" lang="en-US" altLang="ja-JP" dirty="0" smtClean="0">
              <a:latin typeface="Meiryo" charset="-128"/>
              <a:ea typeface="Meiryo" charset="-128"/>
              <a:cs typeface="Meiryo" charset="-128"/>
            </a:endParaRPr>
          </a:p>
          <a:p>
            <a:pPr>
              <a:buClr>
                <a:schemeClr val="accent1"/>
              </a:buClr>
            </a:pPr>
            <a:r>
              <a:rPr kumimoji="1" lang="ja-JP" altLang="en-US" dirty="0">
                <a:latin typeface="Meiryo" charset="-128"/>
                <a:ea typeface="Meiryo" charset="-128"/>
                <a:cs typeface="Meiryo" charset="-128"/>
              </a:rPr>
              <a:t>多層防御（出口・入口対策）を検討しいているお客</a:t>
            </a:r>
            <a:r>
              <a:rPr kumimoji="1" lang="ja-JP" altLang="en-US" dirty="0" smtClean="0">
                <a:latin typeface="Meiryo" charset="-128"/>
                <a:ea typeface="Meiryo" charset="-128"/>
                <a:cs typeface="Meiryo" charset="-128"/>
              </a:rPr>
              <a:t>様</a:t>
            </a:r>
            <a:endParaRPr kumimoji="1" lang="en-US" altLang="ja-JP" dirty="0" smtClean="0">
              <a:latin typeface="Meiryo" charset="-128"/>
              <a:ea typeface="Meiryo" charset="-128"/>
              <a:cs typeface="Meiryo" charset="-128"/>
            </a:endParaRPr>
          </a:p>
          <a:p>
            <a:pPr>
              <a:buClr>
                <a:schemeClr val="accent1"/>
              </a:buClr>
              <a:buFont typeface="Arial" charset="0"/>
              <a:buChar char="•"/>
            </a:pPr>
            <a:r>
              <a:rPr kumimoji="1" lang="ja-JP" altLang="en-US" dirty="0" smtClean="0">
                <a:latin typeface="Meiryo" charset="-128"/>
                <a:ea typeface="Meiryo" charset="-128"/>
                <a:cs typeface="Meiryo" charset="-128"/>
              </a:rPr>
              <a:t>大学　学生・企業・教授といろいろな人が出入りしている環境</a:t>
            </a:r>
            <a:endParaRPr kumimoji="1" lang="en-US" altLang="ja-JP" dirty="0" smtClean="0">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ja-JP" altLang="en-US" dirty="0" smtClean="0">
                <a:solidFill>
                  <a:schemeClr val="tx1"/>
                </a:solidFill>
                <a:latin typeface="Meiryo" charset="-128"/>
                <a:ea typeface="Meiryo" charset="-128"/>
                <a:cs typeface="Meiryo" charset="-128"/>
              </a:rPr>
              <a:t>どんなお客様向け？</a:t>
            </a:r>
            <a:endParaRPr kumimoji="1" lang="ja-JP" altLang="en-US" dirty="0">
              <a:solidFill>
                <a:schemeClr val="tx1"/>
              </a:solidFill>
              <a:latin typeface="Meiryo" charset="-128"/>
              <a:ea typeface="Meiryo" charset="-128"/>
              <a:cs typeface="Meiryo" charset="-128"/>
            </a:endParaRPr>
          </a:p>
        </p:txBody>
      </p:sp>
    </p:spTree>
    <p:extLst>
      <p:ext uri="{BB962C8B-B14F-4D97-AF65-F5344CB8AC3E}">
        <p14:creationId xmlns:p14="http://schemas.microsoft.com/office/powerpoint/2010/main" val="198943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19100" y="1657350"/>
            <a:ext cx="3975919" cy="1828800"/>
          </a:xfrm>
        </p:spPr>
        <p:txBody>
          <a:bodyPr/>
          <a:lstStyle/>
          <a:p>
            <a:r>
              <a:rPr lang="ja-JP" altLang="en-US" sz="3600" dirty="0" smtClean="0">
                <a:latin typeface="Meiryo" charset="-128"/>
                <a:ea typeface="Meiryo" charset="-128"/>
                <a:cs typeface="Meiryo" charset="-128"/>
              </a:rPr>
              <a:t>課題</a:t>
            </a:r>
            <a:r>
              <a:rPr lang="en-US" altLang="ja-JP" sz="3600" dirty="0">
                <a:latin typeface="Meiryo" charset="-128"/>
                <a:ea typeface="Meiryo" charset="-128"/>
                <a:cs typeface="Meiryo" charset="-128"/>
              </a:rPr>
              <a:t>2   </a:t>
            </a:r>
            <a:r>
              <a:rPr lang="en-US" altLang="ja-JP" sz="3600" dirty="0" smtClean="0">
                <a:latin typeface="Meiryo" charset="-128"/>
                <a:ea typeface="Meiryo" charset="-128"/>
                <a:cs typeface="Meiryo" charset="-128"/>
              </a:rPr>
              <a:t/>
            </a:r>
            <a:br>
              <a:rPr lang="en-US" altLang="ja-JP" sz="3600" dirty="0" smtClean="0">
                <a:latin typeface="Meiryo" charset="-128"/>
                <a:ea typeface="Meiryo" charset="-128"/>
                <a:cs typeface="Meiryo" charset="-128"/>
              </a:rPr>
            </a:br>
            <a:r>
              <a:rPr lang="ja-JP" altLang="en-US" sz="3600" dirty="0" smtClean="0">
                <a:latin typeface="Meiryo" charset="-128"/>
                <a:ea typeface="Meiryo" charset="-128"/>
                <a:cs typeface="Meiryo" charset="-128"/>
              </a:rPr>
              <a:t>クラウド</a:t>
            </a:r>
            <a:r>
              <a:rPr lang="ja-JP" altLang="en-US" sz="3600" dirty="0">
                <a:latin typeface="Meiryo" charset="-128"/>
                <a:ea typeface="Meiryo" charset="-128"/>
                <a:cs typeface="Meiryo" charset="-128"/>
              </a:rPr>
              <a:t>の</a:t>
            </a:r>
            <a:r>
              <a:rPr lang="ja-JP" altLang="en-US" sz="3600" dirty="0" smtClean="0">
                <a:latin typeface="Meiryo" charset="-128"/>
                <a:ea typeface="Meiryo" charset="-128"/>
                <a:cs typeface="Meiryo" charset="-128"/>
              </a:rPr>
              <a:t>情報</a:t>
            </a:r>
            <a:r>
              <a:rPr lang="en-US" altLang="ja-JP" sz="3600" dirty="0" smtClean="0">
                <a:latin typeface="Meiryo" charset="-128"/>
                <a:ea typeface="Meiryo" charset="-128"/>
                <a:cs typeface="Meiryo" charset="-128"/>
              </a:rPr>
              <a:t/>
            </a:r>
            <a:br>
              <a:rPr lang="en-US" altLang="ja-JP" sz="3600" dirty="0" smtClean="0">
                <a:latin typeface="Meiryo" charset="-128"/>
                <a:ea typeface="Meiryo" charset="-128"/>
                <a:cs typeface="Meiryo" charset="-128"/>
              </a:rPr>
            </a:br>
            <a:r>
              <a:rPr lang="ja-JP" altLang="en-US" sz="3600" dirty="0" smtClean="0">
                <a:latin typeface="Meiryo" charset="-128"/>
                <a:ea typeface="Meiryo" charset="-128"/>
                <a:cs typeface="Meiryo" charset="-128"/>
              </a:rPr>
              <a:t>漏洩</a:t>
            </a:r>
            <a:r>
              <a:rPr lang="ja-JP" altLang="en-US" sz="3600" dirty="0">
                <a:latin typeface="Meiryo" charset="-128"/>
                <a:ea typeface="Meiryo" charset="-128"/>
                <a:cs typeface="Meiryo" charset="-128"/>
              </a:rPr>
              <a:t>対策について</a:t>
            </a:r>
            <a:r>
              <a:rPr lang="en-US" altLang="ja-JP" sz="3600" dirty="0">
                <a:latin typeface="Meiryo" charset="-128"/>
                <a:ea typeface="Meiryo" charset="-128"/>
                <a:cs typeface="Meiryo" charset="-128"/>
              </a:rPr>
              <a:t/>
            </a:r>
            <a:br>
              <a:rPr lang="en-US" altLang="ja-JP" sz="3600" dirty="0">
                <a:latin typeface="Meiryo" charset="-128"/>
                <a:ea typeface="Meiryo" charset="-128"/>
                <a:cs typeface="Meiryo" charset="-128"/>
              </a:rPr>
            </a:br>
            <a:endParaRPr altLang="en-US" sz="3600" dirty="0">
              <a:latin typeface="Meiryo" charset="-128"/>
              <a:ea typeface="Meiryo" charset="-128"/>
              <a:cs typeface="Meiryo" charset="-128"/>
            </a:endParaRPr>
          </a:p>
        </p:txBody>
      </p:sp>
      <p:sp>
        <p:nvSpPr>
          <p:cNvPr id="2" name="テキスト ボックス 1"/>
          <p:cNvSpPr txBox="1"/>
          <p:nvPr/>
        </p:nvSpPr>
        <p:spPr>
          <a:xfrm>
            <a:off x="4965290" y="816077"/>
            <a:ext cx="3864078" cy="1754326"/>
          </a:xfrm>
          <a:prstGeom prst="rect">
            <a:avLst/>
          </a:prstGeom>
          <a:noFill/>
        </p:spPr>
        <p:txBody>
          <a:bodyPr wrap="square" rtlCol="0">
            <a:spAutoFit/>
          </a:bodyPr>
          <a:lstStyle/>
          <a:p>
            <a:r>
              <a:rPr kumimoji="1" lang="ja-JP" altLang="en-US" dirty="0" smtClean="0">
                <a:solidFill>
                  <a:schemeClr val="bg2">
                    <a:lumMod val="65000"/>
                  </a:schemeClr>
                </a:solidFill>
                <a:latin typeface="Meiryo" charset="-128"/>
                <a:ea typeface="Meiryo" charset="-128"/>
                <a:cs typeface="Meiryo" charset="-128"/>
              </a:rPr>
              <a:t>昨今のインターネット環境と課題</a:t>
            </a:r>
            <a:endParaRPr kumimoji="1" lang="en-US" altLang="ja-JP" dirty="0" smtClean="0">
              <a:solidFill>
                <a:schemeClr val="bg2">
                  <a:lumMod val="65000"/>
                </a:schemeClr>
              </a:solidFill>
              <a:latin typeface="Meiryo" charset="-128"/>
              <a:ea typeface="Meiryo" charset="-128"/>
              <a:cs typeface="Meiryo" charset="-128"/>
            </a:endParaRPr>
          </a:p>
          <a:p>
            <a:endParaRPr kumimoji="1" lang="en-US" altLang="ja-JP" dirty="0" smtClean="0">
              <a:solidFill>
                <a:srgbClr val="282828"/>
              </a:solidFill>
              <a:latin typeface="CiscoSansTT ExtraLight"/>
            </a:endParaRPr>
          </a:p>
          <a:p>
            <a:r>
              <a:rPr kumimoji="1" lang="en-US" altLang="ja-JP" dirty="0" smtClean="0">
                <a:solidFill>
                  <a:srgbClr val="FFFFFF">
                    <a:lumMod val="65000"/>
                  </a:srgbClr>
                </a:solidFill>
                <a:latin typeface="CiscoSansTT ExtraLight"/>
              </a:rPr>
              <a:t>Cisco Umbrella</a:t>
            </a:r>
          </a:p>
          <a:p>
            <a:endParaRPr kumimoji="1" lang="en-US" altLang="ja-JP" dirty="0">
              <a:solidFill>
                <a:srgbClr val="FFFFFF">
                  <a:lumMod val="65000"/>
                </a:srgbClr>
              </a:solidFill>
              <a:latin typeface="CiscoSansTT ExtraLight"/>
            </a:endParaRPr>
          </a:p>
          <a:p>
            <a:r>
              <a:rPr kumimoji="1" lang="en-US" altLang="ja-JP" dirty="0" smtClean="0">
                <a:latin typeface="CiscoSansTT ExtraLight"/>
              </a:rPr>
              <a:t>Cisco </a:t>
            </a:r>
            <a:r>
              <a:rPr kumimoji="1" lang="en-US" altLang="ja-JP" dirty="0" err="1" smtClean="0">
                <a:latin typeface="CiscoSansTT ExtraLight"/>
              </a:rPr>
              <a:t>CloudLock</a:t>
            </a:r>
            <a:endParaRPr kumimoji="1" lang="en-US" altLang="ja-JP" dirty="0" smtClean="0">
              <a:latin typeface="CiscoSansTT ExtraLight"/>
            </a:endParaRPr>
          </a:p>
          <a:p>
            <a:endParaRPr kumimoji="1" lang="ja-JP" altLang="en-US" dirty="0" smtClean="0">
              <a:solidFill>
                <a:srgbClr val="FFFFFF">
                  <a:lumMod val="65000"/>
                </a:srgbClr>
              </a:solidFill>
              <a:latin typeface="CiscoSansTT ExtraLight"/>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329" y="3112849"/>
            <a:ext cx="2005781" cy="1822153"/>
          </a:xfrm>
          <a:prstGeom prst="rect">
            <a:avLst/>
          </a:prstGeom>
        </p:spPr>
      </p:pic>
    </p:spTree>
    <p:extLst>
      <p:ext uri="{BB962C8B-B14F-4D97-AF65-F5344CB8AC3E}">
        <p14:creationId xmlns:p14="http://schemas.microsoft.com/office/powerpoint/2010/main" val="112701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3" name="Shape 1283"/>
          <p:cNvGrpSpPr/>
          <p:nvPr/>
        </p:nvGrpSpPr>
        <p:grpSpPr>
          <a:xfrm>
            <a:off x="649499" y="653450"/>
            <a:ext cx="7813699" cy="4079175"/>
            <a:chOff x="573299" y="424850"/>
            <a:chExt cx="7813699" cy="4079175"/>
          </a:xfrm>
        </p:grpSpPr>
        <p:pic>
          <p:nvPicPr>
            <p:cNvPr id="1284" name="Shape 1284" descr="rectangle.png"/>
            <p:cNvPicPr preferRelativeResize="0"/>
            <p:nvPr/>
          </p:nvPicPr>
          <p:blipFill>
            <a:blip r:embed="rId3">
              <a:alphaModFix/>
            </a:blip>
            <a:stretch>
              <a:fillRect/>
            </a:stretch>
          </p:blipFill>
          <p:spPr>
            <a:xfrm>
              <a:off x="573299" y="971649"/>
              <a:ext cx="7813699" cy="1728550"/>
            </a:xfrm>
            <a:prstGeom prst="rect">
              <a:avLst/>
            </a:prstGeom>
            <a:noFill/>
            <a:ln>
              <a:noFill/>
            </a:ln>
          </p:spPr>
        </p:pic>
        <p:sp>
          <p:nvSpPr>
            <p:cNvPr id="1285" name="Shape 1285"/>
            <p:cNvSpPr/>
            <p:nvPr/>
          </p:nvSpPr>
          <p:spPr>
            <a:xfrm>
              <a:off x="3853825" y="424850"/>
              <a:ext cx="1198800" cy="1198500"/>
            </a:xfrm>
            <a:prstGeom prst="ellipse">
              <a:avLst/>
            </a:prstGeom>
            <a:solidFill>
              <a:srgbClr val="108ED7"/>
            </a:solidFill>
            <a:ln w="76200" cap="flat" cmpd="sng">
              <a:solidFill>
                <a:schemeClr val="lt1"/>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cxnSp>
          <p:nvCxnSpPr>
            <p:cNvPr id="1286" name="Shape 1286"/>
            <p:cNvCxnSpPr/>
            <p:nvPr/>
          </p:nvCxnSpPr>
          <p:spPr>
            <a:xfrm>
              <a:off x="2245550" y="3975200"/>
              <a:ext cx="4582200" cy="0"/>
            </a:xfrm>
            <a:prstGeom prst="straightConnector1">
              <a:avLst/>
            </a:prstGeom>
            <a:noFill/>
            <a:ln w="9525" cap="flat" cmpd="sng">
              <a:solidFill>
                <a:srgbClr val="CDCDCD"/>
              </a:solidFill>
              <a:prstDash val="solid"/>
              <a:round/>
              <a:headEnd type="none" w="lg" len="lg"/>
              <a:tailEnd type="none" w="lg" len="lg"/>
            </a:ln>
          </p:spPr>
        </p:cxnSp>
        <p:sp>
          <p:nvSpPr>
            <p:cNvPr id="1287" name="Shape 1287"/>
            <p:cNvSpPr txBox="1"/>
            <p:nvPr/>
          </p:nvSpPr>
          <p:spPr>
            <a:xfrm>
              <a:off x="1146550" y="1576250"/>
              <a:ext cx="6667200" cy="701400"/>
            </a:xfrm>
            <a:prstGeom prst="rect">
              <a:avLst/>
            </a:prstGeom>
            <a:noFill/>
            <a:ln>
              <a:noFill/>
            </a:ln>
          </p:spPr>
          <p:txBody>
            <a:bodyPr lIns="91425" tIns="91425" rIns="91425" bIns="91425" anchor="ctr" anchorCtr="0">
              <a:noAutofit/>
            </a:bodyPr>
            <a:lstStyle/>
            <a:p>
              <a:pPr lvl="0" algn="ctr" rtl="0">
                <a:spcBef>
                  <a:spcPts val="0"/>
                </a:spcBef>
                <a:buNone/>
              </a:pPr>
              <a:r>
                <a:rPr lang="ja-JP" sz="2400" b="1" dirty="0">
                  <a:solidFill>
                    <a:srgbClr val="011B42"/>
                  </a:solidFill>
                  <a:latin typeface="Meiryo" charset="-128"/>
                  <a:ea typeface="Meiryo" charset="-128"/>
                  <a:cs typeface="Meiryo" charset="-128"/>
                </a:rPr>
                <a:t>2016 年度最高の情報セキュリティ技術</a:t>
              </a:r>
              <a:r>
                <a:rPr lang="ja-JP" dirty="0" smtClean="0">
                  <a:latin typeface="Meiryo" charset="-128"/>
                  <a:ea typeface="Meiryo" charset="-128"/>
                  <a:cs typeface="Meiryo" charset="-128"/>
                </a:rPr>
                <a:t> </a:t>
              </a:r>
            </a:p>
          </p:txBody>
        </p:sp>
        <p:sp>
          <p:nvSpPr>
            <p:cNvPr id="1288" name="Shape 1288"/>
            <p:cNvSpPr txBox="1"/>
            <p:nvPr/>
          </p:nvSpPr>
          <p:spPr>
            <a:xfrm>
              <a:off x="2953050" y="2327650"/>
              <a:ext cx="3000000" cy="1155000"/>
            </a:xfrm>
            <a:prstGeom prst="rect">
              <a:avLst/>
            </a:prstGeom>
            <a:noFill/>
            <a:ln>
              <a:noFill/>
            </a:ln>
          </p:spPr>
          <p:txBody>
            <a:bodyPr lIns="91425" tIns="91425" rIns="91425" bIns="91425" anchor="ctr" anchorCtr="0">
              <a:noAutofit/>
            </a:bodyPr>
            <a:lstStyle/>
            <a:p>
              <a:pPr lvl="0" algn="ctr" rtl="0">
                <a:lnSpc>
                  <a:spcPct val="95000"/>
                </a:lnSpc>
                <a:spcBef>
                  <a:spcPts val="1100"/>
                </a:spcBef>
                <a:buNone/>
              </a:pPr>
              <a:r>
                <a:rPr lang="ja-JP" sz="6200">
                  <a:solidFill>
                    <a:srgbClr val="4D4D4D"/>
                  </a:solidFill>
                  <a:latin typeface="+mn-lt"/>
                  <a:ea typeface="+mn-ea"/>
                </a:rPr>
                <a:t>CASB</a:t>
              </a:r>
            </a:p>
          </p:txBody>
        </p:sp>
        <p:sp>
          <p:nvSpPr>
            <p:cNvPr id="1289" name="Shape 1289"/>
            <p:cNvSpPr txBox="1"/>
            <p:nvPr/>
          </p:nvSpPr>
          <p:spPr>
            <a:xfrm>
              <a:off x="2514600" y="3291125"/>
              <a:ext cx="3951514" cy="7695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800" dirty="0">
                  <a:solidFill>
                    <a:srgbClr val="4D4D4D"/>
                  </a:solidFill>
                  <a:latin typeface="+mn-lt"/>
                  <a:ea typeface="+mn-ea"/>
                </a:rPr>
                <a:t>クラウド アクセス セキュリティ ブローカ</a:t>
              </a:r>
            </a:p>
          </p:txBody>
        </p:sp>
        <p:sp>
          <p:nvSpPr>
            <p:cNvPr id="1290" name="Shape 1290"/>
            <p:cNvSpPr txBox="1"/>
            <p:nvPr/>
          </p:nvSpPr>
          <p:spPr>
            <a:xfrm>
              <a:off x="2953050" y="4060625"/>
              <a:ext cx="3000000" cy="4434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i="1">
                  <a:solidFill>
                    <a:srgbClr val="A6A6A6"/>
                  </a:solidFill>
                  <a:latin typeface="+mn-lt"/>
                  <a:ea typeface="+mn-ea"/>
                </a:rPr>
                <a:t>出典：Gartner、2016 年</a:t>
              </a:r>
            </a:p>
          </p:txBody>
        </p:sp>
        <p:sp>
          <p:nvSpPr>
            <p:cNvPr id="1291" name="Shape 1291"/>
            <p:cNvSpPr txBox="1"/>
            <p:nvPr/>
          </p:nvSpPr>
          <p:spPr>
            <a:xfrm>
              <a:off x="4058189" y="483802"/>
              <a:ext cx="462900" cy="614400"/>
            </a:xfrm>
            <a:prstGeom prst="rect">
              <a:avLst/>
            </a:prstGeom>
            <a:noFill/>
            <a:ln>
              <a:noFill/>
            </a:ln>
          </p:spPr>
          <p:txBody>
            <a:bodyPr lIns="91425" tIns="91425" rIns="91425" bIns="91425" anchor="t" anchorCtr="0">
              <a:noAutofit/>
            </a:bodyPr>
            <a:lstStyle/>
            <a:p>
              <a:pPr lvl="0" rtl="0">
                <a:spcBef>
                  <a:spcPts val="0"/>
                </a:spcBef>
                <a:buNone/>
              </a:pPr>
              <a:r>
                <a:rPr lang="ja-JP" sz="6000" b="1" dirty="0">
                  <a:solidFill>
                    <a:schemeClr val="lt1"/>
                  </a:solidFill>
                  <a:latin typeface="+mn-lt"/>
                  <a:ea typeface="+mn-ea"/>
                </a:rPr>
                <a:t>1</a:t>
              </a:r>
            </a:p>
          </p:txBody>
        </p:sp>
        <p:sp>
          <p:nvSpPr>
            <p:cNvPr id="1292" name="Shape 1292"/>
            <p:cNvSpPr txBox="1"/>
            <p:nvPr/>
          </p:nvSpPr>
          <p:spPr>
            <a:xfrm>
              <a:off x="4446656" y="895326"/>
              <a:ext cx="364200" cy="288300"/>
            </a:xfrm>
            <a:prstGeom prst="rect">
              <a:avLst/>
            </a:prstGeom>
            <a:noFill/>
            <a:ln>
              <a:noFill/>
            </a:ln>
          </p:spPr>
          <p:txBody>
            <a:bodyPr lIns="91425" tIns="91425" rIns="91425" bIns="91425" anchor="t" anchorCtr="0">
              <a:noAutofit/>
            </a:bodyPr>
            <a:lstStyle/>
            <a:p>
              <a:pPr lvl="0" rtl="0">
                <a:spcBef>
                  <a:spcPts val="0"/>
                </a:spcBef>
                <a:buNone/>
              </a:pPr>
              <a:r>
                <a:rPr lang="ja-JP" sz="2400" dirty="0">
                  <a:solidFill>
                    <a:schemeClr val="lt1"/>
                  </a:solidFill>
                  <a:latin typeface="+mn-lt"/>
                  <a:ea typeface="+mn-ea"/>
                </a:rPr>
                <a:t>位</a:t>
              </a:r>
            </a:p>
          </p:txBody>
        </p:sp>
      </p:grpSp>
      <p:sp>
        <p:nvSpPr>
          <p:cNvPr id="12" name="正方形/長方形 11"/>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058988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Shape 1796"/>
          <p:cNvPicPr preferRelativeResize="0"/>
          <p:nvPr/>
        </p:nvPicPr>
        <p:blipFill>
          <a:blip r:embed="rId3">
            <a:extLst>
              <a:ext uri="{28A0092B-C50C-407E-A947-70E740481C1C}">
                <a14:useLocalDpi xmlns:a14="http://schemas.microsoft.com/office/drawing/2010/main" val="0"/>
              </a:ext>
            </a:extLst>
          </a:blip>
          <a:stretch>
            <a:fillRect/>
          </a:stretch>
        </p:blipFill>
        <p:spPr>
          <a:xfrm>
            <a:off x="2524673" y="1445675"/>
            <a:ext cx="4171878" cy="2826725"/>
          </a:xfrm>
          <a:prstGeom prst="rect">
            <a:avLst/>
          </a:prstGeom>
          <a:noFill/>
          <a:ln>
            <a:noFill/>
          </a:ln>
        </p:spPr>
      </p:pic>
      <p:sp>
        <p:nvSpPr>
          <p:cNvPr id="1797" name="Shape 1797"/>
          <p:cNvSpPr/>
          <p:nvPr/>
        </p:nvSpPr>
        <p:spPr>
          <a:xfrm>
            <a:off x="287400" y="1276022"/>
            <a:ext cx="2021700" cy="2360100"/>
          </a:xfrm>
          <a:prstGeom prst="roundRect">
            <a:avLst>
              <a:gd name="adj" fmla="val 16667"/>
            </a:avLst>
          </a:prstGeom>
          <a:no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n-lt"/>
              <a:ea typeface="+mn-ea"/>
            </a:endParaRPr>
          </a:p>
        </p:txBody>
      </p:sp>
      <p:sp>
        <p:nvSpPr>
          <p:cNvPr id="1798" name="Shape 1798"/>
          <p:cNvSpPr/>
          <p:nvPr/>
        </p:nvSpPr>
        <p:spPr>
          <a:xfrm>
            <a:off x="6993000" y="1349798"/>
            <a:ext cx="2021700" cy="2330400"/>
          </a:xfrm>
          <a:prstGeom prst="roundRect">
            <a:avLst>
              <a:gd name="adj" fmla="val 16667"/>
            </a:avLst>
          </a:prstGeom>
          <a:no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n-lt"/>
              <a:ea typeface="+mn-ea"/>
            </a:endParaRPr>
          </a:p>
        </p:txBody>
      </p:sp>
      <p:sp>
        <p:nvSpPr>
          <p:cNvPr id="1799" name="Shape 1799"/>
          <p:cNvSpPr txBox="1">
            <a:spLocks noGrp="1"/>
          </p:cNvSpPr>
          <p:nvPr>
            <p:ph type="title"/>
          </p:nvPr>
        </p:nvSpPr>
        <p:spPr>
          <a:xfrm>
            <a:off x="279000" y="42676"/>
            <a:ext cx="8229600" cy="505200"/>
          </a:xfrm>
          <a:prstGeom prst="rect">
            <a:avLst/>
          </a:prstGeom>
        </p:spPr>
        <p:txBody>
          <a:bodyPr lIns="91425" tIns="91425" rIns="91425" bIns="91425" anchor="ctr" anchorCtr="0">
            <a:noAutofit/>
          </a:bodyPr>
          <a:lstStyle/>
          <a:p>
            <a:pPr lvl="0" rtl="0">
              <a:spcBef>
                <a:spcPts val="0"/>
              </a:spcBef>
              <a:buNone/>
            </a:pPr>
            <a:r>
              <a:rPr lang="ja-JP" sz="2400" dirty="0">
                <a:solidFill>
                  <a:schemeClr val="bg1"/>
                </a:solidFill>
                <a:latin typeface="Meiryo" charset="-128"/>
                <a:ea typeface="Meiryo" charset="-128"/>
                <a:cs typeface="Meiryo" charset="-128"/>
              </a:rPr>
              <a:t>CASB の市場</a:t>
            </a:r>
            <a:r>
              <a:rPr lang="ja-JP" sz="2400" dirty="0" smtClean="0">
                <a:solidFill>
                  <a:schemeClr val="bg1"/>
                </a:solidFill>
                <a:latin typeface="Meiryo" charset="-128"/>
                <a:ea typeface="Meiryo" charset="-128"/>
                <a:cs typeface="Meiryo" charset="-128"/>
              </a:rPr>
              <a:t>浸透率 </a:t>
            </a:r>
            <a:endParaRPr lang="ja-JP" sz="2400" dirty="0">
              <a:solidFill>
                <a:schemeClr val="bg1"/>
              </a:solidFill>
              <a:latin typeface="Meiryo" charset="-128"/>
              <a:ea typeface="Meiryo" charset="-128"/>
              <a:cs typeface="Meiryo" charset="-128"/>
            </a:endParaRPr>
          </a:p>
        </p:txBody>
      </p:sp>
      <p:sp>
        <p:nvSpPr>
          <p:cNvPr id="1803" name="Shape 1803"/>
          <p:cNvSpPr txBox="1"/>
          <p:nvPr/>
        </p:nvSpPr>
        <p:spPr>
          <a:xfrm>
            <a:off x="16525" y="1359712"/>
            <a:ext cx="2517300" cy="545100"/>
          </a:xfrm>
          <a:prstGeom prst="rect">
            <a:avLst/>
          </a:prstGeom>
          <a:noFill/>
          <a:ln>
            <a:noFill/>
          </a:ln>
        </p:spPr>
        <p:txBody>
          <a:bodyPr lIns="91425" tIns="91425" rIns="91425" bIns="91425" anchor="t" anchorCtr="0">
            <a:noAutofit/>
          </a:bodyPr>
          <a:lstStyle/>
          <a:p>
            <a:pPr lvl="0" algn="ctr" rtl="0">
              <a:spcBef>
                <a:spcPts val="0"/>
              </a:spcBef>
              <a:buNone/>
            </a:pPr>
            <a:r>
              <a:rPr lang="ja-JP" sz="1000" b="1">
                <a:latin typeface="+mn-lt"/>
                <a:ea typeface="+mn-ea"/>
              </a:rPr>
              <a:t>2015 年の</a:t>
            </a:r>
            <a:r>
              <a:rPr>
                <a:latin typeface="+mn-lt"/>
                <a:ea typeface="+mn-ea"/>
              </a:rPr>
              <a:t/>
            </a:r>
            <a:br>
              <a:rPr>
                <a:latin typeface="+mn-lt"/>
                <a:ea typeface="+mn-ea"/>
              </a:rPr>
            </a:br>
            <a:r>
              <a:rPr lang="ja-JP" sz="1000" b="1">
                <a:latin typeface="+mn-lt"/>
                <a:ea typeface="+mn-ea"/>
              </a:rPr>
              <a:t>CASB の市場浸透率</a:t>
            </a:r>
            <a:r>
              <a:rPr>
                <a:latin typeface="+mn-lt"/>
                <a:ea typeface="+mn-ea"/>
              </a:rPr>
              <a:t/>
            </a:r>
            <a:br>
              <a:rPr>
                <a:latin typeface="+mn-lt"/>
                <a:ea typeface="+mn-ea"/>
              </a:rPr>
            </a:br>
            <a:endParaRPr lang="ja-JP" sz="1000" b="1">
              <a:latin typeface="+mn-lt"/>
              <a:ea typeface="+mn-ea"/>
            </a:endParaRPr>
          </a:p>
          <a:p>
            <a:pPr lvl="0" algn="ctr" rtl="0">
              <a:spcBef>
                <a:spcPts val="0"/>
              </a:spcBef>
              <a:buNone/>
            </a:pPr>
            <a:r>
              <a:rPr lang="ja-JP" sz="1000" b="1">
                <a:latin typeface="+mn-lt"/>
                <a:ea typeface="+mn-ea"/>
              </a:rPr>
              <a:t>5 %</a:t>
            </a:r>
          </a:p>
        </p:txBody>
      </p:sp>
      <p:sp>
        <p:nvSpPr>
          <p:cNvPr id="1804" name="Shape 1804"/>
          <p:cNvSpPr txBox="1"/>
          <p:nvPr/>
        </p:nvSpPr>
        <p:spPr>
          <a:xfrm>
            <a:off x="6715958" y="1433490"/>
            <a:ext cx="2517300" cy="545099"/>
          </a:xfrm>
          <a:prstGeom prst="rect">
            <a:avLst/>
          </a:prstGeom>
          <a:noFill/>
          <a:ln>
            <a:noFill/>
          </a:ln>
        </p:spPr>
        <p:txBody>
          <a:bodyPr lIns="91425" tIns="91425" rIns="91425" bIns="91425" anchor="t" anchorCtr="0">
            <a:noAutofit/>
          </a:bodyPr>
          <a:lstStyle/>
          <a:p>
            <a:pPr lvl="0" algn="ctr" rtl="0">
              <a:spcBef>
                <a:spcPts val="0"/>
              </a:spcBef>
              <a:buNone/>
            </a:pPr>
            <a:r>
              <a:rPr lang="ja-JP" sz="1000" b="1">
                <a:latin typeface="+mn-lt"/>
                <a:ea typeface="+mn-ea"/>
              </a:rPr>
              <a:t>2020 年の</a:t>
            </a:r>
          </a:p>
          <a:p>
            <a:pPr lvl="0" algn="ctr" rtl="0">
              <a:spcBef>
                <a:spcPts val="0"/>
              </a:spcBef>
              <a:buNone/>
            </a:pPr>
            <a:r>
              <a:rPr lang="ja-JP" sz="1000" b="1">
                <a:latin typeface="+mn-lt"/>
                <a:ea typeface="+mn-ea"/>
              </a:rPr>
              <a:t>CASB の市場浸透率</a:t>
            </a:r>
            <a:r>
              <a:rPr>
                <a:latin typeface="+mn-lt"/>
                <a:ea typeface="+mn-ea"/>
              </a:rPr>
              <a:t/>
            </a:r>
            <a:br>
              <a:rPr>
                <a:latin typeface="+mn-lt"/>
                <a:ea typeface="+mn-ea"/>
              </a:rPr>
            </a:br>
            <a:endParaRPr lang="ja-JP" sz="1000" b="1">
              <a:latin typeface="+mn-lt"/>
              <a:ea typeface="+mn-ea"/>
            </a:endParaRPr>
          </a:p>
          <a:p>
            <a:pPr lvl="0" algn="ctr" rtl="0">
              <a:spcBef>
                <a:spcPts val="0"/>
              </a:spcBef>
              <a:buNone/>
            </a:pPr>
            <a:r>
              <a:rPr lang="ja-JP" sz="1000" b="1">
                <a:latin typeface="+mn-lt"/>
                <a:ea typeface="+mn-ea"/>
              </a:rPr>
              <a:t>85 %</a:t>
            </a:r>
          </a:p>
        </p:txBody>
      </p:sp>
      <p:sp>
        <p:nvSpPr>
          <p:cNvPr id="1805" name="Shape 1805"/>
          <p:cNvSpPr txBox="1"/>
          <p:nvPr/>
        </p:nvSpPr>
        <p:spPr>
          <a:xfrm>
            <a:off x="2539800" y="4885675"/>
            <a:ext cx="4994100" cy="198600"/>
          </a:xfrm>
          <a:prstGeom prst="rect">
            <a:avLst/>
          </a:prstGeom>
          <a:noFill/>
          <a:ln>
            <a:noFill/>
          </a:ln>
        </p:spPr>
        <p:txBody>
          <a:bodyPr lIns="91425" tIns="91425" rIns="91425" bIns="91425" anchor="ctr" anchorCtr="0">
            <a:noAutofit/>
          </a:bodyPr>
          <a:lstStyle/>
          <a:p>
            <a:pPr lvl="0" rtl="0">
              <a:spcBef>
                <a:spcPts val="0"/>
              </a:spcBef>
              <a:buNone/>
            </a:pPr>
            <a:r>
              <a:rPr lang="ja-JP" sz="600">
                <a:solidFill>
                  <a:srgbClr val="666666"/>
                </a:solidFill>
                <a:latin typeface="+mn-lt"/>
                <a:ea typeface="+mn-ea"/>
                <a:sym typeface="Open Sans"/>
              </a:rPr>
              <a:t>出典：</a:t>
            </a:r>
            <a:r>
              <a:rPr lang="en-US" sz="600">
                <a:solidFill>
                  <a:srgbClr val="666666"/>
                </a:solidFill>
                <a:latin typeface="+mn-lt"/>
                <a:ea typeface="+mn-ea"/>
                <a:sym typeface="Open Sans"/>
              </a:rPr>
              <a:t>	</a:t>
            </a:r>
            <a:r>
              <a:rPr lang="ja-JP" sz="600">
                <a:solidFill>
                  <a:srgbClr val="666666"/>
                </a:solidFill>
                <a:latin typeface="+mn-lt"/>
                <a:ea typeface="+mn-ea"/>
                <a:sym typeface="Open Sans"/>
              </a:rPr>
              <a:t>Market Guide for Cloud Access Security Brokers（Gartner、2015 年 10 月）、CloudLock の予測</a:t>
            </a:r>
            <a:r>
              <a:rPr>
                <a:latin typeface="+mn-lt"/>
                <a:ea typeface="+mn-ea"/>
              </a:rPr>
              <a:t/>
            </a:r>
            <a:br>
              <a:rPr>
                <a:latin typeface="+mn-lt"/>
                <a:ea typeface="+mn-ea"/>
              </a:rPr>
            </a:br>
            <a:r>
              <a:rPr lang="en-US" sz="600">
                <a:solidFill>
                  <a:srgbClr val="666666"/>
                </a:solidFill>
                <a:latin typeface="+mn-lt"/>
                <a:ea typeface="+mn-ea"/>
                <a:sym typeface="Open Sans"/>
              </a:rPr>
              <a:t>	</a:t>
            </a:r>
            <a:r>
              <a:rPr lang="ja-JP" sz="600">
                <a:solidFill>
                  <a:srgbClr val="666666"/>
                </a:solidFill>
                <a:latin typeface="+mn-lt"/>
                <a:ea typeface="+mn-ea"/>
                <a:sym typeface="Open Sans"/>
              </a:rPr>
              <a:t>“Forecast: Public Cloud Services, Worldwide, 2013-2019, 1Q15 Update”（Gartner、2015 年）</a:t>
            </a:r>
          </a:p>
        </p:txBody>
      </p:sp>
      <p:pic>
        <p:nvPicPr>
          <p:cNvPr id="1806" name="Shape 1806"/>
          <p:cNvPicPr preferRelativeResize="0"/>
          <p:nvPr/>
        </p:nvPicPr>
        <p:blipFill rotWithShape="1">
          <a:blip r:embed="rId4">
            <a:alphaModFix/>
          </a:blip>
          <a:srcRect l="30474" t="18476" r="30243" b="18292"/>
          <a:stretch/>
        </p:blipFill>
        <p:spPr>
          <a:xfrm flipH="1">
            <a:off x="591800" y="2049000"/>
            <a:ext cx="1405776" cy="1399192"/>
          </a:xfrm>
          <a:prstGeom prst="rect">
            <a:avLst/>
          </a:prstGeom>
          <a:noFill/>
          <a:ln>
            <a:noFill/>
          </a:ln>
        </p:spPr>
      </p:pic>
      <p:pic>
        <p:nvPicPr>
          <p:cNvPr id="1807" name="Shape 1807"/>
          <p:cNvPicPr preferRelativeResize="0"/>
          <p:nvPr/>
        </p:nvPicPr>
        <p:blipFill rotWithShape="1">
          <a:blip r:embed="rId5">
            <a:alphaModFix/>
          </a:blip>
          <a:srcRect l="30377" t="18558" r="30212" b="18532"/>
          <a:stretch/>
        </p:blipFill>
        <p:spPr>
          <a:xfrm flipH="1">
            <a:off x="7275799" y="2131032"/>
            <a:ext cx="1405776" cy="1387542"/>
          </a:xfrm>
          <a:prstGeom prst="rect">
            <a:avLst/>
          </a:prstGeom>
          <a:noFill/>
          <a:ln>
            <a:noFill/>
          </a:ln>
        </p:spPr>
      </p:pic>
    </p:spTree>
    <p:extLst>
      <p:ext uri="{BB962C8B-B14F-4D97-AF65-F5344CB8AC3E}">
        <p14:creationId xmlns:p14="http://schemas.microsoft.com/office/powerpoint/2010/main" val="1461470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7" name="Shape 1867"/>
          <p:cNvSpPr txBox="1">
            <a:spLocks noGrp="1"/>
          </p:cNvSpPr>
          <p:nvPr>
            <p:ph type="title" idx="4294967295"/>
          </p:nvPr>
        </p:nvSpPr>
        <p:spPr>
          <a:xfrm>
            <a:off x="279000" y="326550"/>
            <a:ext cx="8229600" cy="291600"/>
          </a:xfrm>
          <a:prstGeom prst="rect">
            <a:avLst/>
          </a:prstGeom>
        </p:spPr>
        <p:txBody>
          <a:bodyPr lIns="91425" tIns="91425" rIns="91425" bIns="91425" anchor="b" anchorCtr="0">
            <a:noAutofit/>
          </a:bodyPr>
          <a:lstStyle/>
          <a:p>
            <a:pPr lvl="0" rtl="0">
              <a:lnSpc>
                <a:spcPct val="115000"/>
              </a:lnSpc>
              <a:spcBef>
                <a:spcPts val="0"/>
              </a:spcBef>
              <a:buNone/>
            </a:pPr>
            <a:r>
              <a:rPr lang="ja-JP" dirty="0" smtClean="0">
                <a:solidFill>
                  <a:schemeClr val="bg1"/>
                </a:solidFill>
                <a:latin typeface="Meiryo" charset="-128"/>
                <a:ea typeface="Meiryo" charset="-128"/>
                <a:cs typeface="Meiryo" charset="-128"/>
              </a:rPr>
              <a:t>クラウドにおける上位の脅威 </a:t>
            </a:r>
          </a:p>
        </p:txBody>
      </p:sp>
      <p:graphicFrame>
        <p:nvGraphicFramePr>
          <p:cNvPr id="1868" name="Shape 1868"/>
          <p:cNvGraphicFramePr/>
          <p:nvPr>
            <p:extLst>
              <p:ext uri="{D42A27DB-BD31-4B8C-83A1-F6EECF244321}">
                <p14:modId xmlns:p14="http://schemas.microsoft.com/office/powerpoint/2010/main" val="339777043"/>
              </p:ext>
            </p:extLst>
          </p:nvPr>
        </p:nvGraphicFramePr>
        <p:xfrm>
          <a:off x="952500" y="1200150"/>
          <a:ext cx="7401975" cy="2377260"/>
        </p:xfrm>
        <a:graphic>
          <a:graphicData uri="http://schemas.openxmlformats.org/drawingml/2006/table">
            <a:tbl>
              <a:tblPr>
                <a:noFill/>
              </a:tblPr>
              <a:tblGrid>
                <a:gridCol w="5855325"/>
                <a:gridCol w="1546650"/>
              </a:tblGrid>
              <a:tr h="381000">
                <a:tc>
                  <a:txBody>
                    <a:bodyPr/>
                    <a:lstStyle/>
                    <a:p>
                      <a:pPr lvl="0" rtl="0">
                        <a:spcBef>
                          <a:spcPts val="0"/>
                        </a:spcBef>
                        <a:buNone/>
                      </a:pPr>
                      <a:r>
                        <a:rPr lang="en" b="1" baseline="0" dirty="0">
                          <a:solidFill>
                            <a:schemeClr val="lt1"/>
                          </a:solidFill>
                          <a:ea typeface="MS PGothic" panose="020B0600070205080204" pitchFamily="34" charset="-128"/>
                        </a:rPr>
                        <a:t>2016 </a:t>
                      </a:r>
                      <a:r>
                        <a:rPr lang="en" b="1" baseline="0" dirty="0" err="1" smtClean="0">
                          <a:solidFill>
                            <a:schemeClr val="lt1"/>
                          </a:solidFill>
                          <a:ea typeface="MS PGothic" panose="020B0600070205080204" pitchFamily="34" charset="-128"/>
                        </a:rPr>
                        <a:t>年の上位の脅威</a:t>
                      </a:r>
                      <a:r>
                        <a:rPr lang="en-US" b="1" baseline="0" dirty="0" smtClean="0">
                          <a:solidFill>
                            <a:schemeClr val="lt1"/>
                          </a:solidFill>
                          <a:ea typeface="MS PGothic" panose="020B0600070205080204" pitchFamily="34" charset="-128"/>
                        </a:rPr>
                        <a:t> TOP5</a:t>
                      </a:r>
                      <a:endParaRPr lang="en" b="1" baseline="0" dirty="0">
                        <a:solidFill>
                          <a:schemeClr val="lt1"/>
                        </a:solidFill>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2C709E"/>
                    </a:solidFill>
                  </a:tcPr>
                </a:tc>
                <a:tc>
                  <a:txBody>
                    <a:bodyPr/>
                    <a:lstStyle/>
                    <a:p>
                      <a:pPr lvl="0" algn="ctr" rtl="0">
                        <a:spcBef>
                          <a:spcPts val="0"/>
                        </a:spcBef>
                        <a:buNone/>
                      </a:pPr>
                      <a:r>
                        <a:rPr lang="en" b="1" baseline="0">
                          <a:solidFill>
                            <a:schemeClr val="lt1"/>
                          </a:solidFill>
                          <a:ea typeface="MS PGothic" panose="020B0600070205080204" pitchFamily="34" charset="-128"/>
                        </a:rPr>
                        <a:t>CloudLock</a:t>
                      </a: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2C709E"/>
                    </a:solidFill>
                  </a:tcPr>
                </a:tc>
              </a:tr>
              <a:tr h="381000">
                <a:tc>
                  <a:txBody>
                    <a:bodyPr/>
                    <a:lstStyle/>
                    <a:p>
                      <a:pPr lvl="0" rtl="0">
                        <a:lnSpc>
                          <a:spcPct val="115000"/>
                        </a:lnSpc>
                        <a:spcBef>
                          <a:spcPts val="0"/>
                        </a:spcBef>
                        <a:buNone/>
                      </a:pPr>
                      <a:r>
                        <a:rPr lang="en" sz="1200" baseline="0" dirty="0">
                          <a:solidFill>
                            <a:srgbClr val="676767"/>
                          </a:solidFill>
                          <a:ea typeface="MS PGothic" panose="020B0600070205080204" pitchFamily="34" charset="-128"/>
                        </a:rPr>
                        <a:t>データ漏洩</a:t>
                      </a:r>
                    </a:p>
                  </a:txBody>
                  <a:tcPr marL="91425" marR="91425" marT="91425" marB="91425" anchor="ctr">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F5F5F5"/>
                    </a:solidFill>
                  </a:tcPr>
                </a:tc>
                <a:tc>
                  <a:txBody>
                    <a:bodyPr/>
                    <a:lstStyle/>
                    <a:p>
                      <a:pPr lvl="0">
                        <a:spcBef>
                          <a:spcPts val="0"/>
                        </a:spcBef>
                        <a:buNone/>
                      </a:pPr>
                      <a:endParaRPr baseline="0">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F5F5F5"/>
                    </a:solidFill>
                  </a:tcPr>
                </a:tc>
              </a:tr>
              <a:tr h="381000">
                <a:tc>
                  <a:txBody>
                    <a:bodyPr/>
                    <a:lstStyle/>
                    <a:p>
                      <a:pPr lvl="0" rtl="0">
                        <a:lnSpc>
                          <a:spcPct val="115000"/>
                        </a:lnSpc>
                        <a:spcBef>
                          <a:spcPts val="0"/>
                        </a:spcBef>
                        <a:buNone/>
                      </a:pPr>
                      <a:r>
                        <a:rPr lang="en" sz="1100" baseline="0">
                          <a:solidFill>
                            <a:srgbClr val="676767"/>
                          </a:solidFill>
                          <a:ea typeface="MS PGothic" panose="020B0600070205080204" pitchFamily="34" charset="-128"/>
                        </a:rPr>
                        <a:t>ID、クレデンシャル、アクセス管理が弱い</a:t>
                      </a: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E0E0E0"/>
                    </a:solidFill>
                  </a:tcPr>
                </a:tc>
                <a:tc>
                  <a:txBody>
                    <a:bodyPr/>
                    <a:lstStyle/>
                    <a:p>
                      <a:pPr lvl="0">
                        <a:spcBef>
                          <a:spcPts val="0"/>
                        </a:spcBef>
                        <a:buNone/>
                      </a:pPr>
                      <a:endParaRPr baseline="0">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E0E0E0"/>
                    </a:solidFill>
                  </a:tcPr>
                </a:tc>
              </a:tr>
              <a:tr h="381000">
                <a:tc>
                  <a:txBody>
                    <a:bodyPr/>
                    <a:lstStyle/>
                    <a:p>
                      <a:pPr lvl="0" rtl="0">
                        <a:lnSpc>
                          <a:spcPct val="115000"/>
                        </a:lnSpc>
                        <a:spcBef>
                          <a:spcPts val="0"/>
                        </a:spcBef>
                        <a:buNone/>
                      </a:pPr>
                      <a:r>
                        <a:rPr lang="en" sz="1100" baseline="0">
                          <a:solidFill>
                            <a:srgbClr val="676767"/>
                          </a:solidFill>
                          <a:ea typeface="MS PGothic" panose="020B0600070205080204" pitchFamily="34" charset="-128"/>
                        </a:rPr>
                        <a:t>インターフェイスと API のセキュリティが確保されていない</a:t>
                      </a: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F5F5F5"/>
                    </a:solidFill>
                  </a:tcPr>
                </a:tc>
                <a:tc>
                  <a:txBody>
                    <a:bodyPr/>
                    <a:lstStyle/>
                    <a:p>
                      <a:pPr lvl="0">
                        <a:spcBef>
                          <a:spcPts val="0"/>
                        </a:spcBef>
                        <a:buNone/>
                      </a:pPr>
                      <a:endParaRPr baseline="0">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F5F5F5"/>
                    </a:solidFill>
                  </a:tcPr>
                </a:tc>
              </a:tr>
              <a:tr h="381000">
                <a:tc>
                  <a:txBody>
                    <a:bodyPr/>
                    <a:lstStyle/>
                    <a:p>
                      <a:pPr lvl="0" rtl="0">
                        <a:lnSpc>
                          <a:spcPct val="115000"/>
                        </a:lnSpc>
                        <a:spcBef>
                          <a:spcPts val="0"/>
                        </a:spcBef>
                        <a:buNone/>
                      </a:pPr>
                      <a:r>
                        <a:rPr lang="en" sz="1100" baseline="0">
                          <a:solidFill>
                            <a:srgbClr val="676767"/>
                          </a:solidFill>
                          <a:ea typeface="MS PGothic" panose="020B0600070205080204" pitchFamily="34" charset="-128"/>
                        </a:rPr>
                        <a:t>アカウントのハイジャック</a:t>
                      </a: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E0E0E0"/>
                    </a:solidFill>
                  </a:tcPr>
                </a:tc>
                <a:tc>
                  <a:txBody>
                    <a:bodyPr/>
                    <a:lstStyle/>
                    <a:p>
                      <a:pPr lvl="0">
                        <a:spcBef>
                          <a:spcPts val="0"/>
                        </a:spcBef>
                        <a:buNone/>
                      </a:pPr>
                      <a:endParaRPr baseline="0">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E0E0E0"/>
                    </a:solidFill>
                  </a:tcPr>
                </a:tc>
              </a:tr>
              <a:tr h="381000">
                <a:tc>
                  <a:txBody>
                    <a:bodyPr/>
                    <a:lstStyle/>
                    <a:p>
                      <a:pPr lvl="0" rtl="0">
                        <a:lnSpc>
                          <a:spcPct val="115000"/>
                        </a:lnSpc>
                        <a:spcBef>
                          <a:spcPts val="0"/>
                        </a:spcBef>
                        <a:buNone/>
                      </a:pPr>
                      <a:r>
                        <a:rPr lang="ja-JP" altLang="en-US" sz="1100" baseline="0" dirty="0" smtClean="0">
                          <a:solidFill>
                            <a:srgbClr val="676767"/>
                          </a:solidFill>
                          <a:ea typeface="MS PGothic" panose="020B0600070205080204" pitchFamily="34" charset="-128"/>
                        </a:rPr>
                        <a:t>内部犯行</a:t>
                      </a:r>
                      <a:endParaRPr lang="en" sz="1100" baseline="0" dirty="0">
                        <a:solidFill>
                          <a:srgbClr val="676767"/>
                        </a:solidFill>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F5F5F5"/>
                    </a:solidFill>
                  </a:tcPr>
                </a:tc>
                <a:tc>
                  <a:txBody>
                    <a:bodyPr/>
                    <a:lstStyle/>
                    <a:p>
                      <a:pPr lvl="0">
                        <a:spcBef>
                          <a:spcPts val="0"/>
                        </a:spcBef>
                        <a:buNone/>
                      </a:pPr>
                      <a:endParaRPr baseline="0" dirty="0">
                        <a:ea typeface="MS PGothic" panose="020B0600070205080204" pitchFamily="34" charset="-128"/>
                      </a:endParaRPr>
                    </a:p>
                  </a:txBody>
                  <a:tcPr marL="91425" marR="91425" marT="91425" marB="91425">
                    <a:lnL w="9525" cap="flat" cmpd="sng">
                      <a:solidFill>
                        <a:schemeClr val="lt1"/>
                      </a:solidFill>
                      <a:prstDash val="solid"/>
                      <a:round/>
                      <a:headEnd type="none" w="med" len="med"/>
                      <a:tailEnd type="none" w="med" len="med"/>
                    </a:lnL>
                    <a:lnR w="9525" cap="flat" cmpd="sng">
                      <a:solidFill>
                        <a:schemeClr val="lt1"/>
                      </a:solidFill>
                      <a:prstDash val="solid"/>
                      <a:round/>
                      <a:headEnd type="none" w="med" len="med"/>
                      <a:tailEnd type="none" w="med" len="med"/>
                    </a:lnR>
                    <a:lnT w="9525" cap="flat" cmpd="sng">
                      <a:solidFill>
                        <a:schemeClr val="lt1"/>
                      </a:solidFill>
                      <a:prstDash val="solid"/>
                      <a:round/>
                      <a:headEnd type="none" w="med" len="med"/>
                      <a:tailEnd type="none" w="med" len="med"/>
                    </a:lnT>
                    <a:lnB w="9525" cap="flat" cmpd="sng">
                      <a:solidFill>
                        <a:schemeClr val="lt1"/>
                      </a:solidFill>
                      <a:prstDash val="solid"/>
                      <a:round/>
                      <a:headEnd type="none" w="med" len="med"/>
                      <a:tailEnd type="none" w="med" len="med"/>
                    </a:lnB>
                    <a:solidFill>
                      <a:srgbClr val="F5F5F5"/>
                    </a:solidFill>
                  </a:tcPr>
                </a:tc>
              </a:tr>
            </a:tbl>
          </a:graphicData>
        </a:graphic>
      </p:graphicFrame>
      <p:sp>
        <p:nvSpPr>
          <p:cNvPr id="1869" name="Shape 1869"/>
          <p:cNvSpPr txBox="1"/>
          <p:nvPr/>
        </p:nvSpPr>
        <p:spPr>
          <a:xfrm>
            <a:off x="872450" y="3776950"/>
            <a:ext cx="3960000" cy="3339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ja-JP" sz="900" i="1">
                <a:solidFill>
                  <a:srgbClr val="A6A6A6"/>
                </a:solidFill>
                <a:latin typeface="+mn-lt"/>
                <a:ea typeface="+mn-ea"/>
              </a:rPr>
              <a:t>出典：Cloud Security Alliance（CSA）、2016 年</a:t>
            </a:r>
          </a:p>
        </p:txBody>
      </p:sp>
      <p:pic>
        <p:nvPicPr>
          <p:cNvPr id="1870" name="Shape 1870" descr="csa logo.png"/>
          <p:cNvPicPr preferRelativeResize="0"/>
          <p:nvPr/>
        </p:nvPicPr>
        <p:blipFill>
          <a:blip r:embed="rId3">
            <a:alphaModFix/>
          </a:blip>
          <a:stretch>
            <a:fillRect/>
          </a:stretch>
        </p:blipFill>
        <p:spPr>
          <a:xfrm>
            <a:off x="3274925" y="3652150"/>
            <a:ext cx="1208575" cy="519975"/>
          </a:xfrm>
          <a:prstGeom prst="rect">
            <a:avLst/>
          </a:prstGeom>
          <a:noFill/>
          <a:ln>
            <a:noFill/>
          </a:ln>
        </p:spPr>
      </p:pic>
      <p:pic>
        <p:nvPicPr>
          <p:cNvPr id="1871" name="Shape 1871" descr="yes.png"/>
          <p:cNvPicPr preferRelativeResize="0"/>
          <p:nvPr/>
        </p:nvPicPr>
        <p:blipFill>
          <a:blip r:embed="rId4">
            <a:alphaModFix/>
          </a:blip>
          <a:stretch>
            <a:fillRect/>
          </a:stretch>
        </p:blipFill>
        <p:spPr>
          <a:xfrm>
            <a:off x="7360719" y="1614800"/>
            <a:ext cx="370210" cy="333899"/>
          </a:xfrm>
          <a:prstGeom prst="rect">
            <a:avLst/>
          </a:prstGeom>
          <a:noFill/>
          <a:ln>
            <a:noFill/>
          </a:ln>
        </p:spPr>
      </p:pic>
      <p:pic>
        <p:nvPicPr>
          <p:cNvPr id="1872" name="Shape 1872" descr="yes.png"/>
          <p:cNvPicPr preferRelativeResize="0"/>
          <p:nvPr/>
        </p:nvPicPr>
        <p:blipFill>
          <a:blip r:embed="rId4">
            <a:alphaModFix/>
          </a:blip>
          <a:stretch>
            <a:fillRect/>
          </a:stretch>
        </p:blipFill>
        <p:spPr>
          <a:xfrm>
            <a:off x="7360719" y="2009300"/>
            <a:ext cx="370210" cy="333899"/>
          </a:xfrm>
          <a:prstGeom prst="rect">
            <a:avLst/>
          </a:prstGeom>
          <a:noFill/>
          <a:ln>
            <a:noFill/>
          </a:ln>
        </p:spPr>
      </p:pic>
      <p:pic>
        <p:nvPicPr>
          <p:cNvPr id="1873" name="Shape 1873" descr="yes.png"/>
          <p:cNvPicPr preferRelativeResize="0"/>
          <p:nvPr/>
        </p:nvPicPr>
        <p:blipFill>
          <a:blip r:embed="rId4">
            <a:alphaModFix/>
          </a:blip>
          <a:stretch>
            <a:fillRect/>
          </a:stretch>
        </p:blipFill>
        <p:spPr>
          <a:xfrm>
            <a:off x="7360719" y="2403800"/>
            <a:ext cx="370210" cy="333899"/>
          </a:xfrm>
          <a:prstGeom prst="rect">
            <a:avLst/>
          </a:prstGeom>
          <a:noFill/>
          <a:ln>
            <a:noFill/>
          </a:ln>
        </p:spPr>
      </p:pic>
      <p:pic>
        <p:nvPicPr>
          <p:cNvPr id="1874" name="Shape 1874" descr="yes.png"/>
          <p:cNvPicPr preferRelativeResize="0"/>
          <p:nvPr/>
        </p:nvPicPr>
        <p:blipFill>
          <a:blip r:embed="rId4">
            <a:alphaModFix/>
          </a:blip>
          <a:stretch>
            <a:fillRect/>
          </a:stretch>
        </p:blipFill>
        <p:spPr>
          <a:xfrm>
            <a:off x="7360719" y="2798300"/>
            <a:ext cx="370210" cy="333899"/>
          </a:xfrm>
          <a:prstGeom prst="rect">
            <a:avLst/>
          </a:prstGeom>
          <a:noFill/>
          <a:ln>
            <a:noFill/>
          </a:ln>
        </p:spPr>
      </p:pic>
      <p:pic>
        <p:nvPicPr>
          <p:cNvPr id="1875" name="Shape 1875" descr="yes.png"/>
          <p:cNvPicPr preferRelativeResize="0"/>
          <p:nvPr/>
        </p:nvPicPr>
        <p:blipFill>
          <a:blip r:embed="rId4">
            <a:alphaModFix/>
          </a:blip>
          <a:stretch>
            <a:fillRect/>
          </a:stretch>
        </p:blipFill>
        <p:spPr>
          <a:xfrm>
            <a:off x="7360719" y="3192800"/>
            <a:ext cx="370210" cy="333899"/>
          </a:xfrm>
          <a:prstGeom prst="rect">
            <a:avLst/>
          </a:prstGeom>
          <a:noFill/>
          <a:ln>
            <a:noFill/>
          </a:ln>
        </p:spPr>
      </p:pic>
      <p:sp>
        <p:nvSpPr>
          <p:cNvPr id="11" name="正方形/長方形 10"/>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326635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graphicFrame>
        <p:nvGraphicFramePr>
          <p:cNvPr id="1245" name="Shape 1245"/>
          <p:cNvGraphicFramePr/>
          <p:nvPr>
            <p:extLst/>
          </p:nvPr>
        </p:nvGraphicFramePr>
        <p:xfrm>
          <a:off x="3765212" y="660262"/>
          <a:ext cx="1276225" cy="3809640"/>
        </p:xfrm>
        <a:graphic>
          <a:graphicData uri="http://schemas.openxmlformats.org/drawingml/2006/table">
            <a:tbl>
              <a:tblPr>
                <a:noFill/>
              </a:tblPr>
              <a:tblGrid>
                <a:gridCol w="1276225"/>
              </a:tblGrid>
              <a:tr h="421325">
                <a:tc>
                  <a:txBody>
                    <a:bodyPr/>
                    <a:lstStyle/>
                    <a:p>
                      <a:pPr lvl="0" algn="ctr" rtl="0">
                        <a:spcBef>
                          <a:spcPts val="0"/>
                        </a:spcBef>
                        <a:buNone/>
                      </a:pPr>
                      <a:r>
                        <a:rPr lang="en" sz="900" b="1" baseline="0" dirty="0">
                          <a:solidFill>
                            <a:srgbClr val="FFFFFF"/>
                          </a:solidFill>
                          <a:ea typeface="MS PGothic" panose="020B0600070205080204" pitchFamily="34" charset="-128"/>
                        </a:rPr>
                        <a:t>Platform</a:t>
                      </a:r>
                    </a:p>
                    <a:p>
                      <a:pPr lvl="0" algn="ctr" rtl="0">
                        <a:spcBef>
                          <a:spcPts val="0"/>
                        </a:spcBef>
                        <a:buNone/>
                      </a:pPr>
                      <a:r>
                        <a:rPr lang="en" sz="900" b="1" baseline="0" dirty="0">
                          <a:solidFill>
                            <a:srgbClr val="FFFFFF"/>
                          </a:solidFill>
                          <a:ea typeface="MS PGothic" panose="020B0600070205080204" pitchFamily="34" charset="-128"/>
                        </a:rPr>
                        <a:t>as a Service（PaaS）</a:t>
                      </a:r>
                    </a:p>
                  </a:txBody>
                  <a:tcPr marL="0" marR="0" marT="91425" marB="91425"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43F5E"/>
                    </a:solidFill>
                  </a:tcPr>
                </a:tc>
              </a:tr>
              <a:tr h="0">
                <a:tc>
                  <a:txBody>
                    <a:bodyPr/>
                    <a:lstStyle/>
                    <a:p>
                      <a:pPr lvl="0" algn="ctr" rtl="0">
                        <a:spcBef>
                          <a:spcPts val="0"/>
                        </a:spcBef>
                        <a:buNone/>
                      </a:pPr>
                      <a:r>
                        <a:rPr lang="en" sz="800" baseline="0">
                          <a:ea typeface="MS PGothic" panose="020B0600070205080204" pitchFamily="34" charset="-128"/>
                        </a:rPr>
                        <a:t>人</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データ</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アプリケーション</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ランタイム</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ミドルウェア サービス</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オペレーティング システム</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dirty="0">
                          <a:ea typeface="MS PGothic" panose="020B0600070205080204" pitchFamily="34" charset="-128"/>
                        </a:rPr>
                        <a:t>仮想ネットワーク</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ハイパーバイザ</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サーバ</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ストレージ</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dirty="0">
                          <a:ea typeface="MS PGothic" panose="020B0600070205080204" pitchFamily="34" charset="-128"/>
                        </a:rPr>
                        <a:t>物理ネットワーク</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bl>
          </a:graphicData>
        </a:graphic>
      </p:graphicFrame>
      <p:sp>
        <p:nvSpPr>
          <p:cNvPr id="1246" name="Shape 1246"/>
          <p:cNvSpPr txBox="1">
            <a:spLocks noGrp="1"/>
          </p:cNvSpPr>
          <p:nvPr>
            <p:ph type="title"/>
          </p:nvPr>
        </p:nvSpPr>
        <p:spPr>
          <a:xfrm>
            <a:off x="279000" y="42676"/>
            <a:ext cx="8229600" cy="505200"/>
          </a:xfrm>
          <a:prstGeom prst="rect">
            <a:avLst/>
          </a:prstGeom>
        </p:spPr>
        <p:txBody>
          <a:bodyPr lIns="91425" tIns="91425" rIns="91425" bIns="91425" anchor="ctr" anchorCtr="0">
            <a:noAutofit/>
          </a:bodyPr>
          <a:lstStyle/>
          <a:p>
            <a:pPr lvl="0" rtl="0">
              <a:spcBef>
                <a:spcPts val="0"/>
              </a:spcBef>
              <a:buNone/>
            </a:pPr>
            <a:r>
              <a:rPr lang="ja-JP" smtClean="0">
                <a:solidFill>
                  <a:schemeClr val="bg1"/>
                </a:solidFill>
                <a:latin typeface="Meiryo" charset="-128"/>
                <a:ea typeface="Meiryo" charset="-128"/>
                <a:cs typeface="Meiryo" charset="-128"/>
              </a:rPr>
              <a:t>クラウドの責任共有 - SaaS/PaaS/IaaS</a:t>
            </a:r>
          </a:p>
        </p:txBody>
      </p:sp>
      <p:sp>
        <p:nvSpPr>
          <p:cNvPr id="1250" name="Shape 1250"/>
          <p:cNvSpPr txBox="1"/>
          <p:nvPr/>
        </p:nvSpPr>
        <p:spPr>
          <a:xfrm>
            <a:off x="86075" y="4855450"/>
            <a:ext cx="6997200" cy="182700"/>
          </a:xfrm>
          <a:prstGeom prst="rect">
            <a:avLst/>
          </a:prstGeom>
          <a:noFill/>
          <a:ln>
            <a:noFill/>
          </a:ln>
        </p:spPr>
        <p:txBody>
          <a:bodyPr lIns="91425" tIns="91425" rIns="91425" bIns="91425" anchor="t" anchorCtr="0">
            <a:noAutofit/>
          </a:bodyPr>
          <a:lstStyle/>
          <a:p>
            <a:pPr lvl="0" rtl="0">
              <a:spcBef>
                <a:spcPts val="0"/>
              </a:spcBef>
              <a:buNone/>
            </a:pPr>
            <a:r>
              <a:rPr lang="ja-JP" sz="800" dirty="0">
                <a:latin typeface="+mn-lt"/>
                <a:ea typeface="+mn-ea"/>
              </a:rPr>
              <a:t>*Gartner Research Paper：Mind the SaaS Security Gaps Published：2016 年 5 月 19 日</a:t>
            </a:r>
          </a:p>
        </p:txBody>
      </p:sp>
      <p:graphicFrame>
        <p:nvGraphicFramePr>
          <p:cNvPr id="1251" name="Shape 1251"/>
          <p:cNvGraphicFramePr/>
          <p:nvPr>
            <p:extLst/>
          </p:nvPr>
        </p:nvGraphicFramePr>
        <p:xfrm>
          <a:off x="2403812" y="660262"/>
          <a:ext cx="1276225" cy="3809640"/>
        </p:xfrm>
        <a:graphic>
          <a:graphicData uri="http://schemas.openxmlformats.org/drawingml/2006/table">
            <a:tbl>
              <a:tblPr>
                <a:noFill/>
              </a:tblPr>
              <a:tblGrid>
                <a:gridCol w="1276225"/>
              </a:tblGrid>
              <a:tr h="421325">
                <a:tc>
                  <a:txBody>
                    <a:bodyPr/>
                    <a:lstStyle/>
                    <a:p>
                      <a:pPr lvl="0" algn="ctr" rtl="0">
                        <a:spcBef>
                          <a:spcPts val="0"/>
                        </a:spcBef>
                        <a:buNone/>
                      </a:pPr>
                      <a:r>
                        <a:rPr lang="en" sz="900" b="1" baseline="0" dirty="0">
                          <a:solidFill>
                            <a:srgbClr val="FFFFFF"/>
                          </a:solidFill>
                          <a:ea typeface="MS PGothic" panose="020B0600070205080204" pitchFamily="34" charset="-128"/>
                        </a:rPr>
                        <a:t>Infrastructure</a:t>
                      </a:r>
                    </a:p>
                    <a:p>
                      <a:pPr lvl="0" algn="ctr" rtl="0">
                        <a:spcBef>
                          <a:spcPts val="0"/>
                        </a:spcBef>
                        <a:buNone/>
                      </a:pPr>
                      <a:r>
                        <a:rPr lang="en" sz="900" b="1" baseline="0" dirty="0">
                          <a:solidFill>
                            <a:srgbClr val="FFFFFF"/>
                          </a:solidFill>
                          <a:ea typeface="MS PGothic" panose="020B0600070205080204" pitchFamily="34" charset="-128"/>
                        </a:rPr>
                        <a:t>as a Service（IaaS）</a:t>
                      </a:r>
                    </a:p>
                  </a:txBody>
                  <a:tcPr marL="0" marR="0" marT="91425" marB="91425"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43F5E"/>
                    </a:solidFill>
                  </a:tcPr>
                </a:tc>
              </a:tr>
              <a:tr h="0">
                <a:tc>
                  <a:txBody>
                    <a:bodyPr/>
                    <a:lstStyle/>
                    <a:p>
                      <a:pPr lvl="0" algn="ctr" rtl="0">
                        <a:spcBef>
                          <a:spcPts val="0"/>
                        </a:spcBef>
                        <a:buNone/>
                      </a:pPr>
                      <a:r>
                        <a:rPr lang="en" sz="800" baseline="0">
                          <a:ea typeface="MS PGothic" panose="020B0600070205080204" pitchFamily="34" charset="-128"/>
                        </a:rPr>
                        <a:t>人</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データ</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アプリケーション</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ランタイム</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ミドルウェア サービス</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dirty="0">
                          <a:ea typeface="MS PGothic" panose="020B0600070205080204" pitchFamily="34" charset="-128"/>
                        </a:rPr>
                        <a:t>オペレーティング システム</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dirty="0">
                          <a:ea typeface="MS PGothic" panose="020B0600070205080204" pitchFamily="34" charset="-128"/>
                        </a:rPr>
                        <a:t>仮想ネットワーク</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ハイパーバイザ</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サーバ</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ストレージ</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dirty="0">
                          <a:ea typeface="MS PGothic" panose="020B0600070205080204" pitchFamily="34" charset="-128"/>
                        </a:rPr>
                        <a:t>物理ネットワーク</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bl>
          </a:graphicData>
        </a:graphic>
      </p:graphicFrame>
      <p:graphicFrame>
        <p:nvGraphicFramePr>
          <p:cNvPr id="1252" name="Shape 1252"/>
          <p:cNvGraphicFramePr/>
          <p:nvPr>
            <p:extLst/>
          </p:nvPr>
        </p:nvGraphicFramePr>
        <p:xfrm>
          <a:off x="5126612" y="674375"/>
          <a:ext cx="1276225" cy="3773795"/>
        </p:xfrm>
        <a:graphic>
          <a:graphicData uri="http://schemas.openxmlformats.org/drawingml/2006/table">
            <a:tbl>
              <a:tblPr>
                <a:noFill/>
              </a:tblPr>
              <a:tblGrid>
                <a:gridCol w="1276225"/>
              </a:tblGrid>
              <a:tr h="421325">
                <a:tc>
                  <a:txBody>
                    <a:bodyPr/>
                    <a:lstStyle/>
                    <a:p>
                      <a:pPr lvl="0" algn="ctr" rtl="0">
                        <a:spcBef>
                          <a:spcPts val="0"/>
                        </a:spcBef>
                        <a:buNone/>
                      </a:pPr>
                      <a:r>
                        <a:rPr lang="en" sz="900" b="1" baseline="0" dirty="0">
                          <a:solidFill>
                            <a:srgbClr val="FFFFFF"/>
                          </a:solidFill>
                          <a:ea typeface="MS PGothic" panose="020B0600070205080204" pitchFamily="34" charset="-128"/>
                        </a:rPr>
                        <a:t>SaaS</a:t>
                      </a:r>
                    </a:p>
                  </a:txBody>
                  <a:tcPr marL="0" marR="0" marT="91425" marB="91425"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43F5E"/>
                    </a:solidFill>
                  </a:tcPr>
                </a:tc>
              </a:tr>
              <a:tr h="0">
                <a:tc>
                  <a:txBody>
                    <a:bodyPr/>
                    <a:lstStyle/>
                    <a:p>
                      <a:pPr lvl="0" algn="ctr" rtl="0">
                        <a:spcBef>
                          <a:spcPts val="0"/>
                        </a:spcBef>
                        <a:buNone/>
                      </a:pPr>
                      <a:r>
                        <a:rPr lang="en" sz="800" baseline="0">
                          <a:ea typeface="MS PGothic" panose="020B0600070205080204" pitchFamily="34" charset="-128"/>
                        </a:rPr>
                        <a:t>人</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データ</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アプリケーション</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B4EB8E"/>
                    </a:solidFill>
                  </a:tcPr>
                </a:tc>
              </a:tr>
              <a:tr h="296350">
                <a:tc>
                  <a:txBody>
                    <a:bodyPr/>
                    <a:lstStyle/>
                    <a:p>
                      <a:pPr lvl="0" algn="ctr" rtl="0">
                        <a:spcBef>
                          <a:spcPts val="0"/>
                        </a:spcBef>
                        <a:buNone/>
                      </a:pPr>
                      <a:r>
                        <a:rPr lang="en" sz="800" baseline="0">
                          <a:ea typeface="MS PGothic" panose="020B0600070205080204" pitchFamily="34" charset="-128"/>
                        </a:rPr>
                        <a:t>ランタイム</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dirty="0">
                          <a:ea typeface="MS PGothic" panose="020B0600070205080204" pitchFamily="34" charset="-128"/>
                        </a:rPr>
                        <a:t>ミドルウェア サービス</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dirty="0">
                          <a:ea typeface="MS PGothic" panose="020B0600070205080204" pitchFamily="34" charset="-128"/>
                        </a:rPr>
                        <a:t>オペレーティング システム</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仮想ネットワーク</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ハイパーバイザ</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サーバ</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a:ea typeface="MS PGothic" panose="020B0600070205080204" pitchFamily="34" charset="-128"/>
                        </a:rPr>
                        <a:t>ストレージ</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r h="296350">
                <a:tc>
                  <a:txBody>
                    <a:bodyPr/>
                    <a:lstStyle/>
                    <a:p>
                      <a:pPr lvl="0" algn="ctr" rtl="0">
                        <a:spcBef>
                          <a:spcPts val="0"/>
                        </a:spcBef>
                        <a:buNone/>
                      </a:pPr>
                      <a:r>
                        <a:rPr lang="en" sz="800" baseline="0" dirty="0">
                          <a:ea typeface="MS PGothic" panose="020B0600070205080204" pitchFamily="34" charset="-128"/>
                        </a:rPr>
                        <a:t>物理ネットワーク</a:t>
                      </a:r>
                    </a:p>
                  </a:txBody>
                  <a:tcPr marL="0" marR="0"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bl>
          </a:graphicData>
        </a:graphic>
      </p:graphicFrame>
      <p:sp>
        <p:nvSpPr>
          <p:cNvPr id="1253" name="Shape 1253"/>
          <p:cNvSpPr/>
          <p:nvPr/>
        </p:nvSpPr>
        <p:spPr>
          <a:xfrm>
            <a:off x="3048425" y="4513500"/>
            <a:ext cx="1276200" cy="331800"/>
          </a:xfrm>
          <a:prstGeom prst="rect">
            <a:avLst/>
          </a:prstGeom>
          <a:solidFill>
            <a:srgbClr val="E0FED4"/>
          </a:solidFill>
          <a:ln>
            <a:noFill/>
          </a:ln>
        </p:spPr>
        <p:txBody>
          <a:bodyPr lIns="91425" tIns="91425" rIns="91425" bIns="91425" anchor="ctr" anchorCtr="0">
            <a:noAutofit/>
          </a:bodyPr>
          <a:lstStyle/>
          <a:p>
            <a:pPr lvl="0" algn="ctr" rtl="0">
              <a:spcBef>
                <a:spcPts val="0"/>
              </a:spcBef>
              <a:buNone/>
            </a:pPr>
            <a:r>
              <a:rPr lang="ja-JP" sz="900">
                <a:latin typeface="+mn-lt"/>
                <a:ea typeface="+mn-ea"/>
              </a:rPr>
              <a:t>CSR の</a:t>
            </a:r>
          </a:p>
          <a:p>
            <a:pPr lvl="0" algn="ctr" rtl="0">
              <a:spcBef>
                <a:spcPts val="0"/>
              </a:spcBef>
              <a:buNone/>
            </a:pPr>
            <a:r>
              <a:rPr lang="ja-JP" sz="900">
                <a:latin typeface="+mn-lt"/>
                <a:ea typeface="+mn-ea"/>
              </a:rPr>
              <a:t>担当</a:t>
            </a:r>
          </a:p>
        </p:txBody>
      </p:sp>
      <p:sp>
        <p:nvSpPr>
          <p:cNvPr id="1254" name="Shape 1254"/>
          <p:cNvSpPr/>
          <p:nvPr/>
        </p:nvSpPr>
        <p:spPr>
          <a:xfrm>
            <a:off x="4535000" y="4513500"/>
            <a:ext cx="1276200" cy="331800"/>
          </a:xfrm>
          <a:prstGeom prst="rect">
            <a:avLst/>
          </a:prstGeom>
          <a:solidFill>
            <a:srgbClr val="EAEAEA"/>
          </a:solidFill>
          <a:ln>
            <a:noFill/>
          </a:ln>
        </p:spPr>
        <p:txBody>
          <a:bodyPr lIns="91425" tIns="91425" rIns="91425" bIns="91425" anchor="ctr" anchorCtr="0">
            <a:noAutofit/>
          </a:bodyPr>
          <a:lstStyle/>
          <a:p>
            <a:pPr lvl="0" algn="ctr" rtl="0">
              <a:spcBef>
                <a:spcPts val="0"/>
              </a:spcBef>
              <a:buNone/>
            </a:pPr>
            <a:r>
              <a:rPr lang="ja-JP" sz="900">
                <a:latin typeface="+mn-lt"/>
                <a:ea typeface="+mn-ea"/>
              </a:rPr>
              <a:t>お客様の</a:t>
            </a:r>
          </a:p>
          <a:p>
            <a:pPr lvl="0" algn="ctr" rtl="0">
              <a:spcBef>
                <a:spcPts val="0"/>
              </a:spcBef>
              <a:buNone/>
            </a:pPr>
            <a:r>
              <a:rPr lang="ja-JP" sz="900">
                <a:latin typeface="+mn-lt"/>
                <a:ea typeface="+mn-ea"/>
              </a:rPr>
              <a:t>担当</a:t>
            </a:r>
          </a:p>
        </p:txBody>
      </p:sp>
      <p:pic>
        <p:nvPicPr>
          <p:cNvPr id="1255" name="Shape 1255" descr="bg.png"/>
          <p:cNvPicPr preferRelativeResize="0"/>
          <p:nvPr/>
        </p:nvPicPr>
        <p:blipFill>
          <a:blip r:embed="rId3">
            <a:alphaModFix/>
          </a:blip>
          <a:stretch>
            <a:fillRect/>
          </a:stretch>
        </p:blipFill>
        <p:spPr>
          <a:xfrm>
            <a:off x="1548825" y="963450"/>
            <a:ext cx="5717599" cy="1235149"/>
          </a:xfrm>
          <a:prstGeom prst="rect">
            <a:avLst/>
          </a:prstGeom>
          <a:noFill/>
          <a:ln>
            <a:noFill/>
          </a:ln>
        </p:spPr>
      </p:pic>
      <p:graphicFrame>
        <p:nvGraphicFramePr>
          <p:cNvPr id="1256" name="Shape 1256"/>
          <p:cNvGraphicFramePr/>
          <p:nvPr>
            <p:extLst/>
          </p:nvPr>
        </p:nvGraphicFramePr>
        <p:xfrm>
          <a:off x="3765212" y="1117462"/>
          <a:ext cx="1276225" cy="914310"/>
        </p:xfrm>
        <a:graphic>
          <a:graphicData uri="http://schemas.openxmlformats.org/drawingml/2006/table">
            <a:tbl>
              <a:tblPr>
                <a:noFill/>
              </a:tblPr>
              <a:tblGrid>
                <a:gridCol w="1276225"/>
              </a:tblGrid>
              <a:tr h="0">
                <a:tc>
                  <a:txBody>
                    <a:bodyPr/>
                    <a:lstStyle/>
                    <a:p>
                      <a:pPr lvl="0" algn="ctr" rtl="0">
                        <a:spcBef>
                          <a:spcPts val="0"/>
                        </a:spcBef>
                        <a:buNone/>
                      </a:pPr>
                      <a:r>
                        <a:rPr lang="en" sz="800" baseline="0" dirty="0">
                          <a:ea typeface="MS PGothic" panose="020B0600070205080204" pitchFamily="34" charset="-128"/>
                        </a:rPr>
                        <a:t>人</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dirty="0">
                          <a:ea typeface="MS PGothic" panose="020B0600070205080204" pitchFamily="34" charset="-128"/>
                        </a:rPr>
                        <a:t>データ</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dirty="0">
                          <a:ea typeface="MS PGothic" panose="020B0600070205080204" pitchFamily="34" charset="-128"/>
                        </a:rPr>
                        <a:t>アプリケーション</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bl>
          </a:graphicData>
        </a:graphic>
      </p:graphicFrame>
      <p:graphicFrame>
        <p:nvGraphicFramePr>
          <p:cNvPr id="1257" name="Shape 1257"/>
          <p:cNvGraphicFramePr/>
          <p:nvPr>
            <p:extLst/>
          </p:nvPr>
        </p:nvGraphicFramePr>
        <p:xfrm>
          <a:off x="5126612" y="1117475"/>
          <a:ext cx="1276225" cy="914310"/>
        </p:xfrm>
        <a:graphic>
          <a:graphicData uri="http://schemas.openxmlformats.org/drawingml/2006/table">
            <a:tbl>
              <a:tblPr>
                <a:noFill/>
              </a:tblPr>
              <a:tblGrid>
                <a:gridCol w="1276225"/>
              </a:tblGrid>
              <a:tr h="0">
                <a:tc>
                  <a:txBody>
                    <a:bodyPr/>
                    <a:lstStyle/>
                    <a:p>
                      <a:pPr lvl="0" algn="ctr" rtl="0">
                        <a:spcBef>
                          <a:spcPts val="0"/>
                        </a:spcBef>
                        <a:buNone/>
                      </a:pPr>
                      <a:r>
                        <a:rPr lang="en" sz="800" baseline="0" dirty="0">
                          <a:ea typeface="MS PGothic" panose="020B0600070205080204" pitchFamily="34" charset="-128"/>
                        </a:rPr>
                        <a:t>人</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データ</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dirty="0">
                          <a:ea typeface="MS PGothic" panose="020B0600070205080204" pitchFamily="34" charset="-128"/>
                        </a:rPr>
                        <a:t>アプリケーション</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0FED4"/>
                    </a:solidFill>
                  </a:tcPr>
                </a:tc>
              </a:tr>
            </a:tbl>
          </a:graphicData>
        </a:graphic>
      </p:graphicFrame>
      <p:graphicFrame>
        <p:nvGraphicFramePr>
          <p:cNvPr id="1258" name="Shape 1258"/>
          <p:cNvGraphicFramePr/>
          <p:nvPr>
            <p:extLst/>
          </p:nvPr>
        </p:nvGraphicFramePr>
        <p:xfrm>
          <a:off x="2403812" y="1117462"/>
          <a:ext cx="1276225" cy="914310"/>
        </p:xfrm>
        <a:graphic>
          <a:graphicData uri="http://schemas.openxmlformats.org/drawingml/2006/table">
            <a:tbl>
              <a:tblPr>
                <a:noFill/>
              </a:tblPr>
              <a:tblGrid>
                <a:gridCol w="1276225"/>
              </a:tblGrid>
              <a:tr h="0">
                <a:tc>
                  <a:txBody>
                    <a:bodyPr/>
                    <a:lstStyle/>
                    <a:p>
                      <a:pPr lvl="0" algn="ctr" rtl="0">
                        <a:spcBef>
                          <a:spcPts val="0"/>
                        </a:spcBef>
                        <a:buNone/>
                      </a:pPr>
                      <a:r>
                        <a:rPr lang="en" sz="800" baseline="0" dirty="0">
                          <a:ea typeface="MS PGothic" panose="020B0600070205080204" pitchFamily="34" charset="-128"/>
                        </a:rPr>
                        <a:t>人</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a:ea typeface="MS PGothic" panose="020B0600070205080204" pitchFamily="34" charset="-128"/>
                        </a:rPr>
                        <a:t>データ</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r h="296350">
                <a:tc>
                  <a:txBody>
                    <a:bodyPr/>
                    <a:lstStyle/>
                    <a:p>
                      <a:pPr lvl="0" algn="ctr" rtl="0">
                        <a:spcBef>
                          <a:spcPts val="0"/>
                        </a:spcBef>
                        <a:buNone/>
                      </a:pPr>
                      <a:r>
                        <a:rPr lang="en" sz="800" baseline="0" dirty="0">
                          <a:ea typeface="MS PGothic" panose="020B0600070205080204" pitchFamily="34" charset="-128"/>
                        </a:rPr>
                        <a:t>アプリケーション</a:t>
                      </a:r>
                    </a:p>
                  </a:txBody>
                  <a:tcPr marL="91425" marR="91425" marT="91425" marB="91425">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EAEAEA"/>
                    </a:solidFill>
                  </a:tcPr>
                </a:tc>
              </a:tr>
            </a:tbl>
          </a:graphicData>
        </a:graphic>
      </p:graphicFrame>
    </p:spTree>
    <p:extLst>
      <p:ext uri="{BB962C8B-B14F-4D97-AF65-F5344CB8AC3E}">
        <p14:creationId xmlns:p14="http://schemas.microsoft.com/office/powerpoint/2010/main" val="36669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5"/>
                                        </p:tgtEl>
                                        <p:attrNameLst>
                                          <p:attrName>style.visibility</p:attrName>
                                        </p:attrNameLst>
                                      </p:cBhvr>
                                      <p:to>
                                        <p:strVal val="visible"/>
                                      </p:to>
                                    </p:set>
                                    <p:animEffect transition="in" filter="fade">
                                      <p:cBhvr>
                                        <p:cTn id="7" dur="1000"/>
                                        <p:tgtEl>
                                          <p:spTgt spid="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ja-JP" altLang="en-US" sz="3600" spc="-200" smtClean="0">
                <a:latin typeface="Meiryo" charset="-128"/>
                <a:ea typeface="Meiryo" charset="-128"/>
                <a:cs typeface="Meiryo" charset="-128"/>
              </a:rPr>
              <a:t>アジェンダ</a:t>
            </a:r>
            <a:endParaRPr altLang="en-US" sz="3600" dirty="0">
              <a:latin typeface="Meiryo" charset="-128"/>
              <a:ea typeface="Meiryo" charset="-128"/>
              <a:cs typeface="Meiryo" charset="-128"/>
            </a:endParaRPr>
          </a:p>
        </p:txBody>
      </p:sp>
      <p:sp>
        <p:nvSpPr>
          <p:cNvPr id="2" name="テキスト ボックス 1"/>
          <p:cNvSpPr txBox="1"/>
          <p:nvPr/>
        </p:nvSpPr>
        <p:spPr>
          <a:xfrm>
            <a:off x="4965290" y="816077"/>
            <a:ext cx="3864078" cy="1754326"/>
          </a:xfrm>
          <a:prstGeom prst="rect">
            <a:avLst/>
          </a:prstGeom>
          <a:noFill/>
        </p:spPr>
        <p:txBody>
          <a:bodyPr wrap="square" rtlCol="0">
            <a:spAutoFit/>
          </a:bodyPr>
          <a:lstStyle/>
          <a:p>
            <a:r>
              <a:rPr kumimoji="1" lang="ja-JP" altLang="en-US" dirty="0" smtClean="0">
                <a:latin typeface="Meiryo" charset="-128"/>
                <a:ea typeface="Meiryo" charset="-128"/>
                <a:cs typeface="Meiryo" charset="-128"/>
              </a:rPr>
              <a:t>昨今のインターネット環境と課題</a:t>
            </a:r>
            <a:endParaRPr kumimoji="1" lang="en-US" altLang="ja-JP" dirty="0" smtClean="0">
              <a:latin typeface="Meiryo" charset="-128"/>
              <a:ea typeface="Meiryo" charset="-128"/>
              <a:cs typeface="Meiryo" charset="-128"/>
            </a:endParaRPr>
          </a:p>
          <a:p>
            <a:endParaRPr kumimoji="1" lang="en-US" altLang="ja-JP" dirty="0" smtClean="0">
              <a:latin typeface="+mn-lt"/>
            </a:endParaRPr>
          </a:p>
          <a:p>
            <a:r>
              <a:rPr kumimoji="1" lang="en-US" altLang="ja-JP" dirty="0" smtClean="0">
                <a:solidFill>
                  <a:schemeClr val="bg2">
                    <a:lumMod val="65000"/>
                  </a:schemeClr>
                </a:solidFill>
                <a:latin typeface="+mn-lt"/>
              </a:rPr>
              <a:t>Cisco Umbrella</a:t>
            </a:r>
          </a:p>
          <a:p>
            <a:endParaRPr kumimoji="1" lang="en-US" altLang="ja-JP" dirty="0">
              <a:solidFill>
                <a:schemeClr val="bg2">
                  <a:lumMod val="65000"/>
                </a:schemeClr>
              </a:solidFill>
              <a:latin typeface="+mn-lt"/>
            </a:endParaRPr>
          </a:p>
          <a:p>
            <a:r>
              <a:rPr kumimoji="1" lang="en-US" altLang="ja-JP" dirty="0" smtClean="0">
                <a:solidFill>
                  <a:schemeClr val="bg2">
                    <a:lumMod val="65000"/>
                  </a:schemeClr>
                </a:solidFill>
                <a:latin typeface="+mn-lt"/>
              </a:rPr>
              <a:t>Cisco </a:t>
            </a:r>
            <a:r>
              <a:rPr kumimoji="1" lang="en-US" altLang="ja-JP" dirty="0" err="1" smtClean="0">
                <a:solidFill>
                  <a:schemeClr val="bg2">
                    <a:lumMod val="65000"/>
                  </a:schemeClr>
                </a:solidFill>
                <a:latin typeface="+mn-lt"/>
              </a:rPr>
              <a:t>CloudLock</a:t>
            </a:r>
            <a:endParaRPr kumimoji="1" lang="en-US" altLang="ja-JP" dirty="0" smtClean="0">
              <a:solidFill>
                <a:schemeClr val="bg2">
                  <a:lumMod val="65000"/>
                </a:schemeClr>
              </a:solidFill>
              <a:latin typeface="+mn-lt"/>
            </a:endParaRPr>
          </a:p>
          <a:p>
            <a:endParaRPr kumimoji="1" lang="ja-JP" altLang="en-US" dirty="0" smtClean="0">
              <a:solidFill>
                <a:schemeClr val="bg2">
                  <a:lumMod val="65000"/>
                </a:schemeClr>
              </a:solidFill>
              <a:latin typeface="+mn-lt"/>
            </a:endParaRPr>
          </a:p>
        </p:txBody>
      </p:sp>
    </p:spTree>
    <p:extLst>
      <p:ext uri="{BB962C8B-B14F-4D97-AF65-F5344CB8AC3E}">
        <p14:creationId xmlns:p14="http://schemas.microsoft.com/office/powerpoint/2010/main" val="641602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grpSp>
        <p:nvGrpSpPr>
          <p:cNvPr id="1318" name="Shape 1318"/>
          <p:cNvGrpSpPr/>
          <p:nvPr/>
        </p:nvGrpSpPr>
        <p:grpSpPr>
          <a:xfrm>
            <a:off x="125" y="2951075"/>
            <a:ext cx="9144000" cy="1929300"/>
            <a:chOff x="125" y="2951075"/>
            <a:chExt cx="9144000" cy="1929300"/>
          </a:xfrm>
        </p:grpSpPr>
        <p:sp>
          <p:nvSpPr>
            <p:cNvPr id="1319" name="Shape 1319"/>
            <p:cNvSpPr/>
            <p:nvPr/>
          </p:nvSpPr>
          <p:spPr>
            <a:xfrm>
              <a:off x="125" y="2951075"/>
              <a:ext cx="9144000" cy="1929300"/>
            </a:xfrm>
            <a:prstGeom prst="rect">
              <a:avLst/>
            </a:prstGeom>
            <a:solidFill>
              <a:srgbClr val="182442"/>
            </a:solidFill>
            <a:ln>
              <a:noFill/>
            </a:ln>
          </p:spPr>
          <p:txBody>
            <a:bodyPr lIns="91425" tIns="91425" rIns="91425" bIns="91425" anchor="ctr" anchorCtr="0">
              <a:noAutofit/>
            </a:bodyPr>
            <a:lstStyle/>
            <a:p>
              <a:pPr lvl="0">
                <a:spcBef>
                  <a:spcPts val="0"/>
                </a:spcBef>
                <a:buNone/>
              </a:pPr>
              <a:endParaRPr>
                <a:latin typeface="+mn-lt"/>
                <a:ea typeface="+mn-ea"/>
              </a:endParaRPr>
            </a:p>
          </p:txBody>
        </p:sp>
        <p:pic>
          <p:nvPicPr>
            <p:cNvPr id="1320" name="Shape 1320" descr="clodlock logo.png"/>
            <p:cNvPicPr preferRelativeResize="0"/>
            <p:nvPr/>
          </p:nvPicPr>
          <p:blipFill>
            <a:blip r:embed="rId3">
              <a:alphaModFix/>
            </a:blip>
            <a:stretch>
              <a:fillRect/>
            </a:stretch>
          </p:blipFill>
          <p:spPr>
            <a:xfrm>
              <a:off x="2680491" y="3576075"/>
              <a:ext cx="3783017" cy="315975"/>
            </a:xfrm>
            <a:prstGeom prst="rect">
              <a:avLst/>
            </a:prstGeom>
            <a:noFill/>
            <a:ln>
              <a:noFill/>
            </a:ln>
          </p:spPr>
        </p:pic>
      </p:grpSp>
      <p:sp>
        <p:nvSpPr>
          <p:cNvPr id="1322" name="Shape 1322"/>
          <p:cNvSpPr txBox="1">
            <a:spLocks noGrp="1"/>
          </p:cNvSpPr>
          <p:nvPr>
            <p:ph type="title" idx="4294967295"/>
          </p:nvPr>
        </p:nvSpPr>
        <p:spPr>
          <a:xfrm>
            <a:off x="279000" y="326550"/>
            <a:ext cx="8229600" cy="291600"/>
          </a:xfrm>
          <a:prstGeom prst="rect">
            <a:avLst/>
          </a:prstGeom>
        </p:spPr>
        <p:txBody>
          <a:bodyPr lIns="91425" tIns="91425" rIns="91425" bIns="91425" anchor="b" anchorCtr="0">
            <a:noAutofit/>
          </a:bodyPr>
          <a:lstStyle/>
          <a:p>
            <a:pPr lvl="0" rtl="0">
              <a:lnSpc>
                <a:spcPct val="115000"/>
              </a:lnSpc>
              <a:spcBef>
                <a:spcPts val="0"/>
              </a:spcBef>
              <a:buNone/>
            </a:pPr>
            <a:r>
              <a:rPr lang="ja-JP" smtClean="0">
                <a:solidFill>
                  <a:schemeClr val="bg1"/>
                </a:solidFill>
                <a:latin typeface="Meiryo" charset="-128"/>
                <a:ea typeface="Meiryo" charset="-128"/>
                <a:cs typeface="Meiryo" charset="-128"/>
              </a:rPr>
              <a:t>CloudLock プラットフォーム</a:t>
            </a:r>
          </a:p>
        </p:txBody>
      </p:sp>
      <p:grpSp>
        <p:nvGrpSpPr>
          <p:cNvPr id="1323" name="Shape 1323"/>
          <p:cNvGrpSpPr/>
          <p:nvPr/>
        </p:nvGrpSpPr>
        <p:grpSpPr>
          <a:xfrm>
            <a:off x="3741308" y="4012008"/>
            <a:ext cx="761700" cy="617777"/>
            <a:chOff x="3797258" y="4012008"/>
            <a:chExt cx="761700" cy="617777"/>
          </a:xfrm>
        </p:grpSpPr>
        <p:pic>
          <p:nvPicPr>
            <p:cNvPr id="1324" name="Shape 1324"/>
            <p:cNvPicPr preferRelativeResize="0"/>
            <p:nvPr/>
          </p:nvPicPr>
          <p:blipFill>
            <a:blip r:embed="rId4">
              <a:alphaModFix/>
            </a:blip>
            <a:stretch>
              <a:fillRect/>
            </a:stretch>
          </p:blipFill>
          <p:spPr>
            <a:xfrm>
              <a:off x="3974809" y="4012008"/>
              <a:ext cx="413426" cy="413441"/>
            </a:xfrm>
            <a:prstGeom prst="rect">
              <a:avLst/>
            </a:prstGeom>
            <a:noFill/>
            <a:ln>
              <a:noFill/>
            </a:ln>
          </p:spPr>
        </p:pic>
        <p:sp>
          <p:nvSpPr>
            <p:cNvPr id="1325" name="Shape 1325"/>
            <p:cNvSpPr txBox="1"/>
            <p:nvPr/>
          </p:nvSpPr>
          <p:spPr>
            <a:xfrm>
              <a:off x="3797258" y="4367886"/>
              <a:ext cx="761700" cy="261900"/>
            </a:xfrm>
            <a:prstGeom prst="rect">
              <a:avLst/>
            </a:prstGeom>
            <a:noFill/>
            <a:ln>
              <a:noFill/>
            </a:ln>
          </p:spPr>
          <p:txBody>
            <a:bodyPr lIns="91425" tIns="91425" rIns="91425" bIns="91425" anchor="ctr" anchorCtr="0">
              <a:noAutofit/>
            </a:bodyPr>
            <a:lstStyle/>
            <a:p>
              <a:pPr lvl="0" algn="ctr" rtl="0">
                <a:spcBef>
                  <a:spcPts val="0"/>
                </a:spcBef>
                <a:buNone/>
              </a:pPr>
              <a:r>
                <a:rPr lang="ja-JP" sz="700" b="1">
                  <a:solidFill>
                    <a:srgbClr val="FFFFFF"/>
                  </a:solidFill>
                  <a:latin typeface="+mn-lt"/>
                  <a:ea typeface="+mn-ea"/>
                  <a:sym typeface="Questrial"/>
                </a:rPr>
                <a:t>DLP</a:t>
              </a:r>
            </a:p>
          </p:txBody>
        </p:sp>
      </p:grpSp>
      <p:grpSp>
        <p:nvGrpSpPr>
          <p:cNvPr id="1326" name="Shape 1326"/>
          <p:cNvGrpSpPr/>
          <p:nvPr/>
        </p:nvGrpSpPr>
        <p:grpSpPr>
          <a:xfrm>
            <a:off x="2194647" y="3993475"/>
            <a:ext cx="895200" cy="636300"/>
            <a:chOff x="2163513" y="3993475"/>
            <a:chExt cx="895200" cy="636300"/>
          </a:xfrm>
        </p:grpSpPr>
        <p:pic>
          <p:nvPicPr>
            <p:cNvPr id="1327" name="Shape 1327"/>
            <p:cNvPicPr preferRelativeResize="0"/>
            <p:nvPr/>
          </p:nvPicPr>
          <p:blipFill>
            <a:blip r:embed="rId5">
              <a:alphaModFix/>
            </a:blip>
            <a:stretch>
              <a:fillRect/>
            </a:stretch>
          </p:blipFill>
          <p:spPr>
            <a:xfrm>
              <a:off x="2425300" y="3993475"/>
              <a:ext cx="413426" cy="413441"/>
            </a:xfrm>
            <a:prstGeom prst="rect">
              <a:avLst/>
            </a:prstGeom>
            <a:noFill/>
            <a:ln>
              <a:noFill/>
            </a:ln>
          </p:spPr>
        </p:pic>
        <p:sp>
          <p:nvSpPr>
            <p:cNvPr id="1328" name="Shape 1328"/>
            <p:cNvSpPr txBox="1"/>
            <p:nvPr/>
          </p:nvSpPr>
          <p:spPr>
            <a:xfrm>
              <a:off x="2163513" y="4367875"/>
              <a:ext cx="895200" cy="261900"/>
            </a:xfrm>
            <a:prstGeom prst="rect">
              <a:avLst/>
            </a:prstGeom>
            <a:noFill/>
            <a:ln>
              <a:noFill/>
            </a:ln>
          </p:spPr>
          <p:txBody>
            <a:bodyPr lIns="91425" tIns="91425" rIns="91425" bIns="91425" anchor="ctr" anchorCtr="0">
              <a:noAutofit/>
            </a:bodyPr>
            <a:lstStyle/>
            <a:p>
              <a:pPr lvl="0" algn="ctr" rtl="0">
                <a:spcBef>
                  <a:spcPts val="0"/>
                </a:spcBef>
                <a:buNone/>
              </a:pPr>
              <a:r>
                <a:rPr lang="ja-JP" dirty="0" smtClean="0">
                  <a:latin typeface="+mn-lt"/>
                  <a:ea typeface="+mn-ea"/>
                </a:rPr>
                <a:t> </a:t>
              </a:r>
              <a:r>
                <a:rPr lang="ja-JP" sz="700" b="1" dirty="0">
                  <a:solidFill>
                    <a:srgbClr val="FFFFFF"/>
                  </a:solidFill>
                  <a:latin typeface="+mn-lt"/>
                  <a:ea typeface="+mn-ea"/>
                  <a:sym typeface="Questrial"/>
                </a:rPr>
                <a:t>ユーザ行動分析</a:t>
              </a:r>
            </a:p>
          </p:txBody>
        </p:sp>
      </p:grpSp>
      <p:grpSp>
        <p:nvGrpSpPr>
          <p:cNvPr id="1329" name="Shape 1329"/>
          <p:cNvGrpSpPr/>
          <p:nvPr/>
        </p:nvGrpSpPr>
        <p:grpSpPr>
          <a:xfrm>
            <a:off x="6087296" y="3993475"/>
            <a:ext cx="761700" cy="636299"/>
            <a:chOff x="6143246" y="3993475"/>
            <a:chExt cx="761700" cy="636299"/>
          </a:xfrm>
        </p:grpSpPr>
        <p:pic>
          <p:nvPicPr>
            <p:cNvPr id="1330" name="Shape 1330"/>
            <p:cNvPicPr preferRelativeResize="0"/>
            <p:nvPr/>
          </p:nvPicPr>
          <p:blipFill>
            <a:blip r:embed="rId6">
              <a:alphaModFix/>
            </a:blip>
            <a:stretch>
              <a:fillRect/>
            </a:stretch>
          </p:blipFill>
          <p:spPr>
            <a:xfrm>
              <a:off x="6299073" y="3993475"/>
              <a:ext cx="413426" cy="413441"/>
            </a:xfrm>
            <a:prstGeom prst="rect">
              <a:avLst/>
            </a:prstGeom>
            <a:noFill/>
            <a:ln>
              <a:noFill/>
            </a:ln>
          </p:spPr>
        </p:pic>
        <p:sp>
          <p:nvSpPr>
            <p:cNvPr id="1331" name="Shape 1331"/>
            <p:cNvSpPr txBox="1"/>
            <p:nvPr/>
          </p:nvSpPr>
          <p:spPr>
            <a:xfrm>
              <a:off x="6143246" y="4367875"/>
              <a:ext cx="761700" cy="261900"/>
            </a:xfrm>
            <a:prstGeom prst="rect">
              <a:avLst/>
            </a:prstGeom>
            <a:noFill/>
            <a:ln>
              <a:noFill/>
            </a:ln>
          </p:spPr>
          <p:txBody>
            <a:bodyPr lIns="91425" tIns="91425" rIns="91425" bIns="91425" anchor="ctr" anchorCtr="0">
              <a:noAutofit/>
            </a:bodyPr>
            <a:lstStyle/>
            <a:p>
              <a:pPr lvl="0" algn="ctr" rtl="0">
                <a:spcBef>
                  <a:spcPts val="0"/>
                </a:spcBef>
                <a:buNone/>
              </a:pPr>
              <a:r>
                <a:rPr lang="ja-JP" sz="700" b="1">
                  <a:solidFill>
                    <a:srgbClr val="FFFFFF"/>
                  </a:solidFill>
                  <a:latin typeface="+mn-lt"/>
                  <a:ea typeface="+mn-ea"/>
                  <a:sym typeface="Questrial"/>
                </a:rPr>
                <a:t>一元化された</a:t>
              </a:r>
            </a:p>
            <a:p>
              <a:pPr lvl="0" algn="ctr" rtl="0">
                <a:spcBef>
                  <a:spcPts val="0"/>
                </a:spcBef>
                <a:buNone/>
              </a:pPr>
              <a:r>
                <a:rPr lang="ja-JP" sz="700" b="1">
                  <a:solidFill>
                    <a:srgbClr val="FFFFFF"/>
                  </a:solidFill>
                  <a:latin typeface="+mn-lt"/>
                  <a:ea typeface="+mn-ea"/>
                  <a:sym typeface="Questrial"/>
                </a:rPr>
                <a:t>監査</a:t>
              </a:r>
            </a:p>
          </p:txBody>
        </p:sp>
      </p:grpSp>
      <p:grpSp>
        <p:nvGrpSpPr>
          <p:cNvPr id="1332" name="Shape 1332"/>
          <p:cNvGrpSpPr/>
          <p:nvPr/>
        </p:nvGrpSpPr>
        <p:grpSpPr>
          <a:xfrm>
            <a:off x="5237871" y="3993475"/>
            <a:ext cx="831600" cy="636311"/>
            <a:chOff x="5293821" y="3993475"/>
            <a:chExt cx="831600" cy="636311"/>
          </a:xfrm>
        </p:grpSpPr>
        <p:pic>
          <p:nvPicPr>
            <p:cNvPr id="1333" name="Shape 1333"/>
            <p:cNvPicPr preferRelativeResize="0"/>
            <p:nvPr/>
          </p:nvPicPr>
          <p:blipFill>
            <a:blip r:embed="rId7">
              <a:alphaModFix/>
            </a:blip>
            <a:stretch>
              <a:fillRect/>
            </a:stretch>
          </p:blipFill>
          <p:spPr>
            <a:xfrm>
              <a:off x="5524319" y="3993475"/>
              <a:ext cx="413426" cy="413441"/>
            </a:xfrm>
            <a:prstGeom prst="rect">
              <a:avLst/>
            </a:prstGeom>
            <a:noFill/>
            <a:ln>
              <a:noFill/>
            </a:ln>
          </p:spPr>
        </p:pic>
        <p:sp>
          <p:nvSpPr>
            <p:cNvPr id="1334" name="Shape 1334"/>
            <p:cNvSpPr txBox="1"/>
            <p:nvPr/>
          </p:nvSpPr>
          <p:spPr>
            <a:xfrm>
              <a:off x="5293821" y="4367886"/>
              <a:ext cx="831600" cy="261900"/>
            </a:xfrm>
            <a:prstGeom prst="rect">
              <a:avLst/>
            </a:prstGeom>
            <a:noFill/>
            <a:ln>
              <a:noFill/>
            </a:ln>
          </p:spPr>
          <p:txBody>
            <a:bodyPr lIns="91425" tIns="91425" rIns="91425" bIns="91425" anchor="ctr" anchorCtr="0">
              <a:noAutofit/>
            </a:bodyPr>
            <a:lstStyle/>
            <a:p>
              <a:pPr lvl="0" algn="ctr" rtl="0">
                <a:spcBef>
                  <a:spcPts val="0"/>
                </a:spcBef>
                <a:buNone/>
              </a:pPr>
              <a:r>
                <a:rPr lang="ja-JP" sz="700" b="1">
                  <a:solidFill>
                    <a:srgbClr val="FFFFFF"/>
                  </a:solidFill>
                  <a:latin typeface="+mn-lt"/>
                  <a:ea typeface="+mn-ea"/>
                  <a:sym typeface="Questrial"/>
                </a:rPr>
                <a:t>構成</a:t>
              </a:r>
            </a:p>
            <a:p>
              <a:pPr lvl="0" algn="ctr" rtl="0">
                <a:spcBef>
                  <a:spcPts val="0"/>
                </a:spcBef>
                <a:buNone/>
              </a:pPr>
              <a:r>
                <a:rPr lang="ja-JP" sz="700" b="1">
                  <a:solidFill>
                    <a:srgbClr val="FFFFFF"/>
                  </a:solidFill>
                  <a:latin typeface="+mn-lt"/>
                  <a:ea typeface="+mn-ea"/>
                  <a:sym typeface="Questrial"/>
                </a:rPr>
                <a:t>セキュリティ</a:t>
              </a:r>
            </a:p>
          </p:txBody>
        </p:sp>
      </p:grpSp>
      <p:grpSp>
        <p:nvGrpSpPr>
          <p:cNvPr id="1335" name="Shape 1335"/>
          <p:cNvGrpSpPr/>
          <p:nvPr/>
        </p:nvGrpSpPr>
        <p:grpSpPr>
          <a:xfrm>
            <a:off x="4461071" y="3993475"/>
            <a:ext cx="867300" cy="636299"/>
            <a:chOff x="4517021" y="3993475"/>
            <a:chExt cx="867300" cy="636299"/>
          </a:xfrm>
        </p:grpSpPr>
        <p:pic>
          <p:nvPicPr>
            <p:cNvPr id="1336" name="Shape 1336"/>
            <p:cNvPicPr preferRelativeResize="0"/>
            <p:nvPr/>
          </p:nvPicPr>
          <p:blipFill>
            <a:blip r:embed="rId8">
              <a:alphaModFix/>
            </a:blip>
            <a:stretch>
              <a:fillRect/>
            </a:stretch>
          </p:blipFill>
          <p:spPr>
            <a:xfrm>
              <a:off x="4749564" y="3993475"/>
              <a:ext cx="413426" cy="413441"/>
            </a:xfrm>
            <a:prstGeom prst="rect">
              <a:avLst/>
            </a:prstGeom>
            <a:noFill/>
            <a:ln>
              <a:noFill/>
            </a:ln>
          </p:spPr>
        </p:pic>
        <p:sp>
          <p:nvSpPr>
            <p:cNvPr id="1337" name="Shape 1337"/>
            <p:cNvSpPr txBox="1"/>
            <p:nvPr/>
          </p:nvSpPr>
          <p:spPr>
            <a:xfrm>
              <a:off x="4517021" y="4367875"/>
              <a:ext cx="867300" cy="261900"/>
            </a:xfrm>
            <a:prstGeom prst="rect">
              <a:avLst/>
            </a:prstGeom>
            <a:noFill/>
            <a:ln>
              <a:noFill/>
            </a:ln>
          </p:spPr>
          <p:txBody>
            <a:bodyPr lIns="91425" tIns="91425" rIns="91425" bIns="91425" anchor="ctr" anchorCtr="0">
              <a:noAutofit/>
            </a:bodyPr>
            <a:lstStyle/>
            <a:p>
              <a:pPr lvl="0" algn="ctr" rtl="0">
                <a:spcBef>
                  <a:spcPts val="0"/>
                </a:spcBef>
                <a:buNone/>
              </a:pPr>
              <a:r>
                <a:rPr lang="ja-JP" sz="700" b="1">
                  <a:solidFill>
                    <a:srgbClr val="FFFFFF"/>
                  </a:solidFill>
                  <a:latin typeface="+mn-lt"/>
                  <a:ea typeface="+mn-ea"/>
                  <a:sym typeface="Questrial"/>
                </a:rPr>
                <a:t>暗号化</a:t>
              </a:r>
            </a:p>
            <a:p>
              <a:pPr lvl="0" algn="ctr" rtl="0">
                <a:spcBef>
                  <a:spcPts val="0"/>
                </a:spcBef>
                <a:buNone/>
              </a:pPr>
              <a:r>
                <a:rPr lang="ja-JP" sz="700" b="1">
                  <a:solidFill>
                    <a:srgbClr val="FFFFFF"/>
                  </a:solidFill>
                  <a:latin typeface="+mn-lt"/>
                  <a:ea typeface="+mn-ea"/>
                  <a:sym typeface="Questrial"/>
                </a:rPr>
                <a:t>管理</a:t>
              </a:r>
              <a:r>
                <a:rPr lang="ja-JP" sz="700">
                  <a:solidFill>
                    <a:srgbClr val="FFFFFF"/>
                  </a:solidFill>
                  <a:latin typeface="+mn-lt"/>
                  <a:ea typeface="+mn-ea"/>
                  <a:sym typeface="Questrial"/>
                </a:rPr>
                <a:t> </a:t>
              </a:r>
            </a:p>
          </p:txBody>
        </p:sp>
      </p:grpSp>
      <p:grpSp>
        <p:nvGrpSpPr>
          <p:cNvPr id="1338" name="Shape 1338"/>
          <p:cNvGrpSpPr/>
          <p:nvPr/>
        </p:nvGrpSpPr>
        <p:grpSpPr>
          <a:xfrm>
            <a:off x="3008060" y="3993475"/>
            <a:ext cx="845094" cy="636311"/>
            <a:chOff x="2987810" y="3993475"/>
            <a:chExt cx="845094" cy="636311"/>
          </a:xfrm>
        </p:grpSpPr>
        <p:sp>
          <p:nvSpPr>
            <p:cNvPr id="1339" name="Shape 1339"/>
            <p:cNvSpPr txBox="1"/>
            <p:nvPr/>
          </p:nvSpPr>
          <p:spPr>
            <a:xfrm>
              <a:off x="2987810" y="4367886"/>
              <a:ext cx="845094" cy="261900"/>
            </a:xfrm>
            <a:prstGeom prst="rect">
              <a:avLst/>
            </a:prstGeom>
            <a:noFill/>
            <a:ln>
              <a:noFill/>
            </a:ln>
          </p:spPr>
          <p:txBody>
            <a:bodyPr lIns="91425" tIns="91425" rIns="91425" bIns="91425" anchor="ctr" anchorCtr="0">
              <a:noAutofit/>
            </a:bodyPr>
            <a:lstStyle/>
            <a:p>
              <a:pPr lvl="0" algn="ctr" rtl="0">
                <a:spcBef>
                  <a:spcPts val="0"/>
                </a:spcBef>
                <a:buNone/>
              </a:pPr>
              <a:r>
                <a:rPr lang="ja-JP" sz="700" b="1" dirty="0">
                  <a:solidFill>
                    <a:srgbClr val="FFFFFF"/>
                  </a:solidFill>
                  <a:latin typeface="+mn-lt"/>
                  <a:ea typeface="+mn-ea"/>
                  <a:sym typeface="Questrial"/>
                </a:rPr>
                <a:t>アプリケーション</a:t>
              </a:r>
            </a:p>
            <a:p>
              <a:pPr lvl="0" algn="ctr" rtl="0">
                <a:spcBef>
                  <a:spcPts val="0"/>
                </a:spcBef>
                <a:buNone/>
              </a:pPr>
              <a:r>
                <a:rPr lang="ja-JP" sz="700" b="1" dirty="0">
                  <a:solidFill>
                    <a:srgbClr val="FFFFFF"/>
                  </a:solidFill>
                  <a:latin typeface="+mn-lt"/>
                  <a:ea typeface="+mn-ea"/>
                  <a:sym typeface="Questrial"/>
                </a:rPr>
                <a:t>ファイアウォール</a:t>
              </a:r>
            </a:p>
          </p:txBody>
        </p:sp>
        <p:pic>
          <p:nvPicPr>
            <p:cNvPr id="1340" name="Shape 1340"/>
            <p:cNvPicPr preferRelativeResize="0"/>
            <p:nvPr/>
          </p:nvPicPr>
          <p:blipFill>
            <a:blip r:embed="rId9">
              <a:alphaModFix/>
            </a:blip>
            <a:stretch>
              <a:fillRect/>
            </a:stretch>
          </p:blipFill>
          <p:spPr>
            <a:xfrm>
              <a:off x="3200054" y="3993475"/>
              <a:ext cx="413426" cy="413441"/>
            </a:xfrm>
            <a:prstGeom prst="rect">
              <a:avLst/>
            </a:prstGeom>
            <a:noFill/>
            <a:ln>
              <a:noFill/>
            </a:ln>
          </p:spPr>
        </p:pic>
      </p:grpSp>
      <p:grpSp>
        <p:nvGrpSpPr>
          <p:cNvPr id="1341" name="Shape 1341"/>
          <p:cNvGrpSpPr/>
          <p:nvPr/>
        </p:nvGrpSpPr>
        <p:grpSpPr>
          <a:xfrm>
            <a:off x="291868" y="797475"/>
            <a:ext cx="8564819" cy="2792086"/>
            <a:chOff x="291868" y="797475"/>
            <a:chExt cx="8564819" cy="2792086"/>
          </a:xfrm>
        </p:grpSpPr>
        <p:pic>
          <p:nvPicPr>
            <p:cNvPr id="1342" name="Shape 1342" descr="slide 5 rectagnle.png"/>
            <p:cNvPicPr preferRelativeResize="0"/>
            <p:nvPr/>
          </p:nvPicPr>
          <p:blipFill>
            <a:blip r:embed="rId10">
              <a:alphaModFix/>
            </a:blip>
            <a:stretch>
              <a:fillRect/>
            </a:stretch>
          </p:blipFill>
          <p:spPr>
            <a:xfrm>
              <a:off x="291868" y="1388487"/>
              <a:ext cx="2945281" cy="2201074"/>
            </a:xfrm>
            <a:prstGeom prst="rect">
              <a:avLst/>
            </a:prstGeom>
            <a:noFill/>
            <a:ln>
              <a:noFill/>
            </a:ln>
          </p:spPr>
        </p:pic>
        <p:sp>
          <p:nvSpPr>
            <p:cNvPr id="1343" name="Shape 1343"/>
            <p:cNvSpPr txBox="1"/>
            <p:nvPr/>
          </p:nvSpPr>
          <p:spPr>
            <a:xfrm>
              <a:off x="532436" y="2411700"/>
              <a:ext cx="2468302" cy="7242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600" b="1" dirty="0">
                  <a:solidFill>
                    <a:srgbClr val="676767"/>
                  </a:solidFill>
                  <a:latin typeface="+mn-lt"/>
                  <a:ea typeface="+mn-ea"/>
                </a:rPr>
                <a:t>クラウドでの </a:t>
              </a:r>
            </a:p>
            <a:p>
              <a:pPr lvl="0" algn="ctr" rtl="0">
                <a:lnSpc>
                  <a:spcPct val="115000"/>
                </a:lnSpc>
                <a:spcBef>
                  <a:spcPts val="0"/>
                </a:spcBef>
                <a:buNone/>
              </a:pPr>
              <a:r>
                <a:rPr lang="ja-JP" sz="1600" b="1" dirty="0">
                  <a:solidFill>
                    <a:srgbClr val="82B835"/>
                  </a:solidFill>
                  <a:latin typeface="+mn-lt"/>
                  <a:ea typeface="+mn-ea"/>
                </a:rPr>
                <a:t>ビジネス アプリケー</a:t>
              </a:r>
              <a:r>
                <a:rPr lang="ja-JP" sz="1600" b="1" dirty="0" smtClean="0">
                  <a:solidFill>
                    <a:srgbClr val="82B835"/>
                  </a:solidFill>
                  <a:latin typeface="+mn-lt"/>
                  <a:ea typeface="+mn-ea"/>
                </a:rPr>
                <a:t>ション</a:t>
              </a:r>
              <a:r>
                <a:rPr lang="ja-JP" sz="1600" b="1" dirty="0" smtClean="0">
                  <a:solidFill>
                    <a:srgbClr val="676767"/>
                  </a:solidFill>
                  <a:latin typeface="+mn-lt"/>
                  <a:ea typeface="+mn-ea"/>
                </a:rPr>
                <a:t>の使用</a:t>
              </a:r>
              <a:r>
                <a:rPr lang="ja-JP" sz="1600" b="1" dirty="0">
                  <a:solidFill>
                    <a:srgbClr val="676767"/>
                  </a:solidFill>
                  <a:latin typeface="+mn-lt"/>
                  <a:ea typeface="+mn-ea"/>
                </a:rPr>
                <a:t>を保護する</a:t>
              </a:r>
            </a:p>
          </p:txBody>
        </p:sp>
        <p:pic>
          <p:nvPicPr>
            <p:cNvPr id="1344" name="Shape 1344" descr="slide 5 rectagnle.png"/>
            <p:cNvPicPr preferRelativeResize="0"/>
            <p:nvPr/>
          </p:nvPicPr>
          <p:blipFill>
            <a:blip r:embed="rId10">
              <a:alphaModFix/>
            </a:blip>
            <a:stretch>
              <a:fillRect/>
            </a:stretch>
          </p:blipFill>
          <p:spPr>
            <a:xfrm>
              <a:off x="3099534" y="1388487"/>
              <a:ext cx="2945281" cy="2201074"/>
            </a:xfrm>
            <a:prstGeom prst="rect">
              <a:avLst/>
            </a:prstGeom>
            <a:noFill/>
            <a:ln>
              <a:noFill/>
            </a:ln>
          </p:spPr>
        </p:pic>
        <p:sp>
          <p:nvSpPr>
            <p:cNvPr id="1345" name="Shape 1345"/>
            <p:cNvSpPr txBox="1"/>
            <p:nvPr/>
          </p:nvSpPr>
          <p:spPr>
            <a:xfrm>
              <a:off x="3304282" y="2411687"/>
              <a:ext cx="2508328" cy="7242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600" b="1" dirty="0" smtClean="0">
                  <a:solidFill>
                    <a:srgbClr val="676767"/>
                  </a:solidFill>
                  <a:latin typeface="+mn-lt"/>
                  <a:ea typeface="+mn-ea"/>
                </a:rPr>
                <a:t>クラウドでの</a:t>
              </a:r>
              <a:r>
                <a:rPr lang="en-US" altLang="ja-JP" sz="1600" b="1" dirty="0" smtClean="0">
                  <a:solidFill>
                    <a:srgbClr val="676767"/>
                  </a:solidFill>
                  <a:latin typeface="+mn-lt"/>
                  <a:ea typeface="+mn-ea"/>
                </a:rPr>
                <a:t/>
              </a:r>
              <a:br>
                <a:rPr lang="en-US" altLang="ja-JP" sz="1600" b="1" dirty="0" smtClean="0">
                  <a:solidFill>
                    <a:srgbClr val="676767"/>
                  </a:solidFill>
                  <a:latin typeface="+mn-lt"/>
                  <a:ea typeface="+mn-ea"/>
                </a:rPr>
              </a:br>
              <a:r>
                <a:rPr lang="ja-JP" sz="1600" b="1" dirty="0" smtClean="0">
                  <a:solidFill>
                    <a:srgbClr val="108DD5"/>
                  </a:solidFill>
                  <a:latin typeface="+mn-lt"/>
                  <a:ea typeface="+mn-ea"/>
                </a:rPr>
                <a:t>重要</a:t>
              </a:r>
              <a:r>
                <a:rPr lang="ja-JP" sz="1600" b="1" dirty="0">
                  <a:solidFill>
                    <a:srgbClr val="108DD5"/>
                  </a:solidFill>
                  <a:latin typeface="+mn-lt"/>
                  <a:ea typeface="+mn-ea"/>
                </a:rPr>
                <a:t>なインフラストラクチャ</a:t>
              </a:r>
            </a:p>
            <a:p>
              <a:pPr lvl="0" algn="ctr" rtl="0">
                <a:lnSpc>
                  <a:spcPct val="115000"/>
                </a:lnSpc>
                <a:spcBef>
                  <a:spcPts val="0"/>
                </a:spcBef>
                <a:buNone/>
              </a:pPr>
              <a:r>
                <a:rPr lang="ja-JP" sz="1600" b="1" dirty="0">
                  <a:solidFill>
                    <a:srgbClr val="676767"/>
                  </a:solidFill>
                  <a:latin typeface="+mn-lt"/>
                  <a:ea typeface="+mn-ea"/>
                </a:rPr>
                <a:t>の使用を保護する</a:t>
              </a:r>
            </a:p>
          </p:txBody>
        </p:sp>
        <p:grpSp>
          <p:nvGrpSpPr>
            <p:cNvPr id="1346" name="Shape 1346"/>
            <p:cNvGrpSpPr/>
            <p:nvPr/>
          </p:nvGrpSpPr>
          <p:grpSpPr>
            <a:xfrm>
              <a:off x="990809" y="797475"/>
              <a:ext cx="1547399" cy="1547100"/>
              <a:chOff x="1024375" y="797475"/>
              <a:chExt cx="1547400" cy="1547100"/>
            </a:xfrm>
          </p:grpSpPr>
          <p:sp>
            <p:nvSpPr>
              <p:cNvPr id="1347" name="Shape 1347"/>
              <p:cNvSpPr/>
              <p:nvPr/>
            </p:nvSpPr>
            <p:spPr>
              <a:xfrm>
                <a:off x="1024375" y="797475"/>
                <a:ext cx="1547400" cy="1547100"/>
              </a:xfrm>
              <a:prstGeom prst="ellipse">
                <a:avLst/>
              </a:prstGeom>
              <a:solidFill>
                <a:srgbClr val="82B835"/>
              </a:solidFill>
              <a:ln w="76200" cap="flat" cmpd="sng">
                <a:solidFill>
                  <a:schemeClr val="lt1"/>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sp>
            <p:nvSpPr>
              <p:cNvPr id="1348" name="Shape 1348"/>
              <p:cNvSpPr txBox="1"/>
              <p:nvPr/>
            </p:nvSpPr>
            <p:spPr>
              <a:xfrm>
                <a:off x="1141825" y="1182525"/>
                <a:ext cx="1312500" cy="777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300" b="1">
                    <a:solidFill>
                      <a:srgbClr val="FFFFFF"/>
                    </a:solidFill>
                    <a:latin typeface="+mn-lt"/>
                    <a:ea typeface="+mn-ea"/>
                  </a:rPr>
                  <a:t>SaaS 用 </a:t>
                </a:r>
              </a:p>
              <a:p>
                <a:pPr lvl="0" algn="ctr" rtl="0">
                  <a:lnSpc>
                    <a:spcPct val="115000"/>
                  </a:lnSpc>
                  <a:spcBef>
                    <a:spcPts val="0"/>
                  </a:spcBef>
                  <a:buNone/>
                </a:pPr>
                <a:r>
                  <a:rPr lang="ja-JP" sz="1300" b="1">
                    <a:solidFill>
                      <a:srgbClr val="FFFFFF"/>
                    </a:solidFill>
                    <a:latin typeface="+mn-lt"/>
                    <a:ea typeface="+mn-ea"/>
                  </a:rPr>
                  <a:t>CASB</a:t>
                </a:r>
              </a:p>
            </p:txBody>
          </p:sp>
        </p:grpSp>
        <p:grpSp>
          <p:nvGrpSpPr>
            <p:cNvPr id="1349" name="Shape 1349"/>
            <p:cNvGrpSpPr/>
            <p:nvPr/>
          </p:nvGrpSpPr>
          <p:grpSpPr>
            <a:xfrm>
              <a:off x="3798474" y="797475"/>
              <a:ext cx="1547400" cy="1547100"/>
              <a:chOff x="3755450" y="797475"/>
              <a:chExt cx="1547400" cy="1547100"/>
            </a:xfrm>
          </p:grpSpPr>
          <p:sp>
            <p:nvSpPr>
              <p:cNvPr id="1350" name="Shape 1350"/>
              <p:cNvSpPr/>
              <p:nvPr/>
            </p:nvSpPr>
            <p:spPr>
              <a:xfrm>
                <a:off x="3755450" y="797475"/>
                <a:ext cx="1547400" cy="1547100"/>
              </a:xfrm>
              <a:prstGeom prst="ellipse">
                <a:avLst/>
              </a:prstGeom>
              <a:solidFill>
                <a:srgbClr val="108ED7"/>
              </a:solidFill>
              <a:ln w="76200" cap="flat" cmpd="sng">
                <a:solidFill>
                  <a:schemeClr val="lt1"/>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sp>
            <p:nvSpPr>
              <p:cNvPr id="1351" name="Shape 1351"/>
              <p:cNvSpPr txBox="1"/>
              <p:nvPr/>
            </p:nvSpPr>
            <p:spPr>
              <a:xfrm>
                <a:off x="3872900" y="1182525"/>
                <a:ext cx="1312500" cy="777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300" b="1">
                    <a:solidFill>
                      <a:srgbClr val="FFFFFF"/>
                    </a:solidFill>
                    <a:latin typeface="+mn-lt"/>
                    <a:ea typeface="+mn-ea"/>
                  </a:rPr>
                  <a:t>IaaS/PaaS 用 CASB</a:t>
                </a:r>
              </a:p>
            </p:txBody>
          </p:sp>
        </p:grpSp>
        <p:pic>
          <p:nvPicPr>
            <p:cNvPr id="1352" name="Shape 1352" descr="slide 5 rectagnle.png"/>
            <p:cNvPicPr preferRelativeResize="0"/>
            <p:nvPr/>
          </p:nvPicPr>
          <p:blipFill>
            <a:blip r:embed="rId10">
              <a:alphaModFix/>
            </a:blip>
            <a:stretch>
              <a:fillRect/>
            </a:stretch>
          </p:blipFill>
          <p:spPr>
            <a:xfrm>
              <a:off x="5911406" y="1388487"/>
              <a:ext cx="2945281" cy="2201074"/>
            </a:xfrm>
            <a:prstGeom prst="rect">
              <a:avLst/>
            </a:prstGeom>
            <a:noFill/>
            <a:ln>
              <a:noFill/>
            </a:ln>
          </p:spPr>
        </p:pic>
        <p:sp>
          <p:nvSpPr>
            <p:cNvPr id="1353" name="Shape 1353"/>
            <p:cNvSpPr txBox="1"/>
            <p:nvPr/>
          </p:nvSpPr>
          <p:spPr>
            <a:xfrm>
              <a:off x="6143611" y="2411687"/>
              <a:ext cx="2494435" cy="7242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600" b="1">
                  <a:solidFill>
                    <a:srgbClr val="FF882F"/>
                  </a:solidFill>
                  <a:latin typeface="+mn-lt"/>
                  <a:ea typeface="+mn-ea"/>
                </a:rPr>
                <a:t>セキュリティ ワークフロー</a:t>
              </a:r>
              <a:r>
                <a:rPr lang="ja-JP" sz="1600" b="1">
                  <a:solidFill>
                    <a:srgbClr val="676767"/>
                  </a:solidFill>
                  <a:latin typeface="+mn-lt"/>
                  <a:ea typeface="+mn-ea"/>
                </a:rPr>
                <a:t>にクラウドを加える</a:t>
              </a:r>
            </a:p>
          </p:txBody>
        </p:sp>
        <p:grpSp>
          <p:nvGrpSpPr>
            <p:cNvPr id="1354" name="Shape 1354"/>
            <p:cNvGrpSpPr/>
            <p:nvPr/>
          </p:nvGrpSpPr>
          <p:grpSpPr>
            <a:xfrm>
              <a:off x="6610346" y="797475"/>
              <a:ext cx="1547400" cy="1547100"/>
              <a:chOff x="6610346" y="797475"/>
              <a:chExt cx="1547400" cy="1547100"/>
            </a:xfrm>
          </p:grpSpPr>
          <p:sp>
            <p:nvSpPr>
              <p:cNvPr id="1355" name="Shape 1355"/>
              <p:cNvSpPr/>
              <p:nvPr/>
            </p:nvSpPr>
            <p:spPr>
              <a:xfrm>
                <a:off x="6610346" y="797475"/>
                <a:ext cx="1547400" cy="1547100"/>
              </a:xfrm>
              <a:prstGeom prst="ellipse">
                <a:avLst/>
              </a:prstGeom>
              <a:solidFill>
                <a:srgbClr val="FF882F"/>
              </a:solidFill>
              <a:ln w="76200" cap="flat" cmpd="sng">
                <a:solidFill>
                  <a:schemeClr val="lt1"/>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sp>
            <p:nvSpPr>
              <p:cNvPr id="1356" name="Shape 1356"/>
              <p:cNvSpPr txBox="1"/>
              <p:nvPr/>
            </p:nvSpPr>
            <p:spPr>
              <a:xfrm>
                <a:off x="6669146" y="1311475"/>
                <a:ext cx="1429800" cy="777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ja-JP" sz="1300" b="1">
                    <a:solidFill>
                      <a:srgbClr val="FFFFFF"/>
                    </a:solidFill>
                    <a:latin typeface="+mn-lt"/>
                    <a:ea typeface="+mn-ea"/>
                  </a:rPr>
                  <a:t>クラウド セキュリティのオーケストレーション</a:t>
                </a:r>
              </a:p>
              <a:p>
                <a:pPr lvl="0" algn="ctr" rtl="0">
                  <a:lnSpc>
                    <a:spcPct val="115000"/>
                  </a:lnSpc>
                  <a:spcBef>
                    <a:spcPts val="0"/>
                  </a:spcBef>
                  <a:buNone/>
                </a:pPr>
                <a:endParaRPr lang="ja-JP" sz="1300" b="1">
                  <a:solidFill>
                    <a:srgbClr val="FFFFFF"/>
                  </a:solidFill>
                  <a:latin typeface="+mn-lt"/>
                  <a:ea typeface="+mn-ea"/>
                </a:endParaRPr>
              </a:p>
            </p:txBody>
          </p:sp>
        </p:grpSp>
      </p:grpSp>
      <p:grpSp>
        <p:nvGrpSpPr>
          <p:cNvPr id="1357" name="Shape 1357"/>
          <p:cNvGrpSpPr/>
          <p:nvPr/>
        </p:nvGrpSpPr>
        <p:grpSpPr>
          <a:xfrm>
            <a:off x="990809" y="797475"/>
            <a:ext cx="7166937" cy="1547100"/>
            <a:chOff x="990809" y="797475"/>
            <a:chExt cx="7166937" cy="1547100"/>
          </a:xfrm>
        </p:grpSpPr>
        <p:grpSp>
          <p:nvGrpSpPr>
            <p:cNvPr id="1358" name="Shape 1358"/>
            <p:cNvGrpSpPr/>
            <p:nvPr/>
          </p:nvGrpSpPr>
          <p:grpSpPr>
            <a:xfrm>
              <a:off x="3798474" y="797475"/>
              <a:ext cx="1547400" cy="1547100"/>
              <a:chOff x="3755450" y="797475"/>
              <a:chExt cx="1547400" cy="1547100"/>
            </a:xfrm>
          </p:grpSpPr>
          <p:sp>
            <p:nvSpPr>
              <p:cNvPr id="1359" name="Shape 1359"/>
              <p:cNvSpPr/>
              <p:nvPr/>
            </p:nvSpPr>
            <p:spPr>
              <a:xfrm>
                <a:off x="3755450" y="797475"/>
                <a:ext cx="1547400" cy="1547100"/>
              </a:xfrm>
              <a:prstGeom prst="ellipse">
                <a:avLst/>
              </a:prstGeom>
              <a:solidFill>
                <a:schemeClr val="lt1"/>
              </a:solidFill>
              <a:ln w="38100"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pic>
            <p:nvPicPr>
              <p:cNvPr id="1360" name="Shape 1360"/>
              <p:cNvPicPr preferRelativeResize="0"/>
              <p:nvPr/>
            </p:nvPicPr>
            <p:blipFill rotWithShape="1">
              <a:blip r:embed="rId11">
                <a:alphaModFix/>
              </a:blip>
              <a:srcRect/>
              <a:stretch/>
            </p:blipFill>
            <p:spPr>
              <a:xfrm>
                <a:off x="4233124" y="1732752"/>
                <a:ext cx="595800" cy="217200"/>
              </a:xfrm>
              <a:prstGeom prst="rect">
                <a:avLst/>
              </a:prstGeom>
              <a:noFill/>
              <a:ln>
                <a:noFill/>
              </a:ln>
            </p:spPr>
          </p:pic>
          <p:pic>
            <p:nvPicPr>
              <p:cNvPr id="1361" name="Shape 1361"/>
              <p:cNvPicPr preferRelativeResize="0"/>
              <p:nvPr/>
            </p:nvPicPr>
            <p:blipFill>
              <a:blip r:embed="rId12">
                <a:alphaModFix/>
              </a:blip>
              <a:stretch>
                <a:fillRect/>
              </a:stretch>
            </p:blipFill>
            <p:spPr>
              <a:xfrm>
                <a:off x="4083424" y="1220910"/>
                <a:ext cx="895200" cy="346160"/>
              </a:xfrm>
              <a:prstGeom prst="rect">
                <a:avLst/>
              </a:prstGeom>
              <a:noFill/>
              <a:ln>
                <a:noFill/>
              </a:ln>
            </p:spPr>
          </p:pic>
        </p:grpSp>
        <p:grpSp>
          <p:nvGrpSpPr>
            <p:cNvPr id="1362" name="Shape 1362"/>
            <p:cNvGrpSpPr/>
            <p:nvPr/>
          </p:nvGrpSpPr>
          <p:grpSpPr>
            <a:xfrm>
              <a:off x="990809" y="797475"/>
              <a:ext cx="1547399" cy="1547100"/>
              <a:chOff x="1024375" y="797475"/>
              <a:chExt cx="1547400" cy="1547100"/>
            </a:xfrm>
          </p:grpSpPr>
          <p:sp>
            <p:nvSpPr>
              <p:cNvPr id="1363" name="Shape 1363"/>
              <p:cNvSpPr/>
              <p:nvPr/>
            </p:nvSpPr>
            <p:spPr>
              <a:xfrm>
                <a:off x="1024375" y="797475"/>
                <a:ext cx="1547400" cy="1547100"/>
              </a:xfrm>
              <a:prstGeom prst="ellipse">
                <a:avLst/>
              </a:prstGeom>
              <a:solidFill>
                <a:srgbClr val="FFFFFF"/>
              </a:solidFill>
              <a:ln w="3810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pic>
            <p:nvPicPr>
              <p:cNvPr id="1364" name="Shape 1364"/>
              <p:cNvPicPr preferRelativeResize="0"/>
              <p:nvPr/>
            </p:nvPicPr>
            <p:blipFill>
              <a:blip r:embed="rId13">
                <a:alphaModFix/>
              </a:blip>
              <a:stretch>
                <a:fillRect/>
              </a:stretch>
            </p:blipFill>
            <p:spPr>
              <a:xfrm>
                <a:off x="1800915" y="1129225"/>
                <a:ext cx="501900" cy="138457"/>
              </a:xfrm>
              <a:prstGeom prst="rect">
                <a:avLst/>
              </a:prstGeom>
              <a:noFill/>
              <a:ln>
                <a:noFill/>
              </a:ln>
            </p:spPr>
          </p:pic>
          <p:pic>
            <p:nvPicPr>
              <p:cNvPr id="1365" name="Shape 1365"/>
              <p:cNvPicPr preferRelativeResize="0"/>
              <p:nvPr/>
            </p:nvPicPr>
            <p:blipFill>
              <a:blip r:embed="rId14">
                <a:alphaModFix/>
              </a:blip>
              <a:stretch>
                <a:fillRect/>
              </a:stretch>
            </p:blipFill>
            <p:spPr>
              <a:xfrm>
                <a:off x="1247675" y="1038149"/>
                <a:ext cx="501900" cy="320621"/>
              </a:xfrm>
              <a:prstGeom prst="rect">
                <a:avLst/>
              </a:prstGeom>
              <a:noFill/>
              <a:ln>
                <a:noFill/>
              </a:ln>
            </p:spPr>
          </p:pic>
          <p:pic>
            <p:nvPicPr>
              <p:cNvPr id="1366" name="Shape 1366"/>
              <p:cNvPicPr preferRelativeResize="0"/>
              <p:nvPr/>
            </p:nvPicPr>
            <p:blipFill>
              <a:blip r:embed="rId15">
                <a:alphaModFix/>
              </a:blip>
              <a:stretch>
                <a:fillRect/>
              </a:stretch>
            </p:blipFill>
            <p:spPr>
              <a:xfrm>
                <a:off x="1136425" y="1417156"/>
                <a:ext cx="601799" cy="213246"/>
              </a:xfrm>
              <a:prstGeom prst="rect">
                <a:avLst/>
              </a:prstGeom>
              <a:noFill/>
              <a:ln>
                <a:noFill/>
              </a:ln>
            </p:spPr>
          </p:pic>
          <p:pic>
            <p:nvPicPr>
              <p:cNvPr id="1367" name="Shape 1367"/>
              <p:cNvPicPr preferRelativeResize="0"/>
              <p:nvPr/>
            </p:nvPicPr>
            <p:blipFill>
              <a:blip r:embed="rId16">
                <a:alphaModFix/>
              </a:blip>
              <a:stretch>
                <a:fillRect/>
              </a:stretch>
            </p:blipFill>
            <p:spPr>
              <a:xfrm>
                <a:off x="1650099" y="2013460"/>
                <a:ext cx="295948" cy="163287"/>
              </a:xfrm>
              <a:prstGeom prst="rect">
                <a:avLst/>
              </a:prstGeom>
              <a:noFill/>
              <a:ln>
                <a:noFill/>
              </a:ln>
            </p:spPr>
          </p:pic>
          <p:pic>
            <p:nvPicPr>
              <p:cNvPr id="1368" name="Shape 1368"/>
              <p:cNvPicPr preferRelativeResize="0"/>
              <p:nvPr/>
            </p:nvPicPr>
            <p:blipFill>
              <a:blip r:embed="rId17">
                <a:alphaModFix/>
              </a:blip>
              <a:stretch>
                <a:fillRect/>
              </a:stretch>
            </p:blipFill>
            <p:spPr>
              <a:xfrm>
                <a:off x="1750225" y="1732289"/>
                <a:ext cx="601799" cy="132404"/>
              </a:xfrm>
              <a:prstGeom prst="rect">
                <a:avLst/>
              </a:prstGeom>
              <a:noFill/>
              <a:ln>
                <a:noFill/>
              </a:ln>
            </p:spPr>
          </p:pic>
          <p:pic>
            <p:nvPicPr>
              <p:cNvPr id="1369" name="Shape 1369"/>
              <p:cNvPicPr preferRelativeResize="0"/>
              <p:nvPr/>
            </p:nvPicPr>
            <p:blipFill rotWithShape="1">
              <a:blip r:embed="rId18">
                <a:alphaModFix/>
              </a:blip>
              <a:srcRect t="33966" b="34396"/>
              <a:stretch/>
            </p:blipFill>
            <p:spPr>
              <a:xfrm>
                <a:off x="1232298" y="1735923"/>
                <a:ext cx="438150" cy="138629"/>
              </a:xfrm>
              <a:prstGeom prst="rect">
                <a:avLst/>
              </a:prstGeom>
              <a:noFill/>
              <a:ln>
                <a:noFill/>
              </a:ln>
            </p:spPr>
          </p:pic>
          <p:pic>
            <p:nvPicPr>
              <p:cNvPr id="1370" name="Shape 1370"/>
              <p:cNvPicPr preferRelativeResize="0"/>
              <p:nvPr/>
            </p:nvPicPr>
            <p:blipFill rotWithShape="1">
              <a:blip r:embed="rId19">
                <a:alphaModFix/>
              </a:blip>
              <a:srcRect r="36326"/>
              <a:stretch/>
            </p:blipFill>
            <p:spPr>
              <a:xfrm>
                <a:off x="1758475" y="1381750"/>
                <a:ext cx="679800" cy="282000"/>
              </a:xfrm>
              <a:prstGeom prst="rect">
                <a:avLst/>
              </a:prstGeom>
              <a:noFill/>
              <a:ln>
                <a:noFill/>
              </a:ln>
            </p:spPr>
          </p:pic>
        </p:grpSp>
        <p:grpSp>
          <p:nvGrpSpPr>
            <p:cNvPr id="1371" name="Shape 1371"/>
            <p:cNvGrpSpPr/>
            <p:nvPr/>
          </p:nvGrpSpPr>
          <p:grpSpPr>
            <a:xfrm>
              <a:off x="6610346" y="797475"/>
              <a:ext cx="1547400" cy="1547100"/>
              <a:chOff x="6564850" y="797475"/>
              <a:chExt cx="1547400" cy="1547100"/>
            </a:xfrm>
          </p:grpSpPr>
          <p:sp>
            <p:nvSpPr>
              <p:cNvPr id="1372" name="Shape 1372"/>
              <p:cNvSpPr/>
              <p:nvPr/>
            </p:nvSpPr>
            <p:spPr>
              <a:xfrm>
                <a:off x="6564850" y="797475"/>
                <a:ext cx="1547400" cy="1547100"/>
              </a:xfrm>
              <a:prstGeom prst="ellipse">
                <a:avLst/>
              </a:prstGeom>
              <a:solidFill>
                <a:srgbClr val="FFFFFF"/>
              </a:solidFill>
              <a:ln w="38100" cap="flat" cmpd="sng">
                <a:solidFill>
                  <a:srgbClr val="FF882F"/>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ja-JP" smtClean="0">
                    <a:latin typeface="+mn-lt"/>
                    <a:ea typeface="+mn-ea"/>
                  </a:rPr>
                  <a:t> </a:t>
                </a:r>
              </a:p>
            </p:txBody>
          </p:sp>
          <p:pic>
            <p:nvPicPr>
              <p:cNvPr id="1373" name="Shape 1373"/>
              <p:cNvPicPr preferRelativeResize="0"/>
              <p:nvPr/>
            </p:nvPicPr>
            <p:blipFill>
              <a:blip r:embed="rId20">
                <a:alphaModFix/>
              </a:blip>
              <a:stretch>
                <a:fillRect/>
              </a:stretch>
            </p:blipFill>
            <p:spPr>
              <a:xfrm>
                <a:off x="7005403" y="1722924"/>
                <a:ext cx="679800" cy="124398"/>
              </a:xfrm>
              <a:prstGeom prst="rect">
                <a:avLst/>
              </a:prstGeom>
              <a:noFill/>
              <a:ln>
                <a:noFill/>
              </a:ln>
            </p:spPr>
          </p:pic>
          <p:pic>
            <p:nvPicPr>
              <p:cNvPr id="1374" name="Shape 1374"/>
              <p:cNvPicPr preferRelativeResize="0"/>
              <p:nvPr/>
            </p:nvPicPr>
            <p:blipFill>
              <a:blip r:embed="rId21">
                <a:alphaModFix/>
              </a:blip>
              <a:stretch>
                <a:fillRect/>
              </a:stretch>
            </p:blipFill>
            <p:spPr>
              <a:xfrm>
                <a:off x="7049403" y="1045212"/>
                <a:ext cx="601799" cy="191043"/>
              </a:xfrm>
              <a:prstGeom prst="rect">
                <a:avLst/>
              </a:prstGeom>
              <a:noFill/>
              <a:ln>
                <a:noFill/>
              </a:ln>
            </p:spPr>
          </p:pic>
          <p:pic>
            <p:nvPicPr>
              <p:cNvPr id="1375" name="Shape 1375"/>
              <p:cNvPicPr preferRelativeResize="0"/>
              <p:nvPr/>
            </p:nvPicPr>
            <p:blipFill>
              <a:blip r:embed="rId22">
                <a:alphaModFix/>
              </a:blip>
              <a:stretch>
                <a:fillRect/>
              </a:stretch>
            </p:blipFill>
            <p:spPr>
              <a:xfrm>
                <a:off x="7239965" y="1369927"/>
                <a:ext cx="679674" cy="216882"/>
              </a:xfrm>
              <a:prstGeom prst="rect">
                <a:avLst/>
              </a:prstGeom>
              <a:noFill/>
              <a:ln>
                <a:noFill/>
              </a:ln>
            </p:spPr>
          </p:pic>
          <p:pic>
            <p:nvPicPr>
              <p:cNvPr id="1376" name="Shape 1376"/>
              <p:cNvPicPr preferRelativeResize="0"/>
              <p:nvPr/>
            </p:nvPicPr>
            <p:blipFill>
              <a:blip r:embed="rId23">
                <a:alphaModFix/>
              </a:blip>
              <a:stretch>
                <a:fillRect/>
              </a:stretch>
            </p:blipFill>
            <p:spPr>
              <a:xfrm>
                <a:off x="6775790" y="1361347"/>
                <a:ext cx="309225" cy="234033"/>
              </a:xfrm>
              <a:prstGeom prst="rect">
                <a:avLst/>
              </a:prstGeom>
              <a:noFill/>
              <a:ln>
                <a:noFill/>
              </a:ln>
            </p:spPr>
          </p:pic>
          <p:pic>
            <p:nvPicPr>
              <p:cNvPr id="1377" name="Shape 1377"/>
              <p:cNvPicPr preferRelativeResize="0"/>
              <p:nvPr/>
            </p:nvPicPr>
            <p:blipFill>
              <a:blip r:embed="rId24">
                <a:alphaModFix/>
              </a:blip>
              <a:stretch>
                <a:fillRect/>
              </a:stretch>
            </p:blipFill>
            <p:spPr>
              <a:xfrm>
                <a:off x="6982053" y="1960657"/>
                <a:ext cx="736500" cy="144239"/>
              </a:xfrm>
              <a:prstGeom prst="rect">
                <a:avLst/>
              </a:prstGeom>
              <a:noFill/>
              <a:ln>
                <a:noFill/>
              </a:ln>
            </p:spPr>
          </p:pic>
        </p:grpSp>
      </p:grpSp>
    </p:spTree>
    <p:extLst>
      <p:ext uri="{BB962C8B-B14F-4D97-AF65-F5344CB8AC3E}">
        <p14:creationId xmlns:p14="http://schemas.microsoft.com/office/powerpoint/2010/main" val="158716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41"/>
                                        </p:tgtEl>
                                        <p:attrNameLst>
                                          <p:attrName>style.visibility</p:attrName>
                                        </p:attrNameLst>
                                      </p:cBhvr>
                                      <p:to>
                                        <p:strVal val="visible"/>
                                      </p:to>
                                    </p:set>
                                    <p:animEffect transition="in" filter="fade">
                                      <p:cBhvr>
                                        <p:cTn id="7" dur="1000"/>
                                        <p:tgtEl>
                                          <p:spTgt spid="13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18"/>
                                        </p:tgtEl>
                                        <p:attrNameLst>
                                          <p:attrName>style.visibility</p:attrName>
                                        </p:attrNameLst>
                                      </p:cBhvr>
                                      <p:to>
                                        <p:strVal val="visible"/>
                                      </p:to>
                                    </p:set>
                                    <p:animEffect transition="in" filter="fade">
                                      <p:cBhvr>
                                        <p:cTn id="11" dur="1300"/>
                                        <p:tgtEl>
                                          <p:spTgt spid="1318"/>
                                        </p:tgtEl>
                                      </p:cBhvr>
                                    </p:animEffect>
                                  </p:childTnLst>
                                </p:cTn>
                              </p:par>
                            </p:childTnLst>
                          </p:cTn>
                        </p:par>
                        <p:par>
                          <p:cTn id="12" fill="hold">
                            <p:stCondLst>
                              <p:cond delay="2300"/>
                            </p:stCondLst>
                            <p:childTnLst>
                              <p:par>
                                <p:cTn id="13" presetID="23" presetClass="entr" presetSubtype="16" fill="hold" nodeType="afterEffect">
                                  <p:stCondLst>
                                    <p:cond delay="0"/>
                                  </p:stCondLst>
                                  <p:childTnLst>
                                    <p:set>
                                      <p:cBhvr>
                                        <p:cTn id="14" dur="1" fill="hold">
                                          <p:stCondLst>
                                            <p:cond delay="0"/>
                                          </p:stCondLst>
                                        </p:cTn>
                                        <p:tgtEl>
                                          <p:spTgt spid="1326"/>
                                        </p:tgtEl>
                                        <p:attrNameLst>
                                          <p:attrName>style.visibility</p:attrName>
                                        </p:attrNameLst>
                                      </p:cBhvr>
                                      <p:to>
                                        <p:strVal val="visible"/>
                                      </p:to>
                                    </p:set>
                                    <p:anim calcmode="lin" valueType="num">
                                      <p:cBhvr additive="base">
                                        <p:cTn id="15" dur="500"/>
                                        <p:tgtEl>
                                          <p:spTgt spid="1326"/>
                                        </p:tgtEl>
                                        <p:attrNameLst>
                                          <p:attrName>ppt_w</p:attrName>
                                        </p:attrNameLst>
                                      </p:cBhvr>
                                      <p:tavLst>
                                        <p:tav tm="0">
                                          <p:val>
                                            <p:strVal val="0"/>
                                          </p:val>
                                        </p:tav>
                                        <p:tav tm="100000">
                                          <p:val>
                                            <p:strVal val="#ppt_w"/>
                                          </p:val>
                                        </p:tav>
                                      </p:tavLst>
                                    </p:anim>
                                    <p:anim calcmode="lin" valueType="num">
                                      <p:cBhvr additive="base">
                                        <p:cTn id="16" dur="500"/>
                                        <p:tgtEl>
                                          <p:spTgt spid="1326"/>
                                        </p:tgtEl>
                                        <p:attrNameLst>
                                          <p:attrName>ppt_h</p:attrName>
                                        </p:attrNameLst>
                                      </p:cBhvr>
                                      <p:tavLst>
                                        <p:tav tm="0">
                                          <p:val>
                                            <p:strVal val="0"/>
                                          </p:val>
                                        </p:tav>
                                        <p:tav tm="100000">
                                          <p:val>
                                            <p:strVal val="#ppt_h"/>
                                          </p:val>
                                        </p:tav>
                                      </p:tavLst>
                                    </p:anim>
                                  </p:childTnLst>
                                </p:cTn>
                              </p:par>
                            </p:childTnLst>
                          </p:cTn>
                        </p:par>
                        <p:par>
                          <p:cTn id="17" fill="hold">
                            <p:stCondLst>
                              <p:cond delay="2800"/>
                            </p:stCondLst>
                            <p:childTnLst>
                              <p:par>
                                <p:cTn id="18" presetID="23" presetClass="entr" presetSubtype="16" fill="hold" nodeType="afterEffect">
                                  <p:stCondLst>
                                    <p:cond delay="0"/>
                                  </p:stCondLst>
                                  <p:childTnLst>
                                    <p:set>
                                      <p:cBhvr>
                                        <p:cTn id="19" dur="1" fill="hold">
                                          <p:stCondLst>
                                            <p:cond delay="0"/>
                                          </p:stCondLst>
                                        </p:cTn>
                                        <p:tgtEl>
                                          <p:spTgt spid="1338"/>
                                        </p:tgtEl>
                                        <p:attrNameLst>
                                          <p:attrName>style.visibility</p:attrName>
                                        </p:attrNameLst>
                                      </p:cBhvr>
                                      <p:to>
                                        <p:strVal val="visible"/>
                                      </p:to>
                                    </p:set>
                                    <p:anim calcmode="lin" valueType="num">
                                      <p:cBhvr additive="base">
                                        <p:cTn id="20" dur="500"/>
                                        <p:tgtEl>
                                          <p:spTgt spid="1338"/>
                                        </p:tgtEl>
                                        <p:attrNameLst>
                                          <p:attrName>ppt_w</p:attrName>
                                        </p:attrNameLst>
                                      </p:cBhvr>
                                      <p:tavLst>
                                        <p:tav tm="0">
                                          <p:val>
                                            <p:strVal val="0"/>
                                          </p:val>
                                        </p:tav>
                                        <p:tav tm="100000">
                                          <p:val>
                                            <p:strVal val="#ppt_w"/>
                                          </p:val>
                                        </p:tav>
                                      </p:tavLst>
                                    </p:anim>
                                    <p:anim calcmode="lin" valueType="num">
                                      <p:cBhvr additive="base">
                                        <p:cTn id="21" dur="500"/>
                                        <p:tgtEl>
                                          <p:spTgt spid="1338"/>
                                        </p:tgtEl>
                                        <p:attrNameLst>
                                          <p:attrName>ppt_h</p:attrName>
                                        </p:attrNameLst>
                                      </p:cBhvr>
                                      <p:tavLst>
                                        <p:tav tm="0">
                                          <p:val>
                                            <p:strVal val="0"/>
                                          </p:val>
                                        </p:tav>
                                        <p:tav tm="100000">
                                          <p:val>
                                            <p:strVal val="#ppt_h"/>
                                          </p:val>
                                        </p:tav>
                                      </p:tavLst>
                                    </p:anim>
                                  </p:childTnLst>
                                </p:cTn>
                              </p:par>
                            </p:childTnLst>
                          </p:cTn>
                        </p:par>
                        <p:par>
                          <p:cTn id="22" fill="hold">
                            <p:stCondLst>
                              <p:cond delay="3300"/>
                            </p:stCondLst>
                            <p:childTnLst>
                              <p:par>
                                <p:cTn id="23" presetID="23" presetClass="entr" presetSubtype="16" fill="hold" nodeType="afterEffect">
                                  <p:stCondLst>
                                    <p:cond delay="0"/>
                                  </p:stCondLst>
                                  <p:childTnLst>
                                    <p:set>
                                      <p:cBhvr>
                                        <p:cTn id="24" dur="1" fill="hold">
                                          <p:stCondLst>
                                            <p:cond delay="0"/>
                                          </p:stCondLst>
                                        </p:cTn>
                                        <p:tgtEl>
                                          <p:spTgt spid="1323"/>
                                        </p:tgtEl>
                                        <p:attrNameLst>
                                          <p:attrName>style.visibility</p:attrName>
                                        </p:attrNameLst>
                                      </p:cBhvr>
                                      <p:to>
                                        <p:strVal val="visible"/>
                                      </p:to>
                                    </p:set>
                                    <p:anim calcmode="lin" valueType="num">
                                      <p:cBhvr additive="base">
                                        <p:cTn id="25" dur="500"/>
                                        <p:tgtEl>
                                          <p:spTgt spid="1323"/>
                                        </p:tgtEl>
                                        <p:attrNameLst>
                                          <p:attrName>ppt_w</p:attrName>
                                        </p:attrNameLst>
                                      </p:cBhvr>
                                      <p:tavLst>
                                        <p:tav tm="0">
                                          <p:val>
                                            <p:strVal val="0"/>
                                          </p:val>
                                        </p:tav>
                                        <p:tav tm="100000">
                                          <p:val>
                                            <p:strVal val="#ppt_w"/>
                                          </p:val>
                                        </p:tav>
                                      </p:tavLst>
                                    </p:anim>
                                    <p:anim calcmode="lin" valueType="num">
                                      <p:cBhvr additive="base">
                                        <p:cTn id="26" dur="500"/>
                                        <p:tgtEl>
                                          <p:spTgt spid="1323"/>
                                        </p:tgtEl>
                                        <p:attrNameLst>
                                          <p:attrName>ppt_h</p:attrName>
                                        </p:attrNameLst>
                                      </p:cBhvr>
                                      <p:tavLst>
                                        <p:tav tm="0">
                                          <p:val>
                                            <p:strVal val="0"/>
                                          </p:val>
                                        </p:tav>
                                        <p:tav tm="100000">
                                          <p:val>
                                            <p:strVal val="#ppt_h"/>
                                          </p:val>
                                        </p:tav>
                                      </p:tavLst>
                                    </p:anim>
                                  </p:childTnLst>
                                </p:cTn>
                              </p:par>
                            </p:childTnLst>
                          </p:cTn>
                        </p:par>
                        <p:par>
                          <p:cTn id="27" fill="hold">
                            <p:stCondLst>
                              <p:cond delay="3800"/>
                            </p:stCondLst>
                            <p:childTnLst>
                              <p:par>
                                <p:cTn id="28" presetID="23" presetClass="entr" presetSubtype="16" fill="hold" nodeType="afterEffect">
                                  <p:stCondLst>
                                    <p:cond delay="0"/>
                                  </p:stCondLst>
                                  <p:childTnLst>
                                    <p:set>
                                      <p:cBhvr>
                                        <p:cTn id="29" dur="1" fill="hold">
                                          <p:stCondLst>
                                            <p:cond delay="0"/>
                                          </p:stCondLst>
                                        </p:cTn>
                                        <p:tgtEl>
                                          <p:spTgt spid="1335"/>
                                        </p:tgtEl>
                                        <p:attrNameLst>
                                          <p:attrName>style.visibility</p:attrName>
                                        </p:attrNameLst>
                                      </p:cBhvr>
                                      <p:to>
                                        <p:strVal val="visible"/>
                                      </p:to>
                                    </p:set>
                                    <p:anim calcmode="lin" valueType="num">
                                      <p:cBhvr additive="base">
                                        <p:cTn id="30" dur="500"/>
                                        <p:tgtEl>
                                          <p:spTgt spid="1335"/>
                                        </p:tgtEl>
                                        <p:attrNameLst>
                                          <p:attrName>ppt_w</p:attrName>
                                        </p:attrNameLst>
                                      </p:cBhvr>
                                      <p:tavLst>
                                        <p:tav tm="0">
                                          <p:val>
                                            <p:strVal val="0"/>
                                          </p:val>
                                        </p:tav>
                                        <p:tav tm="100000">
                                          <p:val>
                                            <p:strVal val="#ppt_w"/>
                                          </p:val>
                                        </p:tav>
                                      </p:tavLst>
                                    </p:anim>
                                    <p:anim calcmode="lin" valueType="num">
                                      <p:cBhvr additive="base">
                                        <p:cTn id="31" dur="500"/>
                                        <p:tgtEl>
                                          <p:spTgt spid="1335"/>
                                        </p:tgtEl>
                                        <p:attrNameLst>
                                          <p:attrName>ppt_h</p:attrName>
                                        </p:attrNameLst>
                                      </p:cBhvr>
                                      <p:tavLst>
                                        <p:tav tm="0">
                                          <p:val>
                                            <p:strVal val="0"/>
                                          </p:val>
                                        </p:tav>
                                        <p:tav tm="100000">
                                          <p:val>
                                            <p:strVal val="#ppt_h"/>
                                          </p:val>
                                        </p:tav>
                                      </p:tavLst>
                                    </p:anim>
                                  </p:childTnLst>
                                </p:cTn>
                              </p:par>
                            </p:childTnLst>
                          </p:cTn>
                        </p:par>
                        <p:par>
                          <p:cTn id="32" fill="hold">
                            <p:stCondLst>
                              <p:cond delay="4300"/>
                            </p:stCondLst>
                            <p:childTnLst>
                              <p:par>
                                <p:cTn id="33" presetID="23" presetClass="entr" presetSubtype="16" fill="hold" nodeType="afterEffect">
                                  <p:stCondLst>
                                    <p:cond delay="0"/>
                                  </p:stCondLst>
                                  <p:childTnLst>
                                    <p:set>
                                      <p:cBhvr>
                                        <p:cTn id="34" dur="1" fill="hold">
                                          <p:stCondLst>
                                            <p:cond delay="0"/>
                                          </p:stCondLst>
                                        </p:cTn>
                                        <p:tgtEl>
                                          <p:spTgt spid="1332"/>
                                        </p:tgtEl>
                                        <p:attrNameLst>
                                          <p:attrName>style.visibility</p:attrName>
                                        </p:attrNameLst>
                                      </p:cBhvr>
                                      <p:to>
                                        <p:strVal val="visible"/>
                                      </p:to>
                                    </p:set>
                                    <p:anim calcmode="lin" valueType="num">
                                      <p:cBhvr additive="base">
                                        <p:cTn id="35" dur="500"/>
                                        <p:tgtEl>
                                          <p:spTgt spid="1332"/>
                                        </p:tgtEl>
                                        <p:attrNameLst>
                                          <p:attrName>ppt_w</p:attrName>
                                        </p:attrNameLst>
                                      </p:cBhvr>
                                      <p:tavLst>
                                        <p:tav tm="0">
                                          <p:val>
                                            <p:strVal val="0"/>
                                          </p:val>
                                        </p:tav>
                                        <p:tav tm="100000">
                                          <p:val>
                                            <p:strVal val="#ppt_w"/>
                                          </p:val>
                                        </p:tav>
                                      </p:tavLst>
                                    </p:anim>
                                    <p:anim calcmode="lin" valueType="num">
                                      <p:cBhvr additive="base">
                                        <p:cTn id="36" dur="500"/>
                                        <p:tgtEl>
                                          <p:spTgt spid="1332"/>
                                        </p:tgtEl>
                                        <p:attrNameLst>
                                          <p:attrName>ppt_h</p:attrName>
                                        </p:attrNameLst>
                                      </p:cBhvr>
                                      <p:tavLst>
                                        <p:tav tm="0">
                                          <p:val>
                                            <p:strVal val="0"/>
                                          </p:val>
                                        </p:tav>
                                        <p:tav tm="100000">
                                          <p:val>
                                            <p:strVal val="#ppt_h"/>
                                          </p:val>
                                        </p:tav>
                                      </p:tavLst>
                                    </p:anim>
                                  </p:childTnLst>
                                </p:cTn>
                              </p:par>
                            </p:childTnLst>
                          </p:cTn>
                        </p:par>
                        <p:par>
                          <p:cTn id="37" fill="hold">
                            <p:stCondLst>
                              <p:cond delay="4800"/>
                            </p:stCondLst>
                            <p:childTnLst>
                              <p:par>
                                <p:cTn id="38" presetID="23" presetClass="entr" presetSubtype="16" fill="hold" nodeType="afterEffect">
                                  <p:stCondLst>
                                    <p:cond delay="0"/>
                                  </p:stCondLst>
                                  <p:childTnLst>
                                    <p:set>
                                      <p:cBhvr>
                                        <p:cTn id="39" dur="1" fill="hold">
                                          <p:stCondLst>
                                            <p:cond delay="0"/>
                                          </p:stCondLst>
                                        </p:cTn>
                                        <p:tgtEl>
                                          <p:spTgt spid="1329"/>
                                        </p:tgtEl>
                                        <p:attrNameLst>
                                          <p:attrName>style.visibility</p:attrName>
                                        </p:attrNameLst>
                                      </p:cBhvr>
                                      <p:to>
                                        <p:strVal val="visible"/>
                                      </p:to>
                                    </p:set>
                                    <p:anim calcmode="lin" valueType="num">
                                      <p:cBhvr additive="base">
                                        <p:cTn id="40" dur="500"/>
                                        <p:tgtEl>
                                          <p:spTgt spid="1329"/>
                                        </p:tgtEl>
                                        <p:attrNameLst>
                                          <p:attrName>ppt_w</p:attrName>
                                        </p:attrNameLst>
                                      </p:cBhvr>
                                      <p:tavLst>
                                        <p:tav tm="0">
                                          <p:val>
                                            <p:strVal val="0"/>
                                          </p:val>
                                        </p:tav>
                                        <p:tav tm="100000">
                                          <p:val>
                                            <p:strVal val="#ppt_w"/>
                                          </p:val>
                                        </p:tav>
                                      </p:tavLst>
                                    </p:anim>
                                    <p:anim calcmode="lin" valueType="num">
                                      <p:cBhvr additive="base">
                                        <p:cTn id="41" dur="500"/>
                                        <p:tgtEl>
                                          <p:spTgt spid="1329"/>
                                        </p:tgtEl>
                                        <p:attrNameLst>
                                          <p:attrName>ppt_h</p:attrName>
                                        </p:attrNameLst>
                                      </p:cBhvr>
                                      <p:tavLst>
                                        <p:tav tm="0">
                                          <p:val>
                                            <p:strVal val="0"/>
                                          </p:val>
                                        </p:tav>
                                        <p:tav tm="100000">
                                          <p:val>
                                            <p:strVal val="#ppt_h"/>
                                          </p:val>
                                        </p:tav>
                                      </p:tavLst>
                                    </p:anim>
                                  </p:childTnLst>
                                </p:cTn>
                              </p:par>
                            </p:childTnLst>
                          </p:cTn>
                        </p:par>
                        <p:par>
                          <p:cTn id="42" fill="hold">
                            <p:stCondLst>
                              <p:cond delay="5300"/>
                            </p:stCondLst>
                            <p:childTnLst>
                              <p:par>
                                <p:cTn id="43" presetID="10" presetClass="entr" presetSubtype="0" fill="hold" nodeType="afterEffect">
                                  <p:stCondLst>
                                    <p:cond delay="0"/>
                                  </p:stCondLst>
                                  <p:childTnLst>
                                    <p:set>
                                      <p:cBhvr>
                                        <p:cTn id="44" dur="1" fill="hold">
                                          <p:stCondLst>
                                            <p:cond delay="0"/>
                                          </p:stCondLst>
                                        </p:cTn>
                                        <p:tgtEl>
                                          <p:spTgt spid="1357"/>
                                        </p:tgtEl>
                                        <p:attrNameLst>
                                          <p:attrName>style.visibility</p:attrName>
                                        </p:attrNameLst>
                                      </p:cBhvr>
                                      <p:to>
                                        <p:strVal val="visible"/>
                                      </p:to>
                                    </p:set>
                                    <p:animEffect transition="in" filter="fade">
                                      <p:cBhvr>
                                        <p:cTn id="45" dur="1900"/>
                                        <p:tgtEl>
                                          <p:spTgt spid="1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58" name="正方形/長方形 57"/>
          <p:cNvSpPr/>
          <p:nvPr/>
        </p:nvSpPr>
        <p:spPr>
          <a:xfrm>
            <a:off x="373627" y="4602774"/>
            <a:ext cx="1927122" cy="29369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2" name="正方形/長方形 1"/>
          <p:cNvSpPr/>
          <p:nvPr/>
        </p:nvSpPr>
        <p:spPr>
          <a:xfrm>
            <a:off x="5835100" y="4719484"/>
            <a:ext cx="2954939" cy="1645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bg1"/>
              </a:solidFill>
            </a:endParaRPr>
          </a:p>
        </p:txBody>
      </p:sp>
      <p:sp>
        <p:nvSpPr>
          <p:cNvPr id="57" name="Shape 1321"/>
          <p:cNvSpPr txBox="1">
            <a:spLocks/>
          </p:cNvSpPr>
          <p:nvPr/>
        </p:nvSpPr>
        <p:spPr>
          <a:xfrm>
            <a:off x="7564807" y="4883988"/>
            <a:ext cx="1058067" cy="259512"/>
          </a:xfrm>
          <a:prstGeom prst="rect">
            <a:avLst/>
          </a:prstGeom>
          <a:solidFill>
            <a:schemeClr val="lt1"/>
          </a:solidFill>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dirty="0" smtClean="0">
                <a:latin typeface="+mn-lt"/>
                <a:ea typeface="+mn-ea"/>
              </a:rPr>
              <a:t> </a:t>
            </a:r>
            <a:endParaRPr lang="ja-JP" dirty="0">
              <a:latin typeface="+mn-lt"/>
              <a:ea typeface="+mn-ea"/>
            </a:endParaRPr>
          </a:p>
        </p:txBody>
      </p:sp>
      <p:sp>
        <p:nvSpPr>
          <p:cNvPr id="1462" name="Shape 1462"/>
          <p:cNvSpPr/>
          <p:nvPr/>
        </p:nvSpPr>
        <p:spPr>
          <a:xfrm>
            <a:off x="2836962" y="1413237"/>
            <a:ext cx="2204400" cy="55800"/>
          </a:xfrm>
          <a:prstGeom prst="rect">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63" name="Shape 1463"/>
          <p:cNvSpPr/>
          <p:nvPr/>
        </p:nvSpPr>
        <p:spPr>
          <a:xfrm>
            <a:off x="2836962" y="1565637"/>
            <a:ext cx="2204400" cy="55800"/>
          </a:xfrm>
          <a:prstGeom prst="rect">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64" name="Shape 1464"/>
          <p:cNvSpPr/>
          <p:nvPr/>
        </p:nvSpPr>
        <p:spPr>
          <a:xfrm>
            <a:off x="2836962" y="1718037"/>
            <a:ext cx="2204400" cy="55800"/>
          </a:xfrm>
          <a:prstGeom prst="rect">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65" name="Shape 1465"/>
          <p:cNvSpPr/>
          <p:nvPr/>
        </p:nvSpPr>
        <p:spPr>
          <a:xfrm>
            <a:off x="2836962" y="1870437"/>
            <a:ext cx="2204400" cy="55800"/>
          </a:xfrm>
          <a:prstGeom prst="rect">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66" name="Shape 1466"/>
          <p:cNvSpPr/>
          <p:nvPr/>
        </p:nvSpPr>
        <p:spPr>
          <a:xfrm>
            <a:off x="2836962" y="2022837"/>
            <a:ext cx="2204400" cy="55800"/>
          </a:xfrm>
          <a:prstGeom prst="rect">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67" name="Shape 1467"/>
          <p:cNvSpPr txBox="1">
            <a:spLocks noGrp="1"/>
          </p:cNvSpPr>
          <p:nvPr>
            <p:ph type="title"/>
          </p:nvPr>
        </p:nvSpPr>
        <p:spPr>
          <a:xfrm>
            <a:off x="278999" y="42676"/>
            <a:ext cx="8511039" cy="505200"/>
          </a:xfrm>
          <a:prstGeom prst="rect">
            <a:avLst/>
          </a:prstGeom>
        </p:spPr>
        <p:txBody>
          <a:bodyPr lIns="91425" tIns="91425" rIns="91425" bIns="91425" anchor="ctr" anchorCtr="0">
            <a:noAutofit/>
          </a:bodyPr>
          <a:lstStyle/>
          <a:p>
            <a:pPr lvl="0" rtl="0">
              <a:spcBef>
                <a:spcPts val="0"/>
              </a:spcBef>
              <a:buNone/>
            </a:pPr>
            <a:r>
              <a:rPr lang="ja-JP" dirty="0" smtClean="0">
                <a:solidFill>
                  <a:schemeClr val="bg1"/>
                </a:solidFill>
                <a:latin typeface="Meiryo" charset="-128"/>
                <a:ea typeface="Meiryo" charset="-128"/>
                <a:cs typeface="Meiryo" charset="-128"/>
              </a:rPr>
              <a:t>C</a:t>
            </a:r>
            <a:r>
              <a:rPr lang="en-US" altLang="ja-JP" dirty="0" err="1" smtClean="0">
                <a:solidFill>
                  <a:schemeClr val="bg1"/>
                </a:solidFill>
                <a:latin typeface="Meiryo" charset="-128"/>
                <a:ea typeface="Meiryo" charset="-128"/>
                <a:cs typeface="Meiryo" charset="-128"/>
              </a:rPr>
              <a:t>loudLock</a:t>
            </a:r>
            <a:r>
              <a:rPr lang="ja-JP" dirty="0" smtClean="0">
                <a:solidFill>
                  <a:schemeClr val="bg1"/>
                </a:solidFill>
                <a:latin typeface="Meiryo" charset="-128"/>
                <a:ea typeface="Meiryo" charset="-128"/>
                <a:cs typeface="Meiryo" charset="-128"/>
              </a:rPr>
              <a:t> - API アクセス（クラウド対クラウド）</a:t>
            </a:r>
          </a:p>
        </p:txBody>
      </p:sp>
      <p:sp>
        <p:nvSpPr>
          <p:cNvPr id="1468" name="Shape 1468"/>
          <p:cNvSpPr txBox="1"/>
          <p:nvPr/>
        </p:nvSpPr>
        <p:spPr>
          <a:xfrm>
            <a:off x="-58625" y="4948950"/>
            <a:ext cx="2647500" cy="147000"/>
          </a:xfrm>
          <a:prstGeom prst="rect">
            <a:avLst/>
          </a:prstGeom>
          <a:noFill/>
          <a:ln>
            <a:noFill/>
          </a:ln>
        </p:spPr>
        <p:txBody>
          <a:bodyPr lIns="91425" tIns="91425" rIns="91425" bIns="91425" anchor="ctr" anchorCtr="0">
            <a:noAutofit/>
          </a:bodyPr>
          <a:lstStyle/>
          <a:p>
            <a:pPr lvl="0" rtl="0">
              <a:spcBef>
                <a:spcPts val="0"/>
              </a:spcBef>
              <a:buNone/>
            </a:pPr>
            <a:r>
              <a:rPr lang="ja-JP" sz="600">
                <a:solidFill>
                  <a:srgbClr val="374C72"/>
                </a:solidFill>
                <a:latin typeface="+mn-lt"/>
                <a:ea typeface="+mn-ea"/>
              </a:rPr>
              <a:t>CloudLock 社外秘</a:t>
            </a:r>
          </a:p>
        </p:txBody>
      </p:sp>
      <p:sp>
        <p:nvSpPr>
          <p:cNvPr id="1469" name="Shape 1469"/>
          <p:cNvSpPr/>
          <p:nvPr/>
        </p:nvSpPr>
        <p:spPr>
          <a:xfrm>
            <a:off x="472474" y="670299"/>
            <a:ext cx="3545532" cy="1986228"/>
          </a:xfrm>
          <a:prstGeom prst="cloud">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pic>
        <p:nvPicPr>
          <p:cNvPr id="1470" name="Shape 1470"/>
          <p:cNvPicPr preferRelativeResize="0"/>
          <p:nvPr/>
        </p:nvPicPr>
        <p:blipFill>
          <a:blip r:embed="rId3">
            <a:alphaModFix/>
          </a:blip>
          <a:stretch>
            <a:fillRect/>
          </a:stretch>
        </p:blipFill>
        <p:spPr>
          <a:xfrm>
            <a:off x="1088725" y="1008896"/>
            <a:ext cx="790814" cy="505200"/>
          </a:xfrm>
          <a:prstGeom prst="rect">
            <a:avLst/>
          </a:prstGeom>
          <a:noFill/>
          <a:ln>
            <a:noFill/>
          </a:ln>
        </p:spPr>
      </p:pic>
      <p:pic>
        <p:nvPicPr>
          <p:cNvPr id="1471" name="Shape 1471" descr="google-app-logo.png"/>
          <p:cNvPicPr preferRelativeResize="0"/>
          <p:nvPr/>
        </p:nvPicPr>
        <p:blipFill>
          <a:blip r:embed="rId4">
            <a:alphaModFix/>
          </a:blip>
          <a:stretch>
            <a:fillRect/>
          </a:stretch>
        </p:blipFill>
        <p:spPr>
          <a:xfrm>
            <a:off x="842081" y="1939002"/>
            <a:ext cx="973368" cy="243649"/>
          </a:xfrm>
          <a:prstGeom prst="rect">
            <a:avLst/>
          </a:prstGeom>
          <a:noFill/>
          <a:ln>
            <a:noFill/>
          </a:ln>
        </p:spPr>
      </p:pic>
      <p:pic>
        <p:nvPicPr>
          <p:cNvPr id="1472" name="Shape 1472"/>
          <p:cNvPicPr preferRelativeResize="0"/>
          <p:nvPr/>
        </p:nvPicPr>
        <p:blipFill>
          <a:blip r:embed="rId5">
            <a:alphaModFix/>
          </a:blip>
          <a:stretch>
            <a:fillRect/>
          </a:stretch>
        </p:blipFill>
        <p:spPr>
          <a:xfrm>
            <a:off x="2099177" y="1070375"/>
            <a:ext cx="760499" cy="209798"/>
          </a:xfrm>
          <a:prstGeom prst="rect">
            <a:avLst/>
          </a:prstGeom>
          <a:noFill/>
          <a:ln>
            <a:noFill/>
          </a:ln>
        </p:spPr>
      </p:pic>
      <p:pic>
        <p:nvPicPr>
          <p:cNvPr id="1473" name="Shape 1473"/>
          <p:cNvPicPr preferRelativeResize="0"/>
          <p:nvPr/>
        </p:nvPicPr>
        <p:blipFill>
          <a:blip r:embed="rId6">
            <a:alphaModFix/>
          </a:blip>
          <a:stretch>
            <a:fillRect/>
          </a:stretch>
        </p:blipFill>
        <p:spPr>
          <a:xfrm>
            <a:off x="2859675" y="1227740"/>
            <a:ext cx="953650" cy="337909"/>
          </a:xfrm>
          <a:prstGeom prst="rect">
            <a:avLst/>
          </a:prstGeom>
          <a:noFill/>
          <a:ln>
            <a:noFill/>
          </a:ln>
        </p:spPr>
      </p:pic>
      <p:pic>
        <p:nvPicPr>
          <p:cNvPr id="1474" name="Shape 1474"/>
          <p:cNvPicPr preferRelativeResize="0"/>
          <p:nvPr/>
        </p:nvPicPr>
        <p:blipFill>
          <a:blip r:embed="rId7">
            <a:alphaModFix/>
          </a:blip>
          <a:stretch>
            <a:fillRect/>
          </a:stretch>
        </p:blipFill>
        <p:spPr>
          <a:xfrm>
            <a:off x="2135275" y="1455335"/>
            <a:ext cx="441574" cy="243639"/>
          </a:xfrm>
          <a:prstGeom prst="rect">
            <a:avLst/>
          </a:prstGeom>
          <a:noFill/>
          <a:ln>
            <a:noFill/>
          </a:ln>
        </p:spPr>
      </p:pic>
      <p:pic>
        <p:nvPicPr>
          <p:cNvPr id="1475" name="Shape 1475"/>
          <p:cNvPicPr preferRelativeResize="0"/>
          <p:nvPr/>
        </p:nvPicPr>
        <p:blipFill>
          <a:blip r:embed="rId8">
            <a:alphaModFix/>
          </a:blip>
          <a:stretch>
            <a:fillRect/>
          </a:stretch>
        </p:blipFill>
        <p:spPr>
          <a:xfrm>
            <a:off x="921499" y="1608824"/>
            <a:ext cx="953653" cy="209799"/>
          </a:xfrm>
          <a:prstGeom prst="rect">
            <a:avLst/>
          </a:prstGeom>
          <a:noFill/>
          <a:ln>
            <a:noFill/>
          </a:ln>
        </p:spPr>
      </p:pic>
      <p:pic>
        <p:nvPicPr>
          <p:cNvPr id="1476" name="Shape 1476"/>
          <p:cNvPicPr preferRelativeResize="0"/>
          <p:nvPr/>
        </p:nvPicPr>
        <p:blipFill>
          <a:blip r:embed="rId9">
            <a:alphaModFix/>
          </a:blip>
          <a:stretch>
            <a:fillRect/>
          </a:stretch>
        </p:blipFill>
        <p:spPr>
          <a:xfrm>
            <a:off x="1968527" y="1874113"/>
            <a:ext cx="858375" cy="343361"/>
          </a:xfrm>
          <a:prstGeom prst="rect">
            <a:avLst/>
          </a:prstGeom>
          <a:noFill/>
          <a:ln>
            <a:noFill/>
          </a:ln>
        </p:spPr>
      </p:pic>
      <p:sp>
        <p:nvSpPr>
          <p:cNvPr id="1477" name="Shape 1477"/>
          <p:cNvSpPr/>
          <p:nvPr/>
        </p:nvSpPr>
        <p:spPr>
          <a:xfrm>
            <a:off x="4749400" y="1198275"/>
            <a:ext cx="1085700" cy="1095300"/>
          </a:xfrm>
          <a:prstGeom prst="rect">
            <a:avLst/>
          </a:prstGeom>
          <a:solidFill>
            <a:srgbClr val="CC0000"/>
          </a:solidFill>
          <a:ln>
            <a:noFill/>
          </a:ln>
        </p:spPr>
        <p:txBody>
          <a:bodyPr lIns="91425" tIns="91425" rIns="91425" bIns="91425" anchor="ctr" anchorCtr="0">
            <a:noAutofit/>
          </a:bodyPr>
          <a:lstStyle/>
          <a:p>
            <a:pPr lvl="0" algn="ctr" rtl="0">
              <a:spcBef>
                <a:spcPts val="0"/>
              </a:spcBef>
              <a:buNone/>
            </a:pPr>
            <a:r>
              <a:rPr lang="ja-JP" dirty="0">
                <a:solidFill>
                  <a:srgbClr val="FFFFFF"/>
                </a:solidFill>
                <a:latin typeface="+mn-lt"/>
                <a:ea typeface="+mn-ea"/>
                <a:sym typeface="Questrial"/>
              </a:rPr>
              <a:t>ADMIN OAUTH </a:t>
            </a:r>
            <a:r>
              <a:rPr lang="en-US" altLang="ja-JP" dirty="0" smtClean="0">
                <a:solidFill>
                  <a:srgbClr val="FFFFFF"/>
                </a:solidFill>
                <a:latin typeface="+mn-lt"/>
                <a:ea typeface="+mn-ea"/>
                <a:sym typeface="Questrial"/>
              </a:rPr>
              <a:t/>
            </a:r>
            <a:br>
              <a:rPr lang="en-US" altLang="ja-JP" dirty="0" smtClean="0">
                <a:solidFill>
                  <a:srgbClr val="FFFFFF"/>
                </a:solidFill>
                <a:latin typeface="+mn-lt"/>
                <a:ea typeface="+mn-ea"/>
                <a:sym typeface="Questrial"/>
              </a:rPr>
            </a:br>
            <a:r>
              <a:rPr lang="ja-JP" dirty="0" smtClean="0">
                <a:solidFill>
                  <a:srgbClr val="FFFFFF"/>
                </a:solidFill>
                <a:latin typeface="+mn-lt"/>
                <a:ea typeface="+mn-ea"/>
                <a:sym typeface="Questrial"/>
              </a:rPr>
              <a:t>アクセス</a:t>
            </a:r>
            <a:endParaRPr lang="ja-JP" dirty="0">
              <a:solidFill>
                <a:srgbClr val="FFFFFF"/>
              </a:solidFill>
              <a:latin typeface="+mn-lt"/>
              <a:ea typeface="+mn-ea"/>
              <a:sym typeface="Questrial"/>
            </a:endParaRPr>
          </a:p>
        </p:txBody>
      </p:sp>
      <p:pic>
        <p:nvPicPr>
          <p:cNvPr id="1478" name="Shape 1478"/>
          <p:cNvPicPr preferRelativeResize="0"/>
          <p:nvPr/>
        </p:nvPicPr>
        <p:blipFill>
          <a:blip r:embed="rId10">
            <a:alphaModFix/>
          </a:blip>
          <a:stretch>
            <a:fillRect/>
          </a:stretch>
        </p:blipFill>
        <p:spPr>
          <a:xfrm>
            <a:off x="2689801" y="1535633"/>
            <a:ext cx="858375" cy="359064"/>
          </a:xfrm>
          <a:prstGeom prst="rect">
            <a:avLst/>
          </a:prstGeom>
          <a:noFill/>
          <a:ln>
            <a:noFill/>
          </a:ln>
        </p:spPr>
      </p:pic>
      <p:grpSp>
        <p:nvGrpSpPr>
          <p:cNvPr id="1479" name="Shape 1479"/>
          <p:cNvGrpSpPr/>
          <p:nvPr/>
        </p:nvGrpSpPr>
        <p:grpSpPr>
          <a:xfrm>
            <a:off x="4749400" y="1197695"/>
            <a:ext cx="1892087" cy="1095299"/>
            <a:chOff x="4749400" y="1198287"/>
            <a:chExt cx="1892087" cy="1095299"/>
          </a:xfrm>
        </p:grpSpPr>
        <p:sp>
          <p:nvSpPr>
            <p:cNvPr id="1480" name="Shape 1480"/>
            <p:cNvSpPr/>
            <p:nvPr/>
          </p:nvSpPr>
          <p:spPr>
            <a:xfrm>
              <a:off x="5598987" y="1413237"/>
              <a:ext cx="1042500" cy="55800"/>
            </a:xfrm>
            <a:prstGeom prst="rect">
              <a:avLst/>
            </a:prstGeom>
            <a:solidFill>
              <a:srgbClr val="6AA84F"/>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81" name="Shape 1481"/>
            <p:cNvSpPr/>
            <p:nvPr/>
          </p:nvSpPr>
          <p:spPr>
            <a:xfrm>
              <a:off x="5598987" y="1565637"/>
              <a:ext cx="1042500" cy="55800"/>
            </a:xfrm>
            <a:prstGeom prst="rect">
              <a:avLst/>
            </a:prstGeom>
            <a:solidFill>
              <a:srgbClr val="6AA84F"/>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82" name="Shape 1482"/>
            <p:cNvSpPr/>
            <p:nvPr/>
          </p:nvSpPr>
          <p:spPr>
            <a:xfrm>
              <a:off x="5598987" y="1718037"/>
              <a:ext cx="1042500" cy="55800"/>
            </a:xfrm>
            <a:prstGeom prst="rect">
              <a:avLst/>
            </a:prstGeom>
            <a:solidFill>
              <a:srgbClr val="6AA84F"/>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83" name="Shape 1483"/>
            <p:cNvSpPr/>
            <p:nvPr/>
          </p:nvSpPr>
          <p:spPr>
            <a:xfrm>
              <a:off x="5598987" y="1870437"/>
              <a:ext cx="1042500" cy="55800"/>
            </a:xfrm>
            <a:prstGeom prst="rect">
              <a:avLst/>
            </a:prstGeom>
            <a:solidFill>
              <a:srgbClr val="6AA84F"/>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84" name="Shape 1484"/>
            <p:cNvSpPr/>
            <p:nvPr/>
          </p:nvSpPr>
          <p:spPr>
            <a:xfrm>
              <a:off x="5598987" y="2022837"/>
              <a:ext cx="1042500" cy="55800"/>
            </a:xfrm>
            <a:prstGeom prst="rect">
              <a:avLst/>
            </a:prstGeom>
            <a:solidFill>
              <a:srgbClr val="6AA84F"/>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85" name="Shape 1485"/>
            <p:cNvSpPr/>
            <p:nvPr/>
          </p:nvSpPr>
          <p:spPr>
            <a:xfrm>
              <a:off x="4749400" y="1198287"/>
              <a:ext cx="1085700" cy="1095299"/>
            </a:xfrm>
            <a:prstGeom prst="rect">
              <a:avLst/>
            </a:prstGeom>
            <a:solidFill>
              <a:srgbClr val="6AA84F"/>
            </a:solidFill>
            <a:ln>
              <a:noFill/>
            </a:ln>
          </p:spPr>
          <p:txBody>
            <a:bodyPr lIns="91425" tIns="91425" rIns="91425" bIns="91425" anchor="ctr" anchorCtr="0">
              <a:noAutofit/>
            </a:bodyPr>
            <a:lstStyle/>
            <a:p>
              <a:pPr lvl="0" algn="ctr" rtl="0">
                <a:spcBef>
                  <a:spcPts val="0"/>
                </a:spcBef>
                <a:buNone/>
              </a:pPr>
              <a:r>
                <a:rPr lang="ja-JP" sz="1600" dirty="0">
                  <a:solidFill>
                    <a:srgbClr val="FFFFFF"/>
                  </a:solidFill>
                  <a:latin typeface="+mn-lt"/>
                  <a:ea typeface="+mn-ea"/>
                  <a:sym typeface="Questrial"/>
                </a:rPr>
                <a:t>ADMIN OAUTH </a:t>
              </a:r>
              <a:r>
                <a:rPr lang="en-US" altLang="ja-JP" sz="1600" dirty="0" smtClean="0">
                  <a:solidFill>
                    <a:srgbClr val="FFFFFF"/>
                  </a:solidFill>
                  <a:latin typeface="+mn-lt"/>
                  <a:ea typeface="+mn-ea"/>
                  <a:sym typeface="Questrial"/>
                </a:rPr>
                <a:t/>
              </a:r>
              <a:br>
                <a:rPr lang="en-US" altLang="ja-JP" sz="1600" dirty="0" smtClean="0">
                  <a:solidFill>
                    <a:srgbClr val="FFFFFF"/>
                  </a:solidFill>
                  <a:latin typeface="+mn-lt"/>
                  <a:ea typeface="+mn-ea"/>
                  <a:sym typeface="Questrial"/>
                </a:rPr>
              </a:br>
              <a:r>
                <a:rPr lang="ja-JP" sz="1600" dirty="0" smtClean="0">
                  <a:solidFill>
                    <a:srgbClr val="FFFFFF"/>
                  </a:solidFill>
                  <a:latin typeface="+mn-lt"/>
                  <a:ea typeface="+mn-ea"/>
                  <a:sym typeface="Questrial"/>
                </a:rPr>
                <a:t>アクセス</a:t>
              </a:r>
              <a:endParaRPr lang="ja-JP" sz="1600" dirty="0">
                <a:solidFill>
                  <a:srgbClr val="FFFFFF"/>
                </a:solidFill>
                <a:latin typeface="+mn-lt"/>
                <a:ea typeface="+mn-ea"/>
                <a:sym typeface="Questrial"/>
              </a:endParaRPr>
            </a:p>
            <a:p>
              <a:pPr lvl="0" algn="ctr" rtl="0">
                <a:spcBef>
                  <a:spcPts val="0"/>
                </a:spcBef>
                <a:buNone/>
              </a:pPr>
              <a:r>
                <a:rPr lang="ja-JP" sz="1600" u="sng" dirty="0">
                  <a:solidFill>
                    <a:srgbClr val="FFFF00"/>
                  </a:solidFill>
                  <a:latin typeface="+mn-lt"/>
                  <a:ea typeface="+mn-ea"/>
                  <a:sym typeface="Questrial"/>
                </a:rPr>
                <a:t>承認済み</a:t>
              </a:r>
            </a:p>
          </p:txBody>
        </p:sp>
      </p:grpSp>
      <p:sp>
        <p:nvSpPr>
          <p:cNvPr id="1486" name="Shape 1486"/>
          <p:cNvSpPr/>
          <p:nvPr/>
        </p:nvSpPr>
        <p:spPr>
          <a:xfrm>
            <a:off x="5970337" y="913149"/>
            <a:ext cx="2701188" cy="1665576"/>
          </a:xfrm>
          <a:prstGeom prst="cloud">
            <a:avLst/>
          </a:prstGeom>
          <a:solidFill>
            <a:srgbClr val="D9D9D9"/>
          </a:solidFill>
          <a:ln>
            <a:noFill/>
          </a:ln>
        </p:spPr>
        <p:txBody>
          <a:bodyPr lIns="91425" tIns="91425" rIns="91425" bIns="91425" anchor="ctr" anchorCtr="0">
            <a:noAutofit/>
          </a:bodyPr>
          <a:lstStyle/>
          <a:p>
            <a:pPr lvl="0">
              <a:spcBef>
                <a:spcPts val="0"/>
              </a:spcBef>
              <a:buNone/>
            </a:pPr>
            <a:endParaRPr>
              <a:latin typeface="+mn-lt"/>
              <a:ea typeface="+mn-ea"/>
            </a:endParaRPr>
          </a:p>
        </p:txBody>
      </p:sp>
      <p:sp>
        <p:nvSpPr>
          <p:cNvPr id="1487" name="Shape 1487"/>
          <p:cNvSpPr txBox="1"/>
          <p:nvPr/>
        </p:nvSpPr>
        <p:spPr>
          <a:xfrm>
            <a:off x="3915900" y="1476487"/>
            <a:ext cx="942374" cy="505199"/>
          </a:xfrm>
          <a:prstGeom prst="rect">
            <a:avLst/>
          </a:prstGeom>
          <a:noFill/>
          <a:ln>
            <a:noFill/>
          </a:ln>
        </p:spPr>
        <p:txBody>
          <a:bodyPr lIns="91425" tIns="91425" rIns="91425" bIns="91425" anchor="ctr" anchorCtr="0">
            <a:noAutofit/>
          </a:bodyPr>
          <a:lstStyle/>
          <a:p>
            <a:pPr lvl="0" algn="ctr" rtl="0">
              <a:spcBef>
                <a:spcPts val="0"/>
              </a:spcBef>
              <a:buNone/>
            </a:pPr>
            <a:r>
              <a:rPr lang="ja-JP" dirty="0">
                <a:latin typeface="+mn-lt"/>
                <a:ea typeface="+mn-ea"/>
                <a:sym typeface="Questrial"/>
              </a:rPr>
              <a:t>パブリック API</a:t>
            </a:r>
          </a:p>
        </p:txBody>
      </p:sp>
      <p:pic>
        <p:nvPicPr>
          <p:cNvPr id="1488" name="Shape 1488"/>
          <p:cNvPicPr preferRelativeResize="0"/>
          <p:nvPr/>
        </p:nvPicPr>
        <p:blipFill>
          <a:blip r:embed="rId11">
            <a:alphaModFix/>
          </a:blip>
          <a:stretch>
            <a:fillRect/>
          </a:stretch>
        </p:blipFill>
        <p:spPr>
          <a:xfrm>
            <a:off x="6358725" y="1600787"/>
            <a:ext cx="1924424" cy="290324"/>
          </a:xfrm>
          <a:prstGeom prst="rect">
            <a:avLst/>
          </a:prstGeom>
          <a:noFill/>
          <a:ln>
            <a:noFill/>
          </a:ln>
        </p:spPr>
      </p:pic>
      <p:sp>
        <p:nvSpPr>
          <p:cNvPr id="1489" name="Shape 1489"/>
          <p:cNvSpPr txBox="1"/>
          <p:nvPr/>
        </p:nvSpPr>
        <p:spPr>
          <a:xfrm>
            <a:off x="-58625" y="4948950"/>
            <a:ext cx="2647500" cy="147000"/>
          </a:xfrm>
          <a:prstGeom prst="rect">
            <a:avLst/>
          </a:prstGeom>
          <a:noFill/>
          <a:ln>
            <a:noFill/>
          </a:ln>
        </p:spPr>
        <p:txBody>
          <a:bodyPr lIns="91425" tIns="91425" rIns="91425" bIns="91425" anchor="ctr" anchorCtr="0">
            <a:noAutofit/>
          </a:bodyPr>
          <a:lstStyle/>
          <a:p>
            <a:pPr lvl="0" rtl="0">
              <a:spcBef>
                <a:spcPts val="0"/>
              </a:spcBef>
              <a:buNone/>
            </a:pPr>
            <a:r>
              <a:rPr lang="ja-JP" sz="600" dirty="0">
                <a:solidFill>
                  <a:srgbClr val="374C72"/>
                </a:solidFill>
                <a:latin typeface="+mn-lt"/>
                <a:ea typeface="+mn-ea"/>
              </a:rPr>
              <a:t>CloudLock 社外秘</a:t>
            </a:r>
          </a:p>
        </p:txBody>
      </p:sp>
      <p:sp>
        <p:nvSpPr>
          <p:cNvPr id="1490" name="Shape 1490"/>
          <p:cNvSpPr txBox="1"/>
          <p:nvPr/>
        </p:nvSpPr>
        <p:spPr>
          <a:xfrm>
            <a:off x="582249" y="4320708"/>
            <a:ext cx="1516927" cy="212649"/>
          </a:xfrm>
          <a:prstGeom prst="rect">
            <a:avLst/>
          </a:prstGeom>
          <a:noFill/>
          <a:ln>
            <a:noFill/>
          </a:ln>
        </p:spPr>
        <p:txBody>
          <a:bodyPr lIns="91425" tIns="91425" rIns="91425" bIns="91425" anchor="t" anchorCtr="0">
            <a:noAutofit/>
          </a:bodyPr>
          <a:lstStyle/>
          <a:p>
            <a:pPr lvl="0" algn="ctr" rtl="0">
              <a:spcBef>
                <a:spcPts val="0"/>
              </a:spcBef>
              <a:buNone/>
            </a:pPr>
            <a:r>
              <a:rPr lang="ja-JP" sz="1000" dirty="0">
                <a:solidFill>
                  <a:srgbClr val="6DA4CA"/>
                </a:solidFill>
                <a:latin typeface="+mn-lt"/>
                <a:ea typeface="+mn-ea"/>
                <a:sym typeface="Open Sans"/>
              </a:rPr>
              <a:t>管理対象のユーザ</a:t>
            </a:r>
          </a:p>
          <a:p>
            <a:pPr lvl="0" algn="ctr" rtl="0">
              <a:spcBef>
                <a:spcPts val="0"/>
              </a:spcBef>
              <a:buNone/>
            </a:pPr>
            <a:r>
              <a:rPr lang="ja-JP" sz="1000" dirty="0">
                <a:solidFill>
                  <a:srgbClr val="6DA4CA"/>
                </a:solidFill>
                <a:latin typeface="+mn-lt"/>
                <a:ea typeface="+mn-ea"/>
                <a:sym typeface="Open Sans"/>
              </a:rPr>
              <a:t>管理対象のデバイス</a:t>
            </a:r>
          </a:p>
          <a:p>
            <a:pPr lvl="0" algn="ctr" rtl="0">
              <a:spcBef>
                <a:spcPts val="0"/>
              </a:spcBef>
              <a:buNone/>
            </a:pPr>
            <a:r>
              <a:rPr lang="ja-JP" sz="1000" dirty="0">
                <a:solidFill>
                  <a:srgbClr val="6DA4CA"/>
                </a:solidFill>
                <a:latin typeface="+mn-lt"/>
                <a:ea typeface="+mn-ea"/>
                <a:sym typeface="Open Sans"/>
              </a:rPr>
              <a:t>管理対象のネットワーク</a:t>
            </a:r>
          </a:p>
        </p:txBody>
      </p:sp>
      <p:grpSp>
        <p:nvGrpSpPr>
          <p:cNvPr id="1491" name="Shape 1491"/>
          <p:cNvGrpSpPr/>
          <p:nvPr/>
        </p:nvGrpSpPr>
        <p:grpSpPr>
          <a:xfrm>
            <a:off x="704187" y="3799814"/>
            <a:ext cx="316929" cy="573092"/>
            <a:chOff x="390224" y="3578565"/>
            <a:chExt cx="316929" cy="573092"/>
          </a:xfrm>
        </p:grpSpPr>
        <p:pic>
          <p:nvPicPr>
            <p:cNvPr id="1492" name="Shape 1492"/>
            <p:cNvPicPr preferRelativeResize="0"/>
            <p:nvPr/>
          </p:nvPicPr>
          <p:blipFill>
            <a:blip r:embed="rId12">
              <a:alphaModFix/>
            </a:blip>
            <a:stretch>
              <a:fillRect/>
            </a:stretch>
          </p:blipFill>
          <p:spPr>
            <a:xfrm>
              <a:off x="390224" y="3769241"/>
              <a:ext cx="316929" cy="382416"/>
            </a:xfrm>
            <a:prstGeom prst="rect">
              <a:avLst/>
            </a:prstGeom>
            <a:noFill/>
            <a:ln>
              <a:noFill/>
            </a:ln>
          </p:spPr>
        </p:pic>
        <p:sp>
          <p:nvSpPr>
            <p:cNvPr id="1493" name="Shape 1493"/>
            <p:cNvSpPr/>
            <p:nvPr/>
          </p:nvSpPr>
          <p:spPr>
            <a:xfrm rot="5400000" flipH="1">
              <a:off x="478469" y="3590715"/>
              <a:ext cx="157500" cy="133200"/>
            </a:xfrm>
            <a:prstGeom prst="rightArrow">
              <a:avLst>
                <a:gd name="adj1" fmla="val 12652"/>
                <a:gd name="adj2" fmla="val 52430"/>
              </a:avLst>
            </a:prstGeom>
            <a:solidFill>
              <a:srgbClr val="657F9D"/>
            </a:solidFill>
            <a:ln w="19050" cap="flat" cmpd="sng">
              <a:solidFill>
                <a:srgbClr val="657F9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grpSp>
      <p:grpSp>
        <p:nvGrpSpPr>
          <p:cNvPr id="1494" name="Shape 1494"/>
          <p:cNvGrpSpPr/>
          <p:nvPr/>
        </p:nvGrpSpPr>
        <p:grpSpPr>
          <a:xfrm>
            <a:off x="1095200" y="3802939"/>
            <a:ext cx="331173" cy="566822"/>
            <a:chOff x="924363" y="3578565"/>
            <a:chExt cx="331173" cy="566822"/>
          </a:xfrm>
        </p:grpSpPr>
        <p:pic>
          <p:nvPicPr>
            <p:cNvPr id="1495" name="Shape 1495"/>
            <p:cNvPicPr preferRelativeResize="0"/>
            <p:nvPr/>
          </p:nvPicPr>
          <p:blipFill>
            <a:blip r:embed="rId13">
              <a:alphaModFix/>
            </a:blip>
            <a:stretch>
              <a:fillRect/>
            </a:stretch>
          </p:blipFill>
          <p:spPr>
            <a:xfrm>
              <a:off x="924363" y="3769241"/>
              <a:ext cx="331173" cy="376146"/>
            </a:xfrm>
            <a:prstGeom prst="rect">
              <a:avLst/>
            </a:prstGeom>
            <a:noFill/>
            <a:ln>
              <a:noFill/>
            </a:ln>
          </p:spPr>
        </p:pic>
        <p:sp>
          <p:nvSpPr>
            <p:cNvPr id="1496" name="Shape 1496"/>
            <p:cNvSpPr/>
            <p:nvPr/>
          </p:nvSpPr>
          <p:spPr>
            <a:xfrm rot="5400000" flipH="1">
              <a:off x="1054775" y="3590715"/>
              <a:ext cx="157500" cy="133200"/>
            </a:xfrm>
            <a:prstGeom prst="rightArrow">
              <a:avLst>
                <a:gd name="adj1" fmla="val 12652"/>
                <a:gd name="adj2" fmla="val 52430"/>
              </a:avLst>
            </a:prstGeom>
            <a:solidFill>
              <a:srgbClr val="657F9D"/>
            </a:solidFill>
            <a:ln w="19050" cap="flat" cmpd="sng">
              <a:solidFill>
                <a:srgbClr val="657F9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grpSp>
      <p:grpSp>
        <p:nvGrpSpPr>
          <p:cNvPr id="1497" name="Shape 1497"/>
          <p:cNvGrpSpPr/>
          <p:nvPr/>
        </p:nvGrpSpPr>
        <p:grpSpPr>
          <a:xfrm>
            <a:off x="1500473" y="3799814"/>
            <a:ext cx="441564" cy="573092"/>
            <a:chOff x="1447736" y="3578565"/>
            <a:chExt cx="441564" cy="573092"/>
          </a:xfrm>
        </p:grpSpPr>
        <p:pic>
          <p:nvPicPr>
            <p:cNvPr id="1498" name="Shape 1498"/>
            <p:cNvPicPr preferRelativeResize="0"/>
            <p:nvPr/>
          </p:nvPicPr>
          <p:blipFill>
            <a:blip r:embed="rId14">
              <a:alphaModFix/>
            </a:blip>
            <a:stretch>
              <a:fillRect/>
            </a:stretch>
          </p:blipFill>
          <p:spPr>
            <a:xfrm>
              <a:off x="1447736" y="3769241"/>
              <a:ext cx="441564" cy="382416"/>
            </a:xfrm>
            <a:prstGeom prst="rect">
              <a:avLst/>
            </a:prstGeom>
            <a:noFill/>
            <a:ln>
              <a:noFill/>
            </a:ln>
          </p:spPr>
        </p:pic>
        <p:sp>
          <p:nvSpPr>
            <p:cNvPr id="1499" name="Shape 1499"/>
            <p:cNvSpPr/>
            <p:nvPr/>
          </p:nvSpPr>
          <p:spPr>
            <a:xfrm rot="5400000" flipH="1">
              <a:off x="1616478" y="3590715"/>
              <a:ext cx="157500" cy="133200"/>
            </a:xfrm>
            <a:prstGeom prst="rightArrow">
              <a:avLst>
                <a:gd name="adj1" fmla="val 12652"/>
                <a:gd name="adj2" fmla="val 52430"/>
              </a:avLst>
            </a:prstGeom>
            <a:solidFill>
              <a:srgbClr val="657F9D"/>
            </a:solidFill>
            <a:ln w="19050" cap="flat" cmpd="sng">
              <a:solidFill>
                <a:srgbClr val="657F9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grpSp>
      <p:sp>
        <p:nvSpPr>
          <p:cNvPr id="1500" name="Shape 1500"/>
          <p:cNvSpPr/>
          <p:nvPr/>
        </p:nvSpPr>
        <p:spPr>
          <a:xfrm>
            <a:off x="479162" y="3373449"/>
            <a:ext cx="1699200" cy="301800"/>
          </a:xfrm>
          <a:prstGeom prst="roundRect">
            <a:avLst>
              <a:gd name="adj" fmla="val 16667"/>
            </a:avLst>
          </a:prstGeom>
          <a:solidFill>
            <a:srgbClr val="D0E0E3"/>
          </a:solidFill>
          <a:ln w="9525" cap="flat" cmpd="sng">
            <a:solidFill>
              <a:srgbClr val="D9D9D9"/>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ltLang="ja-JP" sz="1200" dirty="0" smtClean="0">
                <a:latin typeface="+mn-lt"/>
                <a:ea typeface="+mn-ea"/>
                <a:sym typeface="Questrial"/>
              </a:rPr>
              <a:t>Firewall</a:t>
            </a:r>
            <a:endParaRPr lang="ja-JP" sz="1200" dirty="0">
              <a:latin typeface="+mn-lt"/>
              <a:ea typeface="+mn-ea"/>
              <a:sym typeface="Questrial"/>
            </a:endParaRPr>
          </a:p>
        </p:txBody>
      </p:sp>
      <p:sp>
        <p:nvSpPr>
          <p:cNvPr id="1501" name="Shape 1501"/>
          <p:cNvSpPr/>
          <p:nvPr/>
        </p:nvSpPr>
        <p:spPr>
          <a:xfrm rot="5400000" flipH="1">
            <a:off x="668237" y="2927488"/>
            <a:ext cx="514800" cy="151500"/>
          </a:xfrm>
          <a:prstGeom prst="rightArrow">
            <a:avLst>
              <a:gd name="adj1" fmla="val 12652"/>
              <a:gd name="adj2" fmla="val 52430"/>
            </a:avLst>
          </a:prstGeom>
          <a:solidFill>
            <a:srgbClr val="B6D7A8"/>
          </a:solidFill>
          <a:ln w="19050" cap="flat" cmpd="sng">
            <a:solidFill>
              <a:srgbClr val="B6D7A8"/>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sp>
        <p:nvSpPr>
          <p:cNvPr id="1502" name="Shape 1502"/>
          <p:cNvSpPr/>
          <p:nvPr/>
        </p:nvSpPr>
        <p:spPr>
          <a:xfrm rot="5400000" flipH="1">
            <a:off x="1040187" y="2928788"/>
            <a:ext cx="514800" cy="151500"/>
          </a:xfrm>
          <a:prstGeom prst="rightArrow">
            <a:avLst>
              <a:gd name="adj1" fmla="val 12652"/>
              <a:gd name="adj2" fmla="val 52430"/>
            </a:avLst>
          </a:prstGeom>
          <a:solidFill>
            <a:srgbClr val="B6D7A8"/>
          </a:solidFill>
          <a:ln w="19050" cap="flat" cmpd="sng">
            <a:solidFill>
              <a:srgbClr val="B6D7A8"/>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sp>
        <p:nvSpPr>
          <p:cNvPr id="1503" name="Shape 1503"/>
          <p:cNvSpPr/>
          <p:nvPr/>
        </p:nvSpPr>
        <p:spPr>
          <a:xfrm rot="5400000" flipH="1">
            <a:off x="1412137" y="2950975"/>
            <a:ext cx="514800" cy="151500"/>
          </a:xfrm>
          <a:prstGeom prst="rightArrow">
            <a:avLst>
              <a:gd name="adj1" fmla="val 12652"/>
              <a:gd name="adj2" fmla="val 52430"/>
            </a:avLst>
          </a:prstGeom>
          <a:solidFill>
            <a:srgbClr val="B6D7A8"/>
          </a:solidFill>
          <a:ln w="19050" cap="flat" cmpd="sng">
            <a:solidFill>
              <a:srgbClr val="B6D7A8"/>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grpSp>
        <p:nvGrpSpPr>
          <p:cNvPr id="1504" name="Shape 1504"/>
          <p:cNvGrpSpPr/>
          <p:nvPr/>
        </p:nvGrpSpPr>
        <p:grpSpPr>
          <a:xfrm>
            <a:off x="2226338" y="2769331"/>
            <a:ext cx="1601836" cy="1764007"/>
            <a:chOff x="1996588" y="2827732"/>
            <a:chExt cx="1601836" cy="1764007"/>
          </a:xfrm>
        </p:grpSpPr>
        <p:sp>
          <p:nvSpPr>
            <p:cNvPr id="1505" name="Shape 1505"/>
            <p:cNvSpPr txBox="1"/>
            <p:nvPr/>
          </p:nvSpPr>
          <p:spPr>
            <a:xfrm>
              <a:off x="1996588" y="4372111"/>
              <a:ext cx="1601836" cy="219628"/>
            </a:xfrm>
            <a:prstGeom prst="rect">
              <a:avLst/>
            </a:prstGeom>
            <a:noFill/>
            <a:ln>
              <a:noFill/>
            </a:ln>
          </p:spPr>
          <p:txBody>
            <a:bodyPr lIns="91425" tIns="91425" rIns="91425" bIns="91425" anchor="t" anchorCtr="0">
              <a:noAutofit/>
            </a:bodyPr>
            <a:lstStyle/>
            <a:p>
              <a:pPr lvl="0" algn="ctr" rtl="0">
                <a:spcBef>
                  <a:spcPts val="0"/>
                </a:spcBef>
                <a:buNone/>
              </a:pPr>
              <a:r>
                <a:rPr lang="ja-JP" sz="1000" dirty="0">
                  <a:solidFill>
                    <a:srgbClr val="6DA4CA"/>
                  </a:solidFill>
                  <a:latin typeface="+mn-lt"/>
                  <a:ea typeface="+mn-ea"/>
                  <a:sym typeface="Open Sans"/>
                </a:rPr>
                <a:t>管理対象外のユーザ</a:t>
              </a:r>
            </a:p>
            <a:p>
              <a:pPr lvl="0" algn="ctr" rtl="0">
                <a:spcBef>
                  <a:spcPts val="0"/>
                </a:spcBef>
                <a:buNone/>
              </a:pPr>
              <a:r>
                <a:rPr lang="ja-JP" sz="1000" dirty="0">
                  <a:solidFill>
                    <a:srgbClr val="6DA4CA"/>
                  </a:solidFill>
                  <a:latin typeface="+mn-lt"/>
                  <a:ea typeface="+mn-ea"/>
                  <a:sym typeface="Open Sans"/>
                </a:rPr>
                <a:t>管理対象外のデバイス</a:t>
              </a:r>
            </a:p>
            <a:p>
              <a:pPr lvl="0" algn="ctr" rtl="0">
                <a:spcBef>
                  <a:spcPts val="0"/>
                </a:spcBef>
                <a:buNone/>
              </a:pPr>
              <a:r>
                <a:rPr lang="ja-JP" sz="1000" dirty="0">
                  <a:solidFill>
                    <a:srgbClr val="6DA4CA"/>
                  </a:solidFill>
                  <a:latin typeface="+mn-lt"/>
                  <a:ea typeface="+mn-ea"/>
                  <a:sym typeface="Open Sans"/>
                </a:rPr>
                <a:t>管理対象外のネットワーク</a:t>
              </a:r>
            </a:p>
          </p:txBody>
        </p:sp>
        <p:pic>
          <p:nvPicPr>
            <p:cNvPr id="1506" name="Shape 1506"/>
            <p:cNvPicPr preferRelativeResize="0"/>
            <p:nvPr/>
          </p:nvPicPr>
          <p:blipFill>
            <a:blip r:embed="rId12">
              <a:alphaModFix/>
            </a:blip>
            <a:stretch>
              <a:fillRect/>
            </a:stretch>
          </p:blipFill>
          <p:spPr>
            <a:xfrm>
              <a:off x="2209187" y="4041903"/>
              <a:ext cx="316929" cy="382416"/>
            </a:xfrm>
            <a:prstGeom prst="rect">
              <a:avLst/>
            </a:prstGeom>
            <a:noFill/>
            <a:ln>
              <a:noFill/>
            </a:ln>
          </p:spPr>
        </p:pic>
        <p:sp>
          <p:nvSpPr>
            <p:cNvPr id="1507" name="Shape 1507"/>
            <p:cNvSpPr/>
            <p:nvPr/>
          </p:nvSpPr>
          <p:spPr>
            <a:xfrm rot="5400000" flipH="1">
              <a:off x="1788925" y="3354857"/>
              <a:ext cx="1174500" cy="133200"/>
            </a:xfrm>
            <a:prstGeom prst="rightArrow">
              <a:avLst>
                <a:gd name="adj1" fmla="val 12652"/>
                <a:gd name="adj2" fmla="val 52430"/>
              </a:avLst>
            </a:prstGeom>
            <a:solidFill>
              <a:srgbClr val="657F9D"/>
            </a:solidFill>
            <a:ln w="19050" cap="flat" cmpd="sng">
              <a:solidFill>
                <a:srgbClr val="657F9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pic>
          <p:nvPicPr>
            <p:cNvPr id="1508" name="Shape 1508"/>
            <p:cNvPicPr preferRelativeResize="0"/>
            <p:nvPr/>
          </p:nvPicPr>
          <p:blipFill>
            <a:blip r:embed="rId13">
              <a:alphaModFix/>
            </a:blip>
            <a:stretch>
              <a:fillRect/>
            </a:stretch>
          </p:blipFill>
          <p:spPr>
            <a:xfrm>
              <a:off x="2600200" y="4045028"/>
              <a:ext cx="331173" cy="376146"/>
            </a:xfrm>
            <a:prstGeom prst="rect">
              <a:avLst/>
            </a:prstGeom>
            <a:noFill/>
            <a:ln>
              <a:noFill/>
            </a:ln>
          </p:spPr>
        </p:pic>
        <p:sp>
          <p:nvSpPr>
            <p:cNvPr id="1509" name="Shape 1509"/>
            <p:cNvSpPr/>
            <p:nvPr/>
          </p:nvSpPr>
          <p:spPr>
            <a:xfrm rot="5400000" flipH="1">
              <a:off x="2217325" y="3353182"/>
              <a:ext cx="1184100" cy="133200"/>
            </a:xfrm>
            <a:prstGeom prst="rightArrow">
              <a:avLst>
                <a:gd name="adj1" fmla="val 12652"/>
                <a:gd name="adj2" fmla="val 52430"/>
              </a:avLst>
            </a:prstGeom>
            <a:solidFill>
              <a:srgbClr val="657F9D"/>
            </a:solidFill>
            <a:ln w="19050" cap="flat" cmpd="sng">
              <a:solidFill>
                <a:srgbClr val="657F9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pic>
          <p:nvPicPr>
            <p:cNvPr id="1510" name="Shape 1510"/>
            <p:cNvPicPr preferRelativeResize="0"/>
            <p:nvPr/>
          </p:nvPicPr>
          <p:blipFill>
            <a:blip r:embed="rId14">
              <a:alphaModFix/>
            </a:blip>
            <a:stretch>
              <a:fillRect/>
            </a:stretch>
          </p:blipFill>
          <p:spPr>
            <a:xfrm>
              <a:off x="3005473" y="4041903"/>
              <a:ext cx="441564" cy="382416"/>
            </a:xfrm>
            <a:prstGeom prst="rect">
              <a:avLst/>
            </a:prstGeom>
            <a:noFill/>
            <a:ln>
              <a:noFill/>
            </a:ln>
          </p:spPr>
        </p:pic>
        <p:sp>
          <p:nvSpPr>
            <p:cNvPr id="1511" name="Shape 1511"/>
            <p:cNvSpPr/>
            <p:nvPr/>
          </p:nvSpPr>
          <p:spPr>
            <a:xfrm rot="5400000" flipH="1">
              <a:off x="2665725" y="3354857"/>
              <a:ext cx="1174500" cy="133200"/>
            </a:xfrm>
            <a:prstGeom prst="rightArrow">
              <a:avLst>
                <a:gd name="adj1" fmla="val 12652"/>
                <a:gd name="adj2" fmla="val 52430"/>
              </a:avLst>
            </a:prstGeom>
            <a:solidFill>
              <a:srgbClr val="657F9D"/>
            </a:solidFill>
            <a:ln w="19050" cap="flat" cmpd="sng">
              <a:solidFill>
                <a:srgbClr val="657F9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mn-lt"/>
                <a:ea typeface="+mn-ea"/>
              </a:endParaRPr>
            </a:p>
          </p:txBody>
        </p:sp>
      </p:grpSp>
      <p:grpSp>
        <p:nvGrpSpPr>
          <p:cNvPr id="1512" name="Shape 1512"/>
          <p:cNvGrpSpPr/>
          <p:nvPr/>
        </p:nvGrpSpPr>
        <p:grpSpPr>
          <a:xfrm>
            <a:off x="6089474" y="2745837"/>
            <a:ext cx="2533401" cy="2116813"/>
            <a:chOff x="6089474" y="2745837"/>
            <a:chExt cx="2533401" cy="2116813"/>
          </a:xfrm>
        </p:grpSpPr>
        <p:pic>
          <p:nvPicPr>
            <p:cNvPr id="1513" name="Shape 1513" descr="Screen Shot 2016-07-15 at 9.50.39 AM.png"/>
            <p:cNvPicPr preferRelativeResize="0"/>
            <p:nvPr/>
          </p:nvPicPr>
          <p:blipFill>
            <a:blip r:embed="rId15">
              <a:alphaModFix/>
            </a:blip>
            <a:stretch>
              <a:fillRect/>
            </a:stretch>
          </p:blipFill>
          <p:spPr>
            <a:xfrm>
              <a:off x="6089474" y="3457475"/>
              <a:ext cx="2533401" cy="1405175"/>
            </a:xfrm>
            <a:prstGeom prst="rect">
              <a:avLst/>
            </a:prstGeom>
            <a:noFill/>
            <a:ln w="9525" cap="flat" cmpd="sng">
              <a:solidFill>
                <a:srgbClr val="666666"/>
              </a:solidFill>
              <a:prstDash val="solid"/>
              <a:round/>
              <a:headEnd type="none" w="med" len="med"/>
              <a:tailEnd type="none" w="med" len="med"/>
            </a:ln>
          </p:spPr>
        </p:pic>
        <p:sp>
          <p:nvSpPr>
            <p:cNvPr id="1514" name="Shape 1514"/>
            <p:cNvSpPr/>
            <p:nvPr/>
          </p:nvSpPr>
          <p:spPr>
            <a:xfrm>
              <a:off x="7165225" y="2745837"/>
              <a:ext cx="381900" cy="544500"/>
            </a:xfrm>
            <a:prstGeom prst="downArrow">
              <a:avLst>
                <a:gd name="adj1" fmla="val 50000"/>
                <a:gd name="adj2" fmla="val 50000"/>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n-lt"/>
                <a:ea typeface="+mn-ea"/>
              </a:endParaRPr>
            </a:p>
          </p:txBody>
        </p:sp>
      </p:grpSp>
      <p:pic>
        <p:nvPicPr>
          <p:cNvPr id="55" name="Shape 1409"/>
          <p:cNvPicPr preferRelativeResize="0"/>
          <p:nvPr/>
        </p:nvPicPr>
        <p:blipFill>
          <a:blip r:embed="rId16">
            <a:alphaModFix/>
          </a:blip>
          <a:stretch>
            <a:fillRect/>
          </a:stretch>
        </p:blipFill>
        <p:spPr>
          <a:xfrm>
            <a:off x="7734541" y="4937897"/>
            <a:ext cx="927667" cy="134149"/>
          </a:xfrm>
          <a:prstGeom prst="rect">
            <a:avLst/>
          </a:prstGeom>
          <a:solidFill>
            <a:schemeClr val="lt1"/>
          </a:solidFill>
          <a:ln>
            <a:noFill/>
          </a:ln>
        </p:spPr>
      </p:pic>
    </p:spTree>
    <p:extLst>
      <p:ext uri="{BB962C8B-B14F-4D97-AF65-F5344CB8AC3E}">
        <p14:creationId xmlns:p14="http://schemas.microsoft.com/office/powerpoint/2010/main" val="5300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9"/>
                                        </p:tgtEl>
                                        <p:attrNameLst>
                                          <p:attrName>style.visibility</p:attrName>
                                        </p:attrNameLst>
                                      </p:cBhvr>
                                      <p:to>
                                        <p:strVal val="visible"/>
                                      </p:to>
                                    </p:set>
                                    <p:animEffect transition="in" filter="fade">
                                      <p:cBhvr>
                                        <p:cTn id="7" dur="1000"/>
                                        <p:tgtEl>
                                          <p:spTgt spid="1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2"/>
                                        </p:tgtEl>
                                        <p:attrNameLst>
                                          <p:attrName>style.visibility</p:attrName>
                                        </p:attrNameLst>
                                      </p:cBhvr>
                                      <p:to>
                                        <p:strVal val="visible"/>
                                      </p:to>
                                    </p:set>
                                    <p:animEffect transition="in" filter="fade">
                                      <p:cBhvr>
                                        <p:cTn id="12" dur="10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3627" y="4602774"/>
            <a:ext cx="1927122" cy="29369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2" name="タイトル 1"/>
          <p:cNvSpPr>
            <a:spLocks noGrp="1"/>
          </p:cNvSpPr>
          <p:nvPr>
            <p:ph type="title"/>
          </p:nvPr>
        </p:nvSpPr>
        <p:spPr/>
        <p:txBody>
          <a:bodyPr/>
          <a:lstStyle/>
          <a:p>
            <a:r>
              <a:rPr kumimoji="1" lang="en-US" altLang="ja-JP" dirty="0" err="1" smtClean="0">
                <a:solidFill>
                  <a:schemeClr val="bg1"/>
                </a:solidFill>
                <a:latin typeface="Meiryo" charset="-128"/>
                <a:ea typeface="Meiryo" charset="-128"/>
                <a:cs typeface="Meiryo" charset="-128"/>
              </a:rPr>
              <a:t>CloudLock</a:t>
            </a:r>
            <a:r>
              <a:rPr kumimoji="1" lang="en-US" altLang="ja-JP" dirty="0" smtClean="0">
                <a:solidFill>
                  <a:schemeClr val="bg1"/>
                </a:solidFill>
                <a:latin typeface="Meiryo" charset="-128"/>
                <a:ea typeface="Meiryo" charset="-128"/>
                <a:cs typeface="Meiryo" charset="-128"/>
              </a:rPr>
              <a:t> </a:t>
            </a:r>
            <a:r>
              <a:rPr kumimoji="1" lang="ja-JP" altLang="en-US" dirty="0" smtClean="0">
                <a:solidFill>
                  <a:schemeClr val="bg1"/>
                </a:solidFill>
                <a:latin typeface="Meiryo" charset="-128"/>
                <a:ea typeface="Meiryo" charset="-128"/>
                <a:cs typeface="Meiryo" charset="-128"/>
              </a:rPr>
              <a:t>ダッシュボード</a:t>
            </a:r>
            <a:endParaRPr kumimoji="1" lang="ja-JP" altLang="en-US" dirty="0">
              <a:solidFill>
                <a:schemeClr val="bg1"/>
              </a:solidFill>
              <a:latin typeface="Meiryo" charset="-128"/>
              <a:ea typeface="Meiryo" charset="-128"/>
              <a:cs typeface="Meiryo"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07" y="626535"/>
            <a:ext cx="7749354" cy="4595624"/>
          </a:xfrm>
          <a:prstGeom prst="rect">
            <a:avLst/>
          </a:prstGeom>
        </p:spPr>
      </p:pic>
    </p:spTree>
    <p:extLst>
      <p:ext uri="{BB962C8B-B14F-4D97-AF65-F5344CB8AC3E}">
        <p14:creationId xmlns:p14="http://schemas.microsoft.com/office/powerpoint/2010/main" val="397595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下矢印 10"/>
          <p:cNvSpPr/>
          <p:nvPr/>
        </p:nvSpPr>
        <p:spPr>
          <a:xfrm>
            <a:off x="373627" y="1085348"/>
            <a:ext cx="314631" cy="326277"/>
          </a:xfrm>
          <a:prstGeom prst="downArrow">
            <a:avLst/>
          </a:prstGeom>
          <a:solidFill>
            <a:schemeClr val="accent5">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accent5">
                  <a:lumMod val="20000"/>
                  <a:lumOff val="80000"/>
                </a:schemeClr>
              </a:solidFill>
            </a:endParaRPr>
          </a:p>
        </p:txBody>
      </p:sp>
      <p:sp>
        <p:nvSpPr>
          <p:cNvPr id="10" name="曲折矢印 9"/>
          <p:cNvSpPr/>
          <p:nvPr/>
        </p:nvSpPr>
        <p:spPr>
          <a:xfrm>
            <a:off x="3038168" y="3244643"/>
            <a:ext cx="1973037" cy="619433"/>
          </a:xfrm>
          <a:prstGeom prst="bentArrow">
            <a:avLst/>
          </a:prstGeom>
          <a:solidFill>
            <a:schemeClr val="accent5">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chemeClr val="tx1"/>
              </a:solidFill>
            </a:endParaRPr>
          </a:p>
        </p:txBody>
      </p:sp>
      <p:sp>
        <p:nvSpPr>
          <p:cNvPr id="4" name="正方形/長方形 3"/>
          <p:cNvSpPr/>
          <p:nvPr/>
        </p:nvSpPr>
        <p:spPr>
          <a:xfrm>
            <a:off x="373627" y="4602774"/>
            <a:ext cx="1927122" cy="29369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2" name="タイトル 1"/>
          <p:cNvSpPr>
            <a:spLocks noGrp="1"/>
          </p:cNvSpPr>
          <p:nvPr>
            <p:ph type="title"/>
          </p:nvPr>
        </p:nvSpPr>
        <p:spPr/>
        <p:txBody>
          <a:bodyPr/>
          <a:lstStyle/>
          <a:p>
            <a:r>
              <a:rPr kumimoji="1" lang="ja-JP" altLang="en-US" dirty="0" smtClean="0">
                <a:solidFill>
                  <a:schemeClr val="bg1"/>
                </a:solidFill>
                <a:latin typeface="Meiryo" charset="-128"/>
                <a:ea typeface="Meiryo" charset="-128"/>
                <a:cs typeface="Meiryo" charset="-128"/>
              </a:rPr>
              <a:t>ポリシー作成例</a:t>
            </a:r>
            <a:endParaRPr kumimoji="1" lang="ja-JP" altLang="en-US" dirty="0">
              <a:solidFill>
                <a:schemeClr val="bg1"/>
              </a:solidFill>
              <a:latin typeface="Meiryo" charset="-128"/>
              <a:ea typeface="Meiryo" charset="-128"/>
              <a:cs typeface="Meiryo"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 y="1411625"/>
            <a:ext cx="4868197" cy="1676417"/>
          </a:xfrm>
          <a:prstGeom prst="rect">
            <a:avLst/>
          </a:prstGeom>
          <a:ln>
            <a:solidFill>
              <a:schemeClr val="tx1"/>
            </a:solidFill>
          </a:ln>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570" y="635820"/>
            <a:ext cx="3943212" cy="4368801"/>
          </a:xfrm>
          <a:prstGeom prst="rect">
            <a:avLst/>
          </a:prstGeom>
          <a:solidFill>
            <a:schemeClr val="tx1"/>
          </a:solidFill>
          <a:ln>
            <a:solidFill>
              <a:schemeClr val="tx1"/>
            </a:solidFill>
          </a:ln>
        </p:spPr>
      </p:pic>
      <p:sp>
        <p:nvSpPr>
          <p:cNvPr id="8" name="テキスト ボックス 7"/>
          <p:cNvSpPr txBox="1"/>
          <p:nvPr/>
        </p:nvSpPr>
        <p:spPr>
          <a:xfrm>
            <a:off x="68826" y="777571"/>
            <a:ext cx="4942379" cy="307777"/>
          </a:xfrm>
          <a:prstGeom prst="rect">
            <a:avLst/>
          </a:prstGeom>
          <a:solidFill>
            <a:schemeClr val="accent5">
              <a:lumMod val="20000"/>
              <a:lumOff val="80000"/>
            </a:schemeClr>
          </a:solid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400" dirty="0" smtClean="0"/>
              <a:t>1. </a:t>
            </a:r>
            <a:r>
              <a:rPr kumimoji="1" lang="ja-JP" altLang="en-US" sz="1400" dirty="0" smtClean="0"/>
              <a:t>“社外秘”の文字が入ったコンテンツ、ファイル名を検出する</a:t>
            </a:r>
          </a:p>
        </p:txBody>
      </p:sp>
      <p:sp>
        <p:nvSpPr>
          <p:cNvPr id="9" name="テキスト ボックス 8"/>
          <p:cNvSpPr txBox="1"/>
          <p:nvPr/>
        </p:nvSpPr>
        <p:spPr>
          <a:xfrm>
            <a:off x="68826" y="3698058"/>
            <a:ext cx="3557384" cy="954107"/>
          </a:xfrm>
          <a:prstGeom prst="rect">
            <a:avLst/>
          </a:prstGeom>
          <a:solidFill>
            <a:schemeClr val="accent5">
              <a:lumMod val="20000"/>
              <a:lumOff val="80000"/>
            </a:schemeClr>
          </a:solid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400" dirty="0" smtClean="0"/>
              <a:t>2. </a:t>
            </a:r>
            <a:r>
              <a:rPr kumimoji="1" lang="ja-JP" altLang="en-US" sz="1400" dirty="0" smtClean="0"/>
              <a:t>ポリシー違反したときのアクションを決める</a:t>
            </a:r>
            <a:endParaRPr kumimoji="1" lang="en-US" altLang="ja-JP" sz="1400" dirty="0" smtClean="0"/>
          </a:p>
          <a:p>
            <a:pPr>
              <a:spcAft>
                <a:spcPts val="0"/>
              </a:spcAft>
            </a:pPr>
            <a:r>
              <a:rPr kumimoji="1" lang="ja-JP" altLang="en-US" sz="1400" dirty="0"/>
              <a:t>　</a:t>
            </a:r>
            <a:r>
              <a:rPr kumimoji="1" lang="ja-JP" altLang="en-US" sz="1400" dirty="0" smtClean="0"/>
              <a:t>・ファイルの隔離</a:t>
            </a:r>
            <a:endParaRPr kumimoji="1" lang="en-US" altLang="ja-JP" sz="1400" dirty="0" smtClean="0"/>
          </a:p>
          <a:p>
            <a:pPr>
              <a:spcAft>
                <a:spcPts val="0"/>
              </a:spcAft>
            </a:pPr>
            <a:r>
              <a:rPr kumimoji="1" lang="ja-JP" altLang="en-US" sz="1400" dirty="0"/>
              <a:t>　</a:t>
            </a:r>
            <a:r>
              <a:rPr kumimoji="1" lang="ja-JP" altLang="en-US" sz="1400" dirty="0" smtClean="0"/>
              <a:t>・情報システム部への連絡</a:t>
            </a:r>
            <a:endParaRPr kumimoji="1" lang="en-US" altLang="ja-JP" sz="1400" dirty="0" smtClean="0"/>
          </a:p>
          <a:p>
            <a:pPr>
              <a:spcAft>
                <a:spcPts val="0"/>
              </a:spcAft>
            </a:pPr>
            <a:r>
              <a:rPr kumimoji="1" lang="ja-JP" altLang="en-US" sz="1400" dirty="0"/>
              <a:t>　</a:t>
            </a:r>
            <a:r>
              <a:rPr kumimoji="1" lang="ja-JP" altLang="en-US" sz="1400" dirty="0" smtClean="0"/>
              <a:t>・ポリシー違反者への連絡</a:t>
            </a:r>
            <a:endParaRPr kumimoji="1" lang="en-US" altLang="ja-JP" sz="1400" dirty="0" smtClean="0"/>
          </a:p>
        </p:txBody>
      </p:sp>
      <p:sp>
        <p:nvSpPr>
          <p:cNvPr id="12" name="角丸四角形 11"/>
          <p:cNvSpPr/>
          <p:nvPr/>
        </p:nvSpPr>
        <p:spPr>
          <a:xfrm>
            <a:off x="1199535" y="2222090"/>
            <a:ext cx="550607" cy="196645"/>
          </a:xfrm>
          <a:prstGeom prst="roundRect">
            <a:avLst/>
          </a:prstGeom>
          <a:noFill/>
          <a:ln cap="rnd">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13" name="角丸四角形 12"/>
          <p:cNvSpPr/>
          <p:nvPr/>
        </p:nvSpPr>
        <p:spPr>
          <a:xfrm>
            <a:off x="5105752" y="901963"/>
            <a:ext cx="3200400" cy="250722"/>
          </a:xfrm>
          <a:prstGeom prst="roundRect">
            <a:avLst/>
          </a:prstGeom>
          <a:noFill/>
          <a:ln cap="rnd">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
        <p:nvSpPr>
          <p:cNvPr id="14" name="角丸四角形 13"/>
          <p:cNvSpPr/>
          <p:nvPr/>
        </p:nvSpPr>
        <p:spPr>
          <a:xfrm>
            <a:off x="5105752" y="4147640"/>
            <a:ext cx="3200400" cy="738994"/>
          </a:xfrm>
          <a:prstGeom prst="roundRect">
            <a:avLst/>
          </a:prstGeom>
          <a:noFill/>
          <a:ln cap="rnd">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6690485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 name="正方形/長方形 1"/>
          <p:cNvSpPr/>
          <p:nvPr/>
        </p:nvSpPr>
        <p:spPr>
          <a:xfrm>
            <a:off x="6410632" y="4709652"/>
            <a:ext cx="1868129" cy="2385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bg1"/>
              </a:solidFill>
            </a:endParaRPr>
          </a:p>
        </p:txBody>
      </p:sp>
      <p:sp>
        <p:nvSpPr>
          <p:cNvPr id="2446" name="Shape 2446"/>
          <p:cNvSpPr txBox="1">
            <a:spLocks noGrp="1"/>
          </p:cNvSpPr>
          <p:nvPr>
            <p:ph type="title"/>
          </p:nvPr>
        </p:nvSpPr>
        <p:spPr>
          <a:xfrm>
            <a:off x="279000" y="42676"/>
            <a:ext cx="8229600" cy="505200"/>
          </a:xfrm>
          <a:prstGeom prst="rect">
            <a:avLst/>
          </a:prstGeom>
        </p:spPr>
        <p:txBody>
          <a:bodyPr lIns="91425" tIns="91425" rIns="91425" bIns="91425" anchor="ctr" anchorCtr="0">
            <a:noAutofit/>
          </a:bodyPr>
          <a:lstStyle/>
          <a:p>
            <a:pPr lvl="0" rtl="0">
              <a:spcBef>
                <a:spcPts val="0"/>
              </a:spcBef>
              <a:buNone/>
            </a:pPr>
            <a:r>
              <a:rPr lang="ja-JP" altLang="en-US" dirty="0" smtClean="0">
                <a:solidFill>
                  <a:schemeClr val="bg1"/>
                </a:solidFill>
                <a:latin typeface="Meiryo" charset="-128"/>
                <a:ea typeface="Meiryo" charset="-128"/>
                <a:cs typeface="Meiryo" charset="-128"/>
              </a:rPr>
              <a:t>日本独自の辞書にも対応済み</a:t>
            </a:r>
            <a:endParaRPr lang="ja-JP" dirty="0" smtClean="0">
              <a:solidFill>
                <a:schemeClr val="bg1"/>
              </a:solidFill>
              <a:latin typeface="Meiryo" charset="-128"/>
              <a:ea typeface="Meiryo" charset="-128"/>
              <a:cs typeface="Meiryo"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83" y="804862"/>
            <a:ext cx="57054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1041083" y="3025140"/>
            <a:ext cx="2753677" cy="14249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7311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999" y="76968"/>
            <a:ext cx="8229600" cy="505200"/>
          </a:xfrm>
        </p:spPr>
        <p:txBody>
          <a:bodyPr/>
          <a:lstStyle/>
          <a:p>
            <a:r>
              <a:rPr kumimoji="1" lang="ja-JP" altLang="en-US" dirty="0" smtClean="0">
                <a:solidFill>
                  <a:schemeClr val="bg1"/>
                </a:solidFill>
                <a:latin typeface="Meiryo" charset="-128"/>
                <a:ea typeface="Meiryo" charset="-128"/>
                <a:cs typeface="Meiryo" charset="-128"/>
              </a:rPr>
              <a:t>まとめ</a:t>
            </a:r>
            <a:endParaRPr kumimoji="1" lang="ja-JP" altLang="en-US" dirty="0">
              <a:solidFill>
                <a:schemeClr val="bg1"/>
              </a:solidFill>
              <a:latin typeface="Meiryo" charset="-128"/>
              <a:ea typeface="Meiryo" charset="-128"/>
              <a:cs typeface="Meiryo" charset="-128"/>
            </a:endParaRPr>
          </a:p>
        </p:txBody>
      </p:sp>
      <p:sp>
        <p:nvSpPr>
          <p:cNvPr id="3" name="テキスト プレースホルダー 2"/>
          <p:cNvSpPr>
            <a:spLocks noGrp="1"/>
          </p:cNvSpPr>
          <p:nvPr>
            <p:ph type="body" idx="1"/>
          </p:nvPr>
        </p:nvSpPr>
        <p:spPr>
          <a:xfrm>
            <a:off x="278999" y="1131683"/>
            <a:ext cx="8367289" cy="3471642"/>
          </a:xfrm>
        </p:spPr>
        <p:txBody>
          <a:bodyPr/>
          <a:lstStyle/>
          <a:p>
            <a:pPr>
              <a:buClr>
                <a:schemeClr val="tx1"/>
              </a:buClr>
            </a:pPr>
            <a:r>
              <a:rPr kumimoji="1" lang="ja-JP" altLang="en-US" sz="2000" dirty="0" smtClean="0">
                <a:solidFill>
                  <a:schemeClr val="tx1"/>
                </a:solidFill>
                <a:latin typeface="Meiryo" charset="-128"/>
                <a:ea typeface="Meiryo" charset="-128"/>
                <a:cs typeface="Meiryo" charset="-128"/>
              </a:rPr>
              <a:t>情報漏洩の予防ができる（例：「社外秘」）</a:t>
            </a:r>
            <a:endParaRPr kumimoji="1" lang="en-US" altLang="ja-JP" sz="2000" dirty="0" smtClean="0">
              <a:solidFill>
                <a:schemeClr val="tx1"/>
              </a:solidFill>
              <a:latin typeface="Meiryo" charset="-128"/>
              <a:ea typeface="Meiryo" charset="-128"/>
              <a:cs typeface="Meiryo" charset="-128"/>
            </a:endParaRPr>
          </a:p>
          <a:p>
            <a:pPr>
              <a:buClr>
                <a:schemeClr val="tx1"/>
              </a:buClr>
            </a:pPr>
            <a:r>
              <a:rPr kumimoji="1" lang="ja-JP" altLang="en-US" sz="2000" dirty="0" smtClean="0">
                <a:solidFill>
                  <a:schemeClr val="tx1"/>
                </a:solidFill>
                <a:latin typeface="Meiryo" charset="-128"/>
                <a:ea typeface="Meiryo" charset="-128"/>
                <a:cs typeface="Meiryo" charset="-128"/>
              </a:rPr>
              <a:t>アカウントの乗っ取りに気づくことができる</a:t>
            </a:r>
            <a:endParaRPr kumimoji="1" lang="en-US" altLang="ja-JP" sz="2000" dirty="0" smtClean="0">
              <a:solidFill>
                <a:schemeClr val="tx1"/>
              </a:solidFill>
              <a:latin typeface="Meiryo" charset="-128"/>
              <a:ea typeface="Meiryo" charset="-128"/>
              <a:cs typeface="Meiryo" charset="-128"/>
            </a:endParaRPr>
          </a:p>
          <a:p>
            <a:pPr>
              <a:buClr>
                <a:schemeClr val="tx1"/>
              </a:buClr>
            </a:pPr>
            <a:r>
              <a:rPr kumimoji="1" lang="ja-JP" altLang="en-US" sz="2000" dirty="0" smtClean="0">
                <a:solidFill>
                  <a:schemeClr val="tx1"/>
                </a:solidFill>
                <a:latin typeface="Meiryo" charset="-128"/>
                <a:ea typeface="Meiryo" charset="-128"/>
                <a:cs typeface="Meiryo" charset="-128"/>
              </a:rPr>
              <a:t>プロキシがないから社内・社外場所を問わずユーザからのアクセスに対して均一のポリシーを適用できる</a:t>
            </a:r>
            <a:endParaRPr kumimoji="1" lang="en-US" altLang="ja-JP" sz="2000" dirty="0">
              <a:solidFill>
                <a:schemeClr val="tx1"/>
              </a:solidFill>
              <a:latin typeface="Meiryo" charset="-128"/>
              <a:ea typeface="Meiryo" charset="-128"/>
              <a:cs typeface="Meiryo" charset="-128"/>
            </a:endParaRPr>
          </a:p>
          <a:p>
            <a:pPr>
              <a:buClr>
                <a:schemeClr val="tx1"/>
              </a:buClr>
            </a:pPr>
            <a:r>
              <a:rPr kumimoji="1" lang="en-US" altLang="ja-JP" sz="2000" dirty="0" smtClean="0">
                <a:solidFill>
                  <a:schemeClr val="tx1"/>
                </a:solidFill>
                <a:latin typeface="Meiryo" charset="-128"/>
                <a:ea typeface="Meiryo" charset="-128"/>
                <a:cs typeface="Meiryo" charset="-128"/>
              </a:rPr>
              <a:t>API</a:t>
            </a:r>
            <a:r>
              <a:rPr kumimoji="1" lang="ja-JP" altLang="en-US" sz="2000" dirty="0" smtClean="0">
                <a:solidFill>
                  <a:schemeClr val="tx1"/>
                </a:solidFill>
                <a:latin typeface="Meiryo" charset="-128"/>
                <a:ea typeface="Meiryo" charset="-128"/>
                <a:cs typeface="Meiryo" charset="-128"/>
              </a:rPr>
              <a:t>接続だからサービス提供も簡単。</a:t>
            </a:r>
            <a:r>
              <a:rPr kumimoji="1" lang="en-US" altLang="ja-JP" sz="2000" dirty="0" smtClean="0">
                <a:solidFill>
                  <a:schemeClr val="tx1"/>
                </a:solidFill>
                <a:latin typeface="Meiryo" charset="-128"/>
                <a:ea typeface="Meiryo" charset="-128"/>
                <a:cs typeface="Meiryo" charset="-128"/>
              </a:rPr>
              <a:t>OAuth</a:t>
            </a:r>
            <a:r>
              <a:rPr kumimoji="1" lang="ja-JP" altLang="en-US" sz="2000" dirty="0" smtClean="0">
                <a:solidFill>
                  <a:schemeClr val="tx1"/>
                </a:solidFill>
                <a:latin typeface="Meiryo" charset="-128"/>
                <a:ea typeface="Meiryo" charset="-128"/>
                <a:cs typeface="Meiryo" charset="-128"/>
              </a:rPr>
              <a:t>認証で</a:t>
            </a:r>
            <a:r>
              <a:rPr kumimoji="1" lang="en-US" altLang="ja-JP" sz="2000" dirty="0" smtClean="0">
                <a:solidFill>
                  <a:schemeClr val="tx1"/>
                </a:solidFill>
                <a:latin typeface="Meiryo" charset="-128"/>
                <a:ea typeface="Meiryo" charset="-128"/>
                <a:cs typeface="Meiryo" charset="-128"/>
              </a:rPr>
              <a:t>5</a:t>
            </a:r>
            <a:r>
              <a:rPr kumimoji="1" lang="ja-JP" altLang="en-US" sz="2000" dirty="0" smtClean="0">
                <a:solidFill>
                  <a:schemeClr val="tx1"/>
                </a:solidFill>
                <a:latin typeface="Meiryo" charset="-128"/>
                <a:ea typeface="Meiryo" charset="-128"/>
                <a:cs typeface="Meiryo" charset="-128"/>
              </a:rPr>
              <a:t>分でサービス開始</a:t>
            </a:r>
            <a:endParaRPr kumimoji="1" lang="en-US" altLang="ja-JP" sz="2000" dirty="0" smtClean="0">
              <a:solidFill>
                <a:schemeClr val="tx1"/>
              </a:solidFill>
              <a:latin typeface="Meiryo" charset="-128"/>
              <a:ea typeface="Meiryo" charset="-128"/>
              <a:cs typeface="Meiryo" charset="-128"/>
            </a:endParaRPr>
          </a:p>
          <a:p>
            <a:pPr>
              <a:buClr>
                <a:schemeClr val="tx1"/>
              </a:buClr>
            </a:pPr>
            <a:r>
              <a:rPr kumimoji="1" lang="ja-JP" altLang="en-US" sz="2000" smtClean="0">
                <a:solidFill>
                  <a:schemeClr val="tx1"/>
                </a:solidFill>
                <a:latin typeface="Meiryo" charset="-128"/>
                <a:ea typeface="Meiryo" charset="-128"/>
                <a:cs typeface="Meiryo" charset="-128"/>
              </a:rPr>
              <a:t>エージェントレス</a:t>
            </a:r>
            <a:endParaRPr kumimoji="1" lang="en-US" altLang="ja-JP" sz="2000" dirty="0" smtClean="0">
              <a:solidFill>
                <a:schemeClr val="tx1"/>
              </a:solidFill>
              <a:latin typeface="Meiryo" charset="-128"/>
              <a:ea typeface="Meiryo" charset="-128"/>
              <a:cs typeface="Meiryo" charset="-128"/>
            </a:endParaRPr>
          </a:p>
        </p:txBody>
      </p:sp>
      <p:sp>
        <p:nvSpPr>
          <p:cNvPr id="5" name="正方形/長方形 4"/>
          <p:cNvSpPr/>
          <p:nvPr/>
        </p:nvSpPr>
        <p:spPr>
          <a:xfrm>
            <a:off x="963563" y="4624818"/>
            <a:ext cx="1927122" cy="29369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666169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9000" y="74311"/>
            <a:ext cx="8229600" cy="505200"/>
          </a:xfrm>
        </p:spPr>
        <p:txBody>
          <a:bodyPr/>
          <a:lstStyle/>
          <a:p>
            <a:r>
              <a:rPr kumimoji="1" lang="ja-JP" altLang="en-US" smtClean="0">
                <a:solidFill>
                  <a:schemeClr val="bg1"/>
                </a:solidFill>
                <a:latin typeface="Meiryo" charset="-128"/>
                <a:ea typeface="Meiryo" charset="-128"/>
                <a:cs typeface="Meiryo" charset="-128"/>
              </a:rPr>
              <a:t>どんなお客様向け</a:t>
            </a:r>
            <a:endParaRPr kumimoji="1" lang="ja-JP" altLang="en-US">
              <a:solidFill>
                <a:schemeClr val="bg1"/>
              </a:solidFill>
              <a:latin typeface="Meiryo" charset="-128"/>
              <a:ea typeface="Meiryo" charset="-128"/>
              <a:cs typeface="Meiryo" charset="-128"/>
            </a:endParaRPr>
          </a:p>
        </p:txBody>
      </p:sp>
      <p:sp>
        <p:nvSpPr>
          <p:cNvPr id="3" name="テキスト プレースホルダー 2"/>
          <p:cNvSpPr>
            <a:spLocks noGrp="1"/>
          </p:cNvSpPr>
          <p:nvPr>
            <p:ph type="body" idx="1"/>
          </p:nvPr>
        </p:nvSpPr>
        <p:spPr>
          <a:xfrm>
            <a:off x="279000" y="1145536"/>
            <a:ext cx="8425162" cy="3792900"/>
          </a:xfrm>
        </p:spPr>
        <p:txBody>
          <a:bodyPr/>
          <a:lstStyle/>
          <a:p>
            <a:pPr>
              <a:buClr>
                <a:schemeClr val="tx1"/>
              </a:buClr>
            </a:pPr>
            <a:r>
              <a:rPr kumimoji="1" lang="en-US" altLang="ja-JP" sz="2000" dirty="0" smtClean="0">
                <a:solidFill>
                  <a:schemeClr val="tx1"/>
                </a:solidFill>
                <a:latin typeface="Meiryo" charset="-128"/>
                <a:ea typeface="Meiryo" charset="-128"/>
                <a:cs typeface="Meiryo" charset="-128"/>
              </a:rPr>
              <a:t>Office365, Google Apps, BOX, SFDC</a:t>
            </a:r>
            <a:r>
              <a:rPr kumimoji="1" lang="ja-JP" altLang="en-US" sz="2000" dirty="0" smtClean="0">
                <a:solidFill>
                  <a:schemeClr val="tx1"/>
                </a:solidFill>
                <a:latin typeface="Meiryo" charset="-128"/>
                <a:ea typeface="Meiryo" charset="-128"/>
                <a:cs typeface="Meiryo" charset="-128"/>
              </a:rPr>
              <a:t>等をご利用のお客様</a:t>
            </a:r>
            <a:endParaRPr kumimoji="1" lang="en-US" altLang="ja-JP" sz="2000" dirty="0" smtClean="0">
              <a:solidFill>
                <a:schemeClr val="tx1"/>
              </a:solidFill>
              <a:latin typeface="Meiryo" charset="-128"/>
              <a:ea typeface="Meiryo" charset="-128"/>
              <a:cs typeface="Meiryo" charset="-128"/>
            </a:endParaRPr>
          </a:p>
          <a:p>
            <a:pPr>
              <a:buClr>
                <a:schemeClr val="tx1"/>
              </a:buClr>
            </a:pPr>
            <a:r>
              <a:rPr kumimoji="1" lang="ja-JP" altLang="en-US" sz="2000" dirty="0" smtClean="0">
                <a:solidFill>
                  <a:schemeClr val="tx1"/>
                </a:solidFill>
                <a:latin typeface="Meiryo" charset="-128"/>
                <a:ea typeface="Meiryo" charset="-128"/>
                <a:cs typeface="Meiryo" charset="-128"/>
              </a:rPr>
              <a:t>情報漏洩対策を検討しているお客様　</a:t>
            </a:r>
            <a:r>
              <a:rPr kumimoji="1" lang="en-US" altLang="ja-JP" sz="2000" dirty="0" smtClean="0">
                <a:solidFill>
                  <a:schemeClr val="tx1"/>
                </a:solidFill>
                <a:latin typeface="Meiryo" charset="-128"/>
                <a:ea typeface="Meiryo" charset="-128"/>
                <a:cs typeface="Meiryo" charset="-128"/>
              </a:rPr>
              <a:t>(</a:t>
            </a:r>
            <a:r>
              <a:rPr kumimoji="1" lang="ja-JP" altLang="en-US" sz="2000" dirty="0" smtClean="0">
                <a:solidFill>
                  <a:schemeClr val="tx1"/>
                </a:solidFill>
                <a:latin typeface="Meiryo" charset="-128"/>
                <a:ea typeface="Meiryo" charset="-128"/>
                <a:cs typeface="Meiryo" charset="-128"/>
              </a:rPr>
              <a:t>他社と情報共有を頻繁に行っている会社）</a:t>
            </a:r>
            <a:endParaRPr kumimoji="1" lang="en-US" altLang="ja-JP" sz="2000" dirty="0" smtClean="0">
              <a:solidFill>
                <a:schemeClr val="tx1"/>
              </a:solidFill>
              <a:latin typeface="Meiryo" charset="-128"/>
              <a:ea typeface="Meiryo" charset="-128"/>
              <a:cs typeface="Meiryo" charset="-128"/>
            </a:endParaRPr>
          </a:p>
          <a:p>
            <a:pPr>
              <a:buClr>
                <a:schemeClr val="tx1"/>
              </a:buClr>
            </a:pPr>
            <a:r>
              <a:rPr kumimoji="1" lang="ja-JP" altLang="en-US" sz="2000" dirty="0" smtClean="0">
                <a:solidFill>
                  <a:schemeClr val="tx1"/>
                </a:solidFill>
                <a:latin typeface="Meiryo" charset="-128"/>
                <a:ea typeface="Meiryo" charset="-128"/>
                <a:cs typeface="Meiryo" charset="-128"/>
              </a:rPr>
              <a:t>マイナンバーのセキュリティを検討しているお客様</a:t>
            </a:r>
            <a:endParaRPr kumimoji="1" lang="en-US" altLang="ja-JP" sz="2000" dirty="0" smtClean="0">
              <a:solidFill>
                <a:schemeClr val="tx1"/>
              </a:solidFill>
              <a:latin typeface="Meiryo" charset="-128"/>
              <a:ea typeface="Meiryo" charset="-128"/>
              <a:cs typeface="Meiryo" charset="-128"/>
            </a:endParaRPr>
          </a:p>
          <a:p>
            <a:pPr>
              <a:buClr>
                <a:schemeClr val="tx1"/>
              </a:buClr>
            </a:pPr>
            <a:endParaRPr kumimoji="1" lang="ja-JP" altLang="en-US" sz="2000" dirty="0">
              <a:solidFill>
                <a:schemeClr val="tx1"/>
              </a:solidFill>
              <a:latin typeface="Meiryo" charset="-128"/>
              <a:ea typeface="Meiryo" charset="-128"/>
              <a:cs typeface="Meiryo" charset="-128"/>
            </a:endParaRPr>
          </a:p>
        </p:txBody>
      </p:sp>
      <p:sp>
        <p:nvSpPr>
          <p:cNvPr id="5" name="正方形/長方形 4"/>
          <p:cNvSpPr/>
          <p:nvPr/>
        </p:nvSpPr>
        <p:spPr>
          <a:xfrm>
            <a:off x="963563" y="4624818"/>
            <a:ext cx="1927122" cy="29369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29105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88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64346" y="2206661"/>
            <a:ext cx="1913488" cy="191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kumimoji="1" lang="en-US">
              <a:solidFill>
                <a:srgbClr val="000000"/>
              </a:solidFill>
              <a:latin typeface="Calibri"/>
              <a:ea typeface="ＭＳ Ｐゴシック"/>
              <a:cs typeface="新細明體"/>
            </a:endParaRPr>
          </a:p>
        </p:txBody>
      </p:sp>
      <p:sp>
        <p:nvSpPr>
          <p:cNvPr id="32" name="Freeform 7"/>
          <p:cNvSpPr>
            <a:spLocks noChangeArrowheads="1"/>
          </p:cNvSpPr>
          <p:nvPr/>
        </p:nvSpPr>
        <p:spPr bwMode="auto">
          <a:xfrm>
            <a:off x="-572401" y="3350638"/>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chemeClr val="bg1"/>
          </a:solidFill>
          <a:ln w="9525" cap="flat">
            <a:noFill/>
            <a:bevel/>
            <a:headEnd/>
            <a:tailEnd/>
          </a:ln>
          <a:effectLst/>
          <a:extLst/>
        </p:spPr>
        <p:txBody>
          <a:bodyPr wrap="none" anchor="ctr"/>
          <a:lstStyle/>
          <a:p>
            <a:endParaRPr lang="en-US">
              <a:solidFill>
                <a:srgbClr val="333333"/>
              </a:solidFill>
              <a:latin typeface="Arial"/>
              <a:ea typeface="ＭＳ Ｐゴシック"/>
            </a:endParaRPr>
          </a:p>
        </p:txBody>
      </p:sp>
      <p:sp>
        <p:nvSpPr>
          <p:cNvPr id="39" name="Freeform 7"/>
          <p:cNvSpPr>
            <a:spLocks noChangeArrowheads="1"/>
          </p:cNvSpPr>
          <p:nvPr/>
        </p:nvSpPr>
        <p:spPr bwMode="auto">
          <a:xfrm>
            <a:off x="-521254" y="3526811"/>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chemeClr val="bg1"/>
          </a:solidFill>
          <a:ln w="9525" cap="flat">
            <a:noFill/>
            <a:bevel/>
            <a:headEnd/>
            <a:tailEnd/>
          </a:ln>
          <a:effectLst/>
          <a:extLst/>
        </p:spPr>
        <p:txBody>
          <a:bodyPr wrap="none" anchor="ctr"/>
          <a:lstStyle/>
          <a:p>
            <a:endParaRPr lang="en-US">
              <a:solidFill>
                <a:srgbClr val="333333"/>
              </a:solidFill>
              <a:latin typeface="Arial"/>
              <a:ea typeface="ＭＳ Ｐゴシック"/>
            </a:endParaRPr>
          </a:p>
        </p:txBody>
      </p:sp>
      <p:sp>
        <p:nvSpPr>
          <p:cNvPr id="42" name="Freeform 7"/>
          <p:cNvSpPr>
            <a:spLocks noChangeArrowheads="1"/>
          </p:cNvSpPr>
          <p:nvPr/>
        </p:nvSpPr>
        <p:spPr bwMode="auto">
          <a:xfrm>
            <a:off x="-582338" y="3617205"/>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chemeClr val="bg1"/>
          </a:solidFill>
          <a:ln w="9525" cap="flat">
            <a:noFill/>
            <a:bevel/>
            <a:headEnd/>
            <a:tailEnd/>
          </a:ln>
          <a:effectLst/>
          <a:extLst/>
        </p:spPr>
        <p:txBody>
          <a:bodyPr wrap="none" anchor="ctr"/>
          <a:lstStyle/>
          <a:p>
            <a:endParaRPr lang="en-US">
              <a:solidFill>
                <a:srgbClr val="333333"/>
              </a:solidFill>
              <a:latin typeface="Arial"/>
              <a:ea typeface="ＭＳ Ｐゴシック"/>
            </a:endParaRPr>
          </a:p>
        </p:txBody>
      </p:sp>
      <p:sp>
        <p:nvSpPr>
          <p:cNvPr id="6" name="Freeform 5"/>
          <p:cNvSpPr>
            <a:spLocks/>
          </p:cNvSpPr>
          <p:nvPr/>
        </p:nvSpPr>
        <p:spPr bwMode="auto">
          <a:xfrm>
            <a:off x="3104147" y="1107982"/>
            <a:ext cx="2935706" cy="2927536"/>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noFill/>
          <a:ln w="76200">
            <a:solidFill>
              <a:schemeClr val="tx1"/>
            </a:solidFill>
          </a:ln>
          <a:extLst/>
        </p:spPr>
        <p:txBody>
          <a:bodyPr vert="horz" wrap="square" lIns="91440" tIns="45720" rIns="91440" bIns="45720" numCol="1" anchor="t" anchorCtr="0" compatLnSpc="1">
            <a:prstTxWarp prst="textNoShape">
              <a:avLst/>
            </a:prstTxWarp>
          </a:bodyPr>
          <a:lstStyle/>
          <a:p>
            <a:pPr defTabSz="914400">
              <a:defRPr/>
            </a:pPr>
            <a:endParaRPr kumimoji="1" lang="en-US" kern="0" smtClean="0">
              <a:solidFill>
                <a:srgbClr val="000000"/>
              </a:solidFill>
              <a:latin typeface="Calibri"/>
              <a:ea typeface="ＭＳ Ｐゴシック"/>
              <a:cs typeface="新細明體"/>
            </a:endParaRPr>
          </a:p>
        </p:txBody>
      </p:sp>
      <p:grpSp>
        <p:nvGrpSpPr>
          <p:cNvPr id="50" name="Group 49"/>
          <p:cNvGrpSpPr/>
          <p:nvPr/>
        </p:nvGrpSpPr>
        <p:grpSpPr>
          <a:xfrm>
            <a:off x="4002728" y="221045"/>
            <a:ext cx="1138545" cy="655147"/>
            <a:chOff x="4002728" y="288027"/>
            <a:chExt cx="1138545" cy="655147"/>
          </a:xfrm>
        </p:grpSpPr>
        <p:sp>
          <p:nvSpPr>
            <p:cNvPr id="51" name="Freeform 50"/>
            <p:cNvSpPr/>
            <p:nvPr/>
          </p:nvSpPr>
          <p:spPr>
            <a:xfrm>
              <a:off x="4975142" y="617102"/>
              <a:ext cx="166131" cy="32596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2" name="Freeform 51"/>
            <p:cNvSpPr/>
            <p:nvPr/>
          </p:nvSpPr>
          <p:spPr>
            <a:xfrm>
              <a:off x="4002728" y="620962"/>
              <a:ext cx="166131" cy="322101"/>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3" name="Line 103"/>
            <p:cNvSpPr>
              <a:spLocks noChangeShapeType="1"/>
            </p:cNvSpPr>
            <p:nvPr/>
          </p:nvSpPr>
          <p:spPr bwMode="auto">
            <a:xfrm flipH="1">
              <a:off x="4161194" y="943174"/>
              <a:ext cx="831792"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4" name="Freeform 53"/>
            <p:cNvSpPr/>
            <p:nvPr/>
          </p:nvSpPr>
          <p:spPr>
            <a:xfrm>
              <a:off x="4129525" y="288027"/>
              <a:ext cx="608496" cy="36176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55" name="Freeform 54"/>
            <p:cNvSpPr/>
            <p:nvPr/>
          </p:nvSpPr>
          <p:spPr>
            <a:xfrm rot="21401211">
              <a:off x="4743129" y="383342"/>
              <a:ext cx="270381" cy="271031"/>
            </a:xfrm>
            <a:custGeom>
              <a:avLst/>
              <a:gdLst>
                <a:gd name="connsiteX0" fmla="*/ 61580 w 706822"/>
                <a:gd name="connsiteY0" fmla="*/ 0 h 708521"/>
                <a:gd name="connsiteX1" fmla="*/ 706051 w 706822"/>
                <a:gd name="connsiteY1" fmla="*/ 708521 h 708521"/>
                <a:gd name="connsiteX2" fmla="*/ 0 w 706822"/>
                <a:gd name="connsiteY2" fmla="*/ 256349 h 708521"/>
                <a:gd name="connsiteX3" fmla="*/ 0 w 706822"/>
                <a:gd name="connsiteY3" fmla="*/ 966 h 708521"/>
                <a:gd name="connsiteX4" fmla="*/ 61580 w 706822"/>
                <a:gd name="connsiteY4" fmla="*/ 0 h 708521"/>
                <a:gd name="connsiteX0" fmla="*/ 0 w 706822"/>
                <a:gd name="connsiteY0" fmla="*/ 256349 h 708521"/>
                <a:gd name="connsiteX1" fmla="*/ 0 w 706822"/>
                <a:gd name="connsiteY1" fmla="*/ 966 h 708521"/>
                <a:gd name="connsiteX2" fmla="*/ 61580 w 706822"/>
                <a:gd name="connsiteY2" fmla="*/ 0 h 708521"/>
                <a:gd name="connsiteX3" fmla="*/ 706051 w 706822"/>
                <a:gd name="connsiteY3" fmla="*/ 708521 h 708521"/>
                <a:gd name="connsiteX4" fmla="*/ 91440 w 706822"/>
                <a:gd name="connsiteY4" fmla="*/ 347789 h 708521"/>
                <a:gd name="connsiteX0" fmla="*/ 0 w 706822"/>
                <a:gd name="connsiteY0" fmla="*/ 966 h 708521"/>
                <a:gd name="connsiteX1" fmla="*/ 61580 w 706822"/>
                <a:gd name="connsiteY1" fmla="*/ 0 h 708521"/>
                <a:gd name="connsiteX2" fmla="*/ 706051 w 706822"/>
                <a:gd name="connsiteY2" fmla="*/ 708521 h 708521"/>
                <a:gd name="connsiteX3" fmla="*/ 91440 w 706822"/>
                <a:gd name="connsiteY3" fmla="*/ 347789 h 708521"/>
                <a:gd name="connsiteX0" fmla="*/ 0 w 706822"/>
                <a:gd name="connsiteY0" fmla="*/ 966 h 708521"/>
                <a:gd name="connsiteX1" fmla="*/ 61580 w 706822"/>
                <a:gd name="connsiteY1" fmla="*/ 0 h 708521"/>
                <a:gd name="connsiteX2" fmla="*/ 706051 w 706822"/>
                <a:gd name="connsiteY2" fmla="*/ 708521 h 708521"/>
              </a:gdLst>
              <a:ahLst/>
              <a:cxnLst>
                <a:cxn ang="0">
                  <a:pos x="connsiteX0" y="connsiteY0"/>
                </a:cxn>
                <a:cxn ang="0">
                  <a:pos x="connsiteX1" y="connsiteY1"/>
                </a:cxn>
                <a:cxn ang="0">
                  <a:pos x="connsiteX2" y="connsiteY2"/>
                </a:cxn>
              </a:cxnLst>
              <a:rect l="l" t="t" r="r" b="b"/>
              <a:pathLst>
                <a:path w="706822" h="708521">
                  <a:moveTo>
                    <a:pt x="0" y="966"/>
                  </a:moveTo>
                  <a:lnTo>
                    <a:pt x="61580" y="0"/>
                  </a:lnTo>
                  <a:cubicBezTo>
                    <a:pt x="435199" y="17687"/>
                    <a:pt x="723738" y="334903"/>
                    <a:pt x="706051" y="708521"/>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10" name="Group 9"/>
          <p:cNvGrpSpPr/>
          <p:nvPr/>
        </p:nvGrpSpPr>
        <p:grpSpPr>
          <a:xfrm>
            <a:off x="3633664" y="1779060"/>
            <a:ext cx="1871056" cy="1965382"/>
            <a:chOff x="3633664" y="1779060"/>
            <a:chExt cx="1871056" cy="1965382"/>
          </a:xfrm>
        </p:grpSpPr>
        <p:sp>
          <p:nvSpPr>
            <p:cNvPr id="14" name="TextBox 13"/>
            <p:cNvSpPr txBox="1"/>
            <p:nvPr/>
          </p:nvSpPr>
          <p:spPr>
            <a:xfrm>
              <a:off x="3962535" y="3282777"/>
              <a:ext cx="1218930"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職場のデスクトップ</a:t>
              </a:r>
            </a:p>
          </p:txBody>
        </p:sp>
        <p:sp>
          <p:nvSpPr>
            <p:cNvPr id="15" name="TextBox 14"/>
            <p:cNvSpPr txBox="1"/>
            <p:nvPr/>
          </p:nvSpPr>
          <p:spPr>
            <a:xfrm>
              <a:off x="4654699" y="2206661"/>
              <a:ext cx="850021" cy="276999"/>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ビジネス アプリ</a:t>
              </a:r>
            </a:p>
          </p:txBody>
        </p:sp>
        <p:sp>
          <p:nvSpPr>
            <p:cNvPr id="16" name="TextBox 15"/>
            <p:cNvSpPr txBox="1"/>
            <p:nvPr/>
          </p:nvSpPr>
          <p:spPr>
            <a:xfrm>
              <a:off x="3633664" y="2206661"/>
              <a:ext cx="963425" cy="646331"/>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重要な</a:t>
              </a:r>
              <a:r>
                <a:rPr lang="ja-JP" altLang="en-US" dirty="0" smtClean="0">
                  <a:latin typeface="Arial"/>
                  <a:ea typeface="ＭＳ Ｐゴシック"/>
                </a:rPr>
                <a:t/>
              </a:r>
              <a:br>
                <a:rPr lang="ja-JP" altLang="en-US" dirty="0" smtClean="0">
                  <a:latin typeface="Arial"/>
                  <a:ea typeface="ＭＳ Ｐゴシック"/>
                </a:rPr>
              </a:br>
              <a:r>
                <a:rPr kumimoji="1" lang="ja-JP" altLang="en-US" sz="1200" dirty="0" smtClean="0">
                  <a:solidFill>
                    <a:srgbClr val="333333"/>
                  </a:solidFill>
                  <a:latin typeface="Arial"/>
                  <a:ea typeface="ＭＳ Ｐゴシック"/>
                </a:rPr>
                <a:t>インフラストラクチャ</a:t>
              </a:r>
            </a:p>
          </p:txBody>
        </p:sp>
        <p:grpSp>
          <p:nvGrpSpPr>
            <p:cNvPr id="30" name="Group 29"/>
            <p:cNvGrpSpPr/>
            <p:nvPr/>
          </p:nvGrpSpPr>
          <p:grpSpPr>
            <a:xfrm>
              <a:off x="4335416" y="2824235"/>
              <a:ext cx="473167" cy="410632"/>
              <a:chOff x="-945358" y="3037444"/>
              <a:chExt cx="1185949" cy="1029214"/>
            </a:xfrm>
          </p:grpSpPr>
          <p:sp>
            <p:nvSpPr>
              <p:cNvPr id="31" name="Freeform 30"/>
              <p:cNvSpPr>
                <a:spLocks noChangeArrowheads="1"/>
              </p:cNvSpPr>
              <p:nvPr/>
            </p:nvSpPr>
            <p:spPr bwMode="auto">
              <a:xfrm>
                <a:off x="-945358" y="3037444"/>
                <a:ext cx="1185949" cy="924726"/>
              </a:xfrm>
              <a:custGeom>
                <a:avLst/>
                <a:gdLst>
                  <a:gd name="T0" fmla="*/ 998 w 999"/>
                  <a:gd name="T1" fmla="*/ 709 h 779"/>
                  <a:gd name="T2" fmla="*/ 932 w 999"/>
                  <a:gd name="T3" fmla="*/ 778 h 779"/>
                  <a:gd name="T4" fmla="*/ 66 w 999"/>
                  <a:gd name="T5" fmla="*/ 778 h 779"/>
                  <a:gd name="T6" fmla="*/ 0 w 999"/>
                  <a:gd name="T7" fmla="*/ 709 h 779"/>
                  <a:gd name="T8" fmla="*/ 0 w 999"/>
                  <a:gd name="T9" fmla="*/ 69 h 779"/>
                  <a:gd name="T10" fmla="*/ 66 w 999"/>
                  <a:gd name="T11" fmla="*/ 0 h 779"/>
                  <a:gd name="T12" fmla="*/ 932 w 999"/>
                  <a:gd name="T13" fmla="*/ 0 h 779"/>
                  <a:gd name="T14" fmla="*/ 998 w 999"/>
                  <a:gd name="T15" fmla="*/ 69 h 779"/>
                  <a:gd name="T16" fmla="*/ 998 w 999"/>
                  <a:gd name="T17" fmla="*/ 70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779">
                    <a:moveTo>
                      <a:pt x="998" y="709"/>
                    </a:moveTo>
                    <a:cubicBezTo>
                      <a:pt x="998" y="746"/>
                      <a:pt x="969" y="778"/>
                      <a:pt x="932" y="778"/>
                    </a:cubicBezTo>
                    <a:lnTo>
                      <a:pt x="66" y="778"/>
                    </a:lnTo>
                    <a:cubicBezTo>
                      <a:pt x="29" y="778"/>
                      <a:pt x="0" y="746"/>
                      <a:pt x="0" y="709"/>
                    </a:cubicBezTo>
                    <a:lnTo>
                      <a:pt x="0" y="69"/>
                    </a:lnTo>
                    <a:cubicBezTo>
                      <a:pt x="0" y="32"/>
                      <a:pt x="29" y="0"/>
                      <a:pt x="66" y="0"/>
                    </a:cubicBezTo>
                    <a:lnTo>
                      <a:pt x="932" y="0"/>
                    </a:lnTo>
                    <a:cubicBezTo>
                      <a:pt x="969" y="0"/>
                      <a:pt x="998" y="32"/>
                      <a:pt x="998" y="69"/>
                    </a:cubicBezTo>
                    <a:lnTo>
                      <a:pt x="998" y="709"/>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 name="Line 31"/>
              <p:cNvSpPr>
                <a:spLocks noChangeShapeType="1"/>
              </p:cNvSpPr>
              <p:nvPr/>
            </p:nvSpPr>
            <p:spPr bwMode="auto">
              <a:xfrm>
                <a:off x="-707071" y="4066658"/>
                <a:ext cx="709375"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4" name="Line 34"/>
              <p:cNvSpPr>
                <a:spLocks noChangeShapeType="1"/>
              </p:cNvSpPr>
              <p:nvPr/>
            </p:nvSpPr>
            <p:spPr bwMode="auto">
              <a:xfrm>
                <a:off x="-943529" y="3753193"/>
                <a:ext cx="1182292" cy="0"/>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nvGrpSpPr>
              <p:cNvPr id="35" name="Group 34"/>
              <p:cNvGrpSpPr/>
              <p:nvPr/>
            </p:nvGrpSpPr>
            <p:grpSpPr>
              <a:xfrm>
                <a:off x="-547966" y="3966954"/>
                <a:ext cx="391164" cy="93792"/>
                <a:chOff x="2482279" y="4022365"/>
                <a:chExt cx="211772" cy="50778"/>
              </a:xfrm>
            </p:grpSpPr>
            <p:sp>
              <p:nvSpPr>
                <p:cNvPr id="37" name="Line 32"/>
                <p:cNvSpPr>
                  <a:spLocks noChangeShapeType="1"/>
                </p:cNvSpPr>
                <p:nvPr/>
              </p:nvSpPr>
              <p:spPr bwMode="auto">
                <a:xfrm>
                  <a:off x="2677592"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8" name="Line 32"/>
                <p:cNvSpPr>
                  <a:spLocks noChangeShapeType="1"/>
                </p:cNvSpPr>
                <p:nvPr/>
              </p:nvSpPr>
              <p:spPr bwMode="auto">
                <a:xfrm flipV="1">
                  <a:off x="2482279"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36" name="Freeform 35"/>
              <p:cNvSpPr>
                <a:spLocks noChangeArrowheads="1"/>
              </p:cNvSpPr>
              <p:nvPr/>
            </p:nvSpPr>
            <p:spPr bwMode="auto">
              <a:xfrm>
                <a:off x="-379816" y="3829422"/>
                <a:ext cx="54864" cy="54864"/>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0" name="Group 39"/>
            <p:cNvGrpSpPr/>
            <p:nvPr/>
          </p:nvGrpSpPr>
          <p:grpSpPr>
            <a:xfrm>
              <a:off x="3873948" y="1779255"/>
              <a:ext cx="482856" cy="379496"/>
              <a:chOff x="1221211" y="3057047"/>
              <a:chExt cx="425485" cy="334405"/>
            </a:xfrm>
            <a:noFill/>
          </p:grpSpPr>
          <p:grpSp>
            <p:nvGrpSpPr>
              <p:cNvPr id="41" name="Group 40"/>
              <p:cNvGrpSpPr/>
              <p:nvPr/>
            </p:nvGrpSpPr>
            <p:grpSpPr>
              <a:xfrm>
                <a:off x="1221211" y="3057047"/>
                <a:ext cx="425485" cy="111283"/>
                <a:chOff x="1081872" y="2794148"/>
                <a:chExt cx="387779" cy="101421"/>
              </a:xfrm>
              <a:grpFill/>
            </p:grpSpPr>
            <p:sp>
              <p:nvSpPr>
                <p:cNvPr id="62" name="Rounded Rectangle 61"/>
                <p:cNvSpPr/>
                <p:nvPr/>
              </p:nvSpPr>
              <p:spPr>
                <a:xfrm>
                  <a:off x="1081872" y="2794148"/>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3" name="Oval 62"/>
                <p:cNvSpPr>
                  <a:spLocks noChangeAspect="1"/>
                </p:cNvSpPr>
                <p:nvPr/>
              </p:nvSpPr>
              <p:spPr>
                <a:xfrm>
                  <a:off x="1121096" y="2823656"/>
                  <a:ext cx="41680" cy="42102"/>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4" name="Freeform 63"/>
                <p:cNvSpPr>
                  <a:spLocks noChangeArrowheads="1"/>
                </p:cNvSpPr>
                <p:nvPr/>
              </p:nvSpPr>
              <p:spPr bwMode="auto">
                <a:xfrm>
                  <a:off x="1303167"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5" name="Freeform 64"/>
                <p:cNvSpPr>
                  <a:spLocks noChangeArrowheads="1"/>
                </p:cNvSpPr>
                <p:nvPr/>
              </p:nvSpPr>
              <p:spPr bwMode="auto">
                <a:xfrm>
                  <a:off x="1356418"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6" name="Freeform 65"/>
                <p:cNvSpPr>
                  <a:spLocks noChangeArrowheads="1"/>
                </p:cNvSpPr>
                <p:nvPr/>
              </p:nvSpPr>
              <p:spPr bwMode="auto">
                <a:xfrm>
                  <a:off x="1409669"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3" name="Group 42"/>
              <p:cNvGrpSpPr/>
              <p:nvPr/>
            </p:nvGrpSpPr>
            <p:grpSpPr>
              <a:xfrm>
                <a:off x="1221211" y="3168590"/>
                <a:ext cx="425485" cy="111283"/>
                <a:chOff x="1081872" y="2896619"/>
                <a:chExt cx="387779" cy="101421"/>
              </a:xfrm>
              <a:grpFill/>
            </p:grpSpPr>
            <p:sp>
              <p:nvSpPr>
                <p:cNvPr id="57" name="Rounded Rectangle 56"/>
                <p:cNvSpPr/>
                <p:nvPr/>
              </p:nvSpPr>
              <p:spPr>
                <a:xfrm>
                  <a:off x="1081872" y="2896619"/>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58" name="Oval 57"/>
                <p:cNvSpPr>
                  <a:spLocks noChangeAspect="1"/>
                </p:cNvSpPr>
                <p:nvPr/>
              </p:nvSpPr>
              <p:spPr>
                <a:xfrm>
                  <a:off x="1121097" y="2926127"/>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59" name="Freeform 58"/>
                <p:cNvSpPr>
                  <a:spLocks noChangeArrowheads="1"/>
                </p:cNvSpPr>
                <p:nvPr/>
              </p:nvSpPr>
              <p:spPr bwMode="auto">
                <a:xfrm>
                  <a:off x="1303167"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0" name="Freeform 59"/>
                <p:cNvSpPr>
                  <a:spLocks noChangeArrowheads="1"/>
                </p:cNvSpPr>
                <p:nvPr/>
              </p:nvSpPr>
              <p:spPr bwMode="auto">
                <a:xfrm>
                  <a:off x="1356418"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1" name="Freeform 60"/>
                <p:cNvSpPr>
                  <a:spLocks noChangeArrowheads="1"/>
                </p:cNvSpPr>
                <p:nvPr/>
              </p:nvSpPr>
              <p:spPr bwMode="auto">
                <a:xfrm>
                  <a:off x="1409669"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4" name="Group 43"/>
              <p:cNvGrpSpPr/>
              <p:nvPr/>
            </p:nvGrpSpPr>
            <p:grpSpPr>
              <a:xfrm>
                <a:off x="1221211" y="3280169"/>
                <a:ext cx="425485" cy="111283"/>
                <a:chOff x="1081872" y="2998041"/>
                <a:chExt cx="387779" cy="101421"/>
              </a:xfrm>
              <a:grpFill/>
            </p:grpSpPr>
            <p:sp>
              <p:nvSpPr>
                <p:cNvPr id="45" name="Rounded Rectangle 44"/>
                <p:cNvSpPr/>
                <p:nvPr/>
              </p:nvSpPr>
              <p:spPr>
                <a:xfrm>
                  <a:off x="1081872" y="2998041"/>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46" name="Oval 45"/>
                <p:cNvSpPr>
                  <a:spLocks noChangeAspect="1"/>
                </p:cNvSpPr>
                <p:nvPr/>
              </p:nvSpPr>
              <p:spPr>
                <a:xfrm>
                  <a:off x="1121097" y="3027549"/>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47" name="Freeform 46"/>
                <p:cNvSpPr>
                  <a:spLocks noChangeArrowheads="1"/>
                </p:cNvSpPr>
                <p:nvPr/>
              </p:nvSpPr>
              <p:spPr bwMode="auto">
                <a:xfrm>
                  <a:off x="1303167"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 name="Freeform 47"/>
                <p:cNvSpPr>
                  <a:spLocks noChangeArrowheads="1"/>
                </p:cNvSpPr>
                <p:nvPr/>
              </p:nvSpPr>
              <p:spPr bwMode="auto">
                <a:xfrm>
                  <a:off x="1356418"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6" name="Freeform 55"/>
                <p:cNvSpPr>
                  <a:spLocks noChangeArrowheads="1"/>
                </p:cNvSpPr>
                <p:nvPr/>
              </p:nvSpPr>
              <p:spPr bwMode="auto">
                <a:xfrm>
                  <a:off x="1409669"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9" name="Group 8"/>
            <p:cNvGrpSpPr/>
            <p:nvPr/>
          </p:nvGrpSpPr>
          <p:grpSpPr>
            <a:xfrm>
              <a:off x="4873212" y="1779060"/>
              <a:ext cx="412994" cy="403552"/>
              <a:chOff x="4244046" y="1779060"/>
              <a:chExt cx="412994" cy="403552"/>
            </a:xfrm>
          </p:grpSpPr>
          <p:sp>
            <p:nvSpPr>
              <p:cNvPr id="7" name="Rounded Rectangle 6"/>
              <p:cNvSpPr/>
              <p:nvPr/>
            </p:nvSpPr>
            <p:spPr>
              <a:xfrm>
                <a:off x="4244046"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8" name="Rounded Rectangle 67"/>
              <p:cNvSpPr/>
              <p:nvPr/>
            </p:nvSpPr>
            <p:spPr>
              <a:xfrm>
                <a:off x="4244046"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9" name="Rounded Rectangle 68"/>
              <p:cNvSpPr/>
              <p:nvPr/>
            </p:nvSpPr>
            <p:spPr>
              <a:xfrm>
                <a:off x="4448861"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70" name="Rounded Rectangle 69"/>
              <p:cNvSpPr/>
              <p:nvPr/>
            </p:nvSpPr>
            <p:spPr>
              <a:xfrm>
                <a:off x="4448861"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71" name="Rounded Rectangle 70"/>
              <p:cNvSpPr/>
              <p:nvPr/>
            </p:nvSpPr>
            <p:spPr>
              <a:xfrm>
                <a:off x="4492448" y="2018020"/>
                <a:ext cx="164592" cy="164592"/>
              </a:xfrm>
              <a:prstGeom prst="roundRect">
                <a:avLst/>
              </a:prstGeom>
              <a:solidFill>
                <a:schemeClr val="bg1"/>
              </a:solid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sp>
        <p:nvSpPr>
          <p:cNvPr id="3" name="Title 2"/>
          <p:cNvSpPr>
            <a:spLocks noGrp="1"/>
          </p:cNvSpPr>
          <p:nvPr>
            <p:ph type="title"/>
          </p:nvPr>
        </p:nvSpPr>
        <p:spPr>
          <a:xfrm>
            <a:off x="437766" y="489098"/>
            <a:ext cx="3140068" cy="719462"/>
          </a:xfrm>
        </p:spPr>
        <p:txBody>
          <a:bodyPr/>
          <a:lstStyle/>
          <a:p>
            <a:r>
              <a:rPr lang="en-US" altLang="ja-JP" dirty="0" smtClean="0">
                <a:latin typeface="Meiryo" charset="-128"/>
                <a:ea typeface="Meiryo" charset="-128"/>
                <a:cs typeface="Meiryo" charset="-128"/>
              </a:rPr>
              <a:t>IT </a:t>
            </a:r>
            <a:r>
              <a:rPr lang="ja-JP" altLang="en-US" dirty="0" smtClean="0">
                <a:latin typeface="Meiryo" charset="-128"/>
                <a:ea typeface="Meiryo" charset="-128"/>
                <a:cs typeface="Meiryo" charset="-128"/>
              </a:rPr>
              <a:t>はどのように構築されたか </a:t>
            </a:r>
            <a:endParaRPr lang="ja-JP" altLang="en-US" dirty="0">
              <a:latin typeface="Meiryo" charset="-128"/>
              <a:ea typeface="Meiryo" charset="-128"/>
              <a:cs typeface="Meiryo" charset="-128"/>
            </a:endParaRPr>
          </a:p>
        </p:txBody>
      </p:sp>
      <p:sp>
        <p:nvSpPr>
          <p:cNvPr id="67" name="TextBox 66"/>
          <p:cNvSpPr txBox="1"/>
          <p:nvPr/>
        </p:nvSpPr>
        <p:spPr>
          <a:xfrm>
            <a:off x="4037181" y="447380"/>
            <a:ext cx="1091529"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インターネット</a:t>
            </a:r>
          </a:p>
        </p:txBody>
      </p:sp>
      <p:cxnSp>
        <p:nvCxnSpPr>
          <p:cNvPr id="72" name="Straight Arrow Connector 71"/>
          <p:cNvCxnSpPr/>
          <p:nvPr/>
        </p:nvCxnSpPr>
        <p:spPr bwMode="auto">
          <a:xfrm flipV="1">
            <a:off x="4574018" y="935111"/>
            <a:ext cx="0" cy="273449"/>
          </a:xfrm>
          <a:prstGeom prst="straightConnector1">
            <a:avLst/>
          </a:prstGeom>
          <a:solidFill>
            <a:srgbClr val="F37821"/>
          </a:solidFill>
          <a:ln w="12700" cap="rnd"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正方形/長方形 1"/>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614125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22" presetClass="entr" presetSubtype="4" fill="hold" nodeType="withEffect">
                                  <p:stCondLst>
                                    <p:cond delay="500"/>
                                  </p:stCondLst>
                                  <p:childTnLst>
                                    <p:set>
                                      <p:cBhvr>
                                        <p:cTn id="16" dur="1" fill="hold">
                                          <p:stCondLst>
                                            <p:cond delay="0"/>
                                          </p:stCondLst>
                                        </p:cTn>
                                        <p:tgtEl>
                                          <p:spTgt spid="72"/>
                                        </p:tgtEl>
                                        <p:attrNameLst>
                                          <p:attrName>style.visibility</p:attrName>
                                        </p:attrNameLst>
                                      </p:cBhvr>
                                      <p:to>
                                        <p:strVal val="visible"/>
                                      </p:to>
                                    </p:set>
                                    <p:animEffect transition="in" filter="wipe(down)">
                                      <p:cBhvr>
                                        <p:cTn id="17" dur="250"/>
                                        <p:tgtEl>
                                          <p:spTgt spid="7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Straight Arrow Connector 109"/>
          <p:cNvCxnSpPr/>
          <p:nvPr/>
        </p:nvCxnSpPr>
        <p:spPr bwMode="auto">
          <a:xfrm flipV="1">
            <a:off x="4574018" y="935111"/>
            <a:ext cx="0" cy="273449"/>
          </a:xfrm>
          <a:prstGeom prst="straightConnector1">
            <a:avLst/>
          </a:prstGeom>
          <a:solidFill>
            <a:srgbClr val="F37821"/>
          </a:solidFill>
          <a:ln w="12700" cap="rnd"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5" name="Straight Arrow Connector 114"/>
          <p:cNvCxnSpPr/>
          <p:nvPr/>
        </p:nvCxnSpPr>
        <p:spPr bwMode="auto">
          <a:xfrm flipH="1" flipV="1">
            <a:off x="2935766" y="2069206"/>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4" name="Straight Arrow Connector 113"/>
          <p:cNvCxnSpPr/>
          <p:nvPr/>
        </p:nvCxnSpPr>
        <p:spPr bwMode="auto">
          <a:xfrm flipV="1">
            <a:off x="5845132" y="2059581"/>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Arrow Connector 116"/>
          <p:cNvCxnSpPr/>
          <p:nvPr/>
        </p:nvCxnSpPr>
        <p:spPr bwMode="auto">
          <a:xfrm rot="4320000" flipV="1">
            <a:off x="5319384" y="3742902"/>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1" name="Straight Arrow Connector 120"/>
          <p:cNvCxnSpPr/>
          <p:nvPr/>
        </p:nvCxnSpPr>
        <p:spPr bwMode="auto">
          <a:xfrm rot="17280000" flipH="1" flipV="1">
            <a:off x="3461512" y="3742902"/>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1" name="Freeform 110"/>
          <p:cNvSpPr/>
          <p:nvPr/>
        </p:nvSpPr>
        <p:spPr>
          <a:xfrm>
            <a:off x="2522517" y="580888"/>
            <a:ext cx="4098964" cy="4034133"/>
          </a:xfrm>
          <a:custGeom>
            <a:avLst/>
            <a:gdLst>
              <a:gd name="connsiteX0" fmla="*/ 1546240 w 4098964"/>
              <a:gd name="connsiteY0" fmla="*/ 0 h 4034133"/>
              <a:gd name="connsiteX1" fmla="*/ 1546240 w 4098964"/>
              <a:gd name="connsiteY1" fmla="*/ 191871 h 4034133"/>
              <a:gd name="connsiteX2" fmla="*/ 2555509 w 4098964"/>
              <a:gd name="connsiteY2" fmla="*/ 191871 h 4034133"/>
              <a:gd name="connsiteX3" fmla="*/ 2555509 w 4098964"/>
              <a:gd name="connsiteY3" fmla="*/ 716 h 4034133"/>
              <a:gd name="connsiteX4" fmla="*/ 2658935 w 4098964"/>
              <a:gd name="connsiteY4" fmla="*/ 27310 h 4034133"/>
              <a:gd name="connsiteX5" fmla="*/ 4098964 w 4098964"/>
              <a:gd name="connsiteY5" fmla="*/ 1984651 h 4034133"/>
              <a:gd name="connsiteX6" fmla="*/ 2049482 w 4098964"/>
              <a:gd name="connsiteY6" fmla="*/ 4034133 h 4034133"/>
              <a:gd name="connsiteX7" fmla="*/ 0 w 4098964"/>
              <a:gd name="connsiteY7" fmla="*/ 1984651 h 4034133"/>
              <a:gd name="connsiteX8" fmla="*/ 1440029 w 4098964"/>
              <a:gd name="connsiteY8" fmla="*/ 27310 h 4034133"/>
              <a:gd name="connsiteX9" fmla="*/ 1546240 w 4098964"/>
              <a:gd name="connsiteY9" fmla="*/ 0 h 4034133"/>
              <a:gd name="connsiteX0" fmla="*/ 1546240 w 4098964"/>
              <a:gd name="connsiteY0" fmla="*/ 191871 h 4034133"/>
              <a:gd name="connsiteX1" fmla="*/ 2555509 w 4098964"/>
              <a:gd name="connsiteY1" fmla="*/ 191871 h 4034133"/>
              <a:gd name="connsiteX2" fmla="*/ 2555509 w 4098964"/>
              <a:gd name="connsiteY2" fmla="*/ 716 h 4034133"/>
              <a:gd name="connsiteX3" fmla="*/ 2658935 w 4098964"/>
              <a:gd name="connsiteY3" fmla="*/ 27310 h 4034133"/>
              <a:gd name="connsiteX4" fmla="*/ 4098964 w 4098964"/>
              <a:gd name="connsiteY4" fmla="*/ 1984651 h 4034133"/>
              <a:gd name="connsiteX5" fmla="*/ 2049482 w 4098964"/>
              <a:gd name="connsiteY5" fmla="*/ 4034133 h 4034133"/>
              <a:gd name="connsiteX6" fmla="*/ 0 w 4098964"/>
              <a:gd name="connsiteY6" fmla="*/ 1984651 h 4034133"/>
              <a:gd name="connsiteX7" fmla="*/ 1440029 w 4098964"/>
              <a:gd name="connsiteY7" fmla="*/ 27310 h 4034133"/>
              <a:gd name="connsiteX8" fmla="*/ 1546240 w 4098964"/>
              <a:gd name="connsiteY8" fmla="*/ 0 h 4034133"/>
              <a:gd name="connsiteX9" fmla="*/ 1637680 w 4098964"/>
              <a:gd name="connsiteY9" fmla="*/ 283311 h 4034133"/>
              <a:gd name="connsiteX0" fmla="*/ 1546240 w 4098964"/>
              <a:gd name="connsiteY0" fmla="*/ 191871 h 4034133"/>
              <a:gd name="connsiteX1" fmla="*/ 2555509 w 4098964"/>
              <a:gd name="connsiteY1" fmla="*/ 191871 h 4034133"/>
              <a:gd name="connsiteX2" fmla="*/ 2555509 w 4098964"/>
              <a:gd name="connsiteY2" fmla="*/ 716 h 4034133"/>
              <a:gd name="connsiteX3" fmla="*/ 2658935 w 4098964"/>
              <a:gd name="connsiteY3" fmla="*/ 27310 h 4034133"/>
              <a:gd name="connsiteX4" fmla="*/ 4098964 w 4098964"/>
              <a:gd name="connsiteY4" fmla="*/ 1984651 h 4034133"/>
              <a:gd name="connsiteX5" fmla="*/ 2049482 w 4098964"/>
              <a:gd name="connsiteY5" fmla="*/ 4034133 h 4034133"/>
              <a:gd name="connsiteX6" fmla="*/ 0 w 4098964"/>
              <a:gd name="connsiteY6" fmla="*/ 1984651 h 4034133"/>
              <a:gd name="connsiteX7" fmla="*/ 1440029 w 4098964"/>
              <a:gd name="connsiteY7" fmla="*/ 27310 h 4034133"/>
              <a:gd name="connsiteX8" fmla="*/ 1546240 w 4098964"/>
              <a:gd name="connsiteY8" fmla="*/ 0 h 4034133"/>
              <a:gd name="connsiteX0" fmla="*/ 2555509 w 4098964"/>
              <a:gd name="connsiteY0" fmla="*/ 191871 h 4034133"/>
              <a:gd name="connsiteX1" fmla="*/ 2555509 w 4098964"/>
              <a:gd name="connsiteY1" fmla="*/ 716 h 4034133"/>
              <a:gd name="connsiteX2" fmla="*/ 2658935 w 4098964"/>
              <a:gd name="connsiteY2" fmla="*/ 27310 h 4034133"/>
              <a:gd name="connsiteX3" fmla="*/ 4098964 w 4098964"/>
              <a:gd name="connsiteY3" fmla="*/ 1984651 h 4034133"/>
              <a:gd name="connsiteX4" fmla="*/ 2049482 w 4098964"/>
              <a:gd name="connsiteY4" fmla="*/ 4034133 h 4034133"/>
              <a:gd name="connsiteX5" fmla="*/ 0 w 4098964"/>
              <a:gd name="connsiteY5" fmla="*/ 1984651 h 4034133"/>
              <a:gd name="connsiteX6" fmla="*/ 1440029 w 4098964"/>
              <a:gd name="connsiteY6" fmla="*/ 27310 h 4034133"/>
              <a:gd name="connsiteX7" fmla="*/ 1546240 w 4098964"/>
              <a:gd name="connsiteY7" fmla="*/ 0 h 4034133"/>
              <a:gd name="connsiteX0" fmla="*/ 2555509 w 4098964"/>
              <a:gd name="connsiteY0" fmla="*/ 716 h 4034133"/>
              <a:gd name="connsiteX1" fmla="*/ 2658935 w 4098964"/>
              <a:gd name="connsiteY1" fmla="*/ 27310 h 4034133"/>
              <a:gd name="connsiteX2" fmla="*/ 4098964 w 4098964"/>
              <a:gd name="connsiteY2" fmla="*/ 1984651 h 4034133"/>
              <a:gd name="connsiteX3" fmla="*/ 2049482 w 4098964"/>
              <a:gd name="connsiteY3" fmla="*/ 4034133 h 4034133"/>
              <a:gd name="connsiteX4" fmla="*/ 0 w 4098964"/>
              <a:gd name="connsiteY4" fmla="*/ 1984651 h 4034133"/>
              <a:gd name="connsiteX5" fmla="*/ 1440029 w 4098964"/>
              <a:gd name="connsiteY5" fmla="*/ 27310 h 4034133"/>
              <a:gd name="connsiteX6" fmla="*/ 1546240 w 4098964"/>
              <a:gd name="connsiteY6" fmla="*/ 0 h 403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4" h="4034133">
                <a:moveTo>
                  <a:pt x="2555509" y="716"/>
                </a:moveTo>
                <a:lnTo>
                  <a:pt x="2658935" y="27310"/>
                </a:lnTo>
                <a:cubicBezTo>
                  <a:pt x="3493215" y="286798"/>
                  <a:pt x="4098964" y="1064984"/>
                  <a:pt x="4098964" y="1984651"/>
                </a:cubicBezTo>
                <a:cubicBezTo>
                  <a:pt x="4098964" y="3116549"/>
                  <a:pt x="3181380" y="4034133"/>
                  <a:pt x="2049482" y="4034133"/>
                </a:cubicBezTo>
                <a:cubicBezTo>
                  <a:pt x="917584" y="4034133"/>
                  <a:pt x="0" y="3116549"/>
                  <a:pt x="0" y="1984651"/>
                </a:cubicBezTo>
                <a:cubicBezTo>
                  <a:pt x="0" y="1064984"/>
                  <a:pt x="605749" y="286798"/>
                  <a:pt x="1440029" y="27310"/>
                </a:cubicBezTo>
                <a:lnTo>
                  <a:pt x="1546240" y="0"/>
                </a:lnTo>
              </a:path>
            </a:pathLst>
          </a:custGeom>
          <a:noFill/>
          <a:ln w="12700" cap="rnd">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8" name="TextBox 37"/>
          <p:cNvSpPr txBox="1"/>
          <p:nvPr/>
        </p:nvSpPr>
        <p:spPr>
          <a:xfrm>
            <a:off x="6451971" y="1140680"/>
            <a:ext cx="2174098" cy="707886"/>
          </a:xfrm>
          <a:prstGeom prst="rect">
            <a:avLst/>
          </a:prstGeom>
        </p:spPr>
        <p:txBody>
          <a:bodyPr wrap="square" rtlCol="0">
            <a:spAutoFit/>
          </a:bodyPr>
          <a:lstStyle/>
          <a:p>
            <a:pPr algn="ctr" defTabSz="914400"/>
            <a:r>
              <a:rPr kumimoji="1" lang="ja-JP" altLang="en-US" sz="1600" dirty="0" smtClean="0">
                <a:solidFill>
                  <a:srgbClr val="333333"/>
                </a:solidFill>
                <a:latin typeface="Arial"/>
                <a:ea typeface="ＭＳ Ｐゴシック"/>
              </a:rPr>
              <a:t>ビジネス アプリ</a:t>
            </a:r>
          </a:p>
          <a:p>
            <a:pPr algn="ctr" defTabSz="914400"/>
            <a:r>
              <a:rPr kumimoji="1" lang="en-US" altLang="ja-JP" sz="1200" dirty="0" smtClean="0">
                <a:solidFill>
                  <a:srgbClr val="333333"/>
                </a:solidFill>
                <a:latin typeface="Arial"/>
                <a:ea typeface="ＭＳ Ｐゴシック"/>
              </a:rPr>
              <a:t>Salesforce</a:t>
            </a:r>
            <a:r>
              <a:rPr kumimoji="1" lang="ja-JP" altLang="en-US" sz="1200" dirty="0" smtClean="0">
                <a:solidFill>
                  <a:srgbClr val="333333"/>
                </a:solidFill>
                <a:latin typeface="Arial"/>
                <a:ea typeface="ＭＳ Ｐゴシック"/>
              </a:rPr>
              <a:t>、</a:t>
            </a:r>
            <a:r>
              <a:rPr kumimoji="1" lang="en-US" altLang="ja-JP" sz="1200" dirty="0" smtClean="0">
                <a:solidFill>
                  <a:srgbClr val="333333"/>
                </a:solidFill>
                <a:latin typeface="Arial"/>
                <a:ea typeface="ＭＳ Ｐゴシック"/>
              </a:rPr>
              <a:t>Office 365</a:t>
            </a:r>
            <a:r>
              <a:rPr kumimoji="1" lang="ja-JP" altLang="en-US" sz="1200" dirty="0" smtClean="0">
                <a:solidFill>
                  <a:srgbClr val="333333"/>
                </a:solidFill>
                <a:latin typeface="Arial"/>
                <a:ea typeface="ＭＳ Ｐゴシック"/>
              </a:rPr>
              <a:t>、</a:t>
            </a:r>
            <a:r>
              <a:rPr lang="ja-JP" altLang="en-US" dirty="0" smtClean="0">
                <a:latin typeface="Arial"/>
                <a:ea typeface="ＭＳ Ｐゴシック"/>
              </a:rPr>
              <a:t/>
            </a:r>
            <a:br>
              <a:rPr lang="ja-JP" altLang="en-US" dirty="0" smtClean="0">
                <a:latin typeface="Arial"/>
                <a:ea typeface="ＭＳ Ｐゴシック"/>
              </a:rPr>
            </a:br>
            <a:r>
              <a:rPr kumimoji="1" lang="en-US" altLang="ja-JP" sz="1200" dirty="0" smtClean="0">
                <a:solidFill>
                  <a:srgbClr val="333333"/>
                </a:solidFill>
                <a:latin typeface="Arial"/>
                <a:ea typeface="ＭＳ Ｐゴシック"/>
              </a:rPr>
              <a:t>G Suite </a:t>
            </a:r>
            <a:r>
              <a:rPr kumimoji="1" lang="ja-JP" altLang="en-US" sz="1200" dirty="0" smtClean="0">
                <a:solidFill>
                  <a:srgbClr val="333333"/>
                </a:solidFill>
                <a:latin typeface="Arial"/>
                <a:ea typeface="ＭＳ Ｐゴシック"/>
              </a:rPr>
              <a:t>など</a:t>
            </a:r>
            <a:endParaRPr kumimoji="1" lang="ja-JP" altLang="en-US" sz="1200" dirty="0">
              <a:solidFill>
                <a:srgbClr val="333333"/>
              </a:solidFill>
              <a:latin typeface="Arial"/>
              <a:ea typeface="ＭＳ Ｐゴシック"/>
              <a:cs typeface="CiscoSansTT" charset="0"/>
            </a:endParaRPr>
          </a:p>
        </p:txBody>
      </p:sp>
      <p:sp>
        <p:nvSpPr>
          <p:cNvPr id="65" name="TextBox 64"/>
          <p:cNvSpPr txBox="1"/>
          <p:nvPr/>
        </p:nvSpPr>
        <p:spPr>
          <a:xfrm>
            <a:off x="6299907" y="4040493"/>
            <a:ext cx="1973888" cy="338554"/>
          </a:xfrm>
          <a:prstGeom prst="rect">
            <a:avLst/>
          </a:prstGeom>
        </p:spPr>
        <p:txBody>
          <a:bodyPr wrap="square" rtlCol="0">
            <a:spAutoFit/>
          </a:bodyPr>
          <a:lstStyle/>
          <a:p>
            <a:pPr defTabSz="914400"/>
            <a:r>
              <a:rPr kumimoji="1" lang="ja-JP" altLang="en-US" sz="1600" dirty="0" smtClean="0">
                <a:solidFill>
                  <a:srgbClr val="333333"/>
                </a:solidFill>
                <a:latin typeface="Arial"/>
                <a:ea typeface="ＭＳ Ｐゴシック"/>
              </a:rPr>
              <a:t>ブランチ オフィス</a:t>
            </a:r>
            <a:endParaRPr kumimoji="1" lang="ja-JP" altLang="en-US" sz="1600" dirty="0">
              <a:solidFill>
                <a:srgbClr val="333333"/>
              </a:solidFill>
              <a:latin typeface="Arial"/>
              <a:ea typeface="ＭＳ Ｐゴシック"/>
              <a:cs typeface="CiscoSansTT" charset="0"/>
            </a:endParaRPr>
          </a:p>
        </p:txBody>
      </p:sp>
      <p:sp>
        <p:nvSpPr>
          <p:cNvPr id="71" name="TextBox 70"/>
          <p:cNvSpPr txBox="1"/>
          <p:nvPr/>
        </p:nvSpPr>
        <p:spPr>
          <a:xfrm>
            <a:off x="0" y="1140680"/>
            <a:ext cx="2566393" cy="707886"/>
          </a:xfrm>
          <a:prstGeom prst="rect">
            <a:avLst/>
          </a:prstGeom>
        </p:spPr>
        <p:txBody>
          <a:bodyPr wrap="square" rtlCol="0">
            <a:spAutoFit/>
          </a:bodyPr>
          <a:lstStyle/>
          <a:p>
            <a:pPr algn="ctr" defTabSz="914400"/>
            <a:r>
              <a:rPr kumimoji="1" lang="ja-JP" altLang="en-US" sz="1600" dirty="0" smtClean="0">
                <a:solidFill>
                  <a:srgbClr val="333333"/>
                </a:solidFill>
                <a:latin typeface="Arial"/>
                <a:ea typeface="ＭＳ Ｐゴシック"/>
              </a:rPr>
              <a:t>重要なインフラストラクチャ</a:t>
            </a:r>
            <a:r>
              <a:rPr lang="ja-JP" altLang="en-US" dirty="0" smtClean="0">
                <a:latin typeface="Arial"/>
                <a:ea typeface="ＭＳ Ｐゴシック"/>
              </a:rPr>
              <a:t/>
            </a:r>
            <a:br>
              <a:rPr lang="ja-JP" altLang="en-US" dirty="0" smtClean="0">
                <a:latin typeface="Arial"/>
                <a:ea typeface="ＭＳ Ｐゴシック"/>
              </a:rPr>
            </a:br>
            <a:r>
              <a:rPr kumimoji="1" lang="en-US" altLang="ja-JP" sz="1200" dirty="0" smtClean="0">
                <a:solidFill>
                  <a:srgbClr val="333333"/>
                </a:solidFill>
                <a:latin typeface="Arial"/>
                <a:ea typeface="ＭＳ Ｐゴシック"/>
              </a:rPr>
              <a:t>Amazon</a:t>
            </a:r>
            <a:r>
              <a:rPr kumimoji="1" lang="ja-JP" altLang="en-US" sz="1200" dirty="0" smtClean="0">
                <a:solidFill>
                  <a:srgbClr val="333333"/>
                </a:solidFill>
                <a:latin typeface="Arial"/>
                <a:ea typeface="ＭＳ Ｐゴシック"/>
              </a:rPr>
              <a:t>、</a:t>
            </a:r>
            <a:r>
              <a:rPr kumimoji="1" lang="en-US" altLang="ja-JP" sz="1200" dirty="0" smtClean="0">
                <a:solidFill>
                  <a:srgbClr val="333333"/>
                </a:solidFill>
                <a:latin typeface="Arial"/>
                <a:ea typeface="ＭＳ Ｐゴシック"/>
              </a:rPr>
              <a:t>Rackspace</a:t>
            </a:r>
            <a:r>
              <a:rPr kumimoji="1" lang="ja-JP" altLang="en-US" sz="1200" dirty="0" smtClean="0">
                <a:solidFill>
                  <a:srgbClr val="333333"/>
                </a:solidFill>
                <a:latin typeface="Arial"/>
                <a:ea typeface="ＭＳ Ｐゴシック"/>
              </a:rPr>
              <a:t>、</a:t>
            </a:r>
            <a:r>
              <a:rPr kumimoji="1" lang="en-US" altLang="ja-JP" sz="1200" dirty="0" smtClean="0">
                <a:solidFill>
                  <a:srgbClr val="333333"/>
                </a:solidFill>
                <a:latin typeface="Arial"/>
                <a:ea typeface="ＭＳ Ｐゴシック"/>
              </a:rPr>
              <a:t>Windows Azure </a:t>
            </a:r>
            <a:r>
              <a:rPr kumimoji="1" lang="ja-JP" altLang="en-US" sz="1200" dirty="0" smtClean="0">
                <a:solidFill>
                  <a:srgbClr val="333333"/>
                </a:solidFill>
                <a:latin typeface="Arial"/>
                <a:ea typeface="ＭＳ Ｐゴシック"/>
              </a:rPr>
              <a:t>など</a:t>
            </a:r>
            <a:endParaRPr kumimoji="1" lang="ja-JP" altLang="en-US" sz="1200" dirty="0">
              <a:solidFill>
                <a:srgbClr val="333333"/>
              </a:solidFill>
              <a:latin typeface="Arial"/>
              <a:ea typeface="ＭＳ Ｐゴシック"/>
              <a:cs typeface="CiscoSansTT" charset="0"/>
            </a:endParaRPr>
          </a:p>
        </p:txBody>
      </p:sp>
      <p:sp>
        <p:nvSpPr>
          <p:cNvPr id="75" name="TextBox 74"/>
          <p:cNvSpPr txBox="1"/>
          <p:nvPr/>
        </p:nvSpPr>
        <p:spPr>
          <a:xfrm>
            <a:off x="1248032" y="4040493"/>
            <a:ext cx="1653018" cy="313932"/>
          </a:xfrm>
          <a:prstGeom prst="rect">
            <a:avLst/>
          </a:prstGeom>
        </p:spPr>
        <p:txBody>
          <a:bodyPr wrap="square" rtlCol="0">
            <a:spAutoFit/>
          </a:bodyPr>
          <a:lstStyle/>
          <a:p>
            <a:pPr algn="r" defTabSz="914400">
              <a:lnSpc>
                <a:spcPct val="90000"/>
              </a:lnSpc>
            </a:pPr>
            <a:r>
              <a:rPr kumimoji="1" lang="en-US" altLang="ja-JP" sz="1600" dirty="0">
                <a:solidFill>
                  <a:srgbClr val="333333"/>
                </a:solidFill>
                <a:latin typeface="Arial"/>
                <a:ea typeface="ＭＳ Ｐゴシック"/>
              </a:rPr>
              <a:t> </a:t>
            </a:r>
            <a:r>
              <a:rPr kumimoji="1" lang="ja-JP" altLang="en-US" sz="1600" dirty="0" smtClean="0">
                <a:solidFill>
                  <a:srgbClr val="333333"/>
                </a:solidFill>
                <a:latin typeface="Arial"/>
                <a:ea typeface="ＭＳ Ｐゴシック"/>
              </a:rPr>
              <a:t>リモート</a:t>
            </a:r>
            <a:r>
              <a:rPr kumimoji="1" lang="en-US" altLang="ja-JP" sz="1600" dirty="0" smtClean="0">
                <a:solidFill>
                  <a:srgbClr val="333333"/>
                </a:solidFill>
                <a:latin typeface="Arial"/>
                <a:ea typeface="ＭＳ Ｐゴシック"/>
              </a:rPr>
              <a:t> </a:t>
            </a:r>
            <a:r>
              <a:rPr kumimoji="1" lang="ja-JP" altLang="en-US" sz="1600" dirty="0" smtClean="0">
                <a:solidFill>
                  <a:srgbClr val="333333"/>
                </a:solidFill>
                <a:latin typeface="Arial"/>
                <a:ea typeface="ＭＳ Ｐゴシック"/>
              </a:rPr>
              <a:t>ユーザ</a:t>
            </a:r>
            <a:endParaRPr kumimoji="1" lang="ja-JP" altLang="en-US" sz="1600" dirty="0">
              <a:solidFill>
                <a:srgbClr val="333333"/>
              </a:solidFill>
              <a:latin typeface="Arial"/>
              <a:ea typeface="ＭＳ Ｐゴシック"/>
              <a:cs typeface="CiscoSansTT" charset="0"/>
            </a:endParaRPr>
          </a:p>
        </p:txBody>
      </p:sp>
      <p:grpSp>
        <p:nvGrpSpPr>
          <p:cNvPr id="11" name="Group 10"/>
          <p:cNvGrpSpPr/>
          <p:nvPr/>
        </p:nvGrpSpPr>
        <p:grpSpPr>
          <a:xfrm>
            <a:off x="6182795" y="1610315"/>
            <a:ext cx="689376" cy="689376"/>
            <a:chOff x="7237770" y="505609"/>
            <a:chExt cx="689376" cy="689376"/>
          </a:xfrm>
        </p:grpSpPr>
        <p:sp>
          <p:nvSpPr>
            <p:cNvPr id="43" name="Oval 42"/>
            <p:cNvSpPr/>
            <p:nvPr/>
          </p:nvSpPr>
          <p:spPr>
            <a:xfrm>
              <a:off x="7237770" y="505609"/>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9" name="Group 8"/>
            <p:cNvGrpSpPr/>
            <p:nvPr/>
          </p:nvGrpSpPr>
          <p:grpSpPr>
            <a:xfrm>
              <a:off x="7386229" y="651736"/>
              <a:ext cx="392460" cy="397124"/>
              <a:chOff x="5480254" y="2333082"/>
              <a:chExt cx="393192" cy="397865"/>
            </a:xfrm>
          </p:grpSpPr>
          <p:sp>
            <p:nvSpPr>
              <p:cNvPr id="35" name="Freeform 6"/>
              <p:cNvSpPr>
                <a:spLocks noChangeArrowheads="1"/>
              </p:cNvSpPr>
              <p:nvPr/>
            </p:nvSpPr>
            <p:spPr bwMode="auto">
              <a:xfrm flipH="1">
                <a:off x="5581723" y="2521334"/>
                <a:ext cx="210949" cy="209613"/>
              </a:xfrm>
              <a:custGeom>
                <a:avLst/>
                <a:gdLst>
                  <a:gd name="T0" fmla="*/ 468 w 1392"/>
                  <a:gd name="T1" fmla="*/ 1384 h 1385"/>
                  <a:gd name="T2" fmla="*/ 93 w 1392"/>
                  <a:gd name="T3" fmla="*/ 1384 h 1385"/>
                  <a:gd name="T4" fmla="*/ 0 w 1392"/>
                  <a:gd name="T5" fmla="*/ 1291 h 1385"/>
                  <a:gd name="T6" fmla="*/ 0 w 1392"/>
                  <a:gd name="T7" fmla="*/ 913 h 1385"/>
                  <a:gd name="T8" fmla="*/ 93 w 1392"/>
                  <a:gd name="T9" fmla="*/ 820 h 1385"/>
                  <a:gd name="T10" fmla="*/ 144 w 1392"/>
                  <a:gd name="T11" fmla="*/ 820 h 1385"/>
                  <a:gd name="T12" fmla="*/ 144 w 1392"/>
                  <a:gd name="T13" fmla="*/ 764 h 1385"/>
                  <a:gd name="T14" fmla="*/ 237 w 1392"/>
                  <a:gd name="T15" fmla="*/ 670 h 1385"/>
                  <a:gd name="T16" fmla="*/ 612 w 1392"/>
                  <a:gd name="T17" fmla="*/ 670 h 1385"/>
                  <a:gd name="T18" fmla="*/ 705 w 1392"/>
                  <a:gd name="T19" fmla="*/ 764 h 1385"/>
                  <a:gd name="T20" fmla="*/ 705 w 1392"/>
                  <a:gd name="T21" fmla="*/ 1142 h 1385"/>
                  <a:gd name="T22" fmla="*/ 612 w 1392"/>
                  <a:gd name="T23" fmla="*/ 1235 h 1385"/>
                  <a:gd name="T24" fmla="*/ 562 w 1392"/>
                  <a:gd name="T25" fmla="*/ 1235 h 1385"/>
                  <a:gd name="T26" fmla="*/ 562 w 1392"/>
                  <a:gd name="T27" fmla="*/ 1291 h 1385"/>
                  <a:gd name="T28" fmla="*/ 468 w 1392"/>
                  <a:gd name="T29" fmla="*/ 1384 h 1385"/>
                  <a:gd name="T30" fmla="*/ 1298 w 1392"/>
                  <a:gd name="T31" fmla="*/ 1238 h 1385"/>
                  <a:gd name="T32" fmla="*/ 923 w 1392"/>
                  <a:gd name="T33" fmla="*/ 1238 h 1385"/>
                  <a:gd name="T34" fmla="*/ 830 w 1392"/>
                  <a:gd name="T35" fmla="*/ 1145 h 1385"/>
                  <a:gd name="T36" fmla="*/ 830 w 1392"/>
                  <a:gd name="T37" fmla="*/ 766 h 1385"/>
                  <a:gd name="T38" fmla="*/ 923 w 1392"/>
                  <a:gd name="T39" fmla="*/ 673 h 1385"/>
                  <a:gd name="T40" fmla="*/ 1298 w 1392"/>
                  <a:gd name="T41" fmla="*/ 673 h 1385"/>
                  <a:gd name="T42" fmla="*/ 1391 w 1392"/>
                  <a:gd name="T43" fmla="*/ 766 h 1385"/>
                  <a:gd name="T44" fmla="*/ 1391 w 1392"/>
                  <a:gd name="T45" fmla="*/ 1145 h 1385"/>
                  <a:gd name="T46" fmla="*/ 1298 w 1392"/>
                  <a:gd name="T47" fmla="*/ 1238 h 1385"/>
                  <a:gd name="T48" fmla="*/ 601 w 1392"/>
                  <a:gd name="T49" fmla="*/ 1187 h 1385"/>
                  <a:gd name="T50" fmla="*/ 657 w 1392"/>
                  <a:gd name="T51" fmla="*/ 1130 h 1385"/>
                  <a:gd name="T52" fmla="*/ 657 w 1392"/>
                  <a:gd name="T53" fmla="*/ 778 h 1385"/>
                  <a:gd name="T54" fmla="*/ 601 w 1392"/>
                  <a:gd name="T55" fmla="*/ 721 h 1385"/>
                  <a:gd name="T56" fmla="*/ 251 w 1392"/>
                  <a:gd name="T57" fmla="*/ 721 h 1385"/>
                  <a:gd name="T58" fmla="*/ 195 w 1392"/>
                  <a:gd name="T59" fmla="*/ 778 h 1385"/>
                  <a:gd name="T60" fmla="*/ 195 w 1392"/>
                  <a:gd name="T61" fmla="*/ 820 h 1385"/>
                  <a:gd name="T62" fmla="*/ 468 w 1392"/>
                  <a:gd name="T63" fmla="*/ 820 h 1385"/>
                  <a:gd name="T64" fmla="*/ 562 w 1392"/>
                  <a:gd name="T65" fmla="*/ 913 h 1385"/>
                  <a:gd name="T66" fmla="*/ 562 w 1392"/>
                  <a:gd name="T67" fmla="*/ 1184 h 1385"/>
                  <a:gd name="T68" fmla="*/ 601 w 1392"/>
                  <a:gd name="T69" fmla="*/ 1184 h 1385"/>
                  <a:gd name="T70" fmla="*/ 601 w 1392"/>
                  <a:gd name="T71" fmla="*/ 1187 h 1385"/>
                  <a:gd name="T72" fmla="*/ 1298 w 1392"/>
                  <a:gd name="T73" fmla="*/ 563 h 1385"/>
                  <a:gd name="T74" fmla="*/ 923 w 1392"/>
                  <a:gd name="T75" fmla="*/ 563 h 1385"/>
                  <a:gd name="T76" fmla="*/ 830 w 1392"/>
                  <a:gd name="T77" fmla="*/ 470 h 1385"/>
                  <a:gd name="T78" fmla="*/ 830 w 1392"/>
                  <a:gd name="T79" fmla="*/ 92 h 1385"/>
                  <a:gd name="T80" fmla="*/ 923 w 1392"/>
                  <a:gd name="T81" fmla="*/ 0 h 1385"/>
                  <a:gd name="T82" fmla="*/ 1298 w 1392"/>
                  <a:gd name="T83" fmla="*/ 0 h 1385"/>
                  <a:gd name="T84" fmla="*/ 1391 w 1392"/>
                  <a:gd name="T85" fmla="*/ 92 h 1385"/>
                  <a:gd name="T86" fmla="*/ 1391 w 1392"/>
                  <a:gd name="T87" fmla="*/ 470 h 1385"/>
                  <a:gd name="T88" fmla="*/ 1298 w 1392"/>
                  <a:gd name="T89" fmla="*/ 563 h 1385"/>
                  <a:gd name="T90" fmla="*/ 615 w 1392"/>
                  <a:gd name="T91" fmla="*/ 563 h 1385"/>
                  <a:gd name="T92" fmla="*/ 240 w 1392"/>
                  <a:gd name="T93" fmla="*/ 563 h 1385"/>
                  <a:gd name="T94" fmla="*/ 147 w 1392"/>
                  <a:gd name="T95" fmla="*/ 470 h 1385"/>
                  <a:gd name="T96" fmla="*/ 147 w 1392"/>
                  <a:gd name="T97" fmla="*/ 92 h 1385"/>
                  <a:gd name="T98" fmla="*/ 240 w 1392"/>
                  <a:gd name="T99" fmla="*/ 0 h 1385"/>
                  <a:gd name="T100" fmla="*/ 615 w 1392"/>
                  <a:gd name="T101" fmla="*/ 0 h 1385"/>
                  <a:gd name="T102" fmla="*/ 708 w 1392"/>
                  <a:gd name="T103" fmla="*/ 92 h 1385"/>
                  <a:gd name="T104" fmla="*/ 708 w 1392"/>
                  <a:gd name="T105" fmla="*/ 470 h 1385"/>
                  <a:gd name="T106" fmla="*/ 615 w 1392"/>
                  <a:gd name="T107" fmla="*/ 56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2" h="1385">
                    <a:moveTo>
                      <a:pt x="468" y="1384"/>
                    </a:moveTo>
                    <a:lnTo>
                      <a:pt x="93" y="1384"/>
                    </a:lnTo>
                    <a:cubicBezTo>
                      <a:pt x="42" y="1384"/>
                      <a:pt x="0" y="1342"/>
                      <a:pt x="0" y="1291"/>
                    </a:cubicBezTo>
                    <a:lnTo>
                      <a:pt x="0" y="913"/>
                    </a:lnTo>
                    <a:cubicBezTo>
                      <a:pt x="0" y="862"/>
                      <a:pt x="42" y="820"/>
                      <a:pt x="93" y="820"/>
                    </a:cubicBezTo>
                    <a:lnTo>
                      <a:pt x="144" y="820"/>
                    </a:lnTo>
                    <a:lnTo>
                      <a:pt x="144" y="764"/>
                    </a:lnTo>
                    <a:cubicBezTo>
                      <a:pt x="144" y="713"/>
                      <a:pt x="186" y="670"/>
                      <a:pt x="237" y="670"/>
                    </a:cubicBezTo>
                    <a:lnTo>
                      <a:pt x="612" y="670"/>
                    </a:lnTo>
                    <a:cubicBezTo>
                      <a:pt x="663" y="670"/>
                      <a:pt x="705" y="713"/>
                      <a:pt x="705" y="764"/>
                    </a:cubicBezTo>
                    <a:lnTo>
                      <a:pt x="705" y="1142"/>
                    </a:lnTo>
                    <a:cubicBezTo>
                      <a:pt x="705" y="1192"/>
                      <a:pt x="663" y="1235"/>
                      <a:pt x="612" y="1235"/>
                    </a:cubicBezTo>
                    <a:lnTo>
                      <a:pt x="562" y="1235"/>
                    </a:lnTo>
                    <a:lnTo>
                      <a:pt x="562" y="1291"/>
                    </a:lnTo>
                    <a:cubicBezTo>
                      <a:pt x="562" y="1345"/>
                      <a:pt x="519" y="1384"/>
                      <a:pt x="468" y="1384"/>
                    </a:cubicBezTo>
                    <a:close/>
                    <a:moveTo>
                      <a:pt x="1298" y="1238"/>
                    </a:moveTo>
                    <a:lnTo>
                      <a:pt x="923" y="1238"/>
                    </a:lnTo>
                    <a:cubicBezTo>
                      <a:pt x="872" y="1238"/>
                      <a:pt x="830" y="1195"/>
                      <a:pt x="830" y="1145"/>
                    </a:cubicBezTo>
                    <a:lnTo>
                      <a:pt x="830" y="766"/>
                    </a:lnTo>
                    <a:cubicBezTo>
                      <a:pt x="830" y="716"/>
                      <a:pt x="872" y="673"/>
                      <a:pt x="923" y="673"/>
                    </a:cubicBezTo>
                    <a:lnTo>
                      <a:pt x="1298" y="673"/>
                    </a:lnTo>
                    <a:cubicBezTo>
                      <a:pt x="1349" y="673"/>
                      <a:pt x="1391" y="716"/>
                      <a:pt x="1391" y="766"/>
                    </a:cubicBezTo>
                    <a:lnTo>
                      <a:pt x="1391" y="1145"/>
                    </a:lnTo>
                    <a:cubicBezTo>
                      <a:pt x="1391" y="1195"/>
                      <a:pt x="1349" y="1238"/>
                      <a:pt x="1298" y="1238"/>
                    </a:cubicBezTo>
                    <a:close/>
                    <a:moveTo>
                      <a:pt x="601" y="1187"/>
                    </a:moveTo>
                    <a:cubicBezTo>
                      <a:pt x="632" y="1187"/>
                      <a:pt x="657" y="1161"/>
                      <a:pt x="657" y="1130"/>
                    </a:cubicBezTo>
                    <a:lnTo>
                      <a:pt x="657" y="778"/>
                    </a:lnTo>
                    <a:cubicBezTo>
                      <a:pt x="657" y="747"/>
                      <a:pt x="632" y="721"/>
                      <a:pt x="601" y="721"/>
                    </a:cubicBezTo>
                    <a:lnTo>
                      <a:pt x="251" y="721"/>
                    </a:lnTo>
                    <a:cubicBezTo>
                      <a:pt x="220" y="721"/>
                      <a:pt x="195" y="747"/>
                      <a:pt x="195" y="778"/>
                    </a:cubicBezTo>
                    <a:lnTo>
                      <a:pt x="195" y="820"/>
                    </a:lnTo>
                    <a:lnTo>
                      <a:pt x="468" y="820"/>
                    </a:lnTo>
                    <a:cubicBezTo>
                      <a:pt x="519" y="820"/>
                      <a:pt x="562" y="862"/>
                      <a:pt x="562" y="913"/>
                    </a:cubicBezTo>
                    <a:lnTo>
                      <a:pt x="562" y="1184"/>
                    </a:lnTo>
                    <a:lnTo>
                      <a:pt x="601" y="1184"/>
                    </a:lnTo>
                    <a:lnTo>
                      <a:pt x="601" y="1187"/>
                    </a:lnTo>
                    <a:close/>
                    <a:moveTo>
                      <a:pt x="1298" y="563"/>
                    </a:moveTo>
                    <a:lnTo>
                      <a:pt x="923" y="563"/>
                    </a:lnTo>
                    <a:cubicBezTo>
                      <a:pt x="872" y="563"/>
                      <a:pt x="830" y="521"/>
                      <a:pt x="830" y="470"/>
                    </a:cubicBezTo>
                    <a:lnTo>
                      <a:pt x="830" y="92"/>
                    </a:lnTo>
                    <a:cubicBezTo>
                      <a:pt x="830" y="42"/>
                      <a:pt x="872" y="0"/>
                      <a:pt x="923" y="0"/>
                    </a:cubicBezTo>
                    <a:lnTo>
                      <a:pt x="1298" y="0"/>
                    </a:lnTo>
                    <a:cubicBezTo>
                      <a:pt x="1349" y="0"/>
                      <a:pt x="1391" y="42"/>
                      <a:pt x="1391" y="92"/>
                    </a:cubicBezTo>
                    <a:lnTo>
                      <a:pt x="1391" y="470"/>
                    </a:lnTo>
                    <a:cubicBezTo>
                      <a:pt x="1391" y="521"/>
                      <a:pt x="1349" y="563"/>
                      <a:pt x="1298" y="563"/>
                    </a:cubicBezTo>
                    <a:close/>
                    <a:moveTo>
                      <a:pt x="615" y="563"/>
                    </a:moveTo>
                    <a:lnTo>
                      <a:pt x="240" y="563"/>
                    </a:lnTo>
                    <a:cubicBezTo>
                      <a:pt x="189" y="563"/>
                      <a:pt x="147" y="521"/>
                      <a:pt x="147" y="470"/>
                    </a:cubicBezTo>
                    <a:lnTo>
                      <a:pt x="147" y="92"/>
                    </a:lnTo>
                    <a:cubicBezTo>
                      <a:pt x="147" y="42"/>
                      <a:pt x="189" y="0"/>
                      <a:pt x="240" y="0"/>
                    </a:cubicBezTo>
                    <a:lnTo>
                      <a:pt x="615" y="0"/>
                    </a:lnTo>
                    <a:cubicBezTo>
                      <a:pt x="666" y="0"/>
                      <a:pt x="708" y="42"/>
                      <a:pt x="708" y="92"/>
                    </a:cubicBezTo>
                    <a:lnTo>
                      <a:pt x="708" y="470"/>
                    </a:lnTo>
                    <a:cubicBezTo>
                      <a:pt x="708" y="521"/>
                      <a:pt x="666" y="563"/>
                      <a:pt x="615" y="56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6" name="Freeform 7"/>
              <p:cNvSpPr>
                <a:spLocks noChangeArrowheads="1"/>
              </p:cNvSpPr>
              <p:nvPr/>
            </p:nvSpPr>
            <p:spPr bwMode="auto">
              <a:xfrm flipH="1">
                <a:off x="5480254" y="2333082"/>
                <a:ext cx="393192" cy="247664"/>
              </a:xfrm>
              <a:custGeom>
                <a:avLst/>
                <a:gdLst>
                  <a:gd name="T0" fmla="*/ 2015 w 2597"/>
                  <a:gd name="T1" fmla="*/ 432 h 1637"/>
                  <a:gd name="T2" fmla="*/ 1298 w 2597"/>
                  <a:gd name="T3" fmla="*/ 0 h 1637"/>
                  <a:gd name="T4" fmla="*/ 493 w 2597"/>
                  <a:gd name="T5" fmla="*/ 703 h 1637"/>
                  <a:gd name="T6" fmla="*/ 0 w 2597"/>
                  <a:gd name="T7" fmla="*/ 1163 h 1637"/>
                  <a:gd name="T8" fmla="*/ 564 w 2597"/>
                  <a:gd name="T9" fmla="*/ 1636 h 1637"/>
                  <a:gd name="T10" fmla="*/ 564 w 2597"/>
                  <a:gd name="T11" fmla="*/ 1298 h 1637"/>
                  <a:gd name="T12" fmla="*/ 733 w 2597"/>
                  <a:gd name="T13" fmla="*/ 1129 h 1637"/>
                  <a:gd name="T14" fmla="*/ 1862 w 2597"/>
                  <a:gd name="T15" fmla="*/ 1129 h 1637"/>
                  <a:gd name="T16" fmla="*/ 2031 w 2597"/>
                  <a:gd name="T17" fmla="*/ 1298 h 1637"/>
                  <a:gd name="T18" fmla="*/ 2031 w 2597"/>
                  <a:gd name="T19" fmla="*/ 1636 h 1637"/>
                  <a:gd name="T20" fmla="*/ 2596 w 2597"/>
                  <a:gd name="T21" fmla="*/ 1027 h 1637"/>
                  <a:gd name="T22" fmla="*/ 2015 w 2597"/>
                  <a:gd name="T23" fmla="*/ 43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7" h="1637">
                    <a:moveTo>
                      <a:pt x="2015" y="432"/>
                    </a:moveTo>
                    <a:cubicBezTo>
                      <a:pt x="1873" y="167"/>
                      <a:pt x="1597" y="0"/>
                      <a:pt x="1298" y="0"/>
                    </a:cubicBezTo>
                    <a:cubicBezTo>
                      <a:pt x="889" y="0"/>
                      <a:pt x="547" y="305"/>
                      <a:pt x="493" y="703"/>
                    </a:cubicBezTo>
                    <a:cubicBezTo>
                      <a:pt x="225" y="683"/>
                      <a:pt x="0" y="898"/>
                      <a:pt x="0" y="1163"/>
                    </a:cubicBezTo>
                    <a:cubicBezTo>
                      <a:pt x="0" y="1433"/>
                      <a:pt x="175" y="1636"/>
                      <a:pt x="564" y="1636"/>
                    </a:cubicBezTo>
                    <a:lnTo>
                      <a:pt x="564" y="1298"/>
                    </a:lnTo>
                    <a:cubicBezTo>
                      <a:pt x="564" y="1205"/>
                      <a:pt x="640" y="1129"/>
                      <a:pt x="733" y="1129"/>
                    </a:cubicBezTo>
                    <a:lnTo>
                      <a:pt x="1862" y="1129"/>
                    </a:lnTo>
                    <a:cubicBezTo>
                      <a:pt x="1955" y="1129"/>
                      <a:pt x="2031" y="1205"/>
                      <a:pt x="2031" y="1298"/>
                    </a:cubicBezTo>
                    <a:lnTo>
                      <a:pt x="2031" y="1636"/>
                    </a:lnTo>
                    <a:cubicBezTo>
                      <a:pt x="2158" y="1636"/>
                      <a:pt x="2596" y="1492"/>
                      <a:pt x="2596" y="1027"/>
                    </a:cubicBezTo>
                    <a:cubicBezTo>
                      <a:pt x="2596" y="706"/>
                      <a:pt x="2336" y="440"/>
                      <a:pt x="2015" y="432"/>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20" name="Group 19"/>
          <p:cNvGrpSpPr/>
          <p:nvPr/>
        </p:nvGrpSpPr>
        <p:grpSpPr>
          <a:xfrm>
            <a:off x="2964094" y="3873621"/>
            <a:ext cx="689376" cy="689376"/>
            <a:chOff x="3048636" y="3836913"/>
            <a:chExt cx="689376" cy="689376"/>
          </a:xfrm>
        </p:grpSpPr>
        <p:sp>
          <p:nvSpPr>
            <p:cNvPr id="57" name="Oval 56"/>
            <p:cNvSpPr/>
            <p:nvPr/>
          </p:nvSpPr>
          <p:spPr>
            <a:xfrm>
              <a:off x="3048636" y="3836913"/>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103" name="Group 102"/>
            <p:cNvGrpSpPr/>
            <p:nvPr/>
          </p:nvGrpSpPr>
          <p:grpSpPr>
            <a:xfrm>
              <a:off x="3183183" y="4024080"/>
              <a:ext cx="420282" cy="315042"/>
              <a:chOff x="2665413" y="3467100"/>
              <a:chExt cx="976312" cy="731838"/>
            </a:xfrm>
            <a:solidFill>
              <a:schemeClr val="bg1"/>
            </a:solidFill>
          </p:grpSpPr>
          <p:sp>
            <p:nvSpPr>
              <p:cNvPr id="104" name="Freeform 103"/>
              <p:cNvSpPr>
                <a:spLocks noChangeArrowheads="1"/>
              </p:cNvSpPr>
              <p:nvPr/>
            </p:nvSpPr>
            <p:spPr bwMode="auto">
              <a:xfrm>
                <a:off x="2705100" y="3467100"/>
                <a:ext cx="895350" cy="569913"/>
              </a:xfrm>
              <a:custGeom>
                <a:avLst/>
                <a:gdLst>
                  <a:gd name="T0" fmla="*/ 57 w 2485"/>
                  <a:gd name="T1" fmla="*/ 1580 h 1581"/>
                  <a:gd name="T2" fmla="*/ 0 w 2485"/>
                  <a:gd name="T3" fmla="*/ 1524 h 1581"/>
                  <a:gd name="T4" fmla="*/ 0 w 2485"/>
                  <a:gd name="T5" fmla="*/ 226 h 1581"/>
                  <a:gd name="T6" fmla="*/ 226 w 2485"/>
                  <a:gd name="T7" fmla="*/ 0 h 1581"/>
                  <a:gd name="T8" fmla="*/ 2258 w 2485"/>
                  <a:gd name="T9" fmla="*/ 0 h 1581"/>
                  <a:gd name="T10" fmla="*/ 2484 w 2485"/>
                  <a:gd name="T11" fmla="*/ 226 h 1581"/>
                  <a:gd name="T12" fmla="*/ 2484 w 2485"/>
                  <a:gd name="T13" fmla="*/ 1524 h 1581"/>
                  <a:gd name="T14" fmla="*/ 2427 w 2485"/>
                  <a:gd name="T15" fmla="*/ 1580 h 1581"/>
                  <a:gd name="T16" fmla="*/ 57 w 2485"/>
                  <a:gd name="T17" fmla="*/ 1580 h 1581"/>
                  <a:gd name="T18" fmla="*/ 226 w 2485"/>
                  <a:gd name="T19" fmla="*/ 226 h 1581"/>
                  <a:gd name="T20" fmla="*/ 226 w 2485"/>
                  <a:gd name="T21" fmla="*/ 1354 h 1581"/>
                  <a:gd name="T22" fmla="*/ 2258 w 2485"/>
                  <a:gd name="T23" fmla="*/ 1354 h 1581"/>
                  <a:gd name="T24" fmla="*/ 2258 w 2485"/>
                  <a:gd name="T25" fmla="*/ 226 h 1581"/>
                  <a:gd name="T26" fmla="*/ 226 w 2485"/>
                  <a:gd name="T27" fmla="*/ 226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5" h="1581">
                    <a:moveTo>
                      <a:pt x="57" y="1580"/>
                    </a:moveTo>
                    <a:cubicBezTo>
                      <a:pt x="26" y="1580"/>
                      <a:pt x="0" y="1555"/>
                      <a:pt x="0" y="1524"/>
                    </a:cubicBezTo>
                    <a:lnTo>
                      <a:pt x="0" y="226"/>
                    </a:lnTo>
                    <a:cubicBezTo>
                      <a:pt x="0" y="101"/>
                      <a:pt x="102" y="0"/>
                      <a:pt x="226" y="0"/>
                    </a:cubicBezTo>
                    <a:lnTo>
                      <a:pt x="2258" y="0"/>
                    </a:lnTo>
                    <a:cubicBezTo>
                      <a:pt x="2382" y="0"/>
                      <a:pt x="2484" y="101"/>
                      <a:pt x="2484" y="226"/>
                    </a:cubicBezTo>
                    <a:lnTo>
                      <a:pt x="2484" y="1524"/>
                    </a:lnTo>
                    <a:cubicBezTo>
                      <a:pt x="2484" y="1555"/>
                      <a:pt x="2458" y="1580"/>
                      <a:pt x="2427" y="1580"/>
                    </a:cubicBezTo>
                    <a:lnTo>
                      <a:pt x="57" y="1580"/>
                    </a:lnTo>
                    <a:close/>
                    <a:moveTo>
                      <a:pt x="226" y="226"/>
                    </a:moveTo>
                    <a:lnTo>
                      <a:pt x="226" y="1354"/>
                    </a:lnTo>
                    <a:lnTo>
                      <a:pt x="2258" y="1354"/>
                    </a:lnTo>
                    <a:lnTo>
                      <a:pt x="2258" y="226"/>
                    </a:lnTo>
                    <a:lnTo>
                      <a:pt x="226" y="226"/>
                    </a:ln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05" name="Freeform 104"/>
              <p:cNvSpPr>
                <a:spLocks noChangeArrowheads="1"/>
              </p:cNvSpPr>
              <p:nvPr/>
            </p:nvSpPr>
            <p:spPr bwMode="auto">
              <a:xfrm>
                <a:off x="2665413" y="4076700"/>
                <a:ext cx="976312" cy="122238"/>
              </a:xfrm>
              <a:custGeom>
                <a:avLst/>
                <a:gdLst>
                  <a:gd name="T0" fmla="*/ 2653 w 2711"/>
                  <a:gd name="T1" fmla="*/ 0 h 340"/>
                  <a:gd name="T2" fmla="*/ 2710 w 2711"/>
                  <a:gd name="T3" fmla="*/ 57 h 340"/>
                  <a:gd name="T4" fmla="*/ 2710 w 2711"/>
                  <a:gd name="T5" fmla="*/ 169 h 340"/>
                  <a:gd name="T6" fmla="*/ 2540 w 2711"/>
                  <a:gd name="T7" fmla="*/ 339 h 340"/>
                  <a:gd name="T8" fmla="*/ 170 w 2711"/>
                  <a:gd name="T9" fmla="*/ 339 h 340"/>
                  <a:gd name="T10" fmla="*/ 0 w 2711"/>
                  <a:gd name="T11" fmla="*/ 169 h 340"/>
                  <a:gd name="T12" fmla="*/ 0 w 2711"/>
                  <a:gd name="T13" fmla="*/ 57 h 340"/>
                  <a:gd name="T14" fmla="*/ 57 w 2711"/>
                  <a:gd name="T15" fmla="*/ 0 h 340"/>
                  <a:gd name="T16" fmla="*/ 1073 w 2711"/>
                  <a:gd name="T17" fmla="*/ 0 h 340"/>
                  <a:gd name="T18" fmla="*/ 1129 w 2711"/>
                  <a:gd name="T19" fmla="*/ 57 h 340"/>
                  <a:gd name="T20" fmla="*/ 1129 w 2711"/>
                  <a:gd name="T21" fmla="*/ 113 h 340"/>
                  <a:gd name="T22" fmla="*/ 1581 w 2711"/>
                  <a:gd name="T23" fmla="*/ 113 h 340"/>
                  <a:gd name="T24" fmla="*/ 1581 w 2711"/>
                  <a:gd name="T25" fmla="*/ 57 h 340"/>
                  <a:gd name="T26" fmla="*/ 1637 w 2711"/>
                  <a:gd name="T27" fmla="*/ 0 h 340"/>
                  <a:gd name="T28" fmla="*/ 2653 w 2711"/>
                  <a:gd name="T2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1" h="340">
                    <a:moveTo>
                      <a:pt x="2653" y="0"/>
                    </a:moveTo>
                    <a:cubicBezTo>
                      <a:pt x="2684" y="0"/>
                      <a:pt x="2710" y="26"/>
                      <a:pt x="2710" y="57"/>
                    </a:cubicBezTo>
                    <a:lnTo>
                      <a:pt x="2710" y="169"/>
                    </a:lnTo>
                    <a:cubicBezTo>
                      <a:pt x="2710" y="263"/>
                      <a:pt x="2633" y="339"/>
                      <a:pt x="2540" y="339"/>
                    </a:cubicBezTo>
                    <a:lnTo>
                      <a:pt x="170" y="339"/>
                    </a:lnTo>
                    <a:cubicBezTo>
                      <a:pt x="77" y="339"/>
                      <a:pt x="0" y="263"/>
                      <a:pt x="0" y="169"/>
                    </a:cubicBezTo>
                    <a:lnTo>
                      <a:pt x="0" y="57"/>
                    </a:lnTo>
                    <a:cubicBezTo>
                      <a:pt x="0" y="26"/>
                      <a:pt x="26" y="0"/>
                      <a:pt x="57" y="0"/>
                    </a:cubicBezTo>
                    <a:lnTo>
                      <a:pt x="1073" y="0"/>
                    </a:lnTo>
                    <a:cubicBezTo>
                      <a:pt x="1104" y="0"/>
                      <a:pt x="1129" y="26"/>
                      <a:pt x="1129" y="57"/>
                    </a:cubicBezTo>
                    <a:lnTo>
                      <a:pt x="1129" y="113"/>
                    </a:lnTo>
                    <a:lnTo>
                      <a:pt x="1581" y="113"/>
                    </a:lnTo>
                    <a:lnTo>
                      <a:pt x="1581" y="57"/>
                    </a:lnTo>
                    <a:cubicBezTo>
                      <a:pt x="1581" y="26"/>
                      <a:pt x="1606" y="0"/>
                      <a:pt x="1637" y="0"/>
                    </a:cubicBezTo>
                    <a:lnTo>
                      <a:pt x="2653"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118" name="Group 117"/>
          <p:cNvGrpSpPr/>
          <p:nvPr/>
        </p:nvGrpSpPr>
        <p:grpSpPr>
          <a:xfrm>
            <a:off x="2271830" y="1610315"/>
            <a:ext cx="689376" cy="689376"/>
            <a:chOff x="2271830" y="1610315"/>
            <a:chExt cx="689376" cy="689376"/>
          </a:xfrm>
        </p:grpSpPr>
        <p:sp>
          <p:nvSpPr>
            <p:cNvPr id="119" name="Oval 118"/>
            <p:cNvSpPr/>
            <p:nvPr/>
          </p:nvSpPr>
          <p:spPr>
            <a:xfrm>
              <a:off x="2271830" y="1610315"/>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120" name="Group 119"/>
            <p:cNvGrpSpPr/>
            <p:nvPr/>
          </p:nvGrpSpPr>
          <p:grpSpPr>
            <a:xfrm>
              <a:off x="2420440" y="1756442"/>
              <a:ext cx="392309" cy="373291"/>
              <a:chOff x="2420440" y="1756442"/>
              <a:chExt cx="392309" cy="373291"/>
            </a:xfrm>
          </p:grpSpPr>
          <p:sp>
            <p:nvSpPr>
              <p:cNvPr id="122" name="Freeform 121"/>
              <p:cNvSpPr/>
              <p:nvPr/>
            </p:nvSpPr>
            <p:spPr>
              <a:xfrm>
                <a:off x="2420440" y="1756442"/>
                <a:ext cx="392309" cy="244629"/>
              </a:xfrm>
              <a:custGeom>
                <a:avLst/>
                <a:gdLst>
                  <a:gd name="connsiteX0" fmla="*/ 196155 w 392309"/>
                  <a:gd name="connsiteY0" fmla="*/ 0 h 244629"/>
                  <a:gd name="connsiteX1" fmla="*/ 317807 w 392309"/>
                  <a:gd name="connsiteY1" fmla="*/ 106160 h 244629"/>
                  <a:gd name="connsiteX2" fmla="*/ 392309 w 392309"/>
                  <a:gd name="connsiteY2" fmla="*/ 175624 h 244629"/>
                  <a:gd name="connsiteX3" fmla="*/ 345195 w 392309"/>
                  <a:gd name="connsiteY3" fmla="*/ 241625 h 244629"/>
                  <a:gd name="connsiteX4" fmla="*/ 324095 w 392309"/>
                  <a:gd name="connsiteY4" fmla="*/ 244629 h 244629"/>
                  <a:gd name="connsiteX5" fmla="*/ 324095 w 392309"/>
                  <a:gd name="connsiteY5" fmla="*/ 184832 h 244629"/>
                  <a:gd name="connsiteX6" fmla="*/ 309484 w 392309"/>
                  <a:gd name="connsiteY6" fmla="*/ 170221 h 244629"/>
                  <a:gd name="connsiteX7" fmla="*/ 82674 w 392309"/>
                  <a:gd name="connsiteY7" fmla="*/ 170221 h 244629"/>
                  <a:gd name="connsiteX8" fmla="*/ 68063 w 392309"/>
                  <a:gd name="connsiteY8" fmla="*/ 184832 h 244629"/>
                  <a:gd name="connsiteX9" fmla="*/ 68063 w 392309"/>
                  <a:gd name="connsiteY9" fmla="*/ 243421 h 244629"/>
                  <a:gd name="connsiteX10" fmla="*/ 63945 w 392309"/>
                  <a:gd name="connsiteY10" fmla="*/ 242557 h 244629"/>
                  <a:gd name="connsiteX11" fmla="*/ 0 w 392309"/>
                  <a:gd name="connsiteY11" fmla="*/ 155087 h 244629"/>
                  <a:gd name="connsiteX12" fmla="*/ 87801 w 392309"/>
                  <a:gd name="connsiteY12" fmla="*/ 65236 h 244629"/>
                  <a:gd name="connsiteX13" fmla="*/ 196155 w 392309"/>
                  <a:gd name="connsiteY13" fmla="*/ 0 h 24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309" h="244629">
                    <a:moveTo>
                      <a:pt x="196155" y="0"/>
                    </a:moveTo>
                    <a:cubicBezTo>
                      <a:pt x="257963" y="0"/>
                      <a:pt x="309646" y="46058"/>
                      <a:pt x="317807" y="106160"/>
                    </a:cubicBezTo>
                    <a:cubicBezTo>
                      <a:pt x="358307" y="103140"/>
                      <a:pt x="392309" y="135607"/>
                      <a:pt x="392309" y="175624"/>
                    </a:cubicBezTo>
                    <a:cubicBezTo>
                      <a:pt x="392309" y="206204"/>
                      <a:pt x="377433" y="231092"/>
                      <a:pt x="345195" y="241625"/>
                    </a:cubicBezTo>
                    <a:lnTo>
                      <a:pt x="324095" y="244629"/>
                    </a:lnTo>
                    <a:lnTo>
                      <a:pt x="324095" y="184832"/>
                    </a:lnTo>
                    <a:cubicBezTo>
                      <a:pt x="324095" y="176763"/>
                      <a:pt x="317553" y="170221"/>
                      <a:pt x="309484" y="170221"/>
                    </a:cubicBezTo>
                    <a:lnTo>
                      <a:pt x="82674" y="170221"/>
                    </a:lnTo>
                    <a:cubicBezTo>
                      <a:pt x="74605" y="170221"/>
                      <a:pt x="68063" y="176763"/>
                      <a:pt x="68063" y="184832"/>
                    </a:cubicBezTo>
                    <a:lnTo>
                      <a:pt x="68063" y="243421"/>
                    </a:lnTo>
                    <a:lnTo>
                      <a:pt x="63945" y="242557"/>
                    </a:lnTo>
                    <a:cubicBezTo>
                      <a:pt x="37232" y="233150"/>
                      <a:pt x="0" y="207752"/>
                      <a:pt x="0" y="155087"/>
                    </a:cubicBezTo>
                    <a:cubicBezTo>
                      <a:pt x="0" y="106613"/>
                      <a:pt x="39292" y="66444"/>
                      <a:pt x="87801" y="65236"/>
                    </a:cubicBezTo>
                    <a:cubicBezTo>
                      <a:pt x="109260" y="25219"/>
                      <a:pt x="150970" y="0"/>
                      <a:pt x="196155" y="0"/>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24" name="Group 123"/>
              <p:cNvGrpSpPr/>
              <p:nvPr/>
            </p:nvGrpSpPr>
            <p:grpSpPr>
              <a:xfrm>
                <a:off x="2504234" y="1944343"/>
                <a:ext cx="224567" cy="185390"/>
                <a:chOff x="1140587" y="2618849"/>
                <a:chExt cx="997458" cy="823450"/>
              </a:xfrm>
              <a:solidFill>
                <a:schemeClr val="bg1"/>
              </a:solidFill>
            </p:grpSpPr>
            <p:sp>
              <p:nvSpPr>
                <p:cNvPr id="125" name="Freeform 124"/>
                <p:cNvSpPr/>
                <p:nvPr/>
              </p:nvSpPr>
              <p:spPr>
                <a:xfrm flipV="1">
                  <a:off x="1140587" y="2618849"/>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26" name="Freeform 125"/>
                <p:cNvSpPr/>
                <p:nvPr/>
              </p:nvSpPr>
              <p:spPr>
                <a:xfrm flipV="1">
                  <a:off x="1140587" y="2905661"/>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27" name="Freeform 126"/>
                <p:cNvSpPr/>
                <p:nvPr/>
              </p:nvSpPr>
              <p:spPr>
                <a:xfrm flipV="1">
                  <a:off x="1140587" y="3192477"/>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grpSp>
      <p:sp>
        <p:nvSpPr>
          <p:cNvPr id="52" name="Oval 51"/>
          <p:cNvSpPr/>
          <p:nvPr/>
        </p:nvSpPr>
        <p:spPr>
          <a:xfrm>
            <a:off x="5490531" y="3873621"/>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58" name="Group 57"/>
          <p:cNvGrpSpPr/>
          <p:nvPr/>
        </p:nvGrpSpPr>
        <p:grpSpPr>
          <a:xfrm>
            <a:off x="4002728" y="221045"/>
            <a:ext cx="1138545" cy="655147"/>
            <a:chOff x="4002728" y="288027"/>
            <a:chExt cx="1138545" cy="655147"/>
          </a:xfrm>
        </p:grpSpPr>
        <p:sp>
          <p:nvSpPr>
            <p:cNvPr id="59" name="Freeform 58"/>
            <p:cNvSpPr/>
            <p:nvPr/>
          </p:nvSpPr>
          <p:spPr>
            <a:xfrm>
              <a:off x="4975142" y="617102"/>
              <a:ext cx="166131" cy="32596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60" name="Freeform 59"/>
            <p:cNvSpPr/>
            <p:nvPr/>
          </p:nvSpPr>
          <p:spPr>
            <a:xfrm>
              <a:off x="4002728" y="620962"/>
              <a:ext cx="166131" cy="322101"/>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61" name="Line 103"/>
            <p:cNvSpPr>
              <a:spLocks noChangeShapeType="1"/>
            </p:cNvSpPr>
            <p:nvPr/>
          </p:nvSpPr>
          <p:spPr bwMode="auto">
            <a:xfrm flipH="1">
              <a:off x="4161194" y="943174"/>
              <a:ext cx="831792"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2" name="Freeform 61"/>
            <p:cNvSpPr/>
            <p:nvPr/>
          </p:nvSpPr>
          <p:spPr>
            <a:xfrm>
              <a:off x="4129525" y="288027"/>
              <a:ext cx="608496" cy="36176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4" name="Freeform 63"/>
            <p:cNvSpPr/>
            <p:nvPr/>
          </p:nvSpPr>
          <p:spPr>
            <a:xfrm rot="21401211">
              <a:off x="4743129" y="383342"/>
              <a:ext cx="270381" cy="271031"/>
            </a:xfrm>
            <a:custGeom>
              <a:avLst/>
              <a:gdLst>
                <a:gd name="connsiteX0" fmla="*/ 61580 w 706822"/>
                <a:gd name="connsiteY0" fmla="*/ 0 h 708521"/>
                <a:gd name="connsiteX1" fmla="*/ 706051 w 706822"/>
                <a:gd name="connsiteY1" fmla="*/ 708521 h 708521"/>
                <a:gd name="connsiteX2" fmla="*/ 0 w 706822"/>
                <a:gd name="connsiteY2" fmla="*/ 256349 h 708521"/>
                <a:gd name="connsiteX3" fmla="*/ 0 w 706822"/>
                <a:gd name="connsiteY3" fmla="*/ 966 h 708521"/>
                <a:gd name="connsiteX4" fmla="*/ 61580 w 706822"/>
                <a:gd name="connsiteY4" fmla="*/ 0 h 708521"/>
                <a:gd name="connsiteX0" fmla="*/ 0 w 706822"/>
                <a:gd name="connsiteY0" fmla="*/ 256349 h 708521"/>
                <a:gd name="connsiteX1" fmla="*/ 0 w 706822"/>
                <a:gd name="connsiteY1" fmla="*/ 966 h 708521"/>
                <a:gd name="connsiteX2" fmla="*/ 61580 w 706822"/>
                <a:gd name="connsiteY2" fmla="*/ 0 h 708521"/>
                <a:gd name="connsiteX3" fmla="*/ 706051 w 706822"/>
                <a:gd name="connsiteY3" fmla="*/ 708521 h 708521"/>
                <a:gd name="connsiteX4" fmla="*/ 91440 w 706822"/>
                <a:gd name="connsiteY4" fmla="*/ 347789 h 708521"/>
                <a:gd name="connsiteX0" fmla="*/ 0 w 706822"/>
                <a:gd name="connsiteY0" fmla="*/ 966 h 708521"/>
                <a:gd name="connsiteX1" fmla="*/ 61580 w 706822"/>
                <a:gd name="connsiteY1" fmla="*/ 0 h 708521"/>
                <a:gd name="connsiteX2" fmla="*/ 706051 w 706822"/>
                <a:gd name="connsiteY2" fmla="*/ 708521 h 708521"/>
                <a:gd name="connsiteX3" fmla="*/ 91440 w 706822"/>
                <a:gd name="connsiteY3" fmla="*/ 347789 h 708521"/>
                <a:gd name="connsiteX0" fmla="*/ 0 w 706822"/>
                <a:gd name="connsiteY0" fmla="*/ 966 h 708521"/>
                <a:gd name="connsiteX1" fmla="*/ 61580 w 706822"/>
                <a:gd name="connsiteY1" fmla="*/ 0 h 708521"/>
                <a:gd name="connsiteX2" fmla="*/ 706051 w 706822"/>
                <a:gd name="connsiteY2" fmla="*/ 708521 h 708521"/>
              </a:gdLst>
              <a:ahLst/>
              <a:cxnLst>
                <a:cxn ang="0">
                  <a:pos x="connsiteX0" y="connsiteY0"/>
                </a:cxn>
                <a:cxn ang="0">
                  <a:pos x="connsiteX1" y="connsiteY1"/>
                </a:cxn>
                <a:cxn ang="0">
                  <a:pos x="connsiteX2" y="connsiteY2"/>
                </a:cxn>
              </a:cxnLst>
              <a:rect l="l" t="t" r="r" b="b"/>
              <a:pathLst>
                <a:path w="706822" h="708521">
                  <a:moveTo>
                    <a:pt x="0" y="966"/>
                  </a:moveTo>
                  <a:lnTo>
                    <a:pt x="61580" y="0"/>
                  </a:lnTo>
                  <a:cubicBezTo>
                    <a:pt x="435199" y="17687"/>
                    <a:pt x="723738" y="334903"/>
                    <a:pt x="706051" y="708521"/>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2" name="Group 1"/>
          <p:cNvGrpSpPr/>
          <p:nvPr/>
        </p:nvGrpSpPr>
        <p:grpSpPr>
          <a:xfrm>
            <a:off x="3633664" y="1779060"/>
            <a:ext cx="1871056" cy="1965382"/>
            <a:chOff x="3633664" y="1779060"/>
            <a:chExt cx="1871056" cy="1965382"/>
          </a:xfrm>
        </p:grpSpPr>
        <p:sp>
          <p:nvSpPr>
            <p:cNvPr id="55" name="TextBox 54"/>
            <p:cNvSpPr txBox="1"/>
            <p:nvPr/>
          </p:nvSpPr>
          <p:spPr>
            <a:xfrm>
              <a:off x="3962535" y="3282777"/>
              <a:ext cx="1218930"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職場のデスクトップ</a:t>
              </a:r>
            </a:p>
          </p:txBody>
        </p:sp>
        <p:sp>
          <p:nvSpPr>
            <p:cNvPr id="56" name="TextBox 55"/>
            <p:cNvSpPr txBox="1"/>
            <p:nvPr/>
          </p:nvSpPr>
          <p:spPr>
            <a:xfrm>
              <a:off x="4654699" y="2206661"/>
              <a:ext cx="850021" cy="276999"/>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ビジネス アプリ</a:t>
              </a:r>
            </a:p>
          </p:txBody>
        </p:sp>
        <p:sp>
          <p:nvSpPr>
            <p:cNvPr id="66" name="TextBox 65"/>
            <p:cNvSpPr txBox="1"/>
            <p:nvPr/>
          </p:nvSpPr>
          <p:spPr>
            <a:xfrm>
              <a:off x="3633664" y="2206661"/>
              <a:ext cx="963425" cy="646331"/>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重要な</a:t>
              </a:r>
              <a:r>
                <a:rPr lang="ja-JP" altLang="en-US" dirty="0" smtClean="0">
                  <a:latin typeface="Arial"/>
                  <a:ea typeface="ＭＳ Ｐゴシック"/>
                </a:rPr>
                <a:t/>
              </a:r>
              <a:br>
                <a:rPr lang="ja-JP" altLang="en-US" dirty="0" smtClean="0">
                  <a:latin typeface="Arial"/>
                  <a:ea typeface="ＭＳ Ｐゴシック"/>
                </a:rPr>
              </a:br>
              <a:r>
                <a:rPr kumimoji="1" lang="ja-JP" altLang="en-US" sz="1200" dirty="0" smtClean="0">
                  <a:solidFill>
                    <a:srgbClr val="333333"/>
                  </a:solidFill>
                  <a:latin typeface="Arial"/>
                  <a:ea typeface="ＭＳ Ｐゴシック"/>
                </a:rPr>
                <a:t>インフラストラクチャ</a:t>
              </a:r>
            </a:p>
          </p:txBody>
        </p:sp>
        <p:grpSp>
          <p:nvGrpSpPr>
            <p:cNvPr id="67" name="Group 66"/>
            <p:cNvGrpSpPr/>
            <p:nvPr/>
          </p:nvGrpSpPr>
          <p:grpSpPr>
            <a:xfrm>
              <a:off x="4335416" y="2824235"/>
              <a:ext cx="473167" cy="410632"/>
              <a:chOff x="-945358" y="3037444"/>
              <a:chExt cx="1185949" cy="1029214"/>
            </a:xfrm>
          </p:grpSpPr>
          <p:sp>
            <p:nvSpPr>
              <p:cNvPr id="68" name="Freeform 67"/>
              <p:cNvSpPr>
                <a:spLocks noChangeArrowheads="1"/>
              </p:cNvSpPr>
              <p:nvPr/>
            </p:nvSpPr>
            <p:spPr bwMode="auto">
              <a:xfrm>
                <a:off x="-945358" y="3037444"/>
                <a:ext cx="1185949" cy="924726"/>
              </a:xfrm>
              <a:custGeom>
                <a:avLst/>
                <a:gdLst>
                  <a:gd name="T0" fmla="*/ 998 w 999"/>
                  <a:gd name="T1" fmla="*/ 709 h 779"/>
                  <a:gd name="T2" fmla="*/ 932 w 999"/>
                  <a:gd name="T3" fmla="*/ 778 h 779"/>
                  <a:gd name="T4" fmla="*/ 66 w 999"/>
                  <a:gd name="T5" fmla="*/ 778 h 779"/>
                  <a:gd name="T6" fmla="*/ 0 w 999"/>
                  <a:gd name="T7" fmla="*/ 709 h 779"/>
                  <a:gd name="T8" fmla="*/ 0 w 999"/>
                  <a:gd name="T9" fmla="*/ 69 h 779"/>
                  <a:gd name="T10" fmla="*/ 66 w 999"/>
                  <a:gd name="T11" fmla="*/ 0 h 779"/>
                  <a:gd name="T12" fmla="*/ 932 w 999"/>
                  <a:gd name="T13" fmla="*/ 0 h 779"/>
                  <a:gd name="T14" fmla="*/ 998 w 999"/>
                  <a:gd name="T15" fmla="*/ 69 h 779"/>
                  <a:gd name="T16" fmla="*/ 998 w 999"/>
                  <a:gd name="T17" fmla="*/ 70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779">
                    <a:moveTo>
                      <a:pt x="998" y="709"/>
                    </a:moveTo>
                    <a:cubicBezTo>
                      <a:pt x="998" y="746"/>
                      <a:pt x="969" y="778"/>
                      <a:pt x="932" y="778"/>
                    </a:cubicBezTo>
                    <a:lnTo>
                      <a:pt x="66" y="778"/>
                    </a:lnTo>
                    <a:cubicBezTo>
                      <a:pt x="29" y="778"/>
                      <a:pt x="0" y="746"/>
                      <a:pt x="0" y="709"/>
                    </a:cubicBezTo>
                    <a:lnTo>
                      <a:pt x="0" y="69"/>
                    </a:lnTo>
                    <a:cubicBezTo>
                      <a:pt x="0" y="32"/>
                      <a:pt x="29" y="0"/>
                      <a:pt x="66" y="0"/>
                    </a:cubicBezTo>
                    <a:lnTo>
                      <a:pt x="932" y="0"/>
                    </a:lnTo>
                    <a:cubicBezTo>
                      <a:pt x="969" y="0"/>
                      <a:pt x="998" y="32"/>
                      <a:pt x="998" y="69"/>
                    </a:cubicBezTo>
                    <a:lnTo>
                      <a:pt x="998" y="709"/>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9" name="Line 31"/>
              <p:cNvSpPr>
                <a:spLocks noChangeShapeType="1"/>
              </p:cNvSpPr>
              <p:nvPr/>
            </p:nvSpPr>
            <p:spPr bwMode="auto">
              <a:xfrm>
                <a:off x="-707071" y="4066658"/>
                <a:ext cx="709375"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70" name="Line 34"/>
              <p:cNvSpPr>
                <a:spLocks noChangeShapeType="1"/>
              </p:cNvSpPr>
              <p:nvPr/>
            </p:nvSpPr>
            <p:spPr bwMode="auto">
              <a:xfrm>
                <a:off x="-943529" y="3753193"/>
                <a:ext cx="1182292" cy="0"/>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nvGrpSpPr>
              <p:cNvPr id="72" name="Group 71"/>
              <p:cNvGrpSpPr/>
              <p:nvPr/>
            </p:nvGrpSpPr>
            <p:grpSpPr>
              <a:xfrm>
                <a:off x="-547966" y="3966954"/>
                <a:ext cx="391164" cy="93792"/>
                <a:chOff x="2482279" y="4022365"/>
                <a:chExt cx="211772" cy="50778"/>
              </a:xfrm>
            </p:grpSpPr>
            <p:sp>
              <p:nvSpPr>
                <p:cNvPr id="74" name="Line 32"/>
                <p:cNvSpPr>
                  <a:spLocks noChangeShapeType="1"/>
                </p:cNvSpPr>
                <p:nvPr/>
              </p:nvSpPr>
              <p:spPr bwMode="auto">
                <a:xfrm>
                  <a:off x="2677592"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76" name="Line 32"/>
                <p:cNvSpPr>
                  <a:spLocks noChangeShapeType="1"/>
                </p:cNvSpPr>
                <p:nvPr/>
              </p:nvSpPr>
              <p:spPr bwMode="auto">
                <a:xfrm flipV="1">
                  <a:off x="2482279"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73" name="Freeform 72"/>
              <p:cNvSpPr>
                <a:spLocks noChangeArrowheads="1"/>
              </p:cNvSpPr>
              <p:nvPr/>
            </p:nvSpPr>
            <p:spPr bwMode="auto">
              <a:xfrm>
                <a:off x="-379816" y="3829422"/>
                <a:ext cx="54864" cy="54864"/>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77" name="Group 76"/>
            <p:cNvGrpSpPr/>
            <p:nvPr/>
          </p:nvGrpSpPr>
          <p:grpSpPr>
            <a:xfrm>
              <a:off x="3873948" y="1779255"/>
              <a:ext cx="482856" cy="379496"/>
              <a:chOff x="1221211" y="3057047"/>
              <a:chExt cx="425485" cy="334405"/>
            </a:xfrm>
            <a:noFill/>
          </p:grpSpPr>
          <p:grpSp>
            <p:nvGrpSpPr>
              <p:cNvPr id="78" name="Group 77"/>
              <p:cNvGrpSpPr/>
              <p:nvPr/>
            </p:nvGrpSpPr>
            <p:grpSpPr>
              <a:xfrm>
                <a:off x="1221211" y="3057047"/>
                <a:ext cx="425485" cy="111283"/>
                <a:chOff x="1081872" y="2794148"/>
                <a:chExt cx="387779" cy="101421"/>
              </a:xfrm>
              <a:grpFill/>
            </p:grpSpPr>
            <p:sp>
              <p:nvSpPr>
                <p:cNvPr id="95" name="Rounded Rectangle 94"/>
                <p:cNvSpPr/>
                <p:nvPr/>
              </p:nvSpPr>
              <p:spPr>
                <a:xfrm>
                  <a:off x="1081872" y="2794148"/>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6" name="Oval 95"/>
                <p:cNvSpPr>
                  <a:spLocks noChangeAspect="1"/>
                </p:cNvSpPr>
                <p:nvPr/>
              </p:nvSpPr>
              <p:spPr>
                <a:xfrm>
                  <a:off x="1121096" y="2823656"/>
                  <a:ext cx="41680" cy="42102"/>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7" name="Freeform 96"/>
                <p:cNvSpPr>
                  <a:spLocks noChangeArrowheads="1"/>
                </p:cNvSpPr>
                <p:nvPr/>
              </p:nvSpPr>
              <p:spPr bwMode="auto">
                <a:xfrm>
                  <a:off x="1303167"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8" name="Freeform 97"/>
                <p:cNvSpPr>
                  <a:spLocks noChangeArrowheads="1"/>
                </p:cNvSpPr>
                <p:nvPr/>
              </p:nvSpPr>
              <p:spPr bwMode="auto">
                <a:xfrm>
                  <a:off x="1356418"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9" name="Freeform 98"/>
                <p:cNvSpPr>
                  <a:spLocks noChangeArrowheads="1"/>
                </p:cNvSpPr>
                <p:nvPr/>
              </p:nvSpPr>
              <p:spPr bwMode="auto">
                <a:xfrm>
                  <a:off x="1409669"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79" name="Group 78"/>
              <p:cNvGrpSpPr/>
              <p:nvPr/>
            </p:nvGrpSpPr>
            <p:grpSpPr>
              <a:xfrm>
                <a:off x="1221211" y="3168590"/>
                <a:ext cx="425485" cy="111283"/>
                <a:chOff x="1081872" y="2896619"/>
                <a:chExt cx="387779" cy="101421"/>
              </a:xfrm>
              <a:grpFill/>
            </p:grpSpPr>
            <p:sp>
              <p:nvSpPr>
                <p:cNvPr id="90" name="Rounded Rectangle 89"/>
                <p:cNvSpPr/>
                <p:nvPr/>
              </p:nvSpPr>
              <p:spPr>
                <a:xfrm>
                  <a:off x="1081872" y="2896619"/>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1" name="Oval 90"/>
                <p:cNvSpPr>
                  <a:spLocks noChangeAspect="1"/>
                </p:cNvSpPr>
                <p:nvPr/>
              </p:nvSpPr>
              <p:spPr>
                <a:xfrm>
                  <a:off x="1121097" y="2926127"/>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2" name="Freeform 91"/>
                <p:cNvSpPr>
                  <a:spLocks noChangeArrowheads="1"/>
                </p:cNvSpPr>
                <p:nvPr/>
              </p:nvSpPr>
              <p:spPr bwMode="auto">
                <a:xfrm>
                  <a:off x="1303167"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3" name="Freeform 92"/>
                <p:cNvSpPr>
                  <a:spLocks noChangeArrowheads="1"/>
                </p:cNvSpPr>
                <p:nvPr/>
              </p:nvSpPr>
              <p:spPr bwMode="auto">
                <a:xfrm>
                  <a:off x="1356418"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4" name="Freeform 93"/>
                <p:cNvSpPr>
                  <a:spLocks noChangeArrowheads="1"/>
                </p:cNvSpPr>
                <p:nvPr/>
              </p:nvSpPr>
              <p:spPr bwMode="auto">
                <a:xfrm>
                  <a:off x="1409669"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80" name="Group 79"/>
              <p:cNvGrpSpPr/>
              <p:nvPr/>
            </p:nvGrpSpPr>
            <p:grpSpPr>
              <a:xfrm>
                <a:off x="1221211" y="3280169"/>
                <a:ext cx="425485" cy="111283"/>
                <a:chOff x="1081872" y="2998041"/>
                <a:chExt cx="387779" cy="101421"/>
              </a:xfrm>
              <a:grpFill/>
            </p:grpSpPr>
            <p:sp>
              <p:nvSpPr>
                <p:cNvPr id="81" name="Rounded Rectangle 80"/>
                <p:cNvSpPr/>
                <p:nvPr/>
              </p:nvSpPr>
              <p:spPr>
                <a:xfrm>
                  <a:off x="1081872" y="2998041"/>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3" name="Oval 82"/>
                <p:cNvSpPr>
                  <a:spLocks noChangeAspect="1"/>
                </p:cNvSpPr>
                <p:nvPr/>
              </p:nvSpPr>
              <p:spPr>
                <a:xfrm>
                  <a:off x="1121097" y="3027549"/>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4" name="Freeform 83"/>
                <p:cNvSpPr>
                  <a:spLocks noChangeArrowheads="1"/>
                </p:cNvSpPr>
                <p:nvPr/>
              </p:nvSpPr>
              <p:spPr bwMode="auto">
                <a:xfrm>
                  <a:off x="1303167"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5" name="Freeform 84"/>
                <p:cNvSpPr>
                  <a:spLocks noChangeArrowheads="1"/>
                </p:cNvSpPr>
                <p:nvPr/>
              </p:nvSpPr>
              <p:spPr bwMode="auto">
                <a:xfrm>
                  <a:off x="1356418"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6" name="Freeform 85"/>
                <p:cNvSpPr>
                  <a:spLocks noChangeArrowheads="1"/>
                </p:cNvSpPr>
                <p:nvPr/>
              </p:nvSpPr>
              <p:spPr bwMode="auto">
                <a:xfrm>
                  <a:off x="1409669"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101" name="Group 100"/>
            <p:cNvGrpSpPr/>
            <p:nvPr/>
          </p:nvGrpSpPr>
          <p:grpSpPr>
            <a:xfrm>
              <a:off x="4873212" y="1779060"/>
              <a:ext cx="412994" cy="403552"/>
              <a:chOff x="4244046" y="1779060"/>
              <a:chExt cx="412994" cy="403552"/>
            </a:xfrm>
          </p:grpSpPr>
          <p:sp>
            <p:nvSpPr>
              <p:cNvPr id="102" name="Rounded Rectangle 101"/>
              <p:cNvSpPr/>
              <p:nvPr/>
            </p:nvSpPr>
            <p:spPr>
              <a:xfrm>
                <a:off x="4244046"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6" name="Rounded Rectangle 105"/>
              <p:cNvSpPr/>
              <p:nvPr/>
            </p:nvSpPr>
            <p:spPr>
              <a:xfrm>
                <a:off x="4244046"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7" name="Rounded Rectangle 106"/>
              <p:cNvSpPr/>
              <p:nvPr/>
            </p:nvSpPr>
            <p:spPr>
              <a:xfrm>
                <a:off x="4448861"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8" name="Rounded Rectangle 107"/>
              <p:cNvSpPr/>
              <p:nvPr/>
            </p:nvSpPr>
            <p:spPr>
              <a:xfrm>
                <a:off x="4448861"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9" name="Rounded Rectangle 108"/>
              <p:cNvSpPr/>
              <p:nvPr/>
            </p:nvSpPr>
            <p:spPr>
              <a:xfrm>
                <a:off x="4492448" y="2018020"/>
                <a:ext cx="164592" cy="164592"/>
              </a:xfrm>
              <a:prstGeom prst="roundRect">
                <a:avLst/>
              </a:prstGeom>
              <a:solidFill>
                <a:schemeClr val="bg1"/>
              </a:solid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sp>
        <p:nvSpPr>
          <p:cNvPr id="6" name="Freeform 5"/>
          <p:cNvSpPr>
            <a:spLocks/>
          </p:cNvSpPr>
          <p:nvPr/>
        </p:nvSpPr>
        <p:spPr bwMode="auto">
          <a:xfrm>
            <a:off x="3104147" y="1107982"/>
            <a:ext cx="2935706" cy="2927536"/>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tx1">
              <a:alpha val="10000"/>
            </a:schemeClr>
          </a:solidFill>
          <a:ln w="76200">
            <a:solidFill>
              <a:schemeClr val="tx1"/>
            </a:solidFill>
          </a:ln>
          <a:extLst/>
        </p:spPr>
        <p:txBody>
          <a:bodyPr vert="horz" wrap="square" lIns="91440" tIns="45720" rIns="91440" bIns="45720" numCol="1" anchor="t" anchorCtr="0" compatLnSpc="1">
            <a:prstTxWarp prst="textNoShape">
              <a:avLst/>
            </a:prstTxWarp>
          </a:bodyPr>
          <a:lstStyle/>
          <a:p>
            <a:pPr defTabSz="914400">
              <a:defRPr/>
            </a:pPr>
            <a:endParaRPr kumimoji="1" lang="en-US" kern="0" smtClean="0">
              <a:solidFill>
                <a:srgbClr val="000000"/>
              </a:solidFill>
              <a:latin typeface="Calibri"/>
              <a:ea typeface="ＭＳ Ｐゴシック"/>
              <a:cs typeface="新細明體"/>
            </a:endParaRPr>
          </a:p>
        </p:txBody>
      </p:sp>
      <p:sp>
        <p:nvSpPr>
          <p:cNvPr id="280" name="Freeform 279"/>
          <p:cNvSpPr/>
          <p:nvPr/>
        </p:nvSpPr>
        <p:spPr>
          <a:xfrm>
            <a:off x="5681419" y="4054077"/>
            <a:ext cx="307600" cy="328465"/>
          </a:xfrm>
          <a:custGeom>
            <a:avLst/>
            <a:gdLst>
              <a:gd name="connsiteX0" fmla="*/ 90848 w 818153"/>
              <a:gd name="connsiteY0" fmla="*/ 0 h 873653"/>
              <a:gd name="connsiteX1" fmla="*/ 727305 w 818153"/>
              <a:gd name="connsiteY1" fmla="*/ 0 h 873653"/>
              <a:gd name="connsiteX2" fmla="*/ 818153 w 818153"/>
              <a:gd name="connsiteY2" fmla="*/ 90848 h 873653"/>
              <a:gd name="connsiteX3" fmla="*/ 818153 w 818153"/>
              <a:gd name="connsiteY3" fmla="*/ 873653 h 873653"/>
              <a:gd name="connsiteX4" fmla="*/ 479643 w 818153"/>
              <a:gd name="connsiteY4" fmla="*/ 873653 h 873653"/>
              <a:gd name="connsiteX5" fmla="*/ 479643 w 818153"/>
              <a:gd name="connsiteY5" fmla="*/ 574581 h 873653"/>
              <a:gd name="connsiteX6" fmla="*/ 329288 w 818153"/>
              <a:gd name="connsiteY6" fmla="*/ 574581 h 873653"/>
              <a:gd name="connsiteX7" fmla="*/ 329288 w 818153"/>
              <a:gd name="connsiteY7" fmla="*/ 873653 h 873653"/>
              <a:gd name="connsiteX8" fmla="*/ 0 w 818153"/>
              <a:gd name="connsiteY8" fmla="*/ 873653 h 873653"/>
              <a:gd name="connsiteX9" fmla="*/ 0 w 818153"/>
              <a:gd name="connsiteY9" fmla="*/ 90848 h 873653"/>
              <a:gd name="connsiteX10" fmla="*/ 90848 w 818153"/>
              <a:gd name="connsiteY10" fmla="*/ 0 h 873653"/>
              <a:gd name="connsiteX11" fmla="*/ 84855 w 818153"/>
              <a:gd name="connsiteY11" fmla="*/ 85715 h 873653"/>
              <a:gd name="connsiteX12" fmla="*/ 84855 w 818153"/>
              <a:gd name="connsiteY12" fmla="*/ 236070 h 873653"/>
              <a:gd name="connsiteX13" fmla="*/ 160066 w 818153"/>
              <a:gd name="connsiteY13" fmla="*/ 236070 h 873653"/>
              <a:gd name="connsiteX14" fmla="*/ 235210 w 818153"/>
              <a:gd name="connsiteY14" fmla="*/ 236070 h 873653"/>
              <a:gd name="connsiteX15" fmla="*/ 235210 w 818153"/>
              <a:gd name="connsiteY15" fmla="*/ 85715 h 873653"/>
              <a:gd name="connsiteX16" fmla="*/ 84855 w 818153"/>
              <a:gd name="connsiteY16" fmla="*/ 85715 h 873653"/>
              <a:gd name="connsiteX17" fmla="*/ 329288 w 818153"/>
              <a:gd name="connsiteY17" fmla="*/ 85715 h 873653"/>
              <a:gd name="connsiteX18" fmla="*/ 329288 w 818153"/>
              <a:gd name="connsiteY18" fmla="*/ 236070 h 873653"/>
              <a:gd name="connsiteX19" fmla="*/ 404432 w 818153"/>
              <a:gd name="connsiteY19" fmla="*/ 236070 h 873653"/>
              <a:gd name="connsiteX20" fmla="*/ 479643 w 818153"/>
              <a:gd name="connsiteY20" fmla="*/ 236070 h 873653"/>
              <a:gd name="connsiteX21" fmla="*/ 479643 w 818153"/>
              <a:gd name="connsiteY21" fmla="*/ 85715 h 873653"/>
              <a:gd name="connsiteX22" fmla="*/ 329288 w 818153"/>
              <a:gd name="connsiteY22" fmla="*/ 85715 h 873653"/>
              <a:gd name="connsiteX23" fmla="*/ 573427 w 818153"/>
              <a:gd name="connsiteY23" fmla="*/ 85715 h 873653"/>
              <a:gd name="connsiteX24" fmla="*/ 573427 w 818153"/>
              <a:gd name="connsiteY24" fmla="*/ 236070 h 873653"/>
              <a:gd name="connsiteX25" fmla="*/ 648604 w 818153"/>
              <a:gd name="connsiteY25" fmla="*/ 236070 h 873653"/>
              <a:gd name="connsiteX26" fmla="*/ 723781 w 818153"/>
              <a:gd name="connsiteY26" fmla="*/ 236070 h 873653"/>
              <a:gd name="connsiteX27" fmla="*/ 723781 w 818153"/>
              <a:gd name="connsiteY27" fmla="*/ 85715 h 873653"/>
              <a:gd name="connsiteX28" fmla="*/ 573427 w 818153"/>
              <a:gd name="connsiteY28" fmla="*/ 85715 h 873653"/>
              <a:gd name="connsiteX29" fmla="*/ 84855 w 818153"/>
              <a:gd name="connsiteY29" fmla="*/ 330148 h 873653"/>
              <a:gd name="connsiteX30" fmla="*/ 84855 w 818153"/>
              <a:gd name="connsiteY30" fmla="*/ 480503 h 873653"/>
              <a:gd name="connsiteX31" fmla="*/ 160066 w 818153"/>
              <a:gd name="connsiteY31" fmla="*/ 480503 h 873653"/>
              <a:gd name="connsiteX32" fmla="*/ 235210 w 818153"/>
              <a:gd name="connsiteY32" fmla="*/ 480503 h 873653"/>
              <a:gd name="connsiteX33" fmla="*/ 235210 w 818153"/>
              <a:gd name="connsiteY33" fmla="*/ 330148 h 873653"/>
              <a:gd name="connsiteX34" fmla="*/ 84855 w 818153"/>
              <a:gd name="connsiteY34" fmla="*/ 330148 h 873653"/>
              <a:gd name="connsiteX35" fmla="*/ 329288 w 818153"/>
              <a:gd name="connsiteY35" fmla="*/ 330148 h 873653"/>
              <a:gd name="connsiteX36" fmla="*/ 329288 w 818153"/>
              <a:gd name="connsiteY36" fmla="*/ 480503 h 873653"/>
              <a:gd name="connsiteX37" fmla="*/ 404432 w 818153"/>
              <a:gd name="connsiteY37" fmla="*/ 480503 h 873653"/>
              <a:gd name="connsiteX38" fmla="*/ 479643 w 818153"/>
              <a:gd name="connsiteY38" fmla="*/ 480503 h 873653"/>
              <a:gd name="connsiteX39" fmla="*/ 479643 w 818153"/>
              <a:gd name="connsiteY39" fmla="*/ 330148 h 873653"/>
              <a:gd name="connsiteX40" fmla="*/ 329288 w 818153"/>
              <a:gd name="connsiteY40" fmla="*/ 330148 h 873653"/>
              <a:gd name="connsiteX41" fmla="*/ 573427 w 818153"/>
              <a:gd name="connsiteY41" fmla="*/ 330148 h 873653"/>
              <a:gd name="connsiteX42" fmla="*/ 573427 w 818153"/>
              <a:gd name="connsiteY42" fmla="*/ 480503 h 873653"/>
              <a:gd name="connsiteX43" fmla="*/ 648604 w 818153"/>
              <a:gd name="connsiteY43" fmla="*/ 480503 h 873653"/>
              <a:gd name="connsiteX44" fmla="*/ 723781 w 818153"/>
              <a:gd name="connsiteY44" fmla="*/ 480503 h 873653"/>
              <a:gd name="connsiteX45" fmla="*/ 723781 w 818153"/>
              <a:gd name="connsiteY45" fmla="*/ 330148 h 873653"/>
              <a:gd name="connsiteX46" fmla="*/ 573427 w 818153"/>
              <a:gd name="connsiteY46" fmla="*/ 330148 h 873653"/>
              <a:gd name="connsiteX47" fmla="*/ 84855 w 818153"/>
              <a:gd name="connsiteY47" fmla="*/ 574581 h 873653"/>
              <a:gd name="connsiteX48" fmla="*/ 84855 w 818153"/>
              <a:gd name="connsiteY48" fmla="*/ 724936 h 873653"/>
              <a:gd name="connsiteX49" fmla="*/ 160066 w 818153"/>
              <a:gd name="connsiteY49" fmla="*/ 724936 h 873653"/>
              <a:gd name="connsiteX50" fmla="*/ 235210 w 818153"/>
              <a:gd name="connsiteY50" fmla="*/ 724936 h 873653"/>
              <a:gd name="connsiteX51" fmla="*/ 235210 w 818153"/>
              <a:gd name="connsiteY51" fmla="*/ 574581 h 873653"/>
              <a:gd name="connsiteX52" fmla="*/ 84855 w 818153"/>
              <a:gd name="connsiteY52" fmla="*/ 574581 h 873653"/>
              <a:gd name="connsiteX53" fmla="*/ 573427 w 818153"/>
              <a:gd name="connsiteY53" fmla="*/ 574581 h 873653"/>
              <a:gd name="connsiteX54" fmla="*/ 573427 w 818153"/>
              <a:gd name="connsiteY54" fmla="*/ 724936 h 873653"/>
              <a:gd name="connsiteX55" fmla="*/ 648604 w 818153"/>
              <a:gd name="connsiteY55" fmla="*/ 724936 h 873653"/>
              <a:gd name="connsiteX56" fmla="*/ 723781 w 818153"/>
              <a:gd name="connsiteY56" fmla="*/ 724936 h 873653"/>
              <a:gd name="connsiteX57" fmla="*/ 723781 w 818153"/>
              <a:gd name="connsiteY57" fmla="*/ 574581 h 873653"/>
              <a:gd name="connsiteX58" fmla="*/ 573427 w 818153"/>
              <a:gd name="connsiteY58" fmla="*/ 574581 h 8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8153" h="873653">
                <a:moveTo>
                  <a:pt x="90848" y="0"/>
                </a:moveTo>
                <a:lnTo>
                  <a:pt x="727305" y="0"/>
                </a:lnTo>
                <a:cubicBezTo>
                  <a:pt x="777479" y="0"/>
                  <a:pt x="818153" y="40674"/>
                  <a:pt x="818153" y="90848"/>
                </a:cubicBezTo>
                <a:lnTo>
                  <a:pt x="818153" y="873653"/>
                </a:lnTo>
                <a:lnTo>
                  <a:pt x="479643" y="873653"/>
                </a:lnTo>
                <a:lnTo>
                  <a:pt x="479643" y="574581"/>
                </a:lnTo>
                <a:lnTo>
                  <a:pt x="329288" y="574581"/>
                </a:lnTo>
                <a:lnTo>
                  <a:pt x="329288" y="873653"/>
                </a:lnTo>
                <a:lnTo>
                  <a:pt x="0" y="873653"/>
                </a:lnTo>
                <a:lnTo>
                  <a:pt x="0" y="90848"/>
                </a:lnTo>
                <a:cubicBezTo>
                  <a:pt x="0" y="40674"/>
                  <a:pt x="40674" y="0"/>
                  <a:pt x="90848" y="0"/>
                </a:cubicBezTo>
                <a:close/>
                <a:moveTo>
                  <a:pt x="84855" y="85715"/>
                </a:moveTo>
                <a:lnTo>
                  <a:pt x="84855" y="236070"/>
                </a:lnTo>
                <a:lnTo>
                  <a:pt x="160066" y="236070"/>
                </a:lnTo>
                <a:lnTo>
                  <a:pt x="235210" y="236070"/>
                </a:lnTo>
                <a:lnTo>
                  <a:pt x="235210" y="85715"/>
                </a:lnTo>
                <a:lnTo>
                  <a:pt x="84855" y="85715"/>
                </a:lnTo>
                <a:close/>
                <a:moveTo>
                  <a:pt x="329288" y="85715"/>
                </a:moveTo>
                <a:lnTo>
                  <a:pt x="329288" y="236070"/>
                </a:lnTo>
                <a:lnTo>
                  <a:pt x="404432" y="236070"/>
                </a:lnTo>
                <a:lnTo>
                  <a:pt x="479643" y="236070"/>
                </a:lnTo>
                <a:lnTo>
                  <a:pt x="479643" y="85715"/>
                </a:lnTo>
                <a:lnTo>
                  <a:pt x="329288" y="85715"/>
                </a:lnTo>
                <a:close/>
                <a:moveTo>
                  <a:pt x="573427" y="85715"/>
                </a:moveTo>
                <a:lnTo>
                  <a:pt x="573427" y="236070"/>
                </a:lnTo>
                <a:lnTo>
                  <a:pt x="648604" y="236070"/>
                </a:lnTo>
                <a:lnTo>
                  <a:pt x="723781" y="236070"/>
                </a:lnTo>
                <a:lnTo>
                  <a:pt x="723781" y="85715"/>
                </a:lnTo>
                <a:lnTo>
                  <a:pt x="573427" y="85715"/>
                </a:lnTo>
                <a:close/>
                <a:moveTo>
                  <a:pt x="84855" y="330148"/>
                </a:moveTo>
                <a:lnTo>
                  <a:pt x="84855" y="480503"/>
                </a:lnTo>
                <a:lnTo>
                  <a:pt x="160066" y="480503"/>
                </a:lnTo>
                <a:lnTo>
                  <a:pt x="235210" y="480503"/>
                </a:lnTo>
                <a:lnTo>
                  <a:pt x="235210" y="330148"/>
                </a:lnTo>
                <a:lnTo>
                  <a:pt x="84855" y="330148"/>
                </a:lnTo>
                <a:close/>
                <a:moveTo>
                  <a:pt x="329288" y="330148"/>
                </a:moveTo>
                <a:lnTo>
                  <a:pt x="329288" y="480503"/>
                </a:lnTo>
                <a:lnTo>
                  <a:pt x="404432" y="480503"/>
                </a:lnTo>
                <a:lnTo>
                  <a:pt x="479643" y="480503"/>
                </a:lnTo>
                <a:lnTo>
                  <a:pt x="479643" y="330148"/>
                </a:lnTo>
                <a:lnTo>
                  <a:pt x="329288" y="330148"/>
                </a:lnTo>
                <a:close/>
                <a:moveTo>
                  <a:pt x="573427" y="330148"/>
                </a:moveTo>
                <a:lnTo>
                  <a:pt x="573427" y="480503"/>
                </a:lnTo>
                <a:lnTo>
                  <a:pt x="648604" y="480503"/>
                </a:lnTo>
                <a:lnTo>
                  <a:pt x="723781" y="480503"/>
                </a:lnTo>
                <a:lnTo>
                  <a:pt x="723781" y="330148"/>
                </a:lnTo>
                <a:lnTo>
                  <a:pt x="573427" y="330148"/>
                </a:lnTo>
                <a:close/>
                <a:moveTo>
                  <a:pt x="84855" y="574581"/>
                </a:moveTo>
                <a:lnTo>
                  <a:pt x="84855" y="724936"/>
                </a:lnTo>
                <a:lnTo>
                  <a:pt x="160066" y="724936"/>
                </a:lnTo>
                <a:lnTo>
                  <a:pt x="235210" y="724936"/>
                </a:lnTo>
                <a:lnTo>
                  <a:pt x="235210" y="574581"/>
                </a:lnTo>
                <a:lnTo>
                  <a:pt x="84855" y="574581"/>
                </a:lnTo>
                <a:close/>
                <a:moveTo>
                  <a:pt x="573427" y="574581"/>
                </a:moveTo>
                <a:lnTo>
                  <a:pt x="573427" y="724936"/>
                </a:lnTo>
                <a:lnTo>
                  <a:pt x="648604" y="724936"/>
                </a:lnTo>
                <a:lnTo>
                  <a:pt x="723781" y="724936"/>
                </a:lnTo>
                <a:lnTo>
                  <a:pt x="723781" y="574581"/>
                </a:lnTo>
                <a:lnTo>
                  <a:pt x="573427" y="574581"/>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2" name="TextBox 81"/>
          <p:cNvSpPr txBox="1"/>
          <p:nvPr/>
        </p:nvSpPr>
        <p:spPr>
          <a:xfrm>
            <a:off x="4037181" y="447380"/>
            <a:ext cx="1091529"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インターネット</a:t>
            </a:r>
          </a:p>
        </p:txBody>
      </p:sp>
      <p:sp>
        <p:nvSpPr>
          <p:cNvPr id="3" name="Title 2"/>
          <p:cNvSpPr>
            <a:spLocks noGrp="1"/>
          </p:cNvSpPr>
          <p:nvPr>
            <p:ph type="title"/>
          </p:nvPr>
        </p:nvSpPr>
        <p:spPr>
          <a:xfrm>
            <a:off x="437766" y="306218"/>
            <a:ext cx="8268468" cy="380852"/>
          </a:xfrm>
        </p:spPr>
        <p:txBody>
          <a:bodyPr/>
          <a:lstStyle/>
          <a:p>
            <a:r>
              <a:rPr lang="ja-JP" altLang="en-US" dirty="0" smtClean="0">
                <a:latin typeface="Meiryo" charset="-128"/>
                <a:ea typeface="Meiryo" charset="-128"/>
                <a:cs typeface="Meiryo" charset="-128"/>
              </a:rPr>
              <a:t>ワーク スタイルの</a:t>
            </a:r>
            <a:br>
              <a:rPr lang="ja-JP" altLang="en-US" dirty="0" smtClean="0">
                <a:latin typeface="Meiryo" charset="-128"/>
                <a:ea typeface="Meiryo" charset="-128"/>
                <a:cs typeface="Meiryo" charset="-128"/>
              </a:rPr>
            </a:br>
            <a:r>
              <a:rPr lang="ja-JP" altLang="en-US" dirty="0" smtClean="0">
                <a:latin typeface="Meiryo" charset="-128"/>
                <a:ea typeface="Meiryo" charset="-128"/>
                <a:cs typeface="Meiryo" charset="-128"/>
              </a:rPr>
              <a:t>変化</a:t>
            </a:r>
            <a:endParaRPr lang="ja-JP" altLang="en-US" dirty="0">
              <a:latin typeface="Meiryo" charset="-128"/>
              <a:ea typeface="Meiryo" charset="-128"/>
              <a:cs typeface="Meiryo" charset="-128"/>
            </a:endParaRPr>
          </a:p>
        </p:txBody>
      </p:sp>
      <p:sp>
        <p:nvSpPr>
          <p:cNvPr id="87" name="正方形/長方形 86"/>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181728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right)">
                                      <p:cBhvr>
                                        <p:cTn id="7" dur="500"/>
                                        <p:tgtEl>
                                          <p:spTgt spid="115"/>
                                        </p:tgtEl>
                                      </p:cBhvr>
                                    </p:animEffect>
                                  </p:childTnLst>
                                </p:cTn>
                              </p:par>
                              <p:par>
                                <p:cTn id="8" presetID="22" presetClass="entr" presetSubtype="1"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wipe(up)">
                                      <p:cBhvr>
                                        <p:cTn id="10" dur="500"/>
                                        <p:tgtEl>
                                          <p:spTgt spid="121"/>
                                        </p:tgtEl>
                                      </p:cBhvr>
                                    </p:animEffect>
                                  </p:childTnLst>
                                </p:cTn>
                              </p:par>
                              <p:par>
                                <p:cTn id="11" presetID="22" presetClass="entr" presetSubtype="8"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wipe(left)">
                                      <p:cBhvr>
                                        <p:cTn id="13" dur="500"/>
                                        <p:tgtEl>
                                          <p:spTgt spid="114"/>
                                        </p:tgtEl>
                                      </p:cBhvr>
                                    </p:animEffect>
                                  </p:childTnLst>
                                </p:cTn>
                              </p:par>
                              <p:par>
                                <p:cTn id="14" presetID="22" presetClass="entr" presetSubtype="1"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wipe(up)">
                                      <p:cBhvr>
                                        <p:cTn id="16" dur="500"/>
                                        <p:tgtEl>
                                          <p:spTgt spid="1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par>
                                <p:cTn id="24" presetID="10" presetClass="entr" presetSubtype="0" fill="hold" nodeType="with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0"/>
                                        </p:tgtEl>
                                        <p:attrNameLst>
                                          <p:attrName>style.visibility</p:attrName>
                                        </p:attrNameLst>
                                      </p:cBhvr>
                                      <p:to>
                                        <p:strVal val="visible"/>
                                      </p:to>
                                    </p:set>
                                    <p:animEffect transition="in" filter="fade">
                                      <p:cBhvr>
                                        <p:cTn id="4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38" grpId="0"/>
      <p:bldP spid="65" grpId="0"/>
      <p:bldP spid="71" grpId="0"/>
      <p:bldP spid="75" grpId="0"/>
      <p:bldP spid="52" grpId="0" animBg="1"/>
      <p:bldP spid="2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ja-JP" altLang="en-US" dirty="0" smtClean="0">
                <a:latin typeface="Meiryo" charset="-128"/>
                <a:ea typeface="Meiryo" charset="-128"/>
                <a:cs typeface="Meiryo" charset="-128"/>
              </a:rPr>
              <a:t>ユーザとアプリはクラウドを採用</a:t>
            </a:r>
            <a:r>
              <a:rPr lang="ja-JP" altLang="en-US" dirty="0">
                <a:solidFill>
                  <a:schemeClr val="accent1"/>
                </a:solidFill>
                <a:latin typeface="Meiryo" charset="-128"/>
                <a:ea typeface="Meiryo" charset="-128"/>
                <a:cs typeface="Meiryo" charset="-128"/>
              </a:rPr>
              <a:t/>
            </a:r>
            <a:br>
              <a:rPr lang="ja-JP" altLang="en-US" dirty="0">
                <a:solidFill>
                  <a:schemeClr val="accent1"/>
                </a:solidFill>
                <a:latin typeface="Meiryo" charset="-128"/>
                <a:ea typeface="Meiryo" charset="-128"/>
                <a:cs typeface="Meiryo" charset="-128"/>
              </a:rPr>
            </a:br>
            <a:endParaRPr lang="ja-JP" altLang="en-US" dirty="0">
              <a:solidFill>
                <a:schemeClr val="accent1"/>
              </a:solidFill>
              <a:latin typeface="Meiryo" charset="-128"/>
              <a:ea typeface="Meiryo" charset="-128"/>
              <a:cs typeface="Meiryo" charset="-128"/>
            </a:endParaRPr>
          </a:p>
        </p:txBody>
      </p:sp>
      <p:sp>
        <p:nvSpPr>
          <p:cNvPr id="23" name="Rectangle 22"/>
          <p:cNvSpPr/>
          <p:nvPr/>
        </p:nvSpPr>
        <p:spPr>
          <a:xfrm>
            <a:off x="346273" y="1862936"/>
            <a:ext cx="2012838" cy="1077218"/>
          </a:xfrm>
          <a:prstGeom prst="rect">
            <a:avLst/>
          </a:prstGeom>
        </p:spPr>
        <p:txBody>
          <a:bodyPr wrap="square">
            <a:spAutoFit/>
          </a:bodyPr>
          <a:lstStyle/>
          <a:p>
            <a:pPr algn="ctr"/>
            <a:r>
              <a:rPr lang="en-US" altLang="ja-JP" sz="3200" b="1" dirty="0">
                <a:solidFill>
                  <a:schemeClr val="accent1"/>
                </a:solidFill>
                <a:latin typeface="Arial"/>
                <a:ea typeface="ＭＳ Ｐゴシック"/>
              </a:rPr>
              <a:t>49 % </a:t>
            </a:r>
            <a:endParaRPr lang="ja-JP" altLang="en-US" sz="3200" b="1" dirty="0" smtClean="0">
              <a:solidFill>
                <a:schemeClr val="accent1"/>
              </a:solidFill>
              <a:latin typeface="Arial"/>
              <a:ea typeface="ＭＳ Ｐゴシック"/>
            </a:endParaRPr>
          </a:p>
          <a:p>
            <a:pPr algn="ctr"/>
            <a:r>
              <a:rPr lang="ja-JP" altLang="en-US" sz="1600" dirty="0" smtClean="0">
                <a:latin typeface="Arial"/>
                <a:ea typeface="ＭＳ Ｐゴシック"/>
              </a:rPr>
              <a:t>のワークフォースが</a:t>
            </a:r>
            <a:r>
              <a:rPr lang="ja-JP" altLang="en-US" sz="1600" spc="36" dirty="0" smtClean="0">
                <a:latin typeface="Arial"/>
                <a:ea typeface="ＭＳ Ｐゴシック"/>
              </a:rPr>
              <a:t>モバイルに移行</a:t>
            </a:r>
            <a:endParaRPr lang="ja-JP" altLang="en-US" sz="1600" dirty="0">
              <a:latin typeface="Arial"/>
              <a:ea typeface="ＭＳ Ｐゴシック"/>
            </a:endParaRPr>
          </a:p>
        </p:txBody>
      </p:sp>
      <p:sp>
        <p:nvSpPr>
          <p:cNvPr id="25" name="Rectangle 24"/>
          <p:cNvSpPr/>
          <p:nvPr/>
        </p:nvSpPr>
        <p:spPr>
          <a:xfrm>
            <a:off x="2236993" y="1862937"/>
            <a:ext cx="1742435" cy="1077218"/>
          </a:xfrm>
          <a:prstGeom prst="rect">
            <a:avLst/>
          </a:prstGeom>
        </p:spPr>
        <p:txBody>
          <a:bodyPr wrap="square">
            <a:spAutoFit/>
          </a:bodyPr>
          <a:lstStyle/>
          <a:p>
            <a:pPr algn="ctr"/>
            <a:r>
              <a:rPr lang="en-US" altLang="ja-JP" sz="3200" b="1" dirty="0">
                <a:solidFill>
                  <a:schemeClr val="accent1"/>
                </a:solidFill>
                <a:latin typeface="Arial"/>
                <a:ea typeface="ＭＳ Ｐゴシック"/>
              </a:rPr>
              <a:t>82 %</a:t>
            </a:r>
            <a:r>
              <a:rPr lang="ja-JP" altLang="en-US" sz="3200" dirty="0">
                <a:solidFill>
                  <a:schemeClr val="accent1"/>
                </a:solidFill>
                <a:latin typeface="Arial"/>
                <a:ea typeface="ＭＳ Ｐゴシック"/>
              </a:rPr>
              <a:t> </a:t>
            </a:r>
            <a:endParaRPr lang="ja-JP" altLang="en-US" sz="3200" dirty="0" smtClean="0">
              <a:solidFill>
                <a:schemeClr val="accent1"/>
              </a:solidFill>
              <a:latin typeface="Arial"/>
              <a:ea typeface="ＭＳ Ｐゴシック"/>
            </a:endParaRPr>
          </a:p>
          <a:p>
            <a:pPr algn="ctr"/>
            <a:r>
              <a:rPr lang="ja-JP" altLang="en-US" sz="1600" dirty="0" smtClean="0">
                <a:latin typeface="Arial"/>
                <a:ea typeface="ＭＳ Ｐゴシック"/>
              </a:rPr>
              <a:t>が </a:t>
            </a:r>
            <a:r>
              <a:rPr lang="en-US" altLang="ja-JP" sz="1600" dirty="0" smtClean="0">
                <a:latin typeface="Arial"/>
                <a:ea typeface="ＭＳ Ｐゴシック"/>
              </a:rPr>
              <a:t>VPN </a:t>
            </a:r>
            <a:r>
              <a:rPr lang="ja-JP" altLang="en-US" sz="1600" dirty="0" smtClean="0">
                <a:latin typeface="Arial"/>
                <a:ea typeface="ＭＳ Ｐゴシック"/>
              </a:rPr>
              <a:t>を使用していないと回答</a:t>
            </a:r>
          </a:p>
        </p:txBody>
      </p:sp>
      <p:sp>
        <p:nvSpPr>
          <p:cNvPr id="26" name="Rectangle 25"/>
          <p:cNvSpPr/>
          <p:nvPr/>
        </p:nvSpPr>
        <p:spPr>
          <a:xfrm>
            <a:off x="437766" y="3109829"/>
            <a:ext cx="1829853" cy="1077218"/>
          </a:xfrm>
          <a:prstGeom prst="rect">
            <a:avLst/>
          </a:prstGeom>
        </p:spPr>
        <p:txBody>
          <a:bodyPr wrap="square">
            <a:spAutoFit/>
          </a:bodyPr>
          <a:lstStyle/>
          <a:p>
            <a:pPr algn="ctr"/>
            <a:r>
              <a:rPr lang="en-US" altLang="ja-JP" sz="3200" b="1" dirty="0" smtClean="0">
                <a:solidFill>
                  <a:schemeClr val="accent1"/>
                </a:solidFill>
                <a:latin typeface="Arial"/>
                <a:ea typeface="ＭＳ Ｐゴシック"/>
              </a:rPr>
              <a:t>70 %</a:t>
            </a:r>
          </a:p>
          <a:p>
            <a:pPr algn="ctr"/>
            <a:r>
              <a:rPr lang="ja-JP" altLang="en-US" sz="1600" dirty="0" smtClean="0">
                <a:latin typeface="Arial"/>
                <a:ea typeface="ＭＳ Ｐゴシック"/>
              </a:rPr>
              <a:t>増の </a:t>
            </a:r>
            <a:r>
              <a:rPr lang="en-US" altLang="ja-JP" sz="1600" dirty="0" smtClean="0">
                <a:latin typeface="Arial"/>
                <a:ea typeface="ＭＳ Ｐゴシック"/>
              </a:rPr>
              <a:t>SaaS</a:t>
            </a:r>
            <a:r>
              <a:rPr lang="ja-JP" altLang="en-US" dirty="0" smtClean="0">
                <a:latin typeface="Arial"/>
                <a:ea typeface="ＭＳ Ｐゴシック"/>
              </a:rPr>
              <a:t/>
            </a:r>
            <a:br>
              <a:rPr lang="ja-JP" altLang="en-US" dirty="0" smtClean="0">
                <a:latin typeface="Arial"/>
                <a:ea typeface="ＭＳ Ｐゴシック"/>
              </a:rPr>
            </a:br>
            <a:r>
              <a:rPr lang="ja-JP" altLang="en-US" sz="1600" dirty="0" smtClean="0">
                <a:latin typeface="Arial"/>
                <a:ea typeface="ＭＳ Ｐゴシック"/>
              </a:rPr>
              <a:t>使用率</a:t>
            </a:r>
          </a:p>
        </p:txBody>
      </p:sp>
      <p:sp>
        <p:nvSpPr>
          <p:cNvPr id="31" name="Rectangle 30"/>
          <p:cNvSpPr/>
          <p:nvPr/>
        </p:nvSpPr>
        <p:spPr>
          <a:xfrm>
            <a:off x="2054036" y="3109828"/>
            <a:ext cx="2108347" cy="1077218"/>
          </a:xfrm>
          <a:prstGeom prst="rect">
            <a:avLst/>
          </a:prstGeom>
        </p:spPr>
        <p:txBody>
          <a:bodyPr wrap="square">
            <a:spAutoFit/>
          </a:bodyPr>
          <a:lstStyle/>
          <a:p>
            <a:pPr algn="ctr"/>
            <a:r>
              <a:rPr lang="en-US" altLang="ja-JP" sz="3200" b="1" dirty="0">
                <a:solidFill>
                  <a:schemeClr val="accent1"/>
                </a:solidFill>
                <a:latin typeface="Arial"/>
                <a:ea typeface="ＭＳ Ｐゴシック"/>
              </a:rPr>
              <a:t>70 % </a:t>
            </a:r>
            <a:endParaRPr lang="ja-JP" altLang="en-US" sz="3200" b="1" dirty="0" smtClean="0">
              <a:solidFill>
                <a:schemeClr val="accent1"/>
              </a:solidFill>
              <a:latin typeface="Arial"/>
              <a:ea typeface="ＭＳ Ｐゴシック"/>
            </a:endParaRPr>
          </a:p>
          <a:p>
            <a:pPr algn="ctr"/>
            <a:r>
              <a:rPr lang="ja-JP" altLang="en-US" sz="1600" dirty="0" smtClean="0">
                <a:latin typeface="Arial"/>
                <a:ea typeface="ＭＳ Ｐゴシック"/>
              </a:rPr>
              <a:t>のブランチ オフィスが </a:t>
            </a:r>
            <a:r>
              <a:rPr lang="en-US" altLang="ja-JP" sz="1600" dirty="0" smtClean="0">
                <a:latin typeface="Arial"/>
                <a:ea typeface="ＭＳ Ｐゴシック"/>
              </a:rPr>
              <a:t>DIA </a:t>
            </a:r>
            <a:r>
              <a:rPr lang="ja-JP" altLang="en-US" sz="1600" dirty="0" smtClean="0">
                <a:latin typeface="Arial"/>
                <a:ea typeface="ＭＳ Ｐゴシック"/>
              </a:rPr>
              <a:t>を実行</a:t>
            </a:r>
            <a:endParaRPr lang="ja-JP" altLang="en-US" sz="1600" dirty="0">
              <a:latin typeface="Arial"/>
              <a:ea typeface="ＭＳ Ｐゴシック"/>
            </a:endParaRPr>
          </a:p>
        </p:txBody>
      </p:sp>
      <p:grpSp>
        <p:nvGrpSpPr>
          <p:cNvPr id="2" name="Group 1"/>
          <p:cNvGrpSpPr/>
          <p:nvPr/>
        </p:nvGrpSpPr>
        <p:grpSpPr>
          <a:xfrm>
            <a:off x="4395843" y="1688265"/>
            <a:ext cx="4086396" cy="2372297"/>
            <a:chOff x="4395843" y="1688265"/>
            <a:chExt cx="4086396" cy="2372297"/>
          </a:xfrm>
        </p:grpSpPr>
        <p:grpSp>
          <p:nvGrpSpPr>
            <p:cNvPr id="33" name="Group 32"/>
            <p:cNvGrpSpPr/>
            <p:nvPr/>
          </p:nvGrpSpPr>
          <p:grpSpPr>
            <a:xfrm>
              <a:off x="4395843" y="1688265"/>
              <a:ext cx="4086396" cy="2372297"/>
              <a:chOff x="4395843" y="1688265"/>
              <a:chExt cx="4086396" cy="2372297"/>
            </a:xfrm>
          </p:grpSpPr>
          <p:sp>
            <p:nvSpPr>
              <p:cNvPr id="35" name="Triangle 5"/>
              <p:cNvSpPr/>
              <p:nvPr/>
            </p:nvSpPr>
            <p:spPr>
              <a:xfrm rot="5400000">
                <a:off x="3563983" y="2763365"/>
                <a:ext cx="2013408" cy="349688"/>
              </a:xfrm>
              <a:custGeom>
                <a:avLst/>
                <a:gdLst>
                  <a:gd name="connsiteX0" fmla="*/ 0 w 1348541"/>
                  <a:gd name="connsiteY0" fmla="*/ 176463 h 176463"/>
                  <a:gd name="connsiteX1" fmla="*/ 674271 w 1348541"/>
                  <a:gd name="connsiteY1" fmla="*/ 0 h 176463"/>
                  <a:gd name="connsiteX2" fmla="*/ 1348541 w 1348541"/>
                  <a:gd name="connsiteY2" fmla="*/ 176463 h 176463"/>
                  <a:gd name="connsiteX3" fmla="*/ 0 w 1348541"/>
                  <a:gd name="connsiteY3" fmla="*/ 176463 h 176463"/>
                  <a:gd name="connsiteX0" fmla="*/ 0 w 1348541"/>
                  <a:gd name="connsiteY0" fmla="*/ 176463 h 184483"/>
                  <a:gd name="connsiteX1" fmla="*/ 674271 w 1348541"/>
                  <a:gd name="connsiteY1" fmla="*/ 0 h 184483"/>
                  <a:gd name="connsiteX2" fmla="*/ 1348541 w 1348541"/>
                  <a:gd name="connsiteY2" fmla="*/ 176463 h 184483"/>
                  <a:gd name="connsiteX3" fmla="*/ 554455 w 1348541"/>
                  <a:gd name="connsiteY3" fmla="*/ 184483 h 184483"/>
                  <a:gd name="connsiteX4" fmla="*/ 0 w 1348541"/>
                  <a:gd name="connsiteY4" fmla="*/ 176463 h 18448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45895 w 1348541"/>
                  <a:gd name="connsiteY4" fmla="*/ 275923 h 27592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61937 w 1348541"/>
                  <a:gd name="connsiteY4" fmla="*/ 275923 h 275923"/>
                  <a:gd name="connsiteX0" fmla="*/ 554455 w 1348541"/>
                  <a:gd name="connsiteY0" fmla="*/ 184483 h 184483"/>
                  <a:gd name="connsiteX1" fmla="*/ 0 w 1348541"/>
                  <a:gd name="connsiteY1" fmla="*/ 176463 h 184483"/>
                  <a:gd name="connsiteX2" fmla="*/ 674271 w 1348541"/>
                  <a:gd name="connsiteY2" fmla="*/ 0 h 184483"/>
                  <a:gd name="connsiteX3" fmla="*/ 1348541 w 1348541"/>
                  <a:gd name="connsiteY3" fmla="*/ 176463 h 184483"/>
                  <a:gd name="connsiteX0" fmla="*/ 0 w 1348541"/>
                  <a:gd name="connsiteY0" fmla="*/ 176463 h 176463"/>
                  <a:gd name="connsiteX1" fmla="*/ 674271 w 1348541"/>
                  <a:gd name="connsiteY1" fmla="*/ 0 h 176463"/>
                  <a:gd name="connsiteX2" fmla="*/ 1348541 w 1348541"/>
                  <a:gd name="connsiteY2" fmla="*/ 176463 h 176463"/>
                </a:gdLst>
                <a:ahLst/>
                <a:cxnLst>
                  <a:cxn ang="0">
                    <a:pos x="connsiteX0" y="connsiteY0"/>
                  </a:cxn>
                  <a:cxn ang="0">
                    <a:pos x="connsiteX1" y="connsiteY1"/>
                  </a:cxn>
                  <a:cxn ang="0">
                    <a:pos x="connsiteX2" y="connsiteY2"/>
                  </a:cxn>
                </a:cxnLst>
                <a:rect l="l" t="t" r="r" b="b"/>
                <a:pathLst>
                  <a:path w="1348541" h="176463">
                    <a:moveTo>
                      <a:pt x="0" y="176463"/>
                    </a:moveTo>
                    <a:lnTo>
                      <a:pt x="674271" y="0"/>
                    </a:lnTo>
                    <a:lnTo>
                      <a:pt x="1348541" y="176463"/>
                    </a:lnTo>
                  </a:path>
                </a:pathLst>
              </a:custGeom>
              <a:noFill/>
              <a:ln w="25400" cap="rnd">
                <a:solidFill>
                  <a:schemeClr val="bg1">
                    <a:lumMod val="7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36" name="Group 35"/>
              <p:cNvGrpSpPr/>
              <p:nvPr/>
            </p:nvGrpSpPr>
            <p:grpSpPr>
              <a:xfrm>
                <a:off x="5140683" y="1688265"/>
                <a:ext cx="3341556" cy="1871427"/>
                <a:chOff x="4988628" y="461361"/>
                <a:chExt cx="2100338" cy="1176287"/>
              </a:xfrm>
            </p:grpSpPr>
            <p:sp>
              <p:nvSpPr>
                <p:cNvPr id="45" name="Rectangle 44"/>
                <p:cNvSpPr/>
                <p:nvPr/>
              </p:nvSpPr>
              <p:spPr>
                <a:xfrm>
                  <a:off x="5486400" y="930442"/>
                  <a:ext cx="1347537" cy="707206"/>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46" name="Group 45"/>
                <p:cNvGrpSpPr/>
                <p:nvPr/>
              </p:nvGrpSpPr>
              <p:grpSpPr>
                <a:xfrm>
                  <a:off x="4988628" y="461361"/>
                  <a:ext cx="2100338" cy="1124830"/>
                  <a:chOff x="5596581" y="595429"/>
                  <a:chExt cx="2272456" cy="1217008"/>
                </a:xfrm>
                <a:solidFill>
                  <a:schemeClr val="bg1"/>
                </a:solidFill>
              </p:grpSpPr>
              <p:grpSp>
                <p:nvGrpSpPr>
                  <p:cNvPr id="47" name="Group 46"/>
                  <p:cNvGrpSpPr/>
                  <p:nvPr/>
                </p:nvGrpSpPr>
                <p:grpSpPr>
                  <a:xfrm>
                    <a:off x="5596581" y="595429"/>
                    <a:ext cx="2272456" cy="1217008"/>
                    <a:chOff x="3435772" y="1179303"/>
                    <a:chExt cx="2272456" cy="1217008"/>
                  </a:xfrm>
                  <a:grpFill/>
                </p:grpSpPr>
                <p:sp>
                  <p:nvSpPr>
                    <p:cNvPr id="49" name="Freeform 48"/>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0" name="Freeform 49"/>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1" name="Freeform 50"/>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2" name="Freeform 51"/>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cxnSp>
                <p:nvCxnSpPr>
                  <p:cNvPr id="48" name="Straight Connector 47"/>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5140681" y="3044122"/>
                <a:ext cx="3341558" cy="1016440"/>
                <a:chOff x="7273179" y="1155386"/>
                <a:chExt cx="2133682" cy="638884"/>
              </a:xfrm>
            </p:grpSpPr>
            <p:sp>
              <p:nvSpPr>
                <p:cNvPr id="39" name="Freeform 38"/>
                <p:cNvSpPr/>
                <p:nvPr/>
              </p:nvSpPr>
              <p:spPr>
                <a:xfrm flipH="1">
                  <a:off x="7273179" y="1155386"/>
                  <a:ext cx="2133682" cy="272605"/>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762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40" name="Group 39"/>
                <p:cNvGrpSpPr>
                  <a:grpSpLocks noChangeAspect="1"/>
                </p:cNvGrpSpPr>
                <p:nvPr/>
              </p:nvGrpSpPr>
              <p:grpSpPr>
                <a:xfrm>
                  <a:off x="8140087" y="1305008"/>
                  <a:ext cx="384166" cy="489262"/>
                  <a:chOff x="2397940" y="1178226"/>
                  <a:chExt cx="560930" cy="714383"/>
                </a:xfrm>
              </p:grpSpPr>
              <p:sp>
                <p:nvSpPr>
                  <p:cNvPr id="41" name="Freeform 40"/>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nvGrpSpPr>
                  <p:cNvPr id="42" name="Group 41"/>
                  <p:cNvGrpSpPr/>
                  <p:nvPr/>
                </p:nvGrpSpPr>
                <p:grpSpPr>
                  <a:xfrm>
                    <a:off x="2397940" y="1180167"/>
                    <a:ext cx="560930" cy="712442"/>
                    <a:chOff x="1755735" y="1691466"/>
                    <a:chExt cx="405342" cy="514828"/>
                  </a:xfrm>
                </p:grpSpPr>
                <p:sp>
                  <p:nvSpPr>
                    <p:cNvPr id="43" name="Freeform 42"/>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 name="Freeform 43"/>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sp>
            <p:nvSpPr>
              <p:cNvPr id="38" name="TextBox 37"/>
              <p:cNvSpPr txBox="1"/>
              <p:nvPr/>
            </p:nvSpPr>
            <p:spPr>
              <a:xfrm>
                <a:off x="5501003" y="2434555"/>
                <a:ext cx="2651296" cy="70788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lgn="ctr">
                  <a:spcAft>
                    <a:spcPts val="0"/>
                  </a:spcAft>
                </a:pPr>
                <a:r>
                  <a:rPr lang="ja-JP" altLang="en-US" sz="2000" dirty="0" smtClean="0">
                    <a:solidFill>
                      <a:schemeClr val="accent1"/>
                    </a:solidFill>
                    <a:latin typeface="Arial"/>
                    <a:ea typeface="ＭＳ Ｐゴシック"/>
                  </a:rPr>
                  <a:t>セキュリティ制御も</a:t>
                </a:r>
                <a:r>
                  <a:rPr lang="ja-JP" altLang="en-US" dirty="0" smtClean="0">
                    <a:latin typeface="Arial"/>
                    <a:ea typeface="ＭＳ Ｐゴシック"/>
                  </a:rPr>
                  <a:t/>
                </a:r>
                <a:br>
                  <a:rPr lang="ja-JP" altLang="en-US" dirty="0" smtClean="0">
                    <a:latin typeface="Arial"/>
                    <a:ea typeface="ＭＳ Ｐゴシック"/>
                  </a:rPr>
                </a:br>
                <a:r>
                  <a:rPr lang="ja-JP" altLang="en-US" sz="2000" dirty="0" smtClean="0">
                    <a:solidFill>
                      <a:schemeClr val="accent1"/>
                    </a:solidFill>
                    <a:latin typeface="Arial"/>
                    <a:ea typeface="ＭＳ Ｐゴシック"/>
                  </a:rPr>
                  <a:t>クラウドに移行すべき</a:t>
                </a:r>
              </a:p>
            </p:txBody>
          </p:sp>
        </p:grpSp>
        <p:grpSp>
          <p:nvGrpSpPr>
            <p:cNvPr id="29" name="Group 28" hidden="1"/>
            <p:cNvGrpSpPr/>
            <p:nvPr/>
          </p:nvGrpSpPr>
          <p:grpSpPr>
            <a:xfrm>
              <a:off x="4395843" y="1688265"/>
              <a:ext cx="4086396" cy="2372297"/>
              <a:chOff x="4395843" y="1688265"/>
              <a:chExt cx="4086396" cy="2372297"/>
            </a:xfrm>
          </p:grpSpPr>
          <p:sp>
            <p:nvSpPr>
              <p:cNvPr id="53" name="Triangle 5"/>
              <p:cNvSpPr/>
              <p:nvPr/>
            </p:nvSpPr>
            <p:spPr>
              <a:xfrm rot="5400000">
                <a:off x="3563983" y="2763365"/>
                <a:ext cx="2013408" cy="349688"/>
              </a:xfrm>
              <a:custGeom>
                <a:avLst/>
                <a:gdLst>
                  <a:gd name="connsiteX0" fmla="*/ 0 w 1348541"/>
                  <a:gd name="connsiteY0" fmla="*/ 176463 h 176463"/>
                  <a:gd name="connsiteX1" fmla="*/ 674271 w 1348541"/>
                  <a:gd name="connsiteY1" fmla="*/ 0 h 176463"/>
                  <a:gd name="connsiteX2" fmla="*/ 1348541 w 1348541"/>
                  <a:gd name="connsiteY2" fmla="*/ 176463 h 176463"/>
                  <a:gd name="connsiteX3" fmla="*/ 0 w 1348541"/>
                  <a:gd name="connsiteY3" fmla="*/ 176463 h 176463"/>
                  <a:gd name="connsiteX0" fmla="*/ 0 w 1348541"/>
                  <a:gd name="connsiteY0" fmla="*/ 176463 h 184483"/>
                  <a:gd name="connsiteX1" fmla="*/ 674271 w 1348541"/>
                  <a:gd name="connsiteY1" fmla="*/ 0 h 184483"/>
                  <a:gd name="connsiteX2" fmla="*/ 1348541 w 1348541"/>
                  <a:gd name="connsiteY2" fmla="*/ 176463 h 184483"/>
                  <a:gd name="connsiteX3" fmla="*/ 554455 w 1348541"/>
                  <a:gd name="connsiteY3" fmla="*/ 184483 h 184483"/>
                  <a:gd name="connsiteX4" fmla="*/ 0 w 1348541"/>
                  <a:gd name="connsiteY4" fmla="*/ 176463 h 18448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45895 w 1348541"/>
                  <a:gd name="connsiteY4" fmla="*/ 275923 h 27592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61937 w 1348541"/>
                  <a:gd name="connsiteY4" fmla="*/ 275923 h 275923"/>
                  <a:gd name="connsiteX0" fmla="*/ 554455 w 1348541"/>
                  <a:gd name="connsiteY0" fmla="*/ 184483 h 184483"/>
                  <a:gd name="connsiteX1" fmla="*/ 0 w 1348541"/>
                  <a:gd name="connsiteY1" fmla="*/ 176463 h 184483"/>
                  <a:gd name="connsiteX2" fmla="*/ 674271 w 1348541"/>
                  <a:gd name="connsiteY2" fmla="*/ 0 h 184483"/>
                  <a:gd name="connsiteX3" fmla="*/ 1348541 w 1348541"/>
                  <a:gd name="connsiteY3" fmla="*/ 176463 h 184483"/>
                  <a:gd name="connsiteX0" fmla="*/ 0 w 1348541"/>
                  <a:gd name="connsiteY0" fmla="*/ 176463 h 176463"/>
                  <a:gd name="connsiteX1" fmla="*/ 674271 w 1348541"/>
                  <a:gd name="connsiteY1" fmla="*/ 0 h 176463"/>
                  <a:gd name="connsiteX2" fmla="*/ 1348541 w 1348541"/>
                  <a:gd name="connsiteY2" fmla="*/ 176463 h 176463"/>
                </a:gdLst>
                <a:ahLst/>
                <a:cxnLst>
                  <a:cxn ang="0">
                    <a:pos x="connsiteX0" y="connsiteY0"/>
                  </a:cxn>
                  <a:cxn ang="0">
                    <a:pos x="connsiteX1" y="connsiteY1"/>
                  </a:cxn>
                  <a:cxn ang="0">
                    <a:pos x="connsiteX2" y="connsiteY2"/>
                  </a:cxn>
                </a:cxnLst>
                <a:rect l="l" t="t" r="r" b="b"/>
                <a:pathLst>
                  <a:path w="1348541" h="176463">
                    <a:moveTo>
                      <a:pt x="0" y="176463"/>
                    </a:moveTo>
                    <a:lnTo>
                      <a:pt x="674271" y="0"/>
                    </a:lnTo>
                    <a:lnTo>
                      <a:pt x="1348541" y="176463"/>
                    </a:lnTo>
                  </a:path>
                </a:pathLst>
              </a:custGeom>
              <a:noFill/>
              <a:ln w="25400" cap="rnd">
                <a:solidFill>
                  <a:schemeClr val="bg1">
                    <a:lumMod val="7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grpSp>
            <p:nvGrpSpPr>
              <p:cNvPr id="54" name="Group 53"/>
              <p:cNvGrpSpPr/>
              <p:nvPr/>
            </p:nvGrpSpPr>
            <p:grpSpPr>
              <a:xfrm>
                <a:off x="5140683" y="1688265"/>
                <a:ext cx="3341556" cy="1871427"/>
                <a:chOff x="4988628" y="461361"/>
                <a:chExt cx="2100338" cy="1176287"/>
              </a:xfrm>
            </p:grpSpPr>
            <p:sp>
              <p:nvSpPr>
                <p:cNvPr id="63" name="Rectangle 62"/>
                <p:cNvSpPr/>
                <p:nvPr/>
              </p:nvSpPr>
              <p:spPr>
                <a:xfrm>
                  <a:off x="5486400" y="930442"/>
                  <a:ext cx="1347537" cy="707206"/>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nvGrpSpPr>
                <p:cNvPr id="64" name="Group 63"/>
                <p:cNvGrpSpPr/>
                <p:nvPr/>
              </p:nvGrpSpPr>
              <p:grpSpPr>
                <a:xfrm>
                  <a:off x="4988628" y="461361"/>
                  <a:ext cx="2100338" cy="1124830"/>
                  <a:chOff x="5596581" y="595429"/>
                  <a:chExt cx="2272456" cy="1217008"/>
                </a:xfrm>
                <a:solidFill>
                  <a:schemeClr val="bg1"/>
                </a:solidFill>
              </p:grpSpPr>
              <p:grpSp>
                <p:nvGrpSpPr>
                  <p:cNvPr id="65" name="Group 64"/>
                  <p:cNvGrpSpPr/>
                  <p:nvPr/>
                </p:nvGrpSpPr>
                <p:grpSpPr>
                  <a:xfrm>
                    <a:off x="5596581" y="595429"/>
                    <a:ext cx="2272456" cy="1217008"/>
                    <a:chOff x="3435772" y="1179303"/>
                    <a:chExt cx="2272456" cy="1217008"/>
                  </a:xfrm>
                  <a:grpFill/>
                </p:grpSpPr>
                <p:sp>
                  <p:nvSpPr>
                    <p:cNvPr id="67" name="Freeform 66"/>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8" name="Freeform 67"/>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9" name="Freeform 68"/>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0" name="Freeform 69"/>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66" name="Straight Connector 65"/>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5140681" y="3044122"/>
                <a:ext cx="3341558" cy="1016440"/>
                <a:chOff x="7273179" y="1155386"/>
                <a:chExt cx="2133682" cy="638884"/>
              </a:xfrm>
            </p:grpSpPr>
            <p:sp>
              <p:nvSpPr>
                <p:cNvPr id="57" name="Freeform 56"/>
                <p:cNvSpPr/>
                <p:nvPr/>
              </p:nvSpPr>
              <p:spPr>
                <a:xfrm flipH="1">
                  <a:off x="7273179" y="1155386"/>
                  <a:ext cx="2133682" cy="272605"/>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762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nvGrpSpPr>
                <p:cNvPr id="58" name="Group 57"/>
                <p:cNvGrpSpPr>
                  <a:grpSpLocks noChangeAspect="1"/>
                </p:cNvGrpSpPr>
                <p:nvPr/>
              </p:nvGrpSpPr>
              <p:grpSpPr>
                <a:xfrm>
                  <a:off x="8140087" y="1305008"/>
                  <a:ext cx="384166" cy="489262"/>
                  <a:chOff x="2397940" y="1178226"/>
                  <a:chExt cx="560930" cy="714383"/>
                </a:xfrm>
              </p:grpSpPr>
              <p:sp>
                <p:nvSpPr>
                  <p:cNvPr id="59" name="Freeform 58"/>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nvGrpSpPr>
                  <p:cNvPr id="60" name="Group 59"/>
                  <p:cNvGrpSpPr/>
                  <p:nvPr/>
                </p:nvGrpSpPr>
                <p:grpSpPr>
                  <a:xfrm>
                    <a:off x="2397940" y="1180167"/>
                    <a:ext cx="560930" cy="712442"/>
                    <a:chOff x="1755735" y="1691466"/>
                    <a:chExt cx="405342" cy="514828"/>
                  </a:xfrm>
                </p:grpSpPr>
                <p:sp>
                  <p:nvSpPr>
                    <p:cNvPr id="61" name="Freeform 60"/>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2" name="Freeform 61"/>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grpSp>
          <p:sp>
            <p:nvSpPr>
              <p:cNvPr id="56" name="TextBox 55"/>
              <p:cNvSpPr txBox="1"/>
              <p:nvPr/>
            </p:nvSpPr>
            <p:spPr>
              <a:xfrm>
                <a:off x="5501003" y="2434555"/>
                <a:ext cx="2651296" cy="66133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lgn="ctr">
                  <a:spcAft>
                    <a:spcPts val="0"/>
                  </a:spcAft>
                </a:pPr>
                <a:r>
                  <a:rPr lang="en-US" sz="2000" dirty="0" smtClean="0">
                    <a:solidFill>
                      <a:schemeClr val="accent1"/>
                    </a:solidFill>
                  </a:rPr>
                  <a:t>Security controls </a:t>
                </a:r>
                <a:br>
                  <a:rPr lang="en-US" sz="2000" dirty="0" smtClean="0">
                    <a:solidFill>
                      <a:schemeClr val="accent1"/>
                    </a:solidFill>
                  </a:rPr>
                </a:br>
                <a:r>
                  <a:rPr lang="en-US" sz="2000" dirty="0" smtClean="0">
                    <a:solidFill>
                      <a:schemeClr val="accent1"/>
                    </a:solidFill>
                  </a:rPr>
                  <a:t>must shift to the cloud</a:t>
                </a:r>
              </a:p>
            </p:txBody>
          </p:sp>
        </p:grpSp>
      </p:grpSp>
      <p:sp>
        <p:nvSpPr>
          <p:cNvPr id="71" name="正方形/長方形 70"/>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spTree>
    <p:extLst>
      <p:ext uri="{BB962C8B-B14F-4D97-AF65-F5344CB8AC3E}">
        <p14:creationId xmlns:p14="http://schemas.microsoft.com/office/powerpoint/2010/main" val="429267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2803200" y="817928"/>
            <a:ext cx="4852610" cy="95410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2800" dirty="0" smtClean="0">
                <a:latin typeface="Meiryo" charset="-128"/>
                <a:ea typeface="Meiryo" charset="-128"/>
                <a:cs typeface="Meiryo" charset="-128"/>
              </a:rPr>
              <a:t>課題</a:t>
            </a:r>
            <a:r>
              <a:rPr kumimoji="1" lang="en-US" altLang="ja-JP" sz="2800" dirty="0" smtClean="0">
                <a:latin typeface="Meiryo" charset="-128"/>
                <a:ea typeface="Meiryo" charset="-128"/>
                <a:cs typeface="Meiryo" charset="-128"/>
              </a:rPr>
              <a:t> 1</a:t>
            </a:r>
            <a:r>
              <a:rPr kumimoji="1" lang="ja-JP" altLang="en-US" sz="2800" dirty="0" smtClean="0">
                <a:latin typeface="Meiryo" charset="-128"/>
                <a:ea typeface="Meiryo" charset="-128"/>
                <a:cs typeface="Meiryo" charset="-128"/>
              </a:rPr>
              <a:t>　</a:t>
            </a:r>
            <a:endParaRPr kumimoji="1" lang="en-US" altLang="ja-JP" sz="2800" dirty="0" smtClean="0">
              <a:latin typeface="Meiryo" charset="-128"/>
              <a:ea typeface="Meiryo" charset="-128"/>
              <a:cs typeface="Meiryo" charset="-128"/>
            </a:endParaRPr>
          </a:p>
          <a:p>
            <a:pPr>
              <a:spcAft>
                <a:spcPts val="0"/>
              </a:spcAft>
            </a:pPr>
            <a:r>
              <a:rPr kumimoji="1" lang="ja-JP" altLang="en-US" sz="2800" dirty="0" smtClean="0">
                <a:latin typeface="Meiryo" charset="-128"/>
                <a:ea typeface="Meiryo" charset="-128"/>
                <a:cs typeface="Meiryo" charset="-128"/>
              </a:rPr>
              <a:t>マルウェア感染リスクの増加</a:t>
            </a:r>
            <a:endParaRPr kumimoji="1" lang="en-US" altLang="ja-JP" sz="2800" dirty="0" smtClean="0">
              <a:latin typeface="Meiryo" charset="-128"/>
              <a:ea typeface="Meiryo" charset="-128"/>
              <a:cs typeface="Meiryo" charset="-128"/>
            </a:endParaRPr>
          </a:p>
        </p:txBody>
      </p:sp>
      <p:sp>
        <p:nvSpPr>
          <p:cNvPr id="14" name="テキスト ボックス 13"/>
          <p:cNvSpPr txBox="1"/>
          <p:nvPr/>
        </p:nvSpPr>
        <p:spPr>
          <a:xfrm>
            <a:off x="2803200" y="2966568"/>
            <a:ext cx="5570756" cy="95410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2800" dirty="0" smtClean="0">
                <a:latin typeface="Meiryo" charset="-128"/>
                <a:ea typeface="Meiryo" charset="-128"/>
                <a:cs typeface="Meiryo" charset="-128"/>
              </a:rPr>
              <a:t>課題</a:t>
            </a:r>
            <a:r>
              <a:rPr kumimoji="1" lang="en-US" altLang="ja-JP" sz="2800" dirty="0" smtClean="0">
                <a:latin typeface="Meiryo" charset="-128"/>
                <a:ea typeface="Meiryo" charset="-128"/>
                <a:cs typeface="Meiryo" charset="-128"/>
              </a:rPr>
              <a:t> 2</a:t>
            </a:r>
            <a:r>
              <a:rPr kumimoji="1" lang="ja-JP" altLang="en-US" sz="2800" dirty="0" smtClean="0">
                <a:latin typeface="Meiryo" charset="-128"/>
                <a:ea typeface="Meiryo" charset="-128"/>
                <a:cs typeface="Meiryo" charset="-128"/>
              </a:rPr>
              <a:t>　</a:t>
            </a:r>
            <a:endParaRPr kumimoji="1" lang="en-US" altLang="ja-JP" sz="2800" dirty="0" smtClean="0">
              <a:latin typeface="Meiryo" charset="-128"/>
              <a:ea typeface="Meiryo" charset="-128"/>
              <a:cs typeface="Meiryo" charset="-128"/>
            </a:endParaRPr>
          </a:p>
          <a:p>
            <a:pPr>
              <a:spcAft>
                <a:spcPts val="0"/>
              </a:spcAft>
            </a:pPr>
            <a:r>
              <a:rPr kumimoji="1" lang="ja-JP" altLang="en-US" sz="2800" dirty="0" smtClean="0">
                <a:latin typeface="Meiryo" charset="-128"/>
                <a:ea typeface="Meiryo" charset="-128"/>
                <a:cs typeface="Meiryo" charset="-128"/>
              </a:rPr>
              <a:t>クラウド上での情報漏洩のリスク</a:t>
            </a:r>
            <a:endParaRPr kumimoji="1" lang="en-US" altLang="ja-JP" sz="2800" dirty="0" smtClean="0">
              <a:latin typeface="Meiryo" charset="-128"/>
              <a:ea typeface="Meiryo" charset="-128"/>
              <a:cs typeface="Meiryo" charset="-128"/>
            </a:endParaRPr>
          </a:p>
        </p:txBody>
      </p:sp>
      <p:grpSp>
        <p:nvGrpSpPr>
          <p:cNvPr id="15" name="Group 19"/>
          <p:cNvGrpSpPr/>
          <p:nvPr/>
        </p:nvGrpSpPr>
        <p:grpSpPr>
          <a:xfrm>
            <a:off x="442452" y="339301"/>
            <a:ext cx="1524256" cy="1528454"/>
            <a:chOff x="3048636" y="3836913"/>
            <a:chExt cx="689376" cy="689376"/>
          </a:xfrm>
        </p:grpSpPr>
        <p:sp>
          <p:nvSpPr>
            <p:cNvPr id="16" name="Oval 56"/>
            <p:cNvSpPr/>
            <p:nvPr/>
          </p:nvSpPr>
          <p:spPr>
            <a:xfrm>
              <a:off x="3048636" y="3836913"/>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grpSp>
          <p:nvGrpSpPr>
            <p:cNvPr id="17" name="Group 102"/>
            <p:cNvGrpSpPr/>
            <p:nvPr/>
          </p:nvGrpSpPr>
          <p:grpSpPr>
            <a:xfrm>
              <a:off x="3183183" y="4024080"/>
              <a:ext cx="420282" cy="315042"/>
              <a:chOff x="2665413" y="3467100"/>
              <a:chExt cx="976312" cy="731838"/>
            </a:xfrm>
            <a:solidFill>
              <a:schemeClr val="bg1"/>
            </a:solidFill>
          </p:grpSpPr>
          <p:sp>
            <p:nvSpPr>
              <p:cNvPr id="18" name="Freeform 103"/>
              <p:cNvSpPr>
                <a:spLocks noChangeArrowheads="1"/>
              </p:cNvSpPr>
              <p:nvPr/>
            </p:nvSpPr>
            <p:spPr bwMode="auto">
              <a:xfrm>
                <a:off x="2705100" y="3467100"/>
                <a:ext cx="895350" cy="569913"/>
              </a:xfrm>
              <a:custGeom>
                <a:avLst/>
                <a:gdLst>
                  <a:gd name="T0" fmla="*/ 57 w 2485"/>
                  <a:gd name="T1" fmla="*/ 1580 h 1581"/>
                  <a:gd name="T2" fmla="*/ 0 w 2485"/>
                  <a:gd name="T3" fmla="*/ 1524 h 1581"/>
                  <a:gd name="T4" fmla="*/ 0 w 2485"/>
                  <a:gd name="T5" fmla="*/ 226 h 1581"/>
                  <a:gd name="T6" fmla="*/ 226 w 2485"/>
                  <a:gd name="T7" fmla="*/ 0 h 1581"/>
                  <a:gd name="T8" fmla="*/ 2258 w 2485"/>
                  <a:gd name="T9" fmla="*/ 0 h 1581"/>
                  <a:gd name="T10" fmla="*/ 2484 w 2485"/>
                  <a:gd name="T11" fmla="*/ 226 h 1581"/>
                  <a:gd name="T12" fmla="*/ 2484 w 2485"/>
                  <a:gd name="T13" fmla="*/ 1524 h 1581"/>
                  <a:gd name="T14" fmla="*/ 2427 w 2485"/>
                  <a:gd name="T15" fmla="*/ 1580 h 1581"/>
                  <a:gd name="T16" fmla="*/ 57 w 2485"/>
                  <a:gd name="T17" fmla="*/ 1580 h 1581"/>
                  <a:gd name="T18" fmla="*/ 226 w 2485"/>
                  <a:gd name="T19" fmla="*/ 226 h 1581"/>
                  <a:gd name="T20" fmla="*/ 226 w 2485"/>
                  <a:gd name="T21" fmla="*/ 1354 h 1581"/>
                  <a:gd name="T22" fmla="*/ 2258 w 2485"/>
                  <a:gd name="T23" fmla="*/ 1354 h 1581"/>
                  <a:gd name="T24" fmla="*/ 2258 w 2485"/>
                  <a:gd name="T25" fmla="*/ 226 h 1581"/>
                  <a:gd name="T26" fmla="*/ 226 w 2485"/>
                  <a:gd name="T27" fmla="*/ 226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5" h="1581">
                    <a:moveTo>
                      <a:pt x="57" y="1580"/>
                    </a:moveTo>
                    <a:cubicBezTo>
                      <a:pt x="26" y="1580"/>
                      <a:pt x="0" y="1555"/>
                      <a:pt x="0" y="1524"/>
                    </a:cubicBezTo>
                    <a:lnTo>
                      <a:pt x="0" y="226"/>
                    </a:lnTo>
                    <a:cubicBezTo>
                      <a:pt x="0" y="101"/>
                      <a:pt x="102" y="0"/>
                      <a:pt x="226" y="0"/>
                    </a:cubicBezTo>
                    <a:lnTo>
                      <a:pt x="2258" y="0"/>
                    </a:lnTo>
                    <a:cubicBezTo>
                      <a:pt x="2382" y="0"/>
                      <a:pt x="2484" y="101"/>
                      <a:pt x="2484" y="226"/>
                    </a:cubicBezTo>
                    <a:lnTo>
                      <a:pt x="2484" y="1524"/>
                    </a:lnTo>
                    <a:cubicBezTo>
                      <a:pt x="2484" y="1555"/>
                      <a:pt x="2458" y="1580"/>
                      <a:pt x="2427" y="1580"/>
                    </a:cubicBezTo>
                    <a:lnTo>
                      <a:pt x="57" y="1580"/>
                    </a:lnTo>
                    <a:close/>
                    <a:moveTo>
                      <a:pt x="226" y="226"/>
                    </a:moveTo>
                    <a:lnTo>
                      <a:pt x="226" y="1354"/>
                    </a:lnTo>
                    <a:lnTo>
                      <a:pt x="2258" y="1354"/>
                    </a:lnTo>
                    <a:lnTo>
                      <a:pt x="2258" y="226"/>
                    </a:lnTo>
                    <a:lnTo>
                      <a:pt x="226" y="226"/>
                    </a:ln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9" name="Freeform 104"/>
              <p:cNvSpPr>
                <a:spLocks noChangeArrowheads="1"/>
              </p:cNvSpPr>
              <p:nvPr/>
            </p:nvSpPr>
            <p:spPr bwMode="auto">
              <a:xfrm>
                <a:off x="2665413" y="4076700"/>
                <a:ext cx="976312" cy="122238"/>
              </a:xfrm>
              <a:custGeom>
                <a:avLst/>
                <a:gdLst>
                  <a:gd name="T0" fmla="*/ 2653 w 2711"/>
                  <a:gd name="T1" fmla="*/ 0 h 340"/>
                  <a:gd name="T2" fmla="*/ 2710 w 2711"/>
                  <a:gd name="T3" fmla="*/ 57 h 340"/>
                  <a:gd name="T4" fmla="*/ 2710 w 2711"/>
                  <a:gd name="T5" fmla="*/ 169 h 340"/>
                  <a:gd name="T6" fmla="*/ 2540 w 2711"/>
                  <a:gd name="T7" fmla="*/ 339 h 340"/>
                  <a:gd name="T8" fmla="*/ 170 w 2711"/>
                  <a:gd name="T9" fmla="*/ 339 h 340"/>
                  <a:gd name="T10" fmla="*/ 0 w 2711"/>
                  <a:gd name="T11" fmla="*/ 169 h 340"/>
                  <a:gd name="T12" fmla="*/ 0 w 2711"/>
                  <a:gd name="T13" fmla="*/ 57 h 340"/>
                  <a:gd name="T14" fmla="*/ 57 w 2711"/>
                  <a:gd name="T15" fmla="*/ 0 h 340"/>
                  <a:gd name="T16" fmla="*/ 1073 w 2711"/>
                  <a:gd name="T17" fmla="*/ 0 h 340"/>
                  <a:gd name="T18" fmla="*/ 1129 w 2711"/>
                  <a:gd name="T19" fmla="*/ 57 h 340"/>
                  <a:gd name="T20" fmla="*/ 1129 w 2711"/>
                  <a:gd name="T21" fmla="*/ 113 h 340"/>
                  <a:gd name="T22" fmla="*/ 1581 w 2711"/>
                  <a:gd name="T23" fmla="*/ 113 h 340"/>
                  <a:gd name="T24" fmla="*/ 1581 w 2711"/>
                  <a:gd name="T25" fmla="*/ 57 h 340"/>
                  <a:gd name="T26" fmla="*/ 1637 w 2711"/>
                  <a:gd name="T27" fmla="*/ 0 h 340"/>
                  <a:gd name="T28" fmla="*/ 2653 w 2711"/>
                  <a:gd name="T2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1" h="340">
                    <a:moveTo>
                      <a:pt x="2653" y="0"/>
                    </a:moveTo>
                    <a:cubicBezTo>
                      <a:pt x="2684" y="0"/>
                      <a:pt x="2710" y="26"/>
                      <a:pt x="2710" y="57"/>
                    </a:cubicBezTo>
                    <a:lnTo>
                      <a:pt x="2710" y="169"/>
                    </a:lnTo>
                    <a:cubicBezTo>
                      <a:pt x="2710" y="263"/>
                      <a:pt x="2633" y="339"/>
                      <a:pt x="2540" y="339"/>
                    </a:cubicBezTo>
                    <a:lnTo>
                      <a:pt x="170" y="339"/>
                    </a:lnTo>
                    <a:cubicBezTo>
                      <a:pt x="77" y="339"/>
                      <a:pt x="0" y="263"/>
                      <a:pt x="0" y="169"/>
                    </a:cubicBezTo>
                    <a:lnTo>
                      <a:pt x="0" y="57"/>
                    </a:lnTo>
                    <a:cubicBezTo>
                      <a:pt x="0" y="26"/>
                      <a:pt x="26" y="0"/>
                      <a:pt x="57" y="0"/>
                    </a:cubicBezTo>
                    <a:lnTo>
                      <a:pt x="1073" y="0"/>
                    </a:lnTo>
                    <a:cubicBezTo>
                      <a:pt x="1104" y="0"/>
                      <a:pt x="1129" y="26"/>
                      <a:pt x="1129" y="57"/>
                    </a:cubicBezTo>
                    <a:lnTo>
                      <a:pt x="1129" y="113"/>
                    </a:lnTo>
                    <a:lnTo>
                      <a:pt x="1581" y="113"/>
                    </a:lnTo>
                    <a:lnTo>
                      <a:pt x="1581" y="57"/>
                    </a:lnTo>
                    <a:cubicBezTo>
                      <a:pt x="1581" y="26"/>
                      <a:pt x="1606" y="0"/>
                      <a:pt x="1637" y="0"/>
                    </a:cubicBezTo>
                    <a:lnTo>
                      <a:pt x="2653"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grpSp>
        <p:nvGrpSpPr>
          <p:cNvPr id="20" name="Group 10"/>
          <p:cNvGrpSpPr/>
          <p:nvPr/>
        </p:nvGrpSpPr>
        <p:grpSpPr>
          <a:xfrm>
            <a:off x="442453" y="2635933"/>
            <a:ext cx="1524255" cy="1531895"/>
            <a:chOff x="7237770" y="505609"/>
            <a:chExt cx="689376" cy="689376"/>
          </a:xfrm>
        </p:grpSpPr>
        <p:sp>
          <p:nvSpPr>
            <p:cNvPr id="21" name="Oval 42"/>
            <p:cNvSpPr/>
            <p:nvPr/>
          </p:nvSpPr>
          <p:spPr>
            <a:xfrm>
              <a:off x="7237770" y="505609"/>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grpSp>
          <p:nvGrpSpPr>
            <p:cNvPr id="22" name="Group 8"/>
            <p:cNvGrpSpPr/>
            <p:nvPr/>
          </p:nvGrpSpPr>
          <p:grpSpPr>
            <a:xfrm>
              <a:off x="7386229" y="651736"/>
              <a:ext cx="392460" cy="397124"/>
              <a:chOff x="5480254" y="2333082"/>
              <a:chExt cx="393192" cy="397865"/>
            </a:xfrm>
          </p:grpSpPr>
          <p:sp>
            <p:nvSpPr>
              <p:cNvPr id="23" name="Freeform 6"/>
              <p:cNvSpPr>
                <a:spLocks noChangeArrowheads="1"/>
              </p:cNvSpPr>
              <p:nvPr/>
            </p:nvSpPr>
            <p:spPr bwMode="auto">
              <a:xfrm flipH="1">
                <a:off x="5581723" y="2521334"/>
                <a:ext cx="210949" cy="209613"/>
              </a:xfrm>
              <a:custGeom>
                <a:avLst/>
                <a:gdLst>
                  <a:gd name="T0" fmla="*/ 468 w 1392"/>
                  <a:gd name="T1" fmla="*/ 1384 h 1385"/>
                  <a:gd name="T2" fmla="*/ 93 w 1392"/>
                  <a:gd name="T3" fmla="*/ 1384 h 1385"/>
                  <a:gd name="T4" fmla="*/ 0 w 1392"/>
                  <a:gd name="T5" fmla="*/ 1291 h 1385"/>
                  <a:gd name="T6" fmla="*/ 0 w 1392"/>
                  <a:gd name="T7" fmla="*/ 913 h 1385"/>
                  <a:gd name="T8" fmla="*/ 93 w 1392"/>
                  <a:gd name="T9" fmla="*/ 820 h 1385"/>
                  <a:gd name="T10" fmla="*/ 144 w 1392"/>
                  <a:gd name="T11" fmla="*/ 820 h 1385"/>
                  <a:gd name="T12" fmla="*/ 144 w 1392"/>
                  <a:gd name="T13" fmla="*/ 764 h 1385"/>
                  <a:gd name="T14" fmla="*/ 237 w 1392"/>
                  <a:gd name="T15" fmla="*/ 670 h 1385"/>
                  <a:gd name="T16" fmla="*/ 612 w 1392"/>
                  <a:gd name="T17" fmla="*/ 670 h 1385"/>
                  <a:gd name="T18" fmla="*/ 705 w 1392"/>
                  <a:gd name="T19" fmla="*/ 764 h 1385"/>
                  <a:gd name="T20" fmla="*/ 705 w 1392"/>
                  <a:gd name="T21" fmla="*/ 1142 h 1385"/>
                  <a:gd name="T22" fmla="*/ 612 w 1392"/>
                  <a:gd name="T23" fmla="*/ 1235 h 1385"/>
                  <a:gd name="T24" fmla="*/ 562 w 1392"/>
                  <a:gd name="T25" fmla="*/ 1235 h 1385"/>
                  <a:gd name="T26" fmla="*/ 562 w 1392"/>
                  <a:gd name="T27" fmla="*/ 1291 h 1385"/>
                  <a:gd name="T28" fmla="*/ 468 w 1392"/>
                  <a:gd name="T29" fmla="*/ 1384 h 1385"/>
                  <a:gd name="T30" fmla="*/ 1298 w 1392"/>
                  <a:gd name="T31" fmla="*/ 1238 h 1385"/>
                  <a:gd name="T32" fmla="*/ 923 w 1392"/>
                  <a:gd name="T33" fmla="*/ 1238 h 1385"/>
                  <a:gd name="T34" fmla="*/ 830 w 1392"/>
                  <a:gd name="T35" fmla="*/ 1145 h 1385"/>
                  <a:gd name="T36" fmla="*/ 830 w 1392"/>
                  <a:gd name="T37" fmla="*/ 766 h 1385"/>
                  <a:gd name="T38" fmla="*/ 923 w 1392"/>
                  <a:gd name="T39" fmla="*/ 673 h 1385"/>
                  <a:gd name="T40" fmla="*/ 1298 w 1392"/>
                  <a:gd name="T41" fmla="*/ 673 h 1385"/>
                  <a:gd name="T42" fmla="*/ 1391 w 1392"/>
                  <a:gd name="T43" fmla="*/ 766 h 1385"/>
                  <a:gd name="T44" fmla="*/ 1391 w 1392"/>
                  <a:gd name="T45" fmla="*/ 1145 h 1385"/>
                  <a:gd name="T46" fmla="*/ 1298 w 1392"/>
                  <a:gd name="T47" fmla="*/ 1238 h 1385"/>
                  <a:gd name="T48" fmla="*/ 601 w 1392"/>
                  <a:gd name="T49" fmla="*/ 1187 h 1385"/>
                  <a:gd name="T50" fmla="*/ 657 w 1392"/>
                  <a:gd name="T51" fmla="*/ 1130 h 1385"/>
                  <a:gd name="T52" fmla="*/ 657 w 1392"/>
                  <a:gd name="T53" fmla="*/ 778 h 1385"/>
                  <a:gd name="T54" fmla="*/ 601 w 1392"/>
                  <a:gd name="T55" fmla="*/ 721 h 1385"/>
                  <a:gd name="T56" fmla="*/ 251 w 1392"/>
                  <a:gd name="T57" fmla="*/ 721 h 1385"/>
                  <a:gd name="T58" fmla="*/ 195 w 1392"/>
                  <a:gd name="T59" fmla="*/ 778 h 1385"/>
                  <a:gd name="T60" fmla="*/ 195 w 1392"/>
                  <a:gd name="T61" fmla="*/ 820 h 1385"/>
                  <a:gd name="T62" fmla="*/ 468 w 1392"/>
                  <a:gd name="T63" fmla="*/ 820 h 1385"/>
                  <a:gd name="T64" fmla="*/ 562 w 1392"/>
                  <a:gd name="T65" fmla="*/ 913 h 1385"/>
                  <a:gd name="T66" fmla="*/ 562 w 1392"/>
                  <a:gd name="T67" fmla="*/ 1184 h 1385"/>
                  <a:gd name="T68" fmla="*/ 601 w 1392"/>
                  <a:gd name="T69" fmla="*/ 1184 h 1385"/>
                  <a:gd name="T70" fmla="*/ 601 w 1392"/>
                  <a:gd name="T71" fmla="*/ 1187 h 1385"/>
                  <a:gd name="T72" fmla="*/ 1298 w 1392"/>
                  <a:gd name="T73" fmla="*/ 563 h 1385"/>
                  <a:gd name="T74" fmla="*/ 923 w 1392"/>
                  <a:gd name="T75" fmla="*/ 563 h 1385"/>
                  <a:gd name="T76" fmla="*/ 830 w 1392"/>
                  <a:gd name="T77" fmla="*/ 470 h 1385"/>
                  <a:gd name="T78" fmla="*/ 830 w 1392"/>
                  <a:gd name="T79" fmla="*/ 92 h 1385"/>
                  <a:gd name="T80" fmla="*/ 923 w 1392"/>
                  <a:gd name="T81" fmla="*/ 0 h 1385"/>
                  <a:gd name="T82" fmla="*/ 1298 w 1392"/>
                  <a:gd name="T83" fmla="*/ 0 h 1385"/>
                  <a:gd name="T84" fmla="*/ 1391 w 1392"/>
                  <a:gd name="T85" fmla="*/ 92 h 1385"/>
                  <a:gd name="T86" fmla="*/ 1391 w 1392"/>
                  <a:gd name="T87" fmla="*/ 470 h 1385"/>
                  <a:gd name="T88" fmla="*/ 1298 w 1392"/>
                  <a:gd name="T89" fmla="*/ 563 h 1385"/>
                  <a:gd name="T90" fmla="*/ 615 w 1392"/>
                  <a:gd name="T91" fmla="*/ 563 h 1385"/>
                  <a:gd name="T92" fmla="*/ 240 w 1392"/>
                  <a:gd name="T93" fmla="*/ 563 h 1385"/>
                  <a:gd name="T94" fmla="*/ 147 w 1392"/>
                  <a:gd name="T95" fmla="*/ 470 h 1385"/>
                  <a:gd name="T96" fmla="*/ 147 w 1392"/>
                  <a:gd name="T97" fmla="*/ 92 h 1385"/>
                  <a:gd name="T98" fmla="*/ 240 w 1392"/>
                  <a:gd name="T99" fmla="*/ 0 h 1385"/>
                  <a:gd name="T100" fmla="*/ 615 w 1392"/>
                  <a:gd name="T101" fmla="*/ 0 h 1385"/>
                  <a:gd name="T102" fmla="*/ 708 w 1392"/>
                  <a:gd name="T103" fmla="*/ 92 h 1385"/>
                  <a:gd name="T104" fmla="*/ 708 w 1392"/>
                  <a:gd name="T105" fmla="*/ 470 h 1385"/>
                  <a:gd name="T106" fmla="*/ 615 w 1392"/>
                  <a:gd name="T107" fmla="*/ 56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2" h="1385">
                    <a:moveTo>
                      <a:pt x="468" y="1384"/>
                    </a:moveTo>
                    <a:lnTo>
                      <a:pt x="93" y="1384"/>
                    </a:lnTo>
                    <a:cubicBezTo>
                      <a:pt x="42" y="1384"/>
                      <a:pt x="0" y="1342"/>
                      <a:pt x="0" y="1291"/>
                    </a:cubicBezTo>
                    <a:lnTo>
                      <a:pt x="0" y="913"/>
                    </a:lnTo>
                    <a:cubicBezTo>
                      <a:pt x="0" y="862"/>
                      <a:pt x="42" y="820"/>
                      <a:pt x="93" y="820"/>
                    </a:cubicBezTo>
                    <a:lnTo>
                      <a:pt x="144" y="820"/>
                    </a:lnTo>
                    <a:lnTo>
                      <a:pt x="144" y="764"/>
                    </a:lnTo>
                    <a:cubicBezTo>
                      <a:pt x="144" y="713"/>
                      <a:pt x="186" y="670"/>
                      <a:pt x="237" y="670"/>
                    </a:cubicBezTo>
                    <a:lnTo>
                      <a:pt x="612" y="670"/>
                    </a:lnTo>
                    <a:cubicBezTo>
                      <a:pt x="663" y="670"/>
                      <a:pt x="705" y="713"/>
                      <a:pt x="705" y="764"/>
                    </a:cubicBezTo>
                    <a:lnTo>
                      <a:pt x="705" y="1142"/>
                    </a:lnTo>
                    <a:cubicBezTo>
                      <a:pt x="705" y="1192"/>
                      <a:pt x="663" y="1235"/>
                      <a:pt x="612" y="1235"/>
                    </a:cubicBezTo>
                    <a:lnTo>
                      <a:pt x="562" y="1235"/>
                    </a:lnTo>
                    <a:lnTo>
                      <a:pt x="562" y="1291"/>
                    </a:lnTo>
                    <a:cubicBezTo>
                      <a:pt x="562" y="1345"/>
                      <a:pt x="519" y="1384"/>
                      <a:pt x="468" y="1384"/>
                    </a:cubicBezTo>
                    <a:close/>
                    <a:moveTo>
                      <a:pt x="1298" y="1238"/>
                    </a:moveTo>
                    <a:lnTo>
                      <a:pt x="923" y="1238"/>
                    </a:lnTo>
                    <a:cubicBezTo>
                      <a:pt x="872" y="1238"/>
                      <a:pt x="830" y="1195"/>
                      <a:pt x="830" y="1145"/>
                    </a:cubicBezTo>
                    <a:lnTo>
                      <a:pt x="830" y="766"/>
                    </a:lnTo>
                    <a:cubicBezTo>
                      <a:pt x="830" y="716"/>
                      <a:pt x="872" y="673"/>
                      <a:pt x="923" y="673"/>
                    </a:cubicBezTo>
                    <a:lnTo>
                      <a:pt x="1298" y="673"/>
                    </a:lnTo>
                    <a:cubicBezTo>
                      <a:pt x="1349" y="673"/>
                      <a:pt x="1391" y="716"/>
                      <a:pt x="1391" y="766"/>
                    </a:cubicBezTo>
                    <a:lnTo>
                      <a:pt x="1391" y="1145"/>
                    </a:lnTo>
                    <a:cubicBezTo>
                      <a:pt x="1391" y="1195"/>
                      <a:pt x="1349" y="1238"/>
                      <a:pt x="1298" y="1238"/>
                    </a:cubicBezTo>
                    <a:close/>
                    <a:moveTo>
                      <a:pt x="601" y="1187"/>
                    </a:moveTo>
                    <a:cubicBezTo>
                      <a:pt x="632" y="1187"/>
                      <a:pt x="657" y="1161"/>
                      <a:pt x="657" y="1130"/>
                    </a:cubicBezTo>
                    <a:lnTo>
                      <a:pt x="657" y="778"/>
                    </a:lnTo>
                    <a:cubicBezTo>
                      <a:pt x="657" y="747"/>
                      <a:pt x="632" y="721"/>
                      <a:pt x="601" y="721"/>
                    </a:cubicBezTo>
                    <a:lnTo>
                      <a:pt x="251" y="721"/>
                    </a:lnTo>
                    <a:cubicBezTo>
                      <a:pt x="220" y="721"/>
                      <a:pt x="195" y="747"/>
                      <a:pt x="195" y="778"/>
                    </a:cubicBezTo>
                    <a:lnTo>
                      <a:pt x="195" y="820"/>
                    </a:lnTo>
                    <a:lnTo>
                      <a:pt x="468" y="820"/>
                    </a:lnTo>
                    <a:cubicBezTo>
                      <a:pt x="519" y="820"/>
                      <a:pt x="562" y="862"/>
                      <a:pt x="562" y="913"/>
                    </a:cubicBezTo>
                    <a:lnTo>
                      <a:pt x="562" y="1184"/>
                    </a:lnTo>
                    <a:lnTo>
                      <a:pt x="601" y="1184"/>
                    </a:lnTo>
                    <a:lnTo>
                      <a:pt x="601" y="1187"/>
                    </a:lnTo>
                    <a:close/>
                    <a:moveTo>
                      <a:pt x="1298" y="563"/>
                    </a:moveTo>
                    <a:lnTo>
                      <a:pt x="923" y="563"/>
                    </a:lnTo>
                    <a:cubicBezTo>
                      <a:pt x="872" y="563"/>
                      <a:pt x="830" y="521"/>
                      <a:pt x="830" y="470"/>
                    </a:cubicBezTo>
                    <a:lnTo>
                      <a:pt x="830" y="92"/>
                    </a:lnTo>
                    <a:cubicBezTo>
                      <a:pt x="830" y="42"/>
                      <a:pt x="872" y="0"/>
                      <a:pt x="923" y="0"/>
                    </a:cubicBezTo>
                    <a:lnTo>
                      <a:pt x="1298" y="0"/>
                    </a:lnTo>
                    <a:cubicBezTo>
                      <a:pt x="1349" y="0"/>
                      <a:pt x="1391" y="42"/>
                      <a:pt x="1391" y="92"/>
                    </a:cubicBezTo>
                    <a:lnTo>
                      <a:pt x="1391" y="470"/>
                    </a:lnTo>
                    <a:cubicBezTo>
                      <a:pt x="1391" y="521"/>
                      <a:pt x="1349" y="563"/>
                      <a:pt x="1298" y="563"/>
                    </a:cubicBezTo>
                    <a:close/>
                    <a:moveTo>
                      <a:pt x="615" y="563"/>
                    </a:moveTo>
                    <a:lnTo>
                      <a:pt x="240" y="563"/>
                    </a:lnTo>
                    <a:cubicBezTo>
                      <a:pt x="189" y="563"/>
                      <a:pt x="147" y="521"/>
                      <a:pt x="147" y="470"/>
                    </a:cubicBezTo>
                    <a:lnTo>
                      <a:pt x="147" y="92"/>
                    </a:lnTo>
                    <a:cubicBezTo>
                      <a:pt x="147" y="42"/>
                      <a:pt x="189" y="0"/>
                      <a:pt x="240" y="0"/>
                    </a:cubicBezTo>
                    <a:lnTo>
                      <a:pt x="615" y="0"/>
                    </a:lnTo>
                    <a:cubicBezTo>
                      <a:pt x="666" y="0"/>
                      <a:pt x="708" y="42"/>
                      <a:pt x="708" y="92"/>
                    </a:cubicBezTo>
                    <a:lnTo>
                      <a:pt x="708" y="470"/>
                    </a:lnTo>
                    <a:cubicBezTo>
                      <a:pt x="708" y="521"/>
                      <a:pt x="666" y="563"/>
                      <a:pt x="615" y="56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4" name="Freeform 7"/>
              <p:cNvSpPr>
                <a:spLocks noChangeArrowheads="1"/>
              </p:cNvSpPr>
              <p:nvPr/>
            </p:nvSpPr>
            <p:spPr bwMode="auto">
              <a:xfrm flipH="1">
                <a:off x="5480254" y="2333082"/>
                <a:ext cx="393192" cy="247664"/>
              </a:xfrm>
              <a:custGeom>
                <a:avLst/>
                <a:gdLst>
                  <a:gd name="T0" fmla="*/ 2015 w 2597"/>
                  <a:gd name="T1" fmla="*/ 432 h 1637"/>
                  <a:gd name="T2" fmla="*/ 1298 w 2597"/>
                  <a:gd name="T3" fmla="*/ 0 h 1637"/>
                  <a:gd name="T4" fmla="*/ 493 w 2597"/>
                  <a:gd name="T5" fmla="*/ 703 h 1637"/>
                  <a:gd name="T6" fmla="*/ 0 w 2597"/>
                  <a:gd name="T7" fmla="*/ 1163 h 1637"/>
                  <a:gd name="T8" fmla="*/ 564 w 2597"/>
                  <a:gd name="T9" fmla="*/ 1636 h 1637"/>
                  <a:gd name="T10" fmla="*/ 564 w 2597"/>
                  <a:gd name="T11" fmla="*/ 1298 h 1637"/>
                  <a:gd name="T12" fmla="*/ 733 w 2597"/>
                  <a:gd name="T13" fmla="*/ 1129 h 1637"/>
                  <a:gd name="T14" fmla="*/ 1862 w 2597"/>
                  <a:gd name="T15" fmla="*/ 1129 h 1637"/>
                  <a:gd name="T16" fmla="*/ 2031 w 2597"/>
                  <a:gd name="T17" fmla="*/ 1298 h 1637"/>
                  <a:gd name="T18" fmla="*/ 2031 w 2597"/>
                  <a:gd name="T19" fmla="*/ 1636 h 1637"/>
                  <a:gd name="T20" fmla="*/ 2596 w 2597"/>
                  <a:gd name="T21" fmla="*/ 1027 h 1637"/>
                  <a:gd name="T22" fmla="*/ 2015 w 2597"/>
                  <a:gd name="T23" fmla="*/ 43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7" h="1637">
                    <a:moveTo>
                      <a:pt x="2015" y="432"/>
                    </a:moveTo>
                    <a:cubicBezTo>
                      <a:pt x="1873" y="167"/>
                      <a:pt x="1597" y="0"/>
                      <a:pt x="1298" y="0"/>
                    </a:cubicBezTo>
                    <a:cubicBezTo>
                      <a:pt x="889" y="0"/>
                      <a:pt x="547" y="305"/>
                      <a:pt x="493" y="703"/>
                    </a:cubicBezTo>
                    <a:cubicBezTo>
                      <a:pt x="225" y="683"/>
                      <a:pt x="0" y="898"/>
                      <a:pt x="0" y="1163"/>
                    </a:cubicBezTo>
                    <a:cubicBezTo>
                      <a:pt x="0" y="1433"/>
                      <a:pt x="175" y="1636"/>
                      <a:pt x="564" y="1636"/>
                    </a:cubicBezTo>
                    <a:lnTo>
                      <a:pt x="564" y="1298"/>
                    </a:lnTo>
                    <a:cubicBezTo>
                      <a:pt x="564" y="1205"/>
                      <a:pt x="640" y="1129"/>
                      <a:pt x="733" y="1129"/>
                    </a:cubicBezTo>
                    <a:lnTo>
                      <a:pt x="1862" y="1129"/>
                    </a:lnTo>
                    <a:cubicBezTo>
                      <a:pt x="1955" y="1129"/>
                      <a:pt x="2031" y="1205"/>
                      <a:pt x="2031" y="1298"/>
                    </a:cubicBezTo>
                    <a:lnTo>
                      <a:pt x="2031" y="1636"/>
                    </a:lnTo>
                    <a:cubicBezTo>
                      <a:pt x="2158" y="1636"/>
                      <a:pt x="2596" y="1492"/>
                      <a:pt x="2596" y="1027"/>
                    </a:cubicBezTo>
                    <a:cubicBezTo>
                      <a:pt x="2596" y="706"/>
                      <a:pt x="2336" y="440"/>
                      <a:pt x="2015" y="432"/>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sp>
        <p:nvSpPr>
          <p:cNvPr id="3" name="正方形/長方形 2"/>
          <p:cNvSpPr/>
          <p:nvPr/>
        </p:nvSpPr>
        <p:spPr>
          <a:xfrm>
            <a:off x="442452" y="4582807"/>
            <a:ext cx="1927122" cy="372651"/>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latin typeface="Meiryo" charset="-128"/>
              <a:ea typeface="Meiryo" charset="-128"/>
              <a:cs typeface="Meiryo" charset="-128"/>
            </a:endParaRPr>
          </a:p>
        </p:txBody>
      </p:sp>
      <p:sp>
        <p:nvSpPr>
          <p:cNvPr id="2" name="テキスト ボックス 1"/>
          <p:cNvSpPr txBox="1"/>
          <p:nvPr/>
        </p:nvSpPr>
        <p:spPr>
          <a:xfrm>
            <a:off x="539571" y="4211290"/>
            <a:ext cx="1328505"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dirty="0" smtClean="0">
                <a:latin typeface="Meiryo" charset="-128"/>
                <a:ea typeface="Meiryo" charset="-128"/>
                <a:cs typeface="Meiryo" charset="-128"/>
              </a:rPr>
              <a:t>SaaS IaaS</a:t>
            </a:r>
            <a:endParaRPr kumimoji="1" lang="ja-JP" altLang="en-US" dirty="0" smtClean="0">
              <a:latin typeface="Meiryo" charset="-128"/>
              <a:ea typeface="Meiryo" charset="-128"/>
              <a:cs typeface="Meiryo" charset="-128"/>
            </a:endParaRPr>
          </a:p>
        </p:txBody>
      </p:sp>
      <p:sp>
        <p:nvSpPr>
          <p:cNvPr id="25" name="テキスト ボックス 24"/>
          <p:cNvSpPr txBox="1"/>
          <p:nvPr/>
        </p:nvSpPr>
        <p:spPr>
          <a:xfrm>
            <a:off x="327171" y="1881740"/>
            <a:ext cx="1879041"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dirty="0" smtClean="0">
                <a:latin typeface="Meiryo" charset="-128"/>
                <a:ea typeface="Meiryo" charset="-128"/>
                <a:cs typeface="Meiryo" charset="-128"/>
              </a:rPr>
              <a:t>リモート</a:t>
            </a:r>
            <a:r>
              <a:rPr kumimoji="1" lang="en-US" altLang="ja-JP" dirty="0" smtClean="0">
                <a:latin typeface="Meiryo" charset="-128"/>
                <a:ea typeface="Meiryo" charset="-128"/>
                <a:cs typeface="Meiryo" charset="-128"/>
              </a:rPr>
              <a:t> </a:t>
            </a:r>
            <a:r>
              <a:rPr kumimoji="1" lang="ja-JP" altLang="en-US" dirty="0" smtClean="0">
                <a:latin typeface="Meiryo" charset="-128"/>
                <a:ea typeface="Meiryo" charset="-128"/>
                <a:cs typeface="Meiryo" charset="-128"/>
              </a:rPr>
              <a:t>ユーザ</a:t>
            </a:r>
          </a:p>
        </p:txBody>
      </p:sp>
    </p:spTree>
    <p:extLst>
      <p:ext uri="{BB962C8B-B14F-4D97-AF65-F5344CB8AC3E}">
        <p14:creationId xmlns:p14="http://schemas.microsoft.com/office/powerpoint/2010/main" val="160663914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latin typeface="Meiryo" charset="-128"/>
                <a:ea typeface="Meiryo" charset="-128"/>
                <a:cs typeface="Meiryo" charset="-128"/>
              </a:rPr>
              <a:t>Cisco </a:t>
            </a:r>
            <a:r>
              <a:rPr lang="ja-JP" altLang="en-US" dirty="0" smtClean="0">
                <a:latin typeface="Meiryo" charset="-128"/>
                <a:ea typeface="Meiryo" charset="-128"/>
                <a:cs typeface="Meiryo" charset="-128"/>
              </a:rPr>
              <a:t>クラウド セキュリティ</a:t>
            </a:r>
          </a:p>
        </p:txBody>
      </p:sp>
      <p:grpSp>
        <p:nvGrpSpPr>
          <p:cNvPr id="22" name="Group 21"/>
          <p:cNvGrpSpPr/>
          <p:nvPr/>
        </p:nvGrpSpPr>
        <p:grpSpPr>
          <a:xfrm>
            <a:off x="1403035" y="1581150"/>
            <a:ext cx="2483352" cy="2809621"/>
            <a:chOff x="282150" y="1581150"/>
            <a:chExt cx="2483352" cy="2809621"/>
          </a:xfrm>
        </p:grpSpPr>
        <p:sp>
          <p:nvSpPr>
            <p:cNvPr id="259" name="Text Placeholder 5"/>
            <p:cNvSpPr txBox="1">
              <a:spLocks/>
            </p:cNvSpPr>
            <p:nvPr/>
          </p:nvSpPr>
          <p:spPr>
            <a:xfrm>
              <a:off x="411618" y="2952274"/>
              <a:ext cx="2224416" cy="702288"/>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Bef>
                  <a:spcPts val="0"/>
                </a:spcBef>
              </a:pPr>
              <a:r>
                <a:rPr lang="en-US" altLang="ja-JP" dirty="0" smtClean="0">
                  <a:solidFill>
                    <a:schemeClr val="accent1"/>
                  </a:solidFill>
                  <a:latin typeface="Arial"/>
                  <a:ea typeface="ＭＳ Ｐゴシック"/>
                </a:rPr>
                <a:t>Umbrella</a:t>
              </a:r>
              <a:endParaRPr lang="ja-JP" altLang="en-US" dirty="0">
                <a:solidFill>
                  <a:schemeClr val="accent1"/>
                </a:solidFill>
                <a:latin typeface="Arial"/>
                <a:ea typeface="ＭＳ Ｐゴシック"/>
              </a:endParaRPr>
            </a:p>
            <a:p>
              <a:pPr marL="0" lvl="2" indent="0" algn="ctr">
                <a:spcBef>
                  <a:spcPts val="0"/>
                </a:spcBef>
                <a:buNone/>
              </a:pPr>
              <a:r>
                <a:rPr lang="ja-JP" altLang="en-US" dirty="0" smtClean="0">
                  <a:solidFill>
                    <a:schemeClr val="bg2"/>
                  </a:solidFill>
                  <a:latin typeface="Arial"/>
                  <a:ea typeface="ＭＳ Ｐゴシック"/>
                </a:rPr>
                <a:t>セキュア インターネット ゲートウェイ</a:t>
              </a:r>
              <a:endParaRPr lang="ja-JP" altLang="en-US" dirty="0">
                <a:solidFill>
                  <a:schemeClr val="bg2"/>
                </a:solidFill>
                <a:latin typeface="Arial"/>
                <a:ea typeface="ＭＳ Ｐゴシック"/>
              </a:endParaRPr>
            </a:p>
          </p:txBody>
        </p:sp>
        <p:sp>
          <p:nvSpPr>
            <p:cNvPr id="260" name="Rectangle 259"/>
            <p:cNvSpPr/>
            <p:nvPr/>
          </p:nvSpPr>
          <p:spPr>
            <a:xfrm>
              <a:off x="282150" y="3744440"/>
              <a:ext cx="2483352" cy="646331"/>
            </a:xfrm>
            <a:prstGeom prst="rect">
              <a:avLst/>
            </a:prstGeom>
          </p:spPr>
          <p:txBody>
            <a:bodyPr wrap="square">
              <a:spAutoFit/>
            </a:bodyPr>
            <a:lstStyle/>
            <a:p>
              <a:pPr algn="ctr">
                <a:spcBef>
                  <a:spcPts val="700"/>
                </a:spcBef>
              </a:pPr>
              <a:r>
                <a:rPr lang="ja-JP" altLang="en-US" sz="1200" dirty="0">
                  <a:latin typeface="Arial"/>
                  <a:ea typeface="ＭＳ Ｐゴシック"/>
                </a:rPr>
                <a:t>ユーザの居場所や </a:t>
              </a:r>
              <a:r>
                <a:rPr lang="en-US" altLang="ja-JP" sz="1200" dirty="0">
                  <a:latin typeface="Arial"/>
                  <a:ea typeface="ＭＳ Ｐゴシック"/>
                </a:rPr>
                <a:t>VPN </a:t>
              </a:r>
              <a:r>
                <a:rPr lang="ja-JP" altLang="en-US" sz="1200" dirty="0">
                  <a:latin typeface="Arial"/>
                  <a:ea typeface="ＭＳ Ｐゴシック"/>
                </a:rPr>
                <a:t>の有無にかかわらず、安全なインターネット アクセスを実現 </a:t>
              </a:r>
            </a:p>
          </p:txBody>
        </p:sp>
        <p:grpSp>
          <p:nvGrpSpPr>
            <p:cNvPr id="19" name="Group 18"/>
            <p:cNvGrpSpPr/>
            <p:nvPr/>
          </p:nvGrpSpPr>
          <p:grpSpPr>
            <a:xfrm>
              <a:off x="574231" y="1581150"/>
              <a:ext cx="1899190" cy="1282273"/>
              <a:chOff x="574231" y="1581150"/>
              <a:chExt cx="1899190" cy="1282273"/>
            </a:xfrm>
          </p:grpSpPr>
          <p:sp>
            <p:nvSpPr>
              <p:cNvPr id="121" name="Freeform 120"/>
              <p:cNvSpPr/>
              <p:nvPr/>
            </p:nvSpPr>
            <p:spPr>
              <a:xfrm>
                <a:off x="574231" y="2151902"/>
                <a:ext cx="1899190" cy="484430"/>
              </a:xfrm>
              <a:custGeom>
                <a:avLst/>
                <a:gdLst>
                  <a:gd name="connsiteX0" fmla="*/ 234103 w 1899190"/>
                  <a:gd name="connsiteY0" fmla="*/ 0 h 484430"/>
                  <a:gd name="connsiteX1" fmla="*/ 238866 w 1899190"/>
                  <a:gd name="connsiteY1" fmla="*/ 270022 h 484430"/>
                  <a:gd name="connsiteX2" fmla="*/ 1660325 w 1899190"/>
                  <a:gd name="connsiteY2" fmla="*/ 270022 h 484430"/>
                  <a:gd name="connsiteX3" fmla="*/ 1665087 w 1899190"/>
                  <a:gd name="connsiteY3" fmla="*/ 0 h 484430"/>
                  <a:gd name="connsiteX4" fmla="*/ 1705445 w 1899190"/>
                  <a:gd name="connsiteY4" fmla="*/ 4068 h 484430"/>
                  <a:gd name="connsiteX5" fmla="*/ 1899190 w 1899190"/>
                  <a:gd name="connsiteY5" fmla="*/ 241784 h 484430"/>
                  <a:gd name="connsiteX6" fmla="*/ 1656543 w 1899190"/>
                  <a:gd name="connsiteY6" fmla="*/ 484430 h 484430"/>
                  <a:gd name="connsiteX7" fmla="*/ 1658436 w 1899190"/>
                  <a:gd name="connsiteY7" fmla="*/ 377114 h 484430"/>
                  <a:gd name="connsiteX8" fmla="*/ 240754 w 1899190"/>
                  <a:gd name="connsiteY8" fmla="*/ 377114 h 484430"/>
                  <a:gd name="connsiteX9" fmla="*/ 242647 w 1899190"/>
                  <a:gd name="connsiteY9" fmla="*/ 484430 h 484430"/>
                  <a:gd name="connsiteX10" fmla="*/ 0 w 1899190"/>
                  <a:gd name="connsiteY10" fmla="*/ 241784 h 484430"/>
                  <a:gd name="connsiteX11" fmla="*/ 193745 w 1899190"/>
                  <a:gd name="connsiteY11" fmla="*/ 4068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12" fmla="*/ 330306 w 1899190"/>
                  <a:gd name="connsiteY12" fmla="*/ 361462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0" fmla="*/ 1660325 w 1899190"/>
                  <a:gd name="connsiteY0" fmla="*/ 270022 h 484430"/>
                  <a:gd name="connsiteX1" fmla="*/ 1665087 w 1899190"/>
                  <a:gd name="connsiteY1" fmla="*/ 0 h 484430"/>
                  <a:gd name="connsiteX2" fmla="*/ 1705445 w 1899190"/>
                  <a:gd name="connsiteY2" fmla="*/ 4068 h 484430"/>
                  <a:gd name="connsiteX3" fmla="*/ 1899190 w 1899190"/>
                  <a:gd name="connsiteY3" fmla="*/ 241784 h 484430"/>
                  <a:gd name="connsiteX4" fmla="*/ 1656543 w 1899190"/>
                  <a:gd name="connsiteY4" fmla="*/ 484430 h 484430"/>
                  <a:gd name="connsiteX5" fmla="*/ 1658436 w 1899190"/>
                  <a:gd name="connsiteY5" fmla="*/ 377114 h 484430"/>
                  <a:gd name="connsiteX6" fmla="*/ 240754 w 1899190"/>
                  <a:gd name="connsiteY6" fmla="*/ 377114 h 484430"/>
                  <a:gd name="connsiteX7" fmla="*/ 242647 w 1899190"/>
                  <a:gd name="connsiteY7" fmla="*/ 484430 h 484430"/>
                  <a:gd name="connsiteX8" fmla="*/ 0 w 1899190"/>
                  <a:gd name="connsiteY8" fmla="*/ 241784 h 484430"/>
                  <a:gd name="connsiteX9" fmla="*/ 193745 w 1899190"/>
                  <a:gd name="connsiteY9" fmla="*/ 4068 h 484430"/>
                  <a:gd name="connsiteX10" fmla="*/ 234103 w 1899190"/>
                  <a:gd name="connsiteY10"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1658436 w 1899190"/>
                  <a:gd name="connsiteY4" fmla="*/ 377114 h 484430"/>
                  <a:gd name="connsiteX5" fmla="*/ 240754 w 1899190"/>
                  <a:gd name="connsiteY5" fmla="*/ 377114 h 484430"/>
                  <a:gd name="connsiteX6" fmla="*/ 242647 w 1899190"/>
                  <a:gd name="connsiteY6" fmla="*/ 484430 h 484430"/>
                  <a:gd name="connsiteX7" fmla="*/ 0 w 1899190"/>
                  <a:gd name="connsiteY7" fmla="*/ 241784 h 484430"/>
                  <a:gd name="connsiteX8" fmla="*/ 193745 w 1899190"/>
                  <a:gd name="connsiteY8" fmla="*/ 4068 h 484430"/>
                  <a:gd name="connsiteX9" fmla="*/ 234103 w 1899190"/>
                  <a:gd name="connsiteY9"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0754 w 1899190"/>
                  <a:gd name="connsiteY4" fmla="*/ 377114 h 484430"/>
                  <a:gd name="connsiteX5" fmla="*/ 242647 w 1899190"/>
                  <a:gd name="connsiteY5" fmla="*/ 484430 h 484430"/>
                  <a:gd name="connsiteX6" fmla="*/ 0 w 1899190"/>
                  <a:gd name="connsiteY6" fmla="*/ 241784 h 484430"/>
                  <a:gd name="connsiteX7" fmla="*/ 193745 w 1899190"/>
                  <a:gd name="connsiteY7" fmla="*/ 4068 h 484430"/>
                  <a:gd name="connsiteX8" fmla="*/ 234103 w 1899190"/>
                  <a:gd name="connsiteY8"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2647 w 1899190"/>
                  <a:gd name="connsiteY4" fmla="*/ 484430 h 484430"/>
                  <a:gd name="connsiteX5" fmla="*/ 0 w 1899190"/>
                  <a:gd name="connsiteY5" fmla="*/ 241784 h 484430"/>
                  <a:gd name="connsiteX6" fmla="*/ 193745 w 1899190"/>
                  <a:gd name="connsiteY6" fmla="*/ 4068 h 484430"/>
                  <a:gd name="connsiteX7" fmla="*/ 234103 w 1899190"/>
                  <a:gd name="connsiteY7" fmla="*/ 0 h 4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9190" h="484430">
                    <a:moveTo>
                      <a:pt x="1665087" y="0"/>
                    </a:moveTo>
                    <a:lnTo>
                      <a:pt x="1705445" y="4068"/>
                    </a:lnTo>
                    <a:cubicBezTo>
                      <a:pt x="1816015" y="26694"/>
                      <a:pt x="1899190" y="124526"/>
                      <a:pt x="1899190" y="241784"/>
                    </a:cubicBezTo>
                    <a:cubicBezTo>
                      <a:pt x="1899190" y="375794"/>
                      <a:pt x="1790553" y="484430"/>
                      <a:pt x="1656543" y="484430"/>
                    </a:cubicBezTo>
                    <a:lnTo>
                      <a:pt x="242647" y="484430"/>
                    </a:lnTo>
                    <a:cubicBezTo>
                      <a:pt x="108637" y="484430"/>
                      <a:pt x="0" y="375794"/>
                      <a:pt x="0" y="241784"/>
                    </a:cubicBezTo>
                    <a:cubicBezTo>
                      <a:pt x="0" y="124526"/>
                      <a:pt x="83175" y="26694"/>
                      <a:pt x="193745" y="4068"/>
                    </a:cubicBezTo>
                    <a:lnTo>
                      <a:pt x="234103"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latin typeface="Arial"/>
                  <a:ea typeface="ＭＳ Ｐゴシック"/>
                </a:endParaRPr>
              </a:p>
            </p:txBody>
          </p:sp>
          <p:sp>
            <p:nvSpPr>
              <p:cNvPr id="357" name="Freeform 356"/>
              <p:cNvSpPr/>
              <p:nvPr/>
            </p:nvSpPr>
            <p:spPr>
              <a:xfrm rot="588992" flipH="1">
                <a:off x="856839" y="1592046"/>
                <a:ext cx="846277" cy="6722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59" name="Freeform 358"/>
              <p:cNvSpPr/>
              <p:nvPr/>
            </p:nvSpPr>
            <p:spPr>
              <a:xfrm flipH="1">
                <a:off x="574231" y="2393686"/>
                <a:ext cx="1899190" cy="242646"/>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60" name="Freeform 359"/>
              <p:cNvSpPr/>
              <p:nvPr/>
            </p:nvSpPr>
            <p:spPr>
              <a:xfrm rot="3113307">
                <a:off x="1696791" y="1777509"/>
                <a:ext cx="672234" cy="279515"/>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12" name="Freeform 311"/>
              <p:cNvSpPr>
                <a:spLocks noChangeArrowheads="1"/>
              </p:cNvSpPr>
              <p:nvPr/>
            </p:nvSpPr>
            <p:spPr bwMode="auto">
              <a:xfrm>
                <a:off x="1364242" y="2458045"/>
                <a:ext cx="319168" cy="40537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31750" cap="rnd">
                <a:solidFill>
                  <a:srgbClr val="049FD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sp>
            <p:nvSpPr>
              <p:cNvPr id="313" name="Freeform 312"/>
              <p:cNvSpPr>
                <a:spLocks noChangeArrowheads="1"/>
              </p:cNvSpPr>
              <p:nvPr/>
            </p:nvSpPr>
            <p:spPr bwMode="auto">
              <a:xfrm>
                <a:off x="1424621" y="2543860"/>
                <a:ext cx="214261" cy="167009"/>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grpSp>
      </p:grpSp>
      <p:grpSp>
        <p:nvGrpSpPr>
          <p:cNvPr id="25" name="Group 24"/>
          <p:cNvGrpSpPr/>
          <p:nvPr/>
        </p:nvGrpSpPr>
        <p:grpSpPr>
          <a:xfrm>
            <a:off x="5376820" y="1579566"/>
            <a:ext cx="2448709" cy="2601825"/>
            <a:chOff x="6389540" y="1579566"/>
            <a:chExt cx="2448709" cy="2601825"/>
          </a:xfrm>
        </p:grpSpPr>
        <p:sp>
          <p:nvSpPr>
            <p:cNvPr id="283" name="Text Placeholder 5"/>
            <p:cNvSpPr txBox="1">
              <a:spLocks/>
            </p:cNvSpPr>
            <p:nvPr/>
          </p:nvSpPr>
          <p:spPr>
            <a:xfrm>
              <a:off x="6389540" y="2952274"/>
              <a:ext cx="2448709" cy="702288"/>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buClr>
                  <a:srgbClr val="666666"/>
                </a:buClr>
              </a:pPr>
              <a:r>
                <a:rPr lang="en-US" altLang="ja-JP" dirty="0" smtClean="0">
                  <a:solidFill>
                    <a:schemeClr val="accent1"/>
                  </a:solidFill>
                  <a:latin typeface="Arial"/>
                  <a:ea typeface="ＭＳ Ｐゴシック"/>
                </a:rPr>
                <a:t>CloudLock</a:t>
              </a:r>
              <a:endParaRPr lang="ja-JP" altLang="en-US" dirty="0">
                <a:solidFill>
                  <a:schemeClr val="accent1"/>
                </a:solidFill>
                <a:latin typeface="Arial"/>
                <a:ea typeface="ＭＳ Ｐゴシック"/>
              </a:endParaRPr>
            </a:p>
            <a:p>
              <a:pPr marL="0" lvl="2" indent="0" algn="ctr">
                <a:spcBef>
                  <a:spcPts val="0"/>
                </a:spcBef>
                <a:buNone/>
              </a:pPr>
              <a:r>
                <a:rPr lang="ja-JP" altLang="en-US" dirty="0">
                  <a:solidFill>
                    <a:schemeClr val="bg2"/>
                  </a:solidFill>
                  <a:latin typeface="Arial"/>
                  <a:ea typeface="ＭＳ Ｐゴシック"/>
                </a:rPr>
                <a:t>クラウド アクセス セキュリティ ブローカー</a:t>
              </a:r>
            </a:p>
          </p:txBody>
        </p:sp>
        <p:sp>
          <p:nvSpPr>
            <p:cNvPr id="295" name="Rectangle 294"/>
            <p:cNvSpPr/>
            <p:nvPr/>
          </p:nvSpPr>
          <p:spPr>
            <a:xfrm>
              <a:off x="6535019" y="3719726"/>
              <a:ext cx="2221992" cy="461665"/>
            </a:xfrm>
            <a:prstGeom prst="rect">
              <a:avLst/>
            </a:prstGeom>
          </p:spPr>
          <p:txBody>
            <a:bodyPr wrap="square">
              <a:spAutoFit/>
            </a:bodyPr>
            <a:lstStyle/>
            <a:p>
              <a:pPr algn="ctr">
                <a:spcBef>
                  <a:spcPts val="700"/>
                </a:spcBef>
              </a:pPr>
              <a:r>
                <a:rPr lang="en-US" altLang="ja-JP" sz="1200" dirty="0">
                  <a:latin typeface="Arial"/>
                  <a:ea typeface="ＭＳ Ｐゴシック"/>
                </a:rPr>
                <a:t>SaaS</a:t>
              </a:r>
              <a:r>
                <a:rPr lang="ja-JP" altLang="en-US" sz="1200" dirty="0">
                  <a:latin typeface="Arial"/>
                  <a:ea typeface="ＭＳ Ｐゴシック"/>
                </a:rPr>
                <a:t>、</a:t>
              </a:r>
              <a:r>
                <a:rPr lang="en-US" altLang="ja-JP" sz="1200" dirty="0">
                  <a:latin typeface="Arial"/>
                  <a:ea typeface="ＭＳ Ｐゴシック"/>
                </a:rPr>
                <a:t>PaaS</a:t>
              </a:r>
              <a:r>
                <a:rPr lang="ja-JP" altLang="en-US" sz="1200" dirty="0">
                  <a:latin typeface="Arial"/>
                  <a:ea typeface="ＭＳ Ｐゴシック"/>
                </a:rPr>
                <a:t>、</a:t>
              </a:r>
              <a:r>
                <a:rPr lang="en-US" altLang="ja-JP" sz="1200" dirty="0">
                  <a:latin typeface="Arial"/>
                  <a:ea typeface="ＭＳ Ｐゴシック"/>
                </a:rPr>
                <a:t>IaaS </a:t>
              </a:r>
              <a:r>
                <a:rPr lang="ja-JP" altLang="en-US" sz="1200" dirty="0">
                  <a:latin typeface="Arial"/>
                  <a:ea typeface="ＭＳ Ｐゴシック"/>
                </a:rPr>
                <a:t>でユーザ、データ、アプリを保護</a:t>
              </a:r>
            </a:p>
          </p:txBody>
        </p:sp>
        <p:grpSp>
          <p:nvGrpSpPr>
            <p:cNvPr id="20" name="Group 19"/>
            <p:cNvGrpSpPr/>
            <p:nvPr/>
          </p:nvGrpSpPr>
          <p:grpSpPr>
            <a:xfrm>
              <a:off x="6663694" y="1579566"/>
              <a:ext cx="2125303" cy="1044286"/>
              <a:chOff x="6663694" y="1579566"/>
              <a:chExt cx="2125303" cy="1044286"/>
            </a:xfrm>
          </p:grpSpPr>
          <p:sp>
            <p:nvSpPr>
              <p:cNvPr id="122" name="Freeform 121"/>
              <p:cNvSpPr/>
              <p:nvPr/>
            </p:nvSpPr>
            <p:spPr>
              <a:xfrm>
                <a:off x="6663694" y="2139422"/>
                <a:ext cx="1899190" cy="484430"/>
              </a:xfrm>
              <a:custGeom>
                <a:avLst/>
                <a:gdLst>
                  <a:gd name="connsiteX0" fmla="*/ 234103 w 1899190"/>
                  <a:gd name="connsiteY0" fmla="*/ 0 h 484430"/>
                  <a:gd name="connsiteX1" fmla="*/ 238866 w 1899190"/>
                  <a:gd name="connsiteY1" fmla="*/ 270022 h 484430"/>
                  <a:gd name="connsiteX2" fmla="*/ 1660325 w 1899190"/>
                  <a:gd name="connsiteY2" fmla="*/ 270022 h 484430"/>
                  <a:gd name="connsiteX3" fmla="*/ 1665087 w 1899190"/>
                  <a:gd name="connsiteY3" fmla="*/ 0 h 484430"/>
                  <a:gd name="connsiteX4" fmla="*/ 1705445 w 1899190"/>
                  <a:gd name="connsiteY4" fmla="*/ 4068 h 484430"/>
                  <a:gd name="connsiteX5" fmla="*/ 1899190 w 1899190"/>
                  <a:gd name="connsiteY5" fmla="*/ 241784 h 484430"/>
                  <a:gd name="connsiteX6" fmla="*/ 1656543 w 1899190"/>
                  <a:gd name="connsiteY6" fmla="*/ 484430 h 484430"/>
                  <a:gd name="connsiteX7" fmla="*/ 1658436 w 1899190"/>
                  <a:gd name="connsiteY7" fmla="*/ 377114 h 484430"/>
                  <a:gd name="connsiteX8" fmla="*/ 240754 w 1899190"/>
                  <a:gd name="connsiteY8" fmla="*/ 377114 h 484430"/>
                  <a:gd name="connsiteX9" fmla="*/ 242647 w 1899190"/>
                  <a:gd name="connsiteY9" fmla="*/ 484430 h 484430"/>
                  <a:gd name="connsiteX10" fmla="*/ 0 w 1899190"/>
                  <a:gd name="connsiteY10" fmla="*/ 241784 h 484430"/>
                  <a:gd name="connsiteX11" fmla="*/ 193745 w 1899190"/>
                  <a:gd name="connsiteY11" fmla="*/ 4068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12" fmla="*/ 330306 w 1899190"/>
                  <a:gd name="connsiteY12" fmla="*/ 361462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0" fmla="*/ 1660325 w 1899190"/>
                  <a:gd name="connsiteY0" fmla="*/ 270022 h 484430"/>
                  <a:gd name="connsiteX1" fmla="*/ 1665087 w 1899190"/>
                  <a:gd name="connsiteY1" fmla="*/ 0 h 484430"/>
                  <a:gd name="connsiteX2" fmla="*/ 1705445 w 1899190"/>
                  <a:gd name="connsiteY2" fmla="*/ 4068 h 484430"/>
                  <a:gd name="connsiteX3" fmla="*/ 1899190 w 1899190"/>
                  <a:gd name="connsiteY3" fmla="*/ 241784 h 484430"/>
                  <a:gd name="connsiteX4" fmla="*/ 1656543 w 1899190"/>
                  <a:gd name="connsiteY4" fmla="*/ 484430 h 484430"/>
                  <a:gd name="connsiteX5" fmla="*/ 1658436 w 1899190"/>
                  <a:gd name="connsiteY5" fmla="*/ 377114 h 484430"/>
                  <a:gd name="connsiteX6" fmla="*/ 240754 w 1899190"/>
                  <a:gd name="connsiteY6" fmla="*/ 377114 h 484430"/>
                  <a:gd name="connsiteX7" fmla="*/ 242647 w 1899190"/>
                  <a:gd name="connsiteY7" fmla="*/ 484430 h 484430"/>
                  <a:gd name="connsiteX8" fmla="*/ 0 w 1899190"/>
                  <a:gd name="connsiteY8" fmla="*/ 241784 h 484430"/>
                  <a:gd name="connsiteX9" fmla="*/ 193745 w 1899190"/>
                  <a:gd name="connsiteY9" fmla="*/ 4068 h 484430"/>
                  <a:gd name="connsiteX10" fmla="*/ 234103 w 1899190"/>
                  <a:gd name="connsiteY10"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1658436 w 1899190"/>
                  <a:gd name="connsiteY4" fmla="*/ 377114 h 484430"/>
                  <a:gd name="connsiteX5" fmla="*/ 240754 w 1899190"/>
                  <a:gd name="connsiteY5" fmla="*/ 377114 h 484430"/>
                  <a:gd name="connsiteX6" fmla="*/ 242647 w 1899190"/>
                  <a:gd name="connsiteY6" fmla="*/ 484430 h 484430"/>
                  <a:gd name="connsiteX7" fmla="*/ 0 w 1899190"/>
                  <a:gd name="connsiteY7" fmla="*/ 241784 h 484430"/>
                  <a:gd name="connsiteX8" fmla="*/ 193745 w 1899190"/>
                  <a:gd name="connsiteY8" fmla="*/ 4068 h 484430"/>
                  <a:gd name="connsiteX9" fmla="*/ 234103 w 1899190"/>
                  <a:gd name="connsiteY9"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0754 w 1899190"/>
                  <a:gd name="connsiteY4" fmla="*/ 377114 h 484430"/>
                  <a:gd name="connsiteX5" fmla="*/ 242647 w 1899190"/>
                  <a:gd name="connsiteY5" fmla="*/ 484430 h 484430"/>
                  <a:gd name="connsiteX6" fmla="*/ 0 w 1899190"/>
                  <a:gd name="connsiteY6" fmla="*/ 241784 h 484430"/>
                  <a:gd name="connsiteX7" fmla="*/ 193745 w 1899190"/>
                  <a:gd name="connsiteY7" fmla="*/ 4068 h 484430"/>
                  <a:gd name="connsiteX8" fmla="*/ 234103 w 1899190"/>
                  <a:gd name="connsiteY8"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2647 w 1899190"/>
                  <a:gd name="connsiteY4" fmla="*/ 484430 h 484430"/>
                  <a:gd name="connsiteX5" fmla="*/ 0 w 1899190"/>
                  <a:gd name="connsiteY5" fmla="*/ 241784 h 484430"/>
                  <a:gd name="connsiteX6" fmla="*/ 193745 w 1899190"/>
                  <a:gd name="connsiteY6" fmla="*/ 4068 h 484430"/>
                  <a:gd name="connsiteX7" fmla="*/ 234103 w 1899190"/>
                  <a:gd name="connsiteY7" fmla="*/ 0 h 484430"/>
                  <a:gd name="connsiteX0" fmla="*/ 1705445 w 1899190"/>
                  <a:gd name="connsiteY0" fmla="*/ 4068 h 484430"/>
                  <a:gd name="connsiteX1" fmla="*/ 1899190 w 1899190"/>
                  <a:gd name="connsiteY1" fmla="*/ 241784 h 484430"/>
                  <a:gd name="connsiteX2" fmla="*/ 1656543 w 1899190"/>
                  <a:gd name="connsiteY2" fmla="*/ 484430 h 484430"/>
                  <a:gd name="connsiteX3" fmla="*/ 242647 w 1899190"/>
                  <a:gd name="connsiteY3" fmla="*/ 484430 h 484430"/>
                  <a:gd name="connsiteX4" fmla="*/ 0 w 1899190"/>
                  <a:gd name="connsiteY4" fmla="*/ 241784 h 484430"/>
                  <a:gd name="connsiteX5" fmla="*/ 193745 w 1899190"/>
                  <a:gd name="connsiteY5" fmla="*/ 4068 h 484430"/>
                  <a:gd name="connsiteX6" fmla="*/ 234103 w 1899190"/>
                  <a:gd name="connsiteY6" fmla="*/ 0 h 484430"/>
                  <a:gd name="connsiteX0" fmla="*/ 1899190 w 1899190"/>
                  <a:gd name="connsiteY0" fmla="*/ 241784 h 484430"/>
                  <a:gd name="connsiteX1" fmla="*/ 1656543 w 1899190"/>
                  <a:gd name="connsiteY1" fmla="*/ 484430 h 484430"/>
                  <a:gd name="connsiteX2" fmla="*/ 242647 w 1899190"/>
                  <a:gd name="connsiteY2" fmla="*/ 484430 h 484430"/>
                  <a:gd name="connsiteX3" fmla="*/ 0 w 1899190"/>
                  <a:gd name="connsiteY3" fmla="*/ 241784 h 484430"/>
                  <a:gd name="connsiteX4" fmla="*/ 193745 w 1899190"/>
                  <a:gd name="connsiteY4" fmla="*/ 4068 h 484430"/>
                  <a:gd name="connsiteX5" fmla="*/ 234103 w 1899190"/>
                  <a:gd name="connsiteY5" fmla="*/ 0 h 4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190" h="484430">
                    <a:moveTo>
                      <a:pt x="1899190" y="241784"/>
                    </a:moveTo>
                    <a:cubicBezTo>
                      <a:pt x="1899190" y="375794"/>
                      <a:pt x="1790553" y="484430"/>
                      <a:pt x="1656543" y="484430"/>
                    </a:cubicBezTo>
                    <a:lnTo>
                      <a:pt x="242647" y="484430"/>
                    </a:lnTo>
                    <a:cubicBezTo>
                      <a:pt x="108637" y="484430"/>
                      <a:pt x="0" y="375794"/>
                      <a:pt x="0" y="241784"/>
                    </a:cubicBezTo>
                    <a:cubicBezTo>
                      <a:pt x="0" y="124526"/>
                      <a:pt x="83175" y="26694"/>
                      <a:pt x="193745" y="4068"/>
                    </a:cubicBezTo>
                    <a:lnTo>
                      <a:pt x="234103"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latin typeface="Arial"/>
                  <a:ea typeface="ＭＳ Ｐゴシック"/>
                </a:endParaRPr>
              </a:p>
            </p:txBody>
          </p:sp>
          <p:sp>
            <p:nvSpPr>
              <p:cNvPr id="81" name="Freeform 80"/>
              <p:cNvSpPr/>
              <p:nvPr/>
            </p:nvSpPr>
            <p:spPr>
              <a:xfrm rot="588992" flipH="1">
                <a:off x="6946302" y="1579566"/>
                <a:ext cx="846277" cy="6722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12" name="Freeform 111"/>
              <p:cNvSpPr/>
              <p:nvPr/>
            </p:nvSpPr>
            <p:spPr>
              <a:xfrm>
                <a:off x="7804960" y="1696601"/>
                <a:ext cx="343745" cy="56895"/>
              </a:xfrm>
              <a:custGeom>
                <a:avLst/>
                <a:gdLst>
                  <a:gd name="connsiteX0" fmla="*/ 173299 w 343745"/>
                  <a:gd name="connsiteY0" fmla="*/ 931 h 56895"/>
                  <a:gd name="connsiteX1" fmla="*/ 318725 w 343745"/>
                  <a:gd name="connsiteY1" fmla="*/ 40973 h 56895"/>
                  <a:gd name="connsiteX2" fmla="*/ 343745 w 343745"/>
                  <a:gd name="connsiteY2" fmla="*/ 56895 h 56895"/>
                  <a:gd name="connsiteX3" fmla="*/ 30530 w 343745"/>
                  <a:gd name="connsiteY3" fmla="*/ 56895 h 56895"/>
                  <a:gd name="connsiteX4" fmla="*/ 0 w 343745"/>
                  <a:gd name="connsiteY4" fmla="*/ 29983 h 56895"/>
                  <a:gd name="connsiteX5" fmla="*/ 6415 w 343745"/>
                  <a:gd name="connsiteY5" fmla="*/ 26867 h 56895"/>
                  <a:gd name="connsiteX6" fmla="*/ 173299 w 343745"/>
                  <a:gd name="connsiteY6" fmla="*/ 931 h 56895"/>
                  <a:gd name="connsiteX0" fmla="*/ 30530 w 343745"/>
                  <a:gd name="connsiteY0" fmla="*/ 56895 h 148335"/>
                  <a:gd name="connsiteX1" fmla="*/ 0 w 343745"/>
                  <a:gd name="connsiteY1" fmla="*/ 29983 h 148335"/>
                  <a:gd name="connsiteX2" fmla="*/ 6415 w 343745"/>
                  <a:gd name="connsiteY2" fmla="*/ 26867 h 148335"/>
                  <a:gd name="connsiteX3" fmla="*/ 173299 w 343745"/>
                  <a:gd name="connsiteY3" fmla="*/ 931 h 148335"/>
                  <a:gd name="connsiteX4" fmla="*/ 318725 w 343745"/>
                  <a:gd name="connsiteY4" fmla="*/ 40973 h 148335"/>
                  <a:gd name="connsiteX5" fmla="*/ 343745 w 343745"/>
                  <a:gd name="connsiteY5" fmla="*/ 56895 h 148335"/>
                  <a:gd name="connsiteX6" fmla="*/ 121970 w 343745"/>
                  <a:gd name="connsiteY6" fmla="*/ 148335 h 148335"/>
                  <a:gd name="connsiteX0" fmla="*/ 30530 w 343745"/>
                  <a:gd name="connsiteY0" fmla="*/ 56895 h 56895"/>
                  <a:gd name="connsiteX1" fmla="*/ 0 w 343745"/>
                  <a:gd name="connsiteY1" fmla="*/ 29983 h 56895"/>
                  <a:gd name="connsiteX2" fmla="*/ 6415 w 343745"/>
                  <a:gd name="connsiteY2" fmla="*/ 26867 h 56895"/>
                  <a:gd name="connsiteX3" fmla="*/ 173299 w 343745"/>
                  <a:gd name="connsiteY3" fmla="*/ 931 h 56895"/>
                  <a:gd name="connsiteX4" fmla="*/ 318725 w 343745"/>
                  <a:gd name="connsiteY4" fmla="*/ 40973 h 56895"/>
                  <a:gd name="connsiteX5" fmla="*/ 343745 w 343745"/>
                  <a:gd name="connsiteY5" fmla="*/ 56895 h 56895"/>
                  <a:gd name="connsiteX0" fmla="*/ 0 w 343745"/>
                  <a:gd name="connsiteY0" fmla="*/ 29983 h 56895"/>
                  <a:gd name="connsiteX1" fmla="*/ 6415 w 343745"/>
                  <a:gd name="connsiteY1" fmla="*/ 26867 h 56895"/>
                  <a:gd name="connsiteX2" fmla="*/ 173299 w 343745"/>
                  <a:gd name="connsiteY2" fmla="*/ 931 h 56895"/>
                  <a:gd name="connsiteX3" fmla="*/ 318725 w 343745"/>
                  <a:gd name="connsiteY3" fmla="*/ 40973 h 56895"/>
                  <a:gd name="connsiteX4" fmla="*/ 343745 w 343745"/>
                  <a:gd name="connsiteY4" fmla="*/ 56895 h 5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45" h="56895">
                    <a:moveTo>
                      <a:pt x="0" y="29983"/>
                    </a:moveTo>
                    <a:lnTo>
                      <a:pt x="6415" y="26867"/>
                    </a:lnTo>
                    <a:cubicBezTo>
                      <a:pt x="57779" y="6378"/>
                      <a:pt x="114438" y="-3164"/>
                      <a:pt x="173299" y="931"/>
                    </a:cubicBezTo>
                    <a:cubicBezTo>
                      <a:pt x="225619" y="4571"/>
                      <a:pt x="274724" y="18643"/>
                      <a:pt x="318725" y="40973"/>
                    </a:cubicBezTo>
                    <a:lnTo>
                      <a:pt x="343745" y="56895"/>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5" name="Rounded Rectangle 84"/>
              <p:cNvSpPr/>
              <p:nvPr/>
            </p:nvSpPr>
            <p:spPr>
              <a:xfrm>
                <a:off x="7195051" y="1886543"/>
                <a:ext cx="1593946" cy="523221"/>
              </a:xfrm>
              <a:prstGeom prst="roundRect">
                <a:avLst>
                  <a:gd name="adj" fmla="val 50000"/>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10" name="Group 9"/>
              <p:cNvGrpSpPr/>
              <p:nvPr/>
            </p:nvGrpSpPr>
            <p:grpSpPr>
              <a:xfrm>
                <a:off x="7437592" y="2012048"/>
                <a:ext cx="1212071" cy="330419"/>
                <a:chOff x="7437592" y="2012048"/>
                <a:chExt cx="1212071" cy="330419"/>
              </a:xfrm>
            </p:grpSpPr>
            <p:sp>
              <p:nvSpPr>
                <p:cNvPr id="86" name="Shape 1452"/>
                <p:cNvSpPr/>
                <p:nvPr/>
              </p:nvSpPr>
              <p:spPr>
                <a:xfrm>
                  <a:off x="7486894" y="2012346"/>
                  <a:ext cx="225456" cy="180894"/>
                </a:xfrm>
                <a:custGeom>
                  <a:avLst/>
                  <a:gdLst/>
                  <a:ahLst/>
                  <a:cxnLst/>
                  <a:rect l="0" t="0" r="0" b="0"/>
                  <a:pathLst>
                    <a:path w="120000" h="120000" extrusionOk="0">
                      <a:moveTo>
                        <a:pt x="86168" y="15692"/>
                      </a:moveTo>
                      <a:lnTo>
                        <a:pt x="88411" y="15692"/>
                      </a:lnTo>
                      <a:lnTo>
                        <a:pt x="90467" y="15692"/>
                      </a:lnTo>
                      <a:lnTo>
                        <a:pt x="92710" y="15923"/>
                      </a:lnTo>
                      <a:lnTo>
                        <a:pt x="94392" y="16615"/>
                      </a:lnTo>
                      <a:lnTo>
                        <a:pt x="96448" y="17076"/>
                      </a:lnTo>
                      <a:lnTo>
                        <a:pt x="97943" y="18230"/>
                      </a:lnTo>
                      <a:lnTo>
                        <a:pt x="99813" y="19153"/>
                      </a:lnTo>
                      <a:lnTo>
                        <a:pt x="100934" y="20307"/>
                      </a:lnTo>
                      <a:lnTo>
                        <a:pt x="102243" y="21461"/>
                      </a:lnTo>
                      <a:lnTo>
                        <a:pt x="103551" y="23076"/>
                      </a:lnTo>
                      <a:lnTo>
                        <a:pt x="104485" y="24692"/>
                      </a:lnTo>
                      <a:lnTo>
                        <a:pt x="105233" y="26307"/>
                      </a:lnTo>
                      <a:lnTo>
                        <a:pt x="105981" y="28154"/>
                      </a:lnTo>
                      <a:lnTo>
                        <a:pt x="106542" y="29538"/>
                      </a:lnTo>
                      <a:lnTo>
                        <a:pt x="106729" y="31384"/>
                      </a:lnTo>
                      <a:lnTo>
                        <a:pt x="107102" y="33461"/>
                      </a:lnTo>
                      <a:lnTo>
                        <a:pt x="107102" y="35307"/>
                      </a:lnTo>
                      <a:lnTo>
                        <a:pt x="107289" y="37384"/>
                      </a:lnTo>
                      <a:lnTo>
                        <a:pt x="107102" y="39692"/>
                      </a:lnTo>
                      <a:lnTo>
                        <a:pt x="106729" y="42923"/>
                      </a:lnTo>
                      <a:lnTo>
                        <a:pt x="106729" y="45923"/>
                      </a:lnTo>
                      <a:lnTo>
                        <a:pt x="106729" y="48692"/>
                      </a:lnTo>
                      <a:lnTo>
                        <a:pt x="107289" y="50769"/>
                      </a:lnTo>
                      <a:lnTo>
                        <a:pt x="107850" y="53076"/>
                      </a:lnTo>
                      <a:lnTo>
                        <a:pt x="108598" y="54461"/>
                      </a:lnTo>
                      <a:lnTo>
                        <a:pt x="109345" y="56076"/>
                      </a:lnTo>
                      <a:lnTo>
                        <a:pt x="110093" y="57230"/>
                      </a:lnTo>
                      <a:lnTo>
                        <a:pt x="111775" y="58846"/>
                      </a:lnTo>
                      <a:lnTo>
                        <a:pt x="113271" y="59769"/>
                      </a:lnTo>
                      <a:lnTo>
                        <a:pt x="115140" y="60461"/>
                      </a:lnTo>
                      <a:lnTo>
                        <a:pt x="114392" y="62307"/>
                      </a:lnTo>
                      <a:lnTo>
                        <a:pt x="113271" y="64154"/>
                      </a:lnTo>
                      <a:lnTo>
                        <a:pt x="111775" y="66461"/>
                      </a:lnTo>
                      <a:lnTo>
                        <a:pt x="109532" y="68769"/>
                      </a:lnTo>
                      <a:lnTo>
                        <a:pt x="106729" y="71307"/>
                      </a:lnTo>
                      <a:lnTo>
                        <a:pt x="105046" y="72461"/>
                      </a:lnTo>
                      <a:lnTo>
                        <a:pt x="102990" y="73615"/>
                      </a:lnTo>
                      <a:lnTo>
                        <a:pt x="100747" y="74538"/>
                      </a:lnTo>
                      <a:lnTo>
                        <a:pt x="98504" y="75461"/>
                      </a:lnTo>
                      <a:lnTo>
                        <a:pt x="112897" y="84461"/>
                      </a:lnTo>
                      <a:lnTo>
                        <a:pt x="114579" y="85615"/>
                      </a:lnTo>
                      <a:lnTo>
                        <a:pt x="116074" y="87461"/>
                      </a:lnTo>
                      <a:lnTo>
                        <a:pt x="117383" y="90000"/>
                      </a:lnTo>
                      <a:lnTo>
                        <a:pt x="117943" y="91154"/>
                      </a:lnTo>
                      <a:lnTo>
                        <a:pt x="118130" y="92538"/>
                      </a:lnTo>
                      <a:lnTo>
                        <a:pt x="120000" y="102230"/>
                      </a:lnTo>
                      <a:lnTo>
                        <a:pt x="120000" y="102692"/>
                      </a:lnTo>
                      <a:lnTo>
                        <a:pt x="119439" y="103615"/>
                      </a:lnTo>
                      <a:lnTo>
                        <a:pt x="118691" y="104538"/>
                      </a:lnTo>
                      <a:lnTo>
                        <a:pt x="117570" y="105230"/>
                      </a:lnTo>
                      <a:lnTo>
                        <a:pt x="115140" y="106384"/>
                      </a:lnTo>
                      <a:lnTo>
                        <a:pt x="111588" y="107769"/>
                      </a:lnTo>
                      <a:lnTo>
                        <a:pt x="107102" y="108692"/>
                      </a:lnTo>
                      <a:lnTo>
                        <a:pt x="101682" y="109615"/>
                      </a:lnTo>
                      <a:lnTo>
                        <a:pt x="95514" y="109846"/>
                      </a:lnTo>
                      <a:lnTo>
                        <a:pt x="88598" y="110307"/>
                      </a:lnTo>
                      <a:lnTo>
                        <a:pt x="85607" y="88384"/>
                      </a:lnTo>
                      <a:lnTo>
                        <a:pt x="85420" y="86307"/>
                      </a:lnTo>
                      <a:lnTo>
                        <a:pt x="84672" y="83769"/>
                      </a:lnTo>
                      <a:lnTo>
                        <a:pt x="83551" y="81692"/>
                      </a:lnTo>
                      <a:lnTo>
                        <a:pt x="82429" y="79615"/>
                      </a:lnTo>
                      <a:lnTo>
                        <a:pt x="80934" y="77769"/>
                      </a:lnTo>
                      <a:lnTo>
                        <a:pt x="79626" y="75923"/>
                      </a:lnTo>
                      <a:lnTo>
                        <a:pt x="78130" y="74769"/>
                      </a:lnTo>
                      <a:lnTo>
                        <a:pt x="76635" y="73846"/>
                      </a:lnTo>
                      <a:lnTo>
                        <a:pt x="67289" y="69230"/>
                      </a:lnTo>
                      <a:lnTo>
                        <a:pt x="65794" y="67615"/>
                      </a:lnTo>
                      <a:lnTo>
                        <a:pt x="64485" y="66000"/>
                      </a:lnTo>
                      <a:lnTo>
                        <a:pt x="62616" y="63230"/>
                      </a:lnTo>
                      <a:lnTo>
                        <a:pt x="61869" y="61384"/>
                      </a:lnTo>
                      <a:lnTo>
                        <a:pt x="61682" y="60461"/>
                      </a:lnTo>
                      <a:lnTo>
                        <a:pt x="63177" y="59769"/>
                      </a:lnTo>
                      <a:lnTo>
                        <a:pt x="64672" y="58846"/>
                      </a:lnTo>
                      <a:lnTo>
                        <a:pt x="66542" y="57230"/>
                      </a:lnTo>
                      <a:lnTo>
                        <a:pt x="67476" y="56076"/>
                      </a:lnTo>
                      <a:lnTo>
                        <a:pt x="68224" y="54461"/>
                      </a:lnTo>
                      <a:lnTo>
                        <a:pt x="68784" y="53076"/>
                      </a:lnTo>
                      <a:lnTo>
                        <a:pt x="69532" y="50769"/>
                      </a:lnTo>
                      <a:lnTo>
                        <a:pt x="69719" y="48692"/>
                      </a:lnTo>
                      <a:lnTo>
                        <a:pt x="70093" y="45923"/>
                      </a:lnTo>
                      <a:lnTo>
                        <a:pt x="70093" y="42923"/>
                      </a:lnTo>
                      <a:lnTo>
                        <a:pt x="69532" y="39692"/>
                      </a:lnTo>
                      <a:lnTo>
                        <a:pt x="69532" y="37384"/>
                      </a:lnTo>
                      <a:lnTo>
                        <a:pt x="69532" y="35307"/>
                      </a:lnTo>
                      <a:lnTo>
                        <a:pt x="69532" y="33461"/>
                      </a:lnTo>
                      <a:lnTo>
                        <a:pt x="69719" y="31384"/>
                      </a:lnTo>
                      <a:lnTo>
                        <a:pt x="70093" y="29538"/>
                      </a:lnTo>
                      <a:lnTo>
                        <a:pt x="70841" y="28154"/>
                      </a:lnTo>
                      <a:lnTo>
                        <a:pt x="71214" y="26307"/>
                      </a:lnTo>
                      <a:lnTo>
                        <a:pt x="72336" y="24692"/>
                      </a:lnTo>
                      <a:lnTo>
                        <a:pt x="73270" y="23076"/>
                      </a:lnTo>
                      <a:lnTo>
                        <a:pt x="74205" y="21461"/>
                      </a:lnTo>
                      <a:lnTo>
                        <a:pt x="75514" y="20307"/>
                      </a:lnTo>
                      <a:lnTo>
                        <a:pt x="77009" y="19153"/>
                      </a:lnTo>
                      <a:lnTo>
                        <a:pt x="78504" y="18230"/>
                      </a:lnTo>
                      <a:lnTo>
                        <a:pt x="80373" y="17076"/>
                      </a:lnTo>
                      <a:lnTo>
                        <a:pt x="82056" y="16615"/>
                      </a:lnTo>
                      <a:lnTo>
                        <a:pt x="84112" y="15923"/>
                      </a:lnTo>
                      <a:close/>
                      <a:moveTo>
                        <a:pt x="41962" y="0"/>
                      </a:moveTo>
                      <a:lnTo>
                        <a:pt x="44585" y="460"/>
                      </a:lnTo>
                      <a:lnTo>
                        <a:pt x="47395" y="691"/>
                      </a:lnTo>
                      <a:lnTo>
                        <a:pt x="49643" y="1612"/>
                      </a:lnTo>
                      <a:lnTo>
                        <a:pt x="51891" y="2533"/>
                      </a:lnTo>
                      <a:lnTo>
                        <a:pt x="53952" y="3685"/>
                      </a:lnTo>
                      <a:lnTo>
                        <a:pt x="56012" y="5297"/>
                      </a:lnTo>
                      <a:lnTo>
                        <a:pt x="57511" y="7140"/>
                      </a:lnTo>
                      <a:lnTo>
                        <a:pt x="58822" y="8982"/>
                      </a:lnTo>
                      <a:lnTo>
                        <a:pt x="60134" y="11285"/>
                      </a:lnTo>
                      <a:lnTo>
                        <a:pt x="61070" y="13358"/>
                      </a:lnTo>
                      <a:lnTo>
                        <a:pt x="61632" y="15662"/>
                      </a:lnTo>
                      <a:lnTo>
                        <a:pt x="62007" y="18195"/>
                      </a:lnTo>
                      <a:lnTo>
                        <a:pt x="62007" y="20499"/>
                      </a:lnTo>
                      <a:lnTo>
                        <a:pt x="62007" y="23032"/>
                      </a:lnTo>
                      <a:lnTo>
                        <a:pt x="61820" y="25566"/>
                      </a:lnTo>
                      <a:lnTo>
                        <a:pt x="61070" y="28099"/>
                      </a:lnTo>
                      <a:lnTo>
                        <a:pt x="61632" y="28099"/>
                      </a:lnTo>
                      <a:lnTo>
                        <a:pt x="62382" y="28099"/>
                      </a:lnTo>
                      <a:lnTo>
                        <a:pt x="63131" y="28560"/>
                      </a:lnTo>
                      <a:lnTo>
                        <a:pt x="63318" y="29251"/>
                      </a:lnTo>
                      <a:lnTo>
                        <a:pt x="63693" y="30172"/>
                      </a:lnTo>
                      <a:lnTo>
                        <a:pt x="63880" y="32706"/>
                      </a:lnTo>
                      <a:lnTo>
                        <a:pt x="63693" y="35470"/>
                      </a:lnTo>
                      <a:lnTo>
                        <a:pt x="62756" y="38234"/>
                      </a:lnTo>
                      <a:lnTo>
                        <a:pt x="61820" y="40767"/>
                      </a:lnTo>
                      <a:lnTo>
                        <a:pt x="61070" y="41689"/>
                      </a:lnTo>
                      <a:lnTo>
                        <a:pt x="60321" y="42610"/>
                      </a:lnTo>
                      <a:lnTo>
                        <a:pt x="59384" y="43301"/>
                      </a:lnTo>
                      <a:lnTo>
                        <a:pt x="58635" y="43301"/>
                      </a:lnTo>
                      <a:lnTo>
                        <a:pt x="58260" y="43301"/>
                      </a:lnTo>
                      <a:lnTo>
                        <a:pt x="56574" y="48829"/>
                      </a:lnTo>
                      <a:lnTo>
                        <a:pt x="55263" y="51362"/>
                      </a:lnTo>
                      <a:lnTo>
                        <a:pt x="54326" y="53896"/>
                      </a:lnTo>
                      <a:lnTo>
                        <a:pt x="53952" y="55278"/>
                      </a:lnTo>
                      <a:lnTo>
                        <a:pt x="53764" y="58502"/>
                      </a:lnTo>
                      <a:lnTo>
                        <a:pt x="53577" y="62879"/>
                      </a:lnTo>
                      <a:lnTo>
                        <a:pt x="53764" y="64721"/>
                      </a:lnTo>
                      <a:lnTo>
                        <a:pt x="54326" y="66333"/>
                      </a:lnTo>
                      <a:lnTo>
                        <a:pt x="54514" y="67255"/>
                      </a:lnTo>
                      <a:lnTo>
                        <a:pt x="55263" y="67715"/>
                      </a:lnTo>
                      <a:lnTo>
                        <a:pt x="57511" y="69558"/>
                      </a:lnTo>
                      <a:lnTo>
                        <a:pt x="60508" y="71401"/>
                      </a:lnTo>
                      <a:lnTo>
                        <a:pt x="63880" y="73474"/>
                      </a:lnTo>
                      <a:lnTo>
                        <a:pt x="70437" y="76698"/>
                      </a:lnTo>
                      <a:lnTo>
                        <a:pt x="74746" y="78541"/>
                      </a:lnTo>
                      <a:lnTo>
                        <a:pt x="75683" y="79232"/>
                      </a:lnTo>
                      <a:lnTo>
                        <a:pt x="76807" y="80614"/>
                      </a:lnTo>
                      <a:lnTo>
                        <a:pt x="78680" y="82917"/>
                      </a:lnTo>
                      <a:lnTo>
                        <a:pt x="79804" y="84529"/>
                      </a:lnTo>
                      <a:lnTo>
                        <a:pt x="80553" y="86142"/>
                      </a:lnTo>
                      <a:lnTo>
                        <a:pt x="81115" y="87754"/>
                      </a:lnTo>
                      <a:lnTo>
                        <a:pt x="81303" y="89136"/>
                      </a:lnTo>
                      <a:lnTo>
                        <a:pt x="83738" y="109174"/>
                      </a:lnTo>
                      <a:lnTo>
                        <a:pt x="83738" y="109404"/>
                      </a:lnTo>
                      <a:lnTo>
                        <a:pt x="83551" y="110326"/>
                      </a:lnTo>
                      <a:lnTo>
                        <a:pt x="82989" y="111477"/>
                      </a:lnTo>
                      <a:lnTo>
                        <a:pt x="82052" y="112399"/>
                      </a:lnTo>
                      <a:lnTo>
                        <a:pt x="80741" y="113320"/>
                      </a:lnTo>
                      <a:lnTo>
                        <a:pt x="79242" y="114241"/>
                      </a:lnTo>
                      <a:lnTo>
                        <a:pt x="77181" y="115393"/>
                      </a:lnTo>
                      <a:lnTo>
                        <a:pt x="72498" y="116775"/>
                      </a:lnTo>
                      <a:lnTo>
                        <a:pt x="66316" y="118157"/>
                      </a:lnTo>
                      <a:lnTo>
                        <a:pt x="59010" y="119078"/>
                      </a:lnTo>
                      <a:lnTo>
                        <a:pt x="50954" y="119539"/>
                      </a:lnTo>
                      <a:lnTo>
                        <a:pt x="41962" y="120000"/>
                      </a:lnTo>
                      <a:lnTo>
                        <a:pt x="32783" y="119539"/>
                      </a:lnTo>
                      <a:lnTo>
                        <a:pt x="24728" y="119078"/>
                      </a:lnTo>
                      <a:lnTo>
                        <a:pt x="17422" y="118157"/>
                      </a:lnTo>
                      <a:lnTo>
                        <a:pt x="11240" y="116775"/>
                      </a:lnTo>
                      <a:lnTo>
                        <a:pt x="6556" y="115393"/>
                      </a:lnTo>
                      <a:lnTo>
                        <a:pt x="4495" y="114241"/>
                      </a:lnTo>
                      <a:lnTo>
                        <a:pt x="2997" y="113320"/>
                      </a:lnTo>
                      <a:lnTo>
                        <a:pt x="1685" y="112399"/>
                      </a:lnTo>
                      <a:lnTo>
                        <a:pt x="749" y="111477"/>
                      </a:lnTo>
                      <a:lnTo>
                        <a:pt x="187" y="110326"/>
                      </a:lnTo>
                      <a:lnTo>
                        <a:pt x="0" y="109404"/>
                      </a:lnTo>
                      <a:lnTo>
                        <a:pt x="2247" y="89136"/>
                      </a:lnTo>
                      <a:lnTo>
                        <a:pt x="2809" y="87754"/>
                      </a:lnTo>
                      <a:lnTo>
                        <a:pt x="3184" y="86142"/>
                      </a:lnTo>
                      <a:lnTo>
                        <a:pt x="3933" y="84529"/>
                      </a:lnTo>
                      <a:lnTo>
                        <a:pt x="4683" y="82917"/>
                      </a:lnTo>
                      <a:lnTo>
                        <a:pt x="6931" y="80614"/>
                      </a:lnTo>
                      <a:lnTo>
                        <a:pt x="8055" y="79232"/>
                      </a:lnTo>
                      <a:lnTo>
                        <a:pt x="8992" y="78541"/>
                      </a:lnTo>
                      <a:lnTo>
                        <a:pt x="13113" y="76698"/>
                      </a:lnTo>
                      <a:lnTo>
                        <a:pt x="19670" y="73474"/>
                      </a:lnTo>
                      <a:lnTo>
                        <a:pt x="23229" y="71401"/>
                      </a:lnTo>
                      <a:lnTo>
                        <a:pt x="26039" y="69558"/>
                      </a:lnTo>
                      <a:lnTo>
                        <a:pt x="28287" y="67715"/>
                      </a:lnTo>
                      <a:lnTo>
                        <a:pt x="29036" y="67255"/>
                      </a:lnTo>
                      <a:lnTo>
                        <a:pt x="29411" y="66333"/>
                      </a:lnTo>
                      <a:lnTo>
                        <a:pt x="29973" y="64721"/>
                      </a:lnTo>
                      <a:lnTo>
                        <a:pt x="29973" y="62879"/>
                      </a:lnTo>
                      <a:lnTo>
                        <a:pt x="29973" y="58502"/>
                      </a:lnTo>
                      <a:lnTo>
                        <a:pt x="29786" y="55278"/>
                      </a:lnTo>
                      <a:lnTo>
                        <a:pt x="29411" y="53896"/>
                      </a:lnTo>
                      <a:lnTo>
                        <a:pt x="28287" y="51362"/>
                      </a:lnTo>
                      <a:lnTo>
                        <a:pt x="27163" y="48829"/>
                      </a:lnTo>
                      <a:lnTo>
                        <a:pt x="25477" y="43301"/>
                      </a:lnTo>
                      <a:lnTo>
                        <a:pt x="25290" y="43301"/>
                      </a:lnTo>
                      <a:lnTo>
                        <a:pt x="24166" y="43301"/>
                      </a:lnTo>
                      <a:lnTo>
                        <a:pt x="23416" y="42610"/>
                      </a:lnTo>
                      <a:lnTo>
                        <a:pt x="22667" y="41689"/>
                      </a:lnTo>
                      <a:lnTo>
                        <a:pt x="21918" y="40767"/>
                      </a:lnTo>
                      <a:lnTo>
                        <a:pt x="20981" y="38234"/>
                      </a:lnTo>
                      <a:lnTo>
                        <a:pt x="20232" y="35470"/>
                      </a:lnTo>
                      <a:lnTo>
                        <a:pt x="19857" y="32706"/>
                      </a:lnTo>
                      <a:lnTo>
                        <a:pt x="19857" y="30172"/>
                      </a:lnTo>
                      <a:lnTo>
                        <a:pt x="20232" y="29251"/>
                      </a:lnTo>
                      <a:lnTo>
                        <a:pt x="20606" y="28560"/>
                      </a:lnTo>
                      <a:lnTo>
                        <a:pt x="21168" y="28099"/>
                      </a:lnTo>
                      <a:lnTo>
                        <a:pt x="22105" y="28099"/>
                      </a:lnTo>
                      <a:lnTo>
                        <a:pt x="22667" y="28099"/>
                      </a:lnTo>
                      <a:lnTo>
                        <a:pt x="21918" y="25566"/>
                      </a:lnTo>
                      <a:lnTo>
                        <a:pt x="21730" y="23032"/>
                      </a:lnTo>
                      <a:lnTo>
                        <a:pt x="21356" y="20499"/>
                      </a:lnTo>
                      <a:lnTo>
                        <a:pt x="21730" y="18195"/>
                      </a:lnTo>
                      <a:lnTo>
                        <a:pt x="22105" y="15662"/>
                      </a:lnTo>
                      <a:lnTo>
                        <a:pt x="22667" y="13358"/>
                      </a:lnTo>
                      <a:lnTo>
                        <a:pt x="23604" y="11285"/>
                      </a:lnTo>
                      <a:lnTo>
                        <a:pt x="24728" y="8982"/>
                      </a:lnTo>
                      <a:lnTo>
                        <a:pt x="26226" y="7140"/>
                      </a:lnTo>
                      <a:lnTo>
                        <a:pt x="27725" y="5297"/>
                      </a:lnTo>
                      <a:lnTo>
                        <a:pt x="29411" y="3685"/>
                      </a:lnTo>
                      <a:lnTo>
                        <a:pt x="31472" y="2533"/>
                      </a:lnTo>
                      <a:lnTo>
                        <a:pt x="33720" y="1612"/>
                      </a:lnTo>
                      <a:lnTo>
                        <a:pt x="36342" y="691"/>
                      </a:lnTo>
                      <a:lnTo>
                        <a:pt x="39152" y="460"/>
                      </a:lnTo>
                      <a:close/>
                    </a:path>
                  </a:pathLst>
                </a:custGeom>
                <a:solidFill>
                  <a:schemeClr val="accent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ＭＳ Ｐゴシック"/>
                    <a:ea typeface="ＭＳ Ｐゴシック"/>
                    <a:cs typeface="Arial"/>
                    <a:sym typeface="Arial"/>
                  </a:endParaRPr>
                </a:p>
              </p:txBody>
            </p:sp>
            <p:sp>
              <p:nvSpPr>
                <p:cNvPr id="87" name="TextBox 86"/>
                <p:cNvSpPr txBox="1"/>
                <p:nvPr/>
              </p:nvSpPr>
              <p:spPr>
                <a:xfrm>
                  <a:off x="7437592" y="2219356"/>
                  <a:ext cx="324060" cy="123111"/>
                </a:xfrm>
                <a:prstGeom prst="rect">
                  <a:avLst/>
                </a:prstGeom>
                <a:noFill/>
              </p:spPr>
              <p:txBody>
                <a:bodyPr wrap="square" lIns="0" tIns="0" rIns="0" bIns="0" rtlCol="0">
                  <a:spAutoFit/>
                </a:bodyPr>
                <a:lstStyle/>
                <a:p>
                  <a:pPr algn="ctr"/>
                  <a:r>
                    <a:rPr lang="ja-JP" altLang="en-US" sz="800" dirty="0">
                      <a:latin typeface="Arial"/>
                      <a:ea typeface="ＭＳ Ｐゴシック"/>
                    </a:rPr>
                    <a:t>ユーザ</a:t>
                  </a:r>
                </a:p>
              </p:txBody>
            </p:sp>
            <p:sp>
              <p:nvSpPr>
                <p:cNvPr id="88" name="TextBox 87"/>
                <p:cNvSpPr txBox="1"/>
                <p:nvPr/>
              </p:nvSpPr>
              <p:spPr>
                <a:xfrm>
                  <a:off x="7852028" y="2219356"/>
                  <a:ext cx="300732" cy="123111"/>
                </a:xfrm>
                <a:prstGeom prst="rect">
                  <a:avLst/>
                </a:prstGeom>
                <a:noFill/>
              </p:spPr>
              <p:txBody>
                <a:bodyPr wrap="square" lIns="0" tIns="0" rIns="0" bIns="0" rtlCol="0">
                  <a:spAutoFit/>
                </a:bodyPr>
                <a:lstStyle/>
                <a:p>
                  <a:pPr algn="ctr"/>
                  <a:r>
                    <a:rPr lang="ja-JP" altLang="en-US" sz="800" dirty="0">
                      <a:latin typeface="Arial"/>
                      <a:ea typeface="ＭＳ Ｐゴシック"/>
                    </a:rPr>
                    <a:t>データ</a:t>
                  </a:r>
                </a:p>
              </p:txBody>
            </p:sp>
            <p:sp>
              <p:nvSpPr>
                <p:cNvPr id="89" name="Shape 1523"/>
                <p:cNvSpPr/>
                <p:nvPr/>
              </p:nvSpPr>
              <p:spPr>
                <a:xfrm>
                  <a:off x="7910288" y="2022133"/>
                  <a:ext cx="184212" cy="161320"/>
                </a:xfrm>
                <a:custGeom>
                  <a:avLst/>
                  <a:gdLst/>
                  <a:ahLst/>
                  <a:cxnLst/>
                  <a:rect l="0" t="0" r="0" b="0"/>
                  <a:pathLst>
                    <a:path w="120000" h="120000" extrusionOk="0">
                      <a:moveTo>
                        <a:pt x="110155" y="93633"/>
                      </a:moveTo>
                      <a:cubicBezTo>
                        <a:pt x="108111" y="93633"/>
                        <a:pt x="106589" y="94705"/>
                        <a:pt x="105591" y="96849"/>
                      </a:cubicBezTo>
                      <a:cubicBezTo>
                        <a:pt x="104593" y="98994"/>
                        <a:pt x="104094" y="101814"/>
                        <a:pt x="104094" y="105310"/>
                      </a:cubicBezTo>
                      <a:cubicBezTo>
                        <a:pt x="104094" y="108943"/>
                        <a:pt x="104620" y="111842"/>
                        <a:pt x="105672" y="114007"/>
                      </a:cubicBezTo>
                      <a:cubicBezTo>
                        <a:pt x="106724" y="116172"/>
                        <a:pt x="108266" y="117254"/>
                        <a:pt x="110298" y="117254"/>
                      </a:cubicBezTo>
                      <a:cubicBezTo>
                        <a:pt x="112366" y="117254"/>
                        <a:pt x="113896" y="116186"/>
                        <a:pt x="114889" y="114048"/>
                      </a:cubicBezTo>
                      <a:cubicBezTo>
                        <a:pt x="115881" y="111910"/>
                        <a:pt x="116377" y="109223"/>
                        <a:pt x="116377" y="105986"/>
                      </a:cubicBezTo>
                      <a:cubicBezTo>
                        <a:pt x="116377" y="102449"/>
                        <a:pt x="115869" y="99506"/>
                        <a:pt x="114853" y="97156"/>
                      </a:cubicBezTo>
                      <a:cubicBezTo>
                        <a:pt x="113837" y="94807"/>
                        <a:pt x="112271" y="93633"/>
                        <a:pt x="110155" y="93633"/>
                      </a:cubicBezTo>
                      <a:close/>
                      <a:moveTo>
                        <a:pt x="42827" y="93633"/>
                      </a:moveTo>
                      <a:cubicBezTo>
                        <a:pt x="40783" y="93633"/>
                        <a:pt x="39261" y="94705"/>
                        <a:pt x="38263" y="96849"/>
                      </a:cubicBezTo>
                      <a:cubicBezTo>
                        <a:pt x="37265" y="98994"/>
                        <a:pt x="36766" y="101814"/>
                        <a:pt x="36766" y="105310"/>
                      </a:cubicBezTo>
                      <a:cubicBezTo>
                        <a:pt x="36766" y="108943"/>
                        <a:pt x="37292" y="111842"/>
                        <a:pt x="38344" y="114007"/>
                      </a:cubicBezTo>
                      <a:cubicBezTo>
                        <a:pt x="39396" y="116172"/>
                        <a:pt x="40938" y="117254"/>
                        <a:pt x="42970" y="117254"/>
                      </a:cubicBezTo>
                      <a:cubicBezTo>
                        <a:pt x="45038" y="117254"/>
                        <a:pt x="46568" y="116186"/>
                        <a:pt x="47561" y="114048"/>
                      </a:cubicBezTo>
                      <a:cubicBezTo>
                        <a:pt x="48553" y="111910"/>
                        <a:pt x="49049" y="109223"/>
                        <a:pt x="49049" y="105986"/>
                      </a:cubicBezTo>
                      <a:cubicBezTo>
                        <a:pt x="49049" y="102449"/>
                        <a:pt x="48541" y="99506"/>
                        <a:pt x="47525" y="97156"/>
                      </a:cubicBezTo>
                      <a:cubicBezTo>
                        <a:pt x="46509" y="94807"/>
                        <a:pt x="44943" y="93633"/>
                        <a:pt x="42827" y="93633"/>
                      </a:cubicBezTo>
                      <a:close/>
                      <a:moveTo>
                        <a:pt x="110191" y="90908"/>
                      </a:moveTo>
                      <a:cubicBezTo>
                        <a:pt x="113251" y="90908"/>
                        <a:pt x="115573" y="92369"/>
                        <a:pt x="117157" y="95292"/>
                      </a:cubicBezTo>
                      <a:cubicBezTo>
                        <a:pt x="118741" y="98215"/>
                        <a:pt x="119533" y="101643"/>
                        <a:pt x="119533" y="105576"/>
                      </a:cubicBezTo>
                      <a:cubicBezTo>
                        <a:pt x="119533" y="109428"/>
                        <a:pt x="118720" y="112795"/>
                        <a:pt x="117094" y="115677"/>
                      </a:cubicBezTo>
                      <a:cubicBezTo>
                        <a:pt x="115469" y="118559"/>
                        <a:pt x="113197" y="119999"/>
                        <a:pt x="110280" y="119999"/>
                      </a:cubicBezTo>
                      <a:cubicBezTo>
                        <a:pt x="107459" y="119999"/>
                        <a:pt x="105206" y="118603"/>
                        <a:pt x="103520" y="115810"/>
                      </a:cubicBezTo>
                      <a:cubicBezTo>
                        <a:pt x="101834" y="113017"/>
                        <a:pt x="100992" y="109551"/>
                        <a:pt x="100992" y="105413"/>
                      </a:cubicBezTo>
                      <a:cubicBezTo>
                        <a:pt x="100992" y="101342"/>
                        <a:pt x="101793" y="97908"/>
                        <a:pt x="103394" y="95108"/>
                      </a:cubicBezTo>
                      <a:cubicBezTo>
                        <a:pt x="104996" y="92308"/>
                        <a:pt x="107262" y="90908"/>
                        <a:pt x="110191" y="90908"/>
                      </a:cubicBezTo>
                      <a:close/>
                      <a:moveTo>
                        <a:pt x="77280" y="90908"/>
                      </a:moveTo>
                      <a:lnTo>
                        <a:pt x="79467" y="90908"/>
                      </a:lnTo>
                      <a:lnTo>
                        <a:pt x="79467" y="116844"/>
                      </a:lnTo>
                      <a:lnTo>
                        <a:pt x="86335" y="116844"/>
                      </a:lnTo>
                      <a:lnTo>
                        <a:pt x="86335" y="119446"/>
                      </a:lnTo>
                      <a:lnTo>
                        <a:pt x="69193" y="119446"/>
                      </a:lnTo>
                      <a:lnTo>
                        <a:pt x="69193" y="116844"/>
                      </a:lnTo>
                      <a:lnTo>
                        <a:pt x="76545" y="116844"/>
                      </a:lnTo>
                      <a:lnTo>
                        <a:pt x="76545" y="95251"/>
                      </a:lnTo>
                      <a:cubicBezTo>
                        <a:pt x="74381" y="97832"/>
                        <a:pt x="72133" y="99847"/>
                        <a:pt x="69802" y="101295"/>
                      </a:cubicBezTo>
                      <a:lnTo>
                        <a:pt x="69802" y="97771"/>
                      </a:lnTo>
                      <a:cubicBezTo>
                        <a:pt x="73018" y="95845"/>
                        <a:pt x="75511" y="93557"/>
                        <a:pt x="77280" y="90908"/>
                      </a:cubicBezTo>
                      <a:close/>
                      <a:moveTo>
                        <a:pt x="42863" y="90908"/>
                      </a:moveTo>
                      <a:cubicBezTo>
                        <a:pt x="45923" y="90908"/>
                        <a:pt x="48245" y="92369"/>
                        <a:pt x="49829" y="95292"/>
                      </a:cubicBezTo>
                      <a:cubicBezTo>
                        <a:pt x="51413" y="98215"/>
                        <a:pt x="52205" y="101643"/>
                        <a:pt x="52205" y="105576"/>
                      </a:cubicBezTo>
                      <a:cubicBezTo>
                        <a:pt x="52205" y="109428"/>
                        <a:pt x="51392" y="112795"/>
                        <a:pt x="49766" y="115677"/>
                      </a:cubicBezTo>
                      <a:cubicBezTo>
                        <a:pt x="48141" y="118559"/>
                        <a:pt x="45869" y="119999"/>
                        <a:pt x="42952" y="119999"/>
                      </a:cubicBezTo>
                      <a:cubicBezTo>
                        <a:pt x="40131" y="119999"/>
                        <a:pt x="37878" y="118603"/>
                        <a:pt x="36192" y="115810"/>
                      </a:cubicBezTo>
                      <a:cubicBezTo>
                        <a:pt x="34506" y="113017"/>
                        <a:pt x="33664" y="109551"/>
                        <a:pt x="33664" y="105413"/>
                      </a:cubicBezTo>
                      <a:cubicBezTo>
                        <a:pt x="33664" y="101342"/>
                        <a:pt x="34464" y="97908"/>
                        <a:pt x="36066" y="95108"/>
                      </a:cubicBezTo>
                      <a:cubicBezTo>
                        <a:pt x="37668" y="92308"/>
                        <a:pt x="39934" y="90908"/>
                        <a:pt x="42863" y="90908"/>
                      </a:cubicBezTo>
                      <a:close/>
                      <a:moveTo>
                        <a:pt x="9952" y="90908"/>
                      </a:moveTo>
                      <a:lnTo>
                        <a:pt x="12139" y="90908"/>
                      </a:lnTo>
                      <a:lnTo>
                        <a:pt x="12139" y="116844"/>
                      </a:lnTo>
                      <a:lnTo>
                        <a:pt x="19007" y="116844"/>
                      </a:lnTo>
                      <a:lnTo>
                        <a:pt x="19007" y="119446"/>
                      </a:lnTo>
                      <a:lnTo>
                        <a:pt x="1865" y="119446"/>
                      </a:lnTo>
                      <a:lnTo>
                        <a:pt x="1865" y="116844"/>
                      </a:lnTo>
                      <a:lnTo>
                        <a:pt x="9217" y="116844"/>
                      </a:lnTo>
                      <a:lnTo>
                        <a:pt x="9217" y="95251"/>
                      </a:lnTo>
                      <a:cubicBezTo>
                        <a:pt x="7053" y="97832"/>
                        <a:pt x="4805" y="99847"/>
                        <a:pt x="2474" y="101295"/>
                      </a:cubicBezTo>
                      <a:lnTo>
                        <a:pt x="2474" y="97771"/>
                      </a:lnTo>
                      <a:cubicBezTo>
                        <a:pt x="5690" y="95845"/>
                        <a:pt x="8183" y="93557"/>
                        <a:pt x="9952" y="90908"/>
                      </a:cubicBezTo>
                      <a:close/>
                      <a:moveTo>
                        <a:pt x="76491" y="48178"/>
                      </a:moveTo>
                      <a:cubicBezTo>
                        <a:pt x="74447" y="48178"/>
                        <a:pt x="72925" y="49251"/>
                        <a:pt x="71927" y="51395"/>
                      </a:cubicBezTo>
                      <a:cubicBezTo>
                        <a:pt x="70929" y="53539"/>
                        <a:pt x="70430" y="56360"/>
                        <a:pt x="70430" y="59856"/>
                      </a:cubicBezTo>
                      <a:cubicBezTo>
                        <a:pt x="70430" y="63489"/>
                        <a:pt x="70956" y="66388"/>
                        <a:pt x="72008" y="68553"/>
                      </a:cubicBezTo>
                      <a:cubicBezTo>
                        <a:pt x="73060" y="70718"/>
                        <a:pt x="74602" y="71800"/>
                        <a:pt x="76634" y="71800"/>
                      </a:cubicBezTo>
                      <a:cubicBezTo>
                        <a:pt x="78702" y="71800"/>
                        <a:pt x="80232" y="70731"/>
                        <a:pt x="81225" y="68594"/>
                      </a:cubicBezTo>
                      <a:cubicBezTo>
                        <a:pt x="82217" y="66456"/>
                        <a:pt x="82713" y="63769"/>
                        <a:pt x="82713" y="60532"/>
                      </a:cubicBezTo>
                      <a:cubicBezTo>
                        <a:pt x="82713" y="56995"/>
                        <a:pt x="82205" y="54051"/>
                        <a:pt x="81189" y="51702"/>
                      </a:cubicBezTo>
                      <a:cubicBezTo>
                        <a:pt x="80173" y="49353"/>
                        <a:pt x="78607" y="48178"/>
                        <a:pt x="76491" y="48178"/>
                      </a:cubicBezTo>
                      <a:close/>
                      <a:moveTo>
                        <a:pt x="9163" y="48178"/>
                      </a:moveTo>
                      <a:cubicBezTo>
                        <a:pt x="7119" y="48178"/>
                        <a:pt x="5597" y="49251"/>
                        <a:pt x="4599" y="51395"/>
                      </a:cubicBezTo>
                      <a:cubicBezTo>
                        <a:pt x="3601" y="53539"/>
                        <a:pt x="3102" y="56360"/>
                        <a:pt x="3102" y="59856"/>
                      </a:cubicBezTo>
                      <a:cubicBezTo>
                        <a:pt x="3102" y="63489"/>
                        <a:pt x="3628" y="66388"/>
                        <a:pt x="4680" y="68553"/>
                      </a:cubicBezTo>
                      <a:cubicBezTo>
                        <a:pt x="5732" y="70718"/>
                        <a:pt x="7274" y="71800"/>
                        <a:pt x="9306" y="71800"/>
                      </a:cubicBezTo>
                      <a:cubicBezTo>
                        <a:pt x="11374" y="71800"/>
                        <a:pt x="12904" y="70731"/>
                        <a:pt x="13897" y="68594"/>
                      </a:cubicBezTo>
                      <a:cubicBezTo>
                        <a:pt x="14889" y="66456"/>
                        <a:pt x="15385" y="63769"/>
                        <a:pt x="15385" y="60532"/>
                      </a:cubicBezTo>
                      <a:cubicBezTo>
                        <a:pt x="15385" y="56995"/>
                        <a:pt x="14877" y="54051"/>
                        <a:pt x="13861" y="51702"/>
                      </a:cubicBezTo>
                      <a:cubicBezTo>
                        <a:pt x="12845" y="49353"/>
                        <a:pt x="11279" y="48178"/>
                        <a:pt x="9163" y="48178"/>
                      </a:cubicBezTo>
                      <a:close/>
                      <a:moveTo>
                        <a:pt x="110944" y="45454"/>
                      </a:moveTo>
                      <a:lnTo>
                        <a:pt x="113131" y="45454"/>
                      </a:lnTo>
                      <a:lnTo>
                        <a:pt x="113131" y="71390"/>
                      </a:lnTo>
                      <a:lnTo>
                        <a:pt x="120000" y="71390"/>
                      </a:lnTo>
                      <a:lnTo>
                        <a:pt x="120000" y="73992"/>
                      </a:lnTo>
                      <a:lnTo>
                        <a:pt x="102857" y="73992"/>
                      </a:lnTo>
                      <a:lnTo>
                        <a:pt x="102857" y="71390"/>
                      </a:lnTo>
                      <a:lnTo>
                        <a:pt x="110209" y="71390"/>
                      </a:lnTo>
                      <a:lnTo>
                        <a:pt x="110209" y="49797"/>
                      </a:lnTo>
                      <a:cubicBezTo>
                        <a:pt x="108045" y="52378"/>
                        <a:pt x="105797" y="54393"/>
                        <a:pt x="103466" y="55841"/>
                      </a:cubicBezTo>
                      <a:lnTo>
                        <a:pt x="103466" y="52317"/>
                      </a:lnTo>
                      <a:cubicBezTo>
                        <a:pt x="106682" y="50391"/>
                        <a:pt x="109175" y="48103"/>
                        <a:pt x="110944" y="45454"/>
                      </a:cubicBezTo>
                      <a:close/>
                      <a:moveTo>
                        <a:pt x="76527" y="45454"/>
                      </a:moveTo>
                      <a:cubicBezTo>
                        <a:pt x="79587" y="45454"/>
                        <a:pt x="81909" y="46915"/>
                        <a:pt x="83493" y="49838"/>
                      </a:cubicBezTo>
                      <a:cubicBezTo>
                        <a:pt x="85077" y="52761"/>
                        <a:pt x="85869" y="56189"/>
                        <a:pt x="85869" y="60122"/>
                      </a:cubicBezTo>
                      <a:cubicBezTo>
                        <a:pt x="85869" y="63974"/>
                        <a:pt x="85056" y="67341"/>
                        <a:pt x="83430" y="70223"/>
                      </a:cubicBezTo>
                      <a:cubicBezTo>
                        <a:pt x="81805" y="73105"/>
                        <a:pt x="79533" y="74545"/>
                        <a:pt x="76616" y="74545"/>
                      </a:cubicBezTo>
                      <a:cubicBezTo>
                        <a:pt x="73795" y="74545"/>
                        <a:pt x="71542" y="73149"/>
                        <a:pt x="69856" y="70356"/>
                      </a:cubicBezTo>
                      <a:cubicBezTo>
                        <a:pt x="68170" y="67563"/>
                        <a:pt x="67328" y="64097"/>
                        <a:pt x="67328" y="59959"/>
                      </a:cubicBezTo>
                      <a:cubicBezTo>
                        <a:pt x="67328" y="55888"/>
                        <a:pt x="68129" y="52454"/>
                        <a:pt x="69730" y="49653"/>
                      </a:cubicBezTo>
                      <a:cubicBezTo>
                        <a:pt x="71332" y="46854"/>
                        <a:pt x="73598" y="45454"/>
                        <a:pt x="76527" y="45454"/>
                      </a:cubicBezTo>
                      <a:close/>
                      <a:moveTo>
                        <a:pt x="43616" y="45454"/>
                      </a:moveTo>
                      <a:lnTo>
                        <a:pt x="45803" y="45454"/>
                      </a:lnTo>
                      <a:lnTo>
                        <a:pt x="45803" y="71390"/>
                      </a:lnTo>
                      <a:lnTo>
                        <a:pt x="52671" y="71390"/>
                      </a:lnTo>
                      <a:lnTo>
                        <a:pt x="52671" y="73992"/>
                      </a:lnTo>
                      <a:lnTo>
                        <a:pt x="35529" y="73992"/>
                      </a:lnTo>
                      <a:lnTo>
                        <a:pt x="35529" y="71390"/>
                      </a:lnTo>
                      <a:lnTo>
                        <a:pt x="42881" y="71390"/>
                      </a:lnTo>
                      <a:lnTo>
                        <a:pt x="42881" y="49797"/>
                      </a:lnTo>
                      <a:cubicBezTo>
                        <a:pt x="40717" y="52378"/>
                        <a:pt x="38469" y="54393"/>
                        <a:pt x="36138" y="55841"/>
                      </a:cubicBezTo>
                      <a:lnTo>
                        <a:pt x="36138" y="52317"/>
                      </a:lnTo>
                      <a:cubicBezTo>
                        <a:pt x="39354" y="50391"/>
                        <a:pt x="41847" y="48103"/>
                        <a:pt x="43616" y="45454"/>
                      </a:cubicBezTo>
                      <a:close/>
                      <a:moveTo>
                        <a:pt x="9199" y="45454"/>
                      </a:moveTo>
                      <a:cubicBezTo>
                        <a:pt x="12259" y="45454"/>
                        <a:pt x="14581" y="46915"/>
                        <a:pt x="16165" y="49838"/>
                      </a:cubicBezTo>
                      <a:cubicBezTo>
                        <a:pt x="17749" y="52761"/>
                        <a:pt x="18541" y="56189"/>
                        <a:pt x="18541" y="60122"/>
                      </a:cubicBezTo>
                      <a:cubicBezTo>
                        <a:pt x="18541" y="63974"/>
                        <a:pt x="17728" y="67341"/>
                        <a:pt x="16102" y="70223"/>
                      </a:cubicBezTo>
                      <a:cubicBezTo>
                        <a:pt x="14477" y="73105"/>
                        <a:pt x="12205" y="74545"/>
                        <a:pt x="9288" y="74545"/>
                      </a:cubicBezTo>
                      <a:cubicBezTo>
                        <a:pt x="6467" y="74545"/>
                        <a:pt x="4214" y="73149"/>
                        <a:pt x="2528" y="70356"/>
                      </a:cubicBezTo>
                      <a:cubicBezTo>
                        <a:pt x="842" y="67563"/>
                        <a:pt x="0" y="64097"/>
                        <a:pt x="0" y="59959"/>
                      </a:cubicBezTo>
                      <a:cubicBezTo>
                        <a:pt x="0" y="55888"/>
                        <a:pt x="800" y="52454"/>
                        <a:pt x="2402" y="49653"/>
                      </a:cubicBezTo>
                      <a:cubicBezTo>
                        <a:pt x="4004" y="46854"/>
                        <a:pt x="6270" y="45454"/>
                        <a:pt x="9199" y="45454"/>
                      </a:cubicBezTo>
                      <a:close/>
                      <a:moveTo>
                        <a:pt x="42827" y="2724"/>
                      </a:moveTo>
                      <a:cubicBezTo>
                        <a:pt x="40783" y="2724"/>
                        <a:pt x="39261" y="3797"/>
                        <a:pt x="38263" y="5941"/>
                      </a:cubicBezTo>
                      <a:cubicBezTo>
                        <a:pt x="37265" y="8085"/>
                        <a:pt x="36766" y="10906"/>
                        <a:pt x="36766" y="14402"/>
                      </a:cubicBezTo>
                      <a:cubicBezTo>
                        <a:pt x="36766" y="18035"/>
                        <a:pt x="37292" y="20934"/>
                        <a:pt x="38344" y="23099"/>
                      </a:cubicBezTo>
                      <a:cubicBezTo>
                        <a:pt x="39396" y="25264"/>
                        <a:pt x="40938" y="26346"/>
                        <a:pt x="42970" y="26346"/>
                      </a:cubicBezTo>
                      <a:cubicBezTo>
                        <a:pt x="45038" y="26346"/>
                        <a:pt x="46568" y="25277"/>
                        <a:pt x="47561" y="23140"/>
                      </a:cubicBezTo>
                      <a:cubicBezTo>
                        <a:pt x="48553" y="21002"/>
                        <a:pt x="49049" y="18315"/>
                        <a:pt x="49049" y="15078"/>
                      </a:cubicBezTo>
                      <a:cubicBezTo>
                        <a:pt x="49049" y="11541"/>
                        <a:pt x="48541" y="8597"/>
                        <a:pt x="47525" y="6248"/>
                      </a:cubicBezTo>
                      <a:cubicBezTo>
                        <a:pt x="46509" y="3899"/>
                        <a:pt x="44943" y="2724"/>
                        <a:pt x="42827" y="2724"/>
                      </a:cubicBezTo>
                      <a:close/>
                      <a:moveTo>
                        <a:pt x="110944" y="0"/>
                      </a:moveTo>
                      <a:lnTo>
                        <a:pt x="113131" y="0"/>
                      </a:lnTo>
                      <a:lnTo>
                        <a:pt x="113131" y="25936"/>
                      </a:lnTo>
                      <a:lnTo>
                        <a:pt x="120000" y="25936"/>
                      </a:lnTo>
                      <a:lnTo>
                        <a:pt x="120000" y="28538"/>
                      </a:lnTo>
                      <a:lnTo>
                        <a:pt x="102857" y="28538"/>
                      </a:lnTo>
                      <a:lnTo>
                        <a:pt x="102857" y="25936"/>
                      </a:lnTo>
                      <a:lnTo>
                        <a:pt x="110209" y="25936"/>
                      </a:lnTo>
                      <a:lnTo>
                        <a:pt x="110209" y="4343"/>
                      </a:lnTo>
                      <a:cubicBezTo>
                        <a:pt x="108045" y="6924"/>
                        <a:pt x="105797" y="8939"/>
                        <a:pt x="103466" y="10386"/>
                      </a:cubicBezTo>
                      <a:lnTo>
                        <a:pt x="103466" y="6863"/>
                      </a:lnTo>
                      <a:cubicBezTo>
                        <a:pt x="106682" y="4937"/>
                        <a:pt x="109175" y="2649"/>
                        <a:pt x="110944" y="0"/>
                      </a:cubicBezTo>
                      <a:close/>
                      <a:moveTo>
                        <a:pt x="77280" y="0"/>
                      </a:moveTo>
                      <a:lnTo>
                        <a:pt x="79467" y="0"/>
                      </a:lnTo>
                      <a:lnTo>
                        <a:pt x="79467" y="25936"/>
                      </a:lnTo>
                      <a:lnTo>
                        <a:pt x="86335" y="25936"/>
                      </a:lnTo>
                      <a:lnTo>
                        <a:pt x="86335" y="28538"/>
                      </a:lnTo>
                      <a:lnTo>
                        <a:pt x="69193" y="28538"/>
                      </a:lnTo>
                      <a:lnTo>
                        <a:pt x="69193" y="25936"/>
                      </a:lnTo>
                      <a:lnTo>
                        <a:pt x="76545" y="25936"/>
                      </a:lnTo>
                      <a:lnTo>
                        <a:pt x="76545" y="4343"/>
                      </a:lnTo>
                      <a:cubicBezTo>
                        <a:pt x="74381" y="6924"/>
                        <a:pt x="72133" y="8939"/>
                        <a:pt x="69802" y="10386"/>
                      </a:cubicBezTo>
                      <a:lnTo>
                        <a:pt x="69802" y="6863"/>
                      </a:lnTo>
                      <a:cubicBezTo>
                        <a:pt x="73018" y="4937"/>
                        <a:pt x="75511" y="2649"/>
                        <a:pt x="77280" y="0"/>
                      </a:cubicBezTo>
                      <a:close/>
                      <a:moveTo>
                        <a:pt x="42863" y="0"/>
                      </a:moveTo>
                      <a:cubicBezTo>
                        <a:pt x="45923" y="0"/>
                        <a:pt x="48245" y="1461"/>
                        <a:pt x="49829" y="4384"/>
                      </a:cubicBezTo>
                      <a:cubicBezTo>
                        <a:pt x="51413" y="7307"/>
                        <a:pt x="52205" y="10735"/>
                        <a:pt x="52205" y="14668"/>
                      </a:cubicBezTo>
                      <a:cubicBezTo>
                        <a:pt x="52205" y="18520"/>
                        <a:pt x="51392" y="21886"/>
                        <a:pt x="49766" y="24768"/>
                      </a:cubicBezTo>
                      <a:cubicBezTo>
                        <a:pt x="48141" y="27650"/>
                        <a:pt x="45869" y="29091"/>
                        <a:pt x="42952" y="29091"/>
                      </a:cubicBezTo>
                      <a:cubicBezTo>
                        <a:pt x="40131" y="29091"/>
                        <a:pt x="37878" y="27695"/>
                        <a:pt x="36192" y="24902"/>
                      </a:cubicBezTo>
                      <a:cubicBezTo>
                        <a:pt x="34506" y="22109"/>
                        <a:pt x="33664" y="18643"/>
                        <a:pt x="33664" y="14504"/>
                      </a:cubicBezTo>
                      <a:cubicBezTo>
                        <a:pt x="33664" y="10434"/>
                        <a:pt x="34464" y="6999"/>
                        <a:pt x="36066" y="4199"/>
                      </a:cubicBezTo>
                      <a:cubicBezTo>
                        <a:pt x="37668" y="1400"/>
                        <a:pt x="39934" y="0"/>
                        <a:pt x="42863" y="0"/>
                      </a:cubicBezTo>
                      <a:close/>
                      <a:moveTo>
                        <a:pt x="9952" y="0"/>
                      </a:moveTo>
                      <a:lnTo>
                        <a:pt x="12139" y="0"/>
                      </a:lnTo>
                      <a:lnTo>
                        <a:pt x="12139" y="25936"/>
                      </a:lnTo>
                      <a:lnTo>
                        <a:pt x="19007" y="25936"/>
                      </a:lnTo>
                      <a:lnTo>
                        <a:pt x="19007" y="28538"/>
                      </a:lnTo>
                      <a:lnTo>
                        <a:pt x="1865" y="28538"/>
                      </a:lnTo>
                      <a:lnTo>
                        <a:pt x="1865" y="25936"/>
                      </a:lnTo>
                      <a:lnTo>
                        <a:pt x="9217" y="25936"/>
                      </a:lnTo>
                      <a:lnTo>
                        <a:pt x="9217" y="4343"/>
                      </a:lnTo>
                      <a:cubicBezTo>
                        <a:pt x="7053" y="6924"/>
                        <a:pt x="4805" y="8939"/>
                        <a:pt x="2474" y="10386"/>
                      </a:cubicBezTo>
                      <a:lnTo>
                        <a:pt x="2474" y="6863"/>
                      </a:lnTo>
                      <a:cubicBezTo>
                        <a:pt x="5690" y="4937"/>
                        <a:pt x="8183" y="2649"/>
                        <a:pt x="9952" y="0"/>
                      </a:cubicBezTo>
                      <a:close/>
                    </a:path>
                  </a:pathLst>
                </a:custGeom>
                <a:solidFill>
                  <a:schemeClr val="accent1"/>
                </a:solidFill>
                <a:ln w="6350">
                  <a:solidFill>
                    <a:schemeClr val="accent1"/>
                  </a:solid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1800" i="0" u="none" strike="noStrike" cap="none">
                    <a:solidFill>
                      <a:schemeClr val="bg1">
                        <a:lumMod val="75000"/>
                      </a:schemeClr>
                    </a:solidFill>
                    <a:latin typeface="ＭＳ Ｐゴシック"/>
                    <a:ea typeface="ＭＳ Ｐゴシック"/>
                    <a:cs typeface="Arial"/>
                    <a:sym typeface="Arial"/>
                  </a:endParaRPr>
                </a:p>
              </p:txBody>
            </p:sp>
            <p:sp>
              <p:nvSpPr>
                <p:cNvPr id="90" name="Shape 1568"/>
                <p:cNvSpPr/>
                <p:nvPr/>
              </p:nvSpPr>
              <p:spPr>
                <a:xfrm flipV="1">
                  <a:off x="8330750" y="2012048"/>
                  <a:ext cx="183060" cy="181490"/>
                </a:xfrm>
                <a:custGeom>
                  <a:avLst/>
                  <a:gdLst/>
                  <a:ahLst/>
                  <a:cxnLst/>
                  <a:rect l="0" t="0" r="0" b="0"/>
                  <a:pathLst>
                    <a:path w="120000" h="120000" extrusionOk="0">
                      <a:moveTo>
                        <a:pt x="67010" y="71136"/>
                      </a:moveTo>
                      <a:lnTo>
                        <a:pt x="99314" y="71136"/>
                      </a:lnTo>
                      <a:cubicBezTo>
                        <a:pt x="103775" y="71136"/>
                        <a:pt x="107390" y="74782"/>
                        <a:pt x="107390" y="79280"/>
                      </a:cubicBezTo>
                      <a:lnTo>
                        <a:pt x="107390" y="111855"/>
                      </a:lnTo>
                      <a:cubicBezTo>
                        <a:pt x="107390" y="116353"/>
                        <a:pt x="103775" y="120000"/>
                        <a:pt x="99314" y="120000"/>
                      </a:cubicBezTo>
                      <a:lnTo>
                        <a:pt x="67010" y="120000"/>
                      </a:lnTo>
                      <a:cubicBezTo>
                        <a:pt x="62550" y="120000"/>
                        <a:pt x="58934" y="116353"/>
                        <a:pt x="58934" y="111855"/>
                      </a:cubicBezTo>
                      <a:lnTo>
                        <a:pt x="58934" y="79280"/>
                      </a:lnTo>
                      <a:cubicBezTo>
                        <a:pt x="58934" y="74782"/>
                        <a:pt x="62550" y="71136"/>
                        <a:pt x="67010" y="71136"/>
                      </a:cubicBezTo>
                      <a:close/>
                      <a:moveTo>
                        <a:pt x="8076" y="71136"/>
                      </a:moveTo>
                      <a:lnTo>
                        <a:pt x="40380" y="71136"/>
                      </a:lnTo>
                      <a:cubicBezTo>
                        <a:pt x="44841" y="71136"/>
                        <a:pt x="48456" y="74782"/>
                        <a:pt x="48456" y="79280"/>
                      </a:cubicBezTo>
                      <a:lnTo>
                        <a:pt x="48456" y="111855"/>
                      </a:lnTo>
                      <a:cubicBezTo>
                        <a:pt x="48456" y="116353"/>
                        <a:pt x="44841" y="120000"/>
                        <a:pt x="40380" y="120000"/>
                      </a:cubicBezTo>
                      <a:lnTo>
                        <a:pt x="8076" y="120000"/>
                      </a:lnTo>
                      <a:cubicBezTo>
                        <a:pt x="3615" y="120000"/>
                        <a:pt x="0" y="116353"/>
                        <a:pt x="0" y="111855"/>
                      </a:cubicBezTo>
                      <a:lnTo>
                        <a:pt x="0" y="79280"/>
                      </a:lnTo>
                      <a:cubicBezTo>
                        <a:pt x="0" y="74782"/>
                        <a:pt x="3615" y="71136"/>
                        <a:pt x="8076" y="71136"/>
                      </a:cubicBezTo>
                      <a:close/>
                      <a:moveTo>
                        <a:pt x="68214" y="17227"/>
                      </a:moveTo>
                      <a:cubicBezTo>
                        <a:pt x="65517" y="17227"/>
                        <a:pt x="63330" y="19432"/>
                        <a:pt x="63330" y="22152"/>
                      </a:cubicBezTo>
                      <a:lnTo>
                        <a:pt x="63330" y="52547"/>
                      </a:lnTo>
                      <a:cubicBezTo>
                        <a:pt x="63330" y="55267"/>
                        <a:pt x="65517" y="57472"/>
                        <a:pt x="68214" y="57472"/>
                      </a:cubicBezTo>
                      <a:lnTo>
                        <a:pt x="98356" y="57472"/>
                      </a:lnTo>
                      <a:cubicBezTo>
                        <a:pt x="101053" y="57472"/>
                        <a:pt x="103240" y="55267"/>
                        <a:pt x="103240" y="52547"/>
                      </a:cubicBezTo>
                      <a:lnTo>
                        <a:pt x="103240" y="48863"/>
                      </a:lnTo>
                      <a:lnTo>
                        <a:pt x="79619" y="48863"/>
                      </a:lnTo>
                      <a:cubicBezTo>
                        <a:pt x="75159" y="48863"/>
                        <a:pt x="71543" y="45217"/>
                        <a:pt x="71543" y="40719"/>
                      </a:cubicBezTo>
                      <a:lnTo>
                        <a:pt x="71543" y="17227"/>
                      </a:lnTo>
                      <a:close/>
                      <a:moveTo>
                        <a:pt x="8076" y="12794"/>
                      </a:moveTo>
                      <a:lnTo>
                        <a:pt x="40380" y="12794"/>
                      </a:lnTo>
                      <a:cubicBezTo>
                        <a:pt x="44841" y="12794"/>
                        <a:pt x="48456" y="16440"/>
                        <a:pt x="48456" y="20938"/>
                      </a:cubicBezTo>
                      <a:lnTo>
                        <a:pt x="48456" y="53514"/>
                      </a:lnTo>
                      <a:cubicBezTo>
                        <a:pt x="48456" y="58011"/>
                        <a:pt x="44841" y="61658"/>
                        <a:pt x="40380" y="61658"/>
                      </a:cubicBezTo>
                      <a:lnTo>
                        <a:pt x="8076" y="61658"/>
                      </a:lnTo>
                      <a:cubicBezTo>
                        <a:pt x="3615" y="61658"/>
                        <a:pt x="0" y="58011"/>
                        <a:pt x="0" y="53514"/>
                      </a:cubicBezTo>
                      <a:lnTo>
                        <a:pt x="0" y="20938"/>
                      </a:lnTo>
                      <a:cubicBezTo>
                        <a:pt x="0" y="16440"/>
                        <a:pt x="3615" y="12794"/>
                        <a:pt x="8076" y="12794"/>
                      </a:cubicBezTo>
                      <a:close/>
                      <a:moveTo>
                        <a:pt x="79619" y="0"/>
                      </a:moveTo>
                      <a:lnTo>
                        <a:pt x="111923" y="0"/>
                      </a:lnTo>
                      <a:cubicBezTo>
                        <a:pt x="116384" y="0"/>
                        <a:pt x="120000" y="3646"/>
                        <a:pt x="120000" y="8144"/>
                      </a:cubicBezTo>
                      <a:lnTo>
                        <a:pt x="120000" y="40719"/>
                      </a:lnTo>
                      <a:cubicBezTo>
                        <a:pt x="120000" y="45217"/>
                        <a:pt x="116384" y="48863"/>
                        <a:pt x="111923" y="48863"/>
                      </a:cubicBezTo>
                      <a:lnTo>
                        <a:pt x="107513" y="48863"/>
                      </a:lnTo>
                      <a:lnTo>
                        <a:pt x="107513" y="53637"/>
                      </a:lnTo>
                      <a:cubicBezTo>
                        <a:pt x="107513" y="58135"/>
                        <a:pt x="103897" y="61781"/>
                        <a:pt x="99437" y="61781"/>
                      </a:cubicBezTo>
                      <a:lnTo>
                        <a:pt x="67133" y="61781"/>
                      </a:lnTo>
                      <a:cubicBezTo>
                        <a:pt x="62672" y="61781"/>
                        <a:pt x="59056" y="58135"/>
                        <a:pt x="59056" y="53637"/>
                      </a:cubicBezTo>
                      <a:lnTo>
                        <a:pt x="59056" y="21062"/>
                      </a:lnTo>
                      <a:cubicBezTo>
                        <a:pt x="59056" y="16564"/>
                        <a:pt x="62672" y="12918"/>
                        <a:pt x="67133" y="12918"/>
                      </a:cubicBezTo>
                      <a:lnTo>
                        <a:pt x="71543" y="12918"/>
                      </a:lnTo>
                      <a:lnTo>
                        <a:pt x="71543" y="8144"/>
                      </a:lnTo>
                      <a:cubicBezTo>
                        <a:pt x="71543" y="3646"/>
                        <a:pt x="75159" y="0"/>
                        <a:pt x="79619" y="0"/>
                      </a:cubicBez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350">
                    <a:solidFill>
                      <a:schemeClr val="dk1"/>
                    </a:solidFill>
                    <a:latin typeface="ＭＳ Ｐゴシック"/>
                    <a:ea typeface="ＭＳ Ｐゴシック"/>
                    <a:cs typeface="Arial"/>
                    <a:sym typeface="Arial"/>
                  </a:endParaRPr>
                </a:p>
              </p:txBody>
            </p:sp>
            <p:sp>
              <p:nvSpPr>
                <p:cNvPr id="91" name="TextBox 90"/>
                <p:cNvSpPr txBox="1"/>
                <p:nvPr/>
              </p:nvSpPr>
              <p:spPr>
                <a:xfrm>
                  <a:off x="8211575" y="2199184"/>
                  <a:ext cx="438088" cy="92333"/>
                </a:xfrm>
                <a:prstGeom prst="rect">
                  <a:avLst/>
                </a:prstGeom>
                <a:noFill/>
              </p:spPr>
              <p:txBody>
                <a:bodyPr wrap="square" lIns="0" tIns="0" rIns="0" bIns="0" rtlCol="0">
                  <a:spAutoFit/>
                </a:bodyPr>
                <a:lstStyle/>
                <a:p>
                  <a:pPr algn="ctr"/>
                  <a:r>
                    <a:rPr lang="ja-JP" altLang="en-US" sz="600" dirty="0" smtClean="0">
                      <a:latin typeface="Arial"/>
                      <a:ea typeface="ＭＳ Ｐゴシック"/>
                    </a:rPr>
                    <a:t>アプリケーション</a:t>
                  </a:r>
                  <a:endParaRPr lang="ja-JP" altLang="en-US" sz="600" dirty="0">
                    <a:latin typeface="Arial"/>
                    <a:ea typeface="ＭＳ Ｐゴシック"/>
                  </a:endParaRPr>
                </a:p>
              </p:txBody>
            </p:sp>
          </p:grpSp>
          <p:sp>
            <p:nvSpPr>
              <p:cNvPr id="92" name="TextBox 91"/>
              <p:cNvSpPr txBox="1"/>
              <p:nvPr/>
            </p:nvSpPr>
            <p:spPr>
              <a:xfrm>
                <a:off x="7464513" y="1836026"/>
                <a:ext cx="1055022" cy="123111"/>
              </a:xfrm>
              <a:prstGeom prst="rect">
                <a:avLst/>
              </a:prstGeom>
              <a:solidFill>
                <a:schemeClr val="bg1"/>
              </a:solidFill>
            </p:spPr>
            <p:txBody>
              <a:bodyPr wrap="square" lIns="0" tIns="0" rIns="0" bIns="0" rtlCol="0">
                <a:spAutoFit/>
              </a:bodyPr>
              <a:lstStyle/>
              <a:p>
                <a:pPr algn="ctr"/>
                <a:r>
                  <a:rPr lang="en-US" altLang="ja-JP" sz="800" b="1" dirty="0" smtClean="0">
                    <a:latin typeface="Arial"/>
                    <a:ea typeface="ＭＳ Ｐゴシック"/>
                  </a:rPr>
                  <a:t>SAAS / PAAS / IAAS</a:t>
                </a:r>
                <a:endParaRPr lang="ja-JP" altLang="en-US" sz="800" b="1" dirty="0">
                  <a:latin typeface="Arial"/>
                  <a:ea typeface="ＭＳ Ｐゴシック"/>
                </a:endParaRPr>
              </a:p>
            </p:txBody>
          </p:sp>
          <p:grpSp>
            <p:nvGrpSpPr>
              <p:cNvPr id="96" name="Group 95"/>
              <p:cNvGrpSpPr/>
              <p:nvPr/>
            </p:nvGrpSpPr>
            <p:grpSpPr>
              <a:xfrm>
                <a:off x="7060415" y="2119178"/>
                <a:ext cx="319168" cy="405378"/>
                <a:chOff x="1755735" y="1691466"/>
                <a:chExt cx="405342" cy="514828"/>
              </a:xfrm>
            </p:grpSpPr>
            <p:sp>
              <p:nvSpPr>
                <p:cNvPr id="97" name="Freeform 96"/>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25400" cap="rnd">
                  <a:solidFill>
                    <a:srgbClr val="049FD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sp>
              <p:nvSpPr>
                <p:cNvPr id="98" name="Freeform 97"/>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grpSp>
        </p:grpSp>
      </p:grpSp>
      <p:sp>
        <p:nvSpPr>
          <p:cNvPr id="80" name="正方形/長方形 79"/>
          <p:cNvSpPr/>
          <p:nvPr/>
        </p:nvSpPr>
        <p:spPr>
          <a:xfrm>
            <a:off x="943897" y="4660490"/>
            <a:ext cx="1356851" cy="23597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p>
        </p:txBody>
      </p:sp>
      <p:cxnSp>
        <p:nvCxnSpPr>
          <p:cNvPr id="5" name="直線コネクタ 4"/>
          <p:cNvCxnSpPr/>
          <p:nvPr/>
        </p:nvCxnSpPr>
        <p:spPr>
          <a:xfrm>
            <a:off x="4444181" y="1566548"/>
            <a:ext cx="0" cy="28242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41769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19100" y="1657350"/>
            <a:ext cx="3926758" cy="1828800"/>
          </a:xfrm>
        </p:spPr>
        <p:txBody>
          <a:bodyPr/>
          <a:lstStyle/>
          <a:p>
            <a:r>
              <a:rPr lang="ja-JP" altLang="en-US" dirty="0" smtClean="0">
                <a:latin typeface="Meiryo" charset="-128"/>
                <a:ea typeface="Meiryo" charset="-128"/>
                <a:cs typeface="Meiryo" charset="-128"/>
              </a:rPr>
              <a:t>課題</a:t>
            </a:r>
            <a:r>
              <a:rPr lang="en-US" altLang="ja-JP" dirty="0">
                <a:latin typeface="Meiryo" charset="-128"/>
                <a:ea typeface="Meiryo" charset="-128"/>
                <a:cs typeface="Meiryo" charset="-128"/>
              </a:rPr>
              <a:t>1  </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r>
              <a:rPr lang="ja-JP" altLang="en-US" dirty="0" smtClean="0">
                <a:latin typeface="Meiryo" charset="-128"/>
                <a:ea typeface="Meiryo" charset="-128"/>
                <a:cs typeface="Meiryo" charset="-128"/>
              </a:rPr>
              <a:t>マルウェア感染</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r>
              <a:rPr lang="ja-JP" altLang="en-US" dirty="0" smtClean="0">
                <a:latin typeface="Meiryo" charset="-128"/>
                <a:ea typeface="Meiryo" charset="-128"/>
                <a:cs typeface="Meiryo" charset="-128"/>
              </a:rPr>
              <a:t>リスク</a:t>
            </a:r>
            <a:r>
              <a:rPr lang="ja-JP" altLang="en-US" dirty="0">
                <a:latin typeface="Meiryo" charset="-128"/>
                <a:ea typeface="Meiryo" charset="-128"/>
                <a:cs typeface="Meiryo" charset="-128"/>
              </a:rPr>
              <a:t>対策について</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endParaRPr altLang="en-US" dirty="0">
              <a:latin typeface="Meiryo" charset="-128"/>
              <a:ea typeface="Meiryo" charset="-128"/>
              <a:cs typeface="Meiryo" charset="-128"/>
            </a:endParaRPr>
          </a:p>
        </p:txBody>
      </p:sp>
      <p:sp>
        <p:nvSpPr>
          <p:cNvPr id="2" name="テキスト ボックス 1"/>
          <p:cNvSpPr txBox="1"/>
          <p:nvPr/>
        </p:nvSpPr>
        <p:spPr>
          <a:xfrm>
            <a:off x="4965290" y="816077"/>
            <a:ext cx="3864078" cy="1754326"/>
          </a:xfrm>
          <a:prstGeom prst="rect">
            <a:avLst/>
          </a:prstGeom>
          <a:noFill/>
        </p:spPr>
        <p:txBody>
          <a:bodyPr wrap="square" rtlCol="0">
            <a:spAutoFit/>
          </a:bodyPr>
          <a:lstStyle/>
          <a:p>
            <a:r>
              <a:rPr kumimoji="1" lang="ja-JP" altLang="en-US" dirty="0" smtClean="0">
                <a:solidFill>
                  <a:schemeClr val="bg2">
                    <a:lumMod val="65000"/>
                  </a:schemeClr>
                </a:solidFill>
                <a:latin typeface="Meiryo" charset="-128"/>
                <a:ea typeface="Meiryo" charset="-128"/>
                <a:cs typeface="Meiryo" charset="-128"/>
              </a:rPr>
              <a:t>昨今のインターネット環境と課題</a:t>
            </a:r>
            <a:endParaRPr kumimoji="1" lang="en-US" altLang="ja-JP" dirty="0" smtClean="0">
              <a:solidFill>
                <a:schemeClr val="bg2">
                  <a:lumMod val="65000"/>
                </a:schemeClr>
              </a:solidFill>
              <a:latin typeface="Meiryo" charset="-128"/>
              <a:ea typeface="Meiryo" charset="-128"/>
              <a:cs typeface="Meiryo" charset="-128"/>
            </a:endParaRPr>
          </a:p>
          <a:p>
            <a:endParaRPr kumimoji="1" lang="en-US" altLang="ja-JP" dirty="0" smtClean="0">
              <a:solidFill>
                <a:srgbClr val="282828"/>
              </a:solidFill>
              <a:latin typeface="CiscoSansTT ExtraLight"/>
            </a:endParaRPr>
          </a:p>
          <a:p>
            <a:r>
              <a:rPr kumimoji="1" lang="en-US" altLang="ja-JP" dirty="0" smtClean="0">
                <a:latin typeface="CiscoSansTT ExtraLight"/>
              </a:rPr>
              <a:t>Cisco Umbrella</a:t>
            </a:r>
          </a:p>
          <a:p>
            <a:endParaRPr kumimoji="1" lang="en-US" altLang="ja-JP" dirty="0">
              <a:solidFill>
                <a:srgbClr val="FFFFFF">
                  <a:lumMod val="65000"/>
                </a:srgbClr>
              </a:solidFill>
              <a:latin typeface="CiscoSansTT ExtraLight"/>
            </a:endParaRPr>
          </a:p>
          <a:p>
            <a:r>
              <a:rPr kumimoji="1" lang="en-US" altLang="ja-JP" dirty="0" smtClean="0">
                <a:solidFill>
                  <a:srgbClr val="FFFFFF">
                    <a:lumMod val="65000"/>
                  </a:srgbClr>
                </a:solidFill>
                <a:latin typeface="CiscoSansTT ExtraLight"/>
              </a:rPr>
              <a:t>Cisco </a:t>
            </a:r>
            <a:r>
              <a:rPr kumimoji="1" lang="en-US" altLang="ja-JP" dirty="0" err="1" smtClean="0">
                <a:solidFill>
                  <a:srgbClr val="FFFFFF">
                    <a:lumMod val="65000"/>
                  </a:srgbClr>
                </a:solidFill>
                <a:latin typeface="CiscoSansTT ExtraLight"/>
              </a:rPr>
              <a:t>CloudLock</a:t>
            </a:r>
            <a:endParaRPr kumimoji="1" lang="en-US" altLang="ja-JP" dirty="0" smtClean="0">
              <a:solidFill>
                <a:srgbClr val="FFFFFF">
                  <a:lumMod val="65000"/>
                </a:srgbClr>
              </a:solidFill>
              <a:latin typeface="CiscoSansTT ExtraLight"/>
            </a:endParaRPr>
          </a:p>
          <a:p>
            <a:endParaRPr kumimoji="1" lang="ja-JP" altLang="en-US" dirty="0" smtClean="0">
              <a:solidFill>
                <a:srgbClr val="FFFFFF">
                  <a:lumMod val="65000"/>
                </a:srgbClr>
              </a:solidFill>
              <a:latin typeface="CiscoSansTT ExtraLight"/>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071" y="3056436"/>
            <a:ext cx="1966452" cy="1878566"/>
          </a:xfrm>
          <a:prstGeom prst="rect">
            <a:avLst/>
          </a:prstGeom>
        </p:spPr>
      </p:pic>
    </p:spTree>
    <p:extLst>
      <p:ext uri="{BB962C8B-B14F-4D97-AF65-F5344CB8AC3E}">
        <p14:creationId xmlns:p14="http://schemas.microsoft.com/office/powerpoint/2010/main" val="172696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Umbrella Theme 2017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id="{0CFC7E05-F726-844D-979F-A65DE2263236}" vid="{254A2708-5AB8-B247-BE50-BBF73D91C080}"/>
    </a:ext>
  </a:extLst>
</a:theme>
</file>

<file path=ppt/theme/theme2.xml><?xml version="1.0" encoding="utf-8"?>
<a:theme xmlns:a="http://schemas.openxmlformats.org/drawingml/2006/main" name="1_Umbrella Theme 2017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id="{0CFC7E05-F726-844D-979F-A65DE2263236}" vid="{254A2708-5AB8-B247-BE50-BBF73D91C080}"/>
    </a:ext>
  </a:extLst>
</a:theme>
</file>

<file path=ppt/theme/theme3.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2_Umbrella Theme 2017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id="{0CFC7E05-F726-844D-979F-A65DE2263236}" vid="{254A2708-5AB8-B247-BE50-BBF73D91C080}"/>
    </a:ext>
  </a:extLst>
</a:theme>
</file>

<file path=ppt/theme/theme6.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7.xml><?xml version="1.0" encoding="utf-8"?>
<a:theme xmlns:a="http://schemas.openxmlformats.org/drawingml/2006/main" name="2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Cisco_Umbrella_BDM4_110616</Template>
  <TotalTime>8185</TotalTime>
  <Words>3023</Words>
  <Application>Microsoft Macintosh PowerPoint</Application>
  <PresentationFormat>画面に合わせる (16:9)</PresentationFormat>
  <Paragraphs>553</Paragraphs>
  <Slides>37</Slides>
  <Notes>24</Notes>
  <HiddenSlides>0</HiddenSlides>
  <MMClips>0</MMClips>
  <ScaleCrop>false</ScaleCrop>
  <HeadingPairs>
    <vt:vector size="6" baseType="variant">
      <vt:variant>
        <vt:lpstr>使用されているフォント</vt:lpstr>
      </vt:variant>
      <vt:variant>
        <vt:i4>23</vt:i4>
      </vt:variant>
      <vt:variant>
        <vt:lpstr>テーマ</vt:lpstr>
      </vt:variant>
      <vt:variant>
        <vt:i4>7</vt:i4>
      </vt:variant>
      <vt:variant>
        <vt:lpstr>スライド タイトル</vt:lpstr>
      </vt:variant>
      <vt:variant>
        <vt:i4>37</vt:i4>
      </vt:variant>
    </vt:vector>
  </HeadingPairs>
  <TitlesOfParts>
    <vt:vector size="67" baseType="lpstr">
      <vt:lpstr>.AppleSystemUIFont</vt:lpstr>
      <vt:lpstr>Calibri</vt:lpstr>
      <vt:lpstr>Ciscolight</vt:lpstr>
      <vt:lpstr>CiscoSans</vt:lpstr>
      <vt:lpstr>CiscoSans ExtraLight</vt:lpstr>
      <vt:lpstr>CiscoSans Thin</vt:lpstr>
      <vt:lpstr>CiscoSansTT</vt:lpstr>
      <vt:lpstr>CiscoSansTT ExtraLight</vt:lpstr>
      <vt:lpstr>CiscoSansTT Light</vt:lpstr>
      <vt:lpstr>CiscoSansTT Thin</vt:lpstr>
      <vt:lpstr>Franklin Gothic Book</vt:lpstr>
      <vt:lpstr>Meiryo</vt:lpstr>
      <vt:lpstr>MS PGothic</vt:lpstr>
      <vt:lpstr>ＭＳ Ｐゴシック</vt:lpstr>
      <vt:lpstr>Open Sans</vt:lpstr>
      <vt:lpstr>Questrial</vt:lpstr>
      <vt:lpstr>Tipo de letra del sistema Fina</vt:lpstr>
      <vt:lpstr>Wingdings</vt:lpstr>
      <vt:lpstr>Yu Gothic</vt:lpstr>
      <vt:lpstr>メイリオ</vt:lpstr>
      <vt:lpstr>小塚ゴシック Pro L</vt:lpstr>
      <vt:lpstr>新細明體</vt:lpstr>
      <vt:lpstr>Arial</vt:lpstr>
      <vt:lpstr>Umbrella Theme 2017 16x9</vt:lpstr>
      <vt:lpstr>1_Umbrella Theme 2017 16x9</vt:lpstr>
      <vt:lpstr>Blue theme 2015 16x9</vt:lpstr>
      <vt:lpstr>1_Blue theme 2015 16x9</vt:lpstr>
      <vt:lpstr>2_Umbrella Theme 2017 16x9</vt:lpstr>
      <vt:lpstr>Blue theme 2016 16x9</vt:lpstr>
      <vt:lpstr>2_Blue theme 2015 16x9</vt:lpstr>
      <vt:lpstr>Cisco クラウド セキュリティ ソリューション</vt:lpstr>
      <vt:lpstr>アジェンダ</vt:lpstr>
      <vt:lpstr>アジェンダ</vt:lpstr>
      <vt:lpstr>IT はどのように構築されたか </vt:lpstr>
      <vt:lpstr>ワーク スタイルの 変化</vt:lpstr>
      <vt:lpstr>ユーザとアプリはクラウドを採用 </vt:lpstr>
      <vt:lpstr>PowerPoint プレゼンテーション</vt:lpstr>
      <vt:lpstr>Cisco クラウド セキュリティ</vt:lpstr>
      <vt:lpstr>課題1   マルウェア感染 リスク対策について </vt:lpstr>
      <vt:lpstr>Cisco Umbrellaとは</vt:lpstr>
      <vt:lpstr>DNSの仕組み </vt:lpstr>
      <vt:lpstr>マルウェアもDNSを使います</vt:lpstr>
      <vt:lpstr>Cisco Umbrella の仕組み</vt:lpstr>
      <vt:lpstr>Umbrella が適合する場所</vt:lpstr>
      <vt:lpstr>Blockできる項目</vt:lpstr>
      <vt:lpstr>カテゴリ毎の フィルタリング</vt:lpstr>
      <vt:lpstr>事例：シスコの場合</vt:lpstr>
      <vt:lpstr>インテリジェンス </vt:lpstr>
      <vt:lpstr>インターネットの基盤に組み 込まれている </vt:lpstr>
      <vt:lpstr>インテリジェント プロキシ</vt:lpstr>
      <vt:lpstr>Cisco Security Connector</vt:lpstr>
      <vt:lpstr>Umbrella Blocks Rio 2016  </vt:lpstr>
      <vt:lpstr>まとめ</vt:lpstr>
      <vt:lpstr>どんなお客様向け？</vt:lpstr>
      <vt:lpstr>課題2    クラウドの情報 漏洩対策について </vt:lpstr>
      <vt:lpstr>PowerPoint プレゼンテーション</vt:lpstr>
      <vt:lpstr>CASB の市場浸透率 </vt:lpstr>
      <vt:lpstr>クラウドにおける上位の脅威 </vt:lpstr>
      <vt:lpstr>クラウドの責任共有 - SaaS/PaaS/IaaS</vt:lpstr>
      <vt:lpstr>CloudLock プラットフォーム</vt:lpstr>
      <vt:lpstr>CloudLock - API アクセス（クラウド対クラウド）</vt:lpstr>
      <vt:lpstr>CloudLock ダッシュボード</vt:lpstr>
      <vt:lpstr>ポリシー作成例</vt:lpstr>
      <vt:lpstr>日本独自の辞書にも対応済み</vt:lpstr>
      <vt:lpstr>まとめ</vt:lpstr>
      <vt:lpstr>どんなお客様向け</vt:lpstr>
      <vt:lpstr>PowerPoint プレゼンテーション</vt:lpstr>
    </vt:vector>
  </TitlesOfParts>
  <Manager>Hiroaki Shiotsuki</Manager>
  <Company>Cisco Systems GK</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Umbrella Overview</dc:title>
  <dc:subject/>
  <dc:creator>Susan Oak</dc:creator>
  <cp:keywords>Umbrella</cp:keywords>
  <dc:description/>
  <cp:lastModifiedBy>Microsoft Office ユーザー</cp:lastModifiedBy>
  <cp:revision>214</cp:revision>
  <cp:lastPrinted>2017-12-14T04:36:52Z</cp:lastPrinted>
  <dcterms:created xsi:type="dcterms:W3CDTF">2016-11-06T14:42:04Z</dcterms:created>
  <dcterms:modified xsi:type="dcterms:W3CDTF">2017-12-18T06:19:22Z</dcterms:modified>
  <cp:category>Security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07841bbc-cd3c-4a76-827f-75a2226890f4</vt:lpwstr>
  </property>
  <property fmtid="{D5CDD505-2E9C-101B-9397-08002B2CF9AE}" pid="3" name="Jive_VersionGuid">
    <vt:lpwstr>672f0a81-73a4-4841-93d7-0a179e503abe</vt:lpwstr>
  </property>
  <property fmtid="{D5CDD505-2E9C-101B-9397-08002B2CF9AE}" pid="4" name="Offisync_ProviderInitializationData">
    <vt:lpwstr>https://cisco.jiveon.com</vt:lpwstr>
  </property>
  <property fmtid="{D5CDD505-2E9C-101B-9397-08002B2CF9AE}" pid="5" name="Jive_LatestUserAccountName">
    <vt:lpwstr>hshiotsu</vt:lpwstr>
  </property>
  <property fmtid="{D5CDD505-2E9C-101B-9397-08002B2CF9AE}" pid="6" name="Offisync_UniqueId">
    <vt:lpwstr>1704362</vt:lpwstr>
  </property>
  <property fmtid="{D5CDD505-2E9C-101B-9397-08002B2CF9AE}" pid="7" name="Offisync_UpdateToken">
    <vt:lpwstr>2</vt:lpwstr>
  </property>
</Properties>
</file>