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0"/>
  </p:notesMasterIdLst>
  <p:handoutMasterIdLst>
    <p:handoutMasterId r:id="rId31"/>
  </p:handoutMasterIdLst>
  <p:sldIdLst>
    <p:sldId id="256" r:id="rId2"/>
    <p:sldId id="452" r:id="rId3"/>
    <p:sldId id="257" r:id="rId4"/>
    <p:sldId id="483" r:id="rId5"/>
    <p:sldId id="464" r:id="rId6"/>
    <p:sldId id="465" r:id="rId7"/>
    <p:sldId id="467" r:id="rId8"/>
    <p:sldId id="455" r:id="rId9"/>
    <p:sldId id="457" r:id="rId10"/>
    <p:sldId id="459" r:id="rId11"/>
    <p:sldId id="460" r:id="rId12"/>
    <p:sldId id="468" r:id="rId13"/>
    <p:sldId id="469" r:id="rId14"/>
    <p:sldId id="470" r:id="rId15"/>
    <p:sldId id="471" r:id="rId16"/>
    <p:sldId id="472" r:id="rId17"/>
    <p:sldId id="482" r:id="rId18"/>
    <p:sldId id="476" r:id="rId19"/>
    <p:sldId id="477" r:id="rId20"/>
    <p:sldId id="473" r:id="rId21"/>
    <p:sldId id="474" r:id="rId22"/>
    <p:sldId id="475" r:id="rId23"/>
    <p:sldId id="478" r:id="rId24"/>
    <p:sldId id="479" r:id="rId25"/>
    <p:sldId id="480" r:id="rId26"/>
    <p:sldId id="481" r:id="rId27"/>
    <p:sldId id="462" r:id="rId28"/>
    <p:sldId id="290" r:id="rId2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Title" id="{57DC69AD-A26E-47D6-B65E-46E672F711FE}">
          <p14:sldIdLst>
            <p14:sldId id="256"/>
            <p14:sldId id="452"/>
          </p14:sldIdLst>
        </p14:section>
        <p14:section name="Segue" id="{769C1531-1D68-44DE-9081-A6548BE7F9DF}">
          <p14:sldIdLst>
            <p14:sldId id="257"/>
            <p14:sldId id="483"/>
            <p14:sldId id="464"/>
            <p14:sldId id="465"/>
            <p14:sldId id="467"/>
            <p14:sldId id="455"/>
            <p14:sldId id="457"/>
            <p14:sldId id="459"/>
            <p14:sldId id="460"/>
            <p14:sldId id="468"/>
            <p14:sldId id="469"/>
            <p14:sldId id="470"/>
            <p14:sldId id="471"/>
            <p14:sldId id="472"/>
            <p14:sldId id="482"/>
            <p14:sldId id="476"/>
            <p14:sldId id="477"/>
            <p14:sldId id="473"/>
            <p14:sldId id="474"/>
            <p14:sldId id="475"/>
            <p14:sldId id="478"/>
            <p14:sldId id="479"/>
            <p14:sldId id="480"/>
            <p14:sldId id="481"/>
          </p14:sldIdLst>
        </p14:section>
        <p14:section name="Best Practices" id="{B16B0119-F592-42F7-9D01-1C22FDD9DB10}">
          <p14:sldIdLst>
            <p14:sldId id="462"/>
            <p14:sldId id="290"/>
          </p14:sldIdLst>
        </p14:section>
      </p14:sectionLst>
    </p:ex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D3D"/>
    <a:srgbClr val="86DBF2"/>
    <a:srgbClr val="049FD9"/>
    <a:srgbClr val="1FAED4"/>
    <a:srgbClr val="72C059"/>
    <a:srgbClr val="B2D171"/>
    <a:srgbClr val="B8E1D0"/>
    <a:srgbClr val="26194B"/>
    <a:srgbClr val="9891A0"/>
    <a:srgbClr val="1130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29" autoAdjust="0"/>
    <p:restoredTop sz="96469" autoAdjust="0"/>
  </p:normalViewPr>
  <p:slideViewPr>
    <p:cSldViewPr snapToGrid="0" snapToObjects="1" showGuides="1">
      <p:cViewPr>
        <p:scale>
          <a:sx n="100" d="100"/>
          <a:sy n="100" d="100"/>
        </p:scale>
        <p:origin x="2200" y="1336"/>
      </p:cViewPr>
      <p:guideLst>
        <p:guide pos="3144"/>
        <p:guide orient="horz" pos="1620"/>
      </p:guideLst>
    </p:cSldViewPr>
  </p:slideViewPr>
  <p:notesTextViewPr>
    <p:cViewPr>
      <p:scale>
        <a:sx n="3" d="2"/>
        <a:sy n="3" d="2"/>
      </p:scale>
      <p:origin x="0" y="0"/>
    </p:cViewPr>
  </p:notesTextViewPr>
  <p:sorterViewPr>
    <p:cViewPr>
      <p:scale>
        <a:sx n="180" d="100"/>
        <a:sy n="180" d="100"/>
      </p:scale>
      <p:origin x="0" y="12760"/>
    </p:cViewPr>
  </p:sorterViewPr>
  <p:notesViewPr>
    <p:cSldViewPr snapToGrid="0" snapToObjects="1" showGuides="1">
      <p:cViewPr varScale="1">
        <p:scale>
          <a:sx n="125" d="100"/>
          <a:sy n="125" d="100"/>
        </p:scale>
        <p:origin x="4932" y="96"/>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commentAuthors" Target="commentAuthor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12/21/17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12/21/17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・昨年度</a:t>
            </a:r>
            <a:r>
              <a:rPr lang="en-US" altLang="ja-JP" dirty="0" smtClean="0"/>
              <a:t>1</a:t>
            </a:r>
            <a:r>
              <a:rPr lang="ja-JP" altLang="en-US" dirty="0" smtClean="0"/>
              <a:t>年間の売り上げ高の</a:t>
            </a:r>
            <a:r>
              <a:rPr lang="en-US" altLang="ja-JP" dirty="0" smtClean="0"/>
              <a:t>237</a:t>
            </a:r>
            <a:r>
              <a:rPr lang="ja-JP" altLang="en-US" dirty="0" smtClean="0"/>
              <a:t>％の成長。</a:t>
            </a:r>
            <a:endParaRPr lang="en-US" altLang="ja-JP" dirty="0" smtClean="0"/>
          </a:p>
          <a:p>
            <a:r>
              <a:rPr lang="ja-JP" altLang="en-US" dirty="0" smtClean="0"/>
              <a:t>・特に</a:t>
            </a:r>
            <a:r>
              <a:rPr lang="en-US" altLang="ja-JP" dirty="0" smtClean="0"/>
              <a:t>Start</a:t>
            </a:r>
            <a:r>
              <a:rPr lang="ja-JP" altLang="en-US" dirty="0" smtClean="0"/>
              <a:t>スイッチ（</a:t>
            </a:r>
            <a:r>
              <a:rPr lang="en-US" altLang="ja-JP" dirty="0" smtClean="0"/>
              <a:t>Catalyst2960L</a:t>
            </a:r>
            <a:r>
              <a:rPr lang="ja-JP" altLang="en-US" dirty="0" smtClean="0"/>
              <a:t>）とエントリーモデルが大きく貢献</a:t>
            </a:r>
            <a:endParaRPr lang="en-SG" altLang="ja-JP" dirty="0" smtClean="0"/>
          </a:p>
          <a:p>
            <a:r>
              <a:rPr lang="en-SG" altLang="ja-JP" dirty="0" smtClean="0"/>
              <a:t>FY16</a:t>
            </a:r>
            <a:r>
              <a:rPr lang="en-SG" altLang="ja-JP" baseline="0" dirty="0" smtClean="0"/>
              <a:t> : 10.12M</a:t>
            </a:r>
          </a:p>
          <a:p>
            <a:r>
              <a:rPr lang="en-SG" altLang="ja-JP" baseline="0" dirty="0" smtClean="0"/>
              <a:t>FY17 : 23.98M</a:t>
            </a:r>
          </a:p>
          <a:p>
            <a:r>
              <a:rPr lang="ja-JP" altLang="en-US" sz="1200" dirty="0" smtClean="0">
                <a:solidFill>
                  <a:schemeClr val="accent6"/>
                </a:solidFill>
                <a:latin typeface="メイリオ" panose="020B0604030504040204" pitchFamily="50" charset="-128"/>
                <a:ea typeface="メイリオ" panose="020B0604030504040204" pitchFamily="50" charset="-128"/>
              </a:rPr>
              <a:t>・実は幅広い会社規模のお客様にご導入いただいている。</a:t>
            </a:r>
            <a:endParaRPr lang="en-US" altLang="ja-JP" sz="1200" dirty="0" smtClean="0">
              <a:solidFill>
                <a:schemeClr val="accent6"/>
              </a:solidFill>
              <a:latin typeface="メイリオ" panose="020B0604030504040204" pitchFamily="50" charset="-128"/>
              <a:ea typeface="メイリオ" panose="020B0604030504040204" pitchFamily="50" charset="-128"/>
            </a:endParaRPr>
          </a:p>
          <a:p>
            <a:r>
              <a:rPr lang="ja-JP" altLang="en-US" sz="1200" dirty="0" smtClean="0">
                <a:solidFill>
                  <a:schemeClr val="accent6"/>
                </a:solidFill>
                <a:latin typeface="メイリオ" panose="020B0604030504040204" pitchFamily="50" charset="-128"/>
                <a:ea typeface="メイリオ" panose="020B0604030504040204" pitchFamily="50" charset="-128"/>
              </a:rPr>
              <a:t>　→</a:t>
            </a:r>
            <a:r>
              <a:rPr lang="ja-JP" altLang="en-US" sz="1200" u="sng" dirty="0" smtClean="0">
                <a:solidFill>
                  <a:schemeClr val="accent6"/>
                </a:solidFill>
                <a:latin typeface="メイリオ" panose="020B0604030504040204" pitchFamily="50" charset="-128"/>
                <a:ea typeface="メイリオ" panose="020B0604030504040204" pitchFamily="50" charset="-128"/>
              </a:rPr>
              <a:t>会社規模に関係なく、</a:t>
            </a:r>
            <a:r>
              <a:rPr lang="en-US" altLang="ja-JP" sz="1200" u="sng" dirty="0" smtClean="0">
                <a:solidFill>
                  <a:schemeClr val="accent6"/>
                </a:solidFill>
                <a:latin typeface="メイリオ" panose="020B0604030504040204" pitchFamily="50" charset="-128"/>
                <a:ea typeface="メイリオ" panose="020B0604030504040204" pitchFamily="50" charset="-128"/>
              </a:rPr>
              <a:t>IT</a:t>
            </a:r>
            <a:r>
              <a:rPr lang="ja-JP" altLang="en-US" sz="1200" u="sng" dirty="0" smtClean="0">
                <a:solidFill>
                  <a:schemeClr val="accent6"/>
                </a:solidFill>
                <a:latin typeface="メイリオ" panose="020B0604030504040204" pitchFamily="50" charset="-128"/>
                <a:ea typeface="メイリオ" panose="020B0604030504040204" pitchFamily="50" charset="-128"/>
              </a:rPr>
              <a:t>管理者が社内にいない、少ない企業様に導入が進んでいる。</a:t>
            </a:r>
            <a:endParaRPr lang="en-US" altLang="ja-JP" sz="1200" u="sng" dirty="0" smtClean="0">
              <a:solidFill>
                <a:schemeClr val="accent6"/>
              </a:solidFill>
              <a:latin typeface="メイリオ" panose="020B0604030504040204" pitchFamily="50" charset="-128"/>
              <a:ea typeface="メイリオ" panose="020B0604030504040204" pitchFamily="50" charset="-128"/>
            </a:endParaRPr>
          </a:p>
          <a:p>
            <a:r>
              <a:rPr lang="ja-JP" altLang="en-US" sz="1200" dirty="0" smtClean="0">
                <a:solidFill>
                  <a:schemeClr val="accent6"/>
                </a:solidFill>
                <a:latin typeface="メイリオ" panose="020B0604030504040204" pitchFamily="50" charset="-128"/>
                <a:ea typeface="メイリオ" panose="020B0604030504040204" pitchFamily="50" charset="-128"/>
              </a:rPr>
              <a:t>　→故に、ニーズも多様化している。</a:t>
            </a:r>
            <a:endParaRPr lang="en-US" altLang="ja-JP" sz="1200" dirty="0" smtClean="0">
              <a:solidFill>
                <a:schemeClr val="accent6"/>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142413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endParaRPr lang="en-US" altLang="ja-JP" sz="1200" kern="1200" dirty="0">
              <a:solidFill>
                <a:srgbClr val="000000"/>
              </a:solidFill>
              <a:latin typeface="+mn-lt"/>
              <a:ea typeface="ＭＳ Ｐゴシック" charset="0"/>
              <a:cs typeface="+mn-cs"/>
            </a:endParaRPr>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4390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endParaRPr kumimoji="1" lang="en-US" altLang="ja-JP" sz="900" dirty="0"/>
          </a:p>
        </p:txBody>
      </p:sp>
    </p:spTree>
    <p:extLst>
      <p:ext uri="{BB962C8B-B14F-4D97-AF65-F5344CB8AC3E}">
        <p14:creationId xmlns:p14="http://schemas.microsoft.com/office/powerpoint/2010/main" val="27860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pitchFamily="2" charset="2"/>
              <a:buNone/>
            </a:pPr>
            <a:endParaRPr lang="en-US" altLang="ja-JP"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143704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pPr>
                <a:defRPr/>
              </a:pPr>
              <a:t>10</a:t>
            </a:fld>
            <a:endParaRPr lang="en-US"/>
          </a:p>
        </p:txBody>
      </p:sp>
    </p:spTree>
    <p:extLst>
      <p:ext uri="{BB962C8B-B14F-4D97-AF65-F5344CB8AC3E}">
        <p14:creationId xmlns:p14="http://schemas.microsoft.com/office/powerpoint/2010/main" val="1346752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a:lnSpc>
                <a:spcPct val="120000"/>
              </a:lnSpc>
            </a:pPr>
            <a:r>
              <a:rPr lang="ja-JP" altLang="en-US" sz="900" b="1" kern="1200" dirty="0">
                <a:solidFill>
                  <a:srgbClr val="000000"/>
                </a:solidFill>
                <a:latin typeface="+mn-lt"/>
                <a:ea typeface="ＭＳ Ｐゴシック" charset="0"/>
                <a:cs typeface="ＭＳ Ｐゴシック" charset="0"/>
              </a:rPr>
              <a:t>・</a:t>
            </a:r>
            <a:r>
              <a:rPr lang="en-US" altLang="ja-JP" sz="900" b="0" kern="1200" dirty="0">
                <a:solidFill>
                  <a:srgbClr val="000000"/>
                </a:solidFill>
                <a:latin typeface="+mn-lt"/>
                <a:ea typeface="ＭＳ Ｐゴシック" charset="0"/>
                <a:cs typeface="ＭＳ Ｐゴシック" charset="0"/>
              </a:rPr>
              <a:t>Cisco</a:t>
            </a:r>
            <a:r>
              <a:rPr lang="ja-JP" altLang="en-US" sz="900" b="0" kern="1200" dirty="0">
                <a:solidFill>
                  <a:srgbClr val="000000"/>
                </a:solidFill>
                <a:latin typeface="+mn-lt"/>
                <a:ea typeface="ＭＳ Ｐゴシック" charset="0"/>
                <a:cs typeface="ＭＳ Ｐゴシック" charset="0"/>
              </a:rPr>
              <a:t> </a:t>
            </a:r>
            <a:r>
              <a:rPr lang="en-US" altLang="ja-JP" sz="900" b="0" kern="1200" dirty="0">
                <a:solidFill>
                  <a:srgbClr val="000000"/>
                </a:solidFill>
                <a:latin typeface="+mn-lt"/>
                <a:ea typeface="ＭＳ Ｐゴシック" charset="0"/>
                <a:cs typeface="ＭＳ Ｐゴシック" charset="0"/>
              </a:rPr>
              <a:t>Start</a:t>
            </a:r>
            <a:r>
              <a:rPr lang="ja-JP" altLang="en-US" sz="900" b="0" kern="1200" dirty="0">
                <a:solidFill>
                  <a:srgbClr val="000000"/>
                </a:solidFill>
                <a:latin typeface="+mn-lt"/>
                <a:ea typeface="ＭＳ Ｐゴシック" charset="0"/>
                <a:cs typeface="ＭＳ Ｐゴシック" charset="0"/>
              </a:rPr>
              <a:t>ワイヤレスの新製品、</a:t>
            </a:r>
            <a:r>
              <a:rPr lang="en-US" altLang="ja-JP" sz="900" b="0" kern="1200" dirty="0">
                <a:solidFill>
                  <a:srgbClr val="000000"/>
                </a:solidFill>
                <a:latin typeface="+mn-lt"/>
                <a:ea typeface="ＭＳ Ｐゴシック" charset="0"/>
                <a:cs typeface="ＭＳ Ｐゴシック" charset="0"/>
              </a:rPr>
              <a:t>Aironet1815</a:t>
            </a:r>
            <a:r>
              <a:rPr lang="ja-JP" altLang="en-US" sz="900" b="0" kern="1200" dirty="0">
                <a:solidFill>
                  <a:srgbClr val="000000"/>
                </a:solidFill>
                <a:latin typeface="+mn-lt"/>
                <a:ea typeface="ＭＳ Ｐゴシック" charset="0"/>
                <a:cs typeface="ＭＳ Ｐゴシック" charset="0"/>
              </a:rPr>
              <a:t>シリーズ。特徴は下記。</a:t>
            </a:r>
            <a:endParaRPr lang="en-US" altLang="ja-JP" sz="900" b="0" kern="1200" dirty="0">
              <a:solidFill>
                <a:srgbClr val="000000"/>
              </a:solidFill>
              <a:latin typeface="+mn-lt"/>
              <a:ea typeface="ＭＳ Ｐゴシック" charset="0"/>
              <a:cs typeface="ＭＳ Ｐゴシック" charset="0"/>
            </a:endParaRPr>
          </a:p>
          <a:p>
            <a:pPr>
              <a:lnSpc>
                <a:spcPct val="120000"/>
              </a:lnSpc>
            </a:pPr>
            <a:r>
              <a:rPr lang="ja-JP" altLang="en-US" sz="900" b="1" kern="1200" dirty="0">
                <a:solidFill>
                  <a:srgbClr val="000000"/>
                </a:solidFill>
                <a:latin typeface="+mn-lt"/>
                <a:ea typeface="ＭＳ Ｐゴシック" charset="0"/>
                <a:cs typeface="ＭＳ Ｐゴシック" charset="0"/>
              </a:rPr>
              <a:t>日本の要求にコミット</a:t>
            </a:r>
            <a:endParaRPr lang="en-US" altLang="ja-JP" sz="900" b="1" kern="1200" dirty="0">
              <a:solidFill>
                <a:srgbClr val="000000"/>
              </a:solidFill>
              <a:latin typeface="+mn-lt"/>
              <a:ea typeface="ＭＳ Ｐゴシック" charset="0"/>
              <a:cs typeface="ＭＳ Ｐゴシック" charset="0"/>
            </a:endParaRPr>
          </a:p>
          <a:p>
            <a:pPr marL="360000" lvl="1" indent="-180000">
              <a:spcBef>
                <a:spcPts val="200"/>
              </a:spcBef>
              <a:spcAft>
                <a:spcPts val="200"/>
              </a:spcAft>
              <a:buFont typeface="Arial" pitchFamily="34" charset="0"/>
              <a:buChar char="•"/>
            </a:pPr>
            <a:r>
              <a:rPr lang="ja-JP" altLang="en-US" sz="800" kern="1200" dirty="0">
                <a:solidFill>
                  <a:srgbClr val="000000"/>
                </a:solidFill>
                <a:latin typeface="+mn-lt"/>
                <a:ea typeface="ＭＳ Ｐゴシック" charset="0"/>
                <a:cs typeface="+mn-cs"/>
              </a:rPr>
              <a:t>企業、大規模大会のネットワークを支えてきた</a:t>
            </a:r>
            <a:r>
              <a:rPr lang="en-US" altLang="ja-JP" sz="800" kern="1200" dirty="0">
                <a:solidFill>
                  <a:srgbClr val="000000"/>
                </a:solidFill>
                <a:latin typeface="+mn-lt"/>
                <a:ea typeface="ＭＳ Ｐゴシック" charset="0"/>
                <a:cs typeface="+mn-cs"/>
              </a:rPr>
              <a:t>Aironet</a:t>
            </a:r>
            <a:r>
              <a:rPr lang="ja-JP" altLang="en-US" sz="800" kern="1200" dirty="0">
                <a:solidFill>
                  <a:srgbClr val="000000"/>
                </a:solidFill>
                <a:latin typeface="+mn-lt"/>
                <a:ea typeface="ＭＳ Ｐゴシック" charset="0"/>
                <a:cs typeface="+mn-cs"/>
              </a:rPr>
              <a:t>シリーズの</a:t>
            </a:r>
            <a:r>
              <a:rPr lang="en-US" altLang="ja-JP" sz="800" kern="1200" dirty="0">
                <a:solidFill>
                  <a:srgbClr val="000000"/>
                </a:solidFill>
                <a:latin typeface="+mn-lt"/>
                <a:ea typeface="ＭＳ Ｐゴシック" charset="0"/>
                <a:cs typeface="+mn-cs"/>
              </a:rPr>
              <a:t>Wave2</a:t>
            </a:r>
            <a:r>
              <a:rPr lang="ja-JP" altLang="en-US" sz="800" kern="1200" dirty="0">
                <a:solidFill>
                  <a:srgbClr val="000000"/>
                </a:solidFill>
                <a:latin typeface="+mn-lt"/>
                <a:ea typeface="ＭＳ Ｐゴシック" charset="0"/>
                <a:cs typeface="+mn-cs"/>
              </a:rPr>
              <a:t>対応無線</a:t>
            </a:r>
            <a:r>
              <a:rPr lang="en-US" altLang="ja-JP" sz="800" kern="1200" dirty="0">
                <a:solidFill>
                  <a:srgbClr val="000000"/>
                </a:solidFill>
                <a:latin typeface="+mn-lt"/>
                <a:ea typeface="ＭＳ Ｐゴシック" charset="0"/>
                <a:cs typeface="+mn-cs"/>
              </a:rPr>
              <a:t>LAN</a:t>
            </a:r>
            <a:r>
              <a:rPr lang="ja-JP" altLang="en-US" sz="800" kern="1200" dirty="0">
                <a:solidFill>
                  <a:srgbClr val="000000"/>
                </a:solidFill>
                <a:latin typeface="+mn-lt"/>
                <a:ea typeface="ＭＳ Ｐゴシック" charset="0"/>
                <a:cs typeface="+mn-cs"/>
              </a:rPr>
              <a:t>アクセスポイント新製品　　　　　</a:t>
            </a:r>
            <a:endParaRPr lang="en-US" altLang="ja-JP" sz="800" kern="1200" dirty="0">
              <a:solidFill>
                <a:srgbClr val="000000"/>
              </a:solidFill>
              <a:latin typeface="+mn-lt"/>
              <a:ea typeface="ＭＳ Ｐゴシック" charset="0"/>
              <a:cs typeface="+mn-cs"/>
            </a:endParaRPr>
          </a:p>
          <a:p>
            <a:pPr marL="360000" lvl="1" indent="-180000">
              <a:spcBef>
                <a:spcPts val="200"/>
              </a:spcBef>
              <a:spcAft>
                <a:spcPts val="200"/>
              </a:spcAft>
              <a:buFont typeface="Arial" pitchFamily="34" charset="0"/>
              <a:buChar char="•"/>
            </a:pPr>
            <a:r>
              <a:rPr lang="ja-JP" altLang="en-US" sz="800" kern="1200" dirty="0">
                <a:solidFill>
                  <a:srgbClr val="000000"/>
                </a:solidFill>
                <a:latin typeface="+mn-lt"/>
                <a:ea typeface="ＭＳ Ｐゴシック" charset="0"/>
                <a:cs typeface="+mn-cs"/>
              </a:rPr>
              <a:t>もちろん日本語簡単セットアップウィザードも装備</a:t>
            </a:r>
            <a:endParaRPr lang="en-US" altLang="ja-JP" sz="800" kern="1200" dirty="0">
              <a:solidFill>
                <a:srgbClr val="000000"/>
              </a:solidFill>
              <a:latin typeface="+mn-lt"/>
              <a:ea typeface="ＭＳ Ｐゴシック" charset="0"/>
              <a:cs typeface="+mn-cs"/>
            </a:endParaRPr>
          </a:p>
          <a:p>
            <a:pPr lvl="0">
              <a:lnSpc>
                <a:spcPct val="120000"/>
              </a:lnSpc>
            </a:pPr>
            <a:r>
              <a:rPr lang="ja-JP" altLang="en-US" sz="900" b="1" kern="1200" dirty="0">
                <a:solidFill>
                  <a:srgbClr val="000000"/>
                </a:solidFill>
                <a:latin typeface="+mn-lt"/>
                <a:ea typeface="ＭＳ Ｐゴシック" charset="0"/>
                <a:cs typeface="ＭＳ Ｐゴシック" charset="0"/>
              </a:rPr>
              <a:t>コンパクト</a:t>
            </a:r>
            <a:endParaRPr lang="en-US" altLang="ja-JP" sz="800" kern="1200" dirty="0">
              <a:solidFill>
                <a:srgbClr val="000000"/>
              </a:solidFill>
              <a:latin typeface="+mn-lt"/>
              <a:ea typeface="ＭＳ Ｐゴシック" charset="0"/>
              <a:cs typeface="ＭＳ Ｐゴシック" charset="0"/>
            </a:endParaRPr>
          </a:p>
          <a:p>
            <a:pPr marL="360000" lvl="1" indent="-180000">
              <a:spcBef>
                <a:spcPts val="200"/>
              </a:spcBef>
              <a:spcAft>
                <a:spcPts val="200"/>
              </a:spcAft>
              <a:buFont typeface="Arial" pitchFamily="34" charset="0"/>
              <a:buChar char="•"/>
            </a:pPr>
            <a:r>
              <a:rPr lang="en-US" altLang="ja-JP" sz="800" kern="1200" dirty="0">
                <a:solidFill>
                  <a:srgbClr val="000000"/>
                </a:solidFill>
                <a:latin typeface="+mn-lt"/>
                <a:ea typeface="ＭＳ Ｐゴシック" charset="0"/>
                <a:cs typeface="+mn-cs"/>
              </a:rPr>
              <a:t>15</a:t>
            </a:r>
            <a:r>
              <a:rPr lang="ja-JP" altLang="en-US" sz="800" kern="1200" dirty="0">
                <a:solidFill>
                  <a:srgbClr val="000000"/>
                </a:solidFill>
                <a:latin typeface="+mn-lt"/>
                <a:ea typeface="ＭＳ Ｐゴシック" charset="0"/>
                <a:cs typeface="+mn-cs"/>
              </a:rPr>
              <a:t>㎝</a:t>
            </a:r>
            <a:r>
              <a:rPr lang="en-US" altLang="ja-JP" sz="800" kern="1200" dirty="0">
                <a:solidFill>
                  <a:srgbClr val="000000"/>
                </a:solidFill>
                <a:latin typeface="+mn-lt"/>
                <a:ea typeface="ＭＳ Ｐゴシック" charset="0"/>
                <a:cs typeface="+mn-cs"/>
              </a:rPr>
              <a:t>x15</a:t>
            </a:r>
            <a:r>
              <a:rPr lang="ja-JP" altLang="en-US" sz="800" kern="1200" dirty="0">
                <a:solidFill>
                  <a:srgbClr val="000000"/>
                </a:solidFill>
                <a:latin typeface="+mn-lt"/>
                <a:ea typeface="ＭＳ Ｐゴシック" charset="0"/>
                <a:cs typeface="+mn-cs"/>
              </a:rPr>
              <a:t>㎝</a:t>
            </a:r>
            <a:r>
              <a:rPr lang="ja-JP" altLang="en-US" sz="800" kern="1200" dirty="0" err="1">
                <a:solidFill>
                  <a:srgbClr val="000000"/>
                </a:solidFill>
                <a:latin typeface="+mn-lt"/>
                <a:ea typeface="ＭＳ Ｐゴシック" charset="0"/>
                <a:cs typeface="+mn-cs"/>
              </a:rPr>
              <a:t>ｘ</a:t>
            </a:r>
            <a:r>
              <a:rPr lang="ja-JP" altLang="en-US" sz="800" kern="1200" dirty="0">
                <a:solidFill>
                  <a:srgbClr val="000000"/>
                </a:solidFill>
                <a:latin typeface="+mn-lt"/>
                <a:ea typeface="ＭＳ Ｐゴシック" charset="0"/>
                <a:cs typeface="+mn-cs"/>
              </a:rPr>
              <a:t>厚さ</a:t>
            </a:r>
            <a:r>
              <a:rPr lang="en-US" altLang="ja-JP" sz="800" kern="1200" dirty="0">
                <a:solidFill>
                  <a:srgbClr val="000000"/>
                </a:solidFill>
                <a:latin typeface="+mn-lt"/>
                <a:ea typeface="ＭＳ Ｐゴシック" charset="0"/>
                <a:cs typeface="+mn-cs"/>
              </a:rPr>
              <a:t>3</a:t>
            </a:r>
            <a:r>
              <a:rPr lang="ja-JP" altLang="en-US" sz="800" kern="1200" dirty="0">
                <a:solidFill>
                  <a:srgbClr val="000000"/>
                </a:solidFill>
                <a:latin typeface="+mn-lt"/>
                <a:ea typeface="ＭＳ Ｐゴシック" charset="0"/>
                <a:cs typeface="+mn-cs"/>
              </a:rPr>
              <a:t>㎝のコンパクトサイズ、アンテナ内臓、デザインもシンプルで設置場所に困らない</a:t>
            </a:r>
            <a:endParaRPr lang="en-US" altLang="ja-JP" sz="800" kern="1200" dirty="0">
              <a:solidFill>
                <a:srgbClr val="000000"/>
              </a:solidFill>
              <a:latin typeface="+mn-lt"/>
              <a:ea typeface="ＭＳ Ｐゴシック" charset="0"/>
              <a:cs typeface="+mn-cs"/>
            </a:endParaRPr>
          </a:p>
          <a:p>
            <a:pPr lvl="0">
              <a:lnSpc>
                <a:spcPct val="120000"/>
              </a:lnSpc>
            </a:pPr>
            <a:r>
              <a:rPr lang="ja-JP" altLang="en-US" sz="900" b="1" kern="1200" dirty="0">
                <a:solidFill>
                  <a:srgbClr val="000000"/>
                </a:solidFill>
                <a:latin typeface="+mn-lt"/>
                <a:ea typeface="ＭＳ Ｐゴシック" charset="0"/>
                <a:cs typeface="ＭＳ Ｐゴシック" charset="0"/>
              </a:rPr>
              <a:t>コントローラ機能搭載</a:t>
            </a:r>
            <a:endParaRPr lang="en-US" altLang="ja-JP" sz="800" kern="1200" dirty="0">
              <a:solidFill>
                <a:srgbClr val="000000"/>
              </a:solidFill>
              <a:latin typeface="+mn-lt"/>
              <a:ea typeface="ＭＳ Ｐゴシック" charset="0"/>
              <a:cs typeface="ＭＳ Ｐゴシック" charset="0"/>
            </a:endParaRPr>
          </a:p>
          <a:p>
            <a:pPr marL="360000" lvl="1" indent="-180000">
              <a:spcBef>
                <a:spcPts val="200"/>
              </a:spcBef>
              <a:spcAft>
                <a:spcPts val="200"/>
              </a:spcAft>
              <a:buFont typeface="Arial" pitchFamily="34" charset="0"/>
              <a:buChar char="•"/>
            </a:pPr>
            <a:r>
              <a:rPr lang="en-US" altLang="ja-JP" sz="800" kern="1200" dirty="0">
                <a:solidFill>
                  <a:srgbClr val="000000"/>
                </a:solidFill>
                <a:latin typeface="+mn-lt"/>
                <a:ea typeface="ＭＳ Ｐゴシック" charset="0"/>
                <a:cs typeface="+mn-cs"/>
              </a:rPr>
              <a:t>Aironet</a:t>
            </a:r>
            <a:r>
              <a:rPr lang="ja-JP" altLang="en-US" sz="800" kern="1200" dirty="0">
                <a:solidFill>
                  <a:srgbClr val="000000"/>
                </a:solidFill>
                <a:latin typeface="+mn-lt"/>
                <a:ea typeface="ＭＳ Ｐゴシック" charset="0"/>
                <a:cs typeface="+mn-cs"/>
              </a:rPr>
              <a:t>アクセスポイントが</a:t>
            </a:r>
            <a:r>
              <a:rPr lang="en-US" altLang="ja-JP" sz="800" kern="1200" dirty="0">
                <a:solidFill>
                  <a:srgbClr val="000000"/>
                </a:solidFill>
                <a:latin typeface="+mn-lt"/>
                <a:ea typeface="ＭＳ Ｐゴシック" charset="0"/>
                <a:cs typeface="+mn-cs"/>
              </a:rPr>
              <a:t>4</a:t>
            </a:r>
            <a:r>
              <a:rPr lang="ja-JP" altLang="en-US" sz="800" kern="1200" dirty="0">
                <a:solidFill>
                  <a:srgbClr val="000000"/>
                </a:solidFill>
                <a:latin typeface="+mn-lt"/>
                <a:ea typeface="ＭＳ Ｐゴシック" charset="0"/>
                <a:cs typeface="+mn-cs"/>
              </a:rPr>
              <a:t>万円台から（市場想定価格、</a:t>
            </a:r>
            <a:r>
              <a:rPr lang="en-US" altLang="ja-JP" sz="800" kern="1200" dirty="0">
                <a:solidFill>
                  <a:srgbClr val="000000"/>
                </a:solidFill>
                <a:latin typeface="+mn-lt"/>
                <a:ea typeface="ＭＳ Ｐゴシック" charset="0"/>
                <a:cs typeface="+mn-cs"/>
              </a:rPr>
              <a:t>49,800</a:t>
            </a:r>
            <a:r>
              <a:rPr lang="ja-JP" altLang="en-US" sz="800" kern="1200" dirty="0">
                <a:solidFill>
                  <a:srgbClr val="000000"/>
                </a:solidFill>
                <a:latin typeface="+mn-lt"/>
                <a:ea typeface="ＭＳ Ｐゴシック" charset="0"/>
                <a:cs typeface="+mn-cs"/>
              </a:rPr>
              <a:t>円）</a:t>
            </a:r>
            <a:endParaRPr lang="en-US" altLang="ja-JP" sz="800" kern="1200" dirty="0">
              <a:solidFill>
                <a:srgbClr val="000000"/>
              </a:solidFill>
              <a:latin typeface="+mn-lt"/>
              <a:ea typeface="ＭＳ Ｐゴシック" charset="0"/>
              <a:cs typeface="+mn-cs"/>
            </a:endParaRPr>
          </a:p>
          <a:p>
            <a:pPr marL="360000" lvl="1" indent="-180000">
              <a:spcBef>
                <a:spcPts val="200"/>
              </a:spcBef>
              <a:spcAft>
                <a:spcPts val="200"/>
              </a:spcAft>
              <a:buFont typeface="Arial" pitchFamily="34" charset="0"/>
              <a:buChar char="•"/>
            </a:pPr>
            <a:endParaRPr lang="en-US" altLang="ja-JP" sz="800" kern="1200" dirty="0">
              <a:solidFill>
                <a:srgbClr val="000000"/>
              </a:solidFill>
              <a:latin typeface="+mn-lt"/>
              <a:ea typeface="ＭＳ Ｐゴシック" charset="0"/>
              <a:cs typeface="+mn-cs"/>
            </a:endParaRPr>
          </a:p>
          <a:p>
            <a:pPr marL="0" marR="0" lvl="0" indent="0" algn="l" defTabSz="457200" rtl="0" eaLnBrk="0" fontAlgn="base" latinLnBrk="0" hangingPunct="0">
              <a:lnSpc>
                <a:spcPct val="100000"/>
              </a:lnSpc>
              <a:spcBef>
                <a:spcPts val="200"/>
              </a:spcBef>
              <a:spcAft>
                <a:spcPts val="200"/>
              </a:spcAft>
              <a:buClrTx/>
              <a:buSzTx/>
              <a:buFont typeface="Arial" pitchFamily="34" charset="0"/>
              <a:buNone/>
              <a:tabLst/>
              <a:defRPr/>
            </a:pPr>
            <a:r>
              <a:rPr lang="ja-JP" altLang="en-US" sz="800" b="0" kern="1200" dirty="0">
                <a:solidFill>
                  <a:srgbClr val="000000"/>
                </a:solidFill>
                <a:latin typeface="+mn-lt"/>
                <a:ea typeface="ＭＳ Ｐゴシック" charset="0"/>
                <a:cs typeface="ＭＳ Ｐゴシック" charset="0"/>
              </a:rPr>
              <a:t>販売開始時期</a:t>
            </a:r>
            <a:r>
              <a:rPr lang="en-US" altLang="ja-JP" sz="800" b="0" kern="1200" dirty="0">
                <a:solidFill>
                  <a:srgbClr val="000000"/>
                </a:solidFill>
                <a:latin typeface="+mn-lt"/>
                <a:ea typeface="ＭＳ Ｐゴシック" charset="0"/>
                <a:cs typeface="ＭＳ Ｐゴシック" charset="0"/>
              </a:rPr>
              <a:t>4</a:t>
            </a:r>
            <a:r>
              <a:rPr lang="ja-JP" altLang="en-US" sz="800" b="0" kern="1200" dirty="0">
                <a:solidFill>
                  <a:srgbClr val="000000"/>
                </a:solidFill>
                <a:latin typeface="+mn-lt"/>
                <a:ea typeface="ＭＳ Ｐゴシック" charset="0"/>
                <a:cs typeface="ＭＳ Ｐゴシック" charset="0"/>
              </a:rPr>
              <a:t>月</a:t>
            </a:r>
            <a:r>
              <a:rPr lang="en-US" altLang="ja-JP" sz="800" b="0" kern="1200" dirty="0">
                <a:solidFill>
                  <a:srgbClr val="000000"/>
                </a:solidFill>
                <a:latin typeface="+mn-lt"/>
                <a:ea typeface="ＭＳ Ｐゴシック" charset="0"/>
                <a:cs typeface="ＭＳ Ｐゴシック" charset="0"/>
              </a:rPr>
              <a:t>1</a:t>
            </a:r>
            <a:r>
              <a:rPr lang="ja-JP" altLang="en-US" sz="800" b="0" kern="1200" dirty="0">
                <a:solidFill>
                  <a:srgbClr val="000000"/>
                </a:solidFill>
                <a:latin typeface="+mn-lt"/>
                <a:ea typeface="ＭＳ Ｐゴシック" charset="0"/>
                <a:cs typeface="ＭＳ Ｐゴシック" charset="0"/>
              </a:rPr>
              <a:t>日より</a:t>
            </a:r>
            <a:endParaRPr lang="en-US" altLang="ja-JP" sz="800" b="0" kern="1200" dirty="0">
              <a:solidFill>
                <a:srgbClr val="000000"/>
              </a:solidFill>
              <a:latin typeface="+mn-lt"/>
              <a:ea typeface="ＭＳ Ｐゴシック" charset="0"/>
              <a:cs typeface="ＭＳ Ｐゴシック" charset="0"/>
            </a:endParaRPr>
          </a:p>
          <a:p>
            <a:pPr marL="360000" lvl="1" indent="-180000">
              <a:spcBef>
                <a:spcPts val="200"/>
              </a:spcBef>
              <a:spcAft>
                <a:spcPts val="200"/>
              </a:spcAft>
              <a:buFont typeface="Arial" pitchFamily="34" charset="0"/>
              <a:buChar char="•"/>
            </a:pPr>
            <a:endParaRPr lang="en-US" altLang="ja-JP" sz="800" kern="1200" dirty="0">
              <a:solidFill>
                <a:srgbClr val="000000"/>
              </a:solidFill>
              <a:latin typeface="+mn-lt"/>
              <a:ea typeface="ＭＳ Ｐゴシック" charset="0"/>
              <a:cs typeface="+mn-cs"/>
            </a:endParaRPr>
          </a:p>
        </p:txBody>
      </p:sp>
    </p:spTree>
    <p:extLst>
      <p:ext uri="{BB962C8B-B14F-4D97-AF65-F5344CB8AC3E}">
        <p14:creationId xmlns:p14="http://schemas.microsoft.com/office/powerpoint/2010/main" val="48013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marR="0" lvl="0" indent="0" algn="l" defTabSz="457200" rtl="0" eaLnBrk="0" fontAlgn="base" latinLnBrk="0" hangingPunct="0">
              <a:lnSpc>
                <a:spcPct val="120000"/>
              </a:lnSpc>
              <a:spcBef>
                <a:spcPct val="30000"/>
              </a:spcBef>
              <a:spcAft>
                <a:spcPct val="0"/>
              </a:spcAft>
              <a:buClrTx/>
              <a:buSzTx/>
              <a:buFontTx/>
              <a:buNone/>
              <a:tabLst/>
              <a:defRPr/>
            </a:pPr>
            <a:endParaRPr lang="en-US" altLang="ja-JP" dirty="0"/>
          </a:p>
        </p:txBody>
      </p:sp>
    </p:spTree>
    <p:extLst>
      <p:ext uri="{BB962C8B-B14F-4D97-AF65-F5344CB8AC3E}">
        <p14:creationId xmlns:p14="http://schemas.microsoft.com/office/powerpoint/2010/main" val="162788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63266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69" y="391308"/>
            <a:ext cx="2091122" cy="788693"/>
          </a:xfrm>
          <a:prstGeom prst="rect">
            <a:avLst/>
          </a:prstGeom>
        </p:spPr>
      </p:pic>
    </p:spTree>
    <p:extLst>
      <p:ext uri="{BB962C8B-B14F-4D97-AF65-F5344CB8AC3E}">
        <p14:creationId xmlns:p14="http://schemas.microsoft.com/office/powerpoint/2010/main" val="21229423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100519972"/>
      </p:ext>
    </p:extLst>
  </p:cSld>
  <p:clrMapOvr>
    <a:masterClrMapping/>
  </p:clrMapOvr>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42556835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277055128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339482647"/>
      </p:ext>
    </p:extLst>
  </p:cSld>
  <p:clrMapOvr>
    <a:masterClrMapping/>
  </p:clrMapOvr>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64276462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8844655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53818087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301836755"/>
      </p:ext>
    </p:extLst>
  </p:cSld>
  <p:clrMapOvr>
    <a:masterClrMapping/>
  </p:clrMapOvr>
  <p:extLst mod="1">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99137871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ea typeface="CiscoSansTT Thin" charset="0"/>
                <a:cs typeface="CiscoSansTT Thin" charset="0"/>
              </a:defRPr>
            </a:lvl1pPr>
          </a:lstStyle>
          <a:p>
            <a:r>
              <a:rPr lang="en-GB" dirty="0"/>
              <a:t>Section Title Goes Here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3313" y="503204"/>
            <a:ext cx="1429035" cy="468852"/>
          </a:xfrm>
          <a:prstGeom prst="rect">
            <a:avLst/>
          </a:prstGeom>
        </p:spPr>
      </p:pic>
    </p:spTree>
    <p:extLst>
      <p:ext uri="{BB962C8B-B14F-4D97-AF65-F5344CB8AC3E}">
        <p14:creationId xmlns:p14="http://schemas.microsoft.com/office/powerpoint/2010/main" val="444592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463516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Section 1 ">
    <p:spTree>
      <p:nvGrpSpPr>
        <p:cNvPr id="1" name=""/>
        <p:cNvGrpSpPr/>
        <p:nvPr/>
      </p:nvGrpSpPr>
      <p:grpSpPr>
        <a:xfrm>
          <a:off x="0" y="0"/>
          <a:ext cx="0" cy="0"/>
          <a:chOff x="0" y="0"/>
          <a:chExt cx="0" cy="0"/>
        </a:xfrm>
      </p:grpSpPr>
      <p:sp>
        <p:nvSpPr>
          <p:cNvPr id="34" name="Text Placeholder 3"/>
          <p:cNvSpPr>
            <a:spLocks noGrp="1"/>
          </p:cNvSpPr>
          <p:nvPr>
            <p:ph type="body" sz="quarter" idx="10"/>
          </p:nvPr>
        </p:nvSpPr>
        <p:spPr>
          <a:xfrm>
            <a:off x="437767" y="1680582"/>
            <a:ext cx="8345488" cy="2867070"/>
          </a:xfrm>
          <a:prstGeom prst="rect">
            <a:avLst/>
          </a:prstGeom>
        </p:spPr>
        <p:txBody>
          <a:bodyPr lIns="0" tIns="45710" rIns="0" bIns="45710">
            <a:noAutofit/>
          </a:bodyPr>
          <a:lstStyle>
            <a:lvl1pPr marL="57149" indent="0">
              <a:lnSpc>
                <a:spcPct val="95000"/>
              </a:lnSpc>
              <a:spcBef>
                <a:spcPts val="1110"/>
              </a:spcBef>
              <a:buClr>
                <a:schemeClr val="tx1"/>
              </a:buClr>
              <a:buSzPct val="60000"/>
              <a:buFont typeface="Arial" panose="020B0604020202020204" pitchFamily="34" charset="0"/>
              <a:buNone/>
              <a:defRPr sz="750" b="0" i="0">
                <a:solidFill>
                  <a:schemeClr val="tx1"/>
                </a:solidFill>
                <a:latin typeface="+mn-lt"/>
                <a:cs typeface="CiscoSans ExtraLight"/>
              </a:defRPr>
            </a:lvl1pPr>
            <a:lvl2pPr marL="174624" indent="0">
              <a:lnSpc>
                <a:spcPct val="95000"/>
              </a:lnSpc>
              <a:spcBef>
                <a:spcPts val="450"/>
              </a:spcBef>
              <a:buClr>
                <a:schemeClr val="tx1"/>
              </a:buClr>
              <a:buSzPct val="60000"/>
              <a:buFont typeface="Arial" panose="020B0604020202020204" pitchFamily="34" charset="0"/>
              <a:buNone/>
              <a:defRPr sz="1800" b="0" i="0">
                <a:solidFill>
                  <a:schemeClr val="tx1"/>
                </a:solidFill>
                <a:latin typeface="+mn-lt"/>
                <a:cs typeface="CiscoSans ExtraLight"/>
              </a:defRPr>
            </a:lvl2pPr>
            <a:lvl3pPr marL="288924" indent="0">
              <a:buClr>
                <a:schemeClr val="tx1"/>
              </a:buClr>
              <a:buSzPct val="60000"/>
              <a:buFont typeface="Arial"/>
              <a:buNone/>
              <a:defRPr sz="1600" b="0" i="0">
                <a:solidFill>
                  <a:schemeClr val="tx1"/>
                </a:solidFill>
                <a:latin typeface="+mn-lt"/>
                <a:cs typeface="CiscoSans ExtraLight"/>
              </a:defRPr>
            </a:lvl3pPr>
            <a:lvl4pPr marL="403223" indent="0">
              <a:buClr>
                <a:schemeClr val="tx1"/>
              </a:buClr>
              <a:buSzPct val="60000"/>
              <a:buFont typeface="Arial"/>
              <a:buNone/>
              <a:defRPr sz="1400" b="0" i="0">
                <a:solidFill>
                  <a:schemeClr val="tx1"/>
                </a:solidFill>
                <a:latin typeface="+mn-lt"/>
                <a:cs typeface="CiscoSans ExtraLight"/>
              </a:defRPr>
            </a:lvl4pPr>
            <a:lvl5pPr marL="517523" indent="0">
              <a:buClr>
                <a:schemeClr val="tx1"/>
              </a:buClr>
              <a:buSzPct val="60000"/>
              <a:buFont typeface="Arial"/>
              <a:buNone/>
              <a:defRPr sz="1200" b="0" i="0">
                <a:solidFill>
                  <a:schemeClr val="tx1"/>
                </a:solidFill>
                <a:latin typeface="+mn-lt"/>
                <a:cs typeface="CiscoSans ExtraLight"/>
              </a:defRPr>
            </a:lvl5pPr>
          </a:lstStyle>
          <a:p>
            <a:pPr lvl="0"/>
            <a:r>
              <a:rPr lang="en-US" dirty="0" smtClean="0"/>
              <a:t>Click to edit Master text styles</a:t>
            </a:r>
          </a:p>
        </p:txBody>
      </p:sp>
      <p:sp>
        <p:nvSpPr>
          <p:cNvPr id="35" name="Title Placeholder 5"/>
          <p:cNvSpPr>
            <a:spLocks noGrp="1"/>
          </p:cNvSpPr>
          <p:nvPr>
            <p:ph type="title"/>
          </p:nvPr>
        </p:nvSpPr>
        <p:spPr bwMode="auto">
          <a:xfrm>
            <a:off x="437767" y="1116683"/>
            <a:ext cx="8345488" cy="5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normAutofit/>
          </a:bodyPr>
          <a:lstStyle>
            <a:lvl1pPr>
              <a:defRPr sz="2250">
                <a:solidFill>
                  <a:schemeClr val="tx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354044822"/>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3699"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22358504"/>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General copy">
    <p:spTree>
      <p:nvGrpSpPr>
        <p:cNvPr id="1" name=""/>
        <p:cNvGrpSpPr/>
        <p:nvPr/>
      </p:nvGrpSpPr>
      <p:grpSpPr>
        <a:xfrm>
          <a:off x="0" y="0"/>
          <a:ext cx="0" cy="0"/>
          <a:chOff x="0" y="0"/>
          <a:chExt cx="0" cy="0"/>
        </a:xfrm>
      </p:grpSpPr>
      <p:pic>
        <p:nvPicPr>
          <p:cNvPr id="14"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15"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3" name="Title 2"/>
          <p:cNvSpPr>
            <a:spLocks noGrp="1"/>
          </p:cNvSpPr>
          <p:nvPr>
            <p:ph type="title" hasCustomPrompt="1"/>
          </p:nvPr>
        </p:nvSpPr>
        <p:spPr>
          <a:xfrm>
            <a:off x="361020" y="348388"/>
            <a:ext cx="7886700" cy="367230"/>
          </a:xfrm>
          <a:prstGeom prst="rect">
            <a:avLst/>
          </a:prstGeom>
        </p:spPr>
        <p:txBody>
          <a:bodyPr/>
          <a:lstStyle>
            <a:lvl1pPr>
              <a:defRPr sz="2475" b="0" i="0" baseline="0">
                <a:solidFill>
                  <a:schemeClr val="accent1"/>
                </a:solidFill>
                <a:latin typeface="Meiryo" charset="-128"/>
                <a:ea typeface="Meiryo" charset="-128"/>
                <a:cs typeface="Meiryo" charset="-128"/>
              </a:defRPr>
            </a:lvl1pPr>
          </a:lstStyle>
          <a:p>
            <a:r>
              <a:rPr lang="en-US" dirty="0" smtClean="0"/>
              <a:t>Title of slide</a:t>
            </a:r>
            <a:endParaRPr lang="en-US" dirty="0"/>
          </a:p>
        </p:txBody>
      </p:sp>
    </p:spTree>
    <p:extLst>
      <p:ext uri="{BB962C8B-B14F-4D97-AF65-F5344CB8AC3E}">
        <p14:creationId xmlns:p14="http://schemas.microsoft.com/office/powerpoint/2010/main" val="130220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General copy">
    <p:spTree>
      <p:nvGrpSpPr>
        <p:cNvPr id="1" name=""/>
        <p:cNvGrpSpPr/>
        <p:nvPr/>
      </p:nvGrpSpPr>
      <p:grpSpPr>
        <a:xfrm>
          <a:off x="0" y="0"/>
          <a:ext cx="0" cy="0"/>
          <a:chOff x="0" y="0"/>
          <a:chExt cx="0" cy="0"/>
        </a:xfrm>
      </p:grpSpPr>
      <p:pic>
        <p:nvPicPr>
          <p:cNvPr id="14"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15"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3" name="Title 2"/>
          <p:cNvSpPr>
            <a:spLocks noGrp="1"/>
          </p:cNvSpPr>
          <p:nvPr>
            <p:ph type="title" hasCustomPrompt="1"/>
          </p:nvPr>
        </p:nvSpPr>
        <p:spPr>
          <a:xfrm>
            <a:off x="361020" y="348388"/>
            <a:ext cx="7886700" cy="367230"/>
          </a:xfrm>
          <a:prstGeom prst="rect">
            <a:avLst/>
          </a:prstGeom>
        </p:spPr>
        <p:txBody>
          <a:bodyPr/>
          <a:lstStyle>
            <a:lvl1pPr>
              <a:defRPr sz="2475" b="0" i="0" baseline="0">
                <a:solidFill>
                  <a:schemeClr val="accent1"/>
                </a:solidFill>
                <a:latin typeface="Meiryo" charset="-128"/>
                <a:ea typeface="Meiryo" charset="-128"/>
                <a:cs typeface="Meiryo" charset="-128"/>
              </a:defRPr>
            </a:lvl1pPr>
          </a:lstStyle>
          <a:p>
            <a:r>
              <a:rPr lang="en-US" dirty="0" smtClean="0"/>
              <a:t>Title of slide</a:t>
            </a:r>
            <a:endParaRPr lang="en-US" dirty="0"/>
          </a:p>
        </p:txBody>
      </p:sp>
    </p:spTree>
    <p:extLst>
      <p:ext uri="{BB962C8B-B14F-4D97-AF65-F5344CB8AC3E}">
        <p14:creationId xmlns:p14="http://schemas.microsoft.com/office/powerpoint/2010/main" val="1343024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sp>
        <p:nvSpPr>
          <p:cNvPr id="7" name="Shape 68"/>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pic>
        <p:nvPicPr>
          <p:cNvPr id="13"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4" name="Title 2"/>
          <p:cNvSpPr>
            <a:spLocks noGrp="1"/>
          </p:cNvSpPr>
          <p:nvPr>
            <p:ph type="title" hasCustomPrompt="1"/>
          </p:nvPr>
        </p:nvSpPr>
        <p:spPr>
          <a:xfrm>
            <a:off x="361020" y="348388"/>
            <a:ext cx="7886700" cy="367230"/>
          </a:xfrm>
          <a:prstGeom prst="rect">
            <a:avLst/>
          </a:prstGeom>
        </p:spPr>
        <p:txBody>
          <a:bodyPr/>
          <a:lstStyle>
            <a:lvl1pPr>
              <a:defRPr sz="2475" b="0" i="0" baseline="0">
                <a:solidFill>
                  <a:schemeClr val="accent1"/>
                </a:solidFill>
                <a:latin typeface="Proxima Nova Light" charset="0"/>
                <a:ea typeface="Proxima Nova Light" charset="0"/>
                <a:cs typeface="Proxima Nova Light" charset="0"/>
              </a:defRPr>
            </a:lvl1pPr>
          </a:lstStyle>
          <a:p>
            <a:r>
              <a:rPr lang="en-US" dirty="0" smtClean="0"/>
              <a:t>Title of slide</a:t>
            </a:r>
            <a:endParaRPr lang="en-US" dirty="0"/>
          </a:p>
        </p:txBody>
      </p:sp>
      <p:sp>
        <p:nvSpPr>
          <p:cNvPr id="10" name="Text Placeholder 10"/>
          <p:cNvSpPr>
            <a:spLocks noGrp="1"/>
          </p:cNvSpPr>
          <p:nvPr>
            <p:ph type="body" sz="quarter" idx="14" hasCustomPrompt="1"/>
          </p:nvPr>
        </p:nvSpPr>
        <p:spPr>
          <a:xfrm>
            <a:off x="6437039" y="2037521"/>
            <a:ext cx="1696380" cy="774599"/>
          </a:xfrm>
          <a:prstGeom prst="rect">
            <a:avLst/>
          </a:prstGeom>
        </p:spPr>
        <p:txBody>
          <a:bodyPr/>
          <a:lstStyle>
            <a:lvl1pPr>
              <a:defRPr sz="1350" baseline="0">
                <a:latin typeface="Proxima Nova Rg" panose="02000506030000020004" pitchFamily="2" charset="0"/>
              </a:defRPr>
            </a:lvl1pPr>
            <a:lvl2pPr>
              <a:defRPr sz="1350"/>
            </a:lvl2pPr>
            <a:lvl3pPr>
              <a:defRPr sz="1350"/>
            </a:lvl3pPr>
          </a:lstStyle>
          <a:p>
            <a:pPr lvl="0"/>
            <a:r>
              <a:rPr lang="en-US" dirty="0" smtClean="0"/>
              <a:t>Bullet</a:t>
            </a:r>
          </a:p>
          <a:p>
            <a:pPr lvl="0"/>
            <a:r>
              <a:rPr lang="en-US" dirty="0" smtClean="0"/>
              <a:t>Bullet </a:t>
            </a:r>
          </a:p>
          <a:p>
            <a:pPr lvl="0"/>
            <a:r>
              <a:rPr lang="en-US" dirty="0" smtClean="0"/>
              <a:t>Bullet</a:t>
            </a:r>
            <a:endParaRPr lang="en-US" dirty="0"/>
          </a:p>
        </p:txBody>
      </p:sp>
      <p:sp>
        <p:nvSpPr>
          <p:cNvPr id="11" name="Text Placeholder 10"/>
          <p:cNvSpPr>
            <a:spLocks noGrp="1"/>
          </p:cNvSpPr>
          <p:nvPr>
            <p:ph type="body" sz="quarter" idx="15" hasCustomPrompt="1"/>
          </p:nvPr>
        </p:nvSpPr>
        <p:spPr>
          <a:xfrm>
            <a:off x="475319" y="2037521"/>
            <a:ext cx="1696380" cy="774599"/>
          </a:xfrm>
          <a:prstGeom prst="rect">
            <a:avLst/>
          </a:prstGeom>
        </p:spPr>
        <p:txBody>
          <a:bodyPr/>
          <a:lstStyle>
            <a:lvl1pPr>
              <a:defRPr sz="1350" baseline="0">
                <a:latin typeface="Proxima Nova Rg" panose="02000506030000020004" pitchFamily="2" charset="0"/>
              </a:defRPr>
            </a:lvl1pPr>
            <a:lvl2pPr>
              <a:defRPr sz="1350"/>
            </a:lvl2pPr>
            <a:lvl3pPr>
              <a:defRPr sz="1350"/>
            </a:lvl3pPr>
          </a:lstStyle>
          <a:p>
            <a:pPr lvl="0"/>
            <a:r>
              <a:rPr lang="en-US" dirty="0" smtClean="0"/>
              <a:t>Bullet</a:t>
            </a:r>
          </a:p>
          <a:p>
            <a:pPr lvl="0"/>
            <a:r>
              <a:rPr lang="en-US" dirty="0" smtClean="0"/>
              <a:t>Bullet </a:t>
            </a:r>
          </a:p>
          <a:p>
            <a:pPr lvl="0"/>
            <a:r>
              <a:rPr lang="en-US" dirty="0" smtClean="0"/>
              <a:t>Bullet</a:t>
            </a:r>
          </a:p>
        </p:txBody>
      </p:sp>
      <p:sp>
        <p:nvSpPr>
          <p:cNvPr id="12" name="Text Placeholder 10"/>
          <p:cNvSpPr>
            <a:spLocks noGrp="1"/>
          </p:cNvSpPr>
          <p:nvPr>
            <p:ph type="body" sz="quarter" idx="16" hasCustomPrompt="1"/>
          </p:nvPr>
        </p:nvSpPr>
        <p:spPr>
          <a:xfrm>
            <a:off x="3456179" y="2037521"/>
            <a:ext cx="1696380" cy="774599"/>
          </a:xfrm>
          <a:prstGeom prst="rect">
            <a:avLst/>
          </a:prstGeom>
        </p:spPr>
        <p:txBody>
          <a:bodyPr/>
          <a:lstStyle>
            <a:lvl1pPr>
              <a:defRPr sz="1350" baseline="0">
                <a:latin typeface="Proxima Nova Rg" panose="02000506030000020004" pitchFamily="2" charset="0"/>
              </a:defRPr>
            </a:lvl1pPr>
            <a:lvl2pPr>
              <a:defRPr sz="1350"/>
            </a:lvl2pPr>
            <a:lvl3pPr>
              <a:defRPr sz="1350"/>
            </a:lvl3pPr>
          </a:lstStyle>
          <a:p>
            <a:pPr lvl="0"/>
            <a:r>
              <a:rPr lang="en-US" dirty="0" smtClean="0"/>
              <a:t>Bullet</a:t>
            </a:r>
          </a:p>
          <a:p>
            <a:pPr lvl="0"/>
            <a:r>
              <a:rPr lang="en-US" dirty="0" smtClean="0"/>
              <a:t>Bullet </a:t>
            </a:r>
          </a:p>
          <a:p>
            <a:pPr lvl="0"/>
            <a:r>
              <a:rPr lang="en-US" dirty="0" smtClean="0"/>
              <a:t>Bullet</a:t>
            </a:r>
            <a:endParaRPr lang="en-US" dirty="0"/>
          </a:p>
        </p:txBody>
      </p:sp>
      <p:sp>
        <p:nvSpPr>
          <p:cNvPr id="3" name="Content Placeholder 2"/>
          <p:cNvSpPr>
            <a:spLocks noGrp="1"/>
          </p:cNvSpPr>
          <p:nvPr>
            <p:ph sz="quarter" idx="17" hasCustomPrompt="1"/>
          </p:nvPr>
        </p:nvSpPr>
        <p:spPr>
          <a:xfrm>
            <a:off x="475319" y="1694621"/>
            <a:ext cx="1696380" cy="342900"/>
          </a:xfrm>
          <a:prstGeom prst="rect">
            <a:avLst/>
          </a:prstGeom>
        </p:spPr>
        <p:txBody>
          <a:bodyPr/>
          <a:lstStyle>
            <a:lvl1pPr marL="0" indent="0">
              <a:buFontTx/>
              <a:buNone/>
              <a:defRPr sz="1875">
                <a:latin typeface="Proxima Nova Rg" panose="02000506030000020004" pitchFamily="2" charset="0"/>
              </a:defRPr>
            </a:lvl1pPr>
          </a:lstStyle>
          <a:p>
            <a:pPr lvl="0"/>
            <a:r>
              <a:rPr lang="en-US" dirty="0" smtClean="0"/>
              <a:t>Column title</a:t>
            </a:r>
            <a:endParaRPr lang="en-US" dirty="0"/>
          </a:p>
        </p:txBody>
      </p:sp>
      <p:sp>
        <p:nvSpPr>
          <p:cNvPr id="14" name="Content Placeholder 2"/>
          <p:cNvSpPr>
            <a:spLocks noGrp="1"/>
          </p:cNvSpPr>
          <p:nvPr>
            <p:ph sz="quarter" idx="18" hasCustomPrompt="1"/>
          </p:nvPr>
        </p:nvSpPr>
        <p:spPr>
          <a:xfrm>
            <a:off x="3456179" y="1694621"/>
            <a:ext cx="1696380" cy="342900"/>
          </a:xfrm>
          <a:prstGeom prst="rect">
            <a:avLst/>
          </a:prstGeom>
        </p:spPr>
        <p:txBody>
          <a:bodyPr/>
          <a:lstStyle>
            <a:lvl1pPr marL="0" indent="0">
              <a:buFontTx/>
              <a:buNone/>
              <a:defRPr sz="1875">
                <a:latin typeface="Proxima Nova Rg" panose="02000506030000020004" pitchFamily="2" charset="0"/>
              </a:defRPr>
            </a:lvl1pPr>
          </a:lstStyle>
          <a:p>
            <a:pPr lvl="0"/>
            <a:r>
              <a:rPr lang="en-US" dirty="0" smtClean="0"/>
              <a:t>Column title</a:t>
            </a:r>
            <a:endParaRPr lang="en-US" dirty="0"/>
          </a:p>
        </p:txBody>
      </p:sp>
      <p:sp>
        <p:nvSpPr>
          <p:cNvPr id="15" name="Content Placeholder 2"/>
          <p:cNvSpPr>
            <a:spLocks noGrp="1"/>
          </p:cNvSpPr>
          <p:nvPr>
            <p:ph sz="quarter" idx="19" hasCustomPrompt="1"/>
          </p:nvPr>
        </p:nvSpPr>
        <p:spPr>
          <a:xfrm>
            <a:off x="6437039" y="1694621"/>
            <a:ext cx="1696380" cy="342900"/>
          </a:xfrm>
          <a:prstGeom prst="rect">
            <a:avLst/>
          </a:prstGeom>
        </p:spPr>
        <p:txBody>
          <a:bodyPr/>
          <a:lstStyle>
            <a:lvl1pPr marL="0" indent="0">
              <a:buFontTx/>
              <a:buNone/>
              <a:defRPr sz="1875">
                <a:latin typeface="Proxima Nova Rg" panose="02000506030000020004" pitchFamily="2" charset="0"/>
              </a:defRPr>
            </a:lvl1pPr>
          </a:lstStyle>
          <a:p>
            <a:pPr lvl="0"/>
            <a:r>
              <a:rPr lang="en-US" dirty="0" smtClean="0"/>
              <a:t>Column title</a:t>
            </a:r>
            <a:endParaRPr lang="en-US" dirty="0"/>
          </a:p>
        </p:txBody>
      </p:sp>
      <p:sp>
        <p:nvSpPr>
          <p:cNvPr id="16" name="Content Placeholder 3"/>
          <p:cNvSpPr>
            <a:spLocks noGrp="1"/>
          </p:cNvSpPr>
          <p:nvPr>
            <p:ph sz="quarter" idx="10" hasCustomPrompt="1"/>
          </p:nvPr>
        </p:nvSpPr>
        <p:spPr>
          <a:xfrm>
            <a:off x="4911213" y="4856330"/>
            <a:ext cx="4004187" cy="168107"/>
          </a:xfrm>
          <a:prstGeom prst="rect">
            <a:avLst/>
          </a:prstGeom>
        </p:spPr>
        <p:txBody>
          <a:bodyPr/>
          <a:lstStyle>
            <a:lvl1pPr marL="0" indent="0" algn="r">
              <a:buFontTx/>
              <a:buNone/>
              <a:defRPr sz="1350" b="0" i="1">
                <a:solidFill>
                  <a:schemeClr val="tx1"/>
                </a:solidFill>
                <a:latin typeface="Proxima Nova Light" charset="0"/>
                <a:ea typeface="Proxima Nova Light" charset="0"/>
                <a:cs typeface="Proxima Nova Light"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1761136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9" name="Shape 86"/>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pic>
        <p:nvPicPr>
          <p:cNvPr id="7"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4" name="Title 2"/>
          <p:cNvSpPr>
            <a:spLocks noGrp="1"/>
          </p:cNvSpPr>
          <p:nvPr>
            <p:ph type="title" hasCustomPrompt="1"/>
          </p:nvPr>
        </p:nvSpPr>
        <p:spPr>
          <a:xfrm>
            <a:off x="361020" y="348388"/>
            <a:ext cx="7886700" cy="367230"/>
          </a:xfrm>
          <a:prstGeom prst="rect">
            <a:avLst/>
          </a:prstGeom>
        </p:spPr>
        <p:txBody>
          <a:bodyPr/>
          <a:lstStyle>
            <a:lvl1pPr>
              <a:defRPr sz="2475" b="0" i="0" baseline="0">
                <a:solidFill>
                  <a:schemeClr val="accent1"/>
                </a:solidFill>
                <a:latin typeface="Proxima Nova Light" charset="0"/>
                <a:ea typeface="Proxima Nova Light" charset="0"/>
                <a:cs typeface="Proxima Nova Light" charset="0"/>
              </a:defRPr>
            </a:lvl1pPr>
          </a:lstStyle>
          <a:p>
            <a:r>
              <a:rPr lang="en-US" dirty="0" smtClean="0"/>
              <a:t>Title </a:t>
            </a:r>
            <a:r>
              <a:rPr lang="en-US" smtClean="0"/>
              <a:t>of slide</a:t>
            </a:r>
            <a:endParaRPr lang="en-US" dirty="0"/>
          </a:p>
        </p:txBody>
      </p:sp>
      <p:sp>
        <p:nvSpPr>
          <p:cNvPr id="5" name="Content Placeholder 3"/>
          <p:cNvSpPr>
            <a:spLocks noGrp="1"/>
          </p:cNvSpPr>
          <p:nvPr>
            <p:ph sz="quarter" idx="10" hasCustomPrompt="1"/>
          </p:nvPr>
        </p:nvSpPr>
        <p:spPr>
          <a:xfrm>
            <a:off x="4745293" y="4856330"/>
            <a:ext cx="4170107" cy="182396"/>
          </a:xfrm>
          <a:prstGeom prst="rect">
            <a:avLst/>
          </a:prstGeom>
        </p:spPr>
        <p:txBody>
          <a:bodyPr/>
          <a:lstStyle>
            <a:lvl1pPr marL="0" indent="0" algn="r">
              <a:buFontTx/>
              <a:buNone/>
              <a:defRPr sz="1350">
                <a:solidFill>
                  <a:schemeClr val="tx1"/>
                </a:solidFill>
                <a:latin typeface="Proxima Nova Rg" panose="02000506030000020004" pitchFamily="2" charset="0"/>
              </a:defRPr>
            </a:lvl1pPr>
          </a:lstStyle>
          <a:p>
            <a:pPr lvl="0"/>
            <a:r>
              <a:rPr lang="en-US" dirty="0" smtClean="0"/>
              <a:t>Title of presentation</a:t>
            </a:r>
            <a:endParaRPr lang="en-US" dirty="0"/>
          </a:p>
        </p:txBody>
      </p:sp>
      <p:sp>
        <p:nvSpPr>
          <p:cNvPr id="3" name="Chart Placeholder 2"/>
          <p:cNvSpPr>
            <a:spLocks noGrp="1"/>
          </p:cNvSpPr>
          <p:nvPr>
            <p:ph type="chart" sz="quarter" idx="11"/>
          </p:nvPr>
        </p:nvSpPr>
        <p:spPr>
          <a:xfrm>
            <a:off x="2428875" y="1143000"/>
            <a:ext cx="4114800" cy="3228975"/>
          </a:xfrm>
          <a:prstGeom prst="rect">
            <a:avLst/>
          </a:prstGeom>
        </p:spPr>
        <p:txBody>
          <a:bodyPr/>
          <a:lstStyle>
            <a:lvl1pPr marL="0" indent="0">
              <a:buNone/>
              <a:defRPr>
                <a:latin typeface="Proxima Nova Rg" panose="02000506030000020004" pitchFamily="2" charset="0"/>
              </a:defRPr>
            </a:lvl1pPr>
          </a:lstStyle>
          <a:p>
            <a:endParaRPr lang="en-US" dirty="0"/>
          </a:p>
        </p:txBody>
      </p:sp>
    </p:spTree>
    <p:extLst>
      <p:ext uri="{BB962C8B-B14F-4D97-AF65-F5344CB8AC3E}">
        <p14:creationId xmlns:p14="http://schemas.microsoft.com/office/powerpoint/2010/main" val="557212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a:t>
            </a:r>
            <a:r>
              <a:rPr lang="en-US" altLang="ja-JP" sz="600" spc="20" baseline="0" dirty="0" smtClean="0">
                <a:solidFill>
                  <a:schemeClr val="bg2">
                    <a:lumMod val="65000"/>
                  </a:schemeClr>
                </a:solidFill>
                <a:latin typeface="+mn-lt"/>
                <a:ea typeface="+mn-ea"/>
                <a:cs typeface="CiscoSans Thin"/>
              </a:rPr>
              <a:t>Public</a:t>
            </a:r>
            <a:endParaRPr lang="en-US" sz="600" spc="20" baseline="0" dirty="0">
              <a:solidFill>
                <a:schemeClr val="bg2">
                  <a:lumMod val="65000"/>
                </a:schemeClr>
              </a:solidFill>
              <a:latin typeface="+mn-lt"/>
              <a:ea typeface="+mn-ea"/>
              <a:cs typeface="CiscoSans Thin"/>
            </a:endParaRP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image" Target="../media/image32.png"/><Relationship Id="rId20" Type="http://schemas.openxmlformats.org/officeDocument/2006/relationships/image" Target="../media/image42.png"/><Relationship Id="rId21" Type="http://schemas.openxmlformats.org/officeDocument/2006/relationships/image" Target="../media/image43.png"/><Relationship Id="rId10" Type="http://schemas.openxmlformats.org/officeDocument/2006/relationships/image" Target="../media/image33.png"/><Relationship Id="rId11" Type="http://schemas.openxmlformats.org/officeDocument/2006/relationships/image" Target="../media/image34.png"/><Relationship Id="rId12" Type="http://schemas.microsoft.com/office/2007/relationships/hdphoto" Target="../media/hdphoto5.wdp"/><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9"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28.png"/><Relationship Id="rId5" Type="http://schemas.microsoft.com/office/2007/relationships/hdphoto" Target="../media/hdphoto4.wdp"/><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6.png"/><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32.xml"/><Relationship Id="rId2"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jpg"/><Relationship Id="rId1" Type="http://schemas.openxmlformats.org/officeDocument/2006/relationships/slideLayout" Target="../slideLayouts/slideLayout32.xml"/><Relationship Id="rId2"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31.xml"/><Relationship Id="rId2"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5" Type="http://schemas.openxmlformats.org/officeDocument/2006/relationships/image" Target="../media/image66.tiff"/><Relationship Id="rId1" Type="http://schemas.openxmlformats.org/officeDocument/2006/relationships/slideLayout" Target="../slideLayouts/slideLayout32.xml"/><Relationship Id="rId2"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4" Type="http://schemas.microsoft.com/office/2007/relationships/hdphoto" Target="../media/hdphoto6.wdp"/><Relationship Id="rId5" Type="http://schemas.microsoft.com/office/2007/relationships/hdphoto" Target="../media/hdphoto7.wdp"/><Relationship Id="rId6" Type="http://schemas.openxmlformats.org/officeDocument/2006/relationships/image" Target="../media/image68.png"/><Relationship Id="rId7" Type="http://schemas.openxmlformats.org/officeDocument/2006/relationships/image" Target="../media/image69.png"/><Relationship Id="rId8" Type="http://schemas.microsoft.com/office/2007/relationships/hdphoto" Target="../media/hdphoto8.wdp"/><Relationship Id="rId9" Type="http://schemas.openxmlformats.org/officeDocument/2006/relationships/image" Target="../media/image70.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jpe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tiff"/><Relationship Id="rId10" Type="http://schemas.openxmlformats.org/officeDocument/2006/relationships/image" Target="../media/image78.jpeg"/><Relationship Id="rId11" Type="http://schemas.openxmlformats.org/officeDocument/2006/relationships/image" Target="../media/image79.jpeg"/><Relationship Id="rId1" Type="http://schemas.openxmlformats.org/officeDocument/2006/relationships/slideLayout" Target="../slideLayouts/slideLayout33.xml"/><Relationship Id="rId2"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34.xml"/><Relationship Id="rId2"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8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3.wdp"/><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D3D"/>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60" y="-91463"/>
            <a:ext cx="3633457" cy="3633457"/>
          </a:xfrm>
          <a:prstGeom prst="rect">
            <a:avLst/>
          </a:prstGeom>
        </p:spPr>
      </p:pic>
      <p:sp>
        <p:nvSpPr>
          <p:cNvPr id="9" name="円/楕円 8"/>
          <p:cNvSpPr/>
          <p:nvPr/>
        </p:nvSpPr>
        <p:spPr>
          <a:xfrm>
            <a:off x="8257475" y="2362779"/>
            <a:ext cx="651242" cy="6512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eiryo" charset="-128"/>
              <a:ea typeface="Meiryo" charset="-128"/>
              <a:cs typeface="Meiryo"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07" y="3041804"/>
            <a:ext cx="632383" cy="2352678"/>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987" y="3680123"/>
            <a:ext cx="632383" cy="235267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679" y="3482149"/>
            <a:ext cx="632383" cy="2352678"/>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968" y="1992762"/>
            <a:ext cx="1313014" cy="5143500"/>
          </a:xfrm>
          <a:prstGeom prst="rect">
            <a:avLst/>
          </a:prstGeom>
        </p:spPr>
      </p:pic>
      <p:sp>
        <p:nvSpPr>
          <p:cNvPr id="18" name="円/楕円 17"/>
          <p:cNvSpPr/>
          <p:nvPr/>
        </p:nvSpPr>
        <p:spPr>
          <a:xfrm>
            <a:off x="3129557" y="2890752"/>
            <a:ext cx="651242" cy="651242"/>
          </a:xfrm>
          <a:prstGeom prst="ellipse">
            <a:avLst/>
          </a:prstGeom>
          <a:solidFill>
            <a:schemeClr val="bg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eiryo" charset="-128"/>
              <a:ea typeface="Meiryo" charset="-128"/>
              <a:cs typeface="Meiryo" charset="-128"/>
            </a:endParaRPr>
          </a:p>
        </p:txBody>
      </p:sp>
      <p:sp>
        <p:nvSpPr>
          <p:cNvPr id="2" name="Subtitle 1"/>
          <p:cNvSpPr>
            <a:spLocks noGrp="1"/>
          </p:cNvSpPr>
          <p:nvPr>
            <p:ph type="subTitle" idx="1"/>
          </p:nvPr>
        </p:nvSpPr>
        <p:spPr>
          <a:xfrm>
            <a:off x="469496" y="3868768"/>
            <a:ext cx="8296421" cy="793885"/>
          </a:xfrm>
        </p:spPr>
        <p:txBody>
          <a:bodyPr/>
          <a:lstStyle/>
          <a:p>
            <a:r>
              <a:rPr lang="ja-JP" altLang="en-US" dirty="0" smtClean="0">
                <a:latin typeface="Meiryo" charset="-128"/>
                <a:ea typeface="Meiryo" charset="-128"/>
                <a:cs typeface="Meiryo" charset="-128"/>
              </a:rPr>
              <a:t>シスコシステムズ合同会社</a:t>
            </a:r>
            <a:r>
              <a:rPr lang="en-US" altLang="ja-JP" dirty="0" smtClean="0">
                <a:latin typeface="Meiryo" charset="-128"/>
                <a:ea typeface="Meiryo" charset="-128"/>
                <a:cs typeface="Meiryo" charset="-128"/>
              </a:rPr>
              <a:t/>
            </a:r>
            <a:br>
              <a:rPr lang="en-US" altLang="ja-JP" dirty="0" smtClean="0">
                <a:latin typeface="Meiryo" charset="-128"/>
                <a:ea typeface="Meiryo" charset="-128"/>
                <a:cs typeface="Meiryo" charset="-128"/>
              </a:rPr>
            </a:br>
            <a:r>
              <a:rPr lang="ja-JP" altLang="en-US" dirty="0" smtClean="0">
                <a:latin typeface="Meiryo" charset="-128"/>
                <a:ea typeface="Meiryo" charset="-128"/>
                <a:cs typeface="Meiryo" charset="-128"/>
              </a:rPr>
              <a:t>ボリュームプログラム推進室</a:t>
            </a:r>
            <a:r>
              <a:rPr lang="en-US" altLang="ja-JP" dirty="0">
                <a:latin typeface="Meiryo" charset="-128"/>
                <a:ea typeface="Meiryo" charset="-128"/>
                <a:cs typeface="Meiryo" charset="-128"/>
              </a:rPr>
              <a:t/>
            </a:r>
            <a:br>
              <a:rPr lang="en-US" altLang="ja-JP" dirty="0">
                <a:latin typeface="Meiryo" charset="-128"/>
                <a:ea typeface="Meiryo" charset="-128"/>
                <a:cs typeface="Meiryo" charset="-128"/>
              </a:rPr>
            </a:br>
            <a:r>
              <a:rPr lang="ja-JP" altLang="en-US" dirty="0" smtClean="0">
                <a:latin typeface="Meiryo" charset="-128"/>
                <a:ea typeface="Meiryo" charset="-128"/>
                <a:cs typeface="Meiryo" charset="-128"/>
              </a:rPr>
              <a:t>ポートフォリオ</a:t>
            </a:r>
            <a:r>
              <a:rPr lang="en-US" altLang="ja-JP" dirty="0" smtClean="0">
                <a:latin typeface="Meiryo" charset="-128"/>
                <a:ea typeface="Meiryo" charset="-128"/>
                <a:cs typeface="Meiryo" charset="-128"/>
              </a:rPr>
              <a:t>BDM</a:t>
            </a:r>
            <a:r>
              <a:rPr lang="ja-JP" altLang="en-US" dirty="0" smtClean="0">
                <a:latin typeface="Meiryo" charset="-128"/>
                <a:ea typeface="Meiryo" charset="-128"/>
                <a:cs typeface="Meiryo" charset="-128"/>
              </a:rPr>
              <a:t>　渡邊靖博</a:t>
            </a:r>
            <a:endParaRPr lang="en-US" altLang="ja-JP" dirty="0" smtClean="0">
              <a:latin typeface="Meiryo" charset="-128"/>
              <a:ea typeface="Meiryo" charset="-128"/>
              <a:cs typeface="Meiryo" charset="-128"/>
            </a:endParaRPr>
          </a:p>
        </p:txBody>
      </p:sp>
      <p:sp>
        <p:nvSpPr>
          <p:cNvPr id="4" name="Text Placeholder 3"/>
          <p:cNvSpPr>
            <a:spLocks noGrp="1"/>
          </p:cNvSpPr>
          <p:nvPr>
            <p:ph type="body" sz="quarter" idx="12"/>
          </p:nvPr>
        </p:nvSpPr>
        <p:spPr>
          <a:xfrm>
            <a:off x="469496" y="4662653"/>
            <a:ext cx="8296421" cy="288131"/>
          </a:xfrm>
        </p:spPr>
        <p:txBody>
          <a:bodyPr/>
          <a:lstStyle/>
          <a:p>
            <a:r>
              <a:rPr lang="en-US" dirty="0" smtClean="0">
                <a:latin typeface="Meiryo" charset="-128"/>
                <a:ea typeface="Meiryo" charset="-128"/>
                <a:cs typeface="Meiryo" charset="-128"/>
              </a:rPr>
              <a:t>Date</a:t>
            </a:r>
            <a:r>
              <a:rPr lang="en-US" altLang="ja-JP" dirty="0" smtClean="0">
                <a:latin typeface="Meiryo" charset="-128"/>
                <a:ea typeface="Meiryo" charset="-128"/>
                <a:cs typeface="Meiryo" charset="-128"/>
              </a:rPr>
              <a:t>:</a:t>
            </a:r>
            <a:r>
              <a:rPr lang="ja-JP" altLang="en-US" dirty="0" smtClean="0">
                <a:latin typeface="Meiryo" charset="-128"/>
                <a:ea typeface="Meiryo" charset="-128"/>
                <a:cs typeface="Meiryo" charset="-128"/>
              </a:rPr>
              <a:t> </a:t>
            </a:r>
            <a:r>
              <a:rPr lang="en-US" altLang="ja-JP" dirty="0" smtClean="0">
                <a:latin typeface="Meiryo" charset="-128"/>
                <a:ea typeface="Meiryo" charset="-128"/>
                <a:cs typeface="Meiryo" charset="-128"/>
              </a:rPr>
              <a:t>2017/12/15</a:t>
            </a:r>
            <a:endParaRPr lang="en-US" dirty="0">
              <a:latin typeface="Meiryo" charset="-128"/>
              <a:ea typeface="Meiryo" charset="-128"/>
              <a:cs typeface="Meiryo" charset="-128"/>
            </a:endParaRPr>
          </a:p>
        </p:txBody>
      </p:sp>
      <p:sp>
        <p:nvSpPr>
          <p:cNvPr id="6" name="Title 5"/>
          <p:cNvSpPr>
            <a:spLocks noGrp="1"/>
          </p:cNvSpPr>
          <p:nvPr>
            <p:ph type="ctrTitle"/>
          </p:nvPr>
        </p:nvSpPr>
        <p:spPr>
          <a:xfrm>
            <a:off x="425765" y="2133163"/>
            <a:ext cx="8340152" cy="1151544"/>
          </a:xfrm>
        </p:spPr>
        <p:txBody>
          <a:bodyPr/>
          <a:lstStyle/>
          <a:p>
            <a:r>
              <a:rPr lang="en-US" sz="3600" dirty="0" smtClean="0">
                <a:effectLst>
                  <a:glow rad="228600">
                    <a:srgbClr val="FFAD3D">
                      <a:alpha val="40000"/>
                    </a:srgbClr>
                  </a:glow>
                </a:effectLst>
                <a:latin typeface="Meiryo" charset="-128"/>
                <a:ea typeface="Meiryo" charset="-128"/>
                <a:cs typeface="Meiryo" charset="-128"/>
              </a:rPr>
              <a:t>Cisco Start</a:t>
            </a:r>
            <a:r>
              <a:rPr lang="ja-JP" altLang="en-US" sz="3600" dirty="0" smtClean="0">
                <a:effectLst>
                  <a:glow rad="228600">
                    <a:srgbClr val="FFAD3D">
                      <a:alpha val="40000"/>
                    </a:srgbClr>
                  </a:glow>
                </a:effectLst>
                <a:latin typeface="Meiryo" charset="-128"/>
                <a:ea typeface="Meiryo" charset="-128"/>
                <a:cs typeface="Meiryo" charset="-128"/>
              </a:rPr>
              <a:t> 最新情報</a:t>
            </a:r>
            <a:r>
              <a:rPr lang="en-US" altLang="ja-JP" sz="3600" dirty="0" smtClean="0">
                <a:effectLst>
                  <a:glow rad="228600">
                    <a:srgbClr val="FFAD3D">
                      <a:alpha val="40000"/>
                    </a:srgbClr>
                  </a:glow>
                </a:effectLst>
                <a:latin typeface="Meiryo" charset="-128"/>
                <a:ea typeface="Meiryo" charset="-128"/>
                <a:cs typeface="Meiryo" charset="-128"/>
              </a:rPr>
              <a:t/>
            </a:r>
            <a:br>
              <a:rPr lang="en-US" altLang="ja-JP" sz="3600" dirty="0" smtClean="0">
                <a:effectLst>
                  <a:glow rad="228600">
                    <a:srgbClr val="FFAD3D">
                      <a:alpha val="40000"/>
                    </a:srgbClr>
                  </a:glow>
                </a:effectLst>
                <a:latin typeface="Meiryo" charset="-128"/>
                <a:ea typeface="Meiryo" charset="-128"/>
                <a:cs typeface="Meiryo" charset="-128"/>
              </a:rPr>
            </a:br>
            <a:r>
              <a:rPr lang="ja-JP" altLang="en-US" sz="3600" dirty="0">
                <a:effectLst>
                  <a:glow rad="228600">
                    <a:srgbClr val="FFAD3D">
                      <a:alpha val="40000"/>
                    </a:srgbClr>
                  </a:glow>
                </a:effectLst>
                <a:latin typeface="Meiryo" charset="-128"/>
                <a:ea typeface="Meiryo" charset="-128"/>
                <a:cs typeface="Meiryo" charset="-128"/>
              </a:rPr>
              <a:t>　</a:t>
            </a:r>
            <a:r>
              <a:rPr lang="ja-JP" altLang="en-US" sz="3600" dirty="0" smtClean="0">
                <a:effectLst>
                  <a:glow rad="228600">
                    <a:srgbClr val="FFAD3D">
                      <a:alpha val="40000"/>
                    </a:srgbClr>
                  </a:glow>
                </a:effectLst>
                <a:latin typeface="Meiryo" charset="-128"/>
                <a:ea typeface="Meiryo" charset="-128"/>
                <a:cs typeface="Meiryo" charset="-128"/>
              </a:rPr>
              <a:t>＆ </a:t>
            </a:r>
            <a:r>
              <a:rPr lang="en-US" altLang="ja-JP" sz="3600" dirty="0" smtClean="0">
                <a:effectLst>
                  <a:glow rad="228600">
                    <a:srgbClr val="FFAD3D">
                      <a:alpha val="40000"/>
                    </a:srgbClr>
                  </a:glow>
                </a:effectLst>
                <a:latin typeface="Meiryo" charset="-128"/>
                <a:ea typeface="Meiryo" charset="-128"/>
                <a:cs typeface="Meiryo" charset="-128"/>
              </a:rPr>
              <a:t>Cisco Meraki</a:t>
            </a:r>
            <a:endParaRPr lang="en-US" sz="3600" dirty="0">
              <a:effectLst>
                <a:glow rad="228600">
                  <a:srgbClr val="FFAD3D">
                    <a:alpha val="40000"/>
                  </a:srgbClr>
                </a:glow>
              </a:effectLst>
              <a:latin typeface="Meiryo" charset="-128"/>
              <a:ea typeface="Meiryo" charset="-128"/>
              <a:cs typeface="Meiryo" charset="-128"/>
            </a:endParaRPr>
          </a:p>
        </p:txBody>
      </p:sp>
      <p:sp>
        <p:nvSpPr>
          <p:cNvPr id="3" name="テキスト プレースホルダー 2"/>
          <p:cNvSpPr>
            <a:spLocks noGrp="1"/>
          </p:cNvSpPr>
          <p:nvPr>
            <p:ph type="body" sz="quarter" idx="13"/>
          </p:nvPr>
        </p:nvSpPr>
        <p:spPr/>
        <p:txBody>
          <a:bodyPr/>
          <a:lstStyle/>
          <a:p>
            <a:endParaRPr kumimoji="1" lang="ja-JP" altLang="en-US">
              <a:latin typeface="Meiryo" charset="-128"/>
              <a:ea typeface="Meiryo" charset="-128"/>
              <a:cs typeface="Meiryo" charset="-128"/>
            </a:endParaRPr>
          </a:p>
        </p:txBody>
      </p:sp>
    </p:spTree>
    <p:extLst>
      <p:ext uri="{BB962C8B-B14F-4D97-AF65-F5344CB8AC3E}">
        <p14:creationId xmlns:p14="http://schemas.microsoft.com/office/powerpoint/2010/main" val="194163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par>
                                <p:cTn id="14" presetID="22" presetClass="entr" presetSubtype="4"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200"/>
                                        <p:tgtEl>
                                          <p:spTgt spid="16"/>
                                        </p:tgtEl>
                                      </p:cBhvr>
                                    </p:animEffect>
                                  </p:childTnLst>
                                </p:cTn>
                              </p:par>
                              <p:par>
                                <p:cTn id="17" presetID="22" presetClass="entr" presetSubtype="1"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200"/>
                                        <p:tgtEl>
                                          <p:spTgt spid="15"/>
                                        </p:tgtEl>
                                      </p:cBhvr>
                                    </p:animEffect>
                                  </p:childTnLst>
                                </p:cTn>
                              </p:par>
                            </p:childTnLst>
                          </p:cTn>
                        </p:par>
                        <p:par>
                          <p:cTn id="20" fill="hold">
                            <p:stCondLst>
                              <p:cond delay="2200"/>
                            </p:stCondLst>
                            <p:childTnLst>
                              <p:par>
                                <p:cTn id="21" presetID="26"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90">
                                          <p:stCondLst>
                                            <p:cond delay="0"/>
                                          </p:stCondLst>
                                        </p:cTn>
                                        <p:tgtEl>
                                          <p:spTgt spid="9"/>
                                        </p:tgtEl>
                                      </p:cBhvr>
                                    </p:animEffect>
                                    <p:anim calcmode="lin" valueType="num">
                                      <p:cBhvr>
                                        <p:cTn id="2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gtEl>
                                      </p:cBhvr>
                                      <p:to x="100000" y="60000"/>
                                    </p:animScale>
                                    <p:animScale>
                                      <p:cBhvr>
                                        <p:cTn id="30" dur="83" decel="50000">
                                          <p:stCondLst>
                                            <p:cond delay="338"/>
                                          </p:stCondLst>
                                        </p:cTn>
                                        <p:tgtEl>
                                          <p:spTgt spid="9"/>
                                        </p:tgtEl>
                                      </p:cBhvr>
                                      <p:to x="100000" y="100000"/>
                                    </p:animScale>
                                    <p:animScale>
                                      <p:cBhvr>
                                        <p:cTn id="31" dur="13">
                                          <p:stCondLst>
                                            <p:cond delay="656"/>
                                          </p:stCondLst>
                                        </p:cTn>
                                        <p:tgtEl>
                                          <p:spTgt spid="9"/>
                                        </p:tgtEl>
                                      </p:cBhvr>
                                      <p:to x="100000" y="80000"/>
                                    </p:animScale>
                                    <p:animScale>
                                      <p:cBhvr>
                                        <p:cTn id="32" dur="83" decel="50000">
                                          <p:stCondLst>
                                            <p:cond delay="669"/>
                                          </p:stCondLst>
                                        </p:cTn>
                                        <p:tgtEl>
                                          <p:spTgt spid="9"/>
                                        </p:tgtEl>
                                      </p:cBhvr>
                                      <p:to x="100000" y="100000"/>
                                    </p:animScale>
                                    <p:animScale>
                                      <p:cBhvr>
                                        <p:cTn id="33" dur="13">
                                          <p:stCondLst>
                                            <p:cond delay="821"/>
                                          </p:stCondLst>
                                        </p:cTn>
                                        <p:tgtEl>
                                          <p:spTgt spid="9"/>
                                        </p:tgtEl>
                                      </p:cBhvr>
                                      <p:to x="100000" y="90000"/>
                                    </p:animScale>
                                    <p:animScale>
                                      <p:cBhvr>
                                        <p:cTn id="34" dur="83" decel="50000">
                                          <p:stCondLst>
                                            <p:cond delay="834"/>
                                          </p:stCondLst>
                                        </p:cTn>
                                        <p:tgtEl>
                                          <p:spTgt spid="9"/>
                                        </p:tgtEl>
                                      </p:cBhvr>
                                      <p:to x="100000" y="100000"/>
                                    </p:animScale>
                                    <p:animScale>
                                      <p:cBhvr>
                                        <p:cTn id="35" dur="13">
                                          <p:stCondLst>
                                            <p:cond delay="904"/>
                                          </p:stCondLst>
                                        </p:cTn>
                                        <p:tgtEl>
                                          <p:spTgt spid="9"/>
                                        </p:tgtEl>
                                      </p:cBhvr>
                                      <p:to x="100000" y="95000"/>
                                    </p:animScale>
                                    <p:animScale>
                                      <p:cBhvr>
                                        <p:cTn id="36" dur="83" decel="50000">
                                          <p:stCondLst>
                                            <p:cond delay="917"/>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smtClean="0">
                <a:solidFill>
                  <a:schemeClr val="bg1"/>
                </a:solidFill>
                <a:latin typeface="Meiryo" charset="-128"/>
                <a:ea typeface="Meiryo" charset="-128"/>
                <a:cs typeface="Meiryo" charset="-128"/>
              </a:rPr>
              <a:t>昨年発表の</a:t>
            </a:r>
            <a:r>
              <a:rPr lang="en-US" altLang="ja-JP" sz="2800" dirty="0" smtClean="0">
                <a:solidFill>
                  <a:schemeClr val="bg1"/>
                </a:solidFill>
                <a:latin typeface="Meiryo" charset="-128"/>
                <a:ea typeface="Meiryo" charset="-128"/>
                <a:cs typeface="Meiryo" charset="-128"/>
              </a:rPr>
              <a:t>Cisco Start</a:t>
            </a:r>
            <a:r>
              <a:rPr lang="ja-JP" altLang="en-US" sz="2800" dirty="0" smtClean="0">
                <a:solidFill>
                  <a:schemeClr val="bg1"/>
                </a:solidFill>
                <a:latin typeface="Meiryo" charset="-128"/>
                <a:ea typeface="Meiryo" charset="-128"/>
                <a:cs typeface="Meiryo" charset="-128"/>
              </a:rPr>
              <a:t> </a:t>
            </a:r>
            <a:r>
              <a:rPr lang="ja-JP" altLang="en-US" dirty="0" smtClean="0">
                <a:solidFill>
                  <a:schemeClr val="bg1"/>
                </a:solidFill>
                <a:latin typeface="Meiryo" charset="-128"/>
                <a:ea typeface="Meiryo" charset="-128"/>
                <a:cs typeface="Meiryo" charset="-128"/>
              </a:rPr>
              <a:t>ポートフォリオ</a:t>
            </a:r>
            <a:endParaRPr kumimoji="1" lang="ja-JP" altLang="en-US" sz="2800" dirty="0">
              <a:solidFill>
                <a:schemeClr val="bg1"/>
              </a:solidFill>
              <a:latin typeface="Meiryo" charset="-128"/>
              <a:ea typeface="Meiryo" charset="-128"/>
              <a:cs typeface="Meiryo" charset="-128"/>
            </a:endParaRPr>
          </a:p>
        </p:txBody>
      </p:sp>
      <p:sp>
        <p:nvSpPr>
          <p:cNvPr id="5" name="正方形/長方形 4"/>
          <p:cNvSpPr/>
          <p:nvPr/>
        </p:nvSpPr>
        <p:spPr>
          <a:xfrm>
            <a:off x="450265" y="798890"/>
            <a:ext cx="7271334" cy="369332"/>
          </a:xfrm>
          <a:prstGeom prst="rect">
            <a:avLst/>
          </a:prstGeom>
        </p:spPr>
        <p:txBody>
          <a:bodyPr wrap="square">
            <a:spAutoFit/>
          </a:bodyPr>
          <a:lstStyle/>
          <a:p>
            <a:r>
              <a:rPr lang="ja-JP" altLang="en-US" sz="1750" dirty="0" smtClean="0">
                <a:latin typeface="Meiryo" charset="-128"/>
                <a:ea typeface="Meiryo" charset="-128"/>
                <a:cs typeface="Meiryo" charset="-128"/>
              </a:rPr>
              <a:t>オンプレミス中心のポートフォリオ</a:t>
            </a:r>
            <a:endParaRPr lang="ja-JP" altLang="en-US" sz="1750" dirty="0">
              <a:latin typeface="Meiryo" charset="-128"/>
              <a:ea typeface="Meiryo" charset="-128"/>
              <a:cs typeface="Meiryo" charset="-128"/>
            </a:endParaRPr>
          </a:p>
        </p:txBody>
      </p:sp>
      <p:sp>
        <p:nvSpPr>
          <p:cNvPr id="90" name="Rectangle 107"/>
          <p:cNvSpPr/>
          <p:nvPr/>
        </p:nvSpPr>
        <p:spPr>
          <a:xfrm>
            <a:off x="150222" y="1082888"/>
            <a:ext cx="8837024" cy="2363742"/>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46000">
                <a:schemeClr val="bg2">
                  <a:lumMod val="20000"/>
                  <a:lumOff val="80000"/>
                  <a:alpha val="16000"/>
                </a:schemeClr>
              </a:gs>
              <a:gs pos="100000">
                <a:srgbClr val="92D05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a:endParaRPr lang="en-US" dirty="0">
              <a:latin typeface="Meiryo" charset="-128"/>
              <a:ea typeface="Meiryo" charset="-128"/>
              <a:cs typeface="Meiryo" charset="-128"/>
            </a:endParaRPr>
          </a:p>
        </p:txBody>
      </p:sp>
      <p:sp>
        <p:nvSpPr>
          <p:cNvPr id="93" name="Rectangle 107"/>
          <p:cNvSpPr/>
          <p:nvPr/>
        </p:nvSpPr>
        <p:spPr>
          <a:xfrm>
            <a:off x="150222" y="1847902"/>
            <a:ext cx="8837024" cy="2501031"/>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24000">
                <a:srgbClr val="00B0F0">
                  <a:alpha val="0"/>
                </a:srgbClr>
              </a:gs>
              <a:gs pos="100000">
                <a:srgbClr val="0070C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a:endParaRPr lang="en-US" dirty="0">
              <a:latin typeface="Meiryo" charset="-128"/>
              <a:ea typeface="Meiryo" charset="-128"/>
              <a:cs typeface="Meiryo" charset="-128"/>
            </a:endParaRPr>
          </a:p>
        </p:txBody>
      </p:sp>
      <p:sp>
        <p:nvSpPr>
          <p:cNvPr id="3" name="正方形/長方形 2"/>
          <p:cNvSpPr/>
          <p:nvPr/>
        </p:nvSpPr>
        <p:spPr>
          <a:xfrm>
            <a:off x="3379765" y="2571750"/>
            <a:ext cx="2441694" cy="181767"/>
          </a:xfrm>
          <a:prstGeom prst="rect">
            <a:avLst/>
          </a:prstGeom>
        </p:spPr>
        <p:txBody>
          <a:bodyPr wrap="none">
            <a:prstTxWarp prst="textArchUp">
              <a:avLst/>
            </a:prstTxWarp>
            <a:spAutoFit/>
          </a:bodyPr>
          <a:lstStyle/>
          <a:p>
            <a:pPr algn="ctr"/>
            <a:r>
              <a:rPr lang="ja-JP" altLang="en-US" sz="1600" dirty="0">
                <a:solidFill>
                  <a:schemeClr val="bg1"/>
                </a:solidFill>
                <a:latin typeface="Meiryo" charset="-128"/>
                <a:ea typeface="Meiryo" charset="-128"/>
                <a:cs typeface="Meiryo" charset="-128"/>
              </a:rPr>
              <a:t>① </a:t>
            </a:r>
            <a:r>
              <a:rPr lang="ja-JP" altLang="en-US" sz="1600" dirty="0" smtClean="0">
                <a:solidFill>
                  <a:schemeClr val="bg1"/>
                </a:solidFill>
                <a:latin typeface="Meiryo" charset="-128"/>
                <a:ea typeface="Meiryo" charset="-128"/>
                <a:cs typeface="Meiryo" charset="-128"/>
              </a:rPr>
              <a:t>スタンダード</a:t>
            </a:r>
            <a:r>
              <a:rPr lang="en-US" altLang="ja-JP" sz="1600" dirty="0" smtClean="0">
                <a:solidFill>
                  <a:schemeClr val="bg1"/>
                </a:solidFill>
                <a:latin typeface="Meiryo" charset="-128"/>
                <a:ea typeface="Meiryo" charset="-128"/>
                <a:cs typeface="Meiryo" charset="-128"/>
              </a:rPr>
              <a:t> </a:t>
            </a:r>
            <a:r>
              <a:rPr lang="ja-JP" altLang="en-US" sz="1600" dirty="0" smtClean="0">
                <a:solidFill>
                  <a:schemeClr val="bg1"/>
                </a:solidFill>
                <a:latin typeface="Meiryo" charset="-128"/>
                <a:ea typeface="Meiryo" charset="-128"/>
                <a:cs typeface="Meiryo" charset="-128"/>
              </a:rPr>
              <a:t>モデル</a:t>
            </a:r>
            <a:endParaRPr lang="ja-JP" altLang="en-US" sz="1600" dirty="0">
              <a:solidFill>
                <a:schemeClr val="bg1"/>
              </a:solidFill>
              <a:latin typeface="Meiryo" charset="-128"/>
              <a:ea typeface="Meiryo" charset="-128"/>
              <a:cs typeface="Meiryo" charset="-128"/>
            </a:endParaRPr>
          </a:p>
        </p:txBody>
      </p:sp>
      <p:sp>
        <p:nvSpPr>
          <p:cNvPr id="94" name="正方形/長方形 93"/>
          <p:cNvSpPr/>
          <p:nvPr/>
        </p:nvSpPr>
        <p:spPr>
          <a:xfrm>
            <a:off x="2998336" y="4066469"/>
            <a:ext cx="3204552" cy="310972"/>
          </a:xfrm>
          <a:prstGeom prst="rect">
            <a:avLst/>
          </a:prstGeom>
        </p:spPr>
        <p:txBody>
          <a:bodyPr wrap="none">
            <a:prstTxWarp prst="textArchUp">
              <a:avLst/>
            </a:prstTxWarp>
            <a:spAutoFit/>
          </a:bodyPr>
          <a:lstStyle/>
          <a:p>
            <a:pPr algn="ctr"/>
            <a:r>
              <a:rPr lang="ja-JP" altLang="en-US" sz="1400" dirty="0">
                <a:latin typeface="Meiryo" charset="-128"/>
                <a:ea typeface="Meiryo" charset="-128"/>
                <a:cs typeface="Meiryo" charset="-128"/>
              </a:rPr>
              <a:t>② </a:t>
            </a:r>
            <a:r>
              <a:rPr lang="ja-JP" altLang="en-US" sz="1400" dirty="0" smtClean="0">
                <a:latin typeface="Meiryo" charset="-128"/>
                <a:ea typeface="Meiryo" charset="-128"/>
                <a:cs typeface="Meiryo" charset="-128"/>
              </a:rPr>
              <a:t>エントリー</a:t>
            </a:r>
            <a:r>
              <a:rPr lang="en-US" altLang="ja-JP" sz="1400" dirty="0" smtClean="0">
                <a:latin typeface="Meiryo" charset="-128"/>
                <a:ea typeface="Meiryo" charset="-128"/>
                <a:cs typeface="Meiryo" charset="-128"/>
              </a:rPr>
              <a:t> </a:t>
            </a:r>
            <a:r>
              <a:rPr lang="ja-JP" altLang="en-US" sz="1400" dirty="0" smtClean="0">
                <a:latin typeface="Meiryo" charset="-128"/>
                <a:ea typeface="Meiryo" charset="-128"/>
                <a:cs typeface="Meiryo" charset="-128"/>
              </a:rPr>
              <a:t>モデル</a:t>
            </a:r>
            <a:endParaRPr lang="ja-JP" altLang="en-US" sz="1400" dirty="0">
              <a:latin typeface="Meiryo" charset="-128"/>
              <a:ea typeface="Meiryo" charset="-128"/>
              <a:cs typeface="Meiryo" charset="-128"/>
            </a:endParaRPr>
          </a:p>
        </p:txBody>
      </p:sp>
      <p:sp>
        <p:nvSpPr>
          <p:cNvPr id="95" name="正方形/長方形 94"/>
          <p:cNvSpPr/>
          <p:nvPr/>
        </p:nvSpPr>
        <p:spPr>
          <a:xfrm>
            <a:off x="2427823" y="1453879"/>
            <a:ext cx="4288353" cy="181767"/>
          </a:xfrm>
          <a:prstGeom prst="rect">
            <a:avLst/>
          </a:prstGeom>
        </p:spPr>
        <p:txBody>
          <a:bodyPr wrap="none">
            <a:prstTxWarp prst="textArchUp">
              <a:avLst/>
            </a:prstTxWarp>
            <a:spAutoFit/>
          </a:bodyPr>
          <a:lstStyle/>
          <a:p>
            <a:pPr algn="ctr"/>
            <a:r>
              <a:rPr lang="ja-JP" altLang="en-US" sz="2000" dirty="0">
                <a:latin typeface="Meiryo" charset="-128"/>
                <a:ea typeface="Meiryo" charset="-128"/>
                <a:cs typeface="Meiryo" charset="-128"/>
              </a:rPr>
              <a:t>③ 業種別ソリューション展開</a:t>
            </a:r>
          </a:p>
        </p:txBody>
      </p:sp>
      <p:pic>
        <p:nvPicPr>
          <p:cNvPr id="96" name="Picture 22" descr="C:\Users\kyle.huang\Documents\KeyShot 4\Renderings\C_150\v4\P\6-3.319.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86627" y="4335854"/>
            <a:ext cx="585148" cy="366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 name="図 9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9455" r="89455"/>
                    </a14:imgEffect>
                  </a14:imgLayer>
                </a14:imgProps>
              </a:ext>
              <a:ext uri="{28A0092B-C50C-407E-A947-70E740481C1C}">
                <a14:useLocalDpi xmlns:a14="http://schemas.microsoft.com/office/drawing/2010/main"/>
              </a:ext>
            </a:extLst>
          </a:blip>
          <a:stretch>
            <a:fillRect/>
          </a:stretch>
        </p:blipFill>
        <p:spPr>
          <a:xfrm>
            <a:off x="5393134" y="4180350"/>
            <a:ext cx="946754" cy="630022"/>
          </a:xfrm>
          <a:prstGeom prst="rect">
            <a:avLst/>
          </a:prstGeom>
        </p:spPr>
      </p:pic>
      <p:sp>
        <p:nvSpPr>
          <p:cNvPr id="98" name="Rectangle 101"/>
          <p:cNvSpPr/>
          <p:nvPr/>
        </p:nvSpPr>
        <p:spPr>
          <a:xfrm>
            <a:off x="4571001" y="4731990"/>
            <a:ext cx="1552863" cy="307777"/>
          </a:xfrm>
          <a:prstGeom prst="rect">
            <a:avLst/>
          </a:prstGeom>
          <a:noFill/>
          <a:ln>
            <a:noFill/>
          </a:ln>
        </p:spPr>
        <p:txBody>
          <a:bodyPr wrap="square">
            <a:spAutoFit/>
          </a:bodyPr>
          <a:lstStyle/>
          <a:p>
            <a:pPr algn="ctr"/>
            <a:r>
              <a:rPr lang="en-US" altLang="ja-JP" sz="1400" dirty="0" smtClean="0">
                <a:latin typeface="Meiryo" charset="-128"/>
                <a:ea typeface="Meiryo" charset="-128"/>
                <a:cs typeface="Meiryo" charset="-128"/>
              </a:rPr>
              <a:t>WAP</a:t>
            </a:r>
            <a:r>
              <a:rPr lang="ja-JP" altLang="en-US" sz="1400" dirty="0">
                <a:latin typeface="Meiryo" charset="-128"/>
                <a:ea typeface="Meiryo" charset="-128"/>
                <a:cs typeface="Meiryo" charset="-128"/>
              </a:rPr>
              <a:t>シリーズ</a:t>
            </a:r>
            <a:endParaRPr lang="en-US" sz="1400" dirty="0">
              <a:latin typeface="Meiryo" charset="-128"/>
              <a:ea typeface="Meiryo" charset="-128"/>
              <a:cs typeface="Meiryo" charset="-128"/>
            </a:endParaRPr>
          </a:p>
        </p:txBody>
      </p:sp>
      <p:pic>
        <p:nvPicPr>
          <p:cNvPr id="99" name="図 9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17898" y="4155926"/>
            <a:ext cx="527707" cy="659633"/>
          </a:xfrm>
          <a:prstGeom prst="rect">
            <a:avLst/>
          </a:prstGeom>
        </p:spPr>
      </p:pic>
      <p:pic>
        <p:nvPicPr>
          <p:cNvPr id="100" name="図 9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16775" y="4207118"/>
            <a:ext cx="1332007" cy="604093"/>
          </a:xfrm>
          <a:prstGeom prst="rect">
            <a:avLst/>
          </a:prstGeom>
        </p:spPr>
      </p:pic>
      <p:sp>
        <p:nvSpPr>
          <p:cNvPr id="101" name="Rectangle 101"/>
          <p:cNvSpPr/>
          <p:nvPr/>
        </p:nvSpPr>
        <p:spPr>
          <a:xfrm>
            <a:off x="2344801" y="4712245"/>
            <a:ext cx="1712236" cy="307777"/>
          </a:xfrm>
          <a:prstGeom prst="rect">
            <a:avLst/>
          </a:prstGeom>
          <a:noFill/>
          <a:ln>
            <a:noFill/>
          </a:ln>
        </p:spPr>
        <p:txBody>
          <a:bodyPr wrap="square">
            <a:spAutoFit/>
          </a:bodyPr>
          <a:lstStyle/>
          <a:p>
            <a:r>
              <a:rPr lang="en-US" sz="1400" smtClean="0">
                <a:latin typeface="Meiryo" charset="-128"/>
                <a:ea typeface="Meiryo" charset="-128"/>
                <a:cs typeface="Meiryo" charset="-128"/>
              </a:rPr>
              <a:t>S</a:t>
            </a:r>
            <a:r>
              <a:rPr lang="en-US" altLang="ja-JP" sz="1400" smtClean="0">
                <a:latin typeface="Meiryo" charset="-128"/>
                <a:ea typeface="Meiryo" charset="-128"/>
                <a:cs typeface="Meiryo" charset="-128"/>
              </a:rPr>
              <a:t>G/SF</a:t>
            </a:r>
            <a:r>
              <a:rPr lang="ja-JP" altLang="en-US" sz="1400" dirty="0" smtClean="0">
                <a:latin typeface="Meiryo" charset="-128"/>
                <a:ea typeface="Meiryo" charset="-128"/>
                <a:cs typeface="Meiryo" charset="-128"/>
              </a:rPr>
              <a:t>シリーズ</a:t>
            </a:r>
            <a:endParaRPr lang="en-US" sz="1400" dirty="0">
              <a:latin typeface="Meiryo" charset="-128"/>
              <a:ea typeface="Meiryo" charset="-128"/>
              <a:cs typeface="Meiryo" charset="-128"/>
            </a:endParaRPr>
          </a:p>
        </p:txBody>
      </p:sp>
      <p:pic>
        <p:nvPicPr>
          <p:cNvPr id="104" name="図 10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17645" y="4155926"/>
            <a:ext cx="983408" cy="786726"/>
          </a:xfrm>
          <a:prstGeom prst="rect">
            <a:avLst/>
          </a:prstGeom>
        </p:spPr>
      </p:pic>
      <p:sp>
        <p:nvSpPr>
          <p:cNvPr id="105" name="Rectangle 101"/>
          <p:cNvSpPr/>
          <p:nvPr/>
        </p:nvSpPr>
        <p:spPr>
          <a:xfrm>
            <a:off x="251520" y="2737252"/>
            <a:ext cx="1359329" cy="307777"/>
          </a:xfrm>
          <a:prstGeom prst="rect">
            <a:avLst/>
          </a:prstGeom>
          <a:noFill/>
          <a:ln>
            <a:noFill/>
          </a:ln>
        </p:spPr>
        <p:txBody>
          <a:bodyPr wrap="square">
            <a:spAutoFit/>
          </a:bodyPr>
          <a:lstStyle/>
          <a:p>
            <a:r>
              <a:rPr lang="en-US" sz="1400" dirty="0">
                <a:solidFill>
                  <a:schemeClr val="bg1"/>
                </a:solidFill>
                <a:latin typeface="Meiryo" charset="-128"/>
                <a:ea typeface="Meiryo" charset="-128"/>
                <a:cs typeface="Meiryo" charset="-128"/>
              </a:rPr>
              <a:t>Start </a:t>
            </a:r>
            <a:r>
              <a:rPr lang="ja-JP" altLang="en-US" sz="1400" dirty="0">
                <a:solidFill>
                  <a:schemeClr val="bg1"/>
                </a:solidFill>
                <a:latin typeface="Meiryo" charset="-128"/>
                <a:ea typeface="Meiryo" charset="-128"/>
                <a:cs typeface="Meiryo" charset="-128"/>
              </a:rPr>
              <a:t>ルータ</a:t>
            </a:r>
            <a:endParaRPr lang="en-US" sz="1400" dirty="0">
              <a:solidFill>
                <a:schemeClr val="bg1"/>
              </a:solidFill>
              <a:latin typeface="Meiryo" charset="-128"/>
              <a:ea typeface="Meiryo" charset="-128"/>
              <a:cs typeface="Meiryo" charset="-128"/>
            </a:endParaRPr>
          </a:p>
        </p:txBody>
      </p:sp>
      <p:sp>
        <p:nvSpPr>
          <p:cNvPr id="106" name="Rectangle 101"/>
          <p:cNvSpPr/>
          <p:nvPr/>
        </p:nvSpPr>
        <p:spPr>
          <a:xfrm>
            <a:off x="2054677" y="2716391"/>
            <a:ext cx="1983912" cy="307777"/>
          </a:xfrm>
          <a:prstGeom prst="rect">
            <a:avLst/>
          </a:prstGeom>
          <a:noFill/>
          <a:ln>
            <a:noFill/>
          </a:ln>
        </p:spPr>
        <p:txBody>
          <a:bodyPr wrap="square">
            <a:spAutoFit/>
          </a:bodyPr>
          <a:lstStyle/>
          <a:p>
            <a:pPr algn="ctr"/>
            <a:r>
              <a:rPr lang="en-US" sz="1400" dirty="0">
                <a:solidFill>
                  <a:schemeClr val="bg1"/>
                </a:solidFill>
                <a:latin typeface="Meiryo" charset="-128"/>
                <a:ea typeface="Meiryo" charset="-128"/>
                <a:cs typeface="Meiryo" charset="-128"/>
              </a:rPr>
              <a:t>Start </a:t>
            </a:r>
            <a:r>
              <a:rPr lang="ja-JP" altLang="en-US" sz="1400" dirty="0">
                <a:solidFill>
                  <a:schemeClr val="bg1"/>
                </a:solidFill>
                <a:latin typeface="Meiryo" charset="-128"/>
                <a:ea typeface="Meiryo" charset="-128"/>
                <a:cs typeface="Meiryo" charset="-128"/>
              </a:rPr>
              <a:t>スイッチ</a:t>
            </a:r>
            <a:endParaRPr lang="en-US" sz="1400" dirty="0">
              <a:solidFill>
                <a:schemeClr val="bg1"/>
              </a:solidFill>
              <a:latin typeface="Meiryo" charset="-128"/>
              <a:ea typeface="Meiryo" charset="-128"/>
              <a:cs typeface="Meiryo" charset="-128"/>
            </a:endParaRPr>
          </a:p>
        </p:txBody>
      </p:sp>
      <p:sp>
        <p:nvSpPr>
          <p:cNvPr id="107" name="Rectangle 101"/>
          <p:cNvSpPr/>
          <p:nvPr/>
        </p:nvSpPr>
        <p:spPr>
          <a:xfrm>
            <a:off x="4139952" y="2699892"/>
            <a:ext cx="1983912" cy="307777"/>
          </a:xfrm>
          <a:prstGeom prst="rect">
            <a:avLst/>
          </a:prstGeom>
          <a:noFill/>
          <a:ln>
            <a:noFill/>
          </a:ln>
        </p:spPr>
        <p:txBody>
          <a:bodyPr wrap="square">
            <a:spAutoFit/>
          </a:bodyPr>
          <a:lstStyle/>
          <a:p>
            <a:pPr algn="ctr"/>
            <a:r>
              <a:rPr lang="en-US" sz="1400" dirty="0">
                <a:solidFill>
                  <a:schemeClr val="bg1"/>
                </a:solidFill>
                <a:latin typeface="Meiryo" charset="-128"/>
                <a:ea typeface="Meiryo" charset="-128"/>
                <a:cs typeface="Meiryo" charset="-128"/>
              </a:rPr>
              <a:t>Start </a:t>
            </a:r>
            <a:r>
              <a:rPr lang="ja-JP" altLang="en-US" sz="1400" dirty="0">
                <a:solidFill>
                  <a:schemeClr val="bg1"/>
                </a:solidFill>
                <a:latin typeface="Meiryo" charset="-128"/>
                <a:ea typeface="Meiryo" charset="-128"/>
                <a:cs typeface="Meiryo" charset="-128"/>
              </a:rPr>
              <a:t>ワイヤレス</a:t>
            </a:r>
            <a:endParaRPr lang="en-US" sz="1400" dirty="0">
              <a:solidFill>
                <a:schemeClr val="bg1"/>
              </a:solidFill>
              <a:latin typeface="Meiryo" charset="-128"/>
              <a:ea typeface="Meiryo" charset="-128"/>
              <a:cs typeface="Meiryo" charset="-128"/>
            </a:endParaRPr>
          </a:p>
        </p:txBody>
      </p:sp>
      <p:sp>
        <p:nvSpPr>
          <p:cNvPr id="108" name="Rectangle 101"/>
          <p:cNvSpPr/>
          <p:nvPr/>
        </p:nvSpPr>
        <p:spPr>
          <a:xfrm>
            <a:off x="7164288" y="2686991"/>
            <a:ext cx="2038817" cy="307777"/>
          </a:xfrm>
          <a:prstGeom prst="rect">
            <a:avLst/>
          </a:prstGeom>
          <a:noFill/>
          <a:ln>
            <a:noFill/>
          </a:ln>
        </p:spPr>
        <p:txBody>
          <a:bodyPr wrap="square">
            <a:spAutoFit/>
          </a:bodyPr>
          <a:lstStyle/>
          <a:p>
            <a:pPr algn="ctr"/>
            <a:r>
              <a:rPr lang="en-US" sz="1400" dirty="0" smtClean="0">
                <a:solidFill>
                  <a:schemeClr val="bg1"/>
                </a:solidFill>
                <a:latin typeface="Meiryo" charset="-128"/>
                <a:ea typeface="Meiryo" charset="-128"/>
                <a:cs typeface="Meiryo" charset="-128"/>
              </a:rPr>
              <a:t>Start </a:t>
            </a:r>
            <a:r>
              <a:rPr lang="ja-JP" altLang="en-US" sz="1400" dirty="0" smtClean="0">
                <a:solidFill>
                  <a:schemeClr val="bg1"/>
                </a:solidFill>
                <a:latin typeface="Meiryo" charset="-128"/>
                <a:ea typeface="Meiryo" charset="-128"/>
                <a:cs typeface="Meiryo" charset="-128"/>
              </a:rPr>
              <a:t>セキュリティ</a:t>
            </a:r>
            <a:endParaRPr lang="en-US" sz="1400" dirty="0">
              <a:solidFill>
                <a:schemeClr val="bg1"/>
              </a:solidFill>
              <a:latin typeface="Meiryo" charset="-128"/>
              <a:ea typeface="Meiryo" charset="-128"/>
              <a:cs typeface="Meiryo" charset="-128"/>
            </a:endParaRPr>
          </a:p>
        </p:txBody>
      </p:sp>
      <p:grpSp>
        <p:nvGrpSpPr>
          <p:cNvPr id="109" name="グループ化 108"/>
          <p:cNvGrpSpPr/>
          <p:nvPr/>
        </p:nvGrpSpPr>
        <p:grpSpPr>
          <a:xfrm>
            <a:off x="251520" y="3003798"/>
            <a:ext cx="1260977" cy="514773"/>
            <a:chOff x="600501" y="1955061"/>
            <a:chExt cx="2039972" cy="715362"/>
          </a:xfrm>
          <a:effectLst/>
        </p:grpSpPr>
        <p:pic>
          <p:nvPicPr>
            <p:cNvPr id="110" name="図 4" descr="スクリーンショット 2015-05-14 17.10.52.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69259" y="1955061"/>
              <a:ext cx="671214" cy="445129"/>
            </a:xfrm>
            <a:prstGeom prst="rect">
              <a:avLst/>
            </a:prstGeom>
            <a:ln>
              <a:noFill/>
            </a:ln>
          </p:spPr>
          <p:style>
            <a:lnRef idx="2">
              <a:schemeClr val="dk1"/>
            </a:lnRef>
            <a:fillRef idx="1">
              <a:schemeClr val="lt1"/>
            </a:fillRef>
            <a:effectRef idx="0">
              <a:schemeClr val="dk1"/>
            </a:effectRef>
            <a:fontRef idx="minor">
              <a:schemeClr val="dk1"/>
            </a:fontRef>
          </p:style>
        </p:pic>
        <p:pic>
          <p:nvPicPr>
            <p:cNvPr id="111" name="図 110"/>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00501" y="2087066"/>
              <a:ext cx="1764122" cy="583357"/>
            </a:xfrm>
            <a:prstGeom prst="rect">
              <a:avLst/>
            </a:prstGeom>
            <a:effectLst/>
          </p:spPr>
        </p:pic>
      </p:grpSp>
      <p:pic>
        <p:nvPicPr>
          <p:cNvPr id="112" name="Picture 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211" b="89648" l="4700" r="94814"/>
                    </a14:imgEffect>
                  </a14:imgLayer>
                </a14:imgProps>
              </a:ext>
              <a:ext uri="{28A0092B-C50C-407E-A947-70E740481C1C}">
                <a14:useLocalDpi xmlns:a14="http://schemas.microsoft.com/office/drawing/2010/main"/>
              </a:ext>
            </a:extLst>
          </a:blip>
          <a:srcRect/>
          <a:stretch/>
        </p:blipFill>
        <p:spPr>
          <a:xfrm>
            <a:off x="7772300" y="3058295"/>
            <a:ext cx="824446" cy="483852"/>
          </a:xfrm>
          <a:prstGeom prst="rect">
            <a:avLst/>
          </a:prstGeom>
          <a:ln>
            <a:noFill/>
          </a:ln>
        </p:spPr>
      </p:pic>
      <p:pic>
        <p:nvPicPr>
          <p:cNvPr id="113" name="Picture 9" descr="KR40018.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96330" y="2987980"/>
            <a:ext cx="2731654" cy="605520"/>
          </a:xfrm>
          <a:prstGeom prst="rect">
            <a:avLst/>
          </a:prstGeom>
        </p:spPr>
      </p:pic>
      <p:pic>
        <p:nvPicPr>
          <p:cNvPr id="114" name="Picture 91"/>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146439" y="3079517"/>
            <a:ext cx="724364" cy="572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2"/>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486128" y="2867214"/>
            <a:ext cx="858610" cy="6867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17" name="Group 13"/>
          <p:cNvGrpSpPr/>
          <p:nvPr/>
        </p:nvGrpSpPr>
        <p:grpSpPr>
          <a:xfrm>
            <a:off x="1749493" y="1347614"/>
            <a:ext cx="549728" cy="578110"/>
            <a:chOff x="3382797" y="1885950"/>
            <a:chExt cx="952500" cy="952500"/>
          </a:xfrm>
        </p:grpSpPr>
        <p:sp>
          <p:nvSpPr>
            <p:cNvPr id="118" name="Oval 15"/>
            <p:cNvSpPr/>
            <p:nvPr/>
          </p:nvSpPr>
          <p:spPr>
            <a:xfrm>
              <a:off x="3382797" y="1885950"/>
              <a:ext cx="952500" cy="9525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iryo" charset="-128"/>
                <a:ea typeface="Meiryo" charset="-128"/>
                <a:cs typeface="Meiryo" charset="-128"/>
              </a:endParaRPr>
            </a:p>
          </p:txBody>
        </p:sp>
        <p:grpSp>
          <p:nvGrpSpPr>
            <p:cNvPr id="119" name="Group 12"/>
            <p:cNvGrpSpPr>
              <a:grpSpLocks noChangeAspect="1"/>
            </p:cNvGrpSpPr>
            <p:nvPr/>
          </p:nvGrpSpPr>
          <p:grpSpPr bwMode="auto">
            <a:xfrm>
              <a:off x="3548470" y="2168693"/>
              <a:ext cx="629902" cy="650091"/>
              <a:chOff x="2546" y="1392"/>
              <a:chExt cx="780" cy="805"/>
            </a:xfrm>
            <a:solidFill>
              <a:schemeClr val="bg1"/>
            </a:solidFill>
          </p:grpSpPr>
          <p:sp>
            <p:nvSpPr>
              <p:cNvPr id="120" name="Oval 13"/>
              <p:cNvSpPr>
                <a:spLocks noChangeArrowheads="1"/>
              </p:cNvSpPr>
              <p:nvPr/>
            </p:nvSpPr>
            <p:spPr bwMode="auto">
              <a:xfrm>
                <a:off x="3171" y="1527"/>
                <a:ext cx="124" cy="12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iryo" charset="-128"/>
                  <a:ea typeface="Meiryo" charset="-128"/>
                  <a:cs typeface="Meiryo" charset="-128"/>
                </a:endParaRPr>
              </a:p>
            </p:txBody>
          </p:sp>
          <p:sp>
            <p:nvSpPr>
              <p:cNvPr id="121" name="Freeform 14"/>
              <p:cNvSpPr>
                <a:spLocks noEditPoints="1"/>
              </p:cNvSpPr>
              <p:nvPr/>
            </p:nvSpPr>
            <p:spPr bwMode="auto">
              <a:xfrm>
                <a:off x="2546" y="1392"/>
                <a:ext cx="780" cy="805"/>
              </a:xfrm>
              <a:custGeom>
                <a:avLst/>
                <a:gdLst>
                  <a:gd name="T0" fmla="*/ 328 w 328"/>
                  <a:gd name="T1" fmla="*/ 154 h 339"/>
                  <a:gd name="T2" fmla="*/ 297 w 328"/>
                  <a:gd name="T3" fmla="*/ 121 h 339"/>
                  <a:gd name="T4" fmla="*/ 265 w 328"/>
                  <a:gd name="T5" fmla="*/ 129 h 339"/>
                  <a:gd name="T6" fmla="*/ 236 w 328"/>
                  <a:gd name="T7" fmla="*/ 158 h 339"/>
                  <a:gd name="T8" fmla="*/ 216 w 328"/>
                  <a:gd name="T9" fmla="*/ 162 h 339"/>
                  <a:gd name="T10" fmla="*/ 208 w 328"/>
                  <a:gd name="T11" fmla="*/ 40 h 339"/>
                  <a:gd name="T12" fmla="*/ 218 w 328"/>
                  <a:gd name="T13" fmla="*/ 28 h 339"/>
                  <a:gd name="T14" fmla="*/ 123 w 328"/>
                  <a:gd name="T15" fmla="*/ 15 h 339"/>
                  <a:gd name="T16" fmla="*/ 93 w 328"/>
                  <a:gd name="T17" fmla="*/ 15 h 339"/>
                  <a:gd name="T18" fmla="*/ 0 w 328"/>
                  <a:gd name="T19" fmla="*/ 28 h 339"/>
                  <a:gd name="T20" fmla="*/ 8 w 328"/>
                  <a:gd name="T21" fmla="*/ 40 h 339"/>
                  <a:gd name="T22" fmla="*/ 0 w 328"/>
                  <a:gd name="T23" fmla="*/ 174 h 339"/>
                  <a:gd name="T24" fmla="*/ 161 w 328"/>
                  <a:gd name="T25" fmla="*/ 186 h 339"/>
                  <a:gd name="T26" fmla="*/ 210 w 328"/>
                  <a:gd name="T27" fmla="*/ 199 h 339"/>
                  <a:gd name="T28" fmla="*/ 217 w 328"/>
                  <a:gd name="T29" fmla="*/ 203 h 339"/>
                  <a:gd name="T30" fmla="*/ 236 w 328"/>
                  <a:gd name="T31" fmla="*/ 199 h 339"/>
                  <a:gd name="T32" fmla="*/ 253 w 328"/>
                  <a:gd name="T33" fmla="*/ 267 h 339"/>
                  <a:gd name="T34" fmla="*/ 287 w 328"/>
                  <a:gd name="T35" fmla="*/ 319 h 339"/>
                  <a:gd name="T36" fmla="*/ 294 w 328"/>
                  <a:gd name="T37" fmla="*/ 267 h 339"/>
                  <a:gd name="T38" fmla="*/ 328 w 328"/>
                  <a:gd name="T39" fmla="*/ 285 h 339"/>
                  <a:gd name="T40" fmla="*/ 328 w 328"/>
                  <a:gd name="T41" fmla="*/ 191 h 339"/>
                  <a:gd name="T42" fmla="*/ 108 w 328"/>
                  <a:gd name="T43" fmla="*/ 6 h 339"/>
                  <a:gd name="T44" fmla="*/ 108 w 328"/>
                  <a:gd name="T45" fmla="*/ 23 h 339"/>
                  <a:gd name="T46" fmla="*/ 16 w 328"/>
                  <a:gd name="T47" fmla="*/ 40 h 339"/>
                  <a:gd name="T48" fmla="*/ 154 w 328"/>
                  <a:gd name="T49" fmla="*/ 84 h 339"/>
                  <a:gd name="T50" fmla="*/ 75 w 328"/>
                  <a:gd name="T51" fmla="*/ 125 h 339"/>
                  <a:gd name="T52" fmla="*/ 16 w 328"/>
                  <a:gd name="T53" fmla="*/ 146 h 339"/>
                  <a:gd name="T54" fmla="*/ 16 w 328"/>
                  <a:gd name="T55" fmla="*/ 174 h 339"/>
                  <a:gd name="T56" fmla="*/ 59 w 328"/>
                  <a:gd name="T57" fmla="*/ 124 h 339"/>
                  <a:gd name="T58" fmla="*/ 125 w 328"/>
                  <a:gd name="T59" fmla="*/ 96 h 339"/>
                  <a:gd name="T60" fmla="*/ 167 w 328"/>
                  <a:gd name="T61" fmla="*/ 156 h 339"/>
                  <a:gd name="T62" fmla="*/ 16 w 328"/>
                  <a:gd name="T63" fmla="*/ 174 h 339"/>
                  <a:gd name="T64" fmla="*/ 188 w 328"/>
                  <a:gd name="T65" fmla="*/ 135 h 339"/>
                  <a:gd name="T66" fmla="*/ 128 w 328"/>
                  <a:gd name="T67" fmla="*/ 94 h 339"/>
                  <a:gd name="T68" fmla="*/ 154 w 328"/>
                  <a:gd name="T69" fmla="*/ 100 h 339"/>
                  <a:gd name="T70" fmla="*/ 201 w 328"/>
                  <a:gd name="T71" fmla="*/ 14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8" h="339">
                    <a:moveTo>
                      <a:pt x="328" y="191"/>
                    </a:moveTo>
                    <a:cubicBezTo>
                      <a:pt x="328" y="154"/>
                      <a:pt x="328" y="154"/>
                      <a:pt x="328" y="154"/>
                    </a:cubicBezTo>
                    <a:cubicBezTo>
                      <a:pt x="328" y="153"/>
                      <a:pt x="328" y="153"/>
                      <a:pt x="328" y="152"/>
                    </a:cubicBezTo>
                    <a:cubicBezTo>
                      <a:pt x="327" y="135"/>
                      <a:pt x="313" y="121"/>
                      <a:pt x="297" y="121"/>
                    </a:cubicBezTo>
                    <a:cubicBezTo>
                      <a:pt x="285" y="121"/>
                      <a:pt x="285" y="121"/>
                      <a:pt x="285" y="121"/>
                    </a:cubicBezTo>
                    <a:cubicBezTo>
                      <a:pt x="278" y="121"/>
                      <a:pt x="270" y="124"/>
                      <a:pt x="265" y="129"/>
                    </a:cubicBezTo>
                    <a:cubicBezTo>
                      <a:pt x="264" y="129"/>
                      <a:pt x="264" y="130"/>
                      <a:pt x="263" y="131"/>
                    </a:cubicBezTo>
                    <a:cubicBezTo>
                      <a:pt x="236" y="158"/>
                      <a:pt x="236" y="158"/>
                      <a:pt x="236" y="158"/>
                    </a:cubicBezTo>
                    <a:cubicBezTo>
                      <a:pt x="223" y="170"/>
                      <a:pt x="223" y="170"/>
                      <a:pt x="223" y="170"/>
                    </a:cubicBezTo>
                    <a:cubicBezTo>
                      <a:pt x="216" y="162"/>
                      <a:pt x="216" y="162"/>
                      <a:pt x="216" y="162"/>
                    </a:cubicBezTo>
                    <a:cubicBezTo>
                      <a:pt x="208" y="156"/>
                      <a:pt x="208" y="156"/>
                      <a:pt x="208" y="156"/>
                    </a:cubicBezTo>
                    <a:cubicBezTo>
                      <a:pt x="208" y="40"/>
                      <a:pt x="208" y="40"/>
                      <a:pt x="208" y="40"/>
                    </a:cubicBezTo>
                    <a:cubicBezTo>
                      <a:pt x="218" y="40"/>
                      <a:pt x="218" y="40"/>
                      <a:pt x="218" y="40"/>
                    </a:cubicBezTo>
                    <a:cubicBezTo>
                      <a:pt x="218" y="28"/>
                      <a:pt x="218" y="28"/>
                      <a:pt x="218" y="28"/>
                    </a:cubicBezTo>
                    <a:cubicBezTo>
                      <a:pt x="116" y="28"/>
                      <a:pt x="116" y="28"/>
                      <a:pt x="116" y="28"/>
                    </a:cubicBezTo>
                    <a:cubicBezTo>
                      <a:pt x="120" y="25"/>
                      <a:pt x="123" y="20"/>
                      <a:pt x="123" y="15"/>
                    </a:cubicBezTo>
                    <a:cubicBezTo>
                      <a:pt x="123" y="6"/>
                      <a:pt x="117" y="0"/>
                      <a:pt x="108" y="0"/>
                    </a:cubicBezTo>
                    <a:cubicBezTo>
                      <a:pt x="101" y="0"/>
                      <a:pt x="93" y="6"/>
                      <a:pt x="93" y="15"/>
                    </a:cubicBezTo>
                    <a:cubicBezTo>
                      <a:pt x="93" y="20"/>
                      <a:pt x="97" y="25"/>
                      <a:pt x="102" y="28"/>
                    </a:cubicBezTo>
                    <a:cubicBezTo>
                      <a:pt x="0" y="28"/>
                      <a:pt x="0" y="28"/>
                      <a:pt x="0" y="28"/>
                    </a:cubicBezTo>
                    <a:cubicBezTo>
                      <a:pt x="0" y="40"/>
                      <a:pt x="0" y="40"/>
                      <a:pt x="0" y="40"/>
                    </a:cubicBezTo>
                    <a:cubicBezTo>
                      <a:pt x="8" y="40"/>
                      <a:pt x="8" y="40"/>
                      <a:pt x="8" y="40"/>
                    </a:cubicBezTo>
                    <a:cubicBezTo>
                      <a:pt x="8" y="174"/>
                      <a:pt x="8" y="174"/>
                      <a:pt x="8" y="174"/>
                    </a:cubicBezTo>
                    <a:cubicBezTo>
                      <a:pt x="0" y="174"/>
                      <a:pt x="0" y="174"/>
                      <a:pt x="0" y="174"/>
                    </a:cubicBezTo>
                    <a:cubicBezTo>
                      <a:pt x="0" y="186"/>
                      <a:pt x="0" y="186"/>
                      <a:pt x="0" y="186"/>
                    </a:cubicBezTo>
                    <a:cubicBezTo>
                      <a:pt x="161" y="186"/>
                      <a:pt x="161" y="186"/>
                      <a:pt x="161" y="186"/>
                    </a:cubicBezTo>
                    <a:cubicBezTo>
                      <a:pt x="197" y="186"/>
                      <a:pt x="197" y="186"/>
                      <a:pt x="197" y="186"/>
                    </a:cubicBezTo>
                    <a:cubicBezTo>
                      <a:pt x="210" y="199"/>
                      <a:pt x="210" y="199"/>
                      <a:pt x="210" y="199"/>
                    </a:cubicBezTo>
                    <a:cubicBezTo>
                      <a:pt x="211" y="200"/>
                      <a:pt x="212" y="201"/>
                      <a:pt x="212" y="201"/>
                    </a:cubicBezTo>
                    <a:cubicBezTo>
                      <a:pt x="214" y="203"/>
                      <a:pt x="215" y="203"/>
                      <a:pt x="217" y="203"/>
                    </a:cubicBezTo>
                    <a:cubicBezTo>
                      <a:pt x="222" y="207"/>
                      <a:pt x="229" y="206"/>
                      <a:pt x="234" y="201"/>
                    </a:cubicBezTo>
                    <a:cubicBezTo>
                      <a:pt x="235" y="201"/>
                      <a:pt x="236" y="200"/>
                      <a:pt x="236" y="199"/>
                    </a:cubicBezTo>
                    <a:cubicBezTo>
                      <a:pt x="253" y="182"/>
                      <a:pt x="253" y="182"/>
                      <a:pt x="253" y="182"/>
                    </a:cubicBezTo>
                    <a:cubicBezTo>
                      <a:pt x="253" y="267"/>
                      <a:pt x="253" y="267"/>
                      <a:pt x="253" y="267"/>
                    </a:cubicBezTo>
                    <a:cubicBezTo>
                      <a:pt x="253" y="301"/>
                      <a:pt x="253" y="323"/>
                      <a:pt x="253" y="339"/>
                    </a:cubicBezTo>
                    <a:cubicBezTo>
                      <a:pt x="265" y="333"/>
                      <a:pt x="276" y="327"/>
                      <a:pt x="287" y="319"/>
                    </a:cubicBezTo>
                    <a:cubicBezTo>
                      <a:pt x="287" y="267"/>
                      <a:pt x="287" y="267"/>
                      <a:pt x="287" y="267"/>
                    </a:cubicBezTo>
                    <a:cubicBezTo>
                      <a:pt x="294" y="267"/>
                      <a:pt x="294" y="267"/>
                      <a:pt x="294" y="267"/>
                    </a:cubicBezTo>
                    <a:cubicBezTo>
                      <a:pt x="294" y="286"/>
                      <a:pt x="294" y="302"/>
                      <a:pt x="294" y="315"/>
                    </a:cubicBezTo>
                    <a:cubicBezTo>
                      <a:pt x="306" y="306"/>
                      <a:pt x="318" y="296"/>
                      <a:pt x="328" y="285"/>
                    </a:cubicBezTo>
                    <a:cubicBezTo>
                      <a:pt x="328" y="267"/>
                      <a:pt x="328" y="267"/>
                      <a:pt x="328" y="267"/>
                    </a:cubicBezTo>
                    <a:cubicBezTo>
                      <a:pt x="328" y="191"/>
                      <a:pt x="328" y="191"/>
                      <a:pt x="328" y="191"/>
                    </a:cubicBezTo>
                    <a:close/>
                    <a:moveTo>
                      <a:pt x="100" y="15"/>
                    </a:moveTo>
                    <a:cubicBezTo>
                      <a:pt x="100" y="9"/>
                      <a:pt x="104" y="6"/>
                      <a:pt x="108" y="6"/>
                    </a:cubicBezTo>
                    <a:cubicBezTo>
                      <a:pt x="114" y="6"/>
                      <a:pt x="118" y="9"/>
                      <a:pt x="118" y="15"/>
                    </a:cubicBezTo>
                    <a:cubicBezTo>
                      <a:pt x="118" y="20"/>
                      <a:pt x="114" y="23"/>
                      <a:pt x="108" y="23"/>
                    </a:cubicBezTo>
                    <a:cubicBezTo>
                      <a:pt x="104" y="23"/>
                      <a:pt x="100" y="20"/>
                      <a:pt x="100" y="15"/>
                    </a:cubicBezTo>
                    <a:close/>
                    <a:moveTo>
                      <a:pt x="16" y="40"/>
                    </a:moveTo>
                    <a:cubicBezTo>
                      <a:pt x="199" y="40"/>
                      <a:pt x="199" y="40"/>
                      <a:pt x="199" y="40"/>
                    </a:cubicBezTo>
                    <a:cubicBezTo>
                      <a:pt x="154" y="84"/>
                      <a:pt x="154" y="84"/>
                      <a:pt x="154" y="84"/>
                    </a:cubicBezTo>
                    <a:cubicBezTo>
                      <a:pt x="139" y="69"/>
                      <a:pt x="139" y="69"/>
                      <a:pt x="139" y="69"/>
                    </a:cubicBezTo>
                    <a:cubicBezTo>
                      <a:pt x="75" y="125"/>
                      <a:pt x="75" y="125"/>
                      <a:pt x="75" y="125"/>
                    </a:cubicBezTo>
                    <a:cubicBezTo>
                      <a:pt x="60" y="109"/>
                      <a:pt x="60" y="109"/>
                      <a:pt x="60" y="109"/>
                    </a:cubicBezTo>
                    <a:cubicBezTo>
                      <a:pt x="16" y="146"/>
                      <a:pt x="16" y="146"/>
                      <a:pt x="16" y="146"/>
                    </a:cubicBezTo>
                    <a:lnTo>
                      <a:pt x="16" y="40"/>
                    </a:lnTo>
                    <a:close/>
                    <a:moveTo>
                      <a:pt x="16" y="174"/>
                    </a:moveTo>
                    <a:cubicBezTo>
                      <a:pt x="16" y="160"/>
                      <a:pt x="16" y="160"/>
                      <a:pt x="16" y="160"/>
                    </a:cubicBezTo>
                    <a:cubicBezTo>
                      <a:pt x="59" y="124"/>
                      <a:pt x="59" y="124"/>
                      <a:pt x="59" y="124"/>
                    </a:cubicBezTo>
                    <a:cubicBezTo>
                      <a:pt x="75" y="141"/>
                      <a:pt x="75" y="141"/>
                      <a:pt x="75" y="141"/>
                    </a:cubicBezTo>
                    <a:cubicBezTo>
                      <a:pt x="125" y="96"/>
                      <a:pt x="125" y="96"/>
                      <a:pt x="125" y="96"/>
                    </a:cubicBezTo>
                    <a:cubicBezTo>
                      <a:pt x="165" y="139"/>
                      <a:pt x="165" y="139"/>
                      <a:pt x="165" y="139"/>
                    </a:cubicBezTo>
                    <a:cubicBezTo>
                      <a:pt x="163" y="145"/>
                      <a:pt x="164" y="151"/>
                      <a:pt x="167" y="156"/>
                    </a:cubicBezTo>
                    <a:cubicBezTo>
                      <a:pt x="185" y="174"/>
                      <a:pt x="185" y="174"/>
                      <a:pt x="185" y="174"/>
                    </a:cubicBezTo>
                    <a:lnTo>
                      <a:pt x="16" y="174"/>
                    </a:lnTo>
                    <a:close/>
                    <a:moveTo>
                      <a:pt x="201" y="147"/>
                    </a:moveTo>
                    <a:cubicBezTo>
                      <a:pt x="188" y="135"/>
                      <a:pt x="188" y="135"/>
                      <a:pt x="188" y="135"/>
                    </a:cubicBezTo>
                    <a:cubicBezTo>
                      <a:pt x="183" y="131"/>
                      <a:pt x="177" y="130"/>
                      <a:pt x="171" y="133"/>
                    </a:cubicBezTo>
                    <a:cubicBezTo>
                      <a:pt x="128" y="94"/>
                      <a:pt x="128" y="94"/>
                      <a:pt x="128" y="94"/>
                    </a:cubicBezTo>
                    <a:cubicBezTo>
                      <a:pt x="139" y="85"/>
                      <a:pt x="139" y="85"/>
                      <a:pt x="139" y="85"/>
                    </a:cubicBezTo>
                    <a:cubicBezTo>
                      <a:pt x="154" y="100"/>
                      <a:pt x="154" y="100"/>
                      <a:pt x="154" y="100"/>
                    </a:cubicBezTo>
                    <a:cubicBezTo>
                      <a:pt x="201" y="54"/>
                      <a:pt x="201" y="54"/>
                      <a:pt x="201" y="54"/>
                    </a:cubicBezTo>
                    <a:lnTo>
                      <a:pt x="201" y="1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iryo" charset="-128"/>
                  <a:ea typeface="Meiryo" charset="-128"/>
                  <a:cs typeface="Meiryo" charset="-128"/>
                </a:endParaRPr>
              </a:p>
            </p:txBody>
          </p:sp>
        </p:grpSp>
      </p:grpSp>
      <p:grpSp>
        <p:nvGrpSpPr>
          <p:cNvPr id="122" name="Group 7"/>
          <p:cNvGrpSpPr/>
          <p:nvPr/>
        </p:nvGrpSpPr>
        <p:grpSpPr>
          <a:xfrm>
            <a:off x="7884422" y="1459580"/>
            <a:ext cx="546104" cy="565859"/>
            <a:chOff x="530983" y="1885950"/>
            <a:chExt cx="952500" cy="952500"/>
          </a:xfrm>
        </p:grpSpPr>
        <p:sp>
          <p:nvSpPr>
            <p:cNvPr id="123" name="Oval 8"/>
            <p:cNvSpPr/>
            <p:nvPr/>
          </p:nvSpPr>
          <p:spPr>
            <a:xfrm>
              <a:off x="530983" y="1885950"/>
              <a:ext cx="952500" cy="9525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iryo" charset="-128"/>
                <a:ea typeface="Meiryo" charset="-128"/>
                <a:cs typeface="Meiryo" charset="-128"/>
              </a:endParaRPr>
            </a:p>
          </p:txBody>
        </p:sp>
        <p:grpSp>
          <p:nvGrpSpPr>
            <p:cNvPr id="124" name="Group 4"/>
            <p:cNvGrpSpPr>
              <a:grpSpLocks noChangeAspect="1"/>
            </p:cNvGrpSpPr>
            <p:nvPr/>
          </p:nvGrpSpPr>
          <p:grpSpPr bwMode="auto">
            <a:xfrm>
              <a:off x="772856" y="2122397"/>
              <a:ext cx="477486" cy="489022"/>
              <a:chOff x="1595" y="332"/>
              <a:chExt cx="2566" cy="2628"/>
            </a:xfrm>
            <a:solidFill>
              <a:schemeClr val="bg1"/>
            </a:solidFill>
          </p:grpSpPr>
          <p:sp>
            <p:nvSpPr>
              <p:cNvPr id="125" name="Oval 5"/>
              <p:cNvSpPr>
                <a:spLocks noChangeArrowheads="1"/>
              </p:cNvSpPr>
              <p:nvPr/>
            </p:nvSpPr>
            <p:spPr bwMode="auto">
              <a:xfrm>
                <a:off x="3154" y="2098"/>
                <a:ext cx="360" cy="36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iryo" charset="-128"/>
                  <a:ea typeface="Meiryo" charset="-128"/>
                  <a:cs typeface="Meiryo" charset="-128"/>
                </a:endParaRPr>
              </a:p>
            </p:txBody>
          </p:sp>
          <p:sp>
            <p:nvSpPr>
              <p:cNvPr id="126" name="Freeform 6"/>
              <p:cNvSpPr>
                <a:spLocks/>
              </p:cNvSpPr>
              <p:nvPr/>
            </p:nvSpPr>
            <p:spPr bwMode="auto">
              <a:xfrm>
                <a:off x="2706" y="1599"/>
                <a:ext cx="1310" cy="1361"/>
              </a:xfrm>
              <a:custGeom>
                <a:avLst/>
                <a:gdLst>
                  <a:gd name="T0" fmla="*/ 4 w 553"/>
                  <a:gd name="T1" fmla="*/ 239 h 575"/>
                  <a:gd name="T2" fmla="*/ 98 w 553"/>
                  <a:gd name="T3" fmla="*/ 275 h 575"/>
                  <a:gd name="T4" fmla="*/ 75 w 553"/>
                  <a:gd name="T5" fmla="*/ 247 h 575"/>
                  <a:gd name="T6" fmla="*/ 88 w 553"/>
                  <a:gd name="T7" fmla="*/ 200 h 575"/>
                  <a:gd name="T8" fmla="*/ 123 w 553"/>
                  <a:gd name="T9" fmla="*/ 198 h 575"/>
                  <a:gd name="T10" fmla="*/ 148 w 553"/>
                  <a:gd name="T11" fmla="*/ 133 h 575"/>
                  <a:gd name="T12" fmla="*/ 186 w 553"/>
                  <a:gd name="T13" fmla="*/ 105 h 575"/>
                  <a:gd name="T14" fmla="*/ 216 w 553"/>
                  <a:gd name="T15" fmla="*/ 127 h 575"/>
                  <a:gd name="T16" fmla="*/ 274 w 553"/>
                  <a:gd name="T17" fmla="*/ 92 h 575"/>
                  <a:gd name="T18" fmla="*/ 321 w 553"/>
                  <a:gd name="T19" fmla="*/ 96 h 575"/>
                  <a:gd name="T20" fmla="*/ 331 w 553"/>
                  <a:gd name="T21" fmla="*/ 132 h 575"/>
                  <a:gd name="T22" fmla="*/ 396 w 553"/>
                  <a:gd name="T23" fmla="*/ 144 h 575"/>
                  <a:gd name="T24" fmla="*/ 431 w 553"/>
                  <a:gd name="T25" fmla="*/ 177 h 575"/>
                  <a:gd name="T26" fmla="*/ 415 w 553"/>
                  <a:gd name="T27" fmla="*/ 212 h 575"/>
                  <a:gd name="T28" fmla="*/ 457 w 553"/>
                  <a:gd name="T29" fmla="*/ 261 h 575"/>
                  <a:gd name="T30" fmla="*/ 462 w 553"/>
                  <a:gd name="T31" fmla="*/ 310 h 575"/>
                  <a:gd name="T32" fmla="*/ 428 w 553"/>
                  <a:gd name="T33" fmla="*/ 327 h 575"/>
                  <a:gd name="T34" fmla="*/ 428 w 553"/>
                  <a:gd name="T35" fmla="*/ 393 h 575"/>
                  <a:gd name="T36" fmla="*/ 402 w 553"/>
                  <a:gd name="T37" fmla="*/ 435 h 575"/>
                  <a:gd name="T38" fmla="*/ 367 w 553"/>
                  <a:gd name="T39" fmla="*/ 424 h 575"/>
                  <a:gd name="T40" fmla="*/ 325 w 553"/>
                  <a:gd name="T41" fmla="*/ 477 h 575"/>
                  <a:gd name="T42" fmla="*/ 277 w 553"/>
                  <a:gd name="T43" fmla="*/ 491 h 575"/>
                  <a:gd name="T44" fmla="*/ 256 w 553"/>
                  <a:gd name="T45" fmla="*/ 458 h 575"/>
                  <a:gd name="T46" fmla="*/ 213 w 553"/>
                  <a:gd name="T47" fmla="*/ 450 h 575"/>
                  <a:gd name="T48" fmla="*/ 182 w 553"/>
                  <a:gd name="T49" fmla="*/ 473 h 575"/>
                  <a:gd name="T50" fmla="*/ 144 w 553"/>
                  <a:gd name="T51" fmla="*/ 443 h 575"/>
                  <a:gd name="T52" fmla="*/ 123 w 553"/>
                  <a:gd name="T53" fmla="*/ 379 h 575"/>
                  <a:gd name="T54" fmla="*/ 87 w 553"/>
                  <a:gd name="T55" fmla="*/ 377 h 575"/>
                  <a:gd name="T56" fmla="*/ 75 w 553"/>
                  <a:gd name="T57" fmla="*/ 329 h 575"/>
                  <a:gd name="T58" fmla="*/ 98 w 553"/>
                  <a:gd name="T59" fmla="*/ 299 h 575"/>
                  <a:gd name="T60" fmla="*/ 217 w 553"/>
                  <a:gd name="T61" fmla="*/ 549 h 575"/>
                  <a:gd name="T62" fmla="*/ 313 w 553"/>
                  <a:gd name="T63" fmla="*/ 2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3" h="575">
                    <a:moveTo>
                      <a:pt x="313" y="26"/>
                    </a:moveTo>
                    <a:cubicBezTo>
                      <a:pt x="169" y="0"/>
                      <a:pt x="30" y="95"/>
                      <a:pt x="4" y="239"/>
                    </a:cubicBezTo>
                    <a:cubicBezTo>
                      <a:pt x="1" y="251"/>
                      <a:pt x="0" y="263"/>
                      <a:pt x="0" y="275"/>
                    </a:cubicBezTo>
                    <a:cubicBezTo>
                      <a:pt x="98" y="275"/>
                      <a:pt x="98" y="275"/>
                      <a:pt x="98" y="275"/>
                    </a:cubicBezTo>
                    <a:cubicBezTo>
                      <a:pt x="98" y="272"/>
                      <a:pt x="98" y="269"/>
                      <a:pt x="99" y="266"/>
                    </a:cubicBezTo>
                    <a:cubicBezTo>
                      <a:pt x="97" y="264"/>
                      <a:pt x="79" y="250"/>
                      <a:pt x="75" y="247"/>
                    </a:cubicBezTo>
                    <a:cubicBezTo>
                      <a:pt x="73" y="247"/>
                      <a:pt x="72" y="243"/>
                      <a:pt x="73" y="239"/>
                    </a:cubicBezTo>
                    <a:cubicBezTo>
                      <a:pt x="73" y="239"/>
                      <a:pt x="88" y="202"/>
                      <a:pt x="88" y="200"/>
                    </a:cubicBezTo>
                    <a:cubicBezTo>
                      <a:pt x="89" y="198"/>
                      <a:pt x="93" y="196"/>
                      <a:pt x="95" y="195"/>
                    </a:cubicBezTo>
                    <a:cubicBezTo>
                      <a:pt x="99" y="195"/>
                      <a:pt x="121" y="197"/>
                      <a:pt x="123" y="198"/>
                    </a:cubicBezTo>
                    <a:cubicBezTo>
                      <a:pt x="132" y="185"/>
                      <a:pt x="142" y="174"/>
                      <a:pt x="154" y="164"/>
                    </a:cubicBezTo>
                    <a:cubicBezTo>
                      <a:pt x="153" y="159"/>
                      <a:pt x="148" y="140"/>
                      <a:pt x="148" y="133"/>
                    </a:cubicBezTo>
                    <a:cubicBezTo>
                      <a:pt x="146" y="131"/>
                      <a:pt x="147" y="127"/>
                      <a:pt x="151" y="126"/>
                    </a:cubicBezTo>
                    <a:cubicBezTo>
                      <a:pt x="151" y="126"/>
                      <a:pt x="185" y="107"/>
                      <a:pt x="186" y="105"/>
                    </a:cubicBezTo>
                    <a:cubicBezTo>
                      <a:pt x="190" y="104"/>
                      <a:pt x="192" y="104"/>
                      <a:pt x="196" y="107"/>
                    </a:cubicBezTo>
                    <a:cubicBezTo>
                      <a:pt x="197" y="109"/>
                      <a:pt x="213" y="125"/>
                      <a:pt x="216" y="127"/>
                    </a:cubicBezTo>
                    <a:cubicBezTo>
                      <a:pt x="229" y="123"/>
                      <a:pt x="244" y="120"/>
                      <a:pt x="261" y="119"/>
                    </a:cubicBezTo>
                    <a:cubicBezTo>
                      <a:pt x="261" y="117"/>
                      <a:pt x="271" y="98"/>
                      <a:pt x="274" y="92"/>
                    </a:cubicBezTo>
                    <a:cubicBezTo>
                      <a:pt x="275" y="90"/>
                      <a:pt x="277" y="88"/>
                      <a:pt x="281" y="89"/>
                    </a:cubicBezTo>
                    <a:cubicBezTo>
                      <a:pt x="281" y="89"/>
                      <a:pt x="281" y="89"/>
                      <a:pt x="321" y="96"/>
                    </a:cubicBezTo>
                    <a:cubicBezTo>
                      <a:pt x="325" y="97"/>
                      <a:pt x="326" y="100"/>
                      <a:pt x="328" y="102"/>
                    </a:cubicBezTo>
                    <a:cubicBezTo>
                      <a:pt x="327" y="108"/>
                      <a:pt x="329" y="129"/>
                      <a:pt x="331" y="132"/>
                    </a:cubicBezTo>
                    <a:cubicBezTo>
                      <a:pt x="344" y="138"/>
                      <a:pt x="357" y="147"/>
                      <a:pt x="369" y="155"/>
                    </a:cubicBezTo>
                    <a:cubicBezTo>
                      <a:pt x="372" y="154"/>
                      <a:pt x="392" y="145"/>
                      <a:pt x="396" y="144"/>
                    </a:cubicBezTo>
                    <a:cubicBezTo>
                      <a:pt x="399" y="142"/>
                      <a:pt x="403" y="143"/>
                      <a:pt x="404" y="145"/>
                    </a:cubicBezTo>
                    <a:cubicBezTo>
                      <a:pt x="406" y="147"/>
                      <a:pt x="429" y="177"/>
                      <a:pt x="431" y="177"/>
                    </a:cubicBezTo>
                    <a:cubicBezTo>
                      <a:pt x="433" y="180"/>
                      <a:pt x="432" y="184"/>
                      <a:pt x="432" y="186"/>
                    </a:cubicBezTo>
                    <a:cubicBezTo>
                      <a:pt x="429" y="189"/>
                      <a:pt x="415" y="208"/>
                      <a:pt x="415" y="212"/>
                    </a:cubicBezTo>
                    <a:cubicBezTo>
                      <a:pt x="420" y="225"/>
                      <a:pt x="426" y="239"/>
                      <a:pt x="429" y="254"/>
                    </a:cubicBezTo>
                    <a:cubicBezTo>
                      <a:pt x="433" y="255"/>
                      <a:pt x="453" y="260"/>
                      <a:pt x="457" y="261"/>
                    </a:cubicBezTo>
                    <a:cubicBezTo>
                      <a:pt x="460" y="264"/>
                      <a:pt x="462" y="266"/>
                      <a:pt x="464" y="269"/>
                    </a:cubicBezTo>
                    <a:cubicBezTo>
                      <a:pt x="463" y="271"/>
                      <a:pt x="462" y="310"/>
                      <a:pt x="462" y="310"/>
                    </a:cubicBezTo>
                    <a:cubicBezTo>
                      <a:pt x="461" y="314"/>
                      <a:pt x="459" y="318"/>
                      <a:pt x="457" y="317"/>
                    </a:cubicBezTo>
                    <a:cubicBezTo>
                      <a:pt x="452" y="319"/>
                      <a:pt x="433" y="325"/>
                      <a:pt x="428" y="327"/>
                    </a:cubicBezTo>
                    <a:cubicBezTo>
                      <a:pt x="426" y="341"/>
                      <a:pt x="419" y="356"/>
                      <a:pt x="412" y="370"/>
                    </a:cubicBezTo>
                    <a:cubicBezTo>
                      <a:pt x="414" y="372"/>
                      <a:pt x="427" y="389"/>
                      <a:pt x="428" y="393"/>
                    </a:cubicBezTo>
                    <a:cubicBezTo>
                      <a:pt x="430" y="396"/>
                      <a:pt x="431" y="400"/>
                      <a:pt x="429" y="402"/>
                    </a:cubicBezTo>
                    <a:cubicBezTo>
                      <a:pt x="427" y="404"/>
                      <a:pt x="403" y="433"/>
                      <a:pt x="402" y="435"/>
                    </a:cubicBezTo>
                    <a:cubicBezTo>
                      <a:pt x="400" y="438"/>
                      <a:pt x="396" y="437"/>
                      <a:pt x="394" y="437"/>
                    </a:cubicBezTo>
                    <a:cubicBezTo>
                      <a:pt x="388" y="434"/>
                      <a:pt x="369" y="426"/>
                      <a:pt x="367" y="424"/>
                    </a:cubicBezTo>
                    <a:cubicBezTo>
                      <a:pt x="355" y="434"/>
                      <a:pt x="342" y="440"/>
                      <a:pt x="326" y="446"/>
                    </a:cubicBezTo>
                    <a:cubicBezTo>
                      <a:pt x="328" y="450"/>
                      <a:pt x="324" y="472"/>
                      <a:pt x="325" y="477"/>
                    </a:cubicBezTo>
                    <a:cubicBezTo>
                      <a:pt x="324" y="479"/>
                      <a:pt x="322" y="482"/>
                      <a:pt x="317" y="484"/>
                    </a:cubicBezTo>
                    <a:cubicBezTo>
                      <a:pt x="315" y="483"/>
                      <a:pt x="279" y="489"/>
                      <a:pt x="277" y="491"/>
                    </a:cubicBezTo>
                    <a:cubicBezTo>
                      <a:pt x="273" y="490"/>
                      <a:pt x="272" y="488"/>
                      <a:pt x="270" y="485"/>
                    </a:cubicBezTo>
                    <a:cubicBezTo>
                      <a:pt x="269" y="481"/>
                      <a:pt x="258" y="462"/>
                      <a:pt x="256" y="458"/>
                    </a:cubicBezTo>
                    <a:cubicBezTo>
                      <a:pt x="250" y="459"/>
                      <a:pt x="242" y="457"/>
                      <a:pt x="234" y="456"/>
                    </a:cubicBezTo>
                    <a:cubicBezTo>
                      <a:pt x="226" y="454"/>
                      <a:pt x="220" y="453"/>
                      <a:pt x="213" y="450"/>
                    </a:cubicBezTo>
                    <a:cubicBezTo>
                      <a:pt x="210" y="453"/>
                      <a:pt x="195" y="467"/>
                      <a:pt x="190" y="471"/>
                    </a:cubicBezTo>
                    <a:cubicBezTo>
                      <a:pt x="190" y="475"/>
                      <a:pt x="186" y="474"/>
                      <a:pt x="182" y="473"/>
                    </a:cubicBezTo>
                    <a:cubicBezTo>
                      <a:pt x="182" y="471"/>
                      <a:pt x="149" y="453"/>
                      <a:pt x="147" y="452"/>
                    </a:cubicBezTo>
                    <a:cubicBezTo>
                      <a:pt x="143" y="449"/>
                      <a:pt x="144" y="445"/>
                      <a:pt x="144" y="443"/>
                    </a:cubicBezTo>
                    <a:cubicBezTo>
                      <a:pt x="145" y="439"/>
                      <a:pt x="151" y="418"/>
                      <a:pt x="152" y="414"/>
                    </a:cubicBezTo>
                    <a:cubicBezTo>
                      <a:pt x="141" y="403"/>
                      <a:pt x="131" y="393"/>
                      <a:pt x="123" y="379"/>
                    </a:cubicBezTo>
                    <a:cubicBezTo>
                      <a:pt x="119" y="380"/>
                      <a:pt x="98" y="381"/>
                      <a:pt x="94" y="382"/>
                    </a:cubicBezTo>
                    <a:cubicBezTo>
                      <a:pt x="90" y="381"/>
                      <a:pt x="88" y="381"/>
                      <a:pt x="87" y="377"/>
                    </a:cubicBezTo>
                    <a:cubicBezTo>
                      <a:pt x="85" y="374"/>
                      <a:pt x="73" y="339"/>
                      <a:pt x="73" y="337"/>
                    </a:cubicBezTo>
                    <a:cubicBezTo>
                      <a:pt x="72" y="334"/>
                      <a:pt x="72" y="330"/>
                      <a:pt x="75" y="329"/>
                    </a:cubicBezTo>
                    <a:cubicBezTo>
                      <a:pt x="80" y="325"/>
                      <a:pt x="96" y="314"/>
                      <a:pt x="98" y="312"/>
                    </a:cubicBezTo>
                    <a:cubicBezTo>
                      <a:pt x="98" y="308"/>
                      <a:pt x="98" y="304"/>
                      <a:pt x="98" y="299"/>
                    </a:cubicBezTo>
                    <a:cubicBezTo>
                      <a:pt x="0" y="299"/>
                      <a:pt x="0" y="299"/>
                      <a:pt x="0" y="299"/>
                    </a:cubicBezTo>
                    <a:cubicBezTo>
                      <a:pt x="5" y="420"/>
                      <a:pt x="93" y="526"/>
                      <a:pt x="217" y="549"/>
                    </a:cubicBezTo>
                    <a:cubicBezTo>
                      <a:pt x="362" y="575"/>
                      <a:pt x="500" y="480"/>
                      <a:pt x="527" y="335"/>
                    </a:cubicBezTo>
                    <a:cubicBezTo>
                      <a:pt x="553" y="191"/>
                      <a:pt x="457" y="52"/>
                      <a:pt x="313"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iryo" charset="-128"/>
                  <a:ea typeface="Meiryo" charset="-128"/>
                  <a:cs typeface="Meiryo" charset="-128"/>
                </a:endParaRPr>
              </a:p>
            </p:txBody>
          </p:sp>
          <p:sp>
            <p:nvSpPr>
              <p:cNvPr id="127" name="Freeform 7"/>
              <p:cNvSpPr>
                <a:spLocks/>
              </p:cNvSpPr>
              <p:nvPr/>
            </p:nvSpPr>
            <p:spPr bwMode="auto">
              <a:xfrm>
                <a:off x="1595" y="332"/>
                <a:ext cx="2566" cy="2396"/>
              </a:xfrm>
              <a:custGeom>
                <a:avLst/>
                <a:gdLst>
                  <a:gd name="T0" fmla="*/ 1071 w 1083"/>
                  <a:gd name="T1" fmla="*/ 545 h 1012"/>
                  <a:gd name="T2" fmla="*/ 946 w 1083"/>
                  <a:gd name="T3" fmla="*/ 404 h 1012"/>
                  <a:gd name="T4" fmla="*/ 883 w 1083"/>
                  <a:gd name="T5" fmla="*/ 377 h 1012"/>
                  <a:gd name="T6" fmla="*/ 863 w 1083"/>
                  <a:gd name="T7" fmla="*/ 363 h 1012"/>
                  <a:gd name="T8" fmla="*/ 851 w 1083"/>
                  <a:gd name="T9" fmla="*/ 352 h 1012"/>
                  <a:gd name="T10" fmla="*/ 928 w 1083"/>
                  <a:gd name="T11" fmla="*/ 199 h 1012"/>
                  <a:gd name="T12" fmla="*/ 929 w 1083"/>
                  <a:gd name="T13" fmla="*/ 94 h 1012"/>
                  <a:gd name="T14" fmla="*/ 927 w 1083"/>
                  <a:gd name="T15" fmla="*/ 86 h 1012"/>
                  <a:gd name="T16" fmla="*/ 840 w 1083"/>
                  <a:gd name="T17" fmla="*/ 10 h 1012"/>
                  <a:gd name="T18" fmla="*/ 746 w 1083"/>
                  <a:gd name="T19" fmla="*/ 17 h 1012"/>
                  <a:gd name="T20" fmla="*/ 685 w 1083"/>
                  <a:gd name="T21" fmla="*/ 95 h 1012"/>
                  <a:gd name="T22" fmla="*/ 684 w 1083"/>
                  <a:gd name="T23" fmla="*/ 98 h 1012"/>
                  <a:gd name="T24" fmla="*/ 688 w 1083"/>
                  <a:gd name="T25" fmla="*/ 209 h 1012"/>
                  <a:gd name="T26" fmla="*/ 760 w 1083"/>
                  <a:gd name="T27" fmla="*/ 349 h 1012"/>
                  <a:gd name="T28" fmla="*/ 750 w 1083"/>
                  <a:gd name="T29" fmla="*/ 359 h 1012"/>
                  <a:gd name="T30" fmla="*/ 731 w 1083"/>
                  <a:gd name="T31" fmla="*/ 374 h 1012"/>
                  <a:gd name="T32" fmla="*/ 669 w 1083"/>
                  <a:gd name="T33" fmla="*/ 404 h 1012"/>
                  <a:gd name="T34" fmla="*/ 545 w 1083"/>
                  <a:gd name="T35" fmla="*/ 531 h 1012"/>
                  <a:gd name="T36" fmla="*/ 479 w 1083"/>
                  <a:gd name="T37" fmla="*/ 499 h 1012"/>
                  <a:gd name="T38" fmla="*/ 452 w 1083"/>
                  <a:gd name="T39" fmla="*/ 480 h 1012"/>
                  <a:gd name="T40" fmla="*/ 436 w 1083"/>
                  <a:gd name="T41" fmla="*/ 465 h 1012"/>
                  <a:gd name="T42" fmla="*/ 541 w 1083"/>
                  <a:gd name="T43" fmla="*/ 257 h 1012"/>
                  <a:gd name="T44" fmla="*/ 543 w 1083"/>
                  <a:gd name="T45" fmla="*/ 131 h 1012"/>
                  <a:gd name="T46" fmla="*/ 543 w 1083"/>
                  <a:gd name="T47" fmla="*/ 127 h 1012"/>
                  <a:gd name="T48" fmla="*/ 542 w 1083"/>
                  <a:gd name="T49" fmla="*/ 114 h 1012"/>
                  <a:gd name="T50" fmla="*/ 538 w 1083"/>
                  <a:gd name="T51" fmla="*/ 99 h 1012"/>
                  <a:gd name="T52" fmla="*/ 421 w 1083"/>
                  <a:gd name="T53" fmla="*/ 4 h 1012"/>
                  <a:gd name="T54" fmla="*/ 292 w 1083"/>
                  <a:gd name="T55" fmla="*/ 14 h 1012"/>
                  <a:gd name="T56" fmla="*/ 208 w 1083"/>
                  <a:gd name="T57" fmla="*/ 120 h 1012"/>
                  <a:gd name="T58" fmla="*/ 213 w 1083"/>
                  <a:gd name="T59" fmla="*/ 271 h 1012"/>
                  <a:gd name="T60" fmla="*/ 311 w 1083"/>
                  <a:gd name="T61" fmla="*/ 462 h 1012"/>
                  <a:gd name="T62" fmla="*/ 297 w 1083"/>
                  <a:gd name="T63" fmla="*/ 475 h 1012"/>
                  <a:gd name="T64" fmla="*/ 272 w 1083"/>
                  <a:gd name="T65" fmla="*/ 496 h 1012"/>
                  <a:gd name="T66" fmla="*/ 188 w 1083"/>
                  <a:gd name="T67" fmla="*/ 536 h 1012"/>
                  <a:gd name="T68" fmla="*/ 16 w 1083"/>
                  <a:gd name="T69" fmla="*/ 729 h 1012"/>
                  <a:gd name="T70" fmla="*/ 0 w 1083"/>
                  <a:gd name="T71" fmla="*/ 970 h 1012"/>
                  <a:gd name="T72" fmla="*/ 377 w 1083"/>
                  <a:gd name="T73" fmla="*/ 1012 h 1012"/>
                  <a:gd name="T74" fmla="*/ 484 w 1083"/>
                  <a:gd name="T75" fmla="*/ 1008 h 1012"/>
                  <a:gd name="T76" fmla="*/ 422 w 1083"/>
                  <a:gd name="T77" fmla="*/ 834 h 1012"/>
                  <a:gd name="T78" fmla="*/ 281 w 1083"/>
                  <a:gd name="T79" fmla="*/ 834 h 1012"/>
                  <a:gd name="T80" fmla="*/ 206 w 1083"/>
                  <a:gd name="T81" fmla="*/ 898 h 1012"/>
                  <a:gd name="T82" fmla="*/ 130 w 1083"/>
                  <a:gd name="T83" fmla="*/ 822 h 1012"/>
                  <a:gd name="T84" fmla="*/ 206 w 1083"/>
                  <a:gd name="T85" fmla="*/ 746 h 1012"/>
                  <a:gd name="T86" fmla="*/ 281 w 1083"/>
                  <a:gd name="T87" fmla="*/ 810 h 1012"/>
                  <a:gd name="T88" fmla="*/ 422 w 1083"/>
                  <a:gd name="T89" fmla="*/ 810 h 1012"/>
                  <a:gd name="T90" fmla="*/ 731 w 1083"/>
                  <a:gd name="T91" fmla="*/ 512 h 1012"/>
                  <a:gd name="T92" fmla="*/ 1028 w 1083"/>
                  <a:gd name="T93" fmla="*/ 733 h 1012"/>
                  <a:gd name="T94" fmla="*/ 1083 w 1083"/>
                  <a:gd name="T95" fmla="*/ 722 h 1012"/>
                  <a:gd name="T96" fmla="*/ 1071 w 1083"/>
                  <a:gd name="T97" fmla="*/ 545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3" h="1012">
                    <a:moveTo>
                      <a:pt x="1071" y="545"/>
                    </a:moveTo>
                    <a:cubicBezTo>
                      <a:pt x="1067" y="474"/>
                      <a:pt x="1013" y="416"/>
                      <a:pt x="946" y="404"/>
                    </a:cubicBezTo>
                    <a:cubicBezTo>
                      <a:pt x="922" y="399"/>
                      <a:pt x="901" y="391"/>
                      <a:pt x="883" y="377"/>
                    </a:cubicBezTo>
                    <a:cubicBezTo>
                      <a:pt x="877" y="372"/>
                      <a:pt x="871" y="368"/>
                      <a:pt x="863" y="363"/>
                    </a:cubicBezTo>
                    <a:cubicBezTo>
                      <a:pt x="859" y="359"/>
                      <a:pt x="855" y="356"/>
                      <a:pt x="851" y="352"/>
                    </a:cubicBezTo>
                    <a:cubicBezTo>
                      <a:pt x="894" y="327"/>
                      <a:pt x="925" y="268"/>
                      <a:pt x="928" y="199"/>
                    </a:cubicBezTo>
                    <a:cubicBezTo>
                      <a:pt x="930" y="180"/>
                      <a:pt x="933" y="119"/>
                      <a:pt x="929" y="94"/>
                    </a:cubicBezTo>
                    <a:cubicBezTo>
                      <a:pt x="928" y="91"/>
                      <a:pt x="928" y="89"/>
                      <a:pt x="927" y="86"/>
                    </a:cubicBezTo>
                    <a:cubicBezTo>
                      <a:pt x="918" y="46"/>
                      <a:pt x="883" y="14"/>
                      <a:pt x="840" y="10"/>
                    </a:cubicBezTo>
                    <a:cubicBezTo>
                      <a:pt x="813" y="7"/>
                      <a:pt x="778" y="7"/>
                      <a:pt x="746" y="17"/>
                    </a:cubicBezTo>
                    <a:cubicBezTo>
                      <a:pt x="702" y="32"/>
                      <a:pt x="689" y="73"/>
                      <a:pt x="685" y="95"/>
                    </a:cubicBezTo>
                    <a:cubicBezTo>
                      <a:pt x="685" y="96"/>
                      <a:pt x="684" y="97"/>
                      <a:pt x="684" y="98"/>
                    </a:cubicBezTo>
                    <a:cubicBezTo>
                      <a:pt x="677" y="126"/>
                      <a:pt x="686" y="202"/>
                      <a:pt x="688" y="209"/>
                    </a:cubicBezTo>
                    <a:cubicBezTo>
                      <a:pt x="693" y="273"/>
                      <a:pt x="721" y="325"/>
                      <a:pt x="760" y="349"/>
                    </a:cubicBezTo>
                    <a:cubicBezTo>
                      <a:pt x="757" y="353"/>
                      <a:pt x="753" y="357"/>
                      <a:pt x="750" y="359"/>
                    </a:cubicBezTo>
                    <a:cubicBezTo>
                      <a:pt x="743" y="365"/>
                      <a:pt x="737" y="370"/>
                      <a:pt x="731" y="374"/>
                    </a:cubicBezTo>
                    <a:cubicBezTo>
                      <a:pt x="714" y="389"/>
                      <a:pt x="694" y="396"/>
                      <a:pt x="669" y="404"/>
                    </a:cubicBezTo>
                    <a:cubicBezTo>
                      <a:pt x="607" y="422"/>
                      <a:pt x="557" y="468"/>
                      <a:pt x="545" y="531"/>
                    </a:cubicBezTo>
                    <a:cubicBezTo>
                      <a:pt x="521" y="524"/>
                      <a:pt x="499" y="514"/>
                      <a:pt x="479" y="499"/>
                    </a:cubicBezTo>
                    <a:cubicBezTo>
                      <a:pt x="471" y="493"/>
                      <a:pt x="462" y="487"/>
                      <a:pt x="452" y="480"/>
                    </a:cubicBezTo>
                    <a:cubicBezTo>
                      <a:pt x="446" y="475"/>
                      <a:pt x="441" y="470"/>
                      <a:pt x="436" y="465"/>
                    </a:cubicBezTo>
                    <a:cubicBezTo>
                      <a:pt x="494" y="432"/>
                      <a:pt x="537" y="351"/>
                      <a:pt x="541" y="257"/>
                    </a:cubicBezTo>
                    <a:cubicBezTo>
                      <a:pt x="543" y="234"/>
                      <a:pt x="546" y="170"/>
                      <a:pt x="543" y="131"/>
                    </a:cubicBezTo>
                    <a:cubicBezTo>
                      <a:pt x="543" y="130"/>
                      <a:pt x="543" y="128"/>
                      <a:pt x="543" y="127"/>
                    </a:cubicBezTo>
                    <a:cubicBezTo>
                      <a:pt x="543" y="122"/>
                      <a:pt x="542" y="118"/>
                      <a:pt x="542" y="114"/>
                    </a:cubicBezTo>
                    <a:cubicBezTo>
                      <a:pt x="541" y="107"/>
                      <a:pt x="539" y="103"/>
                      <a:pt x="538" y="99"/>
                    </a:cubicBezTo>
                    <a:cubicBezTo>
                      <a:pt x="522" y="48"/>
                      <a:pt x="477" y="9"/>
                      <a:pt x="421" y="4"/>
                    </a:cubicBezTo>
                    <a:cubicBezTo>
                      <a:pt x="384" y="0"/>
                      <a:pt x="335" y="0"/>
                      <a:pt x="292" y="14"/>
                    </a:cubicBezTo>
                    <a:cubicBezTo>
                      <a:pt x="231" y="34"/>
                      <a:pt x="213" y="89"/>
                      <a:pt x="208" y="120"/>
                    </a:cubicBezTo>
                    <a:cubicBezTo>
                      <a:pt x="198" y="159"/>
                      <a:pt x="210" y="261"/>
                      <a:pt x="213" y="271"/>
                    </a:cubicBezTo>
                    <a:cubicBezTo>
                      <a:pt x="220" y="357"/>
                      <a:pt x="258" y="429"/>
                      <a:pt x="311" y="462"/>
                    </a:cubicBezTo>
                    <a:cubicBezTo>
                      <a:pt x="307" y="467"/>
                      <a:pt x="302" y="472"/>
                      <a:pt x="297" y="475"/>
                    </a:cubicBezTo>
                    <a:cubicBezTo>
                      <a:pt x="289" y="483"/>
                      <a:pt x="280" y="489"/>
                      <a:pt x="272" y="496"/>
                    </a:cubicBezTo>
                    <a:cubicBezTo>
                      <a:pt x="248" y="516"/>
                      <a:pt x="222" y="526"/>
                      <a:pt x="188" y="536"/>
                    </a:cubicBezTo>
                    <a:cubicBezTo>
                      <a:pt x="97" y="562"/>
                      <a:pt x="24" y="632"/>
                      <a:pt x="16" y="729"/>
                    </a:cubicBezTo>
                    <a:cubicBezTo>
                      <a:pt x="16" y="729"/>
                      <a:pt x="16" y="729"/>
                      <a:pt x="0" y="970"/>
                    </a:cubicBezTo>
                    <a:cubicBezTo>
                      <a:pt x="0" y="970"/>
                      <a:pt x="157" y="1012"/>
                      <a:pt x="377" y="1012"/>
                    </a:cubicBezTo>
                    <a:cubicBezTo>
                      <a:pt x="414" y="1012"/>
                      <a:pt x="450" y="1010"/>
                      <a:pt x="484" y="1008"/>
                    </a:cubicBezTo>
                    <a:cubicBezTo>
                      <a:pt x="447" y="959"/>
                      <a:pt x="424" y="900"/>
                      <a:pt x="422" y="834"/>
                    </a:cubicBezTo>
                    <a:cubicBezTo>
                      <a:pt x="281" y="834"/>
                      <a:pt x="281" y="834"/>
                      <a:pt x="281" y="834"/>
                    </a:cubicBezTo>
                    <a:cubicBezTo>
                      <a:pt x="275" y="871"/>
                      <a:pt x="244" y="898"/>
                      <a:pt x="206" y="898"/>
                    </a:cubicBezTo>
                    <a:cubicBezTo>
                      <a:pt x="164" y="898"/>
                      <a:pt x="130" y="864"/>
                      <a:pt x="130" y="822"/>
                    </a:cubicBezTo>
                    <a:cubicBezTo>
                      <a:pt x="130" y="780"/>
                      <a:pt x="164" y="746"/>
                      <a:pt x="206" y="746"/>
                    </a:cubicBezTo>
                    <a:cubicBezTo>
                      <a:pt x="244" y="746"/>
                      <a:pt x="275" y="774"/>
                      <a:pt x="281" y="810"/>
                    </a:cubicBezTo>
                    <a:cubicBezTo>
                      <a:pt x="422" y="810"/>
                      <a:pt x="422" y="810"/>
                      <a:pt x="422" y="810"/>
                    </a:cubicBezTo>
                    <a:cubicBezTo>
                      <a:pt x="428" y="644"/>
                      <a:pt x="564" y="512"/>
                      <a:pt x="731" y="512"/>
                    </a:cubicBezTo>
                    <a:cubicBezTo>
                      <a:pt x="872" y="512"/>
                      <a:pt x="990" y="605"/>
                      <a:pt x="1028" y="733"/>
                    </a:cubicBezTo>
                    <a:cubicBezTo>
                      <a:pt x="1063" y="727"/>
                      <a:pt x="1083" y="722"/>
                      <a:pt x="1083" y="722"/>
                    </a:cubicBezTo>
                    <a:lnTo>
                      <a:pt x="1071" y="5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iryo" charset="-128"/>
                  <a:ea typeface="Meiryo" charset="-128"/>
                  <a:cs typeface="Meiryo" charset="-128"/>
                </a:endParaRPr>
              </a:p>
            </p:txBody>
          </p:sp>
        </p:grpSp>
      </p:grpSp>
      <p:grpSp>
        <p:nvGrpSpPr>
          <p:cNvPr id="128" name="Group 4"/>
          <p:cNvGrpSpPr/>
          <p:nvPr/>
        </p:nvGrpSpPr>
        <p:grpSpPr>
          <a:xfrm>
            <a:off x="715050" y="1464266"/>
            <a:ext cx="569796" cy="565859"/>
            <a:chOff x="1956890" y="1885950"/>
            <a:chExt cx="952500" cy="952500"/>
          </a:xfrm>
        </p:grpSpPr>
        <p:sp>
          <p:nvSpPr>
            <p:cNvPr id="129" name="Oval 5"/>
            <p:cNvSpPr/>
            <p:nvPr/>
          </p:nvSpPr>
          <p:spPr>
            <a:xfrm>
              <a:off x="1956890" y="1885950"/>
              <a:ext cx="952500" cy="9525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iryo" charset="-128"/>
                <a:ea typeface="Meiryo" charset="-128"/>
                <a:cs typeface="Meiryo" charset="-128"/>
              </a:endParaRPr>
            </a:p>
          </p:txBody>
        </p:sp>
        <p:sp>
          <p:nvSpPr>
            <p:cNvPr id="130" name="Freeform 5"/>
            <p:cNvSpPr>
              <a:spLocks noEditPoints="1"/>
            </p:cNvSpPr>
            <p:nvPr/>
          </p:nvSpPr>
          <p:spPr bwMode="auto">
            <a:xfrm>
              <a:off x="2217574" y="2149477"/>
              <a:ext cx="422273" cy="422273"/>
            </a:xfrm>
            <a:custGeom>
              <a:avLst/>
              <a:gdLst>
                <a:gd name="T0" fmla="*/ 81 w 240"/>
                <a:gd name="T1" fmla="*/ 103 h 240"/>
                <a:gd name="T2" fmla="*/ 12 w 240"/>
                <a:gd name="T3" fmla="*/ 35 h 240"/>
                <a:gd name="T4" fmla="*/ 12 w 240"/>
                <a:gd name="T5" fmla="*/ 26 h 240"/>
                <a:gd name="T6" fmla="*/ 21 w 240"/>
                <a:gd name="T7" fmla="*/ 26 h 240"/>
                <a:gd name="T8" fmla="*/ 89 w 240"/>
                <a:gd name="T9" fmla="*/ 96 h 240"/>
                <a:gd name="T10" fmla="*/ 94 w 240"/>
                <a:gd name="T11" fmla="*/ 90 h 240"/>
                <a:gd name="T12" fmla="*/ 26 w 240"/>
                <a:gd name="T13" fmla="*/ 22 h 240"/>
                <a:gd name="T14" fmla="*/ 26 w 240"/>
                <a:gd name="T15" fmla="*/ 13 h 240"/>
                <a:gd name="T16" fmla="*/ 34 w 240"/>
                <a:gd name="T17" fmla="*/ 13 h 240"/>
                <a:gd name="T18" fmla="*/ 103 w 240"/>
                <a:gd name="T19" fmla="*/ 82 h 240"/>
                <a:gd name="T20" fmla="*/ 111 w 240"/>
                <a:gd name="T21" fmla="*/ 74 h 240"/>
                <a:gd name="T22" fmla="*/ 46 w 240"/>
                <a:gd name="T23" fmla="*/ 8 h 240"/>
                <a:gd name="T24" fmla="*/ 12 w 240"/>
                <a:gd name="T25" fmla="*/ 11 h 240"/>
                <a:gd name="T26" fmla="*/ 9 w 240"/>
                <a:gd name="T27" fmla="*/ 44 h 240"/>
                <a:gd name="T28" fmla="*/ 75 w 240"/>
                <a:gd name="T29" fmla="*/ 110 h 240"/>
                <a:gd name="T30" fmla="*/ 81 w 240"/>
                <a:gd name="T31" fmla="*/ 103 h 240"/>
                <a:gd name="T32" fmla="*/ 81 w 240"/>
                <a:gd name="T33" fmla="*/ 103 h 240"/>
                <a:gd name="T34" fmla="*/ 239 w 240"/>
                <a:gd name="T35" fmla="*/ 227 h 240"/>
                <a:gd name="T36" fmla="*/ 220 w 240"/>
                <a:gd name="T37" fmla="*/ 199 h 240"/>
                <a:gd name="T38" fmla="*/ 214 w 240"/>
                <a:gd name="T39" fmla="*/ 201 h 240"/>
                <a:gd name="T40" fmla="*/ 214 w 240"/>
                <a:gd name="T41" fmla="*/ 200 h 240"/>
                <a:gd name="T42" fmla="*/ 156 w 240"/>
                <a:gd name="T43" fmla="*/ 142 h 240"/>
                <a:gd name="T44" fmla="*/ 143 w 240"/>
                <a:gd name="T45" fmla="*/ 156 h 240"/>
                <a:gd name="T46" fmla="*/ 200 w 240"/>
                <a:gd name="T47" fmla="*/ 214 h 240"/>
                <a:gd name="T48" fmla="*/ 202 w 240"/>
                <a:gd name="T49" fmla="*/ 215 h 240"/>
                <a:gd name="T50" fmla="*/ 199 w 240"/>
                <a:gd name="T51" fmla="*/ 219 h 240"/>
                <a:gd name="T52" fmla="*/ 228 w 240"/>
                <a:gd name="T53" fmla="*/ 239 h 240"/>
                <a:gd name="T54" fmla="*/ 234 w 240"/>
                <a:gd name="T55" fmla="*/ 234 h 240"/>
                <a:gd name="T56" fmla="*/ 239 w 240"/>
                <a:gd name="T57" fmla="*/ 227 h 240"/>
                <a:gd name="T58" fmla="*/ 172 w 240"/>
                <a:gd name="T59" fmla="*/ 115 h 240"/>
                <a:gd name="T60" fmla="*/ 215 w 240"/>
                <a:gd name="T61" fmla="*/ 100 h 240"/>
                <a:gd name="T62" fmla="*/ 224 w 240"/>
                <a:gd name="T63" fmla="*/ 36 h 240"/>
                <a:gd name="T64" fmla="*/ 186 w 240"/>
                <a:gd name="T65" fmla="*/ 74 h 240"/>
                <a:gd name="T66" fmla="*/ 168 w 240"/>
                <a:gd name="T67" fmla="*/ 56 h 240"/>
                <a:gd name="T68" fmla="*/ 205 w 240"/>
                <a:gd name="T69" fmla="*/ 18 h 240"/>
                <a:gd name="T70" fmla="*/ 142 w 240"/>
                <a:gd name="T71" fmla="*/ 26 h 240"/>
                <a:gd name="T72" fmla="*/ 127 w 240"/>
                <a:gd name="T73" fmla="*/ 69 h 240"/>
                <a:gd name="T74" fmla="*/ 121 w 240"/>
                <a:gd name="T75" fmla="*/ 75 h 240"/>
                <a:gd name="T76" fmla="*/ 21 w 240"/>
                <a:gd name="T77" fmla="*/ 175 h 240"/>
                <a:gd name="T78" fmla="*/ 21 w 240"/>
                <a:gd name="T79" fmla="*/ 222 h 240"/>
                <a:gd name="T80" fmla="*/ 67 w 240"/>
                <a:gd name="T81" fmla="*/ 222 h 240"/>
                <a:gd name="T82" fmla="*/ 167 w 240"/>
                <a:gd name="T83" fmla="*/ 121 h 240"/>
                <a:gd name="T84" fmla="*/ 172 w 240"/>
                <a:gd name="T85" fmla="*/ 115 h 240"/>
                <a:gd name="T86" fmla="*/ 55 w 240"/>
                <a:gd name="T87" fmla="*/ 202 h 240"/>
                <a:gd name="T88" fmla="*/ 40 w 240"/>
                <a:gd name="T89" fmla="*/ 202 h 240"/>
                <a:gd name="T90" fmla="*/ 40 w 240"/>
                <a:gd name="T91" fmla="*/ 188 h 240"/>
                <a:gd name="T92" fmla="*/ 55 w 240"/>
                <a:gd name="T93" fmla="*/ 188 h 240"/>
                <a:gd name="T94" fmla="*/ 55 w 240"/>
                <a:gd name="T95" fmla="*/ 20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40">
                  <a:moveTo>
                    <a:pt x="81" y="103"/>
                  </a:moveTo>
                  <a:cubicBezTo>
                    <a:pt x="12" y="35"/>
                    <a:pt x="12" y="35"/>
                    <a:pt x="12" y="35"/>
                  </a:cubicBezTo>
                  <a:cubicBezTo>
                    <a:pt x="9" y="33"/>
                    <a:pt x="9" y="30"/>
                    <a:pt x="12" y="26"/>
                  </a:cubicBezTo>
                  <a:cubicBezTo>
                    <a:pt x="14" y="24"/>
                    <a:pt x="18" y="24"/>
                    <a:pt x="21" y="26"/>
                  </a:cubicBezTo>
                  <a:cubicBezTo>
                    <a:pt x="89" y="96"/>
                    <a:pt x="89" y="96"/>
                    <a:pt x="89" y="96"/>
                  </a:cubicBezTo>
                  <a:cubicBezTo>
                    <a:pt x="94" y="90"/>
                    <a:pt x="94" y="90"/>
                    <a:pt x="94" y="90"/>
                  </a:cubicBezTo>
                  <a:cubicBezTo>
                    <a:pt x="26" y="22"/>
                    <a:pt x="26" y="22"/>
                    <a:pt x="26" y="22"/>
                  </a:cubicBezTo>
                  <a:cubicBezTo>
                    <a:pt x="24" y="19"/>
                    <a:pt x="24" y="15"/>
                    <a:pt x="26" y="13"/>
                  </a:cubicBezTo>
                  <a:cubicBezTo>
                    <a:pt x="29" y="10"/>
                    <a:pt x="32" y="10"/>
                    <a:pt x="34" y="13"/>
                  </a:cubicBezTo>
                  <a:cubicBezTo>
                    <a:pt x="103" y="82"/>
                    <a:pt x="103" y="82"/>
                    <a:pt x="103" y="82"/>
                  </a:cubicBezTo>
                  <a:cubicBezTo>
                    <a:pt x="111" y="74"/>
                    <a:pt x="111" y="74"/>
                    <a:pt x="111" y="74"/>
                  </a:cubicBezTo>
                  <a:cubicBezTo>
                    <a:pt x="46" y="8"/>
                    <a:pt x="46" y="8"/>
                    <a:pt x="46" y="8"/>
                  </a:cubicBezTo>
                  <a:cubicBezTo>
                    <a:pt x="37" y="0"/>
                    <a:pt x="22" y="1"/>
                    <a:pt x="12" y="11"/>
                  </a:cubicBezTo>
                  <a:cubicBezTo>
                    <a:pt x="3" y="22"/>
                    <a:pt x="0" y="36"/>
                    <a:pt x="9" y="44"/>
                  </a:cubicBezTo>
                  <a:cubicBezTo>
                    <a:pt x="75" y="110"/>
                    <a:pt x="75" y="110"/>
                    <a:pt x="75" y="110"/>
                  </a:cubicBezTo>
                  <a:cubicBezTo>
                    <a:pt x="81" y="103"/>
                    <a:pt x="81" y="103"/>
                    <a:pt x="81" y="103"/>
                  </a:cubicBezTo>
                  <a:cubicBezTo>
                    <a:pt x="81" y="103"/>
                    <a:pt x="81" y="103"/>
                    <a:pt x="81" y="103"/>
                  </a:cubicBezTo>
                  <a:close/>
                  <a:moveTo>
                    <a:pt x="239" y="227"/>
                  </a:moveTo>
                  <a:cubicBezTo>
                    <a:pt x="220" y="199"/>
                    <a:pt x="220" y="199"/>
                    <a:pt x="220" y="199"/>
                  </a:cubicBezTo>
                  <a:cubicBezTo>
                    <a:pt x="219" y="198"/>
                    <a:pt x="217" y="199"/>
                    <a:pt x="214" y="201"/>
                  </a:cubicBezTo>
                  <a:cubicBezTo>
                    <a:pt x="214" y="201"/>
                    <a:pt x="214" y="201"/>
                    <a:pt x="214" y="200"/>
                  </a:cubicBezTo>
                  <a:cubicBezTo>
                    <a:pt x="156" y="142"/>
                    <a:pt x="156" y="142"/>
                    <a:pt x="156" y="142"/>
                  </a:cubicBezTo>
                  <a:cubicBezTo>
                    <a:pt x="143" y="156"/>
                    <a:pt x="143" y="156"/>
                    <a:pt x="143" y="156"/>
                  </a:cubicBezTo>
                  <a:cubicBezTo>
                    <a:pt x="200" y="214"/>
                    <a:pt x="200" y="214"/>
                    <a:pt x="200" y="214"/>
                  </a:cubicBezTo>
                  <a:cubicBezTo>
                    <a:pt x="200" y="215"/>
                    <a:pt x="200" y="215"/>
                    <a:pt x="202" y="215"/>
                  </a:cubicBezTo>
                  <a:cubicBezTo>
                    <a:pt x="199" y="217"/>
                    <a:pt x="198" y="219"/>
                    <a:pt x="199" y="219"/>
                  </a:cubicBezTo>
                  <a:cubicBezTo>
                    <a:pt x="228" y="239"/>
                    <a:pt x="228" y="239"/>
                    <a:pt x="228" y="239"/>
                  </a:cubicBezTo>
                  <a:cubicBezTo>
                    <a:pt x="229" y="240"/>
                    <a:pt x="232" y="237"/>
                    <a:pt x="234" y="234"/>
                  </a:cubicBezTo>
                  <a:cubicBezTo>
                    <a:pt x="238" y="232"/>
                    <a:pt x="240" y="228"/>
                    <a:pt x="239" y="227"/>
                  </a:cubicBezTo>
                  <a:close/>
                  <a:moveTo>
                    <a:pt x="172" y="115"/>
                  </a:moveTo>
                  <a:cubicBezTo>
                    <a:pt x="187" y="117"/>
                    <a:pt x="204" y="111"/>
                    <a:pt x="215" y="100"/>
                  </a:cubicBezTo>
                  <a:cubicBezTo>
                    <a:pt x="233" y="83"/>
                    <a:pt x="236" y="56"/>
                    <a:pt x="224" y="36"/>
                  </a:cubicBezTo>
                  <a:cubicBezTo>
                    <a:pt x="186" y="74"/>
                    <a:pt x="186" y="74"/>
                    <a:pt x="186" y="74"/>
                  </a:cubicBezTo>
                  <a:cubicBezTo>
                    <a:pt x="168" y="56"/>
                    <a:pt x="168" y="56"/>
                    <a:pt x="168" y="56"/>
                  </a:cubicBezTo>
                  <a:cubicBezTo>
                    <a:pt x="205" y="18"/>
                    <a:pt x="205" y="18"/>
                    <a:pt x="205" y="18"/>
                  </a:cubicBezTo>
                  <a:cubicBezTo>
                    <a:pt x="186" y="6"/>
                    <a:pt x="160" y="8"/>
                    <a:pt x="142" y="26"/>
                  </a:cubicBezTo>
                  <a:cubicBezTo>
                    <a:pt x="130" y="38"/>
                    <a:pt x="126" y="55"/>
                    <a:pt x="127" y="69"/>
                  </a:cubicBezTo>
                  <a:cubicBezTo>
                    <a:pt x="125" y="72"/>
                    <a:pt x="122" y="73"/>
                    <a:pt x="121" y="75"/>
                  </a:cubicBezTo>
                  <a:cubicBezTo>
                    <a:pt x="21" y="175"/>
                    <a:pt x="21" y="175"/>
                    <a:pt x="21" y="175"/>
                  </a:cubicBezTo>
                  <a:cubicBezTo>
                    <a:pt x="8" y="188"/>
                    <a:pt x="8" y="209"/>
                    <a:pt x="21" y="222"/>
                  </a:cubicBezTo>
                  <a:cubicBezTo>
                    <a:pt x="33" y="234"/>
                    <a:pt x="55" y="234"/>
                    <a:pt x="67" y="222"/>
                  </a:cubicBezTo>
                  <a:cubicBezTo>
                    <a:pt x="167" y="121"/>
                    <a:pt x="167" y="121"/>
                    <a:pt x="167" y="121"/>
                  </a:cubicBezTo>
                  <a:cubicBezTo>
                    <a:pt x="169" y="119"/>
                    <a:pt x="171" y="117"/>
                    <a:pt x="172" y="115"/>
                  </a:cubicBezTo>
                  <a:close/>
                  <a:moveTo>
                    <a:pt x="55" y="202"/>
                  </a:moveTo>
                  <a:cubicBezTo>
                    <a:pt x="51" y="207"/>
                    <a:pt x="44" y="207"/>
                    <a:pt x="40" y="202"/>
                  </a:cubicBezTo>
                  <a:cubicBezTo>
                    <a:pt x="35" y="199"/>
                    <a:pt x="35" y="192"/>
                    <a:pt x="40" y="188"/>
                  </a:cubicBezTo>
                  <a:cubicBezTo>
                    <a:pt x="44" y="183"/>
                    <a:pt x="51" y="183"/>
                    <a:pt x="55" y="188"/>
                  </a:cubicBezTo>
                  <a:cubicBezTo>
                    <a:pt x="59" y="192"/>
                    <a:pt x="59" y="199"/>
                    <a:pt x="55" y="2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Meiryo" charset="-128"/>
                <a:ea typeface="Meiryo" charset="-128"/>
                <a:cs typeface="Meiryo" charset="-128"/>
              </a:endParaRPr>
            </a:p>
          </p:txBody>
        </p:sp>
      </p:grpSp>
      <p:grpSp>
        <p:nvGrpSpPr>
          <p:cNvPr id="131" name="Group 19"/>
          <p:cNvGrpSpPr/>
          <p:nvPr/>
        </p:nvGrpSpPr>
        <p:grpSpPr>
          <a:xfrm>
            <a:off x="6872782" y="1355328"/>
            <a:ext cx="553691" cy="569978"/>
            <a:chOff x="4808704" y="1705700"/>
            <a:chExt cx="952500" cy="952500"/>
          </a:xfrm>
        </p:grpSpPr>
        <p:sp>
          <p:nvSpPr>
            <p:cNvPr id="132" name="Oval 20"/>
            <p:cNvSpPr/>
            <p:nvPr/>
          </p:nvSpPr>
          <p:spPr>
            <a:xfrm>
              <a:off x="4808704" y="1705700"/>
              <a:ext cx="952500" cy="9525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iryo" charset="-128"/>
                <a:ea typeface="Meiryo" charset="-128"/>
                <a:cs typeface="Meiryo" charset="-128"/>
              </a:endParaRPr>
            </a:p>
          </p:txBody>
        </p:sp>
        <p:grpSp>
          <p:nvGrpSpPr>
            <p:cNvPr id="133" name="Group 17"/>
            <p:cNvGrpSpPr>
              <a:grpSpLocks noChangeAspect="1"/>
            </p:cNvGrpSpPr>
            <p:nvPr/>
          </p:nvGrpSpPr>
          <p:grpSpPr bwMode="auto">
            <a:xfrm>
              <a:off x="5106988" y="1904945"/>
              <a:ext cx="369778" cy="501567"/>
              <a:chOff x="2591" y="1228"/>
              <a:chExt cx="578" cy="784"/>
            </a:xfrm>
            <a:solidFill>
              <a:schemeClr val="bg1"/>
            </a:solidFill>
          </p:grpSpPr>
          <p:sp>
            <p:nvSpPr>
              <p:cNvPr id="134" name="Freeform 18"/>
              <p:cNvSpPr>
                <a:spLocks/>
              </p:cNvSpPr>
              <p:nvPr/>
            </p:nvSpPr>
            <p:spPr bwMode="auto">
              <a:xfrm>
                <a:off x="2591" y="1263"/>
                <a:ext cx="578" cy="749"/>
              </a:xfrm>
              <a:custGeom>
                <a:avLst/>
                <a:gdLst>
                  <a:gd name="T0" fmla="*/ 237 w 242"/>
                  <a:gd name="T1" fmla="*/ 223 h 314"/>
                  <a:gd name="T2" fmla="*/ 182 w 242"/>
                  <a:gd name="T3" fmla="*/ 161 h 314"/>
                  <a:gd name="T4" fmla="*/ 154 w 242"/>
                  <a:gd name="T5" fmla="*/ 149 h 314"/>
                  <a:gd name="T6" fmla="*/ 145 w 242"/>
                  <a:gd name="T7" fmla="*/ 143 h 314"/>
                  <a:gd name="T8" fmla="*/ 145 w 242"/>
                  <a:gd name="T9" fmla="*/ 143 h 314"/>
                  <a:gd name="T10" fmla="*/ 138 w 242"/>
                  <a:gd name="T11" fmla="*/ 146 h 314"/>
                  <a:gd name="T12" fmla="*/ 124 w 242"/>
                  <a:gd name="T13" fmla="*/ 146 h 314"/>
                  <a:gd name="T14" fmla="*/ 116 w 242"/>
                  <a:gd name="T15" fmla="*/ 140 h 314"/>
                  <a:gd name="T16" fmla="*/ 124 w 242"/>
                  <a:gd name="T17" fmla="*/ 134 h 314"/>
                  <a:gd name="T18" fmla="*/ 138 w 242"/>
                  <a:gd name="T19" fmla="*/ 134 h 314"/>
                  <a:gd name="T20" fmla="*/ 144 w 242"/>
                  <a:gd name="T21" fmla="*/ 136 h 314"/>
                  <a:gd name="T22" fmla="*/ 168 w 242"/>
                  <a:gd name="T23" fmla="*/ 101 h 314"/>
                  <a:gd name="T24" fmla="*/ 164 w 242"/>
                  <a:gd name="T25" fmla="*/ 98 h 314"/>
                  <a:gd name="T26" fmla="*/ 162 w 242"/>
                  <a:gd name="T27" fmla="*/ 90 h 314"/>
                  <a:gd name="T28" fmla="*/ 162 w 242"/>
                  <a:gd name="T29" fmla="*/ 61 h 314"/>
                  <a:gd name="T30" fmla="*/ 164 w 242"/>
                  <a:gd name="T31" fmla="*/ 53 h 314"/>
                  <a:gd name="T32" fmla="*/ 172 w 242"/>
                  <a:gd name="T33" fmla="*/ 48 h 314"/>
                  <a:gd name="T34" fmla="*/ 174 w 242"/>
                  <a:gd name="T35" fmla="*/ 48 h 314"/>
                  <a:gd name="T36" fmla="*/ 175 w 242"/>
                  <a:gd name="T37" fmla="*/ 48 h 314"/>
                  <a:gd name="T38" fmla="*/ 174 w 242"/>
                  <a:gd name="T39" fmla="*/ 25 h 314"/>
                  <a:gd name="T40" fmla="*/ 167 w 242"/>
                  <a:gd name="T41" fmla="*/ 16 h 314"/>
                  <a:gd name="T42" fmla="*/ 150 w 242"/>
                  <a:gd name="T43" fmla="*/ 3 h 314"/>
                  <a:gd name="T44" fmla="*/ 113 w 242"/>
                  <a:gd name="T45" fmla="*/ 4 h 314"/>
                  <a:gd name="T46" fmla="*/ 95 w 242"/>
                  <a:gd name="T47" fmla="*/ 5 h 314"/>
                  <a:gd name="T48" fmla="*/ 86 w 242"/>
                  <a:gd name="T49" fmla="*/ 6 h 314"/>
                  <a:gd name="T50" fmla="*/ 67 w 242"/>
                  <a:gd name="T51" fmla="*/ 27 h 314"/>
                  <a:gd name="T52" fmla="*/ 67 w 242"/>
                  <a:gd name="T53" fmla="*/ 62 h 314"/>
                  <a:gd name="T54" fmla="*/ 68 w 242"/>
                  <a:gd name="T55" fmla="*/ 62 h 314"/>
                  <a:gd name="T56" fmla="*/ 72 w 242"/>
                  <a:gd name="T57" fmla="*/ 65 h 314"/>
                  <a:gd name="T58" fmla="*/ 73 w 242"/>
                  <a:gd name="T59" fmla="*/ 68 h 314"/>
                  <a:gd name="T60" fmla="*/ 73 w 242"/>
                  <a:gd name="T61" fmla="*/ 82 h 314"/>
                  <a:gd name="T62" fmla="*/ 72 w 242"/>
                  <a:gd name="T63" fmla="*/ 85 h 314"/>
                  <a:gd name="T64" fmla="*/ 70 w 242"/>
                  <a:gd name="T65" fmla="*/ 88 h 314"/>
                  <a:gd name="T66" fmla="*/ 100 w 242"/>
                  <a:gd name="T67" fmla="*/ 137 h 314"/>
                  <a:gd name="T68" fmla="*/ 96 w 242"/>
                  <a:gd name="T69" fmla="*/ 141 h 314"/>
                  <a:gd name="T70" fmla="*/ 87 w 242"/>
                  <a:gd name="T71" fmla="*/ 148 h 314"/>
                  <a:gd name="T72" fmla="*/ 60 w 242"/>
                  <a:gd name="T73" fmla="*/ 161 h 314"/>
                  <a:gd name="T74" fmla="*/ 5 w 242"/>
                  <a:gd name="T75" fmla="*/ 223 h 314"/>
                  <a:gd name="T76" fmla="*/ 0 w 242"/>
                  <a:gd name="T77" fmla="*/ 301 h 314"/>
                  <a:gd name="T78" fmla="*/ 121 w 242"/>
                  <a:gd name="T79" fmla="*/ 314 h 314"/>
                  <a:gd name="T80" fmla="*/ 242 w 242"/>
                  <a:gd name="T81" fmla="*/ 301 h 314"/>
                  <a:gd name="T82" fmla="*/ 237 w 242"/>
                  <a:gd name="T83" fmla="*/ 22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2" h="314">
                    <a:moveTo>
                      <a:pt x="237" y="223"/>
                    </a:moveTo>
                    <a:cubicBezTo>
                      <a:pt x="235" y="191"/>
                      <a:pt x="211" y="166"/>
                      <a:pt x="182" y="161"/>
                    </a:cubicBezTo>
                    <a:cubicBezTo>
                      <a:pt x="171" y="159"/>
                      <a:pt x="162" y="155"/>
                      <a:pt x="154" y="149"/>
                    </a:cubicBezTo>
                    <a:cubicBezTo>
                      <a:pt x="152" y="147"/>
                      <a:pt x="149" y="145"/>
                      <a:pt x="145" y="143"/>
                    </a:cubicBezTo>
                    <a:cubicBezTo>
                      <a:pt x="145" y="143"/>
                      <a:pt x="145" y="143"/>
                      <a:pt x="145" y="143"/>
                    </a:cubicBezTo>
                    <a:cubicBezTo>
                      <a:pt x="144" y="145"/>
                      <a:pt x="142" y="146"/>
                      <a:pt x="138" y="146"/>
                    </a:cubicBezTo>
                    <a:cubicBezTo>
                      <a:pt x="138" y="146"/>
                      <a:pt x="138" y="146"/>
                      <a:pt x="124" y="146"/>
                    </a:cubicBezTo>
                    <a:cubicBezTo>
                      <a:pt x="120" y="146"/>
                      <a:pt x="116" y="144"/>
                      <a:pt x="116" y="140"/>
                    </a:cubicBezTo>
                    <a:cubicBezTo>
                      <a:pt x="116" y="137"/>
                      <a:pt x="120" y="134"/>
                      <a:pt x="124" y="134"/>
                    </a:cubicBezTo>
                    <a:cubicBezTo>
                      <a:pt x="124" y="134"/>
                      <a:pt x="124" y="134"/>
                      <a:pt x="138" y="134"/>
                    </a:cubicBezTo>
                    <a:cubicBezTo>
                      <a:pt x="141" y="134"/>
                      <a:pt x="142" y="135"/>
                      <a:pt x="144" y="136"/>
                    </a:cubicBezTo>
                    <a:cubicBezTo>
                      <a:pt x="154" y="128"/>
                      <a:pt x="163" y="116"/>
                      <a:pt x="168" y="101"/>
                    </a:cubicBezTo>
                    <a:cubicBezTo>
                      <a:pt x="165" y="100"/>
                      <a:pt x="164" y="99"/>
                      <a:pt x="164" y="98"/>
                    </a:cubicBezTo>
                    <a:cubicBezTo>
                      <a:pt x="162" y="95"/>
                      <a:pt x="162" y="93"/>
                      <a:pt x="162" y="90"/>
                    </a:cubicBezTo>
                    <a:cubicBezTo>
                      <a:pt x="162" y="90"/>
                      <a:pt x="162" y="90"/>
                      <a:pt x="162" y="61"/>
                    </a:cubicBezTo>
                    <a:cubicBezTo>
                      <a:pt x="162" y="57"/>
                      <a:pt x="162" y="55"/>
                      <a:pt x="164" y="53"/>
                    </a:cubicBezTo>
                    <a:cubicBezTo>
                      <a:pt x="164" y="50"/>
                      <a:pt x="167" y="48"/>
                      <a:pt x="172" y="48"/>
                    </a:cubicBezTo>
                    <a:cubicBezTo>
                      <a:pt x="172" y="48"/>
                      <a:pt x="172" y="48"/>
                      <a:pt x="174" y="48"/>
                    </a:cubicBezTo>
                    <a:cubicBezTo>
                      <a:pt x="174" y="48"/>
                      <a:pt x="175" y="48"/>
                      <a:pt x="175" y="48"/>
                    </a:cubicBezTo>
                    <a:cubicBezTo>
                      <a:pt x="175" y="39"/>
                      <a:pt x="175" y="30"/>
                      <a:pt x="174" y="25"/>
                    </a:cubicBezTo>
                    <a:cubicBezTo>
                      <a:pt x="173" y="16"/>
                      <a:pt x="170" y="17"/>
                      <a:pt x="167" y="16"/>
                    </a:cubicBezTo>
                    <a:cubicBezTo>
                      <a:pt x="162" y="13"/>
                      <a:pt x="158" y="5"/>
                      <a:pt x="150" y="3"/>
                    </a:cubicBezTo>
                    <a:cubicBezTo>
                      <a:pt x="137" y="0"/>
                      <a:pt x="122" y="1"/>
                      <a:pt x="113" y="4"/>
                    </a:cubicBezTo>
                    <a:cubicBezTo>
                      <a:pt x="106" y="6"/>
                      <a:pt x="103" y="6"/>
                      <a:pt x="95" y="5"/>
                    </a:cubicBezTo>
                    <a:cubicBezTo>
                      <a:pt x="92" y="5"/>
                      <a:pt x="89" y="5"/>
                      <a:pt x="86" y="6"/>
                    </a:cubicBezTo>
                    <a:cubicBezTo>
                      <a:pt x="80" y="7"/>
                      <a:pt x="70" y="14"/>
                      <a:pt x="67" y="27"/>
                    </a:cubicBezTo>
                    <a:cubicBezTo>
                      <a:pt x="65" y="34"/>
                      <a:pt x="66" y="50"/>
                      <a:pt x="67" y="62"/>
                    </a:cubicBezTo>
                    <a:cubicBezTo>
                      <a:pt x="67" y="62"/>
                      <a:pt x="67" y="62"/>
                      <a:pt x="68" y="62"/>
                    </a:cubicBezTo>
                    <a:cubicBezTo>
                      <a:pt x="69" y="62"/>
                      <a:pt x="72" y="63"/>
                      <a:pt x="72" y="65"/>
                    </a:cubicBezTo>
                    <a:cubicBezTo>
                      <a:pt x="73" y="66"/>
                      <a:pt x="73" y="67"/>
                      <a:pt x="73" y="68"/>
                    </a:cubicBezTo>
                    <a:cubicBezTo>
                      <a:pt x="73" y="68"/>
                      <a:pt x="73" y="68"/>
                      <a:pt x="73" y="82"/>
                    </a:cubicBezTo>
                    <a:cubicBezTo>
                      <a:pt x="73" y="83"/>
                      <a:pt x="73" y="84"/>
                      <a:pt x="72" y="85"/>
                    </a:cubicBezTo>
                    <a:cubicBezTo>
                      <a:pt x="72" y="86"/>
                      <a:pt x="71" y="87"/>
                      <a:pt x="70" y="88"/>
                    </a:cubicBezTo>
                    <a:cubicBezTo>
                      <a:pt x="75" y="110"/>
                      <a:pt x="86" y="128"/>
                      <a:pt x="100" y="137"/>
                    </a:cubicBezTo>
                    <a:cubicBezTo>
                      <a:pt x="99" y="139"/>
                      <a:pt x="97" y="140"/>
                      <a:pt x="96" y="141"/>
                    </a:cubicBezTo>
                    <a:cubicBezTo>
                      <a:pt x="93" y="144"/>
                      <a:pt x="90" y="146"/>
                      <a:pt x="87" y="148"/>
                    </a:cubicBezTo>
                    <a:cubicBezTo>
                      <a:pt x="80" y="154"/>
                      <a:pt x="71" y="157"/>
                      <a:pt x="60" y="161"/>
                    </a:cubicBezTo>
                    <a:cubicBezTo>
                      <a:pt x="31" y="169"/>
                      <a:pt x="8" y="192"/>
                      <a:pt x="5" y="223"/>
                    </a:cubicBezTo>
                    <a:cubicBezTo>
                      <a:pt x="5" y="223"/>
                      <a:pt x="5" y="223"/>
                      <a:pt x="0" y="301"/>
                    </a:cubicBezTo>
                    <a:cubicBezTo>
                      <a:pt x="0" y="301"/>
                      <a:pt x="51" y="314"/>
                      <a:pt x="121" y="314"/>
                    </a:cubicBezTo>
                    <a:cubicBezTo>
                      <a:pt x="190" y="314"/>
                      <a:pt x="242" y="301"/>
                      <a:pt x="242" y="301"/>
                    </a:cubicBezTo>
                    <a:lnTo>
                      <a:pt x="237" y="2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iryo" charset="-128"/>
                  <a:ea typeface="Meiryo" charset="-128"/>
                  <a:cs typeface="Meiryo" charset="-128"/>
                </a:endParaRPr>
              </a:p>
            </p:txBody>
          </p:sp>
          <p:sp>
            <p:nvSpPr>
              <p:cNvPr id="135" name="Freeform 19"/>
              <p:cNvSpPr>
                <a:spLocks/>
              </p:cNvSpPr>
              <p:nvPr/>
            </p:nvSpPr>
            <p:spPr bwMode="auto">
              <a:xfrm>
                <a:off x="2705" y="1228"/>
                <a:ext cx="369" cy="376"/>
              </a:xfrm>
              <a:custGeom>
                <a:avLst/>
                <a:gdLst>
                  <a:gd name="T0" fmla="*/ 19 w 154"/>
                  <a:gd name="T1" fmla="*/ 77 h 158"/>
                  <a:gd name="T2" fmla="*/ 18 w 154"/>
                  <a:gd name="T3" fmla="*/ 77 h 158"/>
                  <a:gd name="T4" fmla="*/ 13 w 154"/>
                  <a:gd name="T5" fmla="*/ 80 h 158"/>
                  <a:gd name="T6" fmla="*/ 8 w 154"/>
                  <a:gd name="T7" fmla="*/ 62 h 158"/>
                  <a:gd name="T8" fmla="*/ 75 w 154"/>
                  <a:gd name="T9" fmla="*/ 9 h 158"/>
                  <a:gd name="T10" fmla="*/ 141 w 154"/>
                  <a:gd name="T11" fmla="*/ 62 h 158"/>
                  <a:gd name="T12" fmla="*/ 140 w 154"/>
                  <a:gd name="T13" fmla="*/ 76 h 158"/>
                  <a:gd name="T14" fmla="*/ 134 w 154"/>
                  <a:gd name="T15" fmla="*/ 67 h 158"/>
                  <a:gd name="T16" fmla="*/ 127 w 154"/>
                  <a:gd name="T17" fmla="*/ 63 h 158"/>
                  <a:gd name="T18" fmla="*/ 126 w 154"/>
                  <a:gd name="T19" fmla="*/ 86 h 158"/>
                  <a:gd name="T20" fmla="*/ 120 w 154"/>
                  <a:gd name="T21" fmla="*/ 116 h 158"/>
                  <a:gd name="T22" fmla="*/ 124 w 154"/>
                  <a:gd name="T23" fmla="*/ 116 h 158"/>
                  <a:gd name="T24" fmla="*/ 126 w 154"/>
                  <a:gd name="T25" fmla="*/ 116 h 158"/>
                  <a:gd name="T26" fmla="*/ 141 w 154"/>
                  <a:gd name="T27" fmla="*/ 100 h 158"/>
                  <a:gd name="T28" fmla="*/ 141 w 154"/>
                  <a:gd name="T29" fmla="*/ 98 h 158"/>
                  <a:gd name="T30" fmla="*/ 144 w 154"/>
                  <a:gd name="T31" fmla="*/ 105 h 158"/>
                  <a:gd name="T32" fmla="*/ 96 w 154"/>
                  <a:gd name="T33" fmla="*/ 151 h 158"/>
                  <a:gd name="T34" fmla="*/ 96 w 154"/>
                  <a:gd name="T35" fmla="*/ 151 h 158"/>
                  <a:gd name="T36" fmla="*/ 92 w 154"/>
                  <a:gd name="T37" fmla="*/ 153 h 158"/>
                  <a:gd name="T38" fmla="*/ 97 w 154"/>
                  <a:gd name="T39" fmla="*/ 158 h 158"/>
                  <a:gd name="T40" fmla="*/ 97 w 154"/>
                  <a:gd name="T41" fmla="*/ 157 h 158"/>
                  <a:gd name="T42" fmla="*/ 153 w 154"/>
                  <a:gd name="T43" fmla="*/ 106 h 158"/>
                  <a:gd name="T44" fmla="*/ 141 w 154"/>
                  <a:gd name="T45" fmla="*/ 90 h 158"/>
                  <a:gd name="T46" fmla="*/ 150 w 154"/>
                  <a:gd name="T47" fmla="*/ 61 h 158"/>
                  <a:gd name="T48" fmla="*/ 75 w 154"/>
                  <a:gd name="T49" fmla="*/ 0 h 158"/>
                  <a:gd name="T50" fmla="*/ 0 w 154"/>
                  <a:gd name="T51" fmla="*/ 61 h 158"/>
                  <a:gd name="T52" fmla="*/ 11 w 154"/>
                  <a:gd name="T53" fmla="*/ 89 h 158"/>
                  <a:gd name="T54" fmla="*/ 11 w 154"/>
                  <a:gd name="T55" fmla="*/ 95 h 158"/>
                  <a:gd name="T56" fmla="*/ 15 w 154"/>
                  <a:gd name="T57" fmla="*/ 101 h 158"/>
                  <a:gd name="T58" fmla="*/ 18 w 154"/>
                  <a:gd name="T59" fmla="*/ 104 h 158"/>
                  <a:gd name="T60" fmla="*/ 20 w 154"/>
                  <a:gd name="T61" fmla="*/ 104 h 158"/>
                  <a:gd name="T62" fmla="*/ 22 w 154"/>
                  <a:gd name="T63" fmla="*/ 103 h 158"/>
                  <a:gd name="T64" fmla="*/ 20 w 154"/>
                  <a:gd name="T65" fmla="*/ 90 h 158"/>
                  <a:gd name="T66" fmla="*/ 19 w 154"/>
                  <a:gd name="T67" fmla="*/ 7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58">
                    <a:moveTo>
                      <a:pt x="19" y="77"/>
                    </a:moveTo>
                    <a:cubicBezTo>
                      <a:pt x="18" y="77"/>
                      <a:pt x="18" y="77"/>
                      <a:pt x="18" y="77"/>
                    </a:cubicBezTo>
                    <a:cubicBezTo>
                      <a:pt x="15" y="77"/>
                      <a:pt x="14" y="79"/>
                      <a:pt x="13" y="80"/>
                    </a:cubicBezTo>
                    <a:cubicBezTo>
                      <a:pt x="10" y="76"/>
                      <a:pt x="8" y="69"/>
                      <a:pt x="8" y="62"/>
                    </a:cubicBezTo>
                    <a:cubicBezTo>
                      <a:pt x="8" y="33"/>
                      <a:pt x="38" y="9"/>
                      <a:pt x="75" y="9"/>
                    </a:cubicBezTo>
                    <a:cubicBezTo>
                      <a:pt x="112" y="9"/>
                      <a:pt x="141" y="33"/>
                      <a:pt x="141" y="62"/>
                    </a:cubicBezTo>
                    <a:cubicBezTo>
                      <a:pt x="141" y="68"/>
                      <a:pt x="141" y="72"/>
                      <a:pt x="140" y="76"/>
                    </a:cubicBezTo>
                    <a:cubicBezTo>
                      <a:pt x="138" y="72"/>
                      <a:pt x="137" y="69"/>
                      <a:pt x="134" y="67"/>
                    </a:cubicBezTo>
                    <a:cubicBezTo>
                      <a:pt x="132" y="65"/>
                      <a:pt x="129" y="64"/>
                      <a:pt x="127" y="63"/>
                    </a:cubicBezTo>
                    <a:cubicBezTo>
                      <a:pt x="127" y="73"/>
                      <a:pt x="126" y="82"/>
                      <a:pt x="126" y="86"/>
                    </a:cubicBezTo>
                    <a:cubicBezTo>
                      <a:pt x="125" y="97"/>
                      <a:pt x="123" y="107"/>
                      <a:pt x="120" y="116"/>
                    </a:cubicBezTo>
                    <a:cubicBezTo>
                      <a:pt x="121" y="116"/>
                      <a:pt x="123" y="116"/>
                      <a:pt x="124" y="116"/>
                    </a:cubicBezTo>
                    <a:cubicBezTo>
                      <a:pt x="126" y="116"/>
                      <a:pt x="126" y="116"/>
                      <a:pt x="126" y="116"/>
                    </a:cubicBezTo>
                    <a:cubicBezTo>
                      <a:pt x="134" y="116"/>
                      <a:pt x="141" y="105"/>
                      <a:pt x="141" y="100"/>
                    </a:cubicBezTo>
                    <a:cubicBezTo>
                      <a:pt x="141" y="98"/>
                      <a:pt x="141" y="98"/>
                      <a:pt x="141" y="98"/>
                    </a:cubicBezTo>
                    <a:cubicBezTo>
                      <a:pt x="146" y="100"/>
                      <a:pt x="144" y="104"/>
                      <a:pt x="144" y="105"/>
                    </a:cubicBezTo>
                    <a:cubicBezTo>
                      <a:pt x="141" y="127"/>
                      <a:pt x="121" y="145"/>
                      <a:pt x="96" y="151"/>
                    </a:cubicBezTo>
                    <a:cubicBezTo>
                      <a:pt x="96" y="151"/>
                      <a:pt x="96" y="151"/>
                      <a:pt x="96" y="151"/>
                    </a:cubicBezTo>
                    <a:cubicBezTo>
                      <a:pt x="95" y="152"/>
                      <a:pt x="93" y="152"/>
                      <a:pt x="92" y="153"/>
                    </a:cubicBezTo>
                    <a:cubicBezTo>
                      <a:pt x="94" y="155"/>
                      <a:pt x="95" y="156"/>
                      <a:pt x="97" y="158"/>
                    </a:cubicBezTo>
                    <a:cubicBezTo>
                      <a:pt x="97" y="157"/>
                      <a:pt x="97" y="157"/>
                      <a:pt x="97" y="157"/>
                    </a:cubicBezTo>
                    <a:cubicBezTo>
                      <a:pt x="127" y="150"/>
                      <a:pt x="150" y="130"/>
                      <a:pt x="153" y="106"/>
                    </a:cubicBezTo>
                    <a:cubicBezTo>
                      <a:pt x="154" y="103"/>
                      <a:pt x="151" y="96"/>
                      <a:pt x="141" y="90"/>
                    </a:cubicBezTo>
                    <a:cubicBezTo>
                      <a:pt x="147" y="85"/>
                      <a:pt x="150" y="74"/>
                      <a:pt x="150" y="61"/>
                    </a:cubicBezTo>
                    <a:cubicBezTo>
                      <a:pt x="150" y="27"/>
                      <a:pt x="116" y="0"/>
                      <a:pt x="75" y="0"/>
                    </a:cubicBezTo>
                    <a:cubicBezTo>
                      <a:pt x="34" y="0"/>
                      <a:pt x="0" y="27"/>
                      <a:pt x="0" y="61"/>
                    </a:cubicBezTo>
                    <a:cubicBezTo>
                      <a:pt x="0" y="72"/>
                      <a:pt x="3" y="82"/>
                      <a:pt x="11" y="89"/>
                    </a:cubicBezTo>
                    <a:cubicBezTo>
                      <a:pt x="11" y="95"/>
                      <a:pt x="11" y="95"/>
                      <a:pt x="11" y="95"/>
                    </a:cubicBezTo>
                    <a:cubicBezTo>
                      <a:pt x="11" y="97"/>
                      <a:pt x="13" y="100"/>
                      <a:pt x="15" y="101"/>
                    </a:cubicBezTo>
                    <a:cubicBezTo>
                      <a:pt x="17" y="103"/>
                      <a:pt x="18" y="104"/>
                      <a:pt x="18" y="104"/>
                    </a:cubicBezTo>
                    <a:cubicBezTo>
                      <a:pt x="20" y="104"/>
                      <a:pt x="20" y="104"/>
                      <a:pt x="20" y="104"/>
                    </a:cubicBezTo>
                    <a:cubicBezTo>
                      <a:pt x="20" y="104"/>
                      <a:pt x="21" y="103"/>
                      <a:pt x="22" y="103"/>
                    </a:cubicBezTo>
                    <a:cubicBezTo>
                      <a:pt x="21" y="99"/>
                      <a:pt x="21" y="95"/>
                      <a:pt x="20" y="90"/>
                    </a:cubicBezTo>
                    <a:cubicBezTo>
                      <a:pt x="20" y="89"/>
                      <a:pt x="19" y="84"/>
                      <a:pt x="19" y="7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iryo" charset="-128"/>
                  <a:ea typeface="Meiryo" charset="-128"/>
                  <a:cs typeface="Meiryo" charset="-128"/>
                </a:endParaRPr>
              </a:p>
            </p:txBody>
          </p:sp>
        </p:grpSp>
      </p:grpSp>
      <p:sp>
        <p:nvSpPr>
          <p:cNvPr id="6" name="テキスト ボックス 5"/>
          <p:cNvSpPr txBox="1"/>
          <p:nvPr/>
        </p:nvSpPr>
        <p:spPr>
          <a:xfrm>
            <a:off x="519411" y="3435846"/>
            <a:ext cx="811441" cy="307777"/>
          </a:xfrm>
          <a:prstGeom prst="rect">
            <a:avLst/>
          </a:prstGeom>
          <a:noFill/>
        </p:spPr>
        <p:txBody>
          <a:bodyPr wrap="none" rtlCol="0">
            <a:spAutoFit/>
          </a:bodyPr>
          <a:lstStyle/>
          <a:p>
            <a:r>
              <a:rPr kumimoji="1" lang="en-US" altLang="ja-JP" sz="1400" smtClean="0">
                <a:latin typeface="Meiryo" charset="-128"/>
                <a:ea typeface="Meiryo" charset="-128"/>
                <a:cs typeface="Meiryo" charset="-128"/>
              </a:rPr>
              <a:t>841M J</a:t>
            </a:r>
            <a:endParaRPr kumimoji="1" lang="ja-JP" altLang="en-US" sz="1400" dirty="0">
              <a:latin typeface="Meiryo" charset="-128"/>
              <a:ea typeface="Meiryo" charset="-128"/>
              <a:cs typeface="Meiryo" charset="-128"/>
            </a:endParaRPr>
          </a:p>
        </p:txBody>
      </p:sp>
      <p:sp>
        <p:nvSpPr>
          <p:cNvPr id="52" name="テキスト ボックス 51"/>
          <p:cNvSpPr txBox="1"/>
          <p:nvPr/>
        </p:nvSpPr>
        <p:spPr>
          <a:xfrm>
            <a:off x="2311547" y="3537399"/>
            <a:ext cx="1571264" cy="307777"/>
          </a:xfrm>
          <a:prstGeom prst="rect">
            <a:avLst/>
          </a:prstGeom>
          <a:noFill/>
        </p:spPr>
        <p:txBody>
          <a:bodyPr wrap="none" rtlCol="0">
            <a:spAutoFit/>
          </a:bodyPr>
          <a:lstStyle/>
          <a:p>
            <a:r>
              <a:rPr kumimoji="1" lang="en-US" altLang="ja-JP" sz="1400" dirty="0" smtClean="0">
                <a:latin typeface="Meiryo" charset="-128"/>
                <a:ea typeface="Meiryo" charset="-128"/>
                <a:cs typeface="Meiryo" charset="-128"/>
              </a:rPr>
              <a:t>Catalyst 2960-L</a:t>
            </a:r>
            <a:endParaRPr kumimoji="1" lang="ja-JP" altLang="en-US" sz="1400" dirty="0">
              <a:latin typeface="Meiryo" charset="-128"/>
              <a:ea typeface="Meiryo" charset="-128"/>
              <a:cs typeface="Meiryo" charset="-128"/>
            </a:endParaRPr>
          </a:p>
        </p:txBody>
      </p:sp>
      <p:sp>
        <p:nvSpPr>
          <p:cNvPr id="53" name="テキスト ボックス 52"/>
          <p:cNvSpPr txBox="1"/>
          <p:nvPr/>
        </p:nvSpPr>
        <p:spPr>
          <a:xfrm>
            <a:off x="4623119" y="3546436"/>
            <a:ext cx="1324402" cy="307777"/>
          </a:xfrm>
          <a:prstGeom prst="rect">
            <a:avLst/>
          </a:prstGeom>
          <a:noFill/>
        </p:spPr>
        <p:txBody>
          <a:bodyPr wrap="none" rtlCol="0">
            <a:spAutoFit/>
          </a:bodyPr>
          <a:lstStyle/>
          <a:p>
            <a:r>
              <a:rPr kumimoji="1" lang="en-US" altLang="ja-JP" sz="1400" dirty="0" err="1" smtClean="0">
                <a:latin typeface="Meiryo" charset="-128"/>
                <a:ea typeface="Meiryo" charset="-128"/>
                <a:cs typeface="Meiryo" charset="-128"/>
              </a:rPr>
              <a:t>Aironet</a:t>
            </a:r>
            <a:r>
              <a:rPr kumimoji="1" lang="en-US" altLang="ja-JP" sz="1400" dirty="0" smtClean="0">
                <a:latin typeface="Meiryo" charset="-128"/>
                <a:ea typeface="Meiryo" charset="-128"/>
                <a:cs typeface="Meiryo" charset="-128"/>
              </a:rPr>
              <a:t> 1800</a:t>
            </a:r>
            <a:endParaRPr kumimoji="1" lang="ja-JP" altLang="en-US" sz="1400" dirty="0">
              <a:latin typeface="Meiryo" charset="-128"/>
              <a:ea typeface="Meiryo" charset="-128"/>
              <a:cs typeface="Meiryo" charset="-128"/>
            </a:endParaRPr>
          </a:p>
        </p:txBody>
      </p:sp>
      <p:sp>
        <p:nvSpPr>
          <p:cNvPr id="54" name="テキスト ボックス 53"/>
          <p:cNvSpPr txBox="1"/>
          <p:nvPr/>
        </p:nvSpPr>
        <p:spPr>
          <a:xfrm>
            <a:off x="7613918" y="3488109"/>
            <a:ext cx="1182760" cy="307777"/>
          </a:xfrm>
          <a:prstGeom prst="rect">
            <a:avLst/>
          </a:prstGeom>
          <a:noFill/>
        </p:spPr>
        <p:txBody>
          <a:bodyPr wrap="none" rtlCol="0">
            <a:spAutoFit/>
          </a:bodyPr>
          <a:lstStyle/>
          <a:p>
            <a:r>
              <a:rPr kumimoji="1" lang="en-US" altLang="ja-JP" sz="1400" dirty="0" smtClean="0">
                <a:latin typeface="Meiryo" charset="-128"/>
                <a:ea typeface="Meiryo" charset="-128"/>
                <a:cs typeface="Meiryo" charset="-128"/>
              </a:rPr>
              <a:t>ASA5506-X</a:t>
            </a:r>
            <a:endParaRPr kumimoji="1" lang="ja-JP" altLang="en-US" sz="1400" dirty="0">
              <a:latin typeface="Meiryo" charset="-128"/>
              <a:ea typeface="Meiryo" charset="-128"/>
              <a:cs typeface="Meiryo" charset="-128"/>
            </a:endParaRPr>
          </a:p>
        </p:txBody>
      </p:sp>
      <p:pic>
        <p:nvPicPr>
          <p:cNvPr id="56" name="Picture 3"/>
          <p:cNvPicPr>
            <a:picLocks noChangeAspect="1"/>
          </p:cNvPicPr>
          <p:nvPr/>
        </p:nvPicPr>
        <p:blipFill>
          <a:blip r:embed="rId1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auto">
          <a:xfrm>
            <a:off x="2884117" y="1517915"/>
            <a:ext cx="3318771" cy="909819"/>
          </a:xfrm>
          <a:prstGeom prst="rect">
            <a:avLst/>
          </a:prstGeom>
          <a:noFill/>
          <a:ln w="9525">
            <a:noFill/>
            <a:miter lim="800000"/>
            <a:headEnd/>
            <a:tailEnd/>
          </a:ln>
        </p:spPr>
      </p:pic>
      <p:pic>
        <p:nvPicPr>
          <p:cNvPr id="57" name="図 5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059112" y="1995686"/>
            <a:ext cx="1593008" cy="210996"/>
          </a:xfrm>
          <a:prstGeom prst="rect">
            <a:avLst/>
          </a:prstGeom>
        </p:spPr>
      </p:pic>
      <p:pic>
        <p:nvPicPr>
          <p:cNvPr id="58" name="図 5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410641" y="1611594"/>
            <a:ext cx="1361255" cy="483572"/>
          </a:xfrm>
          <a:prstGeom prst="rect">
            <a:avLst/>
          </a:prstGeom>
        </p:spPr>
      </p:pic>
      <p:pic>
        <p:nvPicPr>
          <p:cNvPr id="60" name="Picture 2" descr="product_ucs_c220_m4"/>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195133" y="3036058"/>
            <a:ext cx="1041163" cy="2892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product_ucs_c240_m4"/>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409294" y="3308180"/>
            <a:ext cx="971018" cy="26972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101"/>
          <p:cNvSpPr/>
          <p:nvPr/>
        </p:nvSpPr>
        <p:spPr>
          <a:xfrm>
            <a:off x="5655508" y="2696021"/>
            <a:ext cx="1983912" cy="307777"/>
          </a:xfrm>
          <a:prstGeom prst="rect">
            <a:avLst/>
          </a:prstGeom>
          <a:noFill/>
          <a:ln>
            <a:noFill/>
          </a:ln>
        </p:spPr>
        <p:txBody>
          <a:bodyPr wrap="square">
            <a:spAutoFit/>
          </a:bodyPr>
          <a:lstStyle/>
          <a:p>
            <a:pPr algn="ctr"/>
            <a:r>
              <a:rPr lang="en-US" sz="1400" dirty="0">
                <a:solidFill>
                  <a:schemeClr val="bg1"/>
                </a:solidFill>
                <a:latin typeface="Meiryo" charset="-128"/>
                <a:ea typeface="Meiryo" charset="-128"/>
                <a:cs typeface="Meiryo" charset="-128"/>
              </a:rPr>
              <a:t>Start </a:t>
            </a:r>
            <a:r>
              <a:rPr lang="ja-JP" altLang="en-US" sz="1400" dirty="0" smtClean="0">
                <a:solidFill>
                  <a:schemeClr val="bg1"/>
                </a:solidFill>
                <a:latin typeface="Meiryo" charset="-128"/>
                <a:ea typeface="Meiryo" charset="-128"/>
                <a:cs typeface="Meiryo" charset="-128"/>
              </a:rPr>
              <a:t>サーバ</a:t>
            </a:r>
            <a:endParaRPr lang="en-US" sz="1400" dirty="0">
              <a:solidFill>
                <a:schemeClr val="bg1"/>
              </a:solidFill>
              <a:latin typeface="Meiryo" charset="-128"/>
              <a:ea typeface="Meiryo" charset="-128"/>
              <a:cs typeface="Meiryo" charset="-128"/>
            </a:endParaRPr>
          </a:p>
        </p:txBody>
      </p:sp>
      <p:sp>
        <p:nvSpPr>
          <p:cNvPr id="63" name="Rectangle 101"/>
          <p:cNvSpPr/>
          <p:nvPr/>
        </p:nvSpPr>
        <p:spPr>
          <a:xfrm>
            <a:off x="1565544" y="2176805"/>
            <a:ext cx="1983912" cy="307777"/>
          </a:xfrm>
          <a:prstGeom prst="rect">
            <a:avLst/>
          </a:prstGeom>
          <a:noFill/>
          <a:ln>
            <a:noFill/>
          </a:ln>
        </p:spPr>
        <p:txBody>
          <a:bodyPr wrap="square">
            <a:spAutoFit/>
          </a:bodyPr>
          <a:lstStyle/>
          <a:p>
            <a:pPr algn="ctr"/>
            <a:r>
              <a:rPr lang="en-US" sz="1400">
                <a:solidFill>
                  <a:schemeClr val="bg1"/>
                </a:solidFill>
                <a:latin typeface="Meiryo" charset="-128"/>
                <a:ea typeface="Meiryo" charset="-128"/>
                <a:cs typeface="Meiryo" charset="-128"/>
              </a:rPr>
              <a:t>Start </a:t>
            </a:r>
            <a:r>
              <a:rPr lang="ja-JP" altLang="en-US" sz="1400" dirty="0" smtClean="0">
                <a:solidFill>
                  <a:schemeClr val="bg1"/>
                </a:solidFill>
                <a:latin typeface="Meiryo" charset="-128"/>
                <a:ea typeface="Meiryo" charset="-128"/>
                <a:cs typeface="Meiryo" charset="-128"/>
              </a:rPr>
              <a:t>クラウド</a:t>
            </a:r>
            <a:endParaRPr lang="en-US" sz="1400" dirty="0">
              <a:solidFill>
                <a:schemeClr val="bg1"/>
              </a:solidFill>
              <a:latin typeface="Meiryo" charset="-128"/>
              <a:ea typeface="Meiryo" charset="-128"/>
              <a:cs typeface="Meiryo" charset="-128"/>
            </a:endParaRPr>
          </a:p>
        </p:txBody>
      </p:sp>
      <p:sp>
        <p:nvSpPr>
          <p:cNvPr id="59" name="テキスト ボックス 58"/>
          <p:cNvSpPr txBox="1"/>
          <p:nvPr/>
        </p:nvSpPr>
        <p:spPr>
          <a:xfrm>
            <a:off x="6202888" y="3504427"/>
            <a:ext cx="1449436" cy="307777"/>
          </a:xfrm>
          <a:prstGeom prst="rect">
            <a:avLst/>
          </a:prstGeom>
          <a:noFill/>
        </p:spPr>
        <p:txBody>
          <a:bodyPr wrap="none" rtlCol="0">
            <a:spAutoFit/>
          </a:bodyPr>
          <a:lstStyle/>
          <a:p>
            <a:r>
              <a:rPr kumimoji="1" lang="en-US" altLang="ja-JP" sz="1400" dirty="0" smtClean="0">
                <a:latin typeface="Meiryo" charset="-128"/>
                <a:ea typeface="Meiryo" charset="-128"/>
                <a:cs typeface="Meiryo" charset="-128"/>
              </a:rPr>
              <a:t>UCS C</a:t>
            </a:r>
            <a:r>
              <a:rPr kumimoji="1" lang="ja-JP" altLang="en-US" sz="1400" dirty="0" smtClean="0">
                <a:latin typeface="Meiryo" charset="-128"/>
                <a:ea typeface="Meiryo" charset="-128"/>
                <a:cs typeface="Meiryo" charset="-128"/>
              </a:rPr>
              <a:t>シリーズ</a:t>
            </a:r>
            <a:endParaRPr kumimoji="1" lang="ja-JP" altLang="en-US" sz="1400" dirty="0">
              <a:latin typeface="Meiryo" charset="-128"/>
              <a:ea typeface="Meiryo" charset="-128"/>
              <a:cs typeface="Meiryo" charset="-128"/>
            </a:endParaRPr>
          </a:p>
        </p:txBody>
      </p:sp>
      <p:pic>
        <p:nvPicPr>
          <p:cNvPr id="64" name="Picture 1"/>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531870" y="4151503"/>
            <a:ext cx="821860" cy="424510"/>
          </a:xfrm>
          <a:prstGeom prst="rect">
            <a:avLst/>
          </a:prstGeom>
          <a:ln>
            <a:solidFill>
              <a:schemeClr val="tx1"/>
            </a:solidFill>
          </a:ln>
        </p:spPr>
      </p:pic>
      <p:sp>
        <p:nvSpPr>
          <p:cNvPr id="65" name="Rectangle 101"/>
          <p:cNvSpPr/>
          <p:nvPr/>
        </p:nvSpPr>
        <p:spPr>
          <a:xfrm>
            <a:off x="6291893" y="4576013"/>
            <a:ext cx="1730583" cy="584776"/>
          </a:xfrm>
          <a:prstGeom prst="rect">
            <a:avLst/>
          </a:prstGeom>
          <a:noFill/>
          <a:ln>
            <a:noFill/>
          </a:ln>
        </p:spPr>
        <p:txBody>
          <a:bodyPr wrap="square">
            <a:spAutoFit/>
          </a:bodyPr>
          <a:lstStyle/>
          <a:p>
            <a:r>
              <a:rPr lang="en-US" altLang="ja-JP" sz="1600" dirty="0" err="1" smtClean="0">
                <a:latin typeface="Meiryo" charset="-128"/>
                <a:ea typeface="Meiryo" charset="-128"/>
                <a:cs typeface="Meiryo" charset="-128"/>
              </a:rPr>
              <a:t>FindIT</a:t>
            </a:r>
            <a:r>
              <a:rPr lang="ja-JP" altLang="en-US" sz="1600" dirty="0" smtClean="0">
                <a:latin typeface="Meiryo" charset="-128"/>
                <a:ea typeface="Meiryo" charset="-128"/>
                <a:cs typeface="Meiryo" charset="-128"/>
              </a:rPr>
              <a:t> </a:t>
            </a:r>
            <a:r>
              <a:rPr lang="en-US" altLang="ja-JP" sz="1600" dirty="0" smtClean="0">
                <a:latin typeface="Meiryo" charset="-128"/>
                <a:ea typeface="Meiryo" charset="-128"/>
                <a:cs typeface="Meiryo" charset="-128"/>
              </a:rPr>
              <a:t>Network</a:t>
            </a:r>
            <a:r>
              <a:rPr lang="ja-JP" altLang="en-US" sz="1600" dirty="0" smtClean="0">
                <a:latin typeface="Meiryo" charset="-128"/>
                <a:ea typeface="Meiryo" charset="-128"/>
                <a:cs typeface="Meiryo" charset="-128"/>
              </a:rPr>
              <a:t> </a:t>
            </a:r>
            <a:r>
              <a:rPr lang="en-US" altLang="ja-JP" sz="1600" dirty="0" smtClean="0">
                <a:latin typeface="Meiryo" charset="-128"/>
                <a:ea typeface="Meiryo" charset="-128"/>
                <a:cs typeface="Meiryo" charset="-128"/>
              </a:rPr>
              <a:t>Management</a:t>
            </a:r>
            <a:endParaRPr lang="en-US" sz="1600" dirty="0">
              <a:latin typeface="Meiryo" charset="-128"/>
              <a:ea typeface="Meiryo" charset="-128"/>
              <a:cs typeface="Meiryo" charset="-128"/>
            </a:endParaRPr>
          </a:p>
        </p:txBody>
      </p:sp>
    </p:spTree>
    <p:extLst>
      <p:ext uri="{BB962C8B-B14F-4D97-AF65-F5344CB8AC3E}">
        <p14:creationId xmlns:p14="http://schemas.microsoft.com/office/powerpoint/2010/main" val="10916463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600" fill="hold"/>
                                        <p:tgtEl>
                                          <p:spTgt spid="58"/>
                                        </p:tgtEl>
                                        <p:attrNameLst>
                                          <p:attrName>ppt_w</p:attrName>
                                        </p:attrNameLst>
                                      </p:cBhvr>
                                      <p:tavLst>
                                        <p:tav tm="0">
                                          <p:val>
                                            <p:strVal val="2/3*#ppt_w"/>
                                          </p:val>
                                        </p:tav>
                                        <p:tav tm="100000">
                                          <p:val>
                                            <p:strVal val="#ppt_w"/>
                                          </p:val>
                                        </p:tav>
                                      </p:tavLst>
                                    </p:anim>
                                    <p:anim calcmode="lin" valueType="num">
                                      <p:cBhvr>
                                        <p:cTn id="8" dur="600" fill="hold"/>
                                        <p:tgtEl>
                                          <p:spTgt spid="58"/>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600" fill="hold"/>
                                        <p:tgtEl>
                                          <p:spTgt spid="57"/>
                                        </p:tgtEl>
                                        <p:attrNameLst>
                                          <p:attrName>ppt_w</p:attrName>
                                        </p:attrNameLst>
                                      </p:cBhvr>
                                      <p:tavLst>
                                        <p:tav tm="0">
                                          <p:val>
                                            <p:strVal val="2/3*#ppt_w"/>
                                          </p:val>
                                        </p:tav>
                                        <p:tav tm="100000">
                                          <p:val>
                                            <p:strVal val="#ppt_w"/>
                                          </p:val>
                                        </p:tav>
                                      </p:tavLst>
                                    </p:anim>
                                    <p:anim calcmode="lin" valueType="num">
                                      <p:cBhvr>
                                        <p:cTn id="12" dur="600" fill="hold"/>
                                        <p:tgtEl>
                                          <p:spTgt spid="57"/>
                                        </p:tgtEl>
                                        <p:attrNameLst>
                                          <p:attrName>ppt_h</p:attrName>
                                        </p:attrNameLst>
                                      </p:cBhvr>
                                      <p:tavLst>
                                        <p:tav tm="0">
                                          <p:val>
                                            <p:strVal val="2/3*#ppt_h"/>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600"/>
                                        <p:tgtEl>
                                          <p:spTgt spid="56"/>
                                        </p:tgtEl>
                                      </p:cBhvr>
                                    </p:animEffect>
                                  </p:childTnLst>
                                </p:cTn>
                              </p:par>
                              <p:par>
                                <p:cTn id="16" presetID="23" presetClass="entr" presetSubtype="272"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600" fill="hold"/>
                                        <p:tgtEl>
                                          <p:spTgt spid="61"/>
                                        </p:tgtEl>
                                        <p:attrNameLst>
                                          <p:attrName>ppt_w</p:attrName>
                                        </p:attrNameLst>
                                      </p:cBhvr>
                                      <p:tavLst>
                                        <p:tav tm="0">
                                          <p:val>
                                            <p:strVal val="2/3*#ppt_w"/>
                                          </p:val>
                                        </p:tav>
                                        <p:tav tm="100000">
                                          <p:val>
                                            <p:strVal val="#ppt_w"/>
                                          </p:val>
                                        </p:tav>
                                      </p:tavLst>
                                    </p:anim>
                                    <p:anim calcmode="lin" valueType="num">
                                      <p:cBhvr>
                                        <p:cTn id="19" dur="600" fill="hold"/>
                                        <p:tgtEl>
                                          <p:spTgt spid="61"/>
                                        </p:tgtEl>
                                        <p:attrNameLst>
                                          <p:attrName>ppt_h</p:attrName>
                                        </p:attrNameLst>
                                      </p:cBhvr>
                                      <p:tavLst>
                                        <p:tav tm="0">
                                          <p:val>
                                            <p:strVal val="2/3*#ppt_h"/>
                                          </p:val>
                                        </p:tav>
                                        <p:tav tm="100000">
                                          <p:val>
                                            <p:strVal val="#ppt_h"/>
                                          </p:val>
                                        </p:tav>
                                      </p:tavLst>
                                    </p:anim>
                                  </p:childTnLst>
                                </p:cTn>
                              </p:par>
                              <p:par>
                                <p:cTn id="20" presetID="23" presetClass="entr" presetSubtype="272"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600" fill="hold"/>
                                        <p:tgtEl>
                                          <p:spTgt spid="60"/>
                                        </p:tgtEl>
                                        <p:attrNameLst>
                                          <p:attrName>ppt_w</p:attrName>
                                        </p:attrNameLst>
                                      </p:cBhvr>
                                      <p:tavLst>
                                        <p:tav tm="0">
                                          <p:val>
                                            <p:strVal val="2/3*#ppt_w"/>
                                          </p:val>
                                        </p:tav>
                                        <p:tav tm="100000">
                                          <p:val>
                                            <p:strVal val="#ppt_w"/>
                                          </p:val>
                                        </p:tav>
                                      </p:tavLst>
                                    </p:anim>
                                    <p:anim calcmode="lin" valueType="num">
                                      <p:cBhvr>
                                        <p:cTn id="23" dur="600" fill="hold"/>
                                        <p:tgtEl>
                                          <p:spTgt spid="6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chemeClr val="bg1"/>
                </a:solidFill>
                <a:latin typeface="Meiryo" charset="-128"/>
                <a:ea typeface="Meiryo" charset="-128"/>
                <a:cs typeface="Meiryo" charset="-128"/>
              </a:rPr>
              <a:t>Cisco Start </a:t>
            </a:r>
            <a:r>
              <a:rPr lang="ja-JP" altLang="en-US" dirty="0" smtClean="0">
                <a:solidFill>
                  <a:schemeClr val="bg1"/>
                </a:solidFill>
                <a:latin typeface="Meiryo" charset="-128"/>
                <a:ea typeface="Meiryo" charset="-128"/>
                <a:cs typeface="Meiryo" charset="-128"/>
              </a:rPr>
              <a:t>ワイヤレス</a:t>
            </a:r>
            <a:r>
              <a:rPr lang="en-US" altLang="ja-JP" dirty="0" smtClean="0">
                <a:solidFill>
                  <a:schemeClr val="bg1"/>
                </a:solidFill>
                <a:latin typeface="Meiryo" charset="-128"/>
                <a:ea typeface="Meiryo" charset="-128"/>
                <a:cs typeface="Meiryo" charset="-128"/>
              </a:rPr>
              <a:t>:</a:t>
            </a:r>
            <a:r>
              <a:rPr lang="ja-JP" altLang="en-US" dirty="0" smtClean="0">
                <a:solidFill>
                  <a:schemeClr val="bg1"/>
                </a:solidFill>
                <a:latin typeface="Meiryo" charset="-128"/>
                <a:ea typeface="Meiryo" charset="-128"/>
                <a:cs typeface="Meiryo" charset="-128"/>
              </a:rPr>
              <a:t> </a:t>
            </a:r>
            <a:r>
              <a:rPr lang="en-US" altLang="ja-JP" dirty="0" smtClean="0">
                <a:solidFill>
                  <a:schemeClr val="bg1"/>
                </a:solidFill>
                <a:latin typeface="Meiryo" charset="-128"/>
                <a:ea typeface="Meiryo" charset="-128"/>
                <a:cs typeface="Meiryo" charset="-128"/>
              </a:rPr>
              <a:t>WAP125</a:t>
            </a:r>
            <a:br>
              <a:rPr lang="en-US" altLang="ja-JP" dirty="0" smtClean="0">
                <a:solidFill>
                  <a:schemeClr val="bg1"/>
                </a:solidFill>
                <a:latin typeface="Meiryo" charset="-128"/>
                <a:ea typeface="Meiryo" charset="-128"/>
                <a:cs typeface="Meiryo" charset="-128"/>
              </a:rPr>
            </a:br>
            <a:r>
              <a:rPr lang="ja-JP" altLang="en-US" dirty="0">
                <a:solidFill>
                  <a:schemeClr val="bg1"/>
                </a:solidFill>
                <a:latin typeface="Meiryo" charset="-128"/>
                <a:ea typeface="Meiryo" charset="-128"/>
                <a:cs typeface="Meiryo" charset="-128"/>
              </a:rPr>
              <a:t> </a:t>
            </a:r>
            <a:r>
              <a:rPr lang="en-US" altLang="ja-JP" sz="2000" dirty="0">
                <a:solidFill>
                  <a:schemeClr val="tx1"/>
                </a:solidFill>
                <a:latin typeface="Meiryo" charset="-128"/>
                <a:ea typeface="Meiryo" charset="-128"/>
                <a:cs typeface="Meiryo" charset="-128"/>
              </a:rPr>
              <a:t>802.11ac</a:t>
            </a:r>
            <a:r>
              <a:rPr lang="ja-JP" altLang="en-US" sz="2000" dirty="0">
                <a:solidFill>
                  <a:schemeClr val="tx1"/>
                </a:solidFill>
                <a:latin typeface="Meiryo" charset="-128"/>
                <a:ea typeface="Meiryo" charset="-128"/>
                <a:cs typeface="Meiryo" charset="-128"/>
              </a:rPr>
              <a:t>対応 廉価版ワイヤレス</a:t>
            </a:r>
            <a:r>
              <a:rPr lang="en-US" altLang="ja-JP" sz="2000" dirty="0">
                <a:solidFill>
                  <a:schemeClr val="tx1"/>
                </a:solidFill>
                <a:latin typeface="Meiryo" charset="-128"/>
                <a:ea typeface="Meiryo" charset="-128"/>
                <a:cs typeface="Meiryo" charset="-128"/>
              </a:rPr>
              <a:t>LAN</a:t>
            </a:r>
            <a:r>
              <a:rPr lang="ja-JP" altLang="en-US" sz="2000" dirty="0">
                <a:solidFill>
                  <a:schemeClr val="tx1"/>
                </a:solidFill>
                <a:latin typeface="Meiryo" charset="-128"/>
                <a:ea typeface="Meiryo" charset="-128"/>
                <a:cs typeface="Meiryo" charset="-128"/>
              </a:rPr>
              <a:t>アクセスポイント</a:t>
            </a:r>
            <a:endParaRPr kumimoji="1" lang="ja-JP" altLang="en-US" sz="2000" dirty="0">
              <a:solidFill>
                <a:schemeClr val="tx1"/>
              </a:solidFill>
              <a:latin typeface="Meiryo" charset="-128"/>
              <a:ea typeface="Meiryo" charset="-128"/>
              <a:cs typeface="Meiryo" charset="-128"/>
            </a:endParaRPr>
          </a:p>
        </p:txBody>
      </p:sp>
      <p:sp>
        <p:nvSpPr>
          <p:cNvPr id="95" name="四角形: 角を丸くする 94"/>
          <p:cNvSpPr/>
          <p:nvPr/>
        </p:nvSpPr>
        <p:spPr>
          <a:xfrm>
            <a:off x="3606497" y="1450972"/>
            <a:ext cx="4621790" cy="387365"/>
          </a:xfrm>
          <a:prstGeom prst="roundRect">
            <a:avLst>
              <a:gd name="adj" fmla="val 50000"/>
            </a:avLst>
          </a:prstGeom>
          <a:solidFill>
            <a:srgbClr val="72C0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rgbClr val="005073"/>
                </a:solidFill>
                <a:latin typeface="Meiryo" charset="-128"/>
                <a:ea typeface="Meiryo" charset="-128"/>
                <a:cs typeface="Meiryo" charset="-128"/>
              </a:rPr>
              <a:t>WAP 125</a:t>
            </a:r>
            <a:endParaRPr lang="ja-JP" altLang="en-US" sz="2000" dirty="0">
              <a:solidFill>
                <a:srgbClr val="005073"/>
              </a:solidFill>
              <a:latin typeface="Meiryo" charset="-128"/>
              <a:ea typeface="Meiryo" charset="-128"/>
              <a:cs typeface="Meiryo" charset="-128"/>
            </a:endParaRPr>
          </a:p>
        </p:txBody>
      </p:sp>
      <p:sp>
        <p:nvSpPr>
          <p:cNvPr id="7" name="正方形/長方形 6"/>
          <p:cNvSpPr/>
          <p:nvPr/>
        </p:nvSpPr>
        <p:spPr>
          <a:xfrm>
            <a:off x="2963917" y="1923573"/>
            <a:ext cx="5628169" cy="2767424"/>
          </a:xfrm>
          <a:prstGeom prst="rect">
            <a:avLst/>
          </a:prstGeom>
        </p:spPr>
        <p:txBody>
          <a:bodyPr wrap="square">
            <a:spAutoFit/>
          </a:bodyPr>
          <a:lstStyle/>
          <a:p>
            <a:pPr marL="171450" indent="-171450">
              <a:spcBef>
                <a:spcPts val="300"/>
              </a:spcBef>
              <a:spcAft>
                <a:spcPts val="300"/>
              </a:spcAft>
              <a:buFont typeface="Arial" charset="0"/>
              <a:buChar char="•"/>
            </a:pPr>
            <a:r>
              <a:rPr lang="ja-JP" altLang="en-US" dirty="0" smtClean="0">
                <a:latin typeface="Meiryo" charset="-128"/>
                <a:ea typeface="Meiryo" charset="-128"/>
                <a:cs typeface="Meiryo" charset="-128"/>
              </a:rPr>
              <a:t>低コスト</a:t>
            </a:r>
            <a:r>
              <a:rPr lang="en-US" altLang="ja-JP" dirty="0" smtClean="0">
                <a:latin typeface="Meiryo" charset="-128"/>
                <a:ea typeface="Meiryo" charset="-128"/>
                <a:cs typeface="Meiryo" charset="-128"/>
              </a:rPr>
              <a:t>802.11ac </a:t>
            </a:r>
            <a:r>
              <a:rPr lang="en-US" altLang="ja-JP" dirty="0" err="1" smtClean="0">
                <a:latin typeface="Meiryo" charset="-128"/>
                <a:ea typeface="Meiryo" charset="-128"/>
                <a:cs typeface="Meiryo" charset="-128"/>
              </a:rPr>
              <a:t>WiFi</a:t>
            </a:r>
            <a:r>
              <a:rPr lang="ja-JP" altLang="en-US" dirty="0" smtClean="0">
                <a:latin typeface="Meiryo" charset="-128"/>
                <a:ea typeface="Meiryo" charset="-128"/>
                <a:cs typeface="Meiryo" charset="-128"/>
              </a:rPr>
              <a:t>アクセスポイント</a:t>
            </a:r>
            <a:endParaRPr lang="en-US" altLang="ja-JP" dirty="0">
              <a:latin typeface="Meiryo" charset="-128"/>
              <a:ea typeface="Meiryo" charset="-128"/>
              <a:cs typeface="Meiryo" charset="-128"/>
            </a:endParaRPr>
          </a:p>
          <a:p>
            <a:pPr marL="171450" indent="-171450">
              <a:spcBef>
                <a:spcPts val="300"/>
              </a:spcBef>
              <a:spcAft>
                <a:spcPts val="300"/>
              </a:spcAft>
              <a:buFont typeface="Arial" charset="0"/>
              <a:buChar char="•"/>
            </a:pPr>
            <a:r>
              <a:rPr lang="ja-JP" altLang="en-US" dirty="0" smtClean="0">
                <a:latin typeface="Meiryo" charset="-128"/>
                <a:ea typeface="Meiryo" charset="-128"/>
                <a:cs typeface="Meiryo" charset="-128"/>
              </a:rPr>
              <a:t>オフィス利用から、ゲスト</a:t>
            </a:r>
            <a:r>
              <a:rPr lang="en-US" altLang="ja-JP" dirty="0" err="1" smtClean="0">
                <a:latin typeface="Meiryo" charset="-128"/>
                <a:ea typeface="Meiryo" charset="-128"/>
                <a:cs typeface="Meiryo" charset="-128"/>
              </a:rPr>
              <a:t>WiFi</a:t>
            </a:r>
            <a:r>
              <a:rPr lang="ja-JP" altLang="en-US" dirty="0" smtClean="0">
                <a:latin typeface="Meiryo" charset="-128"/>
                <a:ea typeface="Meiryo" charset="-128"/>
                <a:cs typeface="Meiryo" charset="-128"/>
              </a:rPr>
              <a:t>サービスの構築まで対応</a:t>
            </a:r>
            <a:endParaRPr lang="en-US" altLang="ja-JP" dirty="0" smtClean="0">
              <a:latin typeface="Meiryo" charset="-128"/>
              <a:ea typeface="Meiryo" charset="-128"/>
              <a:cs typeface="Meiryo" charset="-128"/>
            </a:endParaRPr>
          </a:p>
          <a:p>
            <a:pPr marL="640080" lvl="1" indent="-182880">
              <a:spcBef>
                <a:spcPts val="300"/>
              </a:spcBef>
              <a:spcAft>
                <a:spcPts val="300"/>
              </a:spcAft>
              <a:buFont typeface="Wingdings" panose="05000000000000000000" pitchFamily="2" charset="2"/>
              <a:buChar char="§"/>
            </a:pPr>
            <a:r>
              <a:rPr lang="ja-JP" altLang="en-US" sz="1200" dirty="0" smtClean="0">
                <a:latin typeface="Meiryo" charset="-128"/>
                <a:ea typeface="Meiryo" charset="-128"/>
                <a:cs typeface="Meiryo" charset="-128"/>
              </a:rPr>
              <a:t>目安</a:t>
            </a:r>
            <a:r>
              <a:rPr lang="en-US" altLang="ja-JP" sz="1200" dirty="0" smtClean="0">
                <a:latin typeface="Meiryo" charset="-128"/>
                <a:ea typeface="Meiryo" charset="-128"/>
                <a:cs typeface="Meiryo" charset="-128"/>
              </a:rPr>
              <a:t>:</a:t>
            </a:r>
            <a:r>
              <a:rPr lang="ja-JP" altLang="en-US" sz="1200" dirty="0" smtClean="0">
                <a:latin typeface="Meiryo" charset="-128"/>
                <a:ea typeface="Meiryo" charset="-128"/>
                <a:cs typeface="Meiryo" charset="-128"/>
              </a:rPr>
              <a:t> </a:t>
            </a:r>
            <a:r>
              <a:rPr lang="en-US" altLang="ja-JP" sz="1200" dirty="0" smtClean="0">
                <a:latin typeface="Meiryo" charset="-128"/>
                <a:ea typeface="Meiryo" charset="-128"/>
                <a:cs typeface="Meiryo" charset="-128"/>
              </a:rPr>
              <a:t>16</a:t>
            </a:r>
            <a:r>
              <a:rPr lang="ja-JP" altLang="en-US" sz="1200" dirty="0" smtClean="0">
                <a:latin typeface="Meiryo" charset="-128"/>
                <a:ea typeface="Meiryo" charset="-128"/>
                <a:cs typeface="Meiryo" charset="-128"/>
              </a:rPr>
              <a:t>クライアント同時利用</a:t>
            </a:r>
            <a:endParaRPr lang="en-US" altLang="ja-JP" sz="1200" dirty="0" smtClean="0">
              <a:latin typeface="Meiryo" charset="-128"/>
              <a:ea typeface="Meiryo" charset="-128"/>
              <a:cs typeface="Meiryo" charset="-128"/>
            </a:endParaRPr>
          </a:p>
          <a:p>
            <a:pPr marL="640080" lvl="1" indent="-182880">
              <a:spcBef>
                <a:spcPts val="300"/>
              </a:spcBef>
              <a:spcAft>
                <a:spcPts val="300"/>
              </a:spcAft>
              <a:buFont typeface="Wingdings" panose="05000000000000000000" pitchFamily="2" charset="2"/>
              <a:buChar char="§"/>
            </a:pPr>
            <a:r>
              <a:rPr lang="ja-JP" altLang="en-US" sz="1200" dirty="0" smtClean="0">
                <a:latin typeface="Meiryo" charset="-128"/>
                <a:ea typeface="Meiryo" charset="-128"/>
                <a:cs typeface="Meiryo" charset="-128"/>
              </a:rPr>
              <a:t>ゲストポータル対応</a:t>
            </a:r>
            <a:r>
              <a:rPr lang="en-US" altLang="ja-JP" sz="1200" dirty="0" err="1" smtClean="0">
                <a:latin typeface="Meiryo" charset="-128"/>
                <a:ea typeface="Meiryo" charset="-128"/>
                <a:cs typeface="Meiryo" charset="-128"/>
              </a:rPr>
              <a:t>WiFI</a:t>
            </a:r>
            <a:r>
              <a:rPr lang="ja-JP" altLang="en-US" sz="1200" dirty="0" smtClean="0">
                <a:latin typeface="Meiryo" charset="-128"/>
                <a:ea typeface="Meiryo" charset="-128"/>
                <a:cs typeface="Meiryo" charset="-128"/>
              </a:rPr>
              <a:t>アクセス</a:t>
            </a:r>
            <a:endParaRPr lang="en-US" altLang="ja-JP" sz="1200" dirty="0" smtClean="0">
              <a:latin typeface="Meiryo" charset="-128"/>
              <a:ea typeface="Meiryo" charset="-128"/>
              <a:cs typeface="Meiryo" charset="-128"/>
            </a:endParaRPr>
          </a:p>
          <a:p>
            <a:pPr marL="171450" indent="-171450">
              <a:spcBef>
                <a:spcPts val="300"/>
              </a:spcBef>
              <a:spcAft>
                <a:spcPts val="300"/>
              </a:spcAft>
              <a:buFont typeface="Arial" charset="0"/>
              <a:buChar char="•"/>
            </a:pPr>
            <a:r>
              <a:rPr lang="ja-JP" altLang="en-US" dirty="0" smtClean="0">
                <a:latin typeface="Meiryo" charset="-128"/>
                <a:ea typeface="Meiryo" charset="-128"/>
                <a:cs typeface="Meiryo" charset="-128"/>
              </a:rPr>
              <a:t>ネットワーク管理ソフトウェア </a:t>
            </a:r>
            <a:r>
              <a:rPr lang="en-US" altLang="ja-JP" dirty="0" err="1" smtClean="0">
                <a:latin typeface="Meiryo" charset="-128"/>
                <a:ea typeface="Meiryo" charset="-128"/>
                <a:cs typeface="Meiryo" charset="-128"/>
              </a:rPr>
              <a:t>FindIT</a:t>
            </a:r>
            <a:r>
              <a:rPr lang="ja-JP" altLang="en-US" dirty="0" smtClean="0">
                <a:latin typeface="Meiryo" charset="-128"/>
                <a:ea typeface="Meiryo" charset="-128"/>
                <a:cs typeface="Meiryo" charset="-128"/>
              </a:rPr>
              <a:t>対応</a:t>
            </a:r>
            <a:endParaRPr lang="en-US" altLang="ja-JP" dirty="0" smtClean="0">
              <a:latin typeface="Meiryo" charset="-128"/>
              <a:ea typeface="Meiryo" charset="-128"/>
              <a:cs typeface="Meiryo" charset="-128"/>
            </a:endParaRPr>
          </a:p>
          <a:p>
            <a:pPr marL="640080" lvl="1" indent="-182880">
              <a:spcBef>
                <a:spcPts val="300"/>
              </a:spcBef>
              <a:spcAft>
                <a:spcPts val="300"/>
              </a:spcAft>
              <a:buFont typeface="Wingdings" panose="05000000000000000000" pitchFamily="2" charset="2"/>
              <a:buChar char="§"/>
            </a:pPr>
            <a:r>
              <a:rPr lang="en-US" altLang="ja-JP" sz="1200" dirty="0" err="1" smtClean="0">
                <a:latin typeface="Meiryo" charset="-128"/>
                <a:ea typeface="Meiryo" charset="-128"/>
                <a:cs typeface="Meiryo" charset="-128"/>
              </a:rPr>
              <a:t>FindIT</a:t>
            </a:r>
            <a:r>
              <a:rPr lang="ja-JP" altLang="en-US" sz="1200" dirty="0" smtClean="0">
                <a:latin typeface="Meiryo" charset="-128"/>
                <a:ea typeface="Meiryo" charset="-128"/>
                <a:cs typeface="Meiryo" charset="-128"/>
              </a:rPr>
              <a:t>利用で遠隔管理にも対応可</a:t>
            </a:r>
            <a:endParaRPr lang="en-US" altLang="ja-JP" sz="1200" dirty="0" smtClean="0">
              <a:latin typeface="Meiryo" charset="-128"/>
              <a:ea typeface="Meiryo" charset="-128"/>
              <a:cs typeface="Meiryo" charset="-128"/>
            </a:endParaRPr>
          </a:p>
          <a:p>
            <a:pPr>
              <a:spcBef>
                <a:spcPts val="300"/>
              </a:spcBef>
              <a:spcAft>
                <a:spcPts val="300"/>
              </a:spcAft>
            </a:pPr>
            <a:endParaRPr lang="en-US" altLang="ja-JP" sz="1200" dirty="0" smtClean="0">
              <a:latin typeface="Meiryo" charset="-128"/>
              <a:ea typeface="Meiryo" charset="-128"/>
              <a:cs typeface="Meiryo" charset="-128"/>
            </a:endParaRPr>
          </a:p>
          <a:p>
            <a:pPr marL="182880" indent="-182880">
              <a:spcBef>
                <a:spcPts val="400"/>
              </a:spcBef>
              <a:spcAft>
                <a:spcPts val="400"/>
              </a:spcAft>
              <a:buFont typeface="Wingdings" panose="05000000000000000000" pitchFamily="2" charset="2"/>
              <a:buChar char="§"/>
            </a:pPr>
            <a:endParaRPr lang="en-US" altLang="ja-JP" dirty="0">
              <a:latin typeface="Meiryo" charset="-128"/>
              <a:ea typeface="Meiryo" charset="-128"/>
              <a:cs typeface="Meiryo" charset="-128"/>
            </a:endParaRPr>
          </a:p>
        </p:txBody>
      </p:sp>
      <p:pic>
        <p:nvPicPr>
          <p:cNvPr id="13" name="図 12"/>
          <p:cNvPicPr>
            <a:picLocks noChangeAspect="1"/>
          </p:cNvPicPr>
          <p:nvPr/>
        </p:nvPicPr>
        <p:blipFill>
          <a:blip r:embed="rId3"/>
          <a:stretch>
            <a:fillRect/>
          </a:stretch>
        </p:blipFill>
        <p:spPr>
          <a:xfrm>
            <a:off x="3273575" y="1181574"/>
            <a:ext cx="1060523" cy="558542"/>
          </a:xfrm>
          <a:prstGeom prst="rect">
            <a:avLst/>
          </a:prstGeom>
        </p:spPr>
      </p:pic>
      <p:pic>
        <p:nvPicPr>
          <p:cNvPr id="10" name="Picture 17" descr="KS08041.png"/>
          <p:cNvPicPr>
            <a:picLocks noChangeAspect="1"/>
          </p:cNvPicPr>
          <p:nvPr/>
        </p:nvPicPr>
        <p:blipFill>
          <a:blip r:embed="rId4" cstate="print">
            <a:extLst>
              <a:ext uri="{28A0092B-C50C-407E-A947-70E740481C1C}">
                <a14:useLocalDpi xmlns:a14="http://schemas.microsoft.com/office/drawing/2010/main" val="0"/>
              </a:ext>
            </a:extLst>
          </a:blip>
          <a:srcRect l="21497" r="21596"/>
          <a:stretch>
            <a:fillRect/>
          </a:stretch>
        </p:blipFill>
        <p:spPr>
          <a:xfrm>
            <a:off x="719193" y="1379753"/>
            <a:ext cx="2158358" cy="3034245"/>
          </a:xfrm>
          <a:prstGeom prst="rect">
            <a:avLst/>
          </a:prstGeom>
        </p:spPr>
      </p:pic>
    </p:spTree>
    <p:extLst>
      <p:ext uri="{BB962C8B-B14F-4D97-AF65-F5344CB8AC3E}">
        <p14:creationId xmlns:p14="http://schemas.microsoft.com/office/powerpoint/2010/main" val="81049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decel="100000"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1+#ppt_w/2"/>
                                          </p:val>
                                        </p:tav>
                                        <p:tav tm="100000">
                                          <p:val>
                                            <p:strVal val="#ppt_x"/>
                                          </p:val>
                                        </p:tav>
                                      </p:tavLst>
                                    </p:anim>
                                    <p:anim calcmode="lin" valueType="num">
                                      <p:cBhvr additive="base">
                                        <p:cTn id="13" dur="500" fill="hold"/>
                                        <p:tgtEl>
                                          <p:spTgt spid="9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decel="10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en-US" altLang="ja-JP" i="0" dirty="0" smtClean="0">
                <a:latin typeface="Meiryo" charset="-128"/>
                <a:ea typeface="Meiryo" charset="-128"/>
                <a:cs typeface="Meiryo" charset="-128"/>
              </a:rPr>
              <a:t>Meraki</a:t>
            </a:r>
            <a:r>
              <a:rPr kumimoji="1" lang="ja-JP" altLang="en-US" i="0" dirty="0" smtClean="0">
                <a:latin typeface="Meiryo" charset="-128"/>
                <a:ea typeface="Meiryo" charset="-128"/>
                <a:cs typeface="Meiryo" charset="-128"/>
              </a:rPr>
              <a:t> </a:t>
            </a:r>
            <a:r>
              <a:rPr kumimoji="1" lang="en-US" altLang="ja-JP" i="0" dirty="0" smtClean="0">
                <a:latin typeface="Meiryo" charset="-128"/>
                <a:ea typeface="Meiryo" charset="-128"/>
                <a:cs typeface="Meiryo" charset="-128"/>
              </a:rPr>
              <a:t>MX</a:t>
            </a:r>
            <a:br>
              <a:rPr kumimoji="1" lang="en-US" altLang="ja-JP" i="0" dirty="0" smtClean="0">
                <a:latin typeface="Meiryo" charset="-128"/>
                <a:ea typeface="Meiryo" charset="-128"/>
                <a:cs typeface="Meiryo" charset="-128"/>
              </a:rPr>
            </a:br>
            <a:r>
              <a:rPr kumimoji="1" lang="en-US" altLang="ja-JP" i="0" dirty="0" smtClean="0">
                <a:latin typeface="Meiryo" charset="-128"/>
                <a:ea typeface="Meiryo" charset="-128"/>
                <a:cs typeface="Meiryo" charset="-128"/>
              </a:rPr>
              <a:t>UTM</a:t>
            </a:r>
            <a:r>
              <a:rPr kumimoji="1" lang="ja-JP" altLang="en-US" i="0" dirty="0" smtClean="0">
                <a:latin typeface="Meiryo" charset="-128"/>
                <a:ea typeface="Meiryo" charset="-128"/>
                <a:cs typeface="Meiryo" charset="-128"/>
              </a:rPr>
              <a:t> </a:t>
            </a:r>
            <a:r>
              <a:rPr kumimoji="1" lang="en-US" altLang="ja-JP" i="0" dirty="0" smtClean="0">
                <a:latin typeface="Meiryo" charset="-128"/>
                <a:ea typeface="Meiryo" charset="-128"/>
                <a:cs typeface="Meiryo" charset="-128"/>
              </a:rPr>
              <a:t>+</a:t>
            </a:r>
            <a:r>
              <a:rPr kumimoji="1" lang="ja-JP" altLang="en-US" i="0" dirty="0" smtClean="0">
                <a:latin typeface="Meiryo" charset="-128"/>
                <a:ea typeface="Meiryo" charset="-128"/>
                <a:cs typeface="Meiryo" charset="-128"/>
              </a:rPr>
              <a:t> </a:t>
            </a:r>
            <a:r>
              <a:rPr kumimoji="1" lang="en-US" altLang="ja-JP" i="0" dirty="0" smtClean="0">
                <a:latin typeface="Meiryo" charset="-128"/>
                <a:ea typeface="Meiryo" charset="-128"/>
                <a:cs typeface="Meiryo" charset="-128"/>
              </a:rPr>
              <a:t>SD-WAN</a:t>
            </a:r>
            <a:endParaRPr kumimoji="1" lang="ja-JP" altLang="en-US" i="0" dirty="0">
              <a:latin typeface="Meiryo" charset="-128"/>
              <a:ea typeface="Meiryo" charset="-128"/>
              <a:cs typeface="Meiryo" charset="-128"/>
            </a:endParaRPr>
          </a:p>
        </p:txBody>
      </p:sp>
    </p:spTree>
    <p:extLst>
      <p:ext uri="{BB962C8B-B14F-4D97-AF65-F5344CB8AC3E}">
        <p14:creationId xmlns:p14="http://schemas.microsoft.com/office/powerpoint/2010/main" val="699235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ホームベース 9"/>
          <p:cNvSpPr/>
          <p:nvPr/>
        </p:nvSpPr>
        <p:spPr>
          <a:xfrm rot="5400000">
            <a:off x="4285166" y="1142568"/>
            <a:ext cx="650686" cy="4152900"/>
          </a:xfrm>
          <a:prstGeom prst="homePlate">
            <a:avLst>
              <a:gd name="adj" fmla="val 35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ja-JP" altLang="en-US" dirty="0" smtClean="0">
                <a:latin typeface="Meiryo" charset="-128"/>
                <a:ea typeface="Meiryo" charset="-128"/>
                <a:cs typeface="Meiryo" charset="-128"/>
              </a:rPr>
              <a:t>世の中、</a:t>
            </a:r>
            <a:r>
              <a:rPr kumimoji="1" lang="en-US" altLang="ja-JP" dirty="0" smtClean="0">
                <a:latin typeface="Meiryo" charset="-128"/>
                <a:ea typeface="Meiryo" charset="-128"/>
                <a:cs typeface="Meiryo" charset="-128"/>
              </a:rPr>
              <a:t>SD-WAN</a:t>
            </a:r>
            <a:r>
              <a:rPr kumimoji="1" lang="ja-JP" altLang="en-US" dirty="0" smtClean="0">
                <a:latin typeface="Meiryo" charset="-128"/>
                <a:ea typeface="Meiryo" charset="-128"/>
                <a:cs typeface="Meiryo" charset="-128"/>
              </a:rPr>
              <a:t>のバーゲン</a:t>
            </a:r>
            <a:r>
              <a:rPr kumimoji="1" lang="en-US" altLang="ja-JP" dirty="0" smtClean="0">
                <a:latin typeface="Meiryo" charset="-128"/>
                <a:ea typeface="Meiryo" charset="-128"/>
                <a:cs typeface="Meiryo" charset="-128"/>
              </a:rPr>
              <a:t> </a:t>
            </a:r>
            <a:r>
              <a:rPr kumimoji="1" lang="ja-JP" altLang="en-US" dirty="0" smtClean="0">
                <a:latin typeface="Meiryo" charset="-128"/>
                <a:ea typeface="Meiryo" charset="-128"/>
                <a:cs typeface="Meiryo" charset="-128"/>
              </a:rPr>
              <a:t>セール！</a:t>
            </a:r>
            <a:endParaRPr kumimoji="1" lang="ja-JP" altLang="en-US" dirty="0">
              <a:latin typeface="Meiryo" charset="-128"/>
              <a:ea typeface="Meiryo" charset="-128"/>
              <a:cs typeface="Meiryo" charset="-128"/>
            </a:endParaRPr>
          </a:p>
        </p:txBody>
      </p:sp>
      <p:sp>
        <p:nvSpPr>
          <p:cNvPr id="6" name="テキスト ボックス 5"/>
          <p:cNvSpPr txBox="1"/>
          <p:nvPr/>
        </p:nvSpPr>
        <p:spPr>
          <a:xfrm>
            <a:off x="194697" y="1349998"/>
            <a:ext cx="8831625"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ja-JP" altLang="en-US" sz="2800" dirty="0">
                <a:latin typeface="Meiryo" charset="-128"/>
                <a:ea typeface="Meiryo" charset="-128"/>
                <a:cs typeface="Meiryo" charset="-128"/>
              </a:rPr>
              <a:t>多くのベンダーが「</a:t>
            </a:r>
            <a:r>
              <a:rPr kumimoji="1" lang="en-US" altLang="ja-JP" sz="2800" dirty="0">
                <a:latin typeface="Meiryo" charset="-128"/>
                <a:ea typeface="Meiryo" charset="-128"/>
                <a:cs typeface="Meiryo" charset="-128"/>
              </a:rPr>
              <a:t>SD-WAN</a:t>
            </a:r>
            <a:r>
              <a:rPr kumimoji="1" lang="ja-JP" altLang="en-US" sz="2800" dirty="0">
                <a:latin typeface="Meiryo" charset="-128"/>
                <a:ea typeface="Meiryo" charset="-128"/>
                <a:cs typeface="Meiryo" charset="-128"/>
              </a:rPr>
              <a:t>対応」の製品を投入</a:t>
            </a:r>
          </a:p>
        </p:txBody>
      </p:sp>
      <p:sp>
        <p:nvSpPr>
          <p:cNvPr id="7" name="正方形/長方形 6"/>
          <p:cNvSpPr/>
          <p:nvPr/>
        </p:nvSpPr>
        <p:spPr>
          <a:xfrm>
            <a:off x="194697" y="2316281"/>
            <a:ext cx="8452955"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kumimoji="1" lang="ja-JP" altLang="en-US" sz="2800" dirty="0">
                <a:solidFill>
                  <a:schemeClr val="bg2"/>
                </a:solidFill>
                <a:latin typeface="Meiryo" charset="-128"/>
                <a:ea typeface="Meiryo" charset="-128"/>
                <a:cs typeface="Meiryo" charset="-128"/>
              </a:rPr>
              <a:t>「これが</a:t>
            </a:r>
            <a:r>
              <a:rPr kumimoji="1" lang="en-US" altLang="ja-JP" sz="2800" dirty="0">
                <a:solidFill>
                  <a:schemeClr val="bg2"/>
                </a:solidFill>
                <a:latin typeface="Meiryo" charset="-128"/>
                <a:ea typeface="Meiryo" charset="-128"/>
                <a:cs typeface="Meiryo" charset="-128"/>
              </a:rPr>
              <a:t>SD-WAN</a:t>
            </a:r>
            <a:r>
              <a:rPr kumimoji="1" lang="ja-JP" altLang="en-US" sz="2800" dirty="0">
                <a:solidFill>
                  <a:schemeClr val="bg2"/>
                </a:solidFill>
                <a:latin typeface="Meiryo" charset="-128"/>
                <a:ea typeface="Meiryo" charset="-128"/>
                <a:cs typeface="Meiryo" charset="-128"/>
              </a:rPr>
              <a:t>！」という”明確な”規定はない。</a:t>
            </a:r>
          </a:p>
        </p:txBody>
      </p:sp>
      <p:sp>
        <p:nvSpPr>
          <p:cNvPr id="8" name="正方形/長方形 7"/>
          <p:cNvSpPr/>
          <p:nvPr/>
        </p:nvSpPr>
        <p:spPr>
          <a:xfrm>
            <a:off x="1045058" y="3625465"/>
            <a:ext cx="6986208" cy="92333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en-US" altLang="ja-JP" sz="2700" dirty="0">
                <a:solidFill>
                  <a:srgbClr val="1A1A1A"/>
                </a:solidFill>
                <a:latin typeface="Meiryo" charset="-128"/>
                <a:ea typeface="Meiryo" charset="-128"/>
                <a:cs typeface="Meiryo" charset="-128"/>
              </a:rPr>
              <a:t>Open Networking USER GROUP</a:t>
            </a:r>
            <a:r>
              <a:rPr lang="ja-JP" altLang="en-US" sz="2700" dirty="0">
                <a:solidFill>
                  <a:srgbClr val="1A1A1A"/>
                </a:solidFill>
                <a:latin typeface="Meiryo" charset="-128"/>
                <a:ea typeface="Meiryo" charset="-128"/>
                <a:cs typeface="Meiryo" charset="-128"/>
              </a:rPr>
              <a:t> </a:t>
            </a:r>
            <a:r>
              <a:rPr lang="en-US" altLang="ja-JP" sz="2700" dirty="0">
                <a:solidFill>
                  <a:srgbClr val="1A1A1A"/>
                </a:solidFill>
                <a:latin typeface="Meiryo" charset="-128"/>
                <a:ea typeface="Meiryo" charset="-128"/>
                <a:cs typeface="Meiryo" charset="-128"/>
              </a:rPr>
              <a:t>(ONUG)</a:t>
            </a:r>
          </a:p>
          <a:p>
            <a:pPr algn="ctr"/>
            <a:r>
              <a:rPr lang="en-US" altLang="ja-JP" sz="2700" dirty="0">
                <a:solidFill>
                  <a:schemeClr val="bg1"/>
                </a:solidFill>
                <a:latin typeface="Meiryo" charset="-128"/>
                <a:ea typeface="Meiryo" charset="-128"/>
                <a:cs typeface="Meiryo" charset="-128"/>
              </a:rPr>
              <a:t>Software-Defined WAN Use Case</a:t>
            </a:r>
            <a:endParaRPr lang="ja-JP" altLang="en-US" sz="2700" dirty="0">
              <a:solidFill>
                <a:schemeClr val="bg1"/>
              </a:solidFill>
              <a:latin typeface="Meiryo" charset="-128"/>
              <a:ea typeface="Meiryo" charset="-128"/>
              <a:cs typeface="Meiryo" charset="-128"/>
            </a:endParaRPr>
          </a:p>
        </p:txBody>
      </p:sp>
      <p:sp>
        <p:nvSpPr>
          <p:cNvPr id="9" name="テキスト ボックス 8"/>
          <p:cNvSpPr txBox="1"/>
          <p:nvPr/>
        </p:nvSpPr>
        <p:spPr>
          <a:xfrm>
            <a:off x="2960058" y="3015581"/>
            <a:ext cx="3416320" cy="369332"/>
          </a:xfrm>
          <a:prstGeom prst="rect">
            <a:avLst/>
          </a:prstGeom>
          <a:noFill/>
        </p:spPr>
        <p:txBody>
          <a:bodyPr wrap="none" rtlCol="0">
            <a:spAutoFit/>
          </a:bodyPr>
          <a:lstStyle/>
          <a:p>
            <a:r>
              <a:rPr kumimoji="1" lang="ja-JP" altLang="en-US">
                <a:solidFill>
                  <a:schemeClr val="bg2"/>
                </a:solidFill>
                <a:latin typeface="Meiryo" charset="-128"/>
                <a:ea typeface="Meiryo" charset="-128"/>
                <a:cs typeface="Meiryo" charset="-128"/>
              </a:rPr>
              <a:t>もっともそれらしい書面として</a:t>
            </a:r>
          </a:p>
        </p:txBody>
      </p:sp>
      <p:sp>
        <p:nvSpPr>
          <p:cNvPr id="11" name="三角形 10"/>
          <p:cNvSpPr/>
          <p:nvPr/>
        </p:nvSpPr>
        <p:spPr>
          <a:xfrm rot="10800000">
            <a:off x="3943759" y="1945240"/>
            <a:ext cx="1333500" cy="249135"/>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Tree>
    <p:extLst>
      <p:ext uri="{BB962C8B-B14F-4D97-AF65-F5344CB8AC3E}">
        <p14:creationId xmlns:p14="http://schemas.microsoft.com/office/powerpoint/2010/main" val="173401583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872523" y="341314"/>
            <a:ext cx="7779954" cy="731837"/>
          </a:xfrm>
        </p:spPr>
        <p:txBody>
          <a:bodyPr/>
          <a:lstStyle/>
          <a:p>
            <a:pPr algn="ctr"/>
            <a:r>
              <a:rPr kumimoji="1" lang="en-US" altLang="ja-JP" sz="3000">
                <a:latin typeface="Meiryo" charset="-128"/>
                <a:ea typeface="Meiryo" charset="-128"/>
                <a:cs typeface="Meiryo" charset="-128"/>
              </a:rPr>
              <a:t>Open Networking USER GROUP (ONUG)</a:t>
            </a:r>
            <a:br>
              <a:rPr kumimoji="1" lang="en-US" altLang="ja-JP" sz="3000">
                <a:latin typeface="Meiryo" charset="-128"/>
                <a:ea typeface="Meiryo" charset="-128"/>
                <a:cs typeface="Meiryo" charset="-128"/>
              </a:rPr>
            </a:br>
            <a:r>
              <a:rPr kumimoji="1" lang="en-US" altLang="ja-JP" sz="3000">
                <a:latin typeface="Meiryo" charset="-128"/>
                <a:ea typeface="Meiryo" charset="-128"/>
                <a:cs typeface="Meiryo" charset="-128"/>
              </a:rPr>
              <a:t>Software-Defined WAN Use Case</a:t>
            </a:r>
            <a:endParaRPr kumimoji="1" lang="ja-JP" altLang="en-US" sz="3000" dirty="0">
              <a:latin typeface="Meiryo" charset="-128"/>
              <a:ea typeface="Meiryo" charset="-128"/>
              <a:cs typeface="Meiryo" charset="-128"/>
            </a:endParaRPr>
          </a:p>
        </p:txBody>
      </p:sp>
      <p:pic>
        <p:nvPicPr>
          <p:cNvPr id="5" name="図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1137" y="1328738"/>
            <a:ext cx="2595563" cy="3362325"/>
          </a:xfrm>
          <a:prstGeom prst="rect">
            <a:avLst/>
          </a:prstGeom>
          <a:ln>
            <a:solidFill>
              <a:schemeClr val="bg1"/>
            </a:solidFill>
          </a:ln>
        </p:spPr>
      </p:pic>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500" y="1333500"/>
            <a:ext cx="2590800" cy="3357563"/>
          </a:xfrm>
          <a:prstGeom prst="rect">
            <a:avLst/>
          </a:prstGeom>
          <a:ln>
            <a:solidFill>
              <a:schemeClr val="bg1"/>
            </a:solidFill>
          </a:ln>
        </p:spPr>
      </p:pic>
      <p:sp>
        <p:nvSpPr>
          <p:cNvPr id="7" name="正方形/長方形 6"/>
          <p:cNvSpPr/>
          <p:nvPr/>
        </p:nvSpPr>
        <p:spPr>
          <a:xfrm>
            <a:off x="781050" y="4709037"/>
            <a:ext cx="7740650" cy="276999"/>
          </a:xfrm>
          <a:prstGeom prst="rect">
            <a:avLst/>
          </a:prstGeom>
        </p:spPr>
        <p:txBody>
          <a:bodyPr wrap="square">
            <a:spAutoFit/>
          </a:bodyPr>
          <a:lstStyle/>
          <a:p>
            <a:r>
              <a:rPr lang="ja-JP" altLang="en-US" sz="1200">
                <a:latin typeface="Meiryo" charset="-128"/>
                <a:ea typeface="Meiryo" charset="-128"/>
                <a:cs typeface="Meiryo" charset="-128"/>
              </a:rPr>
              <a:t>https://www.onug.net/wp-content/uploads/2015/05/ONUG-SD-WAN-WG-Whitepaper_Final1.pdf</a:t>
            </a:r>
          </a:p>
        </p:txBody>
      </p:sp>
      <p:sp>
        <p:nvSpPr>
          <p:cNvPr id="8" name="テキスト ボックス 7"/>
          <p:cNvSpPr txBox="1"/>
          <p:nvPr/>
        </p:nvSpPr>
        <p:spPr>
          <a:xfrm>
            <a:off x="317500" y="168190"/>
            <a:ext cx="704039" cy="40395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kumimoji="1" lang="ja-JP" altLang="en-US" sz="2025">
                <a:ln w="0"/>
                <a:effectLst>
                  <a:outerShdw blurRad="38100" dist="19050" dir="2700000" algn="tl" rotWithShape="0">
                    <a:schemeClr val="dk1">
                      <a:alpha val="40000"/>
                    </a:schemeClr>
                  </a:outerShdw>
                </a:effectLst>
                <a:latin typeface="Meiryo" charset="-128"/>
                <a:ea typeface="Meiryo" charset="-128"/>
                <a:cs typeface="Meiryo" charset="-128"/>
              </a:rPr>
              <a:t>参考</a:t>
            </a:r>
          </a:p>
        </p:txBody>
      </p:sp>
    </p:spTree>
    <p:extLst>
      <p:ext uri="{BB962C8B-B14F-4D97-AF65-F5344CB8AC3E}">
        <p14:creationId xmlns:p14="http://schemas.microsoft.com/office/powerpoint/2010/main" val="10361582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37766" y="1073152"/>
            <a:ext cx="8345488" cy="2571749"/>
          </a:xfrm>
          <a:noFill/>
        </p:spPr>
        <p:style>
          <a:lnRef idx="2">
            <a:schemeClr val="accent2"/>
          </a:lnRef>
          <a:fillRef idx="1">
            <a:schemeClr val="lt1"/>
          </a:fillRef>
          <a:effectRef idx="0">
            <a:schemeClr val="accent2"/>
          </a:effectRef>
          <a:fontRef idx="minor">
            <a:schemeClr val="dk1"/>
          </a:fontRef>
        </p:style>
        <p:txBody>
          <a:bodyPr anchor="ctr">
            <a:normAutofit fontScale="40000" lnSpcReduction="20000"/>
          </a:bodyPr>
          <a:lstStyle/>
          <a:p>
            <a:pPr marL="428625" indent="-428625" defTabSz="342900" fontAlgn="auto">
              <a:lnSpc>
                <a:spcPct val="120000"/>
              </a:lnSpc>
              <a:spcBef>
                <a:spcPts val="0"/>
              </a:spcBef>
              <a:spcAft>
                <a:spcPts val="0"/>
              </a:spcAft>
              <a:buClrTx/>
              <a:buSzTx/>
              <a:buFont typeface="Wingdings" charset="2"/>
              <a:buChar char="ü"/>
              <a:defRPr/>
            </a:pPr>
            <a:r>
              <a:rPr kumimoji="1" lang="ja-JP" altLang="en-US" dirty="0" smtClean="0">
                <a:latin typeface="Meiryo" charset="-128"/>
                <a:ea typeface="Meiryo" charset="-128"/>
                <a:cs typeface="Meiryo" charset="-128"/>
              </a:rPr>
              <a:t>閉域網やインターネット等、様々な回線を</a:t>
            </a:r>
            <a:r>
              <a:rPr kumimoji="1" lang="en-US" altLang="ja-JP" dirty="0" smtClean="0">
                <a:latin typeface="Meiryo" charset="-128"/>
                <a:ea typeface="Meiryo" charset="-128"/>
                <a:cs typeface="Meiryo" charset="-128"/>
              </a:rPr>
              <a:t>WAN</a:t>
            </a:r>
            <a:r>
              <a:rPr kumimoji="1" lang="ja-JP" altLang="en-US" dirty="0" smtClean="0">
                <a:latin typeface="Meiryo" charset="-128"/>
                <a:ea typeface="Meiryo" charset="-128"/>
                <a:cs typeface="Meiryo" charset="-128"/>
              </a:rPr>
              <a:t>として、ハイブリッドに使い分けができること。</a:t>
            </a:r>
            <a:endParaRPr kumimoji="1" lang="en-US" altLang="ja-JP" dirty="0" smtClean="0">
              <a:latin typeface="Meiryo" charset="-128"/>
              <a:ea typeface="Meiryo" charset="-128"/>
              <a:cs typeface="Meiryo" charset="-128"/>
            </a:endParaRPr>
          </a:p>
          <a:p>
            <a:pPr marL="428625" indent="-428625" defTabSz="342900">
              <a:lnSpc>
                <a:spcPct val="120000"/>
              </a:lnSpc>
              <a:spcBef>
                <a:spcPts val="0"/>
              </a:spcBef>
              <a:buClrTx/>
              <a:buSzTx/>
              <a:buFont typeface="Wingdings" charset="2"/>
              <a:buChar char="ü"/>
            </a:pPr>
            <a:r>
              <a:rPr kumimoji="1" lang="ja-JP" altLang="en-US" dirty="0">
                <a:latin typeface="Meiryo" charset="-128"/>
                <a:ea typeface="Meiryo" charset="-128"/>
                <a:cs typeface="Meiryo" charset="-128"/>
              </a:rPr>
              <a:t>複数の</a:t>
            </a:r>
            <a:r>
              <a:rPr kumimoji="1" lang="en-US" altLang="ja-JP" dirty="0">
                <a:latin typeface="Meiryo" charset="-128"/>
                <a:ea typeface="Meiryo" charset="-128"/>
                <a:cs typeface="Meiryo" charset="-128"/>
              </a:rPr>
              <a:t>WAN</a:t>
            </a:r>
            <a:r>
              <a:rPr kumimoji="1" lang="ja-JP" altLang="en-US" dirty="0">
                <a:latin typeface="Meiryo" charset="-128"/>
                <a:ea typeface="Meiryo" charset="-128"/>
                <a:cs typeface="Meiryo" charset="-128"/>
              </a:rPr>
              <a:t>回線を様々なポリシー（アプリ種別や回線品質など）で使い分けができること</a:t>
            </a:r>
            <a:r>
              <a:rPr kumimoji="1" lang="ja-JP" altLang="en-US" dirty="0" smtClean="0">
                <a:latin typeface="Meiryo" charset="-128"/>
                <a:ea typeface="Meiryo" charset="-128"/>
                <a:cs typeface="Meiryo" charset="-128"/>
              </a:rPr>
              <a:t>。</a:t>
            </a:r>
            <a:endParaRPr kumimoji="1" lang="en-US" altLang="ja-JP" dirty="0" smtClean="0">
              <a:latin typeface="Meiryo" charset="-128"/>
              <a:ea typeface="Meiryo" charset="-128"/>
              <a:cs typeface="Meiryo" charset="-128"/>
            </a:endParaRPr>
          </a:p>
          <a:p>
            <a:pPr marL="428625" indent="-428625" defTabSz="342900" fontAlgn="auto">
              <a:lnSpc>
                <a:spcPct val="120000"/>
              </a:lnSpc>
              <a:spcBef>
                <a:spcPts val="0"/>
              </a:spcBef>
              <a:spcAft>
                <a:spcPts val="0"/>
              </a:spcAft>
              <a:buClrTx/>
              <a:buSzTx/>
              <a:buFont typeface="Wingdings" charset="2"/>
              <a:buChar char="ü"/>
              <a:defRPr/>
            </a:pPr>
            <a:r>
              <a:rPr kumimoji="1" lang="ja-JP" altLang="en-US" dirty="0" smtClean="0">
                <a:latin typeface="Meiryo" charset="-128"/>
                <a:ea typeface="Meiryo" charset="-128"/>
                <a:cs typeface="Meiryo" charset="-128"/>
              </a:rPr>
              <a:t>ゼロタッチでの機器設定を実現し、より短時間で拠点を立ち上げられること。</a:t>
            </a:r>
            <a:endParaRPr kumimoji="1" lang="en-US" altLang="ja-JP" dirty="0" smtClean="0">
              <a:latin typeface="Meiryo" charset="-128"/>
              <a:ea typeface="Meiryo" charset="-128"/>
              <a:cs typeface="Meiryo" charset="-128"/>
            </a:endParaRPr>
          </a:p>
          <a:p>
            <a:pPr marL="428625" indent="-428625" defTabSz="342900" fontAlgn="auto">
              <a:lnSpc>
                <a:spcPct val="120000"/>
              </a:lnSpc>
              <a:spcBef>
                <a:spcPts val="0"/>
              </a:spcBef>
              <a:spcAft>
                <a:spcPts val="0"/>
              </a:spcAft>
              <a:buClrTx/>
              <a:buSzTx/>
              <a:buFont typeface="Wingdings" charset="2"/>
              <a:buChar char="ü"/>
              <a:defRPr/>
            </a:pPr>
            <a:r>
              <a:rPr kumimoji="1" lang="ja-JP" altLang="en-US" dirty="0" smtClean="0">
                <a:latin typeface="Meiryo" charset="-128"/>
                <a:ea typeface="Meiryo" charset="-128"/>
                <a:cs typeface="Meiryo" charset="-128"/>
              </a:rPr>
              <a:t>多サイト</a:t>
            </a:r>
            <a:r>
              <a:rPr kumimoji="1" lang="en-US" altLang="ja-JP" dirty="0" smtClean="0">
                <a:latin typeface="Meiryo" charset="-128"/>
                <a:ea typeface="Meiryo" charset="-128"/>
                <a:cs typeface="Meiryo" charset="-128"/>
              </a:rPr>
              <a:t> / </a:t>
            </a:r>
            <a:r>
              <a:rPr kumimoji="1" lang="ja-JP" altLang="en-US" dirty="0" smtClean="0">
                <a:latin typeface="Meiryo" charset="-128"/>
                <a:ea typeface="Meiryo" charset="-128"/>
                <a:cs typeface="Meiryo" charset="-128"/>
              </a:rPr>
              <a:t>大規模構成において、企業ポリシーを集中管理・一括設定を実現し、設定ミスの無いコンプライアンスを担保できること。</a:t>
            </a:r>
            <a:endParaRPr kumimoji="1" lang="en-US" altLang="ja-JP" dirty="0" smtClean="0">
              <a:latin typeface="Meiryo" charset="-128"/>
              <a:ea typeface="Meiryo" charset="-128"/>
              <a:cs typeface="Meiryo" charset="-128"/>
            </a:endParaRPr>
          </a:p>
          <a:p>
            <a:pPr marL="428625" indent="-428625" defTabSz="342900" fontAlgn="auto">
              <a:lnSpc>
                <a:spcPct val="120000"/>
              </a:lnSpc>
              <a:spcBef>
                <a:spcPts val="0"/>
              </a:spcBef>
              <a:spcAft>
                <a:spcPts val="0"/>
              </a:spcAft>
              <a:buClrTx/>
              <a:buSzTx/>
              <a:buFont typeface="Wingdings" charset="2"/>
              <a:buChar char="ü"/>
              <a:defRPr/>
            </a:pPr>
            <a:r>
              <a:rPr kumimoji="1" lang="ja-JP" altLang="en-US" dirty="0" smtClean="0">
                <a:latin typeface="Meiryo" charset="-128"/>
                <a:ea typeface="Meiryo" charset="-128"/>
                <a:cs typeface="Meiryo" charset="-128"/>
              </a:rPr>
              <a:t>リアルタイムに稼働状況を管理・可視化し、異常検知・通知ができること。</a:t>
            </a:r>
            <a:endParaRPr kumimoji="1" lang="en-US" altLang="ja-JP" dirty="0" smtClean="0">
              <a:latin typeface="Meiryo" charset="-128"/>
              <a:ea typeface="Meiryo" charset="-128"/>
              <a:cs typeface="Meiryo" charset="-128"/>
            </a:endParaRPr>
          </a:p>
          <a:p>
            <a:pPr marL="428625" indent="-428625" defTabSz="342900" fontAlgn="auto">
              <a:lnSpc>
                <a:spcPct val="120000"/>
              </a:lnSpc>
              <a:spcBef>
                <a:spcPts val="0"/>
              </a:spcBef>
              <a:spcAft>
                <a:spcPts val="0"/>
              </a:spcAft>
              <a:buClrTx/>
              <a:buSzTx/>
              <a:buFont typeface="Wingdings" charset="2"/>
              <a:buChar char="ü"/>
              <a:defRPr/>
            </a:pPr>
            <a:r>
              <a:rPr kumimoji="1" lang="en-US" altLang="ja-JP" dirty="0" err="1" smtClean="0">
                <a:latin typeface="Meiryo" charset="-128"/>
                <a:ea typeface="Meiryo" charset="-128"/>
                <a:cs typeface="Meiryo" charset="-128"/>
              </a:rPr>
              <a:t>Northband</a:t>
            </a:r>
            <a:r>
              <a:rPr kumimoji="1" lang="en-US" altLang="ja-JP" dirty="0" smtClean="0">
                <a:latin typeface="Meiryo" charset="-128"/>
                <a:ea typeface="Meiryo" charset="-128"/>
                <a:cs typeface="Meiryo" charset="-128"/>
              </a:rPr>
              <a:t>-API </a:t>
            </a:r>
            <a:r>
              <a:rPr kumimoji="1" lang="ja-JP" altLang="en-US" dirty="0" smtClean="0">
                <a:latin typeface="Meiryo" charset="-128"/>
                <a:ea typeface="Meiryo" charset="-128"/>
                <a:cs typeface="Meiryo" charset="-128"/>
              </a:rPr>
              <a:t>により、自動化を実現できること。</a:t>
            </a:r>
            <a:endParaRPr kumimoji="1" lang="ja-JP" altLang="en-US" dirty="0">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en-US" altLang="ja-JP" dirty="0" smtClean="0">
                <a:latin typeface="Meiryo" charset="-128"/>
                <a:ea typeface="Meiryo" charset="-128"/>
                <a:cs typeface="Meiryo" charset="-128"/>
              </a:rPr>
              <a:t>SD-WAN</a:t>
            </a:r>
            <a:r>
              <a:rPr kumimoji="1" lang="ja-JP" altLang="en-US" dirty="0" smtClean="0">
                <a:latin typeface="Meiryo" charset="-128"/>
                <a:ea typeface="Meiryo" charset="-128"/>
                <a:cs typeface="Meiryo" charset="-128"/>
              </a:rPr>
              <a:t>に求められる要件をもう少し。</a:t>
            </a:r>
            <a:endParaRPr kumimoji="1" lang="ja-JP" altLang="en-US" dirty="0">
              <a:latin typeface="Meiryo" charset="-128"/>
              <a:ea typeface="Meiryo" charset="-128"/>
              <a:cs typeface="Meiryo" charset="-128"/>
            </a:endParaRPr>
          </a:p>
        </p:txBody>
      </p:sp>
      <p:sp>
        <p:nvSpPr>
          <p:cNvPr id="10" name="十字形 9"/>
          <p:cNvSpPr/>
          <p:nvPr/>
        </p:nvSpPr>
        <p:spPr>
          <a:xfrm>
            <a:off x="4496209" y="3689350"/>
            <a:ext cx="228600" cy="210812"/>
          </a:xfrm>
          <a:prstGeom prst="plus">
            <a:avLst>
              <a:gd name="adj" fmla="val 37162"/>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
        <p:nvSpPr>
          <p:cNvPr id="12" name="テキスト ボックス 11"/>
          <p:cNvSpPr txBox="1"/>
          <p:nvPr/>
        </p:nvSpPr>
        <p:spPr>
          <a:xfrm>
            <a:off x="2254861" y="4089400"/>
            <a:ext cx="4801314" cy="553998"/>
          </a:xfrm>
          <a:prstGeom prst="rect">
            <a:avLst/>
          </a:prstGeom>
          <a:noFill/>
        </p:spPr>
        <p:txBody>
          <a:bodyPr wrap="none" rtlCol="0">
            <a:spAutoFit/>
          </a:bodyPr>
          <a:lstStyle/>
          <a:p>
            <a:r>
              <a:rPr kumimoji="1" lang="ja-JP" altLang="en-US" sz="3000">
                <a:solidFill>
                  <a:schemeClr val="accent6">
                    <a:lumMod val="50000"/>
                  </a:schemeClr>
                </a:solidFill>
                <a:latin typeface="Meiryo" charset="-128"/>
                <a:ea typeface="Meiryo" charset="-128"/>
                <a:cs typeface="Meiryo" charset="-128"/>
              </a:rPr>
              <a:t>もっと他にできることは？</a:t>
            </a:r>
          </a:p>
        </p:txBody>
      </p:sp>
    </p:spTree>
    <p:extLst>
      <p:ext uri="{BB962C8B-B14F-4D97-AF65-F5344CB8AC3E}">
        <p14:creationId xmlns:p14="http://schemas.microsoft.com/office/powerpoint/2010/main" val="200948393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37766" y="1073152"/>
            <a:ext cx="8345488" cy="2571749"/>
          </a:xfrm>
        </p:spPr>
        <p:style>
          <a:lnRef idx="2">
            <a:schemeClr val="accent2"/>
          </a:lnRef>
          <a:fillRef idx="1">
            <a:schemeClr val="lt1"/>
          </a:fillRef>
          <a:effectRef idx="0">
            <a:schemeClr val="accent2"/>
          </a:effectRef>
          <a:fontRef idx="minor">
            <a:schemeClr val="dk1"/>
          </a:fontRef>
        </p:style>
        <p:txBody>
          <a:bodyPr>
            <a:normAutofit fontScale="40000" lnSpcReduction="20000"/>
          </a:bodyPr>
          <a:lstStyle/>
          <a:p>
            <a:pPr marL="428625" indent="-428625" defTabSz="342900" fontAlgn="auto">
              <a:lnSpc>
                <a:spcPct val="120000"/>
              </a:lnSpc>
              <a:spcBef>
                <a:spcPts val="0"/>
              </a:spcBef>
              <a:spcAft>
                <a:spcPts val="0"/>
              </a:spcAft>
              <a:buClrTx/>
              <a:buSzTx/>
              <a:buFont typeface="Wingdings" charset="2"/>
              <a:buChar char="ü"/>
              <a:defRPr/>
            </a:pPr>
            <a:r>
              <a:rPr kumimoji="1" lang="ja-JP" altLang="en-US" dirty="0" smtClean="0">
                <a:latin typeface="Meiryo" charset="-128"/>
                <a:ea typeface="Meiryo" charset="-128"/>
                <a:cs typeface="Meiryo" charset="-128"/>
              </a:rPr>
              <a:t>閉域網やインターネット等、様々な回線を</a:t>
            </a:r>
            <a:r>
              <a:rPr kumimoji="1" lang="en-US" altLang="ja-JP" dirty="0" smtClean="0">
                <a:latin typeface="Meiryo" charset="-128"/>
                <a:ea typeface="Meiryo" charset="-128"/>
                <a:cs typeface="Meiryo" charset="-128"/>
              </a:rPr>
              <a:t>WAN</a:t>
            </a:r>
            <a:r>
              <a:rPr kumimoji="1" lang="ja-JP" altLang="en-US" dirty="0" smtClean="0">
                <a:latin typeface="Meiryo" charset="-128"/>
                <a:ea typeface="Meiryo" charset="-128"/>
                <a:cs typeface="Meiryo" charset="-128"/>
              </a:rPr>
              <a:t>として、ハイブリッドに使い分けができること。</a:t>
            </a:r>
            <a:endParaRPr kumimoji="1" lang="en-US" altLang="ja-JP" dirty="0" smtClean="0">
              <a:latin typeface="Meiryo" charset="-128"/>
              <a:ea typeface="Meiryo" charset="-128"/>
              <a:cs typeface="Meiryo" charset="-128"/>
            </a:endParaRPr>
          </a:p>
          <a:p>
            <a:pPr marL="428625" indent="-428625" defTabSz="342900">
              <a:lnSpc>
                <a:spcPct val="120000"/>
              </a:lnSpc>
              <a:spcBef>
                <a:spcPts val="0"/>
              </a:spcBef>
              <a:buClrTx/>
              <a:buSzTx/>
              <a:buFont typeface="Wingdings" charset="2"/>
              <a:buChar char="ü"/>
            </a:pPr>
            <a:r>
              <a:rPr kumimoji="1" lang="ja-JP" altLang="en-US" dirty="0">
                <a:latin typeface="Meiryo" charset="-128"/>
                <a:ea typeface="Meiryo" charset="-128"/>
                <a:cs typeface="Meiryo" charset="-128"/>
              </a:rPr>
              <a:t>複数の</a:t>
            </a:r>
            <a:r>
              <a:rPr kumimoji="1" lang="en-US" altLang="ja-JP" dirty="0">
                <a:latin typeface="Meiryo" charset="-128"/>
                <a:ea typeface="Meiryo" charset="-128"/>
                <a:cs typeface="Meiryo" charset="-128"/>
              </a:rPr>
              <a:t>WAN</a:t>
            </a:r>
            <a:r>
              <a:rPr kumimoji="1" lang="ja-JP" altLang="en-US" dirty="0">
                <a:latin typeface="Meiryo" charset="-128"/>
                <a:ea typeface="Meiryo" charset="-128"/>
                <a:cs typeface="Meiryo" charset="-128"/>
              </a:rPr>
              <a:t>回線を様々なポリシー（アプリ種別や回線品質など）で使い分けができること</a:t>
            </a:r>
            <a:r>
              <a:rPr kumimoji="1" lang="ja-JP" altLang="en-US" dirty="0" smtClean="0">
                <a:latin typeface="Meiryo" charset="-128"/>
                <a:ea typeface="Meiryo" charset="-128"/>
                <a:cs typeface="Meiryo" charset="-128"/>
              </a:rPr>
              <a:t>。</a:t>
            </a:r>
            <a:endParaRPr kumimoji="1" lang="en-US" altLang="ja-JP" dirty="0" smtClean="0">
              <a:latin typeface="Meiryo" charset="-128"/>
              <a:ea typeface="Meiryo" charset="-128"/>
              <a:cs typeface="Meiryo" charset="-128"/>
            </a:endParaRPr>
          </a:p>
          <a:p>
            <a:pPr marL="428625" indent="-428625" defTabSz="342900" fontAlgn="auto">
              <a:lnSpc>
                <a:spcPct val="120000"/>
              </a:lnSpc>
              <a:spcBef>
                <a:spcPts val="0"/>
              </a:spcBef>
              <a:spcAft>
                <a:spcPts val="0"/>
              </a:spcAft>
              <a:buClrTx/>
              <a:buSzTx/>
              <a:buFont typeface="Wingdings" charset="2"/>
              <a:buChar char="ü"/>
              <a:defRPr/>
            </a:pPr>
            <a:r>
              <a:rPr kumimoji="1" lang="ja-JP" altLang="en-US" dirty="0" smtClean="0">
                <a:latin typeface="Meiryo" charset="-128"/>
                <a:ea typeface="Meiryo" charset="-128"/>
                <a:cs typeface="Meiryo" charset="-128"/>
              </a:rPr>
              <a:t>ゼロタッチでの機器設定を実現し、より短時間で拠点を立ち上げられること。</a:t>
            </a:r>
            <a:endParaRPr kumimoji="1" lang="en-US" altLang="ja-JP" dirty="0" smtClean="0">
              <a:latin typeface="Meiryo" charset="-128"/>
              <a:ea typeface="Meiryo" charset="-128"/>
              <a:cs typeface="Meiryo" charset="-128"/>
            </a:endParaRPr>
          </a:p>
          <a:p>
            <a:pPr marL="428625" indent="-428625" defTabSz="342900" fontAlgn="auto">
              <a:lnSpc>
                <a:spcPct val="120000"/>
              </a:lnSpc>
              <a:spcBef>
                <a:spcPts val="0"/>
              </a:spcBef>
              <a:spcAft>
                <a:spcPts val="0"/>
              </a:spcAft>
              <a:buClrTx/>
              <a:buSzTx/>
              <a:buFont typeface="Wingdings" charset="2"/>
              <a:buChar char="ü"/>
              <a:defRPr/>
            </a:pPr>
            <a:r>
              <a:rPr kumimoji="1" lang="ja-JP" altLang="en-US" dirty="0" smtClean="0">
                <a:latin typeface="Meiryo" charset="-128"/>
                <a:ea typeface="Meiryo" charset="-128"/>
                <a:cs typeface="Meiryo" charset="-128"/>
              </a:rPr>
              <a:t>多サイト</a:t>
            </a:r>
            <a:r>
              <a:rPr kumimoji="1" lang="en-US" altLang="ja-JP" dirty="0" smtClean="0">
                <a:latin typeface="Meiryo" charset="-128"/>
                <a:ea typeface="Meiryo" charset="-128"/>
                <a:cs typeface="Meiryo" charset="-128"/>
              </a:rPr>
              <a:t>/</a:t>
            </a:r>
            <a:r>
              <a:rPr kumimoji="1" lang="ja-JP" altLang="en-US" dirty="0" smtClean="0">
                <a:latin typeface="Meiryo" charset="-128"/>
                <a:ea typeface="Meiryo" charset="-128"/>
                <a:cs typeface="Meiryo" charset="-128"/>
              </a:rPr>
              <a:t>大規模構成において、企業ポリシーを集中管理・一括設定を実現し、設定ミスの無いコンプライアンスを担保できること。</a:t>
            </a:r>
            <a:endParaRPr kumimoji="1" lang="en-US" altLang="ja-JP" dirty="0" smtClean="0">
              <a:latin typeface="Meiryo" charset="-128"/>
              <a:ea typeface="Meiryo" charset="-128"/>
              <a:cs typeface="Meiryo" charset="-128"/>
            </a:endParaRPr>
          </a:p>
          <a:p>
            <a:pPr marL="428625" indent="-428625" defTabSz="342900" fontAlgn="auto">
              <a:lnSpc>
                <a:spcPct val="120000"/>
              </a:lnSpc>
              <a:spcBef>
                <a:spcPts val="0"/>
              </a:spcBef>
              <a:spcAft>
                <a:spcPts val="0"/>
              </a:spcAft>
              <a:buClrTx/>
              <a:buSzTx/>
              <a:buFont typeface="Wingdings" charset="2"/>
              <a:buChar char="ü"/>
              <a:defRPr/>
            </a:pPr>
            <a:r>
              <a:rPr kumimoji="1" lang="ja-JP" altLang="en-US" dirty="0" smtClean="0">
                <a:latin typeface="Meiryo" charset="-128"/>
                <a:ea typeface="Meiryo" charset="-128"/>
                <a:cs typeface="Meiryo" charset="-128"/>
              </a:rPr>
              <a:t>リアルタイムに稼働状況を管理・可視化し、異常検知・通知ができること。</a:t>
            </a:r>
            <a:endParaRPr kumimoji="1" lang="en-US" altLang="ja-JP" dirty="0" smtClean="0">
              <a:latin typeface="Meiryo" charset="-128"/>
              <a:ea typeface="Meiryo" charset="-128"/>
              <a:cs typeface="Meiryo" charset="-128"/>
            </a:endParaRPr>
          </a:p>
          <a:p>
            <a:pPr marL="428625" indent="-428625" defTabSz="342900" fontAlgn="auto">
              <a:lnSpc>
                <a:spcPct val="120000"/>
              </a:lnSpc>
              <a:spcBef>
                <a:spcPts val="0"/>
              </a:spcBef>
              <a:spcAft>
                <a:spcPts val="0"/>
              </a:spcAft>
              <a:buClrTx/>
              <a:buSzTx/>
              <a:buFont typeface="Wingdings" charset="2"/>
              <a:buChar char="ü"/>
              <a:defRPr/>
            </a:pPr>
            <a:r>
              <a:rPr kumimoji="1" lang="en-US" altLang="ja-JP" dirty="0" err="1" smtClean="0">
                <a:latin typeface="Meiryo" charset="-128"/>
                <a:ea typeface="Meiryo" charset="-128"/>
                <a:cs typeface="Meiryo" charset="-128"/>
              </a:rPr>
              <a:t>Northband</a:t>
            </a:r>
            <a:r>
              <a:rPr kumimoji="1" lang="en-US" altLang="ja-JP" dirty="0" smtClean="0">
                <a:latin typeface="Meiryo" charset="-128"/>
                <a:ea typeface="Meiryo" charset="-128"/>
                <a:cs typeface="Meiryo" charset="-128"/>
              </a:rPr>
              <a:t>-API </a:t>
            </a:r>
            <a:r>
              <a:rPr kumimoji="1" lang="ja-JP" altLang="en-US" dirty="0" smtClean="0">
                <a:latin typeface="Meiryo" charset="-128"/>
                <a:ea typeface="Meiryo" charset="-128"/>
                <a:cs typeface="Meiryo" charset="-128"/>
              </a:rPr>
              <a:t>により、自動化を実現できること。</a:t>
            </a:r>
            <a:endParaRPr kumimoji="1" lang="ja-JP" altLang="en-US" dirty="0">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en-US" altLang="ja-JP" dirty="0" smtClean="0">
                <a:latin typeface="Meiryo" charset="-128"/>
                <a:ea typeface="Meiryo" charset="-128"/>
                <a:cs typeface="Meiryo" charset="-128"/>
              </a:rPr>
              <a:t>SD-WAN</a:t>
            </a:r>
            <a:r>
              <a:rPr kumimoji="1" lang="ja-JP" altLang="en-US" dirty="0" smtClean="0">
                <a:latin typeface="Meiryo" charset="-128"/>
                <a:ea typeface="Meiryo" charset="-128"/>
                <a:cs typeface="Meiryo" charset="-128"/>
              </a:rPr>
              <a:t>に求められる要件をもう少し。</a:t>
            </a:r>
            <a:endParaRPr kumimoji="1" lang="ja-JP" altLang="en-US" dirty="0">
              <a:latin typeface="Meiryo" charset="-128"/>
              <a:ea typeface="Meiryo" charset="-128"/>
              <a:cs typeface="Meiryo" charset="-128"/>
            </a:endParaRPr>
          </a:p>
        </p:txBody>
      </p:sp>
      <p:sp>
        <p:nvSpPr>
          <p:cNvPr id="4" name="角丸四角形 3"/>
          <p:cNvSpPr/>
          <p:nvPr/>
        </p:nvSpPr>
        <p:spPr>
          <a:xfrm>
            <a:off x="463166" y="1119097"/>
            <a:ext cx="8345488" cy="1085849"/>
          </a:xfrm>
          <a:prstGeom prst="roundRect">
            <a:avLst>
              <a:gd name="adj" fmla="val 6384"/>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smtClean="0">
                <a:solidFill>
                  <a:schemeClr val="bg2"/>
                </a:solidFill>
                <a:latin typeface="Meiryo" charset="-128"/>
                <a:ea typeface="Meiryo" charset="-128"/>
                <a:cs typeface="Meiryo" charset="-128"/>
              </a:rPr>
              <a:t>ポリシーベース</a:t>
            </a:r>
            <a:r>
              <a:rPr kumimoji="1" lang="en-US" altLang="ja-JP" sz="3000" dirty="0" smtClean="0">
                <a:solidFill>
                  <a:schemeClr val="bg2"/>
                </a:solidFill>
                <a:latin typeface="Meiryo" charset="-128"/>
                <a:ea typeface="Meiryo" charset="-128"/>
                <a:cs typeface="Meiryo" charset="-128"/>
              </a:rPr>
              <a:t> </a:t>
            </a:r>
            <a:r>
              <a:rPr kumimoji="1" lang="ja-JP" altLang="en-US" sz="3000" dirty="0" smtClean="0">
                <a:solidFill>
                  <a:schemeClr val="bg2"/>
                </a:solidFill>
                <a:latin typeface="Meiryo" charset="-128"/>
                <a:ea typeface="Meiryo" charset="-128"/>
                <a:cs typeface="Meiryo" charset="-128"/>
              </a:rPr>
              <a:t>ルーティング</a:t>
            </a:r>
            <a:endParaRPr kumimoji="1" lang="en-US" altLang="ja-JP" sz="3000" dirty="0">
              <a:solidFill>
                <a:schemeClr val="bg2"/>
              </a:solidFill>
              <a:latin typeface="Meiryo" charset="-128"/>
              <a:ea typeface="Meiryo" charset="-128"/>
              <a:cs typeface="Meiryo" charset="-128"/>
            </a:endParaRPr>
          </a:p>
          <a:p>
            <a:pPr algn="ctr"/>
            <a:r>
              <a:rPr kumimoji="1" lang="en-US" altLang="ja-JP" sz="3000" dirty="0">
                <a:solidFill>
                  <a:schemeClr val="bg2"/>
                </a:solidFill>
                <a:latin typeface="Meiryo" charset="-128"/>
                <a:ea typeface="Meiryo" charset="-128"/>
                <a:cs typeface="Meiryo" charset="-128"/>
              </a:rPr>
              <a:t>&amp;</a:t>
            </a:r>
            <a:r>
              <a:rPr kumimoji="1" lang="ja-JP" altLang="en-US" sz="3000" dirty="0">
                <a:solidFill>
                  <a:schemeClr val="bg2"/>
                </a:solidFill>
                <a:latin typeface="Meiryo" charset="-128"/>
                <a:ea typeface="Meiryo" charset="-128"/>
                <a:cs typeface="Meiryo" charset="-128"/>
              </a:rPr>
              <a:t> 自動</a:t>
            </a:r>
            <a:r>
              <a:rPr kumimoji="1" lang="en-US" altLang="ja-JP" sz="3000" dirty="0">
                <a:solidFill>
                  <a:schemeClr val="bg2"/>
                </a:solidFill>
                <a:latin typeface="Meiryo" charset="-128"/>
                <a:ea typeface="Meiryo" charset="-128"/>
                <a:cs typeface="Meiryo" charset="-128"/>
              </a:rPr>
              <a:t>VPN</a:t>
            </a:r>
            <a:r>
              <a:rPr kumimoji="1" lang="ja-JP" altLang="en-US" sz="3000" dirty="0">
                <a:solidFill>
                  <a:schemeClr val="bg2"/>
                </a:solidFill>
                <a:latin typeface="Meiryo" charset="-128"/>
                <a:ea typeface="Meiryo" charset="-128"/>
                <a:cs typeface="Meiryo" charset="-128"/>
              </a:rPr>
              <a:t>機能</a:t>
            </a:r>
            <a:endParaRPr kumimoji="1" lang="en-US" altLang="ja-JP" sz="3000" dirty="0">
              <a:solidFill>
                <a:schemeClr val="bg2"/>
              </a:solidFill>
              <a:latin typeface="Meiryo" charset="-128"/>
              <a:ea typeface="Meiryo" charset="-128"/>
              <a:cs typeface="Meiryo" charset="-128"/>
            </a:endParaRPr>
          </a:p>
        </p:txBody>
      </p:sp>
      <p:sp>
        <p:nvSpPr>
          <p:cNvPr id="6" name="角丸四角形 5"/>
          <p:cNvSpPr/>
          <p:nvPr/>
        </p:nvSpPr>
        <p:spPr>
          <a:xfrm>
            <a:off x="463166" y="2204946"/>
            <a:ext cx="8345488" cy="1028700"/>
          </a:xfrm>
          <a:prstGeom prst="roundRect">
            <a:avLst/>
          </a:prstGeom>
          <a:solidFill>
            <a:schemeClr val="accent6">
              <a:alpha val="71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3000" dirty="0">
                <a:solidFill>
                  <a:schemeClr val="bg2"/>
                </a:solidFill>
                <a:latin typeface="Meiryo" charset="-128"/>
                <a:ea typeface="Meiryo" charset="-128"/>
                <a:cs typeface="Meiryo" charset="-128"/>
              </a:rPr>
              <a:t>Meraki Dashboard</a:t>
            </a:r>
            <a:r>
              <a:rPr kumimoji="1" lang="ja-JP" altLang="en-US" sz="3000" dirty="0">
                <a:solidFill>
                  <a:schemeClr val="bg2"/>
                </a:solidFill>
                <a:latin typeface="Meiryo" charset="-128"/>
                <a:ea typeface="Meiryo" charset="-128"/>
                <a:cs typeface="Meiryo" charset="-128"/>
              </a:rPr>
              <a:t>による一元管理</a:t>
            </a:r>
            <a:endParaRPr kumimoji="1" lang="en-US" altLang="ja-JP" sz="3000" dirty="0">
              <a:solidFill>
                <a:schemeClr val="bg2"/>
              </a:solidFill>
              <a:latin typeface="Meiryo" charset="-128"/>
              <a:ea typeface="Meiryo" charset="-128"/>
              <a:cs typeface="Meiryo" charset="-128"/>
            </a:endParaRPr>
          </a:p>
          <a:p>
            <a:pPr algn="ctr"/>
            <a:r>
              <a:rPr kumimoji="1" lang="en-US" altLang="ja-JP" sz="3000" dirty="0">
                <a:solidFill>
                  <a:schemeClr val="bg2"/>
                </a:solidFill>
                <a:latin typeface="Meiryo" charset="-128"/>
                <a:ea typeface="Meiryo" charset="-128"/>
                <a:cs typeface="Meiryo" charset="-128"/>
              </a:rPr>
              <a:t>&amp;</a:t>
            </a:r>
            <a:r>
              <a:rPr kumimoji="1" lang="ja-JP" altLang="en-US" sz="3000" dirty="0">
                <a:solidFill>
                  <a:schemeClr val="bg2"/>
                </a:solidFill>
                <a:latin typeface="Meiryo" charset="-128"/>
                <a:ea typeface="Meiryo" charset="-128"/>
                <a:cs typeface="Meiryo" charset="-128"/>
              </a:rPr>
              <a:t>設定</a:t>
            </a:r>
            <a:r>
              <a:rPr kumimoji="1" lang="ja-JP" altLang="en-US" sz="3000" dirty="0" smtClean="0">
                <a:solidFill>
                  <a:schemeClr val="bg2"/>
                </a:solidFill>
                <a:latin typeface="Meiryo" charset="-128"/>
                <a:ea typeface="Meiryo" charset="-128"/>
                <a:cs typeface="Meiryo" charset="-128"/>
              </a:rPr>
              <a:t>自動化</a:t>
            </a:r>
            <a:r>
              <a:rPr kumimoji="1" lang="en-US" altLang="ja-JP" sz="3000" dirty="0" smtClean="0">
                <a:solidFill>
                  <a:schemeClr val="bg2"/>
                </a:solidFill>
                <a:latin typeface="Meiryo" charset="-128"/>
                <a:ea typeface="Meiryo" charset="-128"/>
                <a:cs typeface="Meiryo" charset="-128"/>
              </a:rPr>
              <a:t> / </a:t>
            </a:r>
            <a:r>
              <a:rPr kumimoji="1" lang="ja-JP" altLang="en-US" sz="3000" dirty="0" smtClean="0">
                <a:solidFill>
                  <a:schemeClr val="bg2"/>
                </a:solidFill>
                <a:latin typeface="Meiryo" charset="-128"/>
                <a:ea typeface="Meiryo" charset="-128"/>
                <a:cs typeface="Meiryo" charset="-128"/>
              </a:rPr>
              <a:t>ゼロタッチ</a:t>
            </a:r>
            <a:r>
              <a:rPr kumimoji="1" lang="ja-JP" altLang="en-US" sz="3000" dirty="0">
                <a:solidFill>
                  <a:schemeClr val="bg2"/>
                </a:solidFill>
                <a:latin typeface="Meiryo" charset="-128"/>
                <a:ea typeface="Meiryo" charset="-128"/>
                <a:cs typeface="Meiryo" charset="-128"/>
              </a:rPr>
              <a:t>設定</a:t>
            </a:r>
            <a:endParaRPr kumimoji="1" lang="en-US" altLang="ja-JP" sz="3000" dirty="0">
              <a:solidFill>
                <a:schemeClr val="bg2"/>
              </a:solidFill>
              <a:latin typeface="Meiryo" charset="-128"/>
              <a:ea typeface="Meiryo" charset="-128"/>
              <a:cs typeface="Meiryo" charset="-128"/>
            </a:endParaRPr>
          </a:p>
        </p:txBody>
      </p:sp>
      <p:sp>
        <p:nvSpPr>
          <p:cNvPr id="7" name="角丸四角形 6"/>
          <p:cNvSpPr/>
          <p:nvPr/>
        </p:nvSpPr>
        <p:spPr>
          <a:xfrm>
            <a:off x="463166" y="3233646"/>
            <a:ext cx="8345488" cy="457200"/>
          </a:xfrm>
          <a:prstGeom prst="roundRect">
            <a:avLst/>
          </a:prstGeom>
          <a:solidFill>
            <a:srgbClr val="002060">
              <a:alpha val="64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3000" dirty="0">
                <a:solidFill>
                  <a:schemeClr val="bg2"/>
                </a:solidFill>
                <a:latin typeface="Meiryo" charset="-128"/>
                <a:ea typeface="Meiryo" charset="-128"/>
                <a:cs typeface="Meiryo" charset="-128"/>
              </a:rPr>
              <a:t>Meraki Cloud API</a:t>
            </a:r>
            <a:endParaRPr kumimoji="1" lang="ja-JP" altLang="en-US" sz="3000" dirty="0">
              <a:solidFill>
                <a:schemeClr val="bg2"/>
              </a:solidFill>
              <a:latin typeface="Meiryo" charset="-128"/>
              <a:ea typeface="Meiryo" charset="-128"/>
              <a:cs typeface="Meiryo" charset="-128"/>
            </a:endParaRPr>
          </a:p>
        </p:txBody>
      </p:sp>
      <p:sp>
        <p:nvSpPr>
          <p:cNvPr id="8" name="テキスト ボックス 7"/>
          <p:cNvSpPr txBox="1"/>
          <p:nvPr/>
        </p:nvSpPr>
        <p:spPr>
          <a:xfrm>
            <a:off x="463165" y="3990558"/>
            <a:ext cx="8345488" cy="1027204"/>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2025" dirty="0">
                <a:solidFill>
                  <a:schemeClr val="bg2"/>
                </a:solidFill>
                <a:latin typeface="Meiryo" charset="-128"/>
                <a:ea typeface="Meiryo" charset="-128"/>
                <a:cs typeface="Meiryo" charset="-128"/>
              </a:rPr>
              <a:t>他にも、</a:t>
            </a:r>
            <a:r>
              <a:rPr kumimoji="1" lang="en-US" altLang="ja-JP" sz="2025" dirty="0">
                <a:solidFill>
                  <a:schemeClr val="bg2"/>
                </a:solidFill>
                <a:latin typeface="Meiryo" charset="-128"/>
                <a:ea typeface="Meiryo" charset="-128"/>
                <a:cs typeface="Meiryo" charset="-128"/>
              </a:rPr>
              <a:t>Cisco</a:t>
            </a:r>
            <a:r>
              <a:rPr kumimoji="1" lang="ja-JP" altLang="en-US" sz="2025" dirty="0">
                <a:solidFill>
                  <a:schemeClr val="bg2"/>
                </a:solidFill>
                <a:latin typeface="Meiryo" charset="-128"/>
                <a:ea typeface="Meiryo" charset="-128"/>
                <a:cs typeface="Meiryo" charset="-128"/>
              </a:rPr>
              <a:t> </a:t>
            </a:r>
            <a:r>
              <a:rPr kumimoji="1" lang="en-US" altLang="ja-JP" sz="2025" dirty="0">
                <a:solidFill>
                  <a:schemeClr val="bg2"/>
                </a:solidFill>
                <a:latin typeface="Meiryo" charset="-128"/>
                <a:ea typeface="Meiryo" charset="-128"/>
                <a:cs typeface="Meiryo" charset="-128"/>
              </a:rPr>
              <a:t>Meraki</a:t>
            </a:r>
            <a:r>
              <a:rPr kumimoji="1" lang="ja-JP" altLang="en-US" sz="2025" dirty="0">
                <a:solidFill>
                  <a:schemeClr val="bg2"/>
                </a:solidFill>
                <a:latin typeface="Meiryo" charset="-128"/>
                <a:ea typeface="Meiryo" charset="-128"/>
                <a:cs typeface="Meiryo" charset="-128"/>
              </a:rPr>
              <a:t> </a:t>
            </a:r>
            <a:r>
              <a:rPr kumimoji="1" lang="en-US" altLang="ja-JP" sz="2025" dirty="0" smtClean="0">
                <a:solidFill>
                  <a:schemeClr val="bg2"/>
                </a:solidFill>
                <a:latin typeface="Meiryo" charset="-128"/>
                <a:ea typeface="Meiryo" charset="-128"/>
                <a:cs typeface="Meiryo" charset="-128"/>
              </a:rPr>
              <a:t>MX </a:t>
            </a:r>
            <a:r>
              <a:rPr kumimoji="1" lang="ja-JP" altLang="en-US" sz="2025" dirty="0" smtClean="0">
                <a:solidFill>
                  <a:schemeClr val="bg2"/>
                </a:solidFill>
                <a:latin typeface="Meiryo" charset="-128"/>
                <a:ea typeface="Meiryo" charset="-128"/>
                <a:cs typeface="Meiryo" charset="-128"/>
              </a:rPr>
              <a:t>なら</a:t>
            </a:r>
            <a:r>
              <a:rPr kumimoji="1" lang="ja-JP" altLang="en-US" sz="2025" dirty="0">
                <a:solidFill>
                  <a:schemeClr val="bg2"/>
                </a:solidFill>
                <a:latin typeface="Meiryo" charset="-128"/>
                <a:ea typeface="Meiryo" charset="-128"/>
                <a:cs typeface="Meiryo" charset="-128"/>
              </a:rPr>
              <a:t>、</a:t>
            </a:r>
            <a:endParaRPr kumimoji="1" lang="en-US" altLang="ja-JP" sz="2025" dirty="0">
              <a:solidFill>
                <a:schemeClr val="bg2"/>
              </a:solidFill>
              <a:latin typeface="Meiryo" charset="-128"/>
              <a:ea typeface="Meiryo" charset="-128"/>
              <a:cs typeface="Meiryo" charset="-128"/>
            </a:endParaRPr>
          </a:p>
          <a:p>
            <a:pPr algn="ctr"/>
            <a:r>
              <a:rPr kumimoji="1" lang="ja-JP" altLang="en-US" sz="2025" dirty="0">
                <a:solidFill>
                  <a:schemeClr val="bg2"/>
                </a:solidFill>
                <a:latin typeface="Meiryo" charset="-128"/>
                <a:ea typeface="Meiryo" charset="-128"/>
                <a:cs typeface="Meiryo" charset="-128"/>
              </a:rPr>
              <a:t>セキュリティ機能も併せて提供できます。</a:t>
            </a:r>
            <a:endParaRPr kumimoji="1" lang="en-US" altLang="ja-JP" sz="2025" dirty="0">
              <a:solidFill>
                <a:schemeClr val="bg2"/>
              </a:solidFill>
              <a:latin typeface="Meiryo" charset="-128"/>
              <a:ea typeface="Meiryo" charset="-128"/>
              <a:cs typeface="Meiryo" charset="-128"/>
            </a:endParaRPr>
          </a:p>
          <a:p>
            <a:pPr algn="ctr"/>
            <a:r>
              <a:rPr kumimoji="1" lang="ja-JP" altLang="en-US" sz="2025" dirty="0">
                <a:solidFill>
                  <a:schemeClr val="bg2"/>
                </a:solidFill>
                <a:latin typeface="Meiryo" charset="-128"/>
                <a:ea typeface="Meiryo" charset="-128"/>
                <a:cs typeface="Meiryo" charset="-128"/>
              </a:rPr>
              <a:t>「</a:t>
            </a:r>
            <a:r>
              <a:rPr kumimoji="1" lang="en-US" altLang="ja-JP" sz="2025" dirty="0">
                <a:solidFill>
                  <a:schemeClr val="bg2"/>
                </a:solidFill>
                <a:latin typeface="Meiryo" charset="-128"/>
                <a:ea typeface="Meiryo" charset="-128"/>
                <a:cs typeface="Meiryo" charset="-128"/>
              </a:rPr>
              <a:t>Firewall</a:t>
            </a:r>
            <a:r>
              <a:rPr kumimoji="1" lang="ja-JP" altLang="en-US" sz="2025" dirty="0">
                <a:solidFill>
                  <a:schemeClr val="bg2"/>
                </a:solidFill>
                <a:latin typeface="Meiryo" charset="-128"/>
                <a:ea typeface="Meiryo" charset="-128"/>
                <a:cs typeface="Meiryo" charset="-128"/>
              </a:rPr>
              <a:t>」「</a:t>
            </a:r>
            <a:r>
              <a:rPr kumimoji="1" lang="en-US" altLang="ja-JP" sz="2025" dirty="0">
                <a:solidFill>
                  <a:schemeClr val="bg2"/>
                </a:solidFill>
                <a:latin typeface="Meiryo" charset="-128"/>
                <a:ea typeface="Meiryo" charset="-128"/>
                <a:cs typeface="Meiryo" charset="-128"/>
              </a:rPr>
              <a:t>IPS</a:t>
            </a:r>
            <a:r>
              <a:rPr kumimoji="1" lang="ja-JP" altLang="en-US" sz="2025" dirty="0">
                <a:solidFill>
                  <a:schemeClr val="bg2"/>
                </a:solidFill>
                <a:latin typeface="Meiryo" charset="-128"/>
                <a:ea typeface="Meiryo" charset="-128"/>
                <a:cs typeface="Meiryo" charset="-128"/>
              </a:rPr>
              <a:t>」「マルウェア対策」</a:t>
            </a:r>
          </a:p>
        </p:txBody>
      </p:sp>
      <p:sp>
        <p:nvSpPr>
          <p:cNvPr id="9" name="十字形 8"/>
          <p:cNvSpPr/>
          <p:nvPr/>
        </p:nvSpPr>
        <p:spPr>
          <a:xfrm>
            <a:off x="4496209" y="3689350"/>
            <a:ext cx="228600" cy="210812"/>
          </a:xfrm>
          <a:prstGeom prst="plus">
            <a:avLst>
              <a:gd name="adj" fmla="val 37162"/>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Tree>
    <p:extLst>
      <p:ext uri="{BB962C8B-B14F-4D97-AF65-F5344CB8AC3E}">
        <p14:creationId xmlns:p14="http://schemas.microsoft.com/office/powerpoint/2010/main" val="206862920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pPr marL="57122" indent="0" algn="ctr">
              <a:buNone/>
            </a:pPr>
            <a:r>
              <a:rPr kumimoji="1" lang="ja-JP" altLang="en-US" smtClean="0">
                <a:latin typeface="Meiryo" charset="-128"/>
                <a:ea typeface="Meiryo" charset="-128"/>
                <a:cs typeface="Meiryo" charset="-128"/>
              </a:rPr>
              <a:t>デモンストレーション</a:t>
            </a:r>
            <a:endParaRPr kumimoji="1" lang="ja-JP" altLang="en-US" dirty="0">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en-US" altLang="ja-JP" dirty="0" smtClean="0">
                <a:latin typeface="Meiryo" charset="-128"/>
                <a:ea typeface="Meiryo" charset="-128"/>
                <a:cs typeface="Meiryo" charset="-128"/>
              </a:rPr>
              <a:t>Cisco</a:t>
            </a:r>
            <a:r>
              <a:rPr kumimoji="1" lang="ja-JP" altLang="en-US" dirty="0">
                <a:latin typeface="Meiryo" charset="-128"/>
                <a:ea typeface="Meiryo" charset="-128"/>
                <a:cs typeface="Meiryo" charset="-128"/>
              </a:rPr>
              <a:t> </a:t>
            </a:r>
            <a:r>
              <a:rPr kumimoji="1" lang="en-US" altLang="ja-JP" dirty="0" smtClean="0">
                <a:latin typeface="Meiryo" charset="-128"/>
                <a:ea typeface="Meiryo" charset="-128"/>
                <a:cs typeface="Meiryo" charset="-128"/>
              </a:rPr>
              <a:t>Meraki</a:t>
            </a:r>
            <a:r>
              <a:rPr kumimoji="1" lang="ja-JP" altLang="en-US" dirty="0" smtClean="0">
                <a:latin typeface="Meiryo" charset="-128"/>
                <a:ea typeface="Meiryo" charset="-128"/>
                <a:cs typeface="Meiryo" charset="-128"/>
              </a:rPr>
              <a:t> </a:t>
            </a:r>
            <a:r>
              <a:rPr kumimoji="1" lang="en-US" altLang="ja-JP" dirty="0" smtClean="0">
                <a:latin typeface="Meiryo" charset="-128"/>
                <a:ea typeface="Meiryo" charset="-128"/>
                <a:cs typeface="Meiryo" charset="-128"/>
              </a:rPr>
              <a:t>MX</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51811461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descr="data:image/jpeg;base64,/9j/4AAQSkZJRgABAQAAAQABAAD/2wCEAAkGBhQNEBAQEA8QEBIRDxQPEA8UFhQQEBAQFBgXGBUQEhUXGyYeGhkjGRIVIC8gIycpLC0sFR4xQTAsQSYrLCkBCQoKDQsMGQ4PGTUkHyQtMzU2NTIuNS01LzQ1LjU1NSwtLDI1NTUzNTU1NSw0KTM1LjQ1LDQsLCwsLiwtKSwpNP/AABEIAIoArAMBIgACEQEDEQH/xAAcAAEAAgIDAQAAAAAAAAAAAAAABgcEBQEDCAL/xABPEAABAwIBBQUSCggHAAAAAAABAAIDBAURBgcSITETQVVzkQgUFSIyM1FSVGFxcnSTsbLB0RY0NTZDgZKUs9IXIySChKG0whhTYoOio8P/xAAbAQEAAgMBAQAAAAAAAAAAAAAABAUDBgcCAf/EADERAAEDAwAGCQMFAAAAAAAAAAABAgMEBREGEiExQVETMzRhcXKhsdE1gZEiJGLB4f/aAAwDAQACEQMRAD8AvFERAEREAREQHBUXyIuT6l10L3ueGXeeCPE4hkcbIWtY3sDafCSpQoBmdn3WnuD+3vNW76iI0BYCIiAIiIAiIgCIiAIiIAiIgCIiAIiIAiIgCIiA66iTRY93atJ5Aq15n6XTtk7u2uMzuVkJ9qnWVNTuVDWSbNCknf8AZjcfYoDzO3yVL5dL+HCgLSREQBERAEREAREQBERAEREAREQBERAEREAREQEWzoVO5We4u7NK9n28Gf3KLczv8lS+Xy/hwrsz/ZQCntnOwP6yrkawN39zjIe93KGD95dfM7fJUvl8v4cKAtJERAEREAREQBERAEREAREQBERAEUOuudq3Ucr4ZalwkjcWPaIpjouG0Y6OHItVLn8tbdks7vBC724ICxkVXS80Rbh1MdW79xg9L1hyc0hRjqaOrd4dyb/cUBbq198vkNBBJUVEgjjjGLnHfO81o33HeAVP3PmkxokU1vOkRqdLJ0oPisGJ5Qqqyqy2qrvIH1cxeGnpImjQij8Rg9JxPfQGVl1lfLfK50xa4NxEVNAOmLI8elbgNriTie+e8FfGY+xT0FtdHVQvge+qfK1j8A/c3MiAcRva2u1HXqUK5nbJhkjqivkaHOieKeDHXoOLdJ7x38HNAPfKsrL7OJFYWwOmhllExeG7nojR0MCcdIjtkBLkVQ/4kaTuKr5YvzKxMl8pmXOiirY2PYyQPcGOw0xoOc044atrDyoDdIqidzR9ICRznVajhti/Mtxkfnop7vVspIqaojc9r3B7zHojQaXHHA47yAsVERAEREAREQBERAEREB1yQNd1TWu8IB9KxZLHTv6qmgd4Y2H0hZyIDTS5G0T+qoKQ/wCzH7GrDlzbW1+220n1RhvoUlRAQe5ZmLXUNI5z3E4anwvfG4d8DEtP1gqns4eZee0tdUU7jVUrdbjhhNCOzI0ai3/UPrAXplfMjA4EEAgjAg6wQdoIQFCcz1lbHA+e3yvDDO8TU5JwDpANF0ePZIDSPFK2vNG9TbOOl/8ANQjPDkH0HrBLAC2mqSXxAfRSA9PEDvAYgjvHDeXTbbNd8oIIXjdKyCnmLGOfJEHMdgwuGL3Bx6Ut24oC3M8VmgislW+OmgY8bhg9sbGuGM0WOBAxGpZuZ/5ApOLn/FlWfnMsU1wtVRS07A+aTcdFpcGA6ErHO1nVsaVWFpyZymooGU1OWxwsDg2PTpnYBxJOs69rigMvme7bFO25brDFLoyxaOmxr8MRJjhpDVsXFop2xZaSsYxrGta/BrQGtH7K06gNW0/zUkzK5GVVobWisjEZmfE5mD2P0tEP0j0p1dUFHcrMhrv0aqbjbmNbpEblLpw44bkxjulf4CNYQF4YoqP5yyr/AM0fapPcrmtumIYd21y7kzdTq65ojS2atuOxAZSLjFMUByi4xTFAcouMUxQHKLjFMUByiIgCIiAIiICAZ8bW2os1Q4jpoHRzsO+Dphjv+L3KP5kbmKOw1lS4EtgqKmZwG0hkMTsByKd5x6fdbTcW7f2KZ32Gl39qrHNz81Lv/Gf08SA0VRlzc6w7ubhLTh/TNhhDWxxsOxo3z4TrXV8JLlwvV8oWtoOtR8W30L7nqBG0uccAPrJx2ADsqldUzK/CKdNistuZTtfIzgiqqqvLfvM/4SXLher5QnwkuXC9Xyha/dJO5K3zEnuTTk7krfMSe5ZNar7yL0Oj/Nv5X5M85S3Hher5QpozOJU0uTtDUbpu1ZVzSU7JpOm0SJZcZHDDA4NYAB3xtwVdudIQf2Ot2H6CT3Lf36ndFYLAyRjmOFbNi1wLXDF8pGIOvYQpUDpdVyyFFdIbes0LKTGFXbhVXinP7mE7Ka5HWbvVYnWcNEDHvDeXHwluXC9XyhYi6panRc1gbJI92JbHG0yPIG04DeUBtRO5cNU2uWz2qCPXkYiInFVX5Nh8JblwvV8oT4S3Lher5Qtfpydx1vmJPcmnJ3HW+Yk9yy61X3kHodH+bfyvyTjNZlHWTXUU9TXT1EbqSSTQkI0dMOaAcPBiovFlrc5TI4XSdgEsjQ0NYQA1xA3lus01PIbzHI6nqI2CjlaXSRvjGliMBiQofbdknHy+uVIlkkZAjuJT0NHR1V1kiRMx4XG1e42Vflrc4Y3v6K1B0RjhosGP8l6Qonl0cZJxJY0k9kkDEry1e/i8vi+0L1Jb+sxcUz1QvdJI6Riq5eJE0go4aOqayFuE1c+q8zJREUs18IiIAiIgMC/0+60lTH29NKz7THD2qnM3HzUu/wDGf08SvCRukCOyCFSuQsO55M3tnayV7eSGMexAQWg61HxbfQvmt+h8ph9cL6oOtR8W30L5rfofKYfXCoo+0J4nV676S7yf0XdlJnbpbbVS0ksNXJJEGlxiY17MHtDm6y8HY4by136eaLuW4+Zb+dQXOZpMvdc7cZ3NcynDXMjc8HCJmOsDBR6nqxIXN0XtczDSa9pYRjs1FWU0741XDdnM0u3WmlrY2602Hrn9PH3La/TzRdy3HzLfzrRZ1r/Hc7faKuEPEc1a4tDwGvGiHsOkASNrDvqEP2HwH0LbXb5u5P8Alk34ky+RzrMx2zceq61NttTAiO1tZeWNyoapSPNX8tx+Qzelqjikear5cj8hm9LVBo+uNp0l+nL4p7l94LnBEV0cxOCF5WtuyTj5fXK9UkrytbdknHy+uVCreq+5s+i/b18q+6Hxe/i8vi+0L1Jb+sxcUz1QvLd7+Ly+L7QvUlv6zFxTPVC+UPVL4mTSrtrfKnupkoiKcaoEREAREQBVJaKfcrJlKztay5j/AK2K2iotT5HHcLvTveNG4VNRK1wxxY2oijYcR2Q5rv5ICg6DrUfFt9C+6inEjS12OB7GogjWCD2VlzZM19Edwlt1VI6PpRJBG6aKRo1BzXN1bMNW1dfQ6r4LuP3d/uVI6nmR6qiHUYbtbpKZrHyJuwqL4bj5bV1Q1C5XEDsCoeF1RxEOe9z5JZHkF8sjjJI8jUNJx7y7+h9XwVcvu8nuTofV8FXL7vJ7l6cypcmFyYYZ7JTv6SNWop1u2HwFbO5/N6weXT/iTLDjsldMRHHa64PdqaZInRRgnfc52oDwqxL/AJsJuglFSQFslTQv540ccGzPcXmWNpOrbJqJ7XexUmlie1jkcm8pL7cKaeogdE7KNXK48U+CtV1vhOk2RkksMjQQ2WJxjeAdrcRvLINtrBqNquII1ECB5GPhw1rjodV8F3L7vJ7lDbBOxcohsk10tdRHqSPRUXguTr54qeErh596c81PCVw8+9dnQ+r4LuX3eT3J0Pq+C7l93k9yy/uu8r82D+PqSDNfcZ+jNNFJWVUzHQTuLJZXSNJDThqOpRG27JOPl9cqY5srRUi8000tDVwRsgma6SWJ8bAS04DEjBRyHJuuiMjehVe79dI4OETsCC4kYalIlZI+BEVNpUUNVR0t3kka5Ejxs5cP9Nde/i8vi+0L1Jb+sxcUz1QvNFwycr5YnsFprwXDAEwuw2+Bel6JpEUYIIIjaCNhBwGorJSMdHHhycSHpDVw1dU18LspqonqpkoiKWa8EREAREQBERAEREAREQBERAEREAREQBcYLlEBxguURAf/2Q=="/>
          <p:cNvSpPr>
            <a:spLocks noChangeAspect="1" noChangeArrowheads="1"/>
          </p:cNvSpPr>
          <p:nvPr/>
        </p:nvSpPr>
        <p:spPr bwMode="auto">
          <a:xfrm>
            <a:off x="310196" y="9280"/>
            <a:ext cx="304642" cy="30464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347" tIns="45672" rIns="91347" bIns="45672" numCol="1" anchor="t" anchorCtr="0" compatLnSpc="1">
            <a:prstTxWarp prst="textNoShape">
              <a:avLst/>
            </a:prstTxWarp>
          </a:bodyPr>
          <a:lstStyle/>
          <a:p>
            <a:endParaRPr lang="en-US" sz="1799">
              <a:latin typeface="Meiryo" charset="-128"/>
              <a:ea typeface="Meiryo" charset="-128"/>
              <a:cs typeface="Meiryo" charset="-128"/>
            </a:endParaRPr>
          </a:p>
        </p:txBody>
      </p:sp>
      <p:pic>
        <p:nvPicPr>
          <p:cNvPr id="1044" name="Picture 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2168" y="2074993"/>
            <a:ext cx="2331751" cy="11788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TextBox 28"/>
          <p:cNvSpPr txBox="1"/>
          <p:nvPr/>
        </p:nvSpPr>
        <p:spPr>
          <a:xfrm>
            <a:off x="261989" y="3512192"/>
            <a:ext cx="3069242" cy="369235"/>
          </a:xfrm>
          <a:prstGeom prst="rect">
            <a:avLst/>
          </a:prstGeom>
          <a:noFill/>
        </p:spPr>
        <p:txBody>
          <a:bodyPr wrap="none" lIns="91347" tIns="45672" rIns="91347" bIns="45672" rtlCol="0">
            <a:spAutoFit/>
          </a:bodyPr>
          <a:lstStyle/>
          <a:p>
            <a:pPr marL="342558" indent="-342558">
              <a:buFont typeface="+mj-lt"/>
              <a:buAutoNum type="arabicPeriod"/>
            </a:pPr>
            <a:r>
              <a:rPr lang="ja-JP" altLang="en-US" dirty="0">
                <a:solidFill>
                  <a:srgbClr val="435153"/>
                </a:solidFill>
                <a:latin typeface="Meiryo" charset="-128"/>
                <a:ea typeface="Meiryo" charset="-128"/>
                <a:cs typeface="Meiryo" charset="-128"/>
              </a:rPr>
              <a:t>開封して、ケーブル接続</a:t>
            </a:r>
            <a:endParaRPr lang="en-US" dirty="0">
              <a:solidFill>
                <a:srgbClr val="435153"/>
              </a:solidFill>
              <a:latin typeface="Meiryo" charset="-128"/>
              <a:ea typeface="Meiryo" charset="-128"/>
              <a:cs typeface="Meiryo" charset="-128"/>
            </a:endParaRPr>
          </a:p>
        </p:txBody>
      </p:sp>
      <p:sp>
        <p:nvSpPr>
          <p:cNvPr id="50" name="TextBox 49"/>
          <p:cNvSpPr txBox="1"/>
          <p:nvPr/>
        </p:nvSpPr>
        <p:spPr>
          <a:xfrm>
            <a:off x="4694777" y="3512192"/>
            <a:ext cx="4395928" cy="800122"/>
          </a:xfrm>
          <a:prstGeom prst="rect">
            <a:avLst/>
          </a:prstGeom>
          <a:noFill/>
        </p:spPr>
        <p:txBody>
          <a:bodyPr wrap="square" lIns="91347" tIns="45672" rIns="91347" bIns="45672" rtlCol="0">
            <a:spAutoFit/>
          </a:bodyPr>
          <a:lstStyle/>
          <a:p>
            <a:pPr marL="137024" indent="-137024">
              <a:buFont typeface="+mj-lt"/>
              <a:buAutoNum type="arabicPeriod"/>
            </a:pPr>
            <a:r>
              <a:rPr lang="en-US" sz="1600" dirty="0">
                <a:solidFill>
                  <a:srgbClr val="435153"/>
                </a:solidFill>
                <a:latin typeface="Meiryo" charset="-128"/>
                <a:ea typeface="Meiryo" charset="-128"/>
                <a:cs typeface="Meiryo" charset="-128"/>
              </a:rPr>
              <a:t> </a:t>
            </a:r>
            <a:r>
              <a:rPr lang="ja-JP" altLang="en-US" sz="1600" dirty="0">
                <a:solidFill>
                  <a:srgbClr val="435153"/>
                </a:solidFill>
                <a:latin typeface="Meiryo" charset="-128"/>
                <a:ea typeface="Meiryo" charset="-128"/>
                <a:cs typeface="Meiryo" charset="-128"/>
              </a:rPr>
              <a:t>ネットワーク設定</a:t>
            </a:r>
            <a:r>
              <a:rPr lang="en-US" altLang="ja-JP" sz="1600" dirty="0">
                <a:solidFill>
                  <a:srgbClr val="435153"/>
                </a:solidFill>
                <a:latin typeface="Meiryo" charset="-128"/>
                <a:ea typeface="Meiryo" charset="-128"/>
                <a:cs typeface="Meiryo" charset="-128"/>
              </a:rPr>
              <a:t>(</a:t>
            </a:r>
            <a:r>
              <a:rPr lang="ja-JP" altLang="en-US" sz="1600" dirty="0">
                <a:solidFill>
                  <a:srgbClr val="435153"/>
                </a:solidFill>
                <a:latin typeface="Meiryo" charset="-128"/>
                <a:ea typeface="Meiryo" charset="-128"/>
                <a:cs typeface="Meiryo" charset="-128"/>
              </a:rPr>
              <a:t>テンプレート設定可能</a:t>
            </a:r>
            <a:r>
              <a:rPr lang="en-US" altLang="ja-JP" sz="1600" dirty="0">
                <a:solidFill>
                  <a:srgbClr val="435153"/>
                </a:solidFill>
                <a:latin typeface="Meiryo" charset="-128"/>
                <a:ea typeface="Meiryo" charset="-128"/>
                <a:cs typeface="Meiryo" charset="-128"/>
              </a:rPr>
              <a:t>)</a:t>
            </a:r>
            <a:endParaRPr lang="en-US" sz="1600" dirty="0">
              <a:solidFill>
                <a:srgbClr val="435153"/>
              </a:solidFill>
              <a:latin typeface="Meiryo" charset="-128"/>
              <a:ea typeface="Meiryo" charset="-128"/>
              <a:cs typeface="Meiryo" charset="-128"/>
            </a:endParaRPr>
          </a:p>
          <a:p>
            <a:pPr marL="137024" indent="-137024">
              <a:buFont typeface="+mj-lt"/>
              <a:buAutoNum type="arabicPeriod"/>
            </a:pPr>
            <a:r>
              <a:rPr lang="en-US" sz="1600" dirty="0">
                <a:solidFill>
                  <a:srgbClr val="435153"/>
                </a:solidFill>
                <a:latin typeface="Meiryo" charset="-128"/>
                <a:ea typeface="Meiryo" charset="-128"/>
                <a:cs typeface="Meiryo" charset="-128"/>
              </a:rPr>
              <a:t> </a:t>
            </a:r>
            <a:r>
              <a:rPr lang="ja-JP" altLang="en-US" sz="1600" dirty="0">
                <a:solidFill>
                  <a:srgbClr val="435153"/>
                </a:solidFill>
                <a:latin typeface="Meiryo" charset="-128"/>
                <a:ea typeface="Meiryo" charset="-128"/>
                <a:cs typeface="Meiryo" charset="-128"/>
              </a:rPr>
              <a:t>オーダー番号を入力</a:t>
            </a:r>
            <a:endParaRPr lang="en-US" sz="1600" dirty="0">
              <a:solidFill>
                <a:srgbClr val="435153"/>
              </a:solidFill>
              <a:latin typeface="Meiryo" charset="-128"/>
              <a:ea typeface="Meiryo" charset="-128"/>
              <a:cs typeface="Meiryo" charset="-128"/>
            </a:endParaRPr>
          </a:p>
          <a:p>
            <a:r>
              <a:rPr lang="en-US" sz="1400" dirty="0">
                <a:solidFill>
                  <a:srgbClr val="435153"/>
                </a:solidFill>
                <a:latin typeface="Meiryo" charset="-128"/>
                <a:ea typeface="Meiryo" charset="-128"/>
                <a:cs typeface="Meiryo" charset="-128"/>
              </a:rPr>
              <a:t>     -</a:t>
            </a:r>
            <a:r>
              <a:rPr lang="ja-JP" altLang="en-US" sz="1400" dirty="0">
                <a:solidFill>
                  <a:srgbClr val="435153"/>
                </a:solidFill>
                <a:latin typeface="Meiryo" charset="-128"/>
                <a:ea typeface="Meiryo" charset="-128"/>
                <a:cs typeface="Meiryo" charset="-128"/>
              </a:rPr>
              <a:t>オーダー番号と</a:t>
            </a:r>
            <a:r>
              <a:rPr lang="en-US" altLang="ja-JP" sz="1400" dirty="0">
                <a:solidFill>
                  <a:srgbClr val="435153"/>
                </a:solidFill>
                <a:latin typeface="Meiryo" charset="-128"/>
                <a:ea typeface="Meiryo" charset="-128"/>
                <a:cs typeface="Meiryo" charset="-128"/>
              </a:rPr>
              <a:t>HW</a:t>
            </a:r>
            <a:r>
              <a:rPr lang="ja-JP" altLang="en-US" sz="1400" dirty="0">
                <a:solidFill>
                  <a:srgbClr val="435153"/>
                </a:solidFill>
                <a:latin typeface="Meiryo" charset="-128"/>
                <a:ea typeface="Meiryo" charset="-128"/>
                <a:cs typeface="Meiryo" charset="-128"/>
              </a:rPr>
              <a:t>シリアル番号を関連づけ</a:t>
            </a:r>
            <a:endParaRPr lang="en-US" sz="1400" dirty="0">
              <a:solidFill>
                <a:srgbClr val="435153"/>
              </a:solidFill>
              <a:latin typeface="Meiryo" charset="-128"/>
              <a:ea typeface="Meiryo" charset="-128"/>
              <a:cs typeface="Meiryo" charset="-128"/>
            </a:endParaRPr>
          </a:p>
        </p:txBody>
      </p:sp>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6673" y="1724497"/>
            <a:ext cx="2197583" cy="1651355"/>
          </a:xfrm>
          <a:prstGeom prst="rect">
            <a:avLst/>
          </a:prstGeom>
        </p:spPr>
      </p:pic>
      <p:sp>
        <p:nvSpPr>
          <p:cNvPr id="26" name="TextBox 25"/>
          <p:cNvSpPr txBox="1"/>
          <p:nvPr/>
        </p:nvSpPr>
        <p:spPr>
          <a:xfrm>
            <a:off x="842164" y="1101518"/>
            <a:ext cx="1318529" cy="403860"/>
          </a:xfrm>
          <a:prstGeom prst="rect">
            <a:avLst/>
          </a:prstGeom>
          <a:noFill/>
        </p:spPr>
        <p:txBody>
          <a:bodyPr wrap="square" lIns="91347" tIns="45672" rIns="91347" bIns="45672" rtlCol="0">
            <a:spAutoFit/>
          </a:bodyPr>
          <a:lstStyle/>
          <a:p>
            <a:pPr algn="ctr"/>
            <a:r>
              <a:rPr lang="ja-JP" altLang="en-US" sz="2025" dirty="0">
                <a:solidFill>
                  <a:srgbClr val="435153"/>
                </a:solidFill>
                <a:latin typeface="Meiryo" charset="-128"/>
                <a:ea typeface="Meiryo" charset="-128"/>
                <a:cs typeface="Meiryo" charset="-128"/>
              </a:rPr>
              <a:t>導入拠点</a:t>
            </a:r>
            <a:endParaRPr lang="en-US" sz="2025" dirty="0">
              <a:solidFill>
                <a:srgbClr val="435153"/>
              </a:solidFill>
              <a:latin typeface="Meiryo" charset="-128"/>
              <a:ea typeface="Meiryo" charset="-128"/>
              <a:cs typeface="Meiryo" charset="-128"/>
            </a:endParaRPr>
          </a:p>
        </p:txBody>
      </p:sp>
      <p:sp>
        <p:nvSpPr>
          <p:cNvPr id="56" name="TextBox 55"/>
          <p:cNvSpPr txBox="1"/>
          <p:nvPr/>
        </p:nvSpPr>
        <p:spPr>
          <a:xfrm>
            <a:off x="5721141" y="1101519"/>
            <a:ext cx="2925495" cy="403860"/>
          </a:xfrm>
          <a:prstGeom prst="rect">
            <a:avLst/>
          </a:prstGeom>
          <a:noFill/>
        </p:spPr>
        <p:txBody>
          <a:bodyPr wrap="square" lIns="91347" tIns="45672" rIns="91347" bIns="45672" rtlCol="0">
            <a:spAutoFit/>
          </a:bodyPr>
          <a:lstStyle/>
          <a:p>
            <a:pPr algn="ctr"/>
            <a:r>
              <a:rPr lang="en-US" altLang="ja-JP" sz="2025" dirty="0">
                <a:solidFill>
                  <a:srgbClr val="435153"/>
                </a:solidFill>
                <a:latin typeface="Meiryo" charset="-128"/>
                <a:ea typeface="Meiryo" charset="-128"/>
                <a:cs typeface="Meiryo" charset="-128"/>
              </a:rPr>
              <a:t>Meraki Dashboard</a:t>
            </a:r>
            <a:endParaRPr lang="en-US" sz="2025" dirty="0">
              <a:solidFill>
                <a:srgbClr val="435153"/>
              </a:solidFill>
              <a:latin typeface="Meiryo" charset="-128"/>
              <a:ea typeface="Meiryo" charset="-128"/>
              <a:cs typeface="Meiryo" charset="-128"/>
            </a:endParaRPr>
          </a:p>
        </p:txBody>
      </p:sp>
      <p:sp>
        <p:nvSpPr>
          <p:cNvPr id="31" name="Rectangle 30"/>
          <p:cNvSpPr/>
          <p:nvPr/>
        </p:nvSpPr>
        <p:spPr>
          <a:xfrm>
            <a:off x="2001448" y="2473862"/>
            <a:ext cx="198671" cy="947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47" tIns="45672" rIns="91347" bIns="45672" rtlCol="0" anchor="ctr"/>
          <a:lstStyle/>
          <a:p>
            <a:pPr algn="ctr"/>
            <a:endParaRPr lang="en-US" sz="1799" dirty="0">
              <a:latin typeface="Meiryo" charset="-128"/>
              <a:ea typeface="Meiryo" charset="-128"/>
              <a:cs typeface="Meiryo" charset="-128"/>
            </a:endParaRPr>
          </a:p>
        </p:txBody>
      </p:sp>
      <p:pic>
        <p:nvPicPr>
          <p:cNvPr id="42" name="Picture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9140" y="2877224"/>
            <a:ext cx="1776110" cy="344774"/>
          </a:xfrm>
          <a:prstGeom prst="rect">
            <a:avLst/>
          </a:prstGeom>
        </p:spPr>
      </p:pic>
      <p:pic>
        <p:nvPicPr>
          <p:cNvPr id="44" name="Picture 43"/>
          <p:cNvPicPr>
            <a:picLocks noChangeAspect="1"/>
          </p:cNvPicPr>
          <p:nvPr/>
        </p:nvPicPr>
        <p:blipFill>
          <a:blip r:embed="rId5"/>
          <a:stretch>
            <a:fillRect/>
          </a:stretch>
        </p:blipFill>
        <p:spPr>
          <a:xfrm>
            <a:off x="3139351" y="1412131"/>
            <a:ext cx="2368088" cy="1468214"/>
          </a:xfrm>
          <a:prstGeom prst="rect">
            <a:avLst/>
          </a:prstGeom>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69112" y="2162304"/>
            <a:ext cx="1028861" cy="1255559"/>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pPr>
              <a:lnSpc>
                <a:spcPct val="80000"/>
              </a:lnSpc>
            </a:pPr>
            <a:r>
              <a:rPr lang="ja-JP" altLang="en-US" sz="2800" dirty="0">
                <a:solidFill>
                  <a:schemeClr val="bg1"/>
                </a:solidFill>
                <a:latin typeface="Meiryo" charset="-128"/>
                <a:ea typeface="Meiryo" charset="-128"/>
                <a:cs typeface="Meiryo" charset="-128"/>
              </a:rPr>
              <a:t>ゼロタッチ導入が可能</a:t>
            </a:r>
            <a:endParaRPr lang="en-US" sz="2800" dirty="0">
              <a:solidFill>
                <a:schemeClr val="bg1"/>
              </a:solidFill>
              <a:latin typeface="Meiryo" charset="-128"/>
              <a:ea typeface="Meiryo" charset="-128"/>
              <a:cs typeface="Meiryo" charset="-128"/>
            </a:endParaRPr>
          </a:p>
        </p:txBody>
      </p:sp>
      <p:sp>
        <p:nvSpPr>
          <p:cNvPr id="2" name="右矢印 1"/>
          <p:cNvSpPr/>
          <p:nvPr/>
        </p:nvSpPr>
        <p:spPr>
          <a:xfrm>
            <a:off x="2756550" y="1921940"/>
            <a:ext cx="370332" cy="750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
        <p:nvSpPr>
          <p:cNvPr id="19" name="右矢印 18"/>
          <p:cNvSpPr/>
          <p:nvPr/>
        </p:nvSpPr>
        <p:spPr>
          <a:xfrm rot="10800000">
            <a:off x="5586889" y="1921940"/>
            <a:ext cx="370332" cy="750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Tree>
    <p:extLst>
      <p:ext uri="{BB962C8B-B14F-4D97-AF65-F5344CB8AC3E}">
        <p14:creationId xmlns:p14="http://schemas.microsoft.com/office/powerpoint/2010/main" val="11971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800" dirty="0" err="1" smtClean="0">
                <a:solidFill>
                  <a:schemeClr val="bg1"/>
                </a:solidFill>
              </a:rPr>
              <a:t>PPPoE</a:t>
            </a:r>
            <a:r>
              <a:rPr kumimoji="1" lang="ja-JP" altLang="en-US" sz="2800" dirty="0" smtClean="0">
                <a:solidFill>
                  <a:schemeClr val="bg1"/>
                </a:solidFill>
              </a:rPr>
              <a:t>環境でも、</a:t>
            </a:r>
            <a:r>
              <a:rPr kumimoji="1" lang="en-US" altLang="ja-JP" sz="2800" dirty="0" smtClean="0">
                <a:solidFill>
                  <a:schemeClr val="bg1"/>
                </a:solidFill>
              </a:rPr>
              <a:t>DHCP</a:t>
            </a:r>
            <a:r>
              <a:rPr kumimoji="1" lang="ja-JP" altLang="en-US" sz="2800" dirty="0" smtClean="0">
                <a:solidFill>
                  <a:schemeClr val="bg1"/>
                </a:solidFill>
              </a:rPr>
              <a:t>環境でも利用できます。</a:t>
            </a:r>
            <a:endParaRPr kumimoji="1" lang="ja-JP" altLang="en-US" sz="2800" dirty="0">
              <a:solidFill>
                <a:schemeClr val="bg1"/>
              </a:solidFill>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66554" y="1440454"/>
            <a:ext cx="5163149" cy="3051912"/>
          </a:xfrm>
          <a:prstGeom prst="rect">
            <a:avLst/>
          </a:prstGeom>
        </p:spPr>
      </p:pic>
      <p:sp>
        <p:nvSpPr>
          <p:cNvPr id="6" name="線吹き出し 1 (枠付き) 5"/>
          <p:cNvSpPr/>
          <p:nvPr/>
        </p:nvSpPr>
        <p:spPr>
          <a:xfrm>
            <a:off x="4163059" y="2899046"/>
            <a:ext cx="1879092" cy="398402"/>
          </a:xfrm>
          <a:prstGeom prst="borderCallout1">
            <a:avLst>
              <a:gd name="adj1" fmla="val 39406"/>
              <a:gd name="adj2" fmla="val -304"/>
              <a:gd name="adj3" fmla="val 71082"/>
              <a:gd name="adj4" fmla="val -352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8944" y="2850215"/>
            <a:ext cx="664309" cy="446594"/>
          </a:xfrm>
          <a:prstGeom prst="rect">
            <a:avLst/>
          </a:prstGeom>
        </p:spPr>
      </p:pic>
      <p:sp>
        <p:nvSpPr>
          <p:cNvPr id="9" name="線吹き出し 1 (枠付き) 8"/>
          <p:cNvSpPr/>
          <p:nvPr/>
        </p:nvSpPr>
        <p:spPr>
          <a:xfrm>
            <a:off x="4242900" y="3666503"/>
            <a:ext cx="2305380" cy="352929"/>
          </a:xfrm>
          <a:prstGeom prst="borderCallout1">
            <a:avLst>
              <a:gd name="adj1" fmla="val 34295"/>
              <a:gd name="adj2" fmla="val -599"/>
              <a:gd name="adj3" fmla="val 68864"/>
              <a:gd name="adj4" fmla="val -299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pic>
        <p:nvPicPr>
          <p:cNvPr id="8" name="図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7923" y="3638432"/>
            <a:ext cx="633413" cy="381000"/>
          </a:xfrm>
          <a:prstGeom prst="rect">
            <a:avLst/>
          </a:prstGeom>
        </p:spPr>
      </p:pic>
      <p:sp>
        <p:nvSpPr>
          <p:cNvPr id="10" name="テキスト ボックス 9"/>
          <p:cNvSpPr txBox="1"/>
          <p:nvPr/>
        </p:nvSpPr>
        <p:spPr>
          <a:xfrm>
            <a:off x="4772504" y="2916900"/>
            <a:ext cx="1292341" cy="415498"/>
          </a:xfrm>
          <a:prstGeom prst="rect">
            <a:avLst/>
          </a:prstGeom>
          <a:noFill/>
        </p:spPr>
        <p:txBody>
          <a:bodyPr wrap="none" rtlCol="0">
            <a:spAutoFit/>
          </a:bodyPr>
          <a:lstStyle/>
          <a:p>
            <a:r>
              <a:rPr kumimoji="1" lang="en-US" altLang="ja-JP" sz="1050" dirty="0" err="1">
                <a:solidFill>
                  <a:schemeClr val="bg1"/>
                </a:solidFill>
                <a:latin typeface="Meiryo" charset="-128"/>
                <a:ea typeface="Meiryo" charset="-128"/>
                <a:cs typeface="Meiryo" charset="-128"/>
              </a:rPr>
              <a:t>PPPoE</a:t>
            </a:r>
            <a:r>
              <a:rPr kumimoji="1" lang="en-US" altLang="ja-JP" sz="1050" dirty="0">
                <a:solidFill>
                  <a:schemeClr val="bg1"/>
                </a:solidFill>
                <a:latin typeface="Meiryo" charset="-128"/>
                <a:ea typeface="Meiryo" charset="-128"/>
                <a:cs typeface="Meiryo" charset="-128"/>
              </a:rPr>
              <a:t>/DHCP</a:t>
            </a:r>
            <a:r>
              <a:rPr kumimoji="1" lang="ja-JP" altLang="en-US" sz="1050" dirty="0">
                <a:solidFill>
                  <a:schemeClr val="bg1"/>
                </a:solidFill>
                <a:latin typeface="Meiryo" charset="-128"/>
                <a:ea typeface="Meiryo" charset="-128"/>
                <a:cs typeface="Meiryo" charset="-128"/>
              </a:rPr>
              <a:t>環境</a:t>
            </a:r>
            <a:endParaRPr kumimoji="1"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を選択する。</a:t>
            </a:r>
          </a:p>
        </p:txBody>
      </p:sp>
      <p:sp>
        <p:nvSpPr>
          <p:cNvPr id="11" name="テキスト ボックス 10"/>
          <p:cNvSpPr txBox="1"/>
          <p:nvPr/>
        </p:nvSpPr>
        <p:spPr>
          <a:xfrm>
            <a:off x="4783253" y="3650037"/>
            <a:ext cx="1994457" cy="415498"/>
          </a:xfrm>
          <a:prstGeom prst="rect">
            <a:avLst/>
          </a:prstGeom>
          <a:noFill/>
        </p:spPr>
        <p:txBody>
          <a:bodyPr wrap="none" rtlCol="0">
            <a:spAutoFit/>
          </a:bodyPr>
          <a:lstStyle/>
          <a:p>
            <a:r>
              <a:rPr kumimoji="1" lang="ja-JP" altLang="en-US" sz="1050" dirty="0">
                <a:solidFill>
                  <a:schemeClr val="bg1"/>
                </a:solidFill>
                <a:latin typeface="Meiryo" charset="-128"/>
                <a:ea typeface="Meiryo" charset="-128"/>
                <a:cs typeface="Meiryo" charset="-128"/>
              </a:rPr>
              <a:t>動的</a:t>
            </a:r>
            <a:r>
              <a:rPr kumimoji="1" lang="en-US" altLang="ja-JP" sz="1050" dirty="0">
                <a:solidFill>
                  <a:schemeClr val="bg1"/>
                </a:solidFill>
                <a:latin typeface="Meiryo" charset="-128"/>
                <a:ea typeface="Meiryo" charset="-128"/>
                <a:cs typeface="Meiryo" charset="-128"/>
              </a:rPr>
              <a:t>(Dynamic), </a:t>
            </a:r>
            <a:r>
              <a:rPr kumimoji="1" lang="ja-JP" altLang="en-US" sz="1050" dirty="0">
                <a:solidFill>
                  <a:schemeClr val="bg1"/>
                </a:solidFill>
                <a:latin typeface="Meiryo" charset="-128"/>
                <a:ea typeface="Meiryo" charset="-128"/>
                <a:cs typeface="Meiryo" charset="-128"/>
              </a:rPr>
              <a:t>静的</a:t>
            </a:r>
            <a:r>
              <a:rPr kumimoji="1" lang="en-US" altLang="ja-JP" sz="1050" dirty="0">
                <a:solidFill>
                  <a:schemeClr val="bg1"/>
                </a:solidFill>
                <a:latin typeface="Meiryo" charset="-128"/>
                <a:ea typeface="Meiryo" charset="-128"/>
                <a:cs typeface="Meiryo" charset="-128"/>
              </a:rPr>
              <a:t>(Static)</a:t>
            </a:r>
          </a:p>
          <a:p>
            <a:r>
              <a:rPr kumimoji="1" lang="ja-JP" altLang="en-US" sz="1050" dirty="0">
                <a:solidFill>
                  <a:schemeClr val="bg1"/>
                </a:solidFill>
                <a:latin typeface="Meiryo" charset="-128"/>
                <a:ea typeface="Meiryo" charset="-128"/>
                <a:cs typeface="Meiryo" charset="-128"/>
              </a:rPr>
              <a:t>を選択する。</a:t>
            </a:r>
          </a:p>
        </p:txBody>
      </p:sp>
      <p:sp>
        <p:nvSpPr>
          <p:cNvPr id="12" name="テキスト ボックス 11"/>
          <p:cNvSpPr txBox="1"/>
          <p:nvPr/>
        </p:nvSpPr>
        <p:spPr>
          <a:xfrm>
            <a:off x="6934200" y="2966410"/>
            <a:ext cx="2016288" cy="784830"/>
          </a:xfrm>
          <a:prstGeom prst="rect">
            <a:avLst/>
          </a:prstGeom>
          <a:noFill/>
        </p:spPr>
        <p:txBody>
          <a:bodyPr wrap="square" rtlCol="0">
            <a:spAutoFit/>
          </a:bodyPr>
          <a:lstStyle/>
          <a:p>
            <a:pPr marL="214313" indent="-214313">
              <a:buFont typeface="Wingdings" charset="2"/>
              <a:buChar char="ü"/>
            </a:pPr>
            <a:r>
              <a:rPr kumimoji="1" lang="en-US" altLang="ja-JP" sz="1500" dirty="0" err="1" smtClean="0">
                <a:latin typeface="Meiryo" charset="-128"/>
                <a:ea typeface="Meiryo" charset="-128"/>
                <a:cs typeface="Meiryo" charset="-128"/>
              </a:rPr>
              <a:t>PPPoE</a:t>
            </a:r>
            <a:r>
              <a:rPr kumimoji="1" lang="en-US" altLang="ja-JP" sz="1500" dirty="0" smtClean="0">
                <a:latin typeface="Meiryo" charset="-128"/>
                <a:ea typeface="Meiryo" charset="-128"/>
                <a:cs typeface="Meiryo" charset="-128"/>
              </a:rPr>
              <a:t> </a:t>
            </a:r>
            <a:r>
              <a:rPr kumimoji="1" lang="ja-JP" altLang="en-US" sz="1500" dirty="0" smtClean="0">
                <a:latin typeface="Meiryo" charset="-128"/>
                <a:ea typeface="Meiryo" charset="-128"/>
                <a:cs typeface="Meiryo" charset="-128"/>
              </a:rPr>
              <a:t>の</a:t>
            </a:r>
            <a:r>
              <a:rPr kumimoji="1" lang="ja-JP" altLang="en-US" sz="1500" dirty="0">
                <a:latin typeface="Meiryo" charset="-128"/>
                <a:ea typeface="Meiryo" charset="-128"/>
                <a:cs typeface="Meiryo" charset="-128"/>
              </a:rPr>
              <a:t>動的アドレス環境にも対応可</a:t>
            </a:r>
          </a:p>
        </p:txBody>
      </p:sp>
      <p:sp>
        <p:nvSpPr>
          <p:cNvPr id="13" name="テキスト ボックス 12"/>
          <p:cNvSpPr txBox="1"/>
          <p:nvPr/>
        </p:nvSpPr>
        <p:spPr>
          <a:xfrm>
            <a:off x="6934200" y="2026209"/>
            <a:ext cx="2016288" cy="784830"/>
          </a:xfrm>
          <a:prstGeom prst="rect">
            <a:avLst/>
          </a:prstGeom>
          <a:noFill/>
        </p:spPr>
        <p:txBody>
          <a:bodyPr wrap="square" rtlCol="0">
            <a:spAutoFit/>
          </a:bodyPr>
          <a:lstStyle/>
          <a:p>
            <a:pPr marL="214313" indent="-214313">
              <a:buFont typeface="Wingdings" charset="2"/>
              <a:buChar char="ü"/>
            </a:pPr>
            <a:r>
              <a:rPr kumimoji="1" lang="en-US" altLang="ja-JP" sz="1500" dirty="0" smtClean="0">
                <a:latin typeface="Meiryo" charset="-128"/>
                <a:ea typeface="Meiryo" charset="-128"/>
                <a:cs typeface="Meiryo" charset="-128"/>
              </a:rPr>
              <a:t>DHCP </a:t>
            </a:r>
            <a:r>
              <a:rPr kumimoji="1" lang="ja-JP" altLang="en-US" sz="1500" dirty="0" smtClean="0">
                <a:latin typeface="Meiryo" charset="-128"/>
                <a:ea typeface="Meiryo" charset="-128"/>
                <a:cs typeface="Meiryo" charset="-128"/>
              </a:rPr>
              <a:t>環境</a:t>
            </a:r>
            <a:r>
              <a:rPr kumimoji="1" lang="ja-JP" altLang="en-US" sz="1500" dirty="0">
                <a:latin typeface="Meiryo" charset="-128"/>
                <a:ea typeface="Meiryo" charset="-128"/>
                <a:cs typeface="Meiryo" charset="-128"/>
              </a:rPr>
              <a:t>だけでなく、</a:t>
            </a:r>
            <a:r>
              <a:rPr kumimoji="1" lang="en-US" altLang="ja-JP" sz="1500" dirty="0" err="1" smtClean="0">
                <a:latin typeface="Meiryo" charset="-128"/>
                <a:ea typeface="Meiryo" charset="-128"/>
                <a:cs typeface="Meiryo" charset="-128"/>
              </a:rPr>
              <a:t>PPPoE</a:t>
            </a:r>
            <a:r>
              <a:rPr kumimoji="1" lang="en-US" altLang="ja-JP" sz="1500" dirty="0" smtClean="0">
                <a:latin typeface="Meiryo" charset="-128"/>
                <a:ea typeface="Meiryo" charset="-128"/>
                <a:cs typeface="Meiryo" charset="-128"/>
              </a:rPr>
              <a:t> </a:t>
            </a:r>
            <a:r>
              <a:rPr kumimoji="1" lang="ja-JP" altLang="en-US" sz="1500" dirty="0" smtClean="0">
                <a:latin typeface="Meiryo" charset="-128"/>
                <a:ea typeface="Meiryo" charset="-128"/>
                <a:cs typeface="Meiryo" charset="-128"/>
              </a:rPr>
              <a:t>環境</a:t>
            </a:r>
            <a:r>
              <a:rPr kumimoji="1" lang="ja-JP" altLang="en-US" sz="1500" dirty="0">
                <a:latin typeface="Meiryo" charset="-128"/>
                <a:ea typeface="Meiryo" charset="-128"/>
                <a:cs typeface="Meiryo" charset="-128"/>
              </a:rPr>
              <a:t>にも対応可</a:t>
            </a: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314" y="2218614"/>
            <a:ext cx="1985507" cy="1489131"/>
          </a:xfrm>
          <a:prstGeom prst="rect">
            <a:avLst/>
          </a:prstGeom>
        </p:spPr>
      </p:pic>
      <p:sp>
        <p:nvSpPr>
          <p:cNvPr id="7" name="ホームベース 6"/>
          <p:cNvSpPr/>
          <p:nvPr/>
        </p:nvSpPr>
        <p:spPr>
          <a:xfrm>
            <a:off x="1872495" y="2222500"/>
            <a:ext cx="326200" cy="1240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
        <p:nvSpPr>
          <p:cNvPr id="14" name="テキスト ボックス 13"/>
          <p:cNvSpPr txBox="1"/>
          <p:nvPr/>
        </p:nvSpPr>
        <p:spPr>
          <a:xfrm>
            <a:off x="285501" y="941296"/>
            <a:ext cx="2446123" cy="923330"/>
          </a:xfrm>
          <a:prstGeom prst="rect">
            <a:avLst/>
          </a:prstGeom>
          <a:noFill/>
        </p:spPr>
        <p:txBody>
          <a:bodyPr wrap="square" rtlCol="0">
            <a:spAutoFit/>
          </a:bodyPr>
          <a:lstStyle/>
          <a:p>
            <a:r>
              <a:rPr kumimoji="1" lang="ja-JP" altLang="en-US" dirty="0" smtClean="0">
                <a:latin typeface="Meiryo" charset="-128"/>
                <a:ea typeface="Meiryo" charset="-128"/>
                <a:cs typeface="Meiryo" charset="-128"/>
              </a:rPr>
              <a:t>箱に記載の</a:t>
            </a:r>
            <a:endParaRPr kumimoji="1" lang="en-US" altLang="ja-JP" dirty="0" smtClean="0">
              <a:latin typeface="Meiryo" charset="-128"/>
              <a:ea typeface="Meiryo" charset="-128"/>
              <a:cs typeface="Meiryo" charset="-128"/>
            </a:endParaRPr>
          </a:p>
          <a:p>
            <a:r>
              <a:rPr kumimoji="1" lang="ja-JP" altLang="en-US" dirty="0" smtClean="0">
                <a:latin typeface="Meiryo" charset="-128"/>
                <a:ea typeface="Meiryo" charset="-128"/>
                <a:cs typeface="Meiryo" charset="-128"/>
              </a:rPr>
              <a:t>シリアル</a:t>
            </a:r>
            <a:r>
              <a:rPr kumimoji="1" lang="en-US" altLang="ja-JP" dirty="0" smtClean="0">
                <a:latin typeface="Meiryo" charset="-128"/>
                <a:ea typeface="Meiryo" charset="-128"/>
                <a:cs typeface="Meiryo" charset="-128"/>
              </a:rPr>
              <a:t> </a:t>
            </a:r>
            <a:r>
              <a:rPr kumimoji="1" lang="ja-JP" altLang="en-US" dirty="0" smtClean="0">
                <a:latin typeface="Meiryo" charset="-128"/>
                <a:ea typeface="Meiryo" charset="-128"/>
                <a:cs typeface="Meiryo" charset="-128"/>
              </a:rPr>
              <a:t>ナンバーで</a:t>
            </a:r>
            <a:endParaRPr kumimoji="1" lang="en-US" altLang="ja-JP" dirty="0" smtClean="0">
              <a:latin typeface="Meiryo" charset="-128"/>
              <a:ea typeface="Meiryo" charset="-128"/>
              <a:cs typeface="Meiryo" charset="-128"/>
            </a:endParaRPr>
          </a:p>
          <a:p>
            <a:r>
              <a:rPr kumimoji="1" lang="ja-JP" altLang="en-US" dirty="0" smtClean="0">
                <a:latin typeface="Meiryo" charset="-128"/>
                <a:ea typeface="Meiryo" charset="-128"/>
                <a:cs typeface="Meiryo" charset="-128"/>
              </a:rPr>
              <a:t>ログインします。</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2012857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kumimoji="1" lang="en-US" altLang="ja-JP" sz="3200" dirty="0" smtClean="0">
                <a:latin typeface="Meiryo" charset="-128"/>
                <a:ea typeface="Meiryo" charset="-128"/>
                <a:cs typeface="Meiryo" charset="-128"/>
              </a:rPr>
              <a:t>Cisco Start </a:t>
            </a:r>
            <a:r>
              <a:rPr kumimoji="1" lang="ja-JP" altLang="en-US" sz="3200" dirty="0" smtClean="0">
                <a:latin typeface="Meiryo" charset="-128"/>
                <a:ea typeface="Meiryo" charset="-128"/>
                <a:cs typeface="Meiryo" charset="-128"/>
              </a:rPr>
              <a:t>ビジネス状況と</a:t>
            </a:r>
            <a:r>
              <a:rPr kumimoji="1" lang="en-US" altLang="ja-JP" sz="3200" dirty="0" smtClean="0">
                <a:latin typeface="Meiryo" charset="-128"/>
                <a:ea typeface="Meiryo" charset="-128"/>
                <a:cs typeface="Meiryo" charset="-128"/>
              </a:rPr>
              <a:t>3</a:t>
            </a:r>
            <a:r>
              <a:rPr kumimoji="1" lang="ja-JP" altLang="en-US" sz="3200" dirty="0" smtClean="0">
                <a:latin typeface="Meiryo" charset="-128"/>
                <a:ea typeface="Meiryo" charset="-128"/>
                <a:cs typeface="Meiryo" charset="-128"/>
              </a:rPr>
              <a:t>つの新戦略</a:t>
            </a:r>
            <a:endParaRPr kumimoji="1" lang="en-US" altLang="ja-JP" sz="3200" dirty="0" smtClean="0">
              <a:latin typeface="Meiryo" charset="-128"/>
              <a:ea typeface="Meiryo" charset="-128"/>
              <a:cs typeface="Meiryo" charset="-128"/>
            </a:endParaRPr>
          </a:p>
          <a:p>
            <a:endParaRPr kumimoji="1" lang="ja-JP" altLang="en-US" sz="3200" dirty="0">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en-US" altLang="ja-JP" dirty="0" smtClean="0">
                <a:latin typeface="Meiryo" charset="-128"/>
                <a:ea typeface="Meiryo" charset="-128"/>
                <a:cs typeface="Meiryo" charset="-128"/>
              </a:rPr>
              <a:t>Agenda</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176338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solidFill>
                  <a:schemeClr val="bg1"/>
                </a:solidFill>
              </a:rPr>
              <a:t>セキュリティに付加価値！？</a:t>
            </a:r>
            <a:r>
              <a:rPr lang="en-US" altLang="ja-JP" dirty="0" smtClean="0">
                <a:solidFill>
                  <a:schemeClr val="bg1"/>
                </a:solidFill>
              </a:rPr>
              <a:t/>
            </a:r>
            <a:br>
              <a:rPr lang="en-US" altLang="ja-JP" dirty="0" smtClean="0">
                <a:solidFill>
                  <a:schemeClr val="bg1"/>
                </a:solidFill>
              </a:rPr>
            </a:br>
            <a:r>
              <a:rPr lang="en-US" dirty="0" smtClean="0">
                <a:solidFill>
                  <a:schemeClr val="bg1"/>
                </a:solidFill>
              </a:rPr>
              <a:t>UTM + SD-WAN</a:t>
            </a:r>
            <a:r>
              <a:rPr lang="ja-JP" altLang="en-US" dirty="0" smtClean="0">
                <a:solidFill>
                  <a:schemeClr val="bg1"/>
                </a:solidFill>
              </a:rPr>
              <a:t>で先行しているのは</a:t>
            </a:r>
            <a:r>
              <a:rPr lang="en-US" altLang="ja-JP" dirty="0" smtClean="0">
                <a:solidFill>
                  <a:schemeClr val="bg1"/>
                </a:solidFill>
              </a:rPr>
              <a:t>Meraki</a:t>
            </a:r>
            <a:r>
              <a:rPr lang="ja-JP" altLang="en-US" dirty="0" smtClean="0">
                <a:solidFill>
                  <a:schemeClr val="bg1"/>
                </a:solidFill>
              </a:rPr>
              <a:t>！</a:t>
            </a:r>
            <a:endParaRPr lang="en-US" dirty="0">
              <a:solidFill>
                <a:schemeClr val="bg1"/>
              </a:solidFill>
            </a:endParaRPr>
          </a:p>
        </p:txBody>
      </p:sp>
      <p:grpSp>
        <p:nvGrpSpPr>
          <p:cNvPr id="40" name="Group 39"/>
          <p:cNvGrpSpPr>
            <a:grpSpLocks noChangeAspect="1"/>
          </p:cNvGrpSpPr>
          <p:nvPr/>
        </p:nvGrpSpPr>
        <p:grpSpPr>
          <a:xfrm>
            <a:off x="560525" y="1805915"/>
            <a:ext cx="2559537" cy="2787081"/>
            <a:chOff x="8095097" y="3879813"/>
            <a:chExt cx="5569255" cy="6064366"/>
          </a:xfrm>
        </p:grpSpPr>
        <p:sp>
          <p:nvSpPr>
            <p:cNvPr id="26" name="Oval 25"/>
            <p:cNvSpPr/>
            <p:nvPr/>
          </p:nvSpPr>
          <p:spPr>
            <a:xfrm>
              <a:off x="8129331" y="4343917"/>
              <a:ext cx="3037089" cy="2825414"/>
            </a:xfrm>
            <a:prstGeom prst="ellipse">
              <a:avLst/>
            </a:prstGeom>
            <a:solidFill>
              <a:schemeClr val="accent1">
                <a:lumMod val="40000"/>
                <a:lumOff val="60000"/>
                <a:alpha val="35000"/>
              </a:schemeClr>
            </a:solidFill>
            <a:ln w="57150" cap="flat" cmpd="sng" algn="ctr">
              <a:solidFill>
                <a:srgbClr val="5B9BD5"/>
              </a:solidFill>
              <a:prstDash val="solid"/>
              <a:miter lim="800000"/>
            </a:ln>
            <a:effectLst/>
          </p:spPr>
          <p:txBody>
            <a:bodyPr lIns="11570" tIns="5786" rIns="11570" bIns="5786" rtlCol="0" anchor="ctr"/>
            <a:lstStyle/>
            <a:p>
              <a:pPr algn="ctr" defTabSz="267462" fontAlgn="auto">
                <a:spcBef>
                  <a:spcPts val="0"/>
                </a:spcBef>
                <a:spcAft>
                  <a:spcPts val="0"/>
                </a:spcAft>
                <a:defRPr/>
              </a:pPr>
              <a:r>
                <a:rPr lang="en-US" kern="0" dirty="0" smtClean="0">
                  <a:solidFill>
                    <a:srgbClr val="000000"/>
                  </a:solidFill>
                  <a:latin typeface="Meiryo" charset="-128"/>
                  <a:ea typeface="Meiryo" charset="-128"/>
                  <a:cs typeface="Meiryo" charset="-128"/>
                </a:rPr>
                <a:t>SD-WAN</a:t>
              </a:r>
              <a:endParaRPr lang="en-US" kern="0" dirty="0">
                <a:solidFill>
                  <a:srgbClr val="000000"/>
                </a:solidFill>
                <a:latin typeface="Meiryo" charset="-128"/>
                <a:ea typeface="Meiryo" charset="-128"/>
                <a:cs typeface="Meiryo" charset="-128"/>
              </a:endParaRPr>
            </a:p>
          </p:txBody>
        </p:sp>
        <p:sp>
          <p:nvSpPr>
            <p:cNvPr id="27" name="Oval 26"/>
            <p:cNvSpPr/>
            <p:nvPr/>
          </p:nvSpPr>
          <p:spPr>
            <a:xfrm>
              <a:off x="9611067" y="5779627"/>
              <a:ext cx="3488050" cy="3368407"/>
            </a:xfrm>
            <a:prstGeom prst="ellipse">
              <a:avLst/>
            </a:prstGeom>
            <a:solidFill>
              <a:schemeClr val="accent6">
                <a:lumMod val="20000"/>
                <a:lumOff val="80000"/>
                <a:alpha val="26000"/>
              </a:schemeClr>
            </a:solidFill>
            <a:ln w="57150" cap="flat" cmpd="sng" algn="ctr">
              <a:solidFill>
                <a:srgbClr val="5B9BD5"/>
              </a:solidFill>
              <a:prstDash val="solid"/>
              <a:miter lim="800000"/>
            </a:ln>
            <a:effectLst/>
          </p:spPr>
          <p:txBody>
            <a:bodyPr lIns="11570" tIns="5786" rIns="11570" bIns="5786" rtlCol="0" anchor="t"/>
            <a:lstStyle/>
            <a:p>
              <a:pPr algn="ctr" defTabSz="267462" fontAlgn="auto">
                <a:spcBef>
                  <a:spcPts val="0"/>
                </a:spcBef>
                <a:spcAft>
                  <a:spcPts val="0"/>
                </a:spcAft>
                <a:defRPr/>
              </a:pPr>
              <a:endParaRPr lang="en-US" kern="0" dirty="0">
                <a:solidFill>
                  <a:srgbClr val="000000"/>
                </a:solidFill>
                <a:latin typeface="Meiryo" charset="-128"/>
                <a:ea typeface="Meiryo" charset="-128"/>
                <a:cs typeface="Meiryo" charset="-128"/>
              </a:endParaRPr>
            </a:p>
            <a:p>
              <a:pPr algn="ctr" defTabSz="267462" fontAlgn="auto">
                <a:spcBef>
                  <a:spcPts val="0"/>
                </a:spcBef>
                <a:spcAft>
                  <a:spcPts val="0"/>
                </a:spcAft>
                <a:defRPr/>
              </a:pPr>
              <a:endParaRPr lang="en-US" kern="0" dirty="0">
                <a:solidFill>
                  <a:srgbClr val="000000"/>
                </a:solidFill>
                <a:latin typeface="Meiryo" charset="-128"/>
                <a:ea typeface="Meiryo" charset="-128"/>
                <a:cs typeface="Meiryo" charset="-128"/>
              </a:endParaRPr>
            </a:p>
            <a:p>
              <a:pPr algn="ctr" defTabSz="267462" fontAlgn="auto">
                <a:spcBef>
                  <a:spcPts val="0"/>
                </a:spcBef>
                <a:spcAft>
                  <a:spcPts val="0"/>
                </a:spcAft>
                <a:defRPr/>
              </a:pPr>
              <a:r>
                <a:rPr lang="en-US" kern="0" dirty="0">
                  <a:solidFill>
                    <a:srgbClr val="000000"/>
                  </a:solidFill>
                  <a:latin typeface="Meiryo" charset="-128"/>
                  <a:ea typeface="Meiryo" charset="-128"/>
                  <a:cs typeface="Meiryo" charset="-128"/>
                </a:rPr>
                <a:t>UTM </a:t>
              </a:r>
            </a:p>
          </p:txBody>
        </p:sp>
        <p:pic>
          <p:nvPicPr>
            <p:cNvPr id="28" name="Picture 2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8524" y="5213456"/>
              <a:ext cx="996204" cy="246286"/>
            </a:xfrm>
            <a:prstGeom prst="rect">
              <a:avLst/>
            </a:prstGeom>
            <a:noFill/>
            <a:ln w="9525">
              <a:noFill/>
              <a:miter lim="800000"/>
              <a:headEnd/>
              <a:tailEnd/>
            </a:ln>
            <a:extLst>
              <a:ext uri="{909E8E84-426E-40dd-AFC4-6F175D3DCCD1}">
                <a14:hiddenFill xmlns:a14="http://schemas.microsoft.com/office/drawing/2010/main" xmlns="">
                  <a:solidFill>
                    <a:schemeClr val="accent1"/>
                  </a:solidFill>
                </a14:hiddenFill>
              </a:ext>
            </a:extLst>
          </p:spPr>
        </p:pic>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27007" y="4874408"/>
              <a:ext cx="1178045" cy="237968"/>
            </a:xfrm>
            <a:prstGeom prst="rect">
              <a:avLst/>
            </a:prstGeom>
            <a:ln>
              <a:noFill/>
            </a:ln>
          </p:spPr>
        </p:pic>
        <p:pic>
          <p:nvPicPr>
            <p:cNvPr id="30" name="Picture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2028" y="6100273"/>
              <a:ext cx="1031544" cy="309149"/>
            </a:xfrm>
            <a:prstGeom prst="rect">
              <a:avLst/>
            </a:prstGeom>
            <a:ln>
              <a:noFill/>
            </a:ln>
          </p:spPr>
        </p:pic>
        <p:pic>
          <p:nvPicPr>
            <p:cNvPr id="31" name="Picture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87451" y="8090091"/>
              <a:ext cx="935281" cy="307308"/>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58021" y="6700387"/>
              <a:ext cx="1268254" cy="471066"/>
            </a:xfrm>
            <a:prstGeom prst="rect">
              <a:avLst/>
            </a:prstGeom>
          </p:spPr>
        </p:pic>
        <p:pic>
          <p:nvPicPr>
            <p:cNvPr id="33" name="Picture 32"/>
            <p:cNvPicPr>
              <a:picLocks noChangeAspect="1"/>
            </p:cNvPicPr>
            <p:nvPr/>
          </p:nvPicPr>
          <p:blipFill>
            <a:blip r:embed="rId7"/>
            <a:stretch>
              <a:fillRect/>
            </a:stretch>
          </p:blipFill>
          <p:spPr>
            <a:xfrm rot="18683404">
              <a:off x="9704428" y="6313375"/>
              <a:ext cx="1486380" cy="305772"/>
            </a:xfrm>
            <a:prstGeom prst="rect">
              <a:avLst/>
            </a:prstGeom>
          </p:spPr>
        </p:pic>
        <p:sp>
          <p:nvSpPr>
            <p:cNvPr id="34" name="TextBox 33"/>
            <p:cNvSpPr txBox="1"/>
            <p:nvPr/>
          </p:nvSpPr>
          <p:spPr>
            <a:xfrm>
              <a:off x="8095097" y="3879813"/>
              <a:ext cx="5298109" cy="628143"/>
            </a:xfrm>
            <a:prstGeom prst="rect">
              <a:avLst/>
            </a:prstGeom>
            <a:noFill/>
          </p:spPr>
          <p:txBody>
            <a:bodyPr wrap="square" lIns="11570" tIns="5786" rIns="11570" bIns="5786" rtlCol="0">
              <a:spAutoFit/>
            </a:bodyPr>
            <a:lstStyle/>
            <a:p>
              <a:pPr defTabSz="267462"/>
              <a:r>
                <a:rPr lang="en-US" dirty="0" smtClean="0">
                  <a:solidFill>
                    <a:prstClr val="black"/>
                  </a:solidFill>
                  <a:latin typeface="Meiryo" charset="-128"/>
                  <a:ea typeface="Meiryo" charset="-128"/>
                  <a:cs typeface="Meiryo" charset="-128"/>
                </a:rPr>
                <a:t>6000</a:t>
              </a:r>
              <a:r>
                <a:rPr lang="ja-JP" altLang="en-US" dirty="0" smtClean="0">
                  <a:solidFill>
                    <a:prstClr val="black"/>
                  </a:solidFill>
                  <a:latin typeface="Meiryo" charset="-128"/>
                  <a:ea typeface="Meiryo" charset="-128"/>
                  <a:cs typeface="Meiryo" charset="-128"/>
                </a:rPr>
                <a:t>億円（</a:t>
              </a:r>
              <a:r>
                <a:rPr lang="en-US" dirty="0" smtClean="0">
                  <a:solidFill>
                    <a:prstClr val="black"/>
                  </a:solidFill>
                  <a:latin typeface="Meiryo" charset="-128"/>
                  <a:ea typeface="Meiryo" charset="-128"/>
                  <a:cs typeface="Meiryo" charset="-128"/>
                </a:rPr>
                <a:t>2020</a:t>
              </a:r>
              <a:r>
                <a:rPr lang="ja-JP" altLang="en-US" dirty="0" smtClean="0">
                  <a:solidFill>
                    <a:prstClr val="black"/>
                  </a:solidFill>
                  <a:latin typeface="Meiryo" charset="-128"/>
                  <a:ea typeface="Meiryo" charset="-128"/>
                  <a:cs typeface="Meiryo" charset="-128"/>
                </a:rPr>
                <a:t>年）</a:t>
              </a:r>
              <a:endParaRPr lang="en-US" dirty="0">
                <a:solidFill>
                  <a:prstClr val="black"/>
                </a:solidFill>
                <a:latin typeface="Meiryo" charset="-128"/>
                <a:ea typeface="Meiryo" charset="-128"/>
                <a:cs typeface="Meiryo" charset="-128"/>
              </a:endParaRPr>
            </a:p>
          </p:txBody>
        </p:sp>
        <p:sp>
          <p:nvSpPr>
            <p:cNvPr id="35" name="TextBox 34"/>
            <p:cNvSpPr txBox="1"/>
            <p:nvPr/>
          </p:nvSpPr>
          <p:spPr>
            <a:xfrm>
              <a:off x="9720443" y="9316036"/>
              <a:ext cx="3943909" cy="628143"/>
            </a:xfrm>
            <a:prstGeom prst="rect">
              <a:avLst/>
            </a:prstGeom>
            <a:noFill/>
          </p:spPr>
          <p:txBody>
            <a:bodyPr wrap="square" lIns="11570" tIns="5786" rIns="11570" bIns="5786" rtlCol="0">
              <a:spAutoFit/>
            </a:bodyPr>
            <a:lstStyle/>
            <a:p>
              <a:pPr algn="just" defTabSz="267462"/>
              <a:r>
                <a:rPr lang="ja-JP" altLang="en-US" dirty="0" smtClean="0">
                  <a:solidFill>
                    <a:prstClr val="black"/>
                  </a:solidFill>
                  <a:latin typeface="Meiryo" charset="-128"/>
                  <a:ea typeface="Meiryo" charset="-128"/>
                  <a:cs typeface="Meiryo" charset="-128"/>
                </a:rPr>
                <a:t>１兆円</a:t>
              </a:r>
              <a:r>
                <a:rPr lang="en-US" dirty="0" smtClean="0">
                  <a:solidFill>
                    <a:prstClr val="black"/>
                  </a:solidFill>
                  <a:latin typeface="Meiryo" charset="-128"/>
                  <a:ea typeface="Meiryo" charset="-128"/>
                  <a:cs typeface="Meiryo" charset="-128"/>
                </a:rPr>
                <a:t> </a:t>
              </a:r>
              <a:r>
                <a:rPr lang="ja-JP" altLang="en-US" dirty="0" smtClean="0">
                  <a:solidFill>
                    <a:prstClr val="black"/>
                  </a:solidFill>
                  <a:latin typeface="Meiryo" charset="-128"/>
                  <a:ea typeface="Meiryo" charset="-128"/>
                  <a:cs typeface="Meiryo" charset="-128"/>
                </a:rPr>
                <a:t>（現在）</a:t>
              </a:r>
              <a:endParaRPr lang="en-US" dirty="0">
                <a:solidFill>
                  <a:prstClr val="black"/>
                </a:solidFill>
                <a:latin typeface="Meiryo" charset="-128"/>
                <a:ea typeface="Meiryo" charset="-128"/>
                <a:cs typeface="Meiryo" charset="-128"/>
              </a:endParaRPr>
            </a:p>
          </p:txBody>
        </p:sp>
      </p:grpSp>
      <p:grpSp>
        <p:nvGrpSpPr>
          <p:cNvPr id="39" name="Group 38"/>
          <p:cNvGrpSpPr/>
          <p:nvPr/>
        </p:nvGrpSpPr>
        <p:grpSpPr>
          <a:xfrm>
            <a:off x="423365" y="1157276"/>
            <a:ext cx="7200682" cy="330424"/>
            <a:chOff x="1432956" y="2363072"/>
            <a:chExt cx="6947051" cy="881130"/>
          </a:xfrm>
        </p:grpSpPr>
        <p:sp>
          <p:nvSpPr>
            <p:cNvPr id="36" name="Text Placeholder 2"/>
            <p:cNvSpPr txBox="1">
              <a:spLocks/>
            </p:cNvSpPr>
            <p:nvPr/>
          </p:nvSpPr>
          <p:spPr>
            <a:xfrm>
              <a:off x="1432956" y="2363072"/>
              <a:ext cx="6947051" cy="881130"/>
            </a:xfrm>
            <a:prstGeom prst="rect">
              <a:avLst/>
            </a:prstGeom>
            <a:solidFill>
              <a:schemeClr val="accent1">
                <a:lumMod val="40000"/>
                <a:lumOff val="60000"/>
              </a:schemeClr>
            </a:solidFill>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just">
                <a:buNone/>
              </a:pPr>
              <a:r>
                <a:rPr lang="en-US" sz="1650" dirty="0">
                  <a:solidFill>
                    <a:prstClr val="black"/>
                  </a:solidFill>
                  <a:latin typeface="Meiryo" charset="-128"/>
                  <a:ea typeface="Meiryo" charset="-128"/>
                  <a:cs typeface="Meiryo" charset="-128"/>
                </a:rPr>
                <a:t>2019</a:t>
              </a:r>
              <a:r>
                <a:rPr lang="ja-JP" altLang="en-US" sz="1650" dirty="0">
                  <a:solidFill>
                    <a:prstClr val="black"/>
                  </a:solidFill>
                  <a:latin typeface="Meiryo" charset="-128"/>
                  <a:ea typeface="Meiryo" charset="-128"/>
                  <a:cs typeface="Meiryo" charset="-128"/>
                </a:rPr>
                <a:t>年の終わりまでに、</a:t>
              </a:r>
              <a:r>
                <a:rPr lang="en-US" altLang="ja-JP" sz="1650" dirty="0">
                  <a:solidFill>
                    <a:prstClr val="black"/>
                  </a:solidFill>
                  <a:latin typeface="Meiryo" charset="-128"/>
                  <a:ea typeface="Meiryo" charset="-128"/>
                  <a:cs typeface="Meiryo" charset="-128"/>
                </a:rPr>
                <a:t>30%</a:t>
              </a:r>
              <a:r>
                <a:rPr lang="ja-JP" altLang="en-US" sz="1650" dirty="0">
                  <a:solidFill>
                    <a:prstClr val="black"/>
                  </a:solidFill>
                  <a:latin typeface="Meiryo" charset="-128"/>
                  <a:ea typeface="Meiryo" charset="-128"/>
                  <a:cs typeface="Meiryo" charset="-128"/>
                </a:rPr>
                <a:t>の企業が</a:t>
              </a:r>
              <a:r>
                <a:rPr lang="en-US" altLang="ja-JP" sz="1650" dirty="0">
                  <a:solidFill>
                    <a:prstClr val="black"/>
                  </a:solidFill>
                  <a:latin typeface="Meiryo" charset="-128"/>
                  <a:ea typeface="Meiryo" charset="-128"/>
                  <a:cs typeface="Meiryo" charset="-128"/>
                </a:rPr>
                <a:t>SD-WAN</a:t>
              </a:r>
              <a:r>
                <a:rPr lang="ja-JP" altLang="en-US" sz="1650" dirty="0">
                  <a:solidFill>
                    <a:prstClr val="black"/>
                  </a:solidFill>
                  <a:latin typeface="Meiryo" charset="-128"/>
                  <a:ea typeface="Meiryo" charset="-128"/>
                  <a:cs typeface="Meiryo" charset="-128"/>
                </a:rPr>
                <a:t>を導入するだろう</a:t>
              </a:r>
              <a:endParaRPr lang="en-US" sz="1650" dirty="0">
                <a:solidFill>
                  <a:prstClr val="black"/>
                </a:solidFill>
                <a:latin typeface="Meiryo" charset="-128"/>
                <a:ea typeface="Meiryo" charset="-128"/>
                <a:cs typeface="Meiryo" charset="-128"/>
              </a:endParaRPr>
            </a:p>
          </p:txBody>
        </p:sp>
        <p:sp>
          <p:nvSpPr>
            <p:cNvPr id="37" name="Text Placeholder 3"/>
            <p:cNvSpPr txBox="1">
              <a:spLocks/>
            </p:cNvSpPr>
            <p:nvPr/>
          </p:nvSpPr>
          <p:spPr>
            <a:xfrm>
              <a:off x="7364807" y="2511928"/>
              <a:ext cx="1015200" cy="583417"/>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1500">
                  <a:solidFill>
                    <a:srgbClr val="5B9BD5"/>
                  </a:solidFill>
                  <a:latin typeface="Meiryo" charset="-128"/>
                  <a:ea typeface="Meiryo" charset="-128"/>
                  <a:cs typeface="Meiryo" charset="-128"/>
                </a:rPr>
                <a:t>- GARTNER</a:t>
              </a:r>
              <a:endParaRPr lang="en-US" sz="1500" dirty="0">
                <a:solidFill>
                  <a:srgbClr val="5B9BD5"/>
                </a:solidFill>
                <a:latin typeface="Meiryo" charset="-128"/>
                <a:ea typeface="Meiryo" charset="-128"/>
                <a:cs typeface="Meiryo" charset="-128"/>
              </a:endParaRPr>
            </a:p>
          </p:txBody>
        </p:sp>
      </p:grpSp>
      <p:sp>
        <p:nvSpPr>
          <p:cNvPr id="14" name="TextBox 13"/>
          <p:cNvSpPr txBox="1"/>
          <p:nvPr/>
        </p:nvSpPr>
        <p:spPr>
          <a:xfrm>
            <a:off x="3476136" y="1734356"/>
            <a:ext cx="5339240" cy="1477328"/>
          </a:xfrm>
          <a:prstGeom prst="rect">
            <a:avLst/>
          </a:prstGeom>
          <a:noFill/>
        </p:spPr>
        <p:txBody>
          <a:bodyPr wrap="square" rtlCol="0">
            <a:spAutoFit/>
          </a:bodyPr>
          <a:lstStyle/>
          <a:p>
            <a:pPr marL="214313" indent="-214313" algn="just">
              <a:buFont typeface="Arial" charset="0"/>
              <a:buChar char="•"/>
            </a:pPr>
            <a:r>
              <a:rPr lang="ja-JP" altLang="en-US" dirty="0">
                <a:solidFill>
                  <a:schemeClr val="tx1">
                    <a:lumMod val="50000"/>
                  </a:schemeClr>
                </a:solidFill>
                <a:latin typeface="Meiryo" charset="-128"/>
                <a:ea typeface="Meiryo" charset="-128"/>
                <a:cs typeface="Meiryo" charset="-128"/>
              </a:rPr>
              <a:t>現在、全ての企業で</a:t>
            </a:r>
            <a:r>
              <a:rPr lang="en-US" altLang="ja-JP" dirty="0">
                <a:solidFill>
                  <a:schemeClr val="tx1">
                    <a:lumMod val="50000"/>
                  </a:schemeClr>
                </a:solidFill>
                <a:latin typeface="Meiryo" charset="-128"/>
                <a:ea typeface="Meiryo" charset="-128"/>
                <a:cs typeface="Meiryo" charset="-128"/>
              </a:rPr>
              <a:t>UTM</a:t>
            </a:r>
            <a:r>
              <a:rPr lang="ja-JP" altLang="en-US" dirty="0">
                <a:solidFill>
                  <a:schemeClr val="tx1">
                    <a:lumMod val="50000"/>
                  </a:schemeClr>
                </a:solidFill>
                <a:latin typeface="Meiryo" charset="-128"/>
                <a:ea typeface="Meiryo" charset="-128"/>
                <a:cs typeface="Meiryo" charset="-128"/>
              </a:rPr>
              <a:t>は必須だが、</a:t>
            </a:r>
            <a:r>
              <a:rPr lang="en-US" altLang="ja-JP" dirty="0">
                <a:solidFill>
                  <a:schemeClr val="tx1">
                    <a:lumMod val="50000"/>
                  </a:schemeClr>
                </a:solidFill>
                <a:latin typeface="Meiryo" charset="-128"/>
                <a:ea typeface="Meiryo" charset="-128"/>
                <a:cs typeface="Meiryo" charset="-128"/>
              </a:rPr>
              <a:t>SD-WAN</a:t>
            </a:r>
            <a:r>
              <a:rPr lang="ja-JP" altLang="en-US" dirty="0">
                <a:solidFill>
                  <a:schemeClr val="tx1">
                    <a:lumMod val="50000"/>
                  </a:schemeClr>
                </a:solidFill>
                <a:latin typeface="Meiryo" charset="-128"/>
                <a:ea typeface="Meiryo" charset="-128"/>
                <a:cs typeface="Meiryo" charset="-128"/>
              </a:rPr>
              <a:t>はあくまでオプション</a:t>
            </a:r>
            <a:endParaRPr lang="en-US" altLang="ja-JP" dirty="0">
              <a:solidFill>
                <a:schemeClr val="tx1">
                  <a:lumMod val="50000"/>
                </a:schemeClr>
              </a:solidFill>
              <a:latin typeface="Meiryo" charset="-128"/>
              <a:ea typeface="Meiryo" charset="-128"/>
              <a:cs typeface="Meiryo" charset="-128"/>
            </a:endParaRPr>
          </a:p>
          <a:p>
            <a:pPr marL="214313" indent="-214313" algn="just">
              <a:buFont typeface="Arial" charset="0"/>
              <a:buChar char="•"/>
            </a:pPr>
            <a:r>
              <a:rPr lang="en-US" altLang="ja-JP" dirty="0">
                <a:solidFill>
                  <a:schemeClr val="tx1">
                    <a:lumMod val="50000"/>
                  </a:schemeClr>
                </a:solidFill>
                <a:latin typeface="Meiryo" charset="-128"/>
                <a:ea typeface="Meiryo" charset="-128"/>
                <a:cs typeface="Meiryo" charset="-128"/>
              </a:rPr>
              <a:t>Meraki </a:t>
            </a:r>
            <a:r>
              <a:rPr lang="en-US" altLang="ja-JP" dirty="0" smtClean="0">
                <a:solidFill>
                  <a:schemeClr val="tx1">
                    <a:lumMod val="50000"/>
                  </a:schemeClr>
                </a:solidFill>
                <a:latin typeface="Meiryo" charset="-128"/>
                <a:ea typeface="Meiryo" charset="-128"/>
                <a:cs typeface="Meiryo" charset="-128"/>
              </a:rPr>
              <a:t>MX </a:t>
            </a:r>
            <a:r>
              <a:rPr lang="ja-JP" altLang="en-US" dirty="0" smtClean="0">
                <a:solidFill>
                  <a:schemeClr val="tx1">
                    <a:lumMod val="50000"/>
                  </a:schemeClr>
                </a:solidFill>
                <a:latin typeface="Meiryo" charset="-128"/>
                <a:ea typeface="Meiryo" charset="-128"/>
                <a:cs typeface="Meiryo" charset="-128"/>
              </a:rPr>
              <a:t>は</a:t>
            </a:r>
            <a:r>
              <a:rPr lang="en-US" altLang="ja-JP" dirty="0">
                <a:solidFill>
                  <a:schemeClr val="tx1">
                    <a:lumMod val="50000"/>
                  </a:schemeClr>
                </a:solidFill>
                <a:latin typeface="Meiryo" charset="-128"/>
                <a:ea typeface="Meiryo" charset="-128"/>
                <a:cs typeface="Meiryo" charset="-128"/>
              </a:rPr>
              <a:t>UTM</a:t>
            </a:r>
            <a:r>
              <a:rPr lang="ja-JP" altLang="en-US" dirty="0">
                <a:solidFill>
                  <a:schemeClr val="tx1">
                    <a:lumMod val="50000"/>
                  </a:schemeClr>
                </a:solidFill>
                <a:latin typeface="Meiryo" charset="-128"/>
                <a:ea typeface="Meiryo" charset="-128"/>
                <a:cs typeface="Meiryo" charset="-128"/>
              </a:rPr>
              <a:t>として十二分の機能を提供し、且つ</a:t>
            </a:r>
            <a:r>
              <a:rPr lang="en-US" altLang="ja-JP" dirty="0" smtClean="0">
                <a:solidFill>
                  <a:schemeClr val="tx1">
                    <a:lumMod val="50000"/>
                  </a:schemeClr>
                </a:solidFill>
                <a:latin typeface="Meiryo" charset="-128"/>
                <a:ea typeface="Meiryo" charset="-128"/>
                <a:cs typeface="Meiryo" charset="-128"/>
              </a:rPr>
              <a:t>SD-WAN </a:t>
            </a:r>
            <a:r>
              <a:rPr lang="ja-JP" altLang="en-US" dirty="0" smtClean="0">
                <a:solidFill>
                  <a:schemeClr val="tx1">
                    <a:lumMod val="50000"/>
                  </a:schemeClr>
                </a:solidFill>
                <a:latin typeface="Meiryo" charset="-128"/>
                <a:ea typeface="Meiryo" charset="-128"/>
                <a:cs typeface="Meiryo" charset="-128"/>
              </a:rPr>
              <a:t>機能</a:t>
            </a:r>
            <a:r>
              <a:rPr lang="ja-JP" altLang="en-US" dirty="0">
                <a:solidFill>
                  <a:schemeClr val="tx1">
                    <a:lumMod val="50000"/>
                  </a:schemeClr>
                </a:solidFill>
                <a:latin typeface="Meiryo" charset="-128"/>
                <a:ea typeface="Meiryo" charset="-128"/>
                <a:cs typeface="Meiryo" charset="-128"/>
              </a:rPr>
              <a:t>もデフォルトで提供（＝</a:t>
            </a:r>
            <a:r>
              <a:rPr lang="en-US" altLang="ja-JP" dirty="0">
                <a:solidFill>
                  <a:schemeClr val="tx1">
                    <a:lumMod val="50000"/>
                  </a:schemeClr>
                </a:solidFill>
                <a:latin typeface="Meiryo" charset="-128"/>
                <a:ea typeface="Meiryo" charset="-128"/>
                <a:cs typeface="Meiryo" charset="-128"/>
              </a:rPr>
              <a:t>SD-WAN</a:t>
            </a:r>
            <a:r>
              <a:rPr lang="ja-JP" altLang="en-US" dirty="0">
                <a:solidFill>
                  <a:schemeClr val="tx1">
                    <a:lumMod val="50000"/>
                  </a:schemeClr>
                </a:solidFill>
                <a:latin typeface="Meiryo" charset="-128"/>
                <a:ea typeface="Meiryo" charset="-128"/>
                <a:cs typeface="Meiryo" charset="-128"/>
              </a:rPr>
              <a:t>は無償で付いてくる！）</a:t>
            </a:r>
            <a:endParaRPr lang="en-US" altLang="ja-JP" dirty="0">
              <a:solidFill>
                <a:schemeClr val="tx1">
                  <a:lumMod val="50000"/>
                </a:schemeClr>
              </a:solidFill>
              <a:latin typeface="Meiryo" charset="-128"/>
              <a:ea typeface="Meiryo" charset="-128"/>
              <a:cs typeface="Meiryo" charset="-128"/>
            </a:endParaRPr>
          </a:p>
        </p:txBody>
      </p:sp>
      <p:sp>
        <p:nvSpPr>
          <p:cNvPr id="38" name="Down Arrow 37"/>
          <p:cNvSpPr/>
          <p:nvPr/>
        </p:nvSpPr>
        <p:spPr>
          <a:xfrm>
            <a:off x="5740511" y="3207154"/>
            <a:ext cx="1159053" cy="306333"/>
          </a:xfrm>
          <a:prstGeom prst="down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latin typeface="Meiryo" charset="-128"/>
              <a:ea typeface="Meiryo" charset="-128"/>
              <a:cs typeface="Meiryo" charset="-128"/>
            </a:endParaRPr>
          </a:p>
        </p:txBody>
      </p:sp>
      <p:sp>
        <p:nvSpPr>
          <p:cNvPr id="41" name="TextBox 40"/>
          <p:cNvSpPr txBox="1"/>
          <p:nvPr/>
        </p:nvSpPr>
        <p:spPr>
          <a:xfrm>
            <a:off x="3476136" y="3653358"/>
            <a:ext cx="5578964" cy="923330"/>
          </a:xfrm>
          <a:prstGeom prst="rect">
            <a:avLst/>
          </a:prstGeom>
          <a:noFill/>
        </p:spPr>
        <p:txBody>
          <a:bodyPr wrap="square" rtlCol="0">
            <a:spAutoFit/>
          </a:bodyPr>
          <a:lstStyle/>
          <a:p>
            <a:pPr marL="214313" indent="-214313" algn="just">
              <a:buFont typeface="Arial" charset="0"/>
              <a:buChar char="•"/>
            </a:pPr>
            <a:r>
              <a:rPr lang="ja-JP" altLang="en-US" dirty="0">
                <a:solidFill>
                  <a:schemeClr val="tx1">
                    <a:lumMod val="50000"/>
                  </a:schemeClr>
                </a:solidFill>
                <a:latin typeface="Meiryo" charset="-128"/>
                <a:ea typeface="Meiryo" charset="-128"/>
                <a:cs typeface="Meiryo" charset="-128"/>
              </a:rPr>
              <a:t>今すぐ</a:t>
            </a:r>
            <a:r>
              <a:rPr lang="en-US" altLang="ja-JP" dirty="0" smtClean="0">
                <a:solidFill>
                  <a:schemeClr val="tx1">
                    <a:lumMod val="50000"/>
                  </a:schemeClr>
                </a:solidFill>
                <a:latin typeface="Meiryo" charset="-128"/>
                <a:ea typeface="Meiryo" charset="-128"/>
                <a:cs typeface="Meiryo" charset="-128"/>
              </a:rPr>
              <a:t>MX </a:t>
            </a:r>
            <a:r>
              <a:rPr lang="ja-JP" altLang="en-US" dirty="0" smtClean="0">
                <a:solidFill>
                  <a:schemeClr val="tx1">
                    <a:lumMod val="50000"/>
                  </a:schemeClr>
                </a:solidFill>
                <a:latin typeface="Meiryo" charset="-128"/>
                <a:ea typeface="Meiryo" charset="-128"/>
                <a:cs typeface="Meiryo" charset="-128"/>
              </a:rPr>
              <a:t>を</a:t>
            </a:r>
            <a:r>
              <a:rPr lang="ja-JP" altLang="en-US" dirty="0">
                <a:solidFill>
                  <a:schemeClr val="tx1">
                    <a:lumMod val="50000"/>
                  </a:schemeClr>
                </a:solidFill>
                <a:latin typeface="Meiryo" charset="-128"/>
                <a:ea typeface="Meiryo" charset="-128"/>
                <a:cs typeface="Meiryo" charset="-128"/>
              </a:rPr>
              <a:t>導入しても</a:t>
            </a:r>
            <a:r>
              <a:rPr lang="en-US" altLang="ja-JP" dirty="0" smtClean="0">
                <a:solidFill>
                  <a:schemeClr val="tx1">
                    <a:lumMod val="50000"/>
                  </a:schemeClr>
                </a:solidFill>
                <a:latin typeface="Meiryo" charset="-128"/>
                <a:ea typeface="Meiryo" charset="-128"/>
                <a:cs typeface="Meiryo" charset="-128"/>
              </a:rPr>
              <a:t>UTM </a:t>
            </a:r>
            <a:r>
              <a:rPr lang="ja-JP" altLang="en-US" dirty="0" smtClean="0">
                <a:solidFill>
                  <a:schemeClr val="tx1">
                    <a:lumMod val="50000"/>
                  </a:schemeClr>
                </a:solidFill>
                <a:latin typeface="Meiryo" charset="-128"/>
                <a:ea typeface="Meiryo" charset="-128"/>
                <a:cs typeface="Meiryo" charset="-128"/>
              </a:rPr>
              <a:t>と</a:t>
            </a:r>
            <a:r>
              <a:rPr lang="ja-JP" altLang="en-US" dirty="0">
                <a:solidFill>
                  <a:schemeClr val="tx1">
                    <a:lumMod val="50000"/>
                  </a:schemeClr>
                </a:solidFill>
                <a:latin typeface="Meiryo" charset="-128"/>
                <a:ea typeface="Meiryo" charset="-128"/>
                <a:cs typeface="Meiryo" charset="-128"/>
              </a:rPr>
              <a:t>してすぐ活用可能</a:t>
            </a:r>
            <a:endParaRPr lang="en-US" altLang="ja-JP" dirty="0">
              <a:solidFill>
                <a:schemeClr val="tx1">
                  <a:lumMod val="50000"/>
                </a:schemeClr>
              </a:solidFill>
              <a:latin typeface="Meiryo" charset="-128"/>
              <a:ea typeface="Meiryo" charset="-128"/>
              <a:cs typeface="Meiryo" charset="-128"/>
            </a:endParaRPr>
          </a:p>
          <a:p>
            <a:pPr marL="214313" indent="-214313" algn="just">
              <a:buFont typeface="Arial" charset="0"/>
              <a:buChar char="•"/>
            </a:pPr>
            <a:r>
              <a:rPr lang="ja-JP" altLang="en-US" dirty="0">
                <a:solidFill>
                  <a:schemeClr val="tx1">
                    <a:lumMod val="50000"/>
                  </a:schemeClr>
                </a:solidFill>
                <a:latin typeface="Meiryo" charset="-128"/>
                <a:ea typeface="Meiryo" charset="-128"/>
                <a:cs typeface="Meiryo" charset="-128"/>
              </a:rPr>
              <a:t>近い将来、</a:t>
            </a:r>
            <a:r>
              <a:rPr lang="en-US" altLang="ja-JP" dirty="0" smtClean="0">
                <a:solidFill>
                  <a:schemeClr val="tx1">
                    <a:lumMod val="50000"/>
                  </a:schemeClr>
                </a:solidFill>
                <a:latin typeface="Meiryo" charset="-128"/>
                <a:ea typeface="Meiryo" charset="-128"/>
                <a:cs typeface="Meiryo" charset="-128"/>
              </a:rPr>
              <a:t>SD-WAN </a:t>
            </a:r>
            <a:r>
              <a:rPr lang="ja-JP" altLang="en-US" dirty="0" smtClean="0">
                <a:solidFill>
                  <a:schemeClr val="tx1">
                    <a:lumMod val="50000"/>
                  </a:schemeClr>
                </a:solidFill>
                <a:latin typeface="Meiryo" charset="-128"/>
                <a:ea typeface="Meiryo" charset="-128"/>
                <a:cs typeface="Meiryo" charset="-128"/>
              </a:rPr>
              <a:t>が</a:t>
            </a:r>
            <a:r>
              <a:rPr lang="ja-JP" altLang="en-US" dirty="0">
                <a:solidFill>
                  <a:schemeClr val="tx1">
                    <a:lumMod val="50000"/>
                  </a:schemeClr>
                </a:solidFill>
                <a:latin typeface="Meiryo" charset="-128"/>
                <a:ea typeface="Meiryo" charset="-128"/>
                <a:cs typeface="Meiryo" charset="-128"/>
              </a:rPr>
              <a:t>必要になれば設定するだけで利用可能（追加コスト不要）</a:t>
            </a:r>
            <a:endParaRPr lang="en-US" altLang="ja-JP" dirty="0">
              <a:solidFill>
                <a:schemeClr val="tx1">
                  <a:lumMod val="50000"/>
                </a:schemeClr>
              </a:solidFill>
              <a:latin typeface="Meiryo" charset="-128"/>
              <a:ea typeface="Meiryo" charset="-128"/>
              <a:cs typeface="Meiryo" charset="-128"/>
            </a:endParaRPr>
          </a:p>
        </p:txBody>
      </p:sp>
      <p:cxnSp>
        <p:nvCxnSpPr>
          <p:cNvPr id="4" name="直線矢印コネクタ 3"/>
          <p:cNvCxnSpPr/>
          <p:nvPr/>
        </p:nvCxnSpPr>
        <p:spPr>
          <a:xfrm flipH="1" flipV="1">
            <a:off x="1612789" y="3415284"/>
            <a:ext cx="231055" cy="325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94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solidFill>
                  <a:schemeClr val="bg1"/>
                </a:solidFill>
              </a:rPr>
              <a:t>セキュリティ</a:t>
            </a:r>
            <a:r>
              <a:rPr lang="en-US" altLang="ja-JP" dirty="0" smtClean="0">
                <a:solidFill>
                  <a:schemeClr val="bg1"/>
                </a:solidFill>
              </a:rPr>
              <a:t> </a:t>
            </a:r>
            <a:r>
              <a:rPr lang="ja-JP" altLang="en-US" dirty="0" smtClean="0">
                <a:solidFill>
                  <a:schemeClr val="bg1"/>
                </a:solidFill>
              </a:rPr>
              <a:t>センター</a:t>
            </a:r>
            <a:endParaRPr lang="en-US" dirty="0">
              <a:solidFill>
                <a:schemeClr val="bg1"/>
              </a:solidFill>
            </a:endParaRPr>
          </a:p>
        </p:txBody>
      </p:sp>
      <p:sp>
        <p:nvSpPr>
          <p:cNvPr id="7" name="TextBox 6"/>
          <p:cNvSpPr txBox="1"/>
          <p:nvPr/>
        </p:nvSpPr>
        <p:spPr>
          <a:xfrm>
            <a:off x="283088" y="2720870"/>
            <a:ext cx="4479412" cy="1615827"/>
          </a:xfrm>
          <a:prstGeom prst="rect">
            <a:avLst/>
          </a:prstGeom>
          <a:noFill/>
        </p:spPr>
        <p:txBody>
          <a:bodyPr wrap="square" rtlCol="0">
            <a:spAutoFit/>
          </a:bodyPr>
          <a:lstStyle/>
          <a:p>
            <a:pPr algn="just"/>
            <a:r>
              <a:rPr lang="en-US" altLang="ja-JP" sz="1500" u="sng" dirty="0">
                <a:solidFill>
                  <a:schemeClr val="tx1">
                    <a:lumMod val="50000"/>
                  </a:schemeClr>
                </a:solidFill>
                <a:latin typeface="Meiryo" charset="-128"/>
                <a:ea typeface="Meiryo" charset="-128"/>
                <a:cs typeface="Meiryo" charset="-128"/>
              </a:rPr>
              <a:t>MX </a:t>
            </a:r>
            <a:r>
              <a:rPr lang="ja-JP" altLang="en-US" sz="1500" u="sng" dirty="0" smtClean="0">
                <a:solidFill>
                  <a:schemeClr val="tx1">
                    <a:lumMod val="50000"/>
                  </a:schemeClr>
                </a:solidFill>
                <a:latin typeface="Meiryo" charset="-128"/>
                <a:ea typeface="Meiryo" charset="-128"/>
                <a:cs typeface="Meiryo" charset="-128"/>
              </a:rPr>
              <a:t>セキュリティ</a:t>
            </a:r>
            <a:r>
              <a:rPr lang="en-US" altLang="ja-JP" sz="1500" u="sng" dirty="0" smtClean="0">
                <a:solidFill>
                  <a:schemeClr val="tx1">
                    <a:lumMod val="50000"/>
                  </a:schemeClr>
                </a:solidFill>
                <a:latin typeface="Meiryo" charset="-128"/>
                <a:ea typeface="Meiryo" charset="-128"/>
                <a:cs typeface="Meiryo" charset="-128"/>
              </a:rPr>
              <a:t> </a:t>
            </a:r>
            <a:r>
              <a:rPr lang="ja-JP" altLang="en-US" sz="1500" u="sng" dirty="0" smtClean="0">
                <a:solidFill>
                  <a:schemeClr val="tx1">
                    <a:lumMod val="50000"/>
                  </a:schemeClr>
                </a:solidFill>
                <a:latin typeface="Meiryo" charset="-128"/>
                <a:ea typeface="Meiryo" charset="-128"/>
                <a:cs typeface="Meiryo" charset="-128"/>
              </a:rPr>
              <a:t>センター</a:t>
            </a:r>
            <a:r>
              <a:rPr lang="ja-JP" altLang="en-US" sz="1500" u="sng" dirty="0">
                <a:solidFill>
                  <a:schemeClr val="tx1">
                    <a:lumMod val="50000"/>
                  </a:schemeClr>
                </a:solidFill>
                <a:latin typeface="Meiryo" charset="-128"/>
                <a:ea typeface="Meiryo" charset="-128"/>
                <a:cs typeface="Meiryo" charset="-128"/>
              </a:rPr>
              <a:t>で確認可能な情報：</a:t>
            </a:r>
            <a:endParaRPr lang="en-US" altLang="ja-JP" sz="1200" u="sng" dirty="0">
              <a:solidFill>
                <a:srgbClr val="A5A5A5">
                  <a:lumMod val="50000"/>
                </a:srgbClr>
              </a:solidFill>
              <a:latin typeface="Meiryo" charset="-128"/>
              <a:ea typeface="Meiryo" charset="-128"/>
              <a:cs typeface="Meiryo" charset="-128"/>
            </a:endParaRPr>
          </a:p>
          <a:p>
            <a:pPr marL="214313" indent="-214313">
              <a:buFont typeface="Arial" charset="0"/>
              <a:buChar char="•"/>
            </a:pPr>
            <a:r>
              <a:rPr lang="ja-JP" altLang="en-US" sz="1200" dirty="0">
                <a:solidFill>
                  <a:srgbClr val="A5A5A5">
                    <a:lumMod val="50000"/>
                  </a:srgbClr>
                </a:solidFill>
                <a:latin typeface="Meiryo" charset="-128"/>
                <a:ea typeface="Meiryo" charset="-128"/>
                <a:cs typeface="Meiryo" charset="-128"/>
              </a:rPr>
              <a:t>過去の攻撃を受けた履歴と数</a:t>
            </a:r>
            <a:endParaRPr lang="en-US" altLang="ja-JP" sz="1200" dirty="0">
              <a:solidFill>
                <a:srgbClr val="A5A5A5">
                  <a:lumMod val="50000"/>
                </a:srgbClr>
              </a:solidFill>
              <a:latin typeface="Meiryo" charset="-128"/>
              <a:ea typeface="Meiryo" charset="-128"/>
              <a:cs typeface="Meiryo" charset="-128"/>
            </a:endParaRPr>
          </a:p>
          <a:p>
            <a:pPr marL="214313" indent="-214313">
              <a:buFont typeface="Arial" charset="0"/>
              <a:buChar char="•"/>
            </a:pPr>
            <a:r>
              <a:rPr lang="ja-JP" altLang="en-US" sz="1200" dirty="0">
                <a:solidFill>
                  <a:srgbClr val="A5A5A5">
                    <a:lumMod val="50000"/>
                  </a:srgbClr>
                </a:solidFill>
                <a:latin typeface="Meiryo" charset="-128"/>
                <a:ea typeface="Meiryo" charset="-128"/>
                <a:cs typeface="Meiryo" charset="-128"/>
              </a:rPr>
              <a:t>度の国からの攻撃が多いか</a:t>
            </a:r>
            <a:endParaRPr lang="en-US" altLang="ja-JP" sz="1200" dirty="0">
              <a:solidFill>
                <a:srgbClr val="A5A5A5">
                  <a:lumMod val="50000"/>
                </a:srgbClr>
              </a:solidFill>
              <a:latin typeface="Meiryo" charset="-128"/>
              <a:ea typeface="Meiryo" charset="-128"/>
              <a:cs typeface="Meiryo" charset="-128"/>
            </a:endParaRPr>
          </a:p>
          <a:p>
            <a:pPr marL="214313" indent="-214313">
              <a:buFont typeface="Arial" charset="0"/>
              <a:buChar char="•"/>
            </a:pPr>
            <a:r>
              <a:rPr lang="ja-JP" altLang="en-US" sz="1200" dirty="0">
                <a:solidFill>
                  <a:srgbClr val="A5A5A5">
                    <a:lumMod val="50000"/>
                  </a:srgbClr>
                </a:solidFill>
                <a:latin typeface="Meiryo" charset="-128"/>
                <a:ea typeface="Meiryo" charset="-128"/>
                <a:cs typeface="Meiryo" charset="-128"/>
              </a:rPr>
              <a:t>どの端末が最も影響を受けているのか</a:t>
            </a:r>
            <a:endParaRPr lang="en-US" altLang="ja-JP" sz="1200" dirty="0">
              <a:solidFill>
                <a:srgbClr val="A5A5A5">
                  <a:lumMod val="50000"/>
                </a:srgbClr>
              </a:solidFill>
              <a:latin typeface="Meiryo" charset="-128"/>
              <a:ea typeface="Meiryo" charset="-128"/>
              <a:cs typeface="Meiryo" charset="-128"/>
            </a:endParaRPr>
          </a:p>
          <a:p>
            <a:pPr marL="214313" indent="-214313">
              <a:buFont typeface="Arial" charset="0"/>
              <a:buChar char="•"/>
            </a:pPr>
            <a:r>
              <a:rPr lang="ja-JP" altLang="en-US" sz="1200" dirty="0">
                <a:solidFill>
                  <a:srgbClr val="A5A5A5">
                    <a:lumMod val="50000"/>
                  </a:srgbClr>
                </a:solidFill>
                <a:latin typeface="Meiryo" charset="-128"/>
                <a:ea typeface="Meiryo" charset="-128"/>
                <a:cs typeface="Meiryo" charset="-128"/>
              </a:rPr>
              <a:t>どの端末が攻撃を受けやすいのか</a:t>
            </a:r>
            <a:endParaRPr lang="en-US" altLang="ja-JP" sz="1200" dirty="0">
              <a:solidFill>
                <a:srgbClr val="A5A5A5">
                  <a:lumMod val="50000"/>
                </a:srgbClr>
              </a:solidFill>
              <a:latin typeface="Meiryo" charset="-128"/>
              <a:ea typeface="Meiryo" charset="-128"/>
              <a:cs typeface="Meiryo" charset="-128"/>
            </a:endParaRPr>
          </a:p>
          <a:p>
            <a:pPr marL="214313" indent="-214313">
              <a:buFont typeface="Arial" charset="0"/>
              <a:buChar char="•"/>
            </a:pPr>
            <a:r>
              <a:rPr lang="ja-JP" altLang="en-US" sz="1200" dirty="0">
                <a:solidFill>
                  <a:srgbClr val="A5A5A5">
                    <a:lumMod val="50000"/>
                  </a:srgbClr>
                </a:solidFill>
                <a:latin typeface="Meiryo" charset="-128"/>
                <a:ea typeface="Meiryo" charset="-128"/>
                <a:cs typeface="Meiryo" charset="-128"/>
              </a:rPr>
              <a:t>どの種類の攻撃が最も多いのか</a:t>
            </a:r>
            <a:endParaRPr lang="en-US" altLang="ja-JP" sz="1200" dirty="0">
              <a:solidFill>
                <a:schemeClr val="tx1">
                  <a:lumMod val="50000"/>
                </a:schemeClr>
              </a:solidFill>
              <a:latin typeface="Meiryo" charset="-128"/>
              <a:ea typeface="Meiryo" charset="-128"/>
              <a:cs typeface="Meiryo" charset="-128"/>
            </a:endParaRPr>
          </a:p>
          <a:p>
            <a:pPr marL="214313" indent="-214313">
              <a:buFont typeface="Arial" charset="0"/>
              <a:buChar char="•"/>
            </a:pPr>
            <a:endParaRPr lang="en-US" altLang="ja-JP" sz="1200" dirty="0">
              <a:solidFill>
                <a:schemeClr val="tx1">
                  <a:lumMod val="50000"/>
                </a:schemeClr>
              </a:solidFill>
              <a:latin typeface="Meiryo" charset="-128"/>
              <a:ea typeface="Meiryo" charset="-128"/>
              <a:cs typeface="Meiryo" charset="-128"/>
            </a:endParaRPr>
          </a:p>
          <a:p>
            <a:pPr lvl="0"/>
            <a:endParaRPr lang="en-US" altLang="ja-JP" sz="1200" dirty="0">
              <a:solidFill>
                <a:srgbClr val="A5A5A5">
                  <a:lumMod val="50000"/>
                </a:srgbClr>
              </a:solidFill>
              <a:latin typeface="Meiryo" charset="-128"/>
              <a:ea typeface="Meiryo" charset="-128"/>
              <a:cs typeface="Meiryo" charset="-128"/>
            </a:endParaRPr>
          </a:p>
        </p:txBody>
      </p:sp>
      <p:sp>
        <p:nvSpPr>
          <p:cNvPr id="17" name="TextBox 16"/>
          <p:cNvSpPr txBox="1"/>
          <p:nvPr/>
        </p:nvSpPr>
        <p:spPr>
          <a:xfrm>
            <a:off x="361020" y="759734"/>
            <a:ext cx="4401480" cy="1862048"/>
          </a:xfrm>
          <a:prstGeom prst="rect">
            <a:avLst/>
          </a:prstGeom>
          <a:noFill/>
        </p:spPr>
        <p:txBody>
          <a:bodyPr wrap="square" rtlCol="0">
            <a:spAutoFit/>
          </a:bodyPr>
          <a:lstStyle/>
          <a:p>
            <a:r>
              <a:rPr lang="en-US" altLang="ja-JP" sz="1500" dirty="0">
                <a:solidFill>
                  <a:schemeClr val="accent3">
                    <a:lumMod val="50000"/>
                  </a:schemeClr>
                </a:solidFill>
                <a:latin typeface="Meiryo" charset="-128"/>
                <a:ea typeface="Meiryo" charset="-128"/>
                <a:cs typeface="Meiryo" charset="-128"/>
              </a:rPr>
              <a:t>MX Advanced </a:t>
            </a:r>
            <a:r>
              <a:rPr lang="en-US" altLang="ja-JP" sz="1500" dirty="0" smtClean="0">
                <a:solidFill>
                  <a:schemeClr val="accent3">
                    <a:lumMod val="50000"/>
                  </a:schemeClr>
                </a:solidFill>
                <a:latin typeface="Meiryo" charset="-128"/>
                <a:ea typeface="Meiryo" charset="-128"/>
                <a:cs typeface="Meiryo" charset="-128"/>
              </a:rPr>
              <a:t>License </a:t>
            </a:r>
            <a:r>
              <a:rPr lang="ja-JP" altLang="en-US" sz="1500" dirty="0" smtClean="0">
                <a:solidFill>
                  <a:schemeClr val="accent3">
                    <a:lumMod val="50000"/>
                  </a:schemeClr>
                </a:solidFill>
                <a:latin typeface="Meiryo" charset="-128"/>
                <a:ea typeface="Meiryo" charset="-128"/>
                <a:cs typeface="Meiryo" charset="-128"/>
              </a:rPr>
              <a:t>を</a:t>
            </a:r>
            <a:r>
              <a:rPr lang="ja-JP" altLang="en-US" sz="1500" dirty="0">
                <a:solidFill>
                  <a:schemeClr val="accent3">
                    <a:lumMod val="50000"/>
                  </a:schemeClr>
                </a:solidFill>
                <a:latin typeface="Meiryo" charset="-128"/>
                <a:ea typeface="Meiryo" charset="-128"/>
                <a:cs typeface="Meiryo" charset="-128"/>
              </a:rPr>
              <a:t>導入すれば、</a:t>
            </a:r>
            <a:r>
              <a:rPr lang="en-US" altLang="ja-JP" sz="1500" dirty="0" smtClean="0">
                <a:solidFill>
                  <a:schemeClr val="accent3">
                    <a:lumMod val="50000"/>
                  </a:schemeClr>
                </a:solidFill>
                <a:latin typeface="Meiryo" charset="-128"/>
                <a:ea typeface="Meiryo" charset="-128"/>
                <a:cs typeface="Meiryo" charset="-128"/>
              </a:rPr>
              <a:t>Dashboard </a:t>
            </a:r>
            <a:r>
              <a:rPr lang="ja-JP" altLang="en-US" sz="1500" dirty="0" smtClean="0">
                <a:solidFill>
                  <a:schemeClr val="accent3">
                    <a:lumMod val="50000"/>
                  </a:schemeClr>
                </a:solidFill>
                <a:latin typeface="Meiryo" charset="-128"/>
                <a:ea typeface="Meiryo" charset="-128"/>
                <a:cs typeface="Meiryo" charset="-128"/>
              </a:rPr>
              <a:t>で</a:t>
            </a:r>
            <a:r>
              <a:rPr lang="ja-JP" altLang="en-US" sz="1500" dirty="0">
                <a:solidFill>
                  <a:schemeClr val="accent3">
                    <a:lumMod val="50000"/>
                  </a:schemeClr>
                </a:solidFill>
                <a:latin typeface="Meiryo" charset="-128"/>
                <a:ea typeface="Meiryo" charset="-128"/>
                <a:cs typeface="Meiryo" charset="-128"/>
              </a:rPr>
              <a:t>簡易</a:t>
            </a:r>
            <a:r>
              <a:rPr lang="en-US" altLang="ja-JP" sz="1500" dirty="0">
                <a:solidFill>
                  <a:schemeClr val="accent3">
                    <a:lumMod val="50000"/>
                  </a:schemeClr>
                </a:solidFill>
                <a:latin typeface="Meiryo" charset="-128"/>
                <a:ea typeface="Meiryo" charset="-128"/>
                <a:cs typeface="Meiryo" charset="-128"/>
              </a:rPr>
              <a:t>SOC</a:t>
            </a:r>
            <a:r>
              <a:rPr lang="ja-JP" altLang="en-US" sz="1500" dirty="0">
                <a:solidFill>
                  <a:schemeClr val="accent3">
                    <a:lumMod val="50000"/>
                  </a:schemeClr>
                </a:solidFill>
                <a:latin typeface="Meiryo" charset="-128"/>
                <a:ea typeface="Meiryo" charset="-128"/>
                <a:cs typeface="Meiryo" charset="-128"/>
              </a:rPr>
              <a:t>機能を提供</a:t>
            </a:r>
            <a:endParaRPr lang="en-US" altLang="ja-JP" sz="1500" dirty="0">
              <a:solidFill>
                <a:schemeClr val="accent3">
                  <a:lumMod val="50000"/>
                </a:schemeClr>
              </a:solidFill>
              <a:latin typeface="Meiryo" charset="-128"/>
              <a:ea typeface="Meiryo" charset="-128"/>
              <a:cs typeface="Meiryo" charset="-128"/>
            </a:endParaRPr>
          </a:p>
          <a:p>
            <a:endParaRPr lang="ja-JP" altLang="en-US" sz="1500" dirty="0">
              <a:solidFill>
                <a:schemeClr val="accent3">
                  <a:lumMod val="50000"/>
                </a:schemeClr>
              </a:solidFill>
              <a:latin typeface="Meiryo" charset="-128"/>
              <a:ea typeface="Meiryo" charset="-128"/>
              <a:cs typeface="Meiryo" charset="-128"/>
            </a:endParaRPr>
          </a:p>
          <a:p>
            <a:pPr marL="214313" indent="-214313">
              <a:buFont typeface="Arial" charset="0"/>
              <a:buChar char="•"/>
            </a:pPr>
            <a:r>
              <a:rPr lang="ja-JP" altLang="en-US" sz="1400" dirty="0" smtClean="0">
                <a:solidFill>
                  <a:schemeClr val="accent3">
                    <a:lumMod val="50000"/>
                  </a:schemeClr>
                </a:solidFill>
                <a:latin typeface="Meiryo" charset="-128"/>
                <a:ea typeface="Meiryo" charset="-128"/>
                <a:cs typeface="Meiryo" charset="-128"/>
              </a:rPr>
              <a:t>過去</a:t>
            </a:r>
            <a:r>
              <a:rPr lang="en-US" altLang="ja-JP" sz="1400" dirty="0" smtClean="0">
                <a:solidFill>
                  <a:schemeClr val="accent3">
                    <a:lumMod val="50000"/>
                  </a:schemeClr>
                </a:solidFill>
                <a:latin typeface="Meiryo" charset="-128"/>
                <a:ea typeface="Meiryo" charset="-128"/>
                <a:cs typeface="Meiryo" charset="-128"/>
              </a:rPr>
              <a:t>1</a:t>
            </a:r>
            <a:r>
              <a:rPr lang="ja-JP" altLang="en-US" sz="1400" dirty="0" smtClean="0">
                <a:solidFill>
                  <a:schemeClr val="accent3">
                    <a:lumMod val="50000"/>
                  </a:schemeClr>
                </a:solidFill>
                <a:latin typeface="Meiryo" charset="-128"/>
                <a:ea typeface="Meiryo" charset="-128"/>
                <a:cs typeface="Meiryo" charset="-128"/>
              </a:rPr>
              <a:t>ヶ月間の</a:t>
            </a:r>
            <a:r>
              <a:rPr lang="en-US" altLang="ja-JP" sz="1400" dirty="0" smtClean="0">
                <a:solidFill>
                  <a:schemeClr val="accent3">
                    <a:lumMod val="50000"/>
                  </a:schemeClr>
                </a:solidFill>
                <a:latin typeface="Meiryo" charset="-128"/>
                <a:ea typeface="Meiryo" charset="-128"/>
                <a:cs typeface="Meiryo" charset="-128"/>
              </a:rPr>
              <a:t>IPS / IDS, AMP </a:t>
            </a:r>
            <a:r>
              <a:rPr lang="ja-JP" altLang="en-US" sz="1400" dirty="0" smtClean="0">
                <a:solidFill>
                  <a:schemeClr val="accent3">
                    <a:lumMod val="50000"/>
                  </a:schemeClr>
                </a:solidFill>
                <a:latin typeface="Meiryo" charset="-128"/>
                <a:ea typeface="Meiryo" charset="-128"/>
                <a:cs typeface="Meiryo" charset="-128"/>
              </a:rPr>
              <a:t>でフィルターしたセキュリティの脅威を確認</a:t>
            </a:r>
            <a:endParaRPr lang="en-US" altLang="ja-JP" sz="1400" dirty="0" smtClean="0">
              <a:solidFill>
                <a:schemeClr val="accent3">
                  <a:lumMod val="50000"/>
                </a:schemeClr>
              </a:solidFill>
              <a:latin typeface="Meiryo" charset="-128"/>
              <a:ea typeface="Meiryo" charset="-128"/>
              <a:cs typeface="Meiryo" charset="-128"/>
            </a:endParaRPr>
          </a:p>
          <a:p>
            <a:pPr marL="214313" indent="-214313">
              <a:buFont typeface="Arial" charset="0"/>
              <a:buChar char="•"/>
            </a:pPr>
            <a:r>
              <a:rPr lang="en-US" altLang="ja-JP" sz="1400" dirty="0" smtClean="0">
                <a:solidFill>
                  <a:schemeClr val="accent3">
                    <a:lumMod val="50000"/>
                  </a:schemeClr>
                </a:solidFill>
                <a:latin typeface="Meiryo" charset="-128"/>
                <a:ea typeface="Meiryo" charset="-128"/>
                <a:cs typeface="Meiryo" charset="-128"/>
              </a:rPr>
              <a:t>AMP</a:t>
            </a:r>
            <a:r>
              <a:rPr lang="ja-JP" altLang="en-US" sz="1400" dirty="0" smtClean="0">
                <a:solidFill>
                  <a:schemeClr val="accent3">
                    <a:lumMod val="50000"/>
                  </a:schemeClr>
                </a:solidFill>
                <a:latin typeface="Meiryo" charset="-128"/>
                <a:ea typeface="Meiryo" charset="-128"/>
                <a:cs typeface="Meiryo" charset="-128"/>
              </a:rPr>
              <a:t>のレトロプロスペクティブ機能で後日発覚したマルウェアも確認可能</a:t>
            </a:r>
            <a:endParaRPr lang="en-US" altLang="ja-JP" sz="1400" dirty="0" smtClean="0">
              <a:solidFill>
                <a:schemeClr val="accent3">
                  <a:lumMod val="50000"/>
                </a:schemeClr>
              </a:solidFill>
              <a:latin typeface="Meiryo" charset="-128"/>
              <a:ea typeface="Meiryo" charset="-128"/>
              <a:cs typeface="Meiryo" charset="-128"/>
            </a:endParaRPr>
          </a:p>
          <a:p>
            <a:pPr marL="214313" indent="-214313">
              <a:buFont typeface="Arial" charset="0"/>
              <a:buChar char="•"/>
            </a:pPr>
            <a:r>
              <a:rPr lang="ja-JP" altLang="en-US" sz="1400" dirty="0" smtClean="0">
                <a:solidFill>
                  <a:schemeClr val="accent3">
                    <a:lumMod val="50000"/>
                  </a:schemeClr>
                </a:solidFill>
                <a:latin typeface="Meiryo" charset="-128"/>
                <a:ea typeface="Meiryo" charset="-128"/>
                <a:cs typeface="Meiryo" charset="-128"/>
              </a:rPr>
              <a:t>レポートも可能</a:t>
            </a:r>
            <a:endParaRPr lang="ja-JP" sz="1400" dirty="0">
              <a:solidFill>
                <a:schemeClr val="accent3">
                  <a:lumMod val="50000"/>
                </a:schemeClr>
              </a:solidFill>
              <a:latin typeface="Meiryo" charset="-128"/>
              <a:ea typeface="Meiryo" charset="-128"/>
              <a:cs typeface="Meiryo" charset="-128"/>
            </a:endParaRPr>
          </a:p>
        </p:txBody>
      </p:sp>
      <p:pic>
        <p:nvPicPr>
          <p:cNvPr id="18" name="Picture 17"/>
          <p:cNvPicPr>
            <a:picLocks noChangeAspect="1"/>
          </p:cNvPicPr>
          <p:nvPr/>
        </p:nvPicPr>
        <p:blipFill>
          <a:blip r:embed="rId2"/>
          <a:stretch>
            <a:fillRect/>
          </a:stretch>
        </p:blipFill>
        <p:spPr>
          <a:xfrm>
            <a:off x="5026192" y="133053"/>
            <a:ext cx="3792765" cy="2281727"/>
          </a:xfrm>
          <a:prstGeom prst="rect">
            <a:avLst/>
          </a:prstGeom>
          <a:ln>
            <a:solidFill>
              <a:schemeClr val="bg1">
                <a:lumMod val="65000"/>
              </a:schemeClr>
            </a:solidFill>
          </a:ln>
        </p:spPr>
      </p:pic>
      <p:pic>
        <p:nvPicPr>
          <p:cNvPr id="19" name="Picture 18"/>
          <p:cNvPicPr>
            <a:picLocks noChangeAspect="1"/>
          </p:cNvPicPr>
          <p:nvPr/>
        </p:nvPicPr>
        <p:blipFill>
          <a:blip r:embed="rId3"/>
          <a:stretch>
            <a:fillRect/>
          </a:stretch>
        </p:blipFill>
        <p:spPr>
          <a:xfrm>
            <a:off x="5555682" y="2457729"/>
            <a:ext cx="2443698" cy="670395"/>
          </a:xfrm>
          <a:prstGeom prst="rect">
            <a:avLst/>
          </a:prstGeom>
          <a:ln>
            <a:solidFill>
              <a:schemeClr val="bg1">
                <a:lumMod val="65000"/>
              </a:schemeClr>
            </a:solidFill>
          </a:ln>
        </p:spPr>
      </p:pic>
      <p:pic>
        <p:nvPicPr>
          <p:cNvPr id="20" name="Picture 19"/>
          <p:cNvPicPr>
            <a:picLocks noChangeAspect="1"/>
          </p:cNvPicPr>
          <p:nvPr/>
        </p:nvPicPr>
        <p:blipFill>
          <a:blip r:embed="rId4"/>
          <a:stretch>
            <a:fillRect/>
          </a:stretch>
        </p:blipFill>
        <p:spPr>
          <a:xfrm>
            <a:off x="6442910" y="3171072"/>
            <a:ext cx="2609399" cy="1826295"/>
          </a:xfrm>
          <a:prstGeom prst="rect">
            <a:avLst/>
          </a:prstGeom>
          <a:ln>
            <a:solidFill>
              <a:schemeClr val="bg1">
                <a:lumMod val="65000"/>
              </a:schemeClr>
            </a:solidFill>
          </a:ln>
        </p:spPr>
      </p:pic>
      <p:pic>
        <p:nvPicPr>
          <p:cNvPr id="21" name="Picture 20"/>
          <p:cNvPicPr>
            <a:picLocks noChangeAspect="1"/>
          </p:cNvPicPr>
          <p:nvPr/>
        </p:nvPicPr>
        <p:blipFill>
          <a:blip r:embed="rId5"/>
          <a:stretch>
            <a:fillRect/>
          </a:stretch>
        </p:blipFill>
        <p:spPr>
          <a:xfrm>
            <a:off x="4304370" y="3171072"/>
            <a:ext cx="2108158" cy="1597899"/>
          </a:xfrm>
          <a:prstGeom prst="rect">
            <a:avLst/>
          </a:prstGeom>
          <a:ln>
            <a:solidFill>
              <a:schemeClr val="bg1">
                <a:lumMod val="65000"/>
              </a:schemeClr>
            </a:solidFill>
          </a:ln>
        </p:spPr>
      </p:pic>
      <p:sp>
        <p:nvSpPr>
          <p:cNvPr id="22" name="TextBox 21"/>
          <p:cNvSpPr txBox="1"/>
          <p:nvPr/>
        </p:nvSpPr>
        <p:spPr>
          <a:xfrm>
            <a:off x="283088" y="4174175"/>
            <a:ext cx="3775393" cy="523220"/>
          </a:xfrm>
          <a:prstGeom prst="rect">
            <a:avLst/>
          </a:prstGeom>
          <a:noFill/>
        </p:spPr>
        <p:txBody>
          <a:bodyPr wrap="none" rtlCol="0">
            <a:spAutoFit/>
          </a:bodyPr>
          <a:lstStyle/>
          <a:p>
            <a:pPr algn="just"/>
            <a:r>
              <a:rPr lang="ja-JP" altLang="en-US" sz="1400" dirty="0" smtClean="0">
                <a:solidFill>
                  <a:schemeClr val="tx1">
                    <a:lumMod val="50000"/>
                  </a:schemeClr>
                </a:solidFill>
                <a:latin typeface="Meiryo" charset="-128"/>
                <a:ea typeface="Meiryo" charset="-128"/>
                <a:cs typeface="Meiryo" charset="-128"/>
              </a:rPr>
              <a:t>状況を確認後に、オンデマンドで端末を隔離</a:t>
            </a:r>
            <a:endParaRPr lang="en-US" altLang="ja-JP" sz="1400" dirty="0" smtClean="0">
              <a:solidFill>
                <a:schemeClr val="tx1">
                  <a:lumMod val="50000"/>
                </a:schemeClr>
              </a:solidFill>
              <a:latin typeface="Meiryo" charset="-128"/>
              <a:ea typeface="Meiryo" charset="-128"/>
              <a:cs typeface="Meiryo" charset="-128"/>
            </a:endParaRPr>
          </a:p>
          <a:p>
            <a:pPr algn="just"/>
            <a:r>
              <a:rPr lang="ja-JP" altLang="en-US" sz="1400" dirty="0" smtClean="0">
                <a:solidFill>
                  <a:schemeClr val="tx1">
                    <a:lumMod val="50000"/>
                  </a:schemeClr>
                </a:solidFill>
                <a:latin typeface="Meiryo" charset="-128"/>
                <a:ea typeface="Meiryo" charset="-128"/>
                <a:cs typeface="Meiryo" charset="-128"/>
              </a:rPr>
              <a:t>ポリシー変更等を行うことが可能。</a:t>
            </a:r>
            <a:endParaRPr lang="en-US" sz="1400" dirty="0" smtClean="0">
              <a:solidFill>
                <a:schemeClr val="tx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065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242458"/>
            <a:ext cx="8494694" cy="731837"/>
          </a:xfrm>
        </p:spPr>
        <p:txBody>
          <a:bodyPr/>
          <a:lstStyle/>
          <a:p>
            <a:r>
              <a:rPr kumimoji="1" lang="en-US" altLang="ja-JP" dirty="0" smtClean="0">
                <a:solidFill>
                  <a:srgbClr val="005073"/>
                </a:solidFill>
                <a:latin typeface="Meiryo" charset="-128"/>
                <a:ea typeface="Meiryo" charset="-128"/>
                <a:cs typeface="Meiryo" charset="-128"/>
              </a:rPr>
              <a:t>Cisco Meraki MX</a:t>
            </a:r>
            <a:r>
              <a:rPr kumimoji="1" lang="ja-JP" altLang="en-US" dirty="0" smtClean="0">
                <a:solidFill>
                  <a:srgbClr val="005073"/>
                </a:solidFill>
                <a:latin typeface="Meiryo" charset="-128"/>
                <a:ea typeface="Meiryo" charset="-128"/>
                <a:cs typeface="Meiryo" charset="-128"/>
              </a:rPr>
              <a:t> </a:t>
            </a:r>
            <a:r>
              <a:rPr kumimoji="1" lang="en-US" altLang="ja-JP" dirty="0" smtClean="0">
                <a:solidFill>
                  <a:srgbClr val="005073"/>
                </a:solidFill>
                <a:latin typeface="Meiryo" charset="-128"/>
                <a:ea typeface="Meiryo" charset="-128"/>
                <a:cs typeface="Meiryo" charset="-128"/>
              </a:rPr>
              <a:t>+</a:t>
            </a:r>
            <a:r>
              <a:rPr kumimoji="1" lang="ja-JP" altLang="en-US" dirty="0" smtClean="0">
                <a:solidFill>
                  <a:srgbClr val="005073"/>
                </a:solidFill>
                <a:latin typeface="Meiryo" charset="-128"/>
                <a:ea typeface="Meiryo" charset="-128"/>
                <a:cs typeface="Meiryo" charset="-128"/>
              </a:rPr>
              <a:t> </a:t>
            </a:r>
            <a:r>
              <a:rPr kumimoji="1" lang="en-US" altLang="ja-JP" dirty="0" smtClean="0">
                <a:solidFill>
                  <a:srgbClr val="005073"/>
                </a:solidFill>
                <a:latin typeface="Meiryo" charset="-128"/>
                <a:ea typeface="Meiryo" charset="-128"/>
                <a:cs typeface="Meiryo" charset="-128"/>
              </a:rPr>
              <a:t>Cisco Umbrella</a:t>
            </a:r>
            <a:br>
              <a:rPr kumimoji="1" lang="en-US" altLang="ja-JP" dirty="0" smtClean="0">
                <a:solidFill>
                  <a:srgbClr val="005073"/>
                </a:solidFill>
                <a:latin typeface="Meiryo" charset="-128"/>
                <a:ea typeface="Meiryo" charset="-128"/>
                <a:cs typeface="Meiryo" charset="-128"/>
              </a:rPr>
            </a:br>
            <a:r>
              <a:rPr kumimoji="1" lang="ja-JP" altLang="en-US" sz="2400" dirty="0">
                <a:solidFill>
                  <a:srgbClr val="005073"/>
                </a:solidFill>
                <a:latin typeface="Meiryo" charset="-128"/>
                <a:ea typeface="Meiryo" charset="-128"/>
                <a:cs typeface="Meiryo" charset="-128"/>
              </a:rPr>
              <a:t>場所を問わず、安全なインターネット接続を</a:t>
            </a:r>
          </a:p>
        </p:txBody>
      </p:sp>
      <p:pic>
        <p:nvPicPr>
          <p:cNvPr id="21" name="図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19431" t="18262" r="24068" b="17953"/>
          <a:stretch/>
        </p:blipFill>
        <p:spPr>
          <a:xfrm>
            <a:off x="5947536" y="3677104"/>
            <a:ext cx="1324616" cy="1119877"/>
          </a:xfrm>
          <a:prstGeom prst="rect">
            <a:avLst/>
          </a:prstGeom>
        </p:spPr>
      </p:pic>
      <p:cxnSp>
        <p:nvCxnSpPr>
          <p:cNvPr id="22" name="直線コネクタ 21"/>
          <p:cNvCxnSpPr>
            <a:stCxn id="29" idx="0"/>
          </p:cNvCxnSpPr>
          <p:nvPr/>
        </p:nvCxnSpPr>
        <p:spPr>
          <a:xfrm flipV="1">
            <a:off x="2511401" y="3019283"/>
            <a:ext cx="0" cy="657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雲 22"/>
          <p:cNvSpPr/>
          <p:nvPr/>
        </p:nvSpPr>
        <p:spPr>
          <a:xfrm>
            <a:off x="4669173" y="1577677"/>
            <a:ext cx="2925921" cy="1543049"/>
          </a:xfrm>
          <a:prstGeom prst="cloud">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sz="3600" dirty="0">
              <a:latin typeface="Meiryo" charset="-128"/>
              <a:ea typeface="Meiryo" charset="-128"/>
              <a:cs typeface="Meiryo" charset="-128"/>
            </a:endParaRPr>
          </a:p>
        </p:txBody>
      </p:sp>
      <p:sp>
        <p:nvSpPr>
          <p:cNvPr id="24" name="雲 23"/>
          <p:cNvSpPr/>
          <p:nvPr/>
        </p:nvSpPr>
        <p:spPr>
          <a:xfrm>
            <a:off x="1419493" y="1772991"/>
            <a:ext cx="3075921" cy="1447750"/>
          </a:xfrm>
          <a:prstGeom prst="cloud">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sz="3600" dirty="0">
              <a:latin typeface="Meiryo" charset="-128"/>
              <a:ea typeface="Meiryo" charset="-128"/>
              <a:cs typeface="Meiryo" charset="-128"/>
            </a:endParaRPr>
          </a:p>
        </p:txBody>
      </p:sp>
      <p:sp>
        <p:nvSpPr>
          <p:cNvPr id="25" name="テキスト ボックス 24"/>
          <p:cNvSpPr txBox="1"/>
          <p:nvPr/>
        </p:nvSpPr>
        <p:spPr>
          <a:xfrm>
            <a:off x="1614442" y="2330158"/>
            <a:ext cx="1210589" cy="338554"/>
          </a:xfrm>
          <a:prstGeom prst="rect">
            <a:avLst/>
          </a:prstGeom>
          <a:noFill/>
        </p:spPr>
        <p:txBody>
          <a:bodyPr wrap="none" rtlCol="0">
            <a:spAutoFit/>
          </a:bodyPr>
          <a:lstStyle/>
          <a:p>
            <a:pPr algn="ctr"/>
            <a:r>
              <a:rPr kumimoji="1" lang="ja-JP" altLang="en-US" sz="1600" dirty="0">
                <a:solidFill>
                  <a:srgbClr val="005073"/>
                </a:solidFill>
                <a:latin typeface="Meiryo" charset="-128"/>
                <a:ea typeface="Meiryo" charset="-128"/>
                <a:cs typeface="Meiryo" charset="-128"/>
              </a:rPr>
              <a:t>社内ネット</a:t>
            </a:r>
          </a:p>
        </p:txBody>
      </p:sp>
      <p:sp>
        <p:nvSpPr>
          <p:cNvPr id="26" name="テキスト ボックス 25"/>
          <p:cNvSpPr txBox="1"/>
          <p:nvPr/>
        </p:nvSpPr>
        <p:spPr>
          <a:xfrm>
            <a:off x="5381432" y="1933453"/>
            <a:ext cx="2192123" cy="584775"/>
          </a:xfrm>
          <a:prstGeom prst="rect">
            <a:avLst/>
          </a:prstGeom>
          <a:noFill/>
        </p:spPr>
        <p:txBody>
          <a:bodyPr wrap="square" rtlCol="0">
            <a:spAutoFit/>
          </a:bodyPr>
          <a:lstStyle/>
          <a:p>
            <a:pPr algn="ctr"/>
            <a:r>
              <a:rPr kumimoji="1" lang="ja-JP" altLang="en-US" sz="1600" dirty="0" smtClean="0">
                <a:solidFill>
                  <a:srgbClr val="005073"/>
                </a:solidFill>
                <a:latin typeface="Meiryo" charset="-128"/>
                <a:ea typeface="Meiryo" charset="-128"/>
                <a:cs typeface="Meiryo" charset="-128"/>
              </a:rPr>
              <a:t>インターネット</a:t>
            </a:r>
            <a:r>
              <a:rPr kumimoji="1" lang="en-US" altLang="ja-JP" sz="1600" dirty="0">
                <a:solidFill>
                  <a:srgbClr val="005073"/>
                </a:solidFill>
                <a:latin typeface="Meiryo" charset="-128"/>
                <a:ea typeface="Meiryo" charset="-128"/>
                <a:cs typeface="Meiryo" charset="-128"/>
              </a:rPr>
              <a:t/>
            </a:r>
            <a:br>
              <a:rPr kumimoji="1" lang="en-US" altLang="ja-JP" sz="1600" dirty="0">
                <a:solidFill>
                  <a:srgbClr val="005073"/>
                </a:solidFill>
                <a:latin typeface="Meiryo" charset="-128"/>
                <a:ea typeface="Meiryo" charset="-128"/>
                <a:cs typeface="Meiryo" charset="-128"/>
              </a:rPr>
            </a:br>
            <a:r>
              <a:rPr kumimoji="1" lang="en-US" altLang="ja-JP" sz="1600" dirty="0" smtClean="0">
                <a:solidFill>
                  <a:srgbClr val="005073"/>
                </a:solidFill>
                <a:latin typeface="Meiryo" charset="-128"/>
                <a:ea typeface="Meiryo" charset="-128"/>
                <a:cs typeface="Meiryo" charset="-128"/>
              </a:rPr>
              <a:t>4G </a:t>
            </a:r>
            <a:r>
              <a:rPr kumimoji="1" lang="en-US" altLang="ja-JP" sz="1600" dirty="0">
                <a:solidFill>
                  <a:srgbClr val="005073"/>
                </a:solidFill>
                <a:latin typeface="Meiryo" charset="-128"/>
                <a:ea typeface="Meiryo" charset="-128"/>
                <a:cs typeface="Meiryo" charset="-128"/>
              </a:rPr>
              <a:t>/</a:t>
            </a:r>
            <a:r>
              <a:rPr kumimoji="1" lang="ja-JP" altLang="en-US" sz="1600" dirty="0">
                <a:solidFill>
                  <a:srgbClr val="005073"/>
                </a:solidFill>
                <a:latin typeface="Meiryo" charset="-128"/>
                <a:ea typeface="Meiryo" charset="-128"/>
                <a:cs typeface="Meiryo" charset="-128"/>
              </a:rPr>
              <a:t> </a:t>
            </a:r>
            <a:r>
              <a:rPr kumimoji="1" lang="en-US" altLang="ja-JP" sz="1600" dirty="0">
                <a:solidFill>
                  <a:srgbClr val="005073"/>
                </a:solidFill>
                <a:latin typeface="Meiryo" charset="-128"/>
                <a:ea typeface="Meiryo" charset="-128"/>
                <a:cs typeface="Meiryo" charset="-128"/>
              </a:rPr>
              <a:t>LTE</a:t>
            </a:r>
            <a:r>
              <a:rPr kumimoji="1" lang="ja-JP" altLang="en-US" sz="1600" dirty="0">
                <a:solidFill>
                  <a:srgbClr val="005073"/>
                </a:solidFill>
                <a:latin typeface="Meiryo" charset="-128"/>
                <a:ea typeface="Meiryo" charset="-128"/>
                <a:cs typeface="Meiryo" charset="-128"/>
              </a:rPr>
              <a:t>網</a:t>
            </a:r>
          </a:p>
        </p:txBody>
      </p:sp>
      <p:sp>
        <p:nvSpPr>
          <p:cNvPr id="27" name="雲 26"/>
          <p:cNvSpPr/>
          <p:nvPr/>
        </p:nvSpPr>
        <p:spPr>
          <a:xfrm>
            <a:off x="3095974" y="883398"/>
            <a:ext cx="2939353" cy="1305314"/>
          </a:xfrm>
          <a:prstGeom prst="cloud">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sz="3600" dirty="0">
              <a:latin typeface="Meiryo" charset="-128"/>
              <a:ea typeface="Meiryo" charset="-128"/>
              <a:cs typeface="Meiryo" charset="-128"/>
            </a:endParaRPr>
          </a:p>
        </p:txBody>
      </p:sp>
      <p:pic>
        <p:nvPicPr>
          <p:cNvPr id="29" name="図 28"/>
          <p:cNvPicPr>
            <a:picLocks noChangeAspect="1"/>
          </p:cNvPicPr>
          <p:nvPr/>
        </p:nvPicPr>
        <p:blipFill rotWithShape="1">
          <a:blip r:embed="rId3"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9431" t="18262" r="24068" b="17953"/>
          <a:stretch/>
        </p:blipFill>
        <p:spPr>
          <a:xfrm>
            <a:off x="1849093" y="3677104"/>
            <a:ext cx="1324616" cy="1119877"/>
          </a:xfrm>
          <a:prstGeom prst="rect">
            <a:avLst/>
          </a:prstGeom>
        </p:spPr>
      </p:pic>
      <p:cxnSp>
        <p:nvCxnSpPr>
          <p:cNvPr id="30" name="直線コネクタ 29"/>
          <p:cNvCxnSpPr>
            <a:endCxn id="21" idx="0"/>
          </p:cNvCxnSpPr>
          <p:nvPr/>
        </p:nvCxnSpPr>
        <p:spPr>
          <a:xfrm>
            <a:off x="6609844" y="3019283"/>
            <a:ext cx="0" cy="657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3195690" y="3583751"/>
            <a:ext cx="595035" cy="338554"/>
          </a:xfrm>
          <a:prstGeom prst="rect">
            <a:avLst/>
          </a:prstGeom>
          <a:noFill/>
        </p:spPr>
        <p:txBody>
          <a:bodyPr wrap="none" rtlCol="0">
            <a:spAutoFit/>
          </a:bodyPr>
          <a:lstStyle/>
          <a:p>
            <a:r>
              <a:rPr kumimoji="1" lang="ja-JP" altLang="en-US" sz="1600">
                <a:solidFill>
                  <a:srgbClr val="0070C0"/>
                </a:solidFill>
                <a:latin typeface="Meiryo" charset="-128"/>
                <a:ea typeface="Meiryo" charset="-128"/>
                <a:cs typeface="Meiryo" charset="-128"/>
              </a:rPr>
              <a:t>社内</a:t>
            </a:r>
            <a:endParaRPr kumimoji="1" lang="ja-JP" altLang="en-US" sz="1600" dirty="0">
              <a:solidFill>
                <a:srgbClr val="0070C0"/>
              </a:solidFill>
              <a:latin typeface="Meiryo" charset="-128"/>
              <a:ea typeface="Meiryo" charset="-128"/>
              <a:cs typeface="Meiryo" charset="-128"/>
            </a:endParaRPr>
          </a:p>
        </p:txBody>
      </p:sp>
      <p:sp>
        <p:nvSpPr>
          <p:cNvPr id="32" name="テキスト ボックス 31"/>
          <p:cNvSpPr txBox="1"/>
          <p:nvPr/>
        </p:nvSpPr>
        <p:spPr>
          <a:xfrm>
            <a:off x="5482051" y="3583751"/>
            <a:ext cx="595035" cy="338554"/>
          </a:xfrm>
          <a:prstGeom prst="rect">
            <a:avLst/>
          </a:prstGeom>
          <a:noFill/>
        </p:spPr>
        <p:txBody>
          <a:bodyPr wrap="none" rtlCol="0">
            <a:spAutoFit/>
          </a:bodyPr>
          <a:lstStyle/>
          <a:p>
            <a:r>
              <a:rPr kumimoji="1" lang="ja-JP" altLang="en-US" sz="1600">
                <a:solidFill>
                  <a:srgbClr val="0070C0"/>
                </a:solidFill>
                <a:latin typeface="Meiryo" charset="-128"/>
                <a:ea typeface="Meiryo" charset="-128"/>
                <a:cs typeface="Meiryo" charset="-128"/>
              </a:rPr>
              <a:t>社外</a:t>
            </a:r>
            <a:endParaRPr kumimoji="1" lang="ja-JP" altLang="en-US" sz="1600" dirty="0">
              <a:solidFill>
                <a:srgbClr val="0070C0"/>
              </a:solidFill>
              <a:latin typeface="Meiryo" charset="-128"/>
              <a:ea typeface="Meiryo" charset="-128"/>
              <a:cs typeface="Meiryo" charset="-128"/>
            </a:endParaRPr>
          </a:p>
        </p:txBody>
      </p:sp>
      <p:sp>
        <p:nvSpPr>
          <p:cNvPr id="50" name="上下矢印 53"/>
          <p:cNvSpPr/>
          <p:nvPr/>
        </p:nvSpPr>
        <p:spPr>
          <a:xfrm rot="16200000">
            <a:off x="3938781" y="3276280"/>
            <a:ext cx="471488" cy="1982402"/>
          </a:xfrm>
          <a:prstGeom prst="up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atin typeface="Meiryo" charset="-128"/>
              <a:ea typeface="Meiryo" charset="-128"/>
              <a:cs typeface="Meiryo" charset="-128"/>
            </a:endParaRPr>
          </a:p>
        </p:txBody>
      </p:sp>
      <p:sp>
        <p:nvSpPr>
          <p:cNvPr id="52" name="円弧 51"/>
          <p:cNvSpPr/>
          <p:nvPr/>
        </p:nvSpPr>
        <p:spPr>
          <a:xfrm rot="16200000">
            <a:off x="4799112" y="3536990"/>
            <a:ext cx="2213123" cy="1692085"/>
          </a:xfrm>
          <a:prstGeom prst="arc">
            <a:avLst>
              <a:gd name="adj1" fmla="val 14565585"/>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3600">
              <a:latin typeface="Meiryo" charset="-128"/>
              <a:ea typeface="Meiryo" charset="-128"/>
              <a:cs typeface="Meiryo" charset="-128"/>
            </a:endParaRPr>
          </a:p>
        </p:txBody>
      </p:sp>
      <p:sp>
        <p:nvSpPr>
          <p:cNvPr id="54" name="円弧 53"/>
          <p:cNvSpPr/>
          <p:nvPr/>
        </p:nvSpPr>
        <p:spPr>
          <a:xfrm rot="5400000" flipH="1">
            <a:off x="2116079" y="3536990"/>
            <a:ext cx="2213123" cy="1692085"/>
          </a:xfrm>
          <a:prstGeom prst="arc">
            <a:avLst>
              <a:gd name="adj1" fmla="val 14565585"/>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3600">
              <a:latin typeface="Meiryo" charset="-128"/>
              <a:ea typeface="Meiryo" charset="-128"/>
              <a:cs typeface="Meiryo" charset="-128"/>
            </a:endParaRPr>
          </a:p>
        </p:txBody>
      </p:sp>
      <p:pic>
        <p:nvPicPr>
          <p:cNvPr id="55" name="図 54"/>
          <p:cNvPicPr>
            <a:picLocks noChangeAspect="1"/>
          </p:cNvPicPr>
          <p:nvPr/>
        </p:nvPicPr>
        <p:blipFill>
          <a:blip r:embed="rId6"/>
          <a:stretch>
            <a:fillRect/>
          </a:stretch>
        </p:blipFill>
        <p:spPr>
          <a:xfrm>
            <a:off x="3518750" y="1161797"/>
            <a:ext cx="2080039" cy="275503"/>
          </a:xfrm>
          <a:prstGeom prst="rect">
            <a:avLst/>
          </a:prstGeom>
        </p:spPr>
      </p:pic>
      <p:sp>
        <p:nvSpPr>
          <p:cNvPr id="2" name="テキスト ボックス 1"/>
          <p:cNvSpPr txBox="1"/>
          <p:nvPr/>
        </p:nvSpPr>
        <p:spPr>
          <a:xfrm>
            <a:off x="7159493" y="4111804"/>
            <a:ext cx="1454244" cy="600164"/>
          </a:xfrm>
          <a:prstGeom prst="rect">
            <a:avLst/>
          </a:prstGeom>
          <a:noFill/>
        </p:spPr>
        <p:txBody>
          <a:bodyPr wrap="none" rtlCol="0">
            <a:spAutoFit/>
          </a:bodyPr>
          <a:lstStyle/>
          <a:p>
            <a:pPr algn="ctr"/>
            <a:r>
              <a:rPr kumimoji="1" lang="ja-JP" altLang="en-US" sz="1650" dirty="0" smtClean="0">
                <a:latin typeface="Meiryo" charset="-128"/>
                <a:ea typeface="Meiryo" charset="-128"/>
                <a:cs typeface="Meiryo" charset="-128"/>
              </a:rPr>
              <a:t>自宅、カフェ</a:t>
            </a:r>
            <a:endParaRPr kumimoji="1" lang="en-US" altLang="ja-JP" sz="1650" dirty="0">
              <a:latin typeface="Meiryo" charset="-128"/>
              <a:ea typeface="Meiryo" charset="-128"/>
              <a:cs typeface="Meiryo" charset="-128"/>
            </a:endParaRPr>
          </a:p>
          <a:p>
            <a:pPr algn="ctr"/>
            <a:r>
              <a:rPr kumimoji="1" lang="ja-JP" altLang="en-US" sz="1650" dirty="0">
                <a:latin typeface="Meiryo" charset="-128"/>
                <a:ea typeface="Meiryo" charset="-128"/>
                <a:cs typeface="Meiryo" charset="-128"/>
              </a:rPr>
              <a:t>外出先</a:t>
            </a:r>
          </a:p>
        </p:txBody>
      </p:sp>
      <p:sp>
        <p:nvSpPr>
          <p:cNvPr id="19" name="テキスト ボックス 18"/>
          <p:cNvSpPr txBox="1"/>
          <p:nvPr/>
        </p:nvSpPr>
        <p:spPr>
          <a:xfrm>
            <a:off x="385113" y="3973169"/>
            <a:ext cx="1269899" cy="854080"/>
          </a:xfrm>
          <a:prstGeom prst="rect">
            <a:avLst/>
          </a:prstGeom>
          <a:noFill/>
        </p:spPr>
        <p:txBody>
          <a:bodyPr wrap="none" rtlCol="0">
            <a:spAutoFit/>
          </a:bodyPr>
          <a:lstStyle/>
          <a:p>
            <a:pPr algn="ctr"/>
            <a:r>
              <a:rPr kumimoji="1" lang="ja-JP" altLang="en-US" sz="1650" dirty="0">
                <a:latin typeface="Meiryo" charset="-128"/>
                <a:ea typeface="Meiryo" charset="-128"/>
                <a:cs typeface="Meiryo" charset="-128"/>
              </a:rPr>
              <a:t>オフィス</a:t>
            </a:r>
            <a:endParaRPr kumimoji="1" lang="en-US" altLang="ja-JP" sz="1650" dirty="0">
              <a:latin typeface="Meiryo" charset="-128"/>
              <a:ea typeface="Meiryo" charset="-128"/>
              <a:cs typeface="Meiryo" charset="-128"/>
            </a:endParaRPr>
          </a:p>
          <a:p>
            <a:pPr algn="ctr"/>
            <a:r>
              <a:rPr kumimoji="1" lang="ja-JP" altLang="en-US" sz="1650" dirty="0" smtClean="0">
                <a:latin typeface="Meiryo" charset="-128"/>
                <a:ea typeface="Meiryo" charset="-128"/>
                <a:cs typeface="Meiryo" charset="-128"/>
              </a:rPr>
              <a:t>事業所、</a:t>
            </a:r>
            <a:r>
              <a:rPr kumimoji="1" lang="en-US" altLang="ja-JP" sz="1650" dirty="0" smtClean="0">
                <a:latin typeface="Meiryo" charset="-128"/>
                <a:ea typeface="Meiryo" charset="-128"/>
                <a:cs typeface="Meiryo" charset="-128"/>
              </a:rPr>
              <a:t/>
            </a:r>
            <a:br>
              <a:rPr kumimoji="1" lang="en-US" altLang="ja-JP" sz="1650" dirty="0" smtClean="0">
                <a:latin typeface="Meiryo" charset="-128"/>
                <a:ea typeface="Meiryo" charset="-128"/>
                <a:cs typeface="Meiryo" charset="-128"/>
              </a:rPr>
            </a:br>
            <a:r>
              <a:rPr kumimoji="1" lang="ja-JP" altLang="en-US" sz="1650" dirty="0" smtClean="0">
                <a:latin typeface="Meiryo" charset="-128"/>
                <a:ea typeface="Meiryo" charset="-128"/>
                <a:cs typeface="Meiryo" charset="-128"/>
              </a:rPr>
              <a:t>支社 </a:t>
            </a:r>
            <a:r>
              <a:rPr kumimoji="1" lang="en-US" altLang="ja-JP" sz="1650" dirty="0" smtClean="0">
                <a:latin typeface="Meiryo" charset="-128"/>
                <a:ea typeface="Meiryo" charset="-128"/>
                <a:cs typeface="Meiryo" charset="-128"/>
              </a:rPr>
              <a:t>/ </a:t>
            </a:r>
            <a:r>
              <a:rPr kumimoji="1" lang="ja-JP" altLang="en-US" sz="1650" dirty="0" smtClean="0">
                <a:latin typeface="Meiryo" charset="-128"/>
                <a:ea typeface="Meiryo" charset="-128"/>
                <a:cs typeface="Meiryo" charset="-128"/>
              </a:rPr>
              <a:t>支店</a:t>
            </a:r>
            <a:endParaRPr kumimoji="1" lang="ja-JP" altLang="en-US" sz="1650" dirty="0">
              <a:latin typeface="Meiryo" charset="-128"/>
              <a:ea typeface="Meiryo" charset="-128"/>
              <a:cs typeface="Meiryo" charset="-128"/>
            </a:endParaRPr>
          </a:p>
        </p:txBody>
      </p:sp>
      <p:sp>
        <p:nvSpPr>
          <p:cNvPr id="33" name="円柱 32"/>
          <p:cNvSpPr/>
          <p:nvPr/>
        </p:nvSpPr>
        <p:spPr>
          <a:xfrm rot="19235001">
            <a:off x="5794429" y="1435613"/>
            <a:ext cx="53380" cy="2788079"/>
          </a:xfrm>
          <a:prstGeom prst="ca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3600" dirty="0">
              <a:latin typeface="Meiryo" charset="-128"/>
              <a:ea typeface="Meiryo" charset="-128"/>
              <a:cs typeface="Meiryo" charset="-128"/>
            </a:endParaRPr>
          </a:p>
        </p:txBody>
      </p:sp>
      <p:sp>
        <p:nvSpPr>
          <p:cNvPr id="34" name="テキスト ボックス 33"/>
          <p:cNvSpPr txBox="1"/>
          <p:nvPr/>
        </p:nvSpPr>
        <p:spPr>
          <a:xfrm rot="3180482">
            <a:off x="5609805" y="2719029"/>
            <a:ext cx="80342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VPN</a:t>
            </a:r>
            <a:r>
              <a:rPr kumimoji="1" lang="ja-JP" altLang="en-US" sz="1200" dirty="0">
                <a:latin typeface="Meiryo" charset="-128"/>
                <a:ea typeface="Meiryo" charset="-128"/>
                <a:cs typeface="Meiryo" charset="-128"/>
              </a:rPr>
              <a:t>接続</a:t>
            </a:r>
          </a:p>
        </p:txBody>
      </p:sp>
      <p:sp>
        <p:nvSpPr>
          <p:cNvPr id="36" name="角丸四角形吹き出し 35"/>
          <p:cNvSpPr/>
          <p:nvPr/>
        </p:nvSpPr>
        <p:spPr>
          <a:xfrm>
            <a:off x="3356719" y="2945491"/>
            <a:ext cx="1407040" cy="503432"/>
          </a:xfrm>
          <a:prstGeom prst="wedgeRoundRectCallout">
            <a:avLst>
              <a:gd name="adj1" fmla="val -47143"/>
              <a:gd name="adj2" fmla="val -115545"/>
              <a:gd name="adj3" fmla="val 16667"/>
            </a:avLst>
          </a:prstGeom>
          <a:solidFill>
            <a:schemeClr val="bg2"/>
          </a:solidFill>
          <a:ln/>
        </p:spPr>
        <p:style>
          <a:lnRef idx="2">
            <a:schemeClr val="accent4"/>
          </a:lnRef>
          <a:fillRef idx="1">
            <a:schemeClr val="lt1"/>
          </a:fillRef>
          <a:effectRef idx="0">
            <a:schemeClr val="accent4"/>
          </a:effectRef>
          <a:fontRef idx="minor">
            <a:schemeClr val="dk1"/>
          </a:fontRef>
        </p:style>
        <p:txBody>
          <a:bodyPr wrap="none" lIns="36000" rIns="36000" rtlCol="0" anchor="ctr"/>
          <a:lstStyle/>
          <a:p>
            <a:pPr algn="ctr"/>
            <a:r>
              <a:rPr kumimoji="1" lang="en-US" altLang="ja-JP" sz="1400" dirty="0" smtClean="0">
                <a:latin typeface="Meiryo" charset="-128"/>
                <a:ea typeface="Meiryo" charset="-128"/>
                <a:cs typeface="Meiryo" charset="-128"/>
              </a:rPr>
              <a:t>DNS</a:t>
            </a:r>
            <a:r>
              <a:rPr kumimoji="1" lang="ja-JP" altLang="en-US" sz="1400" dirty="0" smtClean="0">
                <a:latin typeface="Meiryo" charset="-128"/>
                <a:ea typeface="Meiryo" charset="-128"/>
                <a:cs typeface="Meiryo" charset="-128"/>
              </a:rPr>
              <a:t>要求を</a:t>
            </a:r>
            <a:endParaRPr kumimoji="1" lang="en-US" altLang="ja-JP" sz="1400" dirty="0" smtClean="0">
              <a:latin typeface="Meiryo" charset="-128"/>
              <a:ea typeface="Meiryo" charset="-128"/>
              <a:cs typeface="Meiryo" charset="-128"/>
            </a:endParaRPr>
          </a:p>
          <a:p>
            <a:pPr algn="ctr"/>
            <a:r>
              <a:rPr kumimoji="1" lang="en-US" altLang="ja-JP" sz="1400" dirty="0" smtClean="0">
                <a:latin typeface="Meiryo" charset="-128"/>
                <a:ea typeface="Meiryo" charset="-128"/>
                <a:cs typeface="Meiryo" charset="-128"/>
              </a:rPr>
              <a:t>Umbrella</a:t>
            </a:r>
            <a:r>
              <a:rPr kumimoji="1" lang="ja-JP" altLang="en-US" sz="1400" dirty="0" smtClean="0">
                <a:latin typeface="Meiryo" charset="-128"/>
                <a:ea typeface="Meiryo" charset="-128"/>
                <a:cs typeface="Meiryo" charset="-128"/>
              </a:rPr>
              <a:t>に転送</a:t>
            </a:r>
            <a:endParaRPr kumimoji="1" lang="en-US" altLang="ja-JP" sz="1400" dirty="0" smtClean="0">
              <a:latin typeface="Meiryo" charset="-128"/>
              <a:ea typeface="Meiryo" charset="-128"/>
              <a:cs typeface="Meiryo" charset="-128"/>
            </a:endParaRPr>
          </a:p>
        </p:txBody>
      </p:sp>
      <p:grpSp>
        <p:nvGrpSpPr>
          <p:cNvPr id="64" name="図形グループ 63"/>
          <p:cNvGrpSpPr/>
          <p:nvPr/>
        </p:nvGrpSpPr>
        <p:grpSpPr>
          <a:xfrm>
            <a:off x="6426868" y="3390803"/>
            <a:ext cx="1607115" cy="847463"/>
            <a:chOff x="5645057" y="3390803"/>
            <a:chExt cx="1607115" cy="847463"/>
          </a:xfrm>
        </p:grpSpPr>
        <p:pic>
          <p:nvPicPr>
            <p:cNvPr id="11" name="図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89956" l="10000" r="90000">
                          <a14:foregroundMark x1="53182" y1="28384" x2="53182" y2="28384"/>
                          <a14:foregroundMark x1="49091" y1="31878" x2="49091" y2="31878"/>
                          <a14:foregroundMark x1="46818" y1="28384" x2="46818" y2="28384"/>
                        </a14:backgroundRemoval>
                      </a14:imgEffect>
                    </a14:imgLayer>
                  </a14:imgProps>
                </a:ext>
                <a:ext uri="{28A0092B-C50C-407E-A947-70E740481C1C}">
                  <a14:useLocalDpi xmlns:a14="http://schemas.microsoft.com/office/drawing/2010/main"/>
                </a:ext>
              </a:extLst>
            </a:blip>
            <a:srcRect l="26512" r="22282" b="42885"/>
            <a:stretch/>
          </p:blipFill>
          <p:spPr>
            <a:xfrm>
              <a:off x="5645057" y="3813401"/>
              <a:ext cx="365947" cy="424865"/>
            </a:xfrm>
            <a:prstGeom prst="rect">
              <a:avLst/>
            </a:prstGeom>
          </p:spPr>
        </p:pic>
        <p:sp>
          <p:nvSpPr>
            <p:cNvPr id="47" name="テキスト ボックス 46"/>
            <p:cNvSpPr txBox="1"/>
            <p:nvPr/>
          </p:nvSpPr>
          <p:spPr>
            <a:xfrm>
              <a:off x="6248371" y="3390803"/>
              <a:ext cx="1003801" cy="584775"/>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UMBRELLA</a:t>
              </a:r>
            </a:p>
            <a:p>
              <a:pPr algn="ctr"/>
              <a:r>
                <a:rPr kumimoji="1" lang="ja-JP" altLang="en-US" sz="1000" dirty="0">
                  <a:latin typeface="Meiryo" charset="-128"/>
                  <a:ea typeface="Meiryo" charset="-128"/>
                  <a:cs typeface="Meiryo" charset="-128"/>
                </a:rPr>
                <a:t>クライアント</a:t>
              </a:r>
              <a:endParaRPr kumimoji="1" lang="en-US" altLang="ja-JP" sz="1000" dirty="0">
                <a:latin typeface="Meiryo" charset="-128"/>
                <a:ea typeface="Meiryo" charset="-128"/>
                <a:cs typeface="Meiryo" charset="-128"/>
              </a:endParaRPr>
            </a:p>
            <a:p>
              <a:pPr algn="ctr"/>
              <a:r>
                <a:rPr kumimoji="1" lang="ja-JP" altLang="en-US" sz="1000" dirty="0">
                  <a:latin typeface="Meiryo" charset="-128"/>
                  <a:ea typeface="Meiryo" charset="-128"/>
                  <a:cs typeface="Meiryo" charset="-128"/>
                </a:rPr>
                <a:t>ソフトウェア</a:t>
              </a:r>
              <a:endParaRPr kumimoji="1" lang="en-US" altLang="ja-JP" sz="1000" dirty="0">
                <a:latin typeface="Meiryo" charset="-128"/>
                <a:ea typeface="Meiryo" charset="-128"/>
                <a:cs typeface="Meiryo" charset="-128"/>
              </a:endParaRPr>
            </a:p>
          </p:txBody>
        </p:sp>
      </p:grpSp>
      <p:sp>
        <p:nvSpPr>
          <p:cNvPr id="12" name="直方体 11"/>
          <p:cNvSpPr/>
          <p:nvPr/>
        </p:nvSpPr>
        <p:spPr>
          <a:xfrm>
            <a:off x="4316626" y="1515640"/>
            <a:ext cx="637090" cy="374275"/>
          </a:xfrm>
          <a:prstGeom prst="cub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400">
                <a:latin typeface="Meiryo" charset="-128"/>
                <a:ea typeface="Meiryo" charset="-128"/>
                <a:cs typeface="Meiryo" charset="-128"/>
              </a:rPr>
              <a:t>DNS</a:t>
            </a:r>
            <a:endParaRPr kumimoji="1" lang="ja-JP" altLang="en-US" sz="1400" dirty="0">
              <a:latin typeface="Meiryo" charset="-128"/>
              <a:ea typeface="Meiryo" charset="-128"/>
              <a:cs typeface="Meiryo" charset="-128"/>
            </a:endParaRPr>
          </a:p>
        </p:txBody>
      </p:sp>
      <p:pic>
        <p:nvPicPr>
          <p:cNvPr id="46" name="Picture 2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88655" y="2114876"/>
            <a:ext cx="1013980" cy="523584"/>
          </a:xfrm>
          <a:prstGeom prst="rect">
            <a:avLst/>
          </a:prstGeom>
        </p:spPr>
      </p:pic>
      <p:cxnSp>
        <p:nvCxnSpPr>
          <p:cNvPr id="39" name="曲線コネクタ 38"/>
          <p:cNvCxnSpPr>
            <a:stCxn id="29" idx="0"/>
            <a:endCxn id="12" idx="2"/>
          </p:cNvCxnSpPr>
          <p:nvPr/>
        </p:nvCxnSpPr>
        <p:spPr>
          <a:xfrm rot="5400000" flipH="1" flipV="1">
            <a:off x="2450243" y="1810720"/>
            <a:ext cx="1927542" cy="1805225"/>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1709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7194542" y="3055352"/>
            <a:ext cx="1818041" cy="1757567"/>
          </a:xfrm>
          <a:prstGeom prst="rect">
            <a:avLst/>
          </a:prstGeom>
          <a:no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p>
            <a:pPr algn="ctr" defTabSz="685783"/>
            <a:endParaRPr lang="en-US" sz="1425">
              <a:solidFill>
                <a:srgbClr val="FFFFFF"/>
              </a:solidFill>
              <a:latin typeface="Meiryo" charset="-128"/>
              <a:ea typeface="Meiryo" charset="-128"/>
              <a:cs typeface="Meiryo" charset="-128"/>
            </a:endParaRPr>
          </a:p>
        </p:txBody>
      </p:sp>
      <p:sp>
        <p:nvSpPr>
          <p:cNvPr id="55" name="Rectangle 54"/>
          <p:cNvSpPr/>
          <p:nvPr/>
        </p:nvSpPr>
        <p:spPr>
          <a:xfrm>
            <a:off x="389079" y="3055352"/>
            <a:ext cx="6684371" cy="1757567"/>
          </a:xfrm>
          <a:prstGeom prst="rect">
            <a:avLst/>
          </a:prstGeom>
          <a:no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p>
            <a:pPr algn="ctr" defTabSz="685783"/>
            <a:endParaRPr lang="en-US" sz="1425">
              <a:solidFill>
                <a:srgbClr val="FFFFFF"/>
              </a:solidFill>
              <a:latin typeface="Meiryo" charset="-128"/>
              <a:ea typeface="Meiryo" charset="-128"/>
              <a:cs typeface="Meiryo" charset="-128"/>
            </a:endParaRPr>
          </a:p>
        </p:txBody>
      </p:sp>
      <p:pic>
        <p:nvPicPr>
          <p:cNvPr id="42" name="Picture 41"/>
          <p:cNvPicPr>
            <a:picLocks noChangeAspect="1"/>
          </p:cNvPicPr>
          <p:nvPr/>
        </p:nvPicPr>
        <p:blipFill>
          <a:blip r:embed="rId2"/>
          <a:stretch>
            <a:fillRect/>
          </a:stretch>
        </p:blipFill>
        <p:spPr>
          <a:xfrm>
            <a:off x="2137141" y="3250869"/>
            <a:ext cx="1662545" cy="411480"/>
          </a:xfrm>
          <a:prstGeom prst="rect">
            <a:avLst/>
          </a:prstGeom>
          <a:noFill/>
        </p:spPr>
      </p:pic>
      <p:sp>
        <p:nvSpPr>
          <p:cNvPr id="52" name="Rectangle 51"/>
          <p:cNvSpPr/>
          <p:nvPr/>
        </p:nvSpPr>
        <p:spPr>
          <a:xfrm>
            <a:off x="5150464" y="1035326"/>
            <a:ext cx="3862118" cy="1644771"/>
          </a:xfrm>
          <a:prstGeom prst="rect">
            <a:avLst/>
          </a:prstGeom>
          <a:no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p>
            <a:pPr algn="ctr" defTabSz="685783"/>
            <a:endParaRPr lang="en-US" sz="1425">
              <a:solidFill>
                <a:srgbClr val="FFFFFF"/>
              </a:solidFill>
              <a:latin typeface="Meiryo" charset="-128"/>
              <a:ea typeface="Meiryo" charset="-128"/>
              <a:cs typeface="Meiryo" charset="-128"/>
            </a:endParaRPr>
          </a:p>
        </p:txBody>
      </p:sp>
      <p:sp>
        <p:nvSpPr>
          <p:cNvPr id="53" name="TextBox 52"/>
          <p:cNvSpPr txBox="1"/>
          <p:nvPr/>
        </p:nvSpPr>
        <p:spPr>
          <a:xfrm>
            <a:off x="5259461" y="774433"/>
            <a:ext cx="1387438" cy="253914"/>
          </a:xfrm>
          <a:prstGeom prst="rect">
            <a:avLst/>
          </a:prstGeom>
          <a:noFill/>
        </p:spPr>
        <p:txBody>
          <a:bodyPr wrap="square" lIns="34289" tIns="17144" rIns="34289" bIns="17144" rtlCol="0">
            <a:spAutoFit/>
          </a:bodyPr>
          <a:lstStyle/>
          <a:p>
            <a:pPr algn="ctr" defTabSz="685783"/>
            <a:r>
              <a:rPr lang="ja-JP" altLang="en-US" sz="1425" dirty="0">
                <a:solidFill>
                  <a:srgbClr val="A5A5A5">
                    <a:lumMod val="50000"/>
                  </a:srgbClr>
                </a:solidFill>
                <a:latin typeface="Meiryo" charset="-128"/>
                <a:ea typeface="Meiryo" charset="-128"/>
                <a:cs typeface="Meiryo" charset="-128"/>
              </a:rPr>
              <a:t>中規模オフィス</a:t>
            </a:r>
            <a:endParaRPr lang="en-US" sz="1425" dirty="0">
              <a:solidFill>
                <a:srgbClr val="A5A5A5">
                  <a:lumMod val="50000"/>
                </a:srgbClr>
              </a:solidFill>
              <a:latin typeface="Meiryo" charset="-128"/>
              <a:ea typeface="Meiryo" charset="-128"/>
              <a:cs typeface="Meiryo" charset="-128"/>
            </a:endParaRPr>
          </a:p>
        </p:txBody>
      </p:sp>
      <p:sp>
        <p:nvSpPr>
          <p:cNvPr id="41" name="Rectangle 40"/>
          <p:cNvSpPr/>
          <p:nvPr/>
        </p:nvSpPr>
        <p:spPr>
          <a:xfrm>
            <a:off x="2708683" y="1049159"/>
            <a:ext cx="2309695" cy="1644771"/>
          </a:xfrm>
          <a:prstGeom prst="rect">
            <a:avLst/>
          </a:prstGeom>
          <a:no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p>
            <a:pPr algn="ctr" defTabSz="685783"/>
            <a:endParaRPr lang="en-US" sz="1425">
              <a:solidFill>
                <a:srgbClr val="FFFFFF"/>
              </a:solidFill>
              <a:latin typeface="Meiryo" charset="-128"/>
              <a:ea typeface="Meiryo" charset="-128"/>
              <a:cs typeface="Meiryo" charset="-128"/>
            </a:endParaRPr>
          </a:p>
        </p:txBody>
      </p:sp>
      <p:sp>
        <p:nvSpPr>
          <p:cNvPr id="51" name="TextBox 50"/>
          <p:cNvSpPr txBox="1"/>
          <p:nvPr/>
        </p:nvSpPr>
        <p:spPr>
          <a:xfrm>
            <a:off x="2821447" y="765560"/>
            <a:ext cx="1439732" cy="253914"/>
          </a:xfrm>
          <a:prstGeom prst="rect">
            <a:avLst/>
          </a:prstGeom>
          <a:noFill/>
        </p:spPr>
        <p:txBody>
          <a:bodyPr wrap="square" lIns="34289" tIns="17144" rIns="34289" bIns="17144" rtlCol="0">
            <a:spAutoFit/>
          </a:bodyPr>
          <a:lstStyle/>
          <a:p>
            <a:pPr algn="ctr" defTabSz="685783"/>
            <a:r>
              <a:rPr lang="ja-JP" altLang="en-US" sz="1425">
                <a:solidFill>
                  <a:srgbClr val="A5A5A5">
                    <a:lumMod val="50000"/>
                  </a:srgbClr>
                </a:solidFill>
                <a:latin typeface="Meiryo" charset="-128"/>
                <a:ea typeface="Meiryo" charset="-128"/>
                <a:cs typeface="Meiryo" charset="-128"/>
              </a:rPr>
              <a:t>小規模オフィス</a:t>
            </a:r>
            <a:endParaRPr lang="en-US" sz="1425" dirty="0">
              <a:solidFill>
                <a:srgbClr val="A5A5A5">
                  <a:lumMod val="50000"/>
                </a:srgbClr>
              </a:solidFill>
              <a:latin typeface="Meiryo" charset="-128"/>
              <a:ea typeface="Meiryo" charset="-128"/>
              <a:cs typeface="Meiryo" charset="-128"/>
            </a:endParaRPr>
          </a:p>
        </p:txBody>
      </p:sp>
      <p:sp>
        <p:nvSpPr>
          <p:cNvPr id="3" name="Title 2"/>
          <p:cNvSpPr>
            <a:spLocks noGrp="1"/>
          </p:cNvSpPr>
          <p:nvPr>
            <p:ph type="title"/>
          </p:nvPr>
        </p:nvSpPr>
        <p:spPr>
          <a:xfrm>
            <a:off x="361020" y="246677"/>
            <a:ext cx="8579253" cy="575744"/>
          </a:xfrm>
        </p:spPr>
        <p:txBody>
          <a:bodyPr/>
          <a:lstStyle/>
          <a:p>
            <a:r>
              <a:rPr lang="en-US" altLang="ja-JP" dirty="0" smtClean="0">
                <a:solidFill>
                  <a:schemeClr val="bg1"/>
                </a:solidFill>
                <a:latin typeface="Meiryo" charset="-128"/>
                <a:ea typeface="Meiryo" charset="-128"/>
                <a:cs typeface="Meiryo" charset="-128"/>
              </a:rPr>
              <a:t>Meraki </a:t>
            </a:r>
            <a:r>
              <a:rPr lang="en-US" dirty="0" smtClean="0">
                <a:solidFill>
                  <a:schemeClr val="bg1"/>
                </a:solidFill>
                <a:latin typeface="Meiryo" charset="-128"/>
                <a:ea typeface="Meiryo" charset="-128"/>
                <a:cs typeface="Meiryo" charset="-128"/>
              </a:rPr>
              <a:t>MX</a:t>
            </a:r>
            <a:r>
              <a:rPr lang="ja-JP" altLang="en-US" dirty="0" smtClean="0">
                <a:solidFill>
                  <a:schemeClr val="bg1"/>
                </a:solidFill>
                <a:latin typeface="Meiryo" charset="-128"/>
                <a:ea typeface="Meiryo" charset="-128"/>
                <a:cs typeface="Meiryo" charset="-128"/>
              </a:rPr>
              <a:t>シリーズ</a:t>
            </a:r>
            <a:r>
              <a:rPr lang="en-US" altLang="ja-JP" dirty="0" smtClean="0">
                <a:solidFill>
                  <a:schemeClr val="bg1"/>
                </a:solidFill>
                <a:latin typeface="Meiryo" charset="-128"/>
                <a:ea typeface="Meiryo" charset="-128"/>
                <a:cs typeface="Meiryo" charset="-128"/>
              </a:rPr>
              <a:t>:</a:t>
            </a:r>
            <a:r>
              <a:rPr lang="ja-JP" altLang="en-US" dirty="0" smtClean="0">
                <a:solidFill>
                  <a:schemeClr val="bg1"/>
                </a:solidFill>
                <a:latin typeface="Meiryo" charset="-128"/>
                <a:ea typeface="Meiryo" charset="-128"/>
                <a:cs typeface="Meiryo" charset="-128"/>
              </a:rPr>
              <a:t>お客様に合せた充実のポートフォリオ</a:t>
            </a:r>
            <a:r>
              <a:rPr lang="en-US" altLang="ja-JP" dirty="0" smtClean="0">
                <a:solidFill>
                  <a:schemeClr val="bg1"/>
                </a:solidFill>
                <a:latin typeface="Meiryo" charset="-128"/>
                <a:ea typeface="Meiryo" charset="-128"/>
                <a:cs typeface="Meiryo" charset="-128"/>
              </a:rPr>
              <a:t/>
            </a:r>
            <a:br>
              <a:rPr lang="en-US" altLang="ja-JP" dirty="0" smtClean="0">
                <a:solidFill>
                  <a:schemeClr val="bg1"/>
                </a:solidFill>
                <a:latin typeface="Meiryo" charset="-128"/>
                <a:ea typeface="Meiryo" charset="-128"/>
                <a:cs typeface="Meiryo" charset="-128"/>
              </a:rPr>
            </a:br>
            <a:endParaRPr lang="en-US" dirty="0">
              <a:solidFill>
                <a:schemeClr val="bg1"/>
              </a:solidFill>
              <a:latin typeface="Meiryo" charset="-128"/>
              <a:ea typeface="Meiryo" charset="-128"/>
              <a:cs typeface="Meiryo" charset="-128"/>
            </a:endParaRPr>
          </a:p>
        </p:txBody>
      </p:sp>
      <p:pic>
        <p:nvPicPr>
          <p:cNvPr id="28" name="Picture 2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2146" y="1239519"/>
            <a:ext cx="888692" cy="410953"/>
          </a:xfrm>
          <a:prstGeom prst="rect">
            <a:avLst/>
          </a:prstGeom>
          <a:noFill/>
        </p:spPr>
      </p:pic>
      <p:sp>
        <p:nvSpPr>
          <p:cNvPr id="30" name="TextBox 29"/>
          <p:cNvSpPr txBox="1"/>
          <p:nvPr/>
        </p:nvSpPr>
        <p:spPr>
          <a:xfrm>
            <a:off x="2754835" y="1662519"/>
            <a:ext cx="2357523" cy="873314"/>
          </a:xfrm>
          <a:prstGeom prst="rect">
            <a:avLst/>
          </a:prstGeom>
          <a:noFill/>
        </p:spPr>
        <p:txBody>
          <a:bodyPr wrap="square" lIns="34289" tIns="17144" rIns="34289" bIns="17144" rtlCol="0">
            <a:spAutoFit/>
          </a:bodyPr>
          <a:lstStyle/>
          <a:p>
            <a:pPr defTabSz="685783">
              <a:spcAft>
                <a:spcPts val="450"/>
              </a:spcAft>
            </a:pPr>
            <a:r>
              <a:rPr lang="ja-JP" altLang="en-US" sz="1050" dirty="0" smtClean="0">
                <a:solidFill>
                  <a:srgbClr val="8A8A8D"/>
                </a:solidFill>
                <a:latin typeface="Meiryo" charset="-128"/>
                <a:ea typeface="Meiryo" charset="-128"/>
                <a:cs typeface="Meiryo" charset="-128"/>
              </a:rPr>
              <a:t>　　　</a:t>
            </a:r>
            <a:r>
              <a:rPr lang="en-US" sz="1050" dirty="0" smtClean="0">
                <a:solidFill>
                  <a:srgbClr val="8A8A8D"/>
                </a:solidFill>
                <a:latin typeface="Meiryo" charset="-128"/>
                <a:ea typeface="Meiryo" charset="-128"/>
                <a:cs typeface="Meiryo" charset="-128"/>
              </a:rPr>
              <a:t>MX64                 MX65</a:t>
            </a:r>
            <a:endParaRPr lang="en-US" sz="1050" dirty="0">
              <a:solidFill>
                <a:srgbClr val="8A8A8D"/>
              </a:solidFill>
              <a:latin typeface="Meiryo" charset="-128"/>
              <a:ea typeface="Meiryo" charset="-128"/>
              <a:cs typeface="Meiryo" charset="-128"/>
            </a:endParaRPr>
          </a:p>
          <a:p>
            <a:pPr defTabSz="685783">
              <a:spcAft>
                <a:spcPts val="450"/>
              </a:spcAft>
            </a:pPr>
            <a:r>
              <a:rPr lang="en-US" sz="1050" dirty="0">
                <a:solidFill>
                  <a:srgbClr val="8A8A8D"/>
                </a:solidFill>
                <a:latin typeface="Meiryo" charset="-128"/>
                <a:ea typeface="Meiryo" charset="-128"/>
                <a:cs typeface="Meiryo" charset="-128"/>
              </a:rPr>
              <a:t>~50 users</a:t>
            </a:r>
          </a:p>
          <a:p>
            <a:pPr defTabSz="685783">
              <a:spcAft>
                <a:spcPts val="450"/>
              </a:spcAft>
            </a:pPr>
            <a:r>
              <a:rPr lang="en-US" sz="1050" dirty="0">
                <a:solidFill>
                  <a:srgbClr val="8A8A8D"/>
                </a:solidFill>
                <a:latin typeface="Meiryo" charset="-128"/>
                <a:ea typeface="Meiryo" charset="-128"/>
                <a:cs typeface="Meiryo" charset="-128"/>
              </a:rPr>
              <a:t>802.11ac wireless &amp; </a:t>
            </a:r>
            <a:r>
              <a:rPr lang="en-US" sz="1050" dirty="0" err="1">
                <a:solidFill>
                  <a:srgbClr val="8A8A8D"/>
                </a:solidFill>
                <a:latin typeface="Meiryo" charset="-128"/>
                <a:ea typeface="Meiryo" charset="-128"/>
                <a:cs typeface="Meiryo" charset="-128"/>
              </a:rPr>
              <a:t>PoE</a:t>
            </a:r>
            <a:r>
              <a:rPr lang="en-US" sz="1050" dirty="0">
                <a:solidFill>
                  <a:srgbClr val="8A8A8D"/>
                </a:solidFill>
                <a:latin typeface="Meiryo" charset="-128"/>
                <a:ea typeface="Meiryo" charset="-128"/>
                <a:cs typeface="Meiryo" charset="-128"/>
              </a:rPr>
              <a:t> (MX65)</a:t>
            </a:r>
          </a:p>
          <a:p>
            <a:pPr defTabSz="685783">
              <a:spcAft>
                <a:spcPts val="450"/>
              </a:spcAft>
            </a:pPr>
            <a:r>
              <a:rPr lang="en-US" sz="1050" dirty="0">
                <a:solidFill>
                  <a:srgbClr val="8A8A8D"/>
                </a:solidFill>
                <a:latin typeface="Meiryo" charset="-128"/>
                <a:ea typeface="Meiryo" charset="-128"/>
                <a:cs typeface="Meiryo" charset="-128"/>
              </a:rPr>
              <a:t>FW throughput: 250 Mbps</a:t>
            </a:r>
          </a:p>
        </p:txBody>
      </p:sp>
      <p:sp>
        <p:nvSpPr>
          <p:cNvPr id="33" name="TextBox 32"/>
          <p:cNvSpPr txBox="1"/>
          <p:nvPr/>
        </p:nvSpPr>
        <p:spPr>
          <a:xfrm>
            <a:off x="5398367" y="1714031"/>
            <a:ext cx="1796179" cy="855360"/>
          </a:xfrm>
          <a:prstGeom prst="rect">
            <a:avLst/>
          </a:prstGeom>
          <a:noFill/>
        </p:spPr>
        <p:txBody>
          <a:bodyPr wrap="square" lIns="34289" tIns="17144" rIns="34289" bIns="17144" rtlCol="0">
            <a:spAutoFit/>
          </a:bodyPr>
          <a:lstStyle/>
          <a:p>
            <a:pPr defTabSz="685783">
              <a:spcAft>
                <a:spcPts val="450"/>
              </a:spcAft>
            </a:pPr>
            <a:r>
              <a:rPr lang="en-US" sz="1125" dirty="0">
                <a:solidFill>
                  <a:srgbClr val="8A8A8D"/>
                </a:solidFill>
                <a:latin typeface="Meiryo" charset="-128"/>
                <a:ea typeface="Meiryo" charset="-128"/>
                <a:cs typeface="Meiryo" charset="-128"/>
              </a:rPr>
              <a:t>MX84</a:t>
            </a:r>
          </a:p>
          <a:p>
            <a:pPr defTabSz="685783">
              <a:spcAft>
                <a:spcPts val="450"/>
              </a:spcAft>
            </a:pPr>
            <a:r>
              <a:rPr lang="en-US" sz="1125" dirty="0">
                <a:solidFill>
                  <a:srgbClr val="8A8A8D"/>
                </a:solidFill>
                <a:latin typeface="Meiryo" charset="-128"/>
                <a:ea typeface="Meiryo" charset="-128"/>
                <a:cs typeface="Meiryo" charset="-128"/>
              </a:rPr>
              <a:t>~200 users</a:t>
            </a:r>
          </a:p>
          <a:p>
            <a:pPr defTabSz="685783">
              <a:spcAft>
                <a:spcPts val="450"/>
              </a:spcAft>
            </a:pPr>
            <a:r>
              <a:rPr lang="en-US" sz="1125" dirty="0">
                <a:solidFill>
                  <a:srgbClr val="8A8A8D"/>
                </a:solidFill>
                <a:latin typeface="Meiryo" charset="-128"/>
                <a:ea typeface="Meiryo" charset="-128"/>
                <a:cs typeface="Meiryo" charset="-128"/>
              </a:rPr>
              <a:t>FW throughput: 500 Mbps</a:t>
            </a:r>
          </a:p>
        </p:txBody>
      </p:sp>
      <p:sp>
        <p:nvSpPr>
          <p:cNvPr id="34" name="TextBox 33"/>
          <p:cNvSpPr txBox="1"/>
          <p:nvPr/>
        </p:nvSpPr>
        <p:spPr>
          <a:xfrm>
            <a:off x="7144094" y="1717583"/>
            <a:ext cx="1796179" cy="855360"/>
          </a:xfrm>
          <a:prstGeom prst="rect">
            <a:avLst/>
          </a:prstGeom>
          <a:noFill/>
        </p:spPr>
        <p:txBody>
          <a:bodyPr wrap="square" lIns="34289" tIns="17144" rIns="34289" bIns="17144" rtlCol="0">
            <a:spAutoFit/>
          </a:bodyPr>
          <a:lstStyle/>
          <a:p>
            <a:pPr defTabSz="685783">
              <a:spcAft>
                <a:spcPts val="450"/>
              </a:spcAft>
            </a:pPr>
            <a:r>
              <a:rPr lang="en-US" sz="1125" dirty="0">
                <a:solidFill>
                  <a:srgbClr val="8A8A8D"/>
                </a:solidFill>
                <a:latin typeface="Meiryo" charset="-128"/>
                <a:ea typeface="Meiryo" charset="-128"/>
                <a:cs typeface="Meiryo" charset="-128"/>
              </a:rPr>
              <a:t>MX100</a:t>
            </a:r>
          </a:p>
          <a:p>
            <a:pPr defTabSz="685783">
              <a:spcAft>
                <a:spcPts val="450"/>
              </a:spcAft>
            </a:pPr>
            <a:r>
              <a:rPr lang="en-US" sz="1125" dirty="0">
                <a:solidFill>
                  <a:srgbClr val="8A8A8D"/>
                </a:solidFill>
                <a:latin typeface="Meiryo" charset="-128"/>
                <a:ea typeface="Meiryo" charset="-128"/>
                <a:cs typeface="Meiryo" charset="-128"/>
              </a:rPr>
              <a:t>~500 users</a:t>
            </a:r>
          </a:p>
          <a:p>
            <a:pPr defTabSz="685783">
              <a:spcAft>
                <a:spcPts val="450"/>
              </a:spcAft>
            </a:pPr>
            <a:r>
              <a:rPr lang="en-US" sz="1125" dirty="0">
                <a:solidFill>
                  <a:srgbClr val="8A8A8D"/>
                </a:solidFill>
                <a:latin typeface="Meiryo" charset="-128"/>
                <a:ea typeface="Meiryo" charset="-128"/>
                <a:cs typeface="Meiryo" charset="-128"/>
              </a:rPr>
              <a:t>FW throughput: 750 Mbps</a:t>
            </a:r>
          </a:p>
        </p:txBody>
      </p:sp>
      <p:sp>
        <p:nvSpPr>
          <p:cNvPr id="35" name="TextBox 34"/>
          <p:cNvSpPr txBox="1"/>
          <p:nvPr/>
        </p:nvSpPr>
        <p:spPr>
          <a:xfrm>
            <a:off x="2208130" y="3782086"/>
            <a:ext cx="1796179" cy="682236"/>
          </a:xfrm>
          <a:prstGeom prst="rect">
            <a:avLst/>
          </a:prstGeom>
          <a:noFill/>
        </p:spPr>
        <p:txBody>
          <a:bodyPr wrap="square" lIns="34289" tIns="17144" rIns="34289" bIns="17144" rtlCol="0">
            <a:spAutoFit/>
          </a:bodyPr>
          <a:lstStyle/>
          <a:p>
            <a:pPr defTabSz="685783">
              <a:spcAft>
                <a:spcPts val="450"/>
              </a:spcAft>
            </a:pPr>
            <a:r>
              <a:rPr lang="en-US" sz="1125" dirty="0">
                <a:solidFill>
                  <a:srgbClr val="8A8A8D"/>
                </a:solidFill>
                <a:latin typeface="Meiryo" charset="-128"/>
                <a:ea typeface="Meiryo" charset="-128"/>
                <a:cs typeface="Meiryo" charset="-128"/>
              </a:rPr>
              <a:t>MX400</a:t>
            </a:r>
          </a:p>
          <a:p>
            <a:pPr defTabSz="685783">
              <a:spcAft>
                <a:spcPts val="450"/>
              </a:spcAft>
            </a:pPr>
            <a:r>
              <a:rPr lang="en-US" sz="1125" dirty="0">
                <a:solidFill>
                  <a:srgbClr val="8A8A8D"/>
                </a:solidFill>
                <a:latin typeface="Meiryo" charset="-128"/>
                <a:ea typeface="Meiryo" charset="-128"/>
                <a:cs typeface="Meiryo" charset="-128"/>
              </a:rPr>
              <a:t>~2,000 users</a:t>
            </a:r>
          </a:p>
          <a:p>
            <a:pPr defTabSz="685783">
              <a:spcAft>
                <a:spcPts val="450"/>
              </a:spcAft>
            </a:pPr>
            <a:r>
              <a:rPr lang="en-US" sz="1125" dirty="0">
                <a:solidFill>
                  <a:srgbClr val="8A8A8D"/>
                </a:solidFill>
                <a:latin typeface="Meiryo" charset="-128"/>
                <a:ea typeface="Meiryo" charset="-128"/>
                <a:cs typeface="Meiryo" charset="-128"/>
              </a:rPr>
              <a:t>FW throughput: 1 </a:t>
            </a:r>
            <a:r>
              <a:rPr lang="en-US" sz="1125" dirty="0" err="1">
                <a:solidFill>
                  <a:srgbClr val="8A8A8D"/>
                </a:solidFill>
                <a:latin typeface="Meiryo" charset="-128"/>
                <a:ea typeface="Meiryo" charset="-128"/>
                <a:cs typeface="Meiryo" charset="-128"/>
              </a:rPr>
              <a:t>Gbps</a:t>
            </a:r>
            <a:endParaRPr lang="en-US" sz="1125" dirty="0">
              <a:solidFill>
                <a:srgbClr val="8A8A8D"/>
              </a:solidFill>
              <a:latin typeface="Meiryo" charset="-128"/>
              <a:ea typeface="Meiryo" charset="-128"/>
              <a:cs typeface="Meiryo" charset="-128"/>
            </a:endParaRPr>
          </a:p>
        </p:txBody>
      </p:sp>
      <p:pic>
        <p:nvPicPr>
          <p:cNvPr id="40" name="Picture 3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47583" y="1400771"/>
            <a:ext cx="1485009" cy="274320"/>
          </a:xfrm>
          <a:prstGeom prst="rect">
            <a:avLst/>
          </a:prstGeom>
          <a:noFill/>
        </p:spPr>
      </p:pic>
      <p:pic>
        <p:nvPicPr>
          <p:cNvPr id="44" name="Picture 43"/>
          <p:cNvPicPr>
            <a:picLocks noChangeAspect="1"/>
          </p:cNvPicPr>
          <p:nvPr/>
        </p:nvPicPr>
        <p:blipFill>
          <a:blip r:embed="rId5"/>
          <a:stretch>
            <a:fillRect/>
          </a:stretch>
        </p:blipFill>
        <p:spPr>
          <a:xfrm>
            <a:off x="5428150" y="3270199"/>
            <a:ext cx="1645919" cy="411480"/>
          </a:xfrm>
          <a:prstGeom prst="rect">
            <a:avLst/>
          </a:prstGeom>
          <a:noFill/>
        </p:spPr>
      </p:pic>
      <p:sp>
        <p:nvSpPr>
          <p:cNvPr id="45" name="TextBox 44"/>
          <p:cNvSpPr txBox="1"/>
          <p:nvPr/>
        </p:nvSpPr>
        <p:spPr>
          <a:xfrm>
            <a:off x="3833362" y="3782085"/>
            <a:ext cx="1796179" cy="682236"/>
          </a:xfrm>
          <a:prstGeom prst="rect">
            <a:avLst/>
          </a:prstGeom>
          <a:noFill/>
        </p:spPr>
        <p:txBody>
          <a:bodyPr wrap="square" lIns="34289" tIns="17144" rIns="34289" bIns="17144" rtlCol="0">
            <a:spAutoFit/>
          </a:bodyPr>
          <a:lstStyle/>
          <a:p>
            <a:pPr defTabSz="685783">
              <a:spcAft>
                <a:spcPts val="450"/>
              </a:spcAft>
            </a:pPr>
            <a:r>
              <a:rPr lang="en-US" sz="1125" dirty="0">
                <a:solidFill>
                  <a:srgbClr val="8A8A8D"/>
                </a:solidFill>
                <a:latin typeface="Meiryo" charset="-128"/>
                <a:ea typeface="Meiryo" charset="-128"/>
                <a:cs typeface="Meiryo" charset="-128"/>
              </a:rPr>
              <a:t>MX450</a:t>
            </a:r>
          </a:p>
          <a:p>
            <a:pPr defTabSz="685783">
              <a:spcAft>
                <a:spcPts val="450"/>
              </a:spcAft>
            </a:pPr>
            <a:r>
              <a:rPr lang="en-US" sz="1125" dirty="0">
                <a:solidFill>
                  <a:srgbClr val="8A8A8D"/>
                </a:solidFill>
                <a:latin typeface="Meiryo" charset="-128"/>
                <a:ea typeface="Meiryo" charset="-128"/>
                <a:cs typeface="Meiryo" charset="-128"/>
              </a:rPr>
              <a:t>~10,000 users</a:t>
            </a:r>
          </a:p>
          <a:p>
            <a:pPr defTabSz="685783">
              <a:spcAft>
                <a:spcPts val="450"/>
              </a:spcAft>
            </a:pPr>
            <a:r>
              <a:rPr lang="en-US" sz="1125" dirty="0">
                <a:solidFill>
                  <a:srgbClr val="8A8A8D"/>
                </a:solidFill>
                <a:latin typeface="Meiryo" charset="-128"/>
                <a:ea typeface="Meiryo" charset="-128"/>
                <a:cs typeface="Meiryo" charset="-128"/>
              </a:rPr>
              <a:t>FW throughput: 6 </a:t>
            </a:r>
            <a:r>
              <a:rPr lang="en-US" sz="1125" dirty="0" err="1">
                <a:solidFill>
                  <a:srgbClr val="8A8A8D"/>
                </a:solidFill>
                <a:latin typeface="Meiryo" charset="-128"/>
                <a:ea typeface="Meiryo" charset="-128"/>
                <a:cs typeface="Meiryo" charset="-128"/>
              </a:rPr>
              <a:t>Gbps</a:t>
            </a:r>
            <a:endParaRPr lang="en-US" sz="1125" dirty="0">
              <a:solidFill>
                <a:srgbClr val="8A8A8D"/>
              </a:solidFill>
              <a:latin typeface="Meiryo" charset="-128"/>
              <a:ea typeface="Meiryo" charset="-128"/>
              <a:cs typeface="Meiryo" charset="-128"/>
            </a:endParaRPr>
          </a:p>
        </p:txBody>
      </p:sp>
      <p:pic>
        <p:nvPicPr>
          <p:cNvPr id="48" name="Picture 4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2914" y="1432216"/>
            <a:ext cx="1523548" cy="246888"/>
          </a:xfrm>
          <a:prstGeom prst="rect">
            <a:avLst/>
          </a:prstGeom>
          <a:noFill/>
        </p:spPr>
      </p:pic>
      <p:sp>
        <p:nvSpPr>
          <p:cNvPr id="57" name="TextBox 56"/>
          <p:cNvSpPr txBox="1"/>
          <p:nvPr/>
        </p:nvSpPr>
        <p:spPr>
          <a:xfrm>
            <a:off x="547580" y="3779179"/>
            <a:ext cx="1796179" cy="682236"/>
          </a:xfrm>
          <a:prstGeom prst="rect">
            <a:avLst/>
          </a:prstGeom>
          <a:noFill/>
        </p:spPr>
        <p:txBody>
          <a:bodyPr wrap="square" lIns="34289" tIns="17144" rIns="34289" bIns="17144" rtlCol="0">
            <a:spAutoFit/>
          </a:bodyPr>
          <a:lstStyle/>
          <a:p>
            <a:pPr defTabSz="685783">
              <a:spcAft>
                <a:spcPts val="450"/>
              </a:spcAft>
            </a:pPr>
            <a:r>
              <a:rPr lang="en-US" sz="1125" dirty="0">
                <a:solidFill>
                  <a:srgbClr val="8A8A8D"/>
                </a:solidFill>
                <a:latin typeface="Meiryo" charset="-128"/>
                <a:ea typeface="Meiryo" charset="-128"/>
                <a:cs typeface="Meiryo" charset="-128"/>
              </a:rPr>
              <a:t>MX250</a:t>
            </a:r>
          </a:p>
          <a:p>
            <a:pPr defTabSz="685783">
              <a:spcAft>
                <a:spcPts val="450"/>
              </a:spcAft>
            </a:pPr>
            <a:r>
              <a:rPr lang="en-US" sz="1125" dirty="0">
                <a:solidFill>
                  <a:srgbClr val="8A8A8D"/>
                </a:solidFill>
                <a:latin typeface="Meiryo" charset="-128"/>
                <a:ea typeface="Meiryo" charset="-128"/>
                <a:cs typeface="Meiryo" charset="-128"/>
              </a:rPr>
              <a:t>~2,000 users</a:t>
            </a:r>
          </a:p>
          <a:p>
            <a:pPr defTabSz="685783">
              <a:spcAft>
                <a:spcPts val="450"/>
              </a:spcAft>
            </a:pPr>
            <a:r>
              <a:rPr lang="en-US" sz="1125" dirty="0">
                <a:solidFill>
                  <a:srgbClr val="8A8A8D"/>
                </a:solidFill>
                <a:latin typeface="Meiryo" charset="-128"/>
                <a:ea typeface="Meiryo" charset="-128"/>
                <a:cs typeface="Meiryo" charset="-128"/>
              </a:rPr>
              <a:t>FW throughput: 4 </a:t>
            </a:r>
            <a:r>
              <a:rPr lang="en-US" sz="1125" dirty="0" err="1">
                <a:solidFill>
                  <a:srgbClr val="8A8A8D"/>
                </a:solidFill>
                <a:latin typeface="Meiryo" charset="-128"/>
                <a:ea typeface="Meiryo" charset="-128"/>
                <a:cs typeface="Meiryo" charset="-128"/>
              </a:rPr>
              <a:t>Gbps</a:t>
            </a:r>
            <a:endParaRPr lang="en-US" sz="1125" dirty="0">
              <a:solidFill>
                <a:srgbClr val="8A8A8D"/>
              </a:solidFill>
              <a:latin typeface="Meiryo" charset="-128"/>
              <a:ea typeface="Meiryo" charset="-128"/>
              <a:cs typeface="Meiryo" charset="-128"/>
            </a:endParaRPr>
          </a:p>
        </p:txBody>
      </p:sp>
      <p:sp>
        <p:nvSpPr>
          <p:cNvPr id="58" name="TextBox 57"/>
          <p:cNvSpPr txBox="1"/>
          <p:nvPr/>
        </p:nvSpPr>
        <p:spPr>
          <a:xfrm>
            <a:off x="5541748" y="3779177"/>
            <a:ext cx="1796179" cy="682236"/>
          </a:xfrm>
          <a:prstGeom prst="rect">
            <a:avLst/>
          </a:prstGeom>
          <a:noFill/>
        </p:spPr>
        <p:txBody>
          <a:bodyPr wrap="square" lIns="34289" tIns="17144" rIns="34289" bIns="17144" rtlCol="0">
            <a:spAutoFit/>
          </a:bodyPr>
          <a:lstStyle/>
          <a:p>
            <a:pPr defTabSz="685783">
              <a:spcAft>
                <a:spcPts val="450"/>
              </a:spcAft>
            </a:pPr>
            <a:r>
              <a:rPr lang="en-US" sz="1125" dirty="0">
                <a:solidFill>
                  <a:srgbClr val="8A8A8D"/>
                </a:solidFill>
                <a:latin typeface="Meiryo" charset="-128"/>
                <a:ea typeface="Meiryo" charset="-128"/>
                <a:cs typeface="Meiryo" charset="-128"/>
              </a:rPr>
              <a:t>MX600</a:t>
            </a:r>
          </a:p>
          <a:p>
            <a:pPr defTabSz="685783">
              <a:spcAft>
                <a:spcPts val="450"/>
              </a:spcAft>
            </a:pPr>
            <a:r>
              <a:rPr lang="en-US" sz="1125" dirty="0">
                <a:solidFill>
                  <a:srgbClr val="8A8A8D"/>
                </a:solidFill>
                <a:latin typeface="Meiryo" charset="-128"/>
                <a:ea typeface="Meiryo" charset="-128"/>
                <a:cs typeface="Meiryo" charset="-128"/>
              </a:rPr>
              <a:t>~10,000 users</a:t>
            </a:r>
          </a:p>
          <a:p>
            <a:pPr defTabSz="685783">
              <a:spcAft>
                <a:spcPts val="450"/>
              </a:spcAft>
            </a:pPr>
            <a:r>
              <a:rPr lang="en-US" sz="1125" dirty="0">
                <a:solidFill>
                  <a:srgbClr val="8A8A8D"/>
                </a:solidFill>
                <a:latin typeface="Meiryo" charset="-128"/>
                <a:ea typeface="Meiryo" charset="-128"/>
                <a:cs typeface="Meiryo" charset="-128"/>
              </a:rPr>
              <a:t>FW throughput: 1 </a:t>
            </a:r>
            <a:r>
              <a:rPr lang="en-US" sz="1125" dirty="0" err="1">
                <a:solidFill>
                  <a:srgbClr val="8A8A8D"/>
                </a:solidFill>
                <a:latin typeface="Meiryo" charset="-128"/>
                <a:ea typeface="Meiryo" charset="-128"/>
                <a:cs typeface="Meiryo" charset="-128"/>
              </a:rPr>
              <a:t>Gbps</a:t>
            </a:r>
            <a:endParaRPr lang="en-US" sz="1125" dirty="0">
              <a:solidFill>
                <a:srgbClr val="8A8A8D"/>
              </a:solidFill>
              <a:latin typeface="Meiryo" charset="-128"/>
              <a:ea typeface="Meiryo" charset="-128"/>
              <a:cs typeface="Meiryo" charset="-128"/>
            </a:endParaRPr>
          </a:p>
        </p:txBody>
      </p:sp>
      <p:pic>
        <p:nvPicPr>
          <p:cNvPr id="64" name="Content Placeholder 5"/>
          <p:cNvPicPr>
            <a:picLocks noGrp="1" noChangeAspect="1"/>
          </p:cNvPicPr>
          <p:nvPr>
            <p:ph sz="quarter" idx="10"/>
          </p:nvPr>
        </p:nvPicPr>
        <p:blipFill rotWithShape="1">
          <a:blip r:embed="rId7" cstate="screen">
            <a:extLst>
              <a:ext uri="{28A0092B-C50C-407E-A947-70E740481C1C}">
                <a14:useLocalDpi xmlns:a14="http://schemas.microsoft.com/office/drawing/2010/main"/>
              </a:ext>
            </a:extLst>
          </a:blip>
          <a:srcRect/>
          <a:stretch/>
        </p:blipFill>
        <p:spPr>
          <a:xfrm>
            <a:off x="339074" y="3306226"/>
            <a:ext cx="1924986" cy="336050"/>
          </a:xfrm>
          <a:noFill/>
        </p:spPr>
      </p:pic>
      <p:sp>
        <p:nvSpPr>
          <p:cNvPr id="8" name="TextBox 7"/>
          <p:cNvSpPr txBox="1"/>
          <p:nvPr/>
        </p:nvSpPr>
        <p:spPr>
          <a:xfrm>
            <a:off x="1546089" y="3094416"/>
            <a:ext cx="380230" cy="207747"/>
          </a:xfrm>
          <a:prstGeom prst="rect">
            <a:avLst/>
          </a:prstGeom>
          <a:noFill/>
        </p:spPr>
        <p:txBody>
          <a:bodyPr wrap="none" lIns="34289" tIns="17144" rIns="34289" bIns="17144" rtlCol="0">
            <a:spAutoFit/>
          </a:bodyPr>
          <a:lstStyle/>
          <a:p>
            <a:pPr defTabSz="685783"/>
            <a:r>
              <a:rPr lang="en-US" sz="1125" dirty="0">
                <a:solidFill>
                  <a:srgbClr val="65B144"/>
                </a:solidFill>
                <a:latin typeface="Meiryo" charset="-128"/>
                <a:ea typeface="Meiryo" charset="-128"/>
                <a:cs typeface="Meiryo" charset="-128"/>
              </a:rPr>
              <a:t>New</a:t>
            </a:r>
          </a:p>
        </p:txBody>
      </p:sp>
      <p:sp>
        <p:nvSpPr>
          <p:cNvPr id="65" name="TextBox 64"/>
          <p:cNvSpPr txBox="1"/>
          <p:nvPr/>
        </p:nvSpPr>
        <p:spPr>
          <a:xfrm>
            <a:off x="4793276" y="3098556"/>
            <a:ext cx="380230" cy="207747"/>
          </a:xfrm>
          <a:prstGeom prst="rect">
            <a:avLst/>
          </a:prstGeom>
          <a:noFill/>
        </p:spPr>
        <p:txBody>
          <a:bodyPr wrap="none" lIns="34289" tIns="17144" rIns="34289" bIns="17144" rtlCol="0">
            <a:spAutoFit/>
          </a:bodyPr>
          <a:lstStyle/>
          <a:p>
            <a:pPr defTabSz="685783"/>
            <a:r>
              <a:rPr lang="en-US" sz="1125" dirty="0">
                <a:solidFill>
                  <a:srgbClr val="65B144"/>
                </a:solidFill>
                <a:latin typeface="Meiryo" charset="-128"/>
                <a:ea typeface="Meiryo" charset="-128"/>
                <a:cs typeface="Meiryo" charset="-128"/>
              </a:rPr>
              <a:t>New</a:t>
            </a:r>
          </a:p>
        </p:txBody>
      </p:sp>
      <p:pic>
        <p:nvPicPr>
          <p:cNvPr id="37" name="Content Placeholder 7"/>
          <p:cNvPicPr>
            <a:picLocks noGrp="1" noChangeAspect="1"/>
          </p:cNvPicPr>
          <p:nvPr>
            <p:ph sz="quarter" idx="10"/>
          </p:nvPr>
        </p:nvPicPr>
        <p:blipFill>
          <a:blip r:embed="rId8" cstate="screen">
            <a:extLst>
              <a:ext uri="{28A0092B-C50C-407E-A947-70E740481C1C}">
                <a14:useLocalDpi xmlns:a14="http://schemas.microsoft.com/office/drawing/2010/main"/>
              </a:ext>
            </a:extLst>
          </a:blip>
          <a:stretch>
            <a:fillRect/>
          </a:stretch>
        </p:blipFill>
        <p:spPr>
          <a:xfrm>
            <a:off x="7763815" y="3141544"/>
            <a:ext cx="642194" cy="642194"/>
          </a:xfrm>
          <a:noFill/>
        </p:spPr>
      </p:pic>
      <p:sp>
        <p:nvSpPr>
          <p:cNvPr id="38" name="TextBox 37"/>
          <p:cNvSpPr txBox="1"/>
          <p:nvPr/>
        </p:nvSpPr>
        <p:spPr>
          <a:xfrm>
            <a:off x="7267148" y="3872284"/>
            <a:ext cx="1796179" cy="809194"/>
          </a:xfrm>
          <a:prstGeom prst="rect">
            <a:avLst/>
          </a:prstGeom>
          <a:noFill/>
        </p:spPr>
        <p:txBody>
          <a:bodyPr wrap="square" lIns="34289" tIns="17144" rIns="34289" bIns="17144" rtlCol="0">
            <a:spAutoFit/>
          </a:bodyPr>
          <a:lstStyle/>
          <a:p>
            <a:pPr defTabSz="685783">
              <a:spcAft>
                <a:spcPts val="450"/>
              </a:spcAft>
            </a:pPr>
            <a:r>
              <a:rPr lang="en-US" sz="1050" dirty="0">
                <a:solidFill>
                  <a:srgbClr val="8A8A8D"/>
                </a:solidFill>
                <a:latin typeface="Meiryo" charset="-128"/>
                <a:ea typeface="Meiryo" charset="-128"/>
                <a:cs typeface="Meiryo" charset="-128"/>
              </a:rPr>
              <a:t>vMX100 for AWS &amp; Azure</a:t>
            </a:r>
          </a:p>
          <a:p>
            <a:pPr defTabSz="685783">
              <a:spcAft>
                <a:spcPts val="450"/>
              </a:spcAft>
            </a:pPr>
            <a:r>
              <a:rPr lang="en-US" sz="1050" dirty="0">
                <a:solidFill>
                  <a:srgbClr val="8A8A8D"/>
                </a:solidFill>
                <a:latin typeface="Meiryo" charset="-128"/>
                <a:ea typeface="Meiryo" charset="-128"/>
                <a:cs typeface="Meiryo" charset="-128"/>
              </a:rPr>
              <a:t>VPN throughput: 500 Mbps</a:t>
            </a:r>
          </a:p>
          <a:p>
            <a:pPr defTabSz="685783">
              <a:spcAft>
                <a:spcPts val="450"/>
              </a:spcAft>
            </a:pPr>
            <a:r>
              <a:rPr lang="en-US" sz="1050" dirty="0">
                <a:solidFill>
                  <a:srgbClr val="8A8A8D"/>
                </a:solidFill>
                <a:latin typeface="Meiryo" charset="-128"/>
                <a:ea typeface="Meiryo" charset="-128"/>
                <a:cs typeface="Meiryo" charset="-128"/>
              </a:rPr>
              <a:t>VPN &amp; SD-WAN features</a:t>
            </a:r>
          </a:p>
        </p:txBody>
      </p:sp>
      <p:sp>
        <p:nvSpPr>
          <p:cNvPr id="56" name="TextBox 55"/>
          <p:cNvSpPr txBox="1"/>
          <p:nvPr/>
        </p:nvSpPr>
        <p:spPr>
          <a:xfrm>
            <a:off x="469232" y="2785144"/>
            <a:ext cx="2808892" cy="253914"/>
          </a:xfrm>
          <a:prstGeom prst="rect">
            <a:avLst/>
          </a:prstGeom>
          <a:noFill/>
        </p:spPr>
        <p:txBody>
          <a:bodyPr wrap="square" lIns="34289" tIns="17144" rIns="34289" bIns="17144" rtlCol="0">
            <a:spAutoFit/>
          </a:bodyPr>
          <a:lstStyle/>
          <a:p>
            <a:pPr algn="ctr" defTabSz="685783"/>
            <a:r>
              <a:rPr lang="ja-JP" altLang="en-US" sz="1425" dirty="0">
                <a:solidFill>
                  <a:srgbClr val="A5A5A5">
                    <a:lumMod val="50000"/>
                  </a:srgbClr>
                </a:solidFill>
                <a:latin typeface="Meiryo" charset="-128"/>
                <a:ea typeface="Meiryo" charset="-128"/>
                <a:cs typeface="Meiryo" charset="-128"/>
              </a:rPr>
              <a:t>大規模オフィス</a:t>
            </a:r>
            <a:r>
              <a:rPr lang="ja-JP" altLang="en-US" sz="1425">
                <a:solidFill>
                  <a:srgbClr val="A5A5A5">
                    <a:lumMod val="50000"/>
                  </a:srgbClr>
                </a:solidFill>
                <a:latin typeface="Meiryo" charset="-128"/>
                <a:ea typeface="Meiryo" charset="-128"/>
                <a:cs typeface="Meiryo" charset="-128"/>
              </a:rPr>
              <a:t>、データセンター</a:t>
            </a:r>
            <a:endParaRPr lang="en-US" sz="1425" dirty="0">
              <a:solidFill>
                <a:srgbClr val="A5A5A5">
                  <a:lumMod val="50000"/>
                </a:srgbClr>
              </a:solidFill>
              <a:latin typeface="Meiryo" charset="-128"/>
              <a:ea typeface="Meiryo" charset="-128"/>
              <a:cs typeface="Meiryo" charset="-128"/>
            </a:endParaRPr>
          </a:p>
        </p:txBody>
      </p:sp>
      <p:sp>
        <p:nvSpPr>
          <p:cNvPr id="63" name="TextBox 62"/>
          <p:cNvSpPr txBox="1"/>
          <p:nvPr/>
        </p:nvSpPr>
        <p:spPr>
          <a:xfrm>
            <a:off x="7276413" y="2796372"/>
            <a:ext cx="884607" cy="253914"/>
          </a:xfrm>
          <a:prstGeom prst="rect">
            <a:avLst/>
          </a:prstGeom>
          <a:noFill/>
        </p:spPr>
        <p:txBody>
          <a:bodyPr wrap="square" lIns="34289" tIns="17144" rIns="34289" bIns="17144" rtlCol="0">
            <a:spAutoFit/>
          </a:bodyPr>
          <a:lstStyle/>
          <a:p>
            <a:pPr algn="ctr" defTabSz="685783"/>
            <a:r>
              <a:rPr lang="ja-JP" altLang="en-US" sz="1425">
                <a:solidFill>
                  <a:srgbClr val="A5A5A5">
                    <a:lumMod val="50000"/>
                  </a:srgbClr>
                </a:solidFill>
                <a:latin typeface="Meiryo" charset="-128"/>
                <a:ea typeface="Meiryo" charset="-128"/>
                <a:cs typeface="Meiryo" charset="-128"/>
              </a:rPr>
              <a:t>仮想環境</a:t>
            </a:r>
            <a:endParaRPr lang="en-US" sz="1425" dirty="0">
              <a:solidFill>
                <a:srgbClr val="A5A5A5">
                  <a:lumMod val="50000"/>
                </a:srgbClr>
              </a:solidFill>
              <a:latin typeface="Meiryo" charset="-128"/>
              <a:ea typeface="Meiryo" charset="-128"/>
              <a:cs typeface="Meiryo" charset="-128"/>
            </a:endParaRPr>
          </a:p>
        </p:txBody>
      </p:sp>
      <p:pic>
        <p:nvPicPr>
          <p:cNvPr id="67" name="Content Placeholder 5"/>
          <p:cNvPicPr>
            <a:picLocks noGrp="1" noChangeAspect="1"/>
          </p:cNvPicPr>
          <p:nvPr>
            <p:ph sz="quarter" idx="10"/>
          </p:nvPr>
        </p:nvPicPr>
        <p:blipFill rotWithShape="1">
          <a:blip r:embed="rId7" cstate="screen">
            <a:extLst>
              <a:ext uri="{28A0092B-C50C-407E-A947-70E740481C1C}">
                <a14:useLocalDpi xmlns:a14="http://schemas.microsoft.com/office/drawing/2010/main"/>
              </a:ext>
            </a:extLst>
          </a:blip>
          <a:srcRect/>
          <a:stretch/>
        </p:blipFill>
        <p:spPr>
          <a:xfrm>
            <a:off x="3595514" y="3324233"/>
            <a:ext cx="1924986" cy="336050"/>
          </a:xfrm>
          <a:noFill/>
        </p:spPr>
      </p:pic>
      <p:sp>
        <p:nvSpPr>
          <p:cNvPr id="68" name="Rectangle 67"/>
          <p:cNvSpPr/>
          <p:nvPr/>
        </p:nvSpPr>
        <p:spPr>
          <a:xfrm>
            <a:off x="389071" y="1032134"/>
            <a:ext cx="2219460" cy="1644771"/>
          </a:xfrm>
          <a:prstGeom prst="rect">
            <a:avLst/>
          </a:prstGeom>
          <a:no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p>
            <a:pPr algn="ctr" defTabSz="685783"/>
            <a:endParaRPr lang="en-US" sz="1425">
              <a:solidFill>
                <a:srgbClr val="FFFFFF"/>
              </a:solidFill>
              <a:latin typeface="Meiryo" charset="-128"/>
              <a:ea typeface="Meiryo" charset="-128"/>
              <a:cs typeface="Meiryo" charset="-128"/>
            </a:endParaRPr>
          </a:p>
        </p:txBody>
      </p:sp>
      <p:sp>
        <p:nvSpPr>
          <p:cNvPr id="69" name="TextBox 68"/>
          <p:cNvSpPr txBox="1"/>
          <p:nvPr/>
        </p:nvSpPr>
        <p:spPr>
          <a:xfrm>
            <a:off x="474847" y="757102"/>
            <a:ext cx="1789214" cy="253914"/>
          </a:xfrm>
          <a:prstGeom prst="rect">
            <a:avLst/>
          </a:prstGeom>
          <a:noFill/>
        </p:spPr>
        <p:txBody>
          <a:bodyPr wrap="square" lIns="34289" tIns="17144" rIns="34289" bIns="17144" rtlCol="0">
            <a:spAutoFit/>
          </a:bodyPr>
          <a:lstStyle/>
          <a:p>
            <a:pPr algn="ctr" defTabSz="685783"/>
            <a:r>
              <a:rPr lang="ja-JP" altLang="en-US" sz="1425" dirty="0">
                <a:solidFill>
                  <a:srgbClr val="A5A5A5">
                    <a:lumMod val="50000"/>
                  </a:srgbClr>
                </a:solidFill>
                <a:latin typeface="Meiryo" charset="-128"/>
                <a:ea typeface="Meiryo" charset="-128"/>
                <a:cs typeface="Meiryo" charset="-128"/>
              </a:rPr>
              <a:t>テレワーカー</a:t>
            </a:r>
            <a:r>
              <a:rPr lang="en-US" altLang="ja-JP" sz="1425" dirty="0">
                <a:solidFill>
                  <a:srgbClr val="A5A5A5">
                    <a:lumMod val="50000"/>
                  </a:srgbClr>
                </a:solidFill>
                <a:latin typeface="Meiryo" charset="-128"/>
                <a:ea typeface="Meiryo" charset="-128"/>
                <a:cs typeface="Meiryo" charset="-128"/>
              </a:rPr>
              <a:t>/SOHO</a:t>
            </a:r>
            <a:endParaRPr lang="en-US" sz="1425" dirty="0">
              <a:solidFill>
                <a:srgbClr val="A5A5A5">
                  <a:lumMod val="50000"/>
                </a:srgbClr>
              </a:solidFill>
              <a:latin typeface="Meiryo" charset="-128"/>
              <a:ea typeface="Meiryo" charset="-128"/>
              <a:cs typeface="Meiryo" charset="-128"/>
            </a:endParaRPr>
          </a:p>
        </p:txBody>
      </p:sp>
      <p:sp>
        <p:nvSpPr>
          <p:cNvPr id="71" name="TextBox 70"/>
          <p:cNvSpPr txBox="1"/>
          <p:nvPr/>
        </p:nvSpPr>
        <p:spPr>
          <a:xfrm>
            <a:off x="485968" y="1655501"/>
            <a:ext cx="2128735" cy="873314"/>
          </a:xfrm>
          <a:prstGeom prst="rect">
            <a:avLst/>
          </a:prstGeom>
          <a:noFill/>
        </p:spPr>
        <p:txBody>
          <a:bodyPr wrap="square" lIns="34289" tIns="17144" rIns="34289" bIns="17144" rtlCol="0">
            <a:spAutoFit/>
          </a:bodyPr>
          <a:lstStyle/>
          <a:p>
            <a:pPr defTabSz="685783">
              <a:spcAft>
                <a:spcPts val="450"/>
              </a:spcAft>
            </a:pPr>
            <a:r>
              <a:rPr lang="ja-JP" altLang="en-US" sz="1050" dirty="0" smtClean="0">
                <a:solidFill>
                  <a:srgbClr val="8A8A8D"/>
                </a:solidFill>
                <a:latin typeface="Meiryo" charset="-128"/>
                <a:ea typeface="Meiryo" charset="-128"/>
                <a:cs typeface="Meiryo" charset="-128"/>
              </a:rPr>
              <a:t>　　</a:t>
            </a:r>
            <a:r>
              <a:rPr lang="en-US" sz="1050" dirty="0" smtClean="0">
                <a:solidFill>
                  <a:srgbClr val="8A8A8D"/>
                </a:solidFill>
                <a:latin typeface="Meiryo" charset="-128"/>
                <a:ea typeface="Meiryo" charset="-128"/>
                <a:cs typeface="Meiryo" charset="-128"/>
              </a:rPr>
              <a:t>Z1                 </a:t>
            </a:r>
            <a:r>
              <a:rPr lang="en-US" sz="1050" dirty="0">
                <a:solidFill>
                  <a:srgbClr val="8A8A8D"/>
                </a:solidFill>
                <a:latin typeface="Meiryo" charset="-128"/>
                <a:ea typeface="Meiryo" charset="-128"/>
                <a:cs typeface="Meiryo" charset="-128"/>
              </a:rPr>
              <a:t>Z3</a:t>
            </a:r>
          </a:p>
          <a:p>
            <a:pPr defTabSz="685783">
              <a:spcAft>
                <a:spcPts val="450"/>
              </a:spcAft>
            </a:pPr>
            <a:r>
              <a:rPr lang="en-US" sz="1050" dirty="0">
                <a:solidFill>
                  <a:srgbClr val="8A8A8D"/>
                </a:solidFill>
                <a:latin typeface="Meiryo" charset="-128"/>
                <a:ea typeface="Meiryo" charset="-128"/>
                <a:cs typeface="Meiryo" charset="-128"/>
              </a:rPr>
              <a:t>~5 users</a:t>
            </a:r>
          </a:p>
          <a:p>
            <a:pPr defTabSz="685783">
              <a:spcAft>
                <a:spcPts val="450"/>
              </a:spcAft>
            </a:pPr>
            <a:r>
              <a:rPr lang="en-US" sz="1050" dirty="0">
                <a:solidFill>
                  <a:srgbClr val="8A8A8D"/>
                </a:solidFill>
                <a:latin typeface="Meiryo" charset="-128"/>
                <a:ea typeface="Meiryo" charset="-128"/>
                <a:cs typeface="Meiryo" charset="-128"/>
              </a:rPr>
              <a:t>802.11ac Wireless &amp; </a:t>
            </a:r>
            <a:r>
              <a:rPr lang="en-US" sz="1050" dirty="0" err="1">
                <a:solidFill>
                  <a:srgbClr val="8A8A8D"/>
                </a:solidFill>
                <a:latin typeface="Meiryo" charset="-128"/>
                <a:ea typeface="Meiryo" charset="-128"/>
                <a:cs typeface="Meiryo" charset="-128"/>
              </a:rPr>
              <a:t>PoE</a:t>
            </a:r>
            <a:r>
              <a:rPr lang="en-US" sz="1050" dirty="0">
                <a:solidFill>
                  <a:srgbClr val="8A8A8D"/>
                </a:solidFill>
                <a:latin typeface="Meiryo" charset="-128"/>
                <a:ea typeface="Meiryo" charset="-128"/>
                <a:cs typeface="Meiryo" charset="-128"/>
              </a:rPr>
              <a:t> (Z3)</a:t>
            </a:r>
          </a:p>
          <a:p>
            <a:pPr defTabSz="685783">
              <a:spcAft>
                <a:spcPts val="450"/>
              </a:spcAft>
            </a:pPr>
            <a:r>
              <a:rPr lang="en-US" sz="1050" dirty="0">
                <a:solidFill>
                  <a:srgbClr val="8A8A8D"/>
                </a:solidFill>
                <a:latin typeface="Meiryo" charset="-128"/>
                <a:ea typeface="Meiryo" charset="-128"/>
                <a:cs typeface="Meiryo" charset="-128"/>
              </a:rPr>
              <a:t>FW throughput: 50, 100 Mbps</a:t>
            </a:r>
          </a:p>
        </p:txBody>
      </p:sp>
      <p:pic>
        <p:nvPicPr>
          <p:cNvPr id="73" name="Picture 7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9344" y="1360789"/>
            <a:ext cx="894051" cy="255041"/>
          </a:xfrm>
          <a:prstGeom prst="rect">
            <a:avLst/>
          </a:prstGeom>
          <a:noFill/>
        </p:spPr>
      </p:pic>
      <p:pic>
        <p:nvPicPr>
          <p:cNvPr id="76" name="Picture 7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92798" y="1235076"/>
            <a:ext cx="989584" cy="410953"/>
          </a:xfrm>
          <a:prstGeom prst="rect">
            <a:avLst/>
          </a:prstGeom>
          <a:noFill/>
        </p:spPr>
      </p:pic>
      <p:pic>
        <p:nvPicPr>
          <p:cNvPr id="77" name="Picture 7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52356" y="1312528"/>
            <a:ext cx="855776" cy="361518"/>
          </a:xfrm>
          <a:prstGeom prst="rect">
            <a:avLst/>
          </a:prstGeom>
          <a:noFill/>
        </p:spPr>
      </p:pic>
      <p:sp>
        <p:nvSpPr>
          <p:cNvPr id="75" name="TextBox 74"/>
          <p:cNvSpPr txBox="1"/>
          <p:nvPr/>
        </p:nvSpPr>
        <p:spPr>
          <a:xfrm>
            <a:off x="1848389" y="1198608"/>
            <a:ext cx="380230" cy="207747"/>
          </a:xfrm>
          <a:prstGeom prst="rect">
            <a:avLst/>
          </a:prstGeom>
          <a:noFill/>
        </p:spPr>
        <p:txBody>
          <a:bodyPr wrap="none" lIns="34289" tIns="17144" rIns="34289" bIns="17144" rtlCol="0">
            <a:spAutoFit/>
          </a:bodyPr>
          <a:lstStyle/>
          <a:p>
            <a:pPr defTabSz="685783"/>
            <a:r>
              <a:rPr lang="en-US" sz="1125" dirty="0">
                <a:solidFill>
                  <a:srgbClr val="65B144"/>
                </a:solidFill>
                <a:latin typeface="Meiryo" charset="-128"/>
                <a:ea typeface="Meiryo" charset="-128"/>
                <a:cs typeface="Meiryo" charset="-128"/>
              </a:rPr>
              <a:t>New</a:t>
            </a:r>
          </a:p>
        </p:txBody>
      </p:sp>
    </p:spTree>
    <p:extLst>
      <p:ext uri="{BB962C8B-B14F-4D97-AF65-F5344CB8AC3E}">
        <p14:creationId xmlns:p14="http://schemas.microsoft.com/office/powerpoint/2010/main" val="660620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464387" y="4181345"/>
            <a:ext cx="3898736" cy="26459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solidFill>
                <a:schemeClr val="bg2"/>
              </a:solidFill>
              <a:latin typeface="Meiryo" charset="-128"/>
              <a:ea typeface="Meiryo" charset="-128"/>
              <a:cs typeface="Meiryo" charset="-128"/>
            </a:endParaRPr>
          </a:p>
        </p:txBody>
      </p:sp>
      <p:sp>
        <p:nvSpPr>
          <p:cNvPr id="16" name="Rectangle 15"/>
          <p:cNvSpPr/>
          <p:nvPr/>
        </p:nvSpPr>
        <p:spPr bwMode="auto">
          <a:xfrm>
            <a:off x="4802674" y="3131217"/>
            <a:ext cx="4229580" cy="280252"/>
          </a:xfrm>
          <a:prstGeom prst="rect">
            <a:avLst/>
          </a:prstGeom>
          <a:solidFill>
            <a:schemeClr val="tx2">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latin typeface="Meiryo" charset="-128"/>
              <a:ea typeface="Meiryo" charset="-128"/>
              <a:cs typeface="Meiryo" charset="-128"/>
            </a:endParaRPr>
          </a:p>
        </p:txBody>
      </p:sp>
      <p:sp>
        <p:nvSpPr>
          <p:cNvPr id="27" name="Rectangle 26"/>
          <p:cNvSpPr/>
          <p:nvPr/>
        </p:nvSpPr>
        <p:spPr bwMode="auto">
          <a:xfrm>
            <a:off x="4800120" y="3471379"/>
            <a:ext cx="4229580" cy="280252"/>
          </a:xfrm>
          <a:prstGeom prst="rect">
            <a:avLst/>
          </a:prstGeom>
          <a:solidFill>
            <a:schemeClr val="tx2">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latin typeface="Meiryo" charset="-128"/>
              <a:ea typeface="Meiryo" charset="-128"/>
              <a:cs typeface="Meiryo" charset="-128"/>
            </a:endParaRPr>
          </a:p>
        </p:txBody>
      </p:sp>
      <p:sp>
        <p:nvSpPr>
          <p:cNvPr id="3" name="Rectangle 2"/>
          <p:cNvSpPr/>
          <p:nvPr/>
        </p:nvSpPr>
        <p:spPr bwMode="auto">
          <a:xfrm>
            <a:off x="464387" y="3829529"/>
            <a:ext cx="3898736" cy="26459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solidFill>
                <a:schemeClr val="bg2"/>
              </a:solidFill>
              <a:latin typeface="Meiryo" charset="-128"/>
              <a:ea typeface="Meiryo" charset="-128"/>
              <a:cs typeface="Meiryo" charset="-128"/>
            </a:endParaRPr>
          </a:p>
        </p:txBody>
      </p:sp>
      <p:sp>
        <p:nvSpPr>
          <p:cNvPr id="4" name="Rectangle 3"/>
          <p:cNvSpPr/>
          <p:nvPr/>
        </p:nvSpPr>
        <p:spPr bwMode="auto">
          <a:xfrm>
            <a:off x="4800120" y="2040176"/>
            <a:ext cx="4229580" cy="280252"/>
          </a:xfrm>
          <a:prstGeom prst="rect">
            <a:avLst/>
          </a:prstGeom>
          <a:solidFill>
            <a:schemeClr val="tx2">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latin typeface="Meiryo" charset="-128"/>
              <a:ea typeface="Meiryo" charset="-128"/>
              <a:cs typeface="Meiryo" charset="-128"/>
            </a:endParaRPr>
          </a:p>
        </p:txBody>
      </p:sp>
      <p:sp>
        <p:nvSpPr>
          <p:cNvPr id="5" name="Rectangle 4"/>
          <p:cNvSpPr/>
          <p:nvPr/>
        </p:nvSpPr>
        <p:spPr bwMode="auto">
          <a:xfrm>
            <a:off x="4801000" y="2406894"/>
            <a:ext cx="4229580" cy="280252"/>
          </a:xfrm>
          <a:prstGeom prst="rect">
            <a:avLst/>
          </a:prstGeom>
          <a:solidFill>
            <a:schemeClr val="tx2">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latin typeface="Meiryo" charset="-128"/>
              <a:ea typeface="Meiryo" charset="-128"/>
              <a:cs typeface="Meiryo" charset="-128"/>
            </a:endParaRPr>
          </a:p>
        </p:txBody>
      </p:sp>
      <p:sp>
        <p:nvSpPr>
          <p:cNvPr id="6" name="Rectangle 5"/>
          <p:cNvSpPr/>
          <p:nvPr/>
        </p:nvSpPr>
        <p:spPr bwMode="auto">
          <a:xfrm>
            <a:off x="4801000" y="2761583"/>
            <a:ext cx="4229580" cy="280252"/>
          </a:xfrm>
          <a:prstGeom prst="rect">
            <a:avLst/>
          </a:prstGeom>
          <a:solidFill>
            <a:schemeClr val="tx2">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latin typeface="Meiryo" charset="-128"/>
              <a:ea typeface="Meiryo" charset="-128"/>
              <a:cs typeface="Meiryo" charset="-128"/>
            </a:endParaRPr>
          </a:p>
        </p:txBody>
      </p:sp>
      <p:sp>
        <p:nvSpPr>
          <p:cNvPr id="7" name="Rectangle 6"/>
          <p:cNvSpPr/>
          <p:nvPr/>
        </p:nvSpPr>
        <p:spPr bwMode="auto">
          <a:xfrm>
            <a:off x="464387" y="1718811"/>
            <a:ext cx="3898736" cy="26459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solidFill>
                <a:schemeClr val="bg2"/>
              </a:solidFill>
              <a:latin typeface="Meiryo" charset="-128"/>
              <a:ea typeface="Meiryo" charset="-128"/>
              <a:cs typeface="Meiryo" charset="-128"/>
            </a:endParaRPr>
          </a:p>
        </p:txBody>
      </p:sp>
      <p:sp>
        <p:nvSpPr>
          <p:cNvPr id="8" name="Rectangle 7"/>
          <p:cNvSpPr/>
          <p:nvPr/>
        </p:nvSpPr>
        <p:spPr bwMode="auto">
          <a:xfrm>
            <a:off x="464387" y="2073499"/>
            <a:ext cx="3898736" cy="26459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solidFill>
                <a:schemeClr val="bg2"/>
              </a:solidFill>
              <a:latin typeface="Meiryo" charset="-128"/>
              <a:ea typeface="Meiryo" charset="-128"/>
              <a:cs typeface="Meiryo" charset="-128"/>
            </a:endParaRPr>
          </a:p>
        </p:txBody>
      </p:sp>
      <p:sp>
        <p:nvSpPr>
          <p:cNvPr id="9" name="Rectangle 8"/>
          <p:cNvSpPr/>
          <p:nvPr/>
        </p:nvSpPr>
        <p:spPr bwMode="auto">
          <a:xfrm>
            <a:off x="464387" y="2428188"/>
            <a:ext cx="3898736" cy="26459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solidFill>
                <a:schemeClr val="bg2"/>
              </a:solidFill>
              <a:latin typeface="Meiryo" charset="-128"/>
              <a:ea typeface="Meiryo" charset="-128"/>
              <a:cs typeface="Meiryo" charset="-128"/>
            </a:endParaRPr>
          </a:p>
        </p:txBody>
      </p:sp>
      <p:sp>
        <p:nvSpPr>
          <p:cNvPr id="10" name="Rectangle 9"/>
          <p:cNvSpPr/>
          <p:nvPr/>
        </p:nvSpPr>
        <p:spPr bwMode="auto">
          <a:xfrm>
            <a:off x="464387" y="2782876"/>
            <a:ext cx="3898736" cy="26459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solidFill>
                <a:schemeClr val="bg2"/>
              </a:solidFill>
              <a:latin typeface="Meiryo" charset="-128"/>
              <a:ea typeface="Meiryo" charset="-128"/>
              <a:cs typeface="Meiryo" charset="-128"/>
            </a:endParaRPr>
          </a:p>
        </p:txBody>
      </p:sp>
      <p:sp>
        <p:nvSpPr>
          <p:cNvPr id="11" name="Rectangle 10"/>
          <p:cNvSpPr/>
          <p:nvPr/>
        </p:nvSpPr>
        <p:spPr bwMode="auto">
          <a:xfrm>
            <a:off x="464387" y="3119277"/>
            <a:ext cx="3898736" cy="26459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solidFill>
                <a:schemeClr val="bg2"/>
              </a:solidFill>
              <a:latin typeface="Meiryo" charset="-128"/>
              <a:ea typeface="Meiryo" charset="-128"/>
              <a:cs typeface="Meiryo" charset="-128"/>
            </a:endParaRPr>
          </a:p>
        </p:txBody>
      </p:sp>
      <p:sp>
        <p:nvSpPr>
          <p:cNvPr id="12" name="Rectangle 11"/>
          <p:cNvSpPr/>
          <p:nvPr/>
        </p:nvSpPr>
        <p:spPr bwMode="auto">
          <a:xfrm>
            <a:off x="464387" y="3473964"/>
            <a:ext cx="3898736" cy="26459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2700" dirty="0">
              <a:solidFill>
                <a:schemeClr val="bg2"/>
              </a:solidFill>
              <a:latin typeface="Meiryo" charset="-128"/>
              <a:ea typeface="Meiryo" charset="-128"/>
              <a:cs typeface="Meiryo" charset="-128"/>
            </a:endParaRPr>
          </a:p>
        </p:txBody>
      </p:sp>
      <p:cxnSp>
        <p:nvCxnSpPr>
          <p:cNvPr id="13" name="Straight Connector 12"/>
          <p:cNvCxnSpPr/>
          <p:nvPr/>
        </p:nvCxnSpPr>
        <p:spPr bwMode="auto">
          <a:xfrm>
            <a:off x="4584174" y="851298"/>
            <a:ext cx="0" cy="3742474"/>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sp>
        <p:nvSpPr>
          <p:cNvPr id="14" name="TextBox 13"/>
          <p:cNvSpPr txBox="1"/>
          <p:nvPr/>
        </p:nvSpPr>
        <p:spPr>
          <a:xfrm>
            <a:off x="473349" y="1746480"/>
            <a:ext cx="3892327" cy="2802819"/>
          </a:xfrm>
          <a:prstGeom prst="rect">
            <a:avLst/>
          </a:prstGeom>
          <a:noFill/>
        </p:spPr>
        <p:txBody>
          <a:bodyPr wrap="square" rtlCol="0">
            <a:spAutoFit/>
          </a:bodyPr>
          <a:lstStyle/>
          <a:p>
            <a:pPr>
              <a:spcAft>
                <a:spcPts val="1350"/>
              </a:spcAft>
            </a:pPr>
            <a:r>
              <a:rPr lang="en-US" sz="1181" dirty="0">
                <a:solidFill>
                  <a:schemeClr val="bg2"/>
                </a:solidFill>
                <a:latin typeface="Meiryo" charset="-128"/>
                <a:ea typeface="Meiryo" charset="-128"/>
                <a:cs typeface="Meiryo" charset="-128"/>
              </a:rPr>
              <a:t>Next Generation Firewall</a:t>
            </a:r>
          </a:p>
          <a:p>
            <a:pPr>
              <a:spcAft>
                <a:spcPts val="1350"/>
              </a:spcAft>
            </a:pPr>
            <a:r>
              <a:rPr lang="en-US" sz="1181" dirty="0">
                <a:solidFill>
                  <a:schemeClr val="bg2"/>
                </a:solidFill>
                <a:latin typeface="Meiryo" charset="-128"/>
                <a:ea typeface="Meiryo" charset="-128"/>
                <a:cs typeface="Meiryo" charset="-128"/>
              </a:rPr>
              <a:t>Site-to-site and client VPN</a:t>
            </a:r>
          </a:p>
          <a:p>
            <a:pPr>
              <a:spcAft>
                <a:spcPts val="1350"/>
              </a:spcAft>
            </a:pPr>
            <a:r>
              <a:rPr lang="en-US" sz="1181" dirty="0">
                <a:solidFill>
                  <a:schemeClr val="bg2"/>
                </a:solidFill>
                <a:latin typeface="Meiryo" charset="-128"/>
                <a:ea typeface="Meiryo" charset="-128"/>
                <a:cs typeface="Meiryo" charset="-128"/>
              </a:rPr>
              <a:t>Intelligent path control</a:t>
            </a:r>
          </a:p>
          <a:p>
            <a:pPr>
              <a:spcAft>
                <a:spcPts val="1350"/>
              </a:spcAft>
            </a:pPr>
            <a:r>
              <a:rPr lang="en-US" sz="1181" dirty="0">
                <a:solidFill>
                  <a:schemeClr val="bg2"/>
                </a:solidFill>
                <a:latin typeface="Meiryo" charset="-128"/>
                <a:ea typeface="Meiryo" charset="-128"/>
                <a:cs typeface="Meiryo" charset="-128"/>
              </a:rPr>
              <a:t>Link bonding and failover</a:t>
            </a:r>
          </a:p>
          <a:p>
            <a:pPr>
              <a:spcAft>
                <a:spcPts val="1350"/>
              </a:spcAft>
            </a:pPr>
            <a:r>
              <a:rPr lang="en-US" sz="1181" dirty="0">
                <a:solidFill>
                  <a:schemeClr val="bg2"/>
                </a:solidFill>
                <a:latin typeface="Meiryo" charset="-128"/>
                <a:ea typeface="Meiryo" charset="-128"/>
                <a:cs typeface="Meiryo" charset="-128"/>
              </a:rPr>
              <a:t>Bandwidth shaping and </a:t>
            </a:r>
            <a:r>
              <a:rPr lang="en-US" sz="1181" dirty="0" err="1">
                <a:solidFill>
                  <a:schemeClr val="bg2"/>
                </a:solidFill>
                <a:latin typeface="Meiryo" charset="-128"/>
                <a:ea typeface="Meiryo" charset="-128"/>
                <a:cs typeface="Meiryo" charset="-128"/>
              </a:rPr>
              <a:t>QoS</a:t>
            </a:r>
            <a:endParaRPr lang="en-US" sz="1181" dirty="0">
              <a:solidFill>
                <a:schemeClr val="bg2"/>
              </a:solidFill>
              <a:latin typeface="Meiryo" charset="-128"/>
              <a:ea typeface="Meiryo" charset="-128"/>
              <a:cs typeface="Meiryo" charset="-128"/>
            </a:endParaRPr>
          </a:p>
          <a:p>
            <a:pPr>
              <a:spcAft>
                <a:spcPts val="1350"/>
              </a:spcAft>
            </a:pPr>
            <a:r>
              <a:rPr lang="en-US" sz="1181" dirty="0">
                <a:solidFill>
                  <a:schemeClr val="bg2"/>
                </a:solidFill>
                <a:latin typeface="Meiryo" charset="-128"/>
                <a:ea typeface="Meiryo" charset="-128"/>
                <a:cs typeface="Meiryo" charset="-128"/>
              </a:rPr>
              <a:t>Branch routing</a:t>
            </a:r>
          </a:p>
          <a:p>
            <a:pPr>
              <a:spcAft>
                <a:spcPts val="1350"/>
              </a:spcAft>
            </a:pPr>
            <a:r>
              <a:rPr lang="en-US" sz="1181" dirty="0">
                <a:solidFill>
                  <a:schemeClr val="bg2"/>
                </a:solidFill>
                <a:latin typeface="Meiryo" charset="-128"/>
                <a:ea typeface="Meiryo" charset="-128"/>
                <a:cs typeface="Meiryo" charset="-128"/>
              </a:rPr>
              <a:t>Web caching</a:t>
            </a:r>
          </a:p>
          <a:p>
            <a:pPr>
              <a:spcAft>
                <a:spcPts val="1350"/>
              </a:spcAft>
            </a:pPr>
            <a:r>
              <a:rPr lang="en-US" sz="1181" dirty="0">
                <a:solidFill>
                  <a:schemeClr val="bg2"/>
                </a:solidFill>
                <a:latin typeface="Meiryo" charset="-128"/>
                <a:ea typeface="Meiryo" charset="-128"/>
                <a:cs typeface="Meiryo" charset="-128"/>
              </a:rPr>
              <a:t>Active/Passive high availability</a:t>
            </a:r>
          </a:p>
        </p:txBody>
      </p:sp>
      <p:sp>
        <p:nvSpPr>
          <p:cNvPr id="19" name="TextBox 18"/>
          <p:cNvSpPr txBox="1"/>
          <p:nvPr/>
        </p:nvSpPr>
        <p:spPr>
          <a:xfrm>
            <a:off x="1489131" y="892116"/>
            <a:ext cx="2620574" cy="646331"/>
          </a:xfrm>
          <a:prstGeom prst="rect">
            <a:avLst/>
          </a:prstGeom>
          <a:noFill/>
        </p:spPr>
        <p:txBody>
          <a:bodyPr wrap="square" rtlCol="0">
            <a:spAutoFit/>
          </a:bodyPr>
          <a:lstStyle/>
          <a:p>
            <a:r>
              <a:rPr lang="ja-JP" altLang="en-US" dirty="0" smtClean="0">
                <a:solidFill>
                  <a:schemeClr val="accent4"/>
                </a:solidFill>
                <a:latin typeface="Meiryo" charset="-128"/>
                <a:ea typeface="Meiryo" charset="-128"/>
                <a:cs typeface="Meiryo" charset="-128"/>
              </a:rPr>
              <a:t>エンタープライズ</a:t>
            </a:r>
            <a:r>
              <a:rPr lang="en-US" altLang="ja-JP" dirty="0" smtClean="0">
                <a:solidFill>
                  <a:schemeClr val="accent4"/>
                </a:solidFill>
                <a:latin typeface="Meiryo" charset="-128"/>
                <a:ea typeface="Meiryo" charset="-128"/>
                <a:cs typeface="Meiryo" charset="-128"/>
              </a:rPr>
              <a:t/>
            </a:r>
            <a:br>
              <a:rPr lang="en-US" altLang="ja-JP" dirty="0" smtClean="0">
                <a:solidFill>
                  <a:schemeClr val="accent4"/>
                </a:solidFill>
                <a:latin typeface="Meiryo" charset="-128"/>
                <a:ea typeface="Meiryo" charset="-128"/>
                <a:cs typeface="Meiryo" charset="-128"/>
              </a:rPr>
            </a:br>
            <a:r>
              <a:rPr lang="ja-JP" altLang="en-US" dirty="0" smtClean="0">
                <a:solidFill>
                  <a:schemeClr val="accent4"/>
                </a:solidFill>
                <a:latin typeface="Meiryo" charset="-128"/>
                <a:ea typeface="Meiryo" charset="-128"/>
                <a:cs typeface="Meiryo" charset="-128"/>
              </a:rPr>
              <a:t>ライセンス</a:t>
            </a:r>
            <a:endParaRPr lang="en-US" dirty="0">
              <a:solidFill>
                <a:schemeClr val="accent4"/>
              </a:solidFill>
              <a:latin typeface="Meiryo" charset="-128"/>
              <a:ea typeface="Meiryo" charset="-128"/>
              <a:cs typeface="Meiryo" charset="-128"/>
            </a:endParaRPr>
          </a:p>
        </p:txBody>
      </p:sp>
      <p:sp>
        <p:nvSpPr>
          <p:cNvPr id="20" name="TextBox 19"/>
          <p:cNvSpPr txBox="1"/>
          <p:nvPr/>
        </p:nvSpPr>
        <p:spPr>
          <a:xfrm>
            <a:off x="5766660" y="1092995"/>
            <a:ext cx="3173873" cy="646331"/>
          </a:xfrm>
          <a:prstGeom prst="rect">
            <a:avLst/>
          </a:prstGeom>
          <a:noFill/>
        </p:spPr>
        <p:txBody>
          <a:bodyPr wrap="square" rtlCol="0">
            <a:spAutoFit/>
          </a:bodyPr>
          <a:lstStyle/>
          <a:p>
            <a:r>
              <a:rPr lang="ja-JP" altLang="en-US" dirty="0" smtClean="0">
                <a:solidFill>
                  <a:schemeClr val="accent4"/>
                </a:solidFill>
                <a:latin typeface="Meiryo" charset="-128"/>
                <a:ea typeface="Meiryo" charset="-128"/>
                <a:cs typeface="Meiryo" charset="-128"/>
              </a:rPr>
              <a:t>アドバンスト</a:t>
            </a:r>
            <a:r>
              <a:rPr lang="en-US" altLang="ja-JP" dirty="0" smtClean="0">
                <a:solidFill>
                  <a:schemeClr val="accent4"/>
                </a:solidFill>
                <a:latin typeface="Meiryo" charset="-128"/>
                <a:ea typeface="Meiryo" charset="-128"/>
                <a:cs typeface="Meiryo" charset="-128"/>
              </a:rPr>
              <a:t/>
            </a:r>
            <a:br>
              <a:rPr lang="en-US" altLang="ja-JP" dirty="0" smtClean="0">
                <a:solidFill>
                  <a:schemeClr val="accent4"/>
                </a:solidFill>
                <a:latin typeface="Meiryo" charset="-128"/>
                <a:ea typeface="Meiryo" charset="-128"/>
                <a:cs typeface="Meiryo" charset="-128"/>
              </a:rPr>
            </a:br>
            <a:r>
              <a:rPr lang="ja-JP" altLang="en-US" dirty="0" smtClean="0">
                <a:solidFill>
                  <a:schemeClr val="accent4"/>
                </a:solidFill>
                <a:latin typeface="Meiryo" charset="-128"/>
                <a:ea typeface="Meiryo" charset="-128"/>
                <a:cs typeface="Meiryo" charset="-128"/>
              </a:rPr>
              <a:t>セキュリティ</a:t>
            </a:r>
            <a:r>
              <a:rPr lang="en-US" altLang="ja-JP" dirty="0" smtClean="0">
                <a:solidFill>
                  <a:schemeClr val="accent4"/>
                </a:solidFill>
                <a:latin typeface="Meiryo" charset="-128"/>
                <a:ea typeface="Meiryo" charset="-128"/>
                <a:cs typeface="Meiryo" charset="-128"/>
              </a:rPr>
              <a:t> </a:t>
            </a:r>
            <a:r>
              <a:rPr lang="ja-JP" altLang="en-US" dirty="0" smtClean="0">
                <a:solidFill>
                  <a:schemeClr val="accent4"/>
                </a:solidFill>
                <a:latin typeface="Meiryo" charset="-128"/>
                <a:ea typeface="Meiryo" charset="-128"/>
                <a:cs typeface="Meiryo" charset="-128"/>
              </a:rPr>
              <a:t>ライセンス</a:t>
            </a:r>
            <a:endParaRPr lang="en-US" dirty="0">
              <a:solidFill>
                <a:schemeClr val="accent4"/>
              </a:solidFill>
              <a:latin typeface="Meiryo" charset="-128"/>
              <a:ea typeface="Meiryo" charset="-128"/>
              <a:cs typeface="Meiryo" charset="-128"/>
            </a:endParaRPr>
          </a:p>
        </p:txBody>
      </p:sp>
      <p:pic>
        <p:nvPicPr>
          <p:cNvPr id="21" name="Picture 20" descr="red_clou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80522" y="928205"/>
            <a:ext cx="965756" cy="571953"/>
          </a:xfrm>
          <a:prstGeom prst="rect">
            <a:avLst/>
          </a:prstGeom>
        </p:spPr>
      </p:pic>
      <p:pic>
        <p:nvPicPr>
          <p:cNvPr id="22" name="Picture 21" descr="Blue_Clou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6620" y="916215"/>
            <a:ext cx="962933" cy="571951"/>
          </a:xfrm>
          <a:prstGeom prst="rect">
            <a:avLst/>
          </a:prstGeom>
        </p:spPr>
      </p:pic>
      <p:pic>
        <p:nvPicPr>
          <p:cNvPr id="23" name="Picture 22" descr="security_r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5720" y="1057801"/>
            <a:ext cx="275360" cy="340235"/>
          </a:xfrm>
          <a:prstGeom prst="rect">
            <a:avLst/>
          </a:prstGeom>
        </p:spPr>
      </p:pic>
      <p:pic>
        <p:nvPicPr>
          <p:cNvPr id="24" name="Picture 23" descr="blue_lock.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5291" y="1066939"/>
            <a:ext cx="238642" cy="294650"/>
          </a:xfrm>
          <a:prstGeom prst="rect">
            <a:avLst/>
          </a:prstGeom>
        </p:spPr>
      </p:pic>
      <p:sp>
        <p:nvSpPr>
          <p:cNvPr id="25" name="TextBox 24"/>
          <p:cNvSpPr txBox="1"/>
          <p:nvPr/>
        </p:nvSpPr>
        <p:spPr>
          <a:xfrm>
            <a:off x="4833639" y="4336626"/>
            <a:ext cx="2709396" cy="230832"/>
          </a:xfrm>
          <a:prstGeom prst="rect">
            <a:avLst/>
          </a:prstGeom>
          <a:noFill/>
        </p:spPr>
        <p:txBody>
          <a:bodyPr wrap="none" rtlCol="0">
            <a:spAutoFit/>
          </a:bodyPr>
          <a:lstStyle/>
          <a:p>
            <a:r>
              <a:rPr lang="en-US" sz="900" dirty="0">
                <a:solidFill>
                  <a:schemeClr val="accent4"/>
                </a:solidFill>
                <a:latin typeface="Meiryo" charset="-128"/>
                <a:ea typeface="Meiryo" charset="-128"/>
                <a:cs typeface="Meiryo" charset="-128"/>
              </a:rPr>
              <a:t>*additional Threat Grid subscription required</a:t>
            </a:r>
          </a:p>
        </p:txBody>
      </p:sp>
      <p:sp>
        <p:nvSpPr>
          <p:cNvPr id="2" name="Content Placeholder 1"/>
          <p:cNvSpPr>
            <a:spLocks noGrp="1"/>
          </p:cNvSpPr>
          <p:nvPr>
            <p:ph sz="quarter" idx="10"/>
          </p:nvPr>
        </p:nvSpPr>
        <p:spPr/>
        <p:txBody>
          <a:bodyPr/>
          <a:lstStyle/>
          <a:p>
            <a:r>
              <a:rPr lang="en-US" dirty="0">
                <a:latin typeface="Meiryo" charset="-128"/>
                <a:ea typeface="Meiryo" charset="-128"/>
                <a:cs typeface="Meiryo" charset="-128"/>
              </a:rPr>
              <a:t>Meraki MX Overview</a:t>
            </a:r>
          </a:p>
        </p:txBody>
      </p:sp>
      <p:sp>
        <p:nvSpPr>
          <p:cNvPr id="17" name="Rectangle 16"/>
          <p:cNvSpPr/>
          <p:nvPr/>
        </p:nvSpPr>
        <p:spPr>
          <a:xfrm>
            <a:off x="4745695" y="1685105"/>
            <a:ext cx="4442928" cy="2082493"/>
          </a:xfrm>
          <a:prstGeom prst="rect">
            <a:avLst/>
          </a:prstGeom>
        </p:spPr>
        <p:txBody>
          <a:bodyPr wrap="square">
            <a:spAutoFit/>
          </a:bodyPr>
          <a:lstStyle/>
          <a:p>
            <a:r>
              <a:rPr lang="ja-JP" altLang="en-US" sz="1181" dirty="0" smtClean="0">
                <a:solidFill>
                  <a:schemeClr val="accent4"/>
                </a:solidFill>
                <a:latin typeface="Meiryo" charset="-128"/>
                <a:ea typeface="Meiryo" charset="-128"/>
                <a:cs typeface="Meiryo" charset="-128"/>
              </a:rPr>
              <a:t>エンタープライズ</a:t>
            </a:r>
            <a:r>
              <a:rPr lang="en-US" altLang="ja-JP" sz="1181" dirty="0" smtClean="0">
                <a:solidFill>
                  <a:schemeClr val="accent4"/>
                </a:solidFill>
                <a:latin typeface="Meiryo" charset="-128"/>
                <a:ea typeface="Meiryo" charset="-128"/>
                <a:cs typeface="Meiryo" charset="-128"/>
              </a:rPr>
              <a:t> </a:t>
            </a:r>
            <a:r>
              <a:rPr lang="ja-JP" altLang="en-US" sz="1181" dirty="0" smtClean="0">
                <a:solidFill>
                  <a:schemeClr val="accent4"/>
                </a:solidFill>
                <a:latin typeface="Meiryo" charset="-128"/>
                <a:ea typeface="Meiryo" charset="-128"/>
                <a:cs typeface="Meiryo" charset="-128"/>
              </a:rPr>
              <a:t>ライセンス</a:t>
            </a:r>
            <a:r>
              <a:rPr lang="ja-JP" altLang="en-US" sz="1181" dirty="0">
                <a:solidFill>
                  <a:schemeClr val="accent4"/>
                </a:solidFill>
                <a:latin typeface="Meiryo" charset="-128"/>
                <a:ea typeface="Meiryo" charset="-128"/>
                <a:cs typeface="Meiryo" charset="-128"/>
              </a:rPr>
              <a:t>に加え、以下の機能が追加</a:t>
            </a:r>
            <a:endParaRPr lang="en-US" altLang="ja-JP" sz="1181" dirty="0">
              <a:solidFill>
                <a:schemeClr val="accent4"/>
              </a:solidFill>
              <a:latin typeface="Meiryo" charset="-128"/>
              <a:ea typeface="Meiryo" charset="-128"/>
              <a:cs typeface="Meiryo" charset="-128"/>
            </a:endParaRPr>
          </a:p>
          <a:p>
            <a:endParaRPr lang="en-US" sz="1181" dirty="0">
              <a:solidFill>
                <a:schemeClr val="accent4"/>
              </a:solidFill>
              <a:latin typeface="Meiryo" charset="-128"/>
              <a:ea typeface="Meiryo" charset="-128"/>
              <a:cs typeface="Meiryo" charset="-128"/>
            </a:endParaRPr>
          </a:p>
          <a:p>
            <a:pPr>
              <a:spcAft>
                <a:spcPts val="1350"/>
              </a:spcAft>
            </a:pPr>
            <a:r>
              <a:rPr lang="en-US" sz="1181" dirty="0">
                <a:solidFill>
                  <a:schemeClr val="accent4"/>
                </a:solidFill>
                <a:latin typeface="Meiryo" charset="-128"/>
                <a:ea typeface="Meiryo" charset="-128"/>
                <a:cs typeface="Meiryo" charset="-128"/>
              </a:rPr>
              <a:t>Content filtering (with Google </a:t>
            </a:r>
            <a:r>
              <a:rPr lang="en-US" sz="1181" dirty="0" err="1">
                <a:solidFill>
                  <a:schemeClr val="accent4"/>
                </a:solidFill>
                <a:latin typeface="Meiryo" charset="-128"/>
                <a:ea typeface="Meiryo" charset="-128"/>
                <a:cs typeface="Meiryo" charset="-128"/>
              </a:rPr>
              <a:t>SafeSearch</a:t>
            </a:r>
            <a:r>
              <a:rPr lang="en-US" sz="1181" dirty="0">
                <a:solidFill>
                  <a:schemeClr val="accent4"/>
                </a:solidFill>
                <a:latin typeface="Meiryo" charset="-128"/>
                <a:ea typeface="Meiryo" charset="-128"/>
                <a:cs typeface="Meiryo" charset="-128"/>
              </a:rPr>
              <a:t> enforcement)</a:t>
            </a:r>
          </a:p>
          <a:p>
            <a:pPr>
              <a:spcAft>
                <a:spcPts val="1350"/>
              </a:spcAft>
            </a:pPr>
            <a:r>
              <a:rPr lang="en-US" sz="1181" dirty="0">
                <a:solidFill>
                  <a:schemeClr val="accent4"/>
                </a:solidFill>
                <a:latin typeface="Meiryo" charset="-128"/>
                <a:ea typeface="Meiryo" charset="-128"/>
                <a:cs typeface="Meiryo" charset="-128"/>
              </a:rPr>
              <a:t>Cisco Advanced Malware Protection</a:t>
            </a:r>
          </a:p>
          <a:p>
            <a:pPr>
              <a:spcAft>
                <a:spcPts val="1350"/>
              </a:spcAft>
            </a:pPr>
            <a:r>
              <a:rPr lang="en-US" sz="1181" dirty="0">
                <a:solidFill>
                  <a:schemeClr val="accent4"/>
                </a:solidFill>
                <a:latin typeface="Meiryo" charset="-128"/>
                <a:ea typeface="Meiryo" charset="-128"/>
                <a:cs typeface="Meiryo" charset="-128"/>
              </a:rPr>
              <a:t>Snort IDS/IPS</a:t>
            </a:r>
          </a:p>
          <a:p>
            <a:pPr>
              <a:spcAft>
                <a:spcPts val="1350"/>
              </a:spcAft>
            </a:pPr>
            <a:r>
              <a:rPr lang="en-US" sz="1181" dirty="0">
                <a:solidFill>
                  <a:schemeClr val="accent4"/>
                </a:solidFill>
                <a:latin typeface="Meiryo" charset="-128"/>
                <a:ea typeface="Meiryo" charset="-128"/>
                <a:cs typeface="Meiryo" charset="-128"/>
              </a:rPr>
              <a:t>Threat Grid integration*</a:t>
            </a:r>
          </a:p>
          <a:p>
            <a:pPr>
              <a:spcAft>
                <a:spcPts val="1350"/>
              </a:spcAft>
            </a:pPr>
            <a:r>
              <a:rPr lang="en-US" sz="1181" dirty="0">
                <a:solidFill>
                  <a:schemeClr val="accent4"/>
                </a:solidFill>
                <a:latin typeface="Meiryo" charset="-128"/>
                <a:ea typeface="Meiryo" charset="-128"/>
                <a:cs typeface="Meiryo" charset="-128"/>
              </a:rPr>
              <a:t>Geo-based firewall rules</a:t>
            </a:r>
          </a:p>
        </p:txBody>
      </p:sp>
      <p:sp>
        <p:nvSpPr>
          <p:cNvPr id="28" name="Title 1"/>
          <p:cNvSpPr txBox="1">
            <a:spLocks/>
          </p:cNvSpPr>
          <p:nvPr/>
        </p:nvSpPr>
        <p:spPr>
          <a:xfrm>
            <a:off x="229704" y="226314"/>
            <a:ext cx="8580923" cy="603504"/>
          </a:xfrm>
          <a:prstGeom prst="rect">
            <a:avLst/>
          </a:prstGeom>
        </p:spPr>
        <p:txBody>
          <a:bodyPr/>
          <a:lstStyle>
            <a:lvl1pPr algn="l" defTabSz="1828800" rtl="0" eaLnBrk="1" latinLnBrk="0" hangingPunct="1">
              <a:lnSpc>
                <a:spcPct val="90000"/>
              </a:lnSpc>
              <a:spcBef>
                <a:spcPct val="0"/>
              </a:spcBef>
              <a:buNone/>
              <a:defRPr sz="6600" b="0" i="0" kern="1200" baseline="0">
                <a:solidFill>
                  <a:schemeClr val="accent1"/>
                </a:solidFill>
                <a:latin typeface="Proxima Nova Light" charset="0"/>
                <a:ea typeface="Proxima Nova Light" charset="0"/>
                <a:cs typeface="Proxima Nova Light" charset="0"/>
              </a:defRPr>
            </a:lvl1pPr>
          </a:lstStyle>
          <a:p>
            <a:r>
              <a:rPr lang="en-US" sz="2475" dirty="0">
                <a:solidFill>
                  <a:schemeClr val="bg1"/>
                </a:solidFill>
                <a:latin typeface="Meiryo" charset="-128"/>
                <a:ea typeface="Meiryo" charset="-128"/>
                <a:cs typeface="Meiryo" charset="-128"/>
              </a:rPr>
              <a:t>Licensing that fits the business’ needs</a:t>
            </a:r>
          </a:p>
        </p:txBody>
      </p:sp>
      <p:sp>
        <p:nvSpPr>
          <p:cNvPr id="31" name="TextBox 30"/>
          <p:cNvSpPr txBox="1"/>
          <p:nvPr/>
        </p:nvSpPr>
        <p:spPr>
          <a:xfrm>
            <a:off x="3728358" y="3976670"/>
            <a:ext cx="184731" cy="369332"/>
          </a:xfrm>
          <a:prstGeom prst="rect">
            <a:avLst/>
          </a:prstGeom>
          <a:noFill/>
        </p:spPr>
        <p:txBody>
          <a:bodyPr wrap="none" rtlCol="0">
            <a:spAutoFit/>
          </a:bodyPr>
          <a:lstStyle/>
          <a:p>
            <a:endParaRPr lang="en-US">
              <a:solidFill>
                <a:schemeClr val="bg2"/>
              </a:solidFill>
              <a:latin typeface="Meiryo" charset="-128"/>
              <a:ea typeface="Meiryo" charset="-128"/>
              <a:cs typeface="Meiryo" charset="-128"/>
            </a:endParaRPr>
          </a:p>
        </p:txBody>
      </p:sp>
    </p:spTree>
    <p:extLst>
      <p:ext uri="{BB962C8B-B14F-4D97-AF65-F5344CB8AC3E}">
        <p14:creationId xmlns:p14="http://schemas.microsoft.com/office/powerpoint/2010/main" val="2047870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5" y="226387"/>
            <a:ext cx="8345488" cy="731837"/>
          </a:xfrm>
        </p:spPr>
        <p:txBody>
          <a:bodyPr/>
          <a:lstStyle/>
          <a:p>
            <a:r>
              <a:rPr kumimoji="1" lang="en-US" altLang="ja-JP" dirty="0" smtClean="0">
                <a:latin typeface="Meiryo" charset="-128"/>
                <a:ea typeface="Meiryo" charset="-128"/>
                <a:cs typeface="Meiryo" charset="-128"/>
              </a:rPr>
              <a:t>Meraki MX</a:t>
            </a:r>
            <a:r>
              <a:rPr kumimoji="1" lang="ja-JP" altLang="en-US" dirty="0" smtClean="0">
                <a:latin typeface="Meiryo" charset="-128"/>
                <a:ea typeface="Meiryo" charset="-128"/>
                <a:cs typeface="Meiryo" charset="-128"/>
              </a:rPr>
              <a:t>による</a:t>
            </a:r>
            <a:r>
              <a:rPr kumimoji="1" lang="en-US" altLang="ja-JP" dirty="0" smtClean="0">
                <a:latin typeface="Meiryo" charset="-128"/>
                <a:ea typeface="Meiryo" charset="-128"/>
                <a:cs typeface="Meiryo" charset="-128"/>
              </a:rPr>
              <a:t>SD-WAN</a:t>
            </a:r>
            <a:r>
              <a:rPr kumimoji="1" lang="ja-JP" altLang="en-US" dirty="0" smtClean="0">
                <a:latin typeface="Meiryo" charset="-128"/>
                <a:ea typeface="Meiryo" charset="-128"/>
                <a:cs typeface="Meiryo" charset="-128"/>
              </a:rPr>
              <a:t>は、</a:t>
            </a:r>
            <a:endParaRPr kumimoji="1" lang="ja-JP" altLang="en-US" dirty="0">
              <a:latin typeface="Meiryo" charset="-128"/>
              <a:ea typeface="Meiryo" charset="-128"/>
              <a:cs typeface="Meiryo" charset="-128"/>
            </a:endParaRPr>
          </a:p>
        </p:txBody>
      </p:sp>
      <p:sp>
        <p:nvSpPr>
          <p:cNvPr id="5" name="角丸四角形 4"/>
          <p:cNvSpPr/>
          <p:nvPr/>
        </p:nvSpPr>
        <p:spPr>
          <a:xfrm>
            <a:off x="437766" y="881127"/>
            <a:ext cx="8345488" cy="786137"/>
          </a:xfrm>
          <a:prstGeom prst="roundRect">
            <a:avLst>
              <a:gd name="adj" fmla="val 133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75" dirty="0" smtClean="0">
                <a:latin typeface="Meiryo" charset="-128"/>
                <a:ea typeface="Meiryo" charset="-128"/>
                <a:cs typeface="Meiryo" charset="-128"/>
              </a:rPr>
              <a:t>ポリシーベース</a:t>
            </a:r>
            <a:r>
              <a:rPr kumimoji="1" lang="en-US" altLang="ja-JP" sz="2475" dirty="0" smtClean="0">
                <a:latin typeface="Meiryo" charset="-128"/>
                <a:ea typeface="Meiryo" charset="-128"/>
                <a:cs typeface="Meiryo" charset="-128"/>
              </a:rPr>
              <a:t> </a:t>
            </a:r>
            <a:r>
              <a:rPr kumimoji="1" lang="ja-JP" altLang="en-US" sz="2475" dirty="0" smtClean="0">
                <a:latin typeface="Meiryo" charset="-128"/>
                <a:ea typeface="Meiryo" charset="-128"/>
                <a:cs typeface="Meiryo" charset="-128"/>
              </a:rPr>
              <a:t>ルーティング</a:t>
            </a:r>
            <a:r>
              <a:rPr kumimoji="1" lang="en-US" altLang="ja-JP" sz="2475" dirty="0">
                <a:latin typeface="Meiryo" charset="-128"/>
                <a:ea typeface="Meiryo" charset="-128"/>
                <a:cs typeface="Meiryo" charset="-128"/>
              </a:rPr>
              <a:t>&amp;</a:t>
            </a:r>
            <a:r>
              <a:rPr kumimoji="1" lang="ja-JP" altLang="en-US" sz="2475" dirty="0">
                <a:latin typeface="Meiryo" charset="-128"/>
                <a:ea typeface="Meiryo" charset="-128"/>
                <a:cs typeface="Meiryo" charset="-128"/>
              </a:rPr>
              <a:t> 自動</a:t>
            </a:r>
            <a:r>
              <a:rPr kumimoji="1" lang="en-US" altLang="ja-JP" sz="2475" dirty="0">
                <a:latin typeface="Meiryo" charset="-128"/>
                <a:ea typeface="Meiryo" charset="-128"/>
                <a:cs typeface="Meiryo" charset="-128"/>
              </a:rPr>
              <a:t>VPN</a:t>
            </a:r>
            <a:r>
              <a:rPr kumimoji="1" lang="ja-JP" altLang="en-US" sz="2475" dirty="0">
                <a:latin typeface="Meiryo" charset="-128"/>
                <a:ea typeface="Meiryo" charset="-128"/>
                <a:cs typeface="Meiryo" charset="-128"/>
              </a:rPr>
              <a:t>機能</a:t>
            </a:r>
            <a:endParaRPr kumimoji="1" lang="en-US" altLang="ja-JP" sz="2475" dirty="0">
              <a:latin typeface="Meiryo" charset="-128"/>
              <a:ea typeface="Meiryo" charset="-128"/>
              <a:cs typeface="Meiryo" charset="-128"/>
            </a:endParaRPr>
          </a:p>
        </p:txBody>
      </p:sp>
      <p:sp>
        <p:nvSpPr>
          <p:cNvPr id="6" name="角丸四角形 5"/>
          <p:cNvSpPr/>
          <p:nvPr/>
        </p:nvSpPr>
        <p:spPr>
          <a:xfrm>
            <a:off x="437765" y="1742477"/>
            <a:ext cx="8345488" cy="7736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2475" dirty="0">
                <a:latin typeface="Meiryo" charset="-128"/>
                <a:ea typeface="Meiryo" charset="-128"/>
                <a:cs typeface="Meiryo" charset="-128"/>
              </a:rPr>
              <a:t>Meraki </a:t>
            </a:r>
            <a:r>
              <a:rPr kumimoji="1" lang="en-US" altLang="ja-JP" sz="2475" dirty="0" smtClean="0">
                <a:latin typeface="Meiryo" charset="-128"/>
                <a:ea typeface="Meiryo" charset="-128"/>
                <a:cs typeface="Meiryo" charset="-128"/>
              </a:rPr>
              <a:t>Dashboard </a:t>
            </a:r>
            <a:r>
              <a:rPr kumimoji="1" lang="ja-JP" altLang="en-US" sz="2475" dirty="0" smtClean="0">
                <a:latin typeface="Meiryo" charset="-128"/>
                <a:ea typeface="Meiryo" charset="-128"/>
                <a:cs typeface="Meiryo" charset="-128"/>
              </a:rPr>
              <a:t>に</a:t>
            </a:r>
            <a:r>
              <a:rPr kumimoji="1" lang="ja-JP" altLang="en-US" sz="2475" dirty="0">
                <a:latin typeface="Meiryo" charset="-128"/>
                <a:ea typeface="Meiryo" charset="-128"/>
                <a:cs typeface="Meiryo" charset="-128"/>
              </a:rPr>
              <a:t>よる一元管理</a:t>
            </a:r>
            <a:endParaRPr kumimoji="1" lang="en-US" altLang="ja-JP" sz="2475" dirty="0">
              <a:latin typeface="Meiryo" charset="-128"/>
              <a:ea typeface="Meiryo" charset="-128"/>
              <a:cs typeface="Meiryo" charset="-128"/>
            </a:endParaRPr>
          </a:p>
        </p:txBody>
      </p:sp>
      <p:sp>
        <p:nvSpPr>
          <p:cNvPr id="7" name="角丸四角形 6"/>
          <p:cNvSpPr/>
          <p:nvPr/>
        </p:nvSpPr>
        <p:spPr>
          <a:xfrm>
            <a:off x="437765" y="3431783"/>
            <a:ext cx="8345488" cy="70790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75" dirty="0">
                <a:latin typeface="Meiryo" charset="-128"/>
                <a:ea typeface="Meiryo" charset="-128"/>
                <a:cs typeface="Meiryo" charset="-128"/>
              </a:rPr>
              <a:t>Meraki Cloud API</a:t>
            </a:r>
            <a:endParaRPr kumimoji="1" lang="ja-JP" altLang="en-US" sz="2475" dirty="0">
              <a:latin typeface="Meiryo" charset="-128"/>
              <a:ea typeface="Meiryo" charset="-128"/>
              <a:cs typeface="Meiryo" charset="-128"/>
            </a:endParaRPr>
          </a:p>
        </p:txBody>
      </p:sp>
      <p:sp>
        <p:nvSpPr>
          <p:cNvPr id="9" name="角丸四角形 8"/>
          <p:cNvSpPr/>
          <p:nvPr/>
        </p:nvSpPr>
        <p:spPr>
          <a:xfrm>
            <a:off x="437765" y="2579358"/>
            <a:ext cx="8345488" cy="7861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75" dirty="0">
                <a:latin typeface="Meiryo" charset="-128"/>
                <a:ea typeface="Meiryo" charset="-128"/>
                <a:cs typeface="Meiryo" charset="-128"/>
              </a:rPr>
              <a:t>設定</a:t>
            </a:r>
            <a:r>
              <a:rPr kumimoji="1" lang="ja-JP" altLang="en-US" sz="2475" dirty="0" smtClean="0">
                <a:latin typeface="Meiryo" charset="-128"/>
                <a:ea typeface="Meiryo" charset="-128"/>
                <a:cs typeface="Meiryo" charset="-128"/>
              </a:rPr>
              <a:t>自動化</a:t>
            </a:r>
            <a:r>
              <a:rPr kumimoji="1" lang="en-US" altLang="ja-JP" sz="2475" dirty="0" smtClean="0">
                <a:latin typeface="Meiryo" charset="-128"/>
                <a:ea typeface="Meiryo" charset="-128"/>
                <a:cs typeface="Meiryo" charset="-128"/>
              </a:rPr>
              <a:t> / </a:t>
            </a:r>
            <a:r>
              <a:rPr kumimoji="1" lang="ja-JP" altLang="en-US" sz="2475" dirty="0" smtClean="0">
                <a:latin typeface="Meiryo" charset="-128"/>
                <a:ea typeface="Meiryo" charset="-128"/>
                <a:cs typeface="Meiryo" charset="-128"/>
              </a:rPr>
              <a:t>ゼロタッチ</a:t>
            </a:r>
            <a:r>
              <a:rPr kumimoji="1" lang="ja-JP" altLang="en-US" sz="2475" dirty="0">
                <a:latin typeface="Meiryo" charset="-128"/>
                <a:ea typeface="Meiryo" charset="-128"/>
                <a:cs typeface="Meiryo" charset="-128"/>
              </a:rPr>
              <a:t>設定</a:t>
            </a:r>
            <a:endParaRPr kumimoji="1" lang="en-US" altLang="ja-JP" sz="2475" dirty="0">
              <a:latin typeface="Meiryo" charset="-128"/>
              <a:ea typeface="Meiryo" charset="-128"/>
              <a:cs typeface="Meiryo" charset="-128"/>
            </a:endParaRPr>
          </a:p>
        </p:txBody>
      </p:sp>
      <p:sp>
        <p:nvSpPr>
          <p:cNvPr id="10" name="角丸四角形 9"/>
          <p:cNvSpPr/>
          <p:nvPr/>
        </p:nvSpPr>
        <p:spPr>
          <a:xfrm>
            <a:off x="437765" y="4202160"/>
            <a:ext cx="8345488" cy="70790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75" dirty="0">
                <a:latin typeface="Meiryo" charset="-128"/>
                <a:ea typeface="Meiryo" charset="-128"/>
                <a:cs typeface="Meiryo" charset="-128"/>
              </a:rPr>
              <a:t>セキュリティ機能</a:t>
            </a:r>
            <a:endParaRPr kumimoji="1" lang="en-US" altLang="ja-JP" sz="2475" dirty="0">
              <a:latin typeface="Meiryo" charset="-128"/>
              <a:ea typeface="Meiryo" charset="-128"/>
              <a:cs typeface="Meiryo" charset="-128"/>
            </a:endParaRPr>
          </a:p>
          <a:p>
            <a:pPr algn="ctr"/>
            <a:r>
              <a:rPr kumimoji="1" lang="ja-JP" altLang="en-US" sz="2475" dirty="0">
                <a:latin typeface="Meiryo" charset="-128"/>
                <a:ea typeface="Meiryo" charset="-128"/>
                <a:cs typeface="Meiryo" charset="-128"/>
              </a:rPr>
              <a:t>「</a:t>
            </a:r>
            <a:r>
              <a:rPr kumimoji="1" lang="en-US" altLang="ja-JP" sz="2025" dirty="0">
                <a:latin typeface="Meiryo" charset="-128"/>
                <a:ea typeface="Meiryo" charset="-128"/>
                <a:cs typeface="Meiryo" charset="-128"/>
              </a:rPr>
              <a:t>Firewall</a:t>
            </a:r>
            <a:r>
              <a:rPr kumimoji="1" lang="ja-JP" altLang="en-US" sz="2025" dirty="0">
                <a:latin typeface="Meiryo" charset="-128"/>
                <a:ea typeface="Meiryo" charset="-128"/>
                <a:cs typeface="Meiryo" charset="-128"/>
              </a:rPr>
              <a:t>」「</a:t>
            </a:r>
            <a:r>
              <a:rPr kumimoji="1" lang="en-US" altLang="ja-JP" sz="2025" dirty="0">
                <a:latin typeface="Meiryo" charset="-128"/>
                <a:ea typeface="Meiryo" charset="-128"/>
                <a:cs typeface="Meiryo" charset="-128"/>
              </a:rPr>
              <a:t>IPS</a:t>
            </a:r>
            <a:r>
              <a:rPr kumimoji="1" lang="ja-JP" altLang="en-US" sz="2025" dirty="0">
                <a:latin typeface="Meiryo" charset="-128"/>
                <a:ea typeface="Meiryo" charset="-128"/>
                <a:cs typeface="Meiryo" charset="-128"/>
              </a:rPr>
              <a:t>」「マルウェア対策」</a:t>
            </a:r>
          </a:p>
        </p:txBody>
      </p:sp>
    </p:spTree>
    <p:extLst>
      <p:ext uri="{BB962C8B-B14F-4D97-AF65-F5344CB8AC3E}">
        <p14:creationId xmlns:p14="http://schemas.microsoft.com/office/powerpoint/2010/main" val="1568176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437767" y="26092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normAutofit fontScale="92500" lnSpcReduction="10000"/>
          </a:bodyPr>
          <a:lstStyle>
            <a:lvl1pPr marL="183600" indent="-399968" algn="l" defTabSz="684213" rtl="0" eaLnBrk="1" fontAlgn="base" hangingPunct="1">
              <a:lnSpc>
                <a:spcPct val="90000"/>
              </a:lnSpc>
              <a:spcBef>
                <a:spcPct val="0"/>
              </a:spcBef>
              <a:spcAft>
                <a:spcPct val="0"/>
              </a:spcAft>
              <a:defRPr lang="en-US" sz="4000" b="0" i="1" kern="1200" spc="0" baseline="0">
                <a:solidFill>
                  <a:schemeClr val="accent1"/>
                </a:solidFill>
                <a:latin typeface="+mj-lt"/>
                <a:ea typeface="CiscoSansTT Thin"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2800" i="0" dirty="0" smtClean="0">
                <a:solidFill>
                  <a:schemeClr val="bg1"/>
                </a:solidFill>
                <a:latin typeface="Meiryo" charset="-128"/>
                <a:ea typeface="Meiryo" charset="-128"/>
                <a:cs typeface="Meiryo" charset="-128"/>
              </a:rPr>
              <a:t>FastTrack+</a:t>
            </a:r>
            <a:r>
              <a:rPr lang="ja-JP" altLang="en-US" sz="2800" i="0" dirty="0" smtClean="0">
                <a:solidFill>
                  <a:schemeClr val="bg1"/>
                </a:solidFill>
                <a:latin typeface="Meiryo" charset="-128"/>
                <a:ea typeface="Meiryo" charset="-128"/>
                <a:cs typeface="Meiryo" charset="-128"/>
              </a:rPr>
              <a:t>個別プロモーションで、</a:t>
            </a:r>
            <a:endParaRPr lang="en-US" altLang="ja-JP" sz="2800" i="0" dirty="0" smtClean="0">
              <a:solidFill>
                <a:schemeClr val="bg1"/>
              </a:solidFill>
              <a:latin typeface="Meiryo" charset="-128"/>
              <a:ea typeface="Meiryo" charset="-128"/>
              <a:cs typeface="Meiryo" charset="-128"/>
            </a:endParaRPr>
          </a:p>
          <a:p>
            <a:r>
              <a:rPr lang="ja-JP" altLang="en-US" sz="2800" i="0" dirty="0" smtClean="0">
                <a:solidFill>
                  <a:schemeClr val="bg1"/>
                </a:solidFill>
                <a:latin typeface="Meiryo" charset="-128"/>
                <a:ea typeface="Meiryo" charset="-128"/>
                <a:cs typeface="Meiryo" charset="-128"/>
              </a:rPr>
              <a:t>キャンペーン始まってます。</a:t>
            </a:r>
            <a:endParaRPr lang="en-US" altLang="ja-JP" sz="2800" i="0" dirty="0" smtClean="0">
              <a:solidFill>
                <a:schemeClr val="bg1"/>
              </a:solidFill>
              <a:latin typeface="Meiryo" charset="-128"/>
              <a:ea typeface="Meiryo" charset="-128"/>
              <a:cs typeface="Meiryo" charset="-128"/>
            </a:endParaRPr>
          </a:p>
        </p:txBody>
      </p:sp>
      <p:sp>
        <p:nvSpPr>
          <p:cNvPr id="142" name="Title 1"/>
          <p:cNvSpPr>
            <a:spLocks noGrp="1"/>
          </p:cNvSpPr>
          <p:nvPr>
            <p:ph type="ctrTitle"/>
          </p:nvPr>
        </p:nvSpPr>
        <p:spPr>
          <a:xfrm>
            <a:off x="300942" y="1416059"/>
            <a:ext cx="8482313" cy="2644594"/>
          </a:xfrm>
        </p:spPr>
        <p:txBody>
          <a:bodyPr/>
          <a:lstStyle/>
          <a:p>
            <a:r>
              <a:rPr lang="ja-JP" altLang="en-US" sz="4400" i="0" dirty="0" smtClean="0">
                <a:solidFill>
                  <a:schemeClr val="tx2"/>
                </a:solidFill>
                <a:latin typeface="Meiryo" charset="-128"/>
                <a:ea typeface="Meiryo" charset="-128"/>
                <a:cs typeface="Meiryo" charset="-128"/>
              </a:rPr>
              <a:t>販売好調につき、</a:t>
            </a:r>
            <a:r>
              <a:rPr lang="en-US" altLang="ja-JP" sz="4400" i="0" dirty="0" smtClean="0">
                <a:solidFill>
                  <a:schemeClr val="tx2"/>
                </a:solidFill>
                <a:latin typeface="Meiryo" charset="-128"/>
                <a:ea typeface="Meiryo" charset="-128"/>
                <a:cs typeface="Meiryo" charset="-128"/>
              </a:rPr>
              <a:t/>
            </a:r>
            <a:br>
              <a:rPr lang="en-US" altLang="ja-JP" sz="4400" i="0" dirty="0" smtClean="0">
                <a:solidFill>
                  <a:schemeClr val="tx2"/>
                </a:solidFill>
                <a:latin typeface="Meiryo" charset="-128"/>
                <a:ea typeface="Meiryo" charset="-128"/>
                <a:cs typeface="Meiryo" charset="-128"/>
              </a:rPr>
            </a:br>
            <a:r>
              <a:rPr lang="ja-JP" altLang="en-US" sz="3600" i="0" dirty="0" smtClean="0">
                <a:latin typeface="Meiryo" charset="-128"/>
                <a:ea typeface="Meiryo" charset="-128"/>
                <a:cs typeface="Meiryo" charset="-128"/>
              </a:rPr>
              <a:t>パートナー様、</a:t>
            </a:r>
            <a:r>
              <a:rPr lang="ja-JP" altLang="en-US" sz="3600" i="0" dirty="0" smtClean="0">
                <a:solidFill>
                  <a:schemeClr val="tx2"/>
                </a:solidFill>
                <a:latin typeface="Meiryo" charset="-128"/>
                <a:ea typeface="Meiryo" charset="-128"/>
                <a:cs typeface="Meiryo" charset="-128"/>
              </a:rPr>
              <a:t>お客様への感謝を込め、コネクト</a:t>
            </a:r>
            <a:r>
              <a:rPr lang="en-US" altLang="ja-JP" sz="3600" i="0" dirty="0" smtClean="0">
                <a:solidFill>
                  <a:schemeClr val="tx2"/>
                </a:solidFill>
                <a:latin typeface="Meiryo" charset="-128"/>
                <a:ea typeface="Meiryo" charset="-128"/>
                <a:cs typeface="Meiryo" charset="-128"/>
              </a:rPr>
              <a:t> </a:t>
            </a:r>
            <a:r>
              <a:rPr lang="ja-JP" altLang="en-US" sz="3600" i="0" dirty="0" smtClean="0">
                <a:solidFill>
                  <a:schemeClr val="tx2"/>
                </a:solidFill>
                <a:latin typeface="Meiryo" charset="-128"/>
                <a:ea typeface="Meiryo" charset="-128"/>
                <a:cs typeface="Meiryo" charset="-128"/>
              </a:rPr>
              <a:t>シリーズ（</a:t>
            </a:r>
            <a:r>
              <a:rPr lang="en-US" altLang="ja-JP" sz="3600" i="0" dirty="0" smtClean="0">
                <a:solidFill>
                  <a:schemeClr val="tx2"/>
                </a:solidFill>
                <a:latin typeface="Meiryo" charset="-128"/>
                <a:ea typeface="Meiryo" charset="-128"/>
                <a:cs typeface="Meiryo" charset="-128"/>
              </a:rPr>
              <a:t>Meraki </a:t>
            </a:r>
            <a:r>
              <a:rPr lang="ja-JP" altLang="en-US" sz="3600" i="0" dirty="0" smtClean="0">
                <a:solidFill>
                  <a:schemeClr val="tx2"/>
                </a:solidFill>
                <a:latin typeface="Meiryo" charset="-128"/>
                <a:ea typeface="Meiryo" charset="-128"/>
                <a:cs typeface="Meiryo" charset="-128"/>
              </a:rPr>
              <a:t>含む）を</a:t>
            </a:r>
            <a:r>
              <a:rPr lang="en-US" altLang="ja-JP" sz="3600" i="0" dirty="0" smtClean="0">
                <a:solidFill>
                  <a:schemeClr val="tx2"/>
                </a:solidFill>
                <a:latin typeface="Meiryo" charset="-128"/>
                <a:ea typeface="Meiryo" charset="-128"/>
                <a:cs typeface="Meiryo" charset="-128"/>
              </a:rPr>
              <a:t/>
            </a:r>
            <a:br>
              <a:rPr lang="en-US" altLang="ja-JP" sz="3600" i="0" dirty="0" smtClean="0">
                <a:solidFill>
                  <a:schemeClr val="tx2"/>
                </a:solidFill>
                <a:latin typeface="Meiryo" charset="-128"/>
                <a:ea typeface="Meiryo" charset="-128"/>
                <a:cs typeface="Meiryo" charset="-128"/>
              </a:rPr>
            </a:br>
            <a:r>
              <a:rPr lang="ja-JP" altLang="en-US" sz="3600" i="0" dirty="0" smtClean="0">
                <a:solidFill>
                  <a:schemeClr val="accent6"/>
                </a:solidFill>
                <a:latin typeface="Meiryo" charset="-128"/>
                <a:ea typeface="Meiryo" charset="-128"/>
                <a:cs typeface="Meiryo" charset="-128"/>
              </a:rPr>
              <a:t>新価格</a:t>
            </a:r>
            <a:r>
              <a:rPr lang="ja-JP" altLang="en-US" sz="3600" i="0" dirty="0" smtClean="0">
                <a:solidFill>
                  <a:schemeClr val="tx2"/>
                </a:solidFill>
                <a:latin typeface="Meiryo" charset="-128"/>
                <a:ea typeface="Meiryo" charset="-128"/>
                <a:cs typeface="Meiryo" charset="-128"/>
              </a:rPr>
              <a:t>にてご提供しています。</a:t>
            </a:r>
            <a:endParaRPr lang="en-US" sz="3600" i="0" dirty="0">
              <a:solidFill>
                <a:schemeClr val="tx2"/>
              </a:solidFill>
              <a:latin typeface="Meiryo" charset="-128"/>
              <a:ea typeface="Meiryo" charset="-128"/>
              <a:cs typeface="Meiryo" charset="-128"/>
            </a:endParaRPr>
          </a:p>
        </p:txBody>
      </p:sp>
    </p:spTree>
    <p:extLst>
      <p:ext uri="{BB962C8B-B14F-4D97-AF65-F5344CB8AC3E}">
        <p14:creationId xmlns:p14="http://schemas.microsoft.com/office/powerpoint/2010/main" val="118022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iterate type="wd">
                                    <p:tmPct val="10000"/>
                                  </p:iterate>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1+#ppt_w/2"/>
                                          </p:val>
                                        </p:tav>
                                        <p:tav tm="100000">
                                          <p:val>
                                            <p:strVal val="#ppt_x"/>
                                          </p:val>
                                        </p:tav>
                                      </p:tavLst>
                                    </p:anim>
                                    <p:anim calcmode="lin" valueType="num">
                                      <p:cBhvr additive="base">
                                        <p:cTn id="8" dur="500" fill="hold"/>
                                        <p:tgtEl>
                                          <p:spTgt spid="142"/>
                                        </p:tgtEl>
                                        <p:attrNameLst>
                                          <p:attrName>ppt_y</p:attrName>
                                        </p:attrNameLst>
                                      </p:cBhvr>
                                      <p:tavLst>
                                        <p:tav tm="0">
                                          <p:val>
                                            <p:strVal val="#ppt_y"/>
                                          </p:val>
                                        </p:tav>
                                        <p:tav tm="100000">
                                          <p:val>
                                            <p:strVal val="#ppt_y"/>
                                          </p:val>
                                        </p:tav>
                                      </p:tavLst>
                                    </p:anim>
                                  </p:childTnLst>
                                </p:cTn>
                              </p:par>
                            </p:childTnLst>
                          </p:cTn>
                        </p:par>
                        <p:par>
                          <p:cTn id="9" fill="hold">
                            <p:stCondLst>
                              <p:cond delay="2400"/>
                            </p:stCondLst>
                            <p:childTnLst>
                              <p:par>
                                <p:cTn id="10" presetID="26" presetClass="emph" presetSubtype="0" fill="hold" grpId="1" nodeType="afterEffect">
                                  <p:stCondLst>
                                    <p:cond delay="250"/>
                                  </p:stCondLst>
                                  <p:iterate type="wd">
                                    <p:tmPct val="0"/>
                                  </p:iterate>
                                  <p:childTnLst>
                                    <p:animEffect transition="out" filter="fade">
                                      <p:cBhvr>
                                        <p:cTn id="11" dur="500" tmFilter="0, 0; .2, .5; .8, .5; 1, 0"/>
                                        <p:tgtEl>
                                          <p:spTgt spid="142"/>
                                        </p:tgtEl>
                                      </p:cBhvr>
                                    </p:animEffect>
                                    <p:animScale>
                                      <p:cBhvr>
                                        <p:cTn id="12" dur="250" autoRev="1" fill="hold"/>
                                        <p:tgtEl>
                                          <p:spTgt spid="1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5" y="341313"/>
            <a:ext cx="8227263" cy="731837"/>
          </a:xfrm>
        </p:spPr>
        <p:txBody>
          <a:bodyPr/>
          <a:lstStyle/>
          <a:p>
            <a:r>
              <a:rPr kumimoji="1" lang="ja-JP" altLang="en-US">
                <a:solidFill>
                  <a:srgbClr val="005073"/>
                </a:solidFill>
                <a:latin typeface="ＭＳ Ｐゴシック" panose="020B0600070205080204" pitchFamily="50" charset="-128"/>
                <a:ea typeface="ＭＳ Ｐゴシック" panose="020B0600070205080204" pitchFamily="50" charset="-128"/>
              </a:rPr>
              <a:t>販売</a:t>
            </a:r>
            <a:r>
              <a:rPr kumimoji="1" lang="ja-JP" altLang="en-US" smtClean="0">
                <a:solidFill>
                  <a:srgbClr val="005073"/>
                </a:solidFill>
                <a:latin typeface="ＭＳ Ｐゴシック" panose="020B0600070205080204" pitchFamily="50" charset="-128"/>
                <a:ea typeface="ＭＳ Ｐゴシック" panose="020B0600070205080204" pitchFamily="50" charset="-128"/>
              </a:rPr>
              <a:t>パートナー向けポータル サイト</a:t>
            </a:r>
            <a:r>
              <a:rPr kumimoji="1" lang="ja-JP" altLang="en-US" dirty="0">
                <a:solidFill>
                  <a:srgbClr val="005073"/>
                </a:solidFill>
                <a:latin typeface="ＭＳ Ｐゴシック" panose="020B0600070205080204" pitchFamily="50" charset="-128"/>
                <a:ea typeface="ＭＳ Ｐゴシック" panose="020B0600070205080204" pitchFamily="50" charset="-128"/>
              </a:rPr>
              <a:t>開設</a:t>
            </a:r>
          </a:p>
        </p:txBody>
      </p:sp>
      <p:sp>
        <p:nvSpPr>
          <p:cNvPr id="5" name="四角形: 角を丸くする 4"/>
          <p:cNvSpPr/>
          <p:nvPr/>
        </p:nvSpPr>
        <p:spPr>
          <a:xfrm>
            <a:off x="5902906" y="1609113"/>
            <a:ext cx="2845558" cy="620973"/>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solidFill>
                <a:latin typeface="ＭＳ Ｐゴシック" panose="020B0600070205080204" pitchFamily="50" charset="-128"/>
                <a:ea typeface="ＭＳ Ｐゴシック" panose="020B0600070205080204" pitchFamily="50" charset="-128"/>
              </a:rPr>
              <a:t>Cisco Start</a:t>
            </a:r>
            <a:r>
              <a:rPr kumimoji="1" lang="ja-JP" altLang="en-US" sz="1400" dirty="0">
                <a:solidFill>
                  <a:schemeClr val="bg1"/>
                </a:solidFill>
                <a:latin typeface="ＭＳ Ｐゴシック" panose="020B0600070205080204" pitchFamily="50" charset="-128"/>
                <a:ea typeface="ＭＳ Ｐゴシック" panose="020B0600070205080204" pitchFamily="50" charset="-128"/>
              </a:rPr>
              <a:t>シリーズの</a:t>
            </a:r>
          </a:p>
          <a:p>
            <a:pPr algn="ctr"/>
            <a:r>
              <a:rPr kumimoji="1" lang="ja-JP" altLang="en-US" sz="1400" dirty="0">
                <a:solidFill>
                  <a:schemeClr val="bg1"/>
                </a:solidFill>
                <a:latin typeface="ＭＳ Ｐゴシック" panose="020B0600070205080204" pitchFamily="50" charset="-128"/>
                <a:ea typeface="ＭＳ Ｐゴシック" panose="020B0600070205080204" pitchFamily="50" charset="-128"/>
              </a:rPr>
              <a:t>販売促進資料をすべて掲載</a:t>
            </a:r>
          </a:p>
        </p:txBody>
      </p:sp>
      <p:sp>
        <p:nvSpPr>
          <p:cNvPr id="10" name="四角形: 角を丸くする 9"/>
          <p:cNvSpPr/>
          <p:nvPr/>
        </p:nvSpPr>
        <p:spPr>
          <a:xfrm>
            <a:off x="5902906" y="2571280"/>
            <a:ext cx="2845558" cy="620973"/>
          </a:xfrm>
          <a:prstGeom prst="roundRect">
            <a:avLst>
              <a:gd name="adj" fmla="val 50000"/>
            </a:avLst>
          </a:prstGeom>
          <a:solidFill>
            <a:srgbClr val="72C0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005073"/>
                </a:solidFill>
                <a:latin typeface="ＭＳ Ｐゴシック" panose="020B0600070205080204" pitchFamily="50" charset="-128"/>
                <a:ea typeface="ＭＳ Ｐゴシック" panose="020B0600070205080204" pitchFamily="50" charset="-128"/>
              </a:rPr>
              <a:t>欲しい資料を簡単検索</a:t>
            </a:r>
          </a:p>
          <a:p>
            <a:pPr algn="ctr"/>
            <a:r>
              <a:rPr kumimoji="1" lang="ja-JP" altLang="en-US" sz="1100" dirty="0">
                <a:solidFill>
                  <a:srgbClr val="005073"/>
                </a:solidFill>
                <a:latin typeface="ＭＳ Ｐゴシック" panose="020B0600070205080204" pitchFamily="50" charset="-128"/>
                <a:ea typeface="ＭＳ Ｐゴシック" panose="020B0600070205080204" pitchFamily="50" charset="-128"/>
              </a:rPr>
              <a:t>資料の種類（営業・技術）、対象製品</a:t>
            </a:r>
          </a:p>
        </p:txBody>
      </p:sp>
      <p:sp>
        <p:nvSpPr>
          <p:cNvPr id="11" name="四角形: 角を丸くする 10"/>
          <p:cNvSpPr/>
          <p:nvPr/>
        </p:nvSpPr>
        <p:spPr>
          <a:xfrm>
            <a:off x="5902906" y="3533447"/>
            <a:ext cx="2845558" cy="620973"/>
          </a:xfrm>
          <a:prstGeom prst="roundRect">
            <a:avLst>
              <a:gd name="adj" fmla="val 50000"/>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005073"/>
                </a:solidFill>
                <a:latin typeface="ＭＳ Ｐゴシック" panose="020B0600070205080204" pitchFamily="50" charset="-128"/>
                <a:ea typeface="ＭＳ Ｐゴシック" panose="020B0600070205080204" pitchFamily="50" charset="-128"/>
              </a:rPr>
              <a:t>オンライン セミナー</a:t>
            </a:r>
            <a:r>
              <a:rPr kumimoji="1" lang="ja-JP" altLang="en-US" sz="1400" dirty="0">
                <a:solidFill>
                  <a:srgbClr val="005073"/>
                </a:solidFill>
                <a:latin typeface="ＭＳ Ｐゴシック" panose="020B0600070205080204" pitchFamily="50" charset="-128"/>
                <a:ea typeface="ＭＳ Ｐゴシック" panose="020B0600070205080204" pitchFamily="50" charset="-128"/>
              </a:rPr>
              <a:t>、</a:t>
            </a:r>
          </a:p>
          <a:p>
            <a:pPr algn="ctr"/>
            <a:r>
              <a:rPr kumimoji="1" lang="ja-JP" altLang="en-US" sz="1400" dirty="0">
                <a:solidFill>
                  <a:srgbClr val="005073"/>
                </a:solidFill>
                <a:latin typeface="ＭＳ Ｐゴシック" panose="020B0600070205080204" pitchFamily="50" charset="-128"/>
                <a:ea typeface="ＭＳ Ｐゴシック" panose="020B0600070205080204" pitchFamily="50" charset="-128"/>
              </a:rPr>
              <a:t>トレーニング情報も提供</a:t>
            </a:r>
          </a:p>
        </p:txBody>
      </p:sp>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765" y="1221642"/>
            <a:ext cx="5206772" cy="3445976"/>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6203848" y="4364809"/>
            <a:ext cx="4208586" cy="261610"/>
          </a:xfrm>
          <a:prstGeom prst="rect">
            <a:avLst/>
          </a:prstGeom>
        </p:spPr>
        <p:txBody>
          <a:bodyPr wrap="square">
            <a:spAutoFit/>
          </a:bodyPr>
          <a:lstStyle/>
          <a:p>
            <a:r>
              <a:rPr lang="en-US" altLang="ja-JP" sz="1100" dirty="0" err="1" smtClean="0"/>
              <a:t>www.cisco.com</a:t>
            </a:r>
            <a:r>
              <a:rPr lang="en-US" altLang="ja-JP" sz="1100" dirty="0" smtClean="0"/>
              <a:t>/</a:t>
            </a:r>
            <a:r>
              <a:rPr lang="en-US" altLang="ja-JP" sz="1100" dirty="0" err="1" smtClean="0"/>
              <a:t>jp</a:t>
            </a:r>
            <a:r>
              <a:rPr lang="en-US" altLang="ja-JP" sz="1100" dirty="0" smtClean="0"/>
              <a:t>/go/</a:t>
            </a:r>
            <a:r>
              <a:rPr lang="ja-JP" altLang="en-US" sz="1100" dirty="0" smtClean="0"/>
              <a:t>start</a:t>
            </a:r>
            <a:r>
              <a:rPr lang="ja-JP" altLang="en-US" sz="1100" dirty="0"/>
              <a:t>-</a:t>
            </a:r>
            <a:r>
              <a:rPr lang="ja-JP" altLang="en-US" sz="1100" dirty="0" smtClean="0"/>
              <a:t>partner</a:t>
            </a:r>
            <a:endParaRPr lang="ja-JP" altLang="en-US" sz="1100" dirty="0"/>
          </a:p>
        </p:txBody>
      </p:sp>
    </p:spTree>
    <p:extLst>
      <p:ext uri="{BB962C8B-B14F-4D97-AF65-F5344CB8AC3E}">
        <p14:creationId xmlns:p14="http://schemas.microsoft.com/office/powerpoint/2010/main" val="14246402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p:tgtEl>
                                          <p:spTgt spid="5"/>
                                        </p:tgtEl>
                                      </p:cBhvr>
                                    </p:animEffect>
                                    <p:anim calcmode="lin" valueType="num">
                                      <p:cBhvr>
                                        <p:cTn id="8" dur="800" fill="hold"/>
                                        <p:tgtEl>
                                          <p:spTgt spid="5"/>
                                        </p:tgtEl>
                                        <p:attrNameLst>
                                          <p:attrName>ppt_x</p:attrName>
                                        </p:attrNameLst>
                                      </p:cBhvr>
                                      <p:tavLst>
                                        <p:tav tm="0">
                                          <p:val>
                                            <p:strVal val="#ppt_x"/>
                                          </p:val>
                                        </p:tav>
                                        <p:tav tm="100000">
                                          <p:val>
                                            <p:strVal val="#ppt_x"/>
                                          </p:val>
                                        </p:tav>
                                      </p:tavLst>
                                    </p:anim>
                                    <p:anim calcmode="lin" valueType="num">
                                      <p:cBhvr>
                                        <p:cTn id="9" dur="720" decel="100000" fill="hold"/>
                                        <p:tgtEl>
                                          <p:spTgt spid="5"/>
                                        </p:tgtEl>
                                        <p:attrNameLst>
                                          <p:attrName>ppt_y</p:attrName>
                                        </p:attrNameLst>
                                      </p:cBhvr>
                                      <p:tavLst>
                                        <p:tav tm="0">
                                          <p:val>
                                            <p:strVal val="#ppt_y+1"/>
                                          </p:val>
                                        </p:tav>
                                        <p:tav tm="100000">
                                          <p:val>
                                            <p:strVal val="#ppt_y-.03"/>
                                          </p:val>
                                        </p:tav>
                                      </p:tavLst>
                                    </p:anim>
                                    <p:anim calcmode="lin" valueType="num">
                                      <p:cBhvr>
                                        <p:cTn id="10" dur="80" accel="100000" fill="hold">
                                          <p:stCondLst>
                                            <p:cond delay="72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800"/>
                            </p:stCondLst>
                            <p:childTnLst>
                              <p:par>
                                <p:cTn id="12" presetID="37"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800"/>
                                        <p:tgtEl>
                                          <p:spTgt spid="10"/>
                                        </p:tgtEl>
                                      </p:cBhvr>
                                    </p:animEffect>
                                    <p:anim calcmode="lin" valueType="num">
                                      <p:cBhvr>
                                        <p:cTn id="15" dur="800" fill="hold"/>
                                        <p:tgtEl>
                                          <p:spTgt spid="10"/>
                                        </p:tgtEl>
                                        <p:attrNameLst>
                                          <p:attrName>ppt_x</p:attrName>
                                        </p:attrNameLst>
                                      </p:cBhvr>
                                      <p:tavLst>
                                        <p:tav tm="0">
                                          <p:val>
                                            <p:strVal val="#ppt_x"/>
                                          </p:val>
                                        </p:tav>
                                        <p:tav tm="100000">
                                          <p:val>
                                            <p:strVal val="#ppt_x"/>
                                          </p:val>
                                        </p:tav>
                                      </p:tavLst>
                                    </p:anim>
                                    <p:anim calcmode="lin" valueType="num">
                                      <p:cBhvr>
                                        <p:cTn id="16" dur="720" decel="100000" fill="hold"/>
                                        <p:tgtEl>
                                          <p:spTgt spid="10"/>
                                        </p:tgtEl>
                                        <p:attrNameLst>
                                          <p:attrName>ppt_y</p:attrName>
                                        </p:attrNameLst>
                                      </p:cBhvr>
                                      <p:tavLst>
                                        <p:tav tm="0">
                                          <p:val>
                                            <p:strVal val="#ppt_y+1"/>
                                          </p:val>
                                        </p:tav>
                                        <p:tav tm="100000">
                                          <p:val>
                                            <p:strVal val="#ppt_y-.03"/>
                                          </p:val>
                                        </p:tav>
                                      </p:tavLst>
                                    </p:anim>
                                    <p:anim calcmode="lin" valueType="num">
                                      <p:cBhvr>
                                        <p:cTn id="17" dur="80" accel="100000" fill="hold">
                                          <p:stCondLst>
                                            <p:cond delay="72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1600"/>
                            </p:stCondLst>
                            <p:childTnLst>
                              <p:par>
                                <p:cTn id="19" presetID="37"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800"/>
                                        <p:tgtEl>
                                          <p:spTgt spid="11"/>
                                        </p:tgtEl>
                                      </p:cBhvr>
                                    </p:animEffect>
                                    <p:anim calcmode="lin" valueType="num">
                                      <p:cBhvr>
                                        <p:cTn id="22" dur="800" fill="hold"/>
                                        <p:tgtEl>
                                          <p:spTgt spid="11"/>
                                        </p:tgtEl>
                                        <p:attrNameLst>
                                          <p:attrName>ppt_x</p:attrName>
                                        </p:attrNameLst>
                                      </p:cBhvr>
                                      <p:tavLst>
                                        <p:tav tm="0">
                                          <p:val>
                                            <p:strVal val="#ppt_x"/>
                                          </p:val>
                                        </p:tav>
                                        <p:tav tm="100000">
                                          <p:val>
                                            <p:strVal val="#ppt_x"/>
                                          </p:val>
                                        </p:tav>
                                      </p:tavLst>
                                    </p:anim>
                                    <p:anim calcmode="lin" valueType="num">
                                      <p:cBhvr>
                                        <p:cTn id="23" dur="720" decel="100000" fill="hold"/>
                                        <p:tgtEl>
                                          <p:spTgt spid="11"/>
                                        </p:tgtEl>
                                        <p:attrNameLst>
                                          <p:attrName>ppt_y</p:attrName>
                                        </p:attrNameLst>
                                      </p:cBhvr>
                                      <p:tavLst>
                                        <p:tav tm="0">
                                          <p:val>
                                            <p:strVal val="#ppt_y+1"/>
                                          </p:val>
                                        </p:tav>
                                        <p:tav tm="100000">
                                          <p:val>
                                            <p:strVal val="#ppt_y-.03"/>
                                          </p:val>
                                        </p:tav>
                                      </p:tavLst>
                                    </p:anim>
                                    <p:anim calcmode="lin" valueType="num">
                                      <p:cBhvr>
                                        <p:cTn id="24" dur="80" accel="100000" fill="hold">
                                          <p:stCondLst>
                                            <p:cond delay="72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62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kumimoji="1" lang="en-US" altLang="ja-JP" sz="4800" dirty="0">
                <a:latin typeface="Meiryo" charset="-128"/>
                <a:ea typeface="Meiryo" charset="-128"/>
                <a:cs typeface="Meiryo" charset="-128"/>
              </a:rPr>
              <a:t>Cisco </a:t>
            </a:r>
            <a:r>
              <a:rPr kumimoji="1" lang="en-US" altLang="ja-JP" sz="4800" dirty="0" smtClean="0">
                <a:latin typeface="Meiryo" charset="-128"/>
                <a:ea typeface="Meiryo" charset="-128"/>
                <a:cs typeface="Meiryo" charset="-128"/>
              </a:rPr>
              <a:t>Start </a:t>
            </a:r>
            <a:r>
              <a:rPr kumimoji="1" lang="ja-JP" altLang="en-US" sz="4800" dirty="0" smtClean="0">
                <a:latin typeface="Meiryo" charset="-128"/>
                <a:ea typeface="Meiryo" charset="-128"/>
                <a:cs typeface="Meiryo" charset="-128"/>
              </a:rPr>
              <a:t>ビジネス状況</a:t>
            </a:r>
            <a:r>
              <a:rPr kumimoji="1" lang="en-US" altLang="ja-JP" sz="4800" dirty="0" smtClean="0">
                <a:latin typeface="Meiryo" charset="-128"/>
                <a:ea typeface="Meiryo" charset="-128"/>
                <a:cs typeface="Meiryo" charset="-128"/>
              </a:rPr>
              <a:t/>
            </a:r>
            <a:br>
              <a:rPr kumimoji="1" lang="en-US" altLang="ja-JP" sz="4800" dirty="0" smtClean="0">
                <a:latin typeface="Meiryo" charset="-128"/>
                <a:ea typeface="Meiryo" charset="-128"/>
                <a:cs typeface="Meiryo" charset="-128"/>
              </a:rPr>
            </a:br>
            <a:r>
              <a:rPr kumimoji="1" lang="ja-JP" altLang="en-US" sz="4800" dirty="0" smtClean="0">
                <a:latin typeface="Meiryo" charset="-128"/>
                <a:ea typeface="Meiryo" charset="-128"/>
                <a:cs typeface="Meiryo" charset="-128"/>
              </a:rPr>
              <a:t>　＆</a:t>
            </a:r>
            <a:r>
              <a:rPr kumimoji="1" lang="en-US" altLang="ja-JP" sz="4800" dirty="0" smtClean="0">
                <a:latin typeface="Meiryo" charset="-128"/>
                <a:ea typeface="Meiryo" charset="-128"/>
                <a:cs typeface="Meiryo" charset="-128"/>
              </a:rPr>
              <a:t> 3</a:t>
            </a:r>
            <a:r>
              <a:rPr kumimoji="1" lang="ja-JP" altLang="en-US" sz="4800" dirty="0">
                <a:latin typeface="Meiryo" charset="-128"/>
                <a:ea typeface="Meiryo" charset="-128"/>
                <a:cs typeface="Meiryo" charset="-128"/>
              </a:rPr>
              <a:t>つの新戦略</a:t>
            </a:r>
            <a:endParaRPr kumimoji="1" lang="en-US" altLang="ja-JP" sz="4800" dirty="0">
              <a:latin typeface="Meiryo" charset="-128"/>
              <a:ea typeface="Meiryo" charset="-128"/>
              <a:cs typeface="Meiryo" charset="-128"/>
            </a:endParaRPr>
          </a:p>
        </p:txBody>
      </p:sp>
    </p:spTree>
    <p:extLst>
      <p:ext uri="{BB962C8B-B14F-4D97-AF65-F5344CB8AC3E}">
        <p14:creationId xmlns:p14="http://schemas.microsoft.com/office/powerpoint/2010/main" val="2294480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49876"/>
            <a:ext cx="9029700" cy="5067577"/>
          </a:xfrm>
          <a:prstGeom prst="rect">
            <a:avLst/>
          </a:prstGeom>
        </p:spPr>
      </p:pic>
    </p:spTree>
    <p:extLst>
      <p:ext uri="{BB962C8B-B14F-4D97-AF65-F5344CB8AC3E}">
        <p14:creationId xmlns:p14="http://schemas.microsoft.com/office/powerpoint/2010/main" val="1739588654"/>
      </p:ext>
    </p:extLst>
  </p:cSld>
  <p:clrMapOvr>
    <a:masterClrMapping/>
  </p:clrMapOvr>
  <p:transition spd="slow" advClick="0">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latin typeface="Meiryo" charset="-128"/>
                <a:ea typeface="Meiryo" charset="-128"/>
                <a:cs typeface="Meiryo" charset="-128"/>
              </a:rPr>
              <a:t>Cisco Catalyst 2960-L </a:t>
            </a:r>
            <a:r>
              <a:rPr lang="ja-JP" altLang="en-US" dirty="0" smtClean="0">
                <a:latin typeface="Meiryo" charset="-128"/>
                <a:ea typeface="Meiryo" charset="-128"/>
                <a:cs typeface="Meiryo" charset="-128"/>
              </a:rPr>
              <a:t>シリーズ概要</a:t>
            </a:r>
            <a:endParaRPr kumimoji="1" lang="ja-JP" altLang="en-US" dirty="0">
              <a:latin typeface="Meiryo" charset="-128"/>
              <a:ea typeface="Meiryo" charset="-128"/>
              <a:cs typeface="Meiryo" charset="-128"/>
            </a:endParaRPr>
          </a:p>
        </p:txBody>
      </p:sp>
      <p:sp>
        <p:nvSpPr>
          <p:cNvPr id="5" name="正方形/長方形 4"/>
          <p:cNvSpPr/>
          <p:nvPr/>
        </p:nvSpPr>
        <p:spPr>
          <a:xfrm>
            <a:off x="437766" y="882861"/>
            <a:ext cx="8572806" cy="369332"/>
          </a:xfrm>
          <a:prstGeom prst="rect">
            <a:avLst/>
          </a:prstGeom>
        </p:spPr>
        <p:txBody>
          <a:bodyPr wrap="square">
            <a:spAutoFit/>
          </a:bodyPr>
          <a:lstStyle/>
          <a:p>
            <a:r>
              <a:rPr lang="ja-JP" altLang="en-US" dirty="0" smtClean="0">
                <a:solidFill>
                  <a:srgbClr val="005073"/>
                </a:solidFill>
                <a:latin typeface="Meiryo" charset="-128"/>
                <a:ea typeface="Meiryo" charset="-128"/>
                <a:cs typeface="Meiryo" charset="-128"/>
              </a:rPr>
              <a:t>世界</a:t>
            </a:r>
            <a:r>
              <a:rPr lang="ja-JP" altLang="en-US" dirty="0">
                <a:solidFill>
                  <a:srgbClr val="005073"/>
                </a:solidFill>
                <a:latin typeface="Meiryo" charset="-128"/>
                <a:ea typeface="Meiryo" charset="-128"/>
                <a:cs typeface="Meiryo" charset="-128"/>
              </a:rPr>
              <a:t>のネットワークを支える</a:t>
            </a:r>
            <a:r>
              <a:rPr lang="en-US" altLang="ja-JP" dirty="0" smtClean="0">
                <a:solidFill>
                  <a:srgbClr val="005073"/>
                </a:solidFill>
                <a:latin typeface="Meiryo" charset="-128"/>
                <a:ea typeface="Meiryo" charset="-128"/>
                <a:cs typeface="Meiryo" charset="-128"/>
              </a:rPr>
              <a:t>Catalyst</a:t>
            </a:r>
            <a:r>
              <a:rPr lang="en-US" altLang="ja-JP" dirty="0">
                <a:solidFill>
                  <a:srgbClr val="005073"/>
                </a:solidFill>
                <a:latin typeface="Meiryo" charset="-128"/>
                <a:ea typeface="Meiryo" charset="-128"/>
                <a:cs typeface="Meiryo" charset="-128"/>
              </a:rPr>
              <a:t> </a:t>
            </a:r>
            <a:r>
              <a:rPr lang="ja-JP" altLang="en-US" dirty="0" smtClean="0">
                <a:solidFill>
                  <a:srgbClr val="005073"/>
                </a:solidFill>
                <a:latin typeface="Meiryo" charset="-128"/>
                <a:ea typeface="Meiryo" charset="-128"/>
                <a:cs typeface="Meiryo" charset="-128"/>
              </a:rPr>
              <a:t>スイッチ</a:t>
            </a:r>
            <a:r>
              <a:rPr lang="ja-JP" altLang="en-US" dirty="0">
                <a:solidFill>
                  <a:srgbClr val="005073"/>
                </a:solidFill>
                <a:latin typeface="Meiryo" charset="-128"/>
                <a:ea typeface="Meiryo" charset="-128"/>
                <a:cs typeface="Meiryo" charset="-128"/>
              </a:rPr>
              <a:t>がより</a:t>
            </a:r>
            <a:r>
              <a:rPr lang="ja-JP" altLang="en-US" dirty="0" smtClean="0">
                <a:solidFill>
                  <a:srgbClr val="005073"/>
                </a:solidFill>
                <a:latin typeface="Meiryo" charset="-128"/>
                <a:ea typeface="Meiryo" charset="-128"/>
                <a:cs typeface="Meiryo" charset="-128"/>
              </a:rPr>
              <a:t>身近に</a:t>
            </a:r>
            <a:endParaRPr lang="en-US" altLang="ja-JP" dirty="0">
              <a:solidFill>
                <a:srgbClr val="005073"/>
              </a:solidFill>
              <a:latin typeface="Meiryo" charset="-128"/>
              <a:ea typeface="Meiryo" charset="-128"/>
              <a:cs typeface="Meiryo" charset="-128"/>
            </a:endParaRPr>
          </a:p>
        </p:txBody>
      </p:sp>
      <p:sp>
        <p:nvSpPr>
          <p:cNvPr id="8" name="正方形/長方形 7"/>
          <p:cNvSpPr/>
          <p:nvPr/>
        </p:nvSpPr>
        <p:spPr>
          <a:xfrm>
            <a:off x="4717412" y="2247258"/>
            <a:ext cx="4318875" cy="732508"/>
          </a:xfrm>
          <a:prstGeom prst="rect">
            <a:avLst/>
          </a:prstGeom>
        </p:spPr>
        <p:txBody>
          <a:bodyPr wrap="none">
            <a:spAutoFit/>
          </a:bodyPr>
          <a:lstStyle/>
          <a:p>
            <a:pPr>
              <a:lnSpc>
                <a:spcPct val="120000"/>
              </a:lnSpc>
            </a:pPr>
            <a:r>
              <a:rPr lang="ja-JP" altLang="en-US" sz="2400" b="1" dirty="0" smtClean="0">
                <a:solidFill>
                  <a:srgbClr val="005073"/>
                </a:solidFill>
                <a:latin typeface="Meiryo" charset="-128"/>
                <a:ea typeface="Meiryo" charset="-128"/>
                <a:cs typeface="Meiryo" charset="-128"/>
              </a:rPr>
              <a:t>ファンレス、マグネット対応</a:t>
            </a:r>
            <a:endParaRPr lang="en-US" altLang="ja-JP" sz="2400" b="1" dirty="0" smtClean="0">
              <a:solidFill>
                <a:srgbClr val="005073"/>
              </a:solidFill>
              <a:latin typeface="Meiryo" charset="-128"/>
              <a:ea typeface="Meiryo" charset="-128"/>
              <a:cs typeface="Meiryo" charset="-128"/>
            </a:endParaRPr>
          </a:p>
          <a:p>
            <a:pPr>
              <a:lnSpc>
                <a:spcPct val="120000"/>
              </a:lnSpc>
            </a:pPr>
            <a:r>
              <a:rPr lang="en-US" altLang="ja-JP" sz="1600" b="1" baseline="40000" dirty="0" smtClean="0">
                <a:solidFill>
                  <a:srgbClr val="005073"/>
                </a:solidFill>
                <a:latin typeface="Meiryo" charset="-128"/>
                <a:ea typeface="Meiryo" charset="-128"/>
                <a:cs typeface="Meiryo" charset="-128"/>
              </a:rPr>
              <a:t>※</a:t>
            </a:r>
            <a:r>
              <a:rPr lang="ja-JP" altLang="en-US" sz="1600" b="1" baseline="40000" dirty="0" smtClean="0">
                <a:solidFill>
                  <a:srgbClr val="005073"/>
                </a:solidFill>
                <a:latin typeface="Meiryo" charset="-128"/>
                <a:ea typeface="Meiryo" charset="-128"/>
                <a:cs typeface="Meiryo" charset="-128"/>
              </a:rPr>
              <a:t>ファンレスは</a:t>
            </a:r>
            <a:r>
              <a:rPr lang="en-US" altLang="ja-JP" sz="1600" b="1" baseline="40000" dirty="0" smtClean="0">
                <a:solidFill>
                  <a:srgbClr val="005073"/>
                </a:solidFill>
                <a:latin typeface="Meiryo" charset="-128"/>
                <a:ea typeface="Meiryo" charset="-128"/>
                <a:cs typeface="Meiryo" charset="-128"/>
              </a:rPr>
              <a:t>48</a:t>
            </a:r>
            <a:r>
              <a:rPr lang="ja-JP" altLang="en-US" sz="1600" b="1" baseline="40000" dirty="0" smtClean="0">
                <a:solidFill>
                  <a:srgbClr val="005073"/>
                </a:solidFill>
                <a:latin typeface="Meiryo" charset="-128"/>
                <a:ea typeface="Meiryo" charset="-128"/>
                <a:cs typeface="Meiryo" charset="-128"/>
              </a:rPr>
              <a:t>ポート</a:t>
            </a:r>
            <a:r>
              <a:rPr lang="en-US" altLang="ja-JP" sz="1600" b="1" baseline="40000" dirty="0" err="1" smtClean="0">
                <a:solidFill>
                  <a:srgbClr val="005073"/>
                </a:solidFill>
                <a:latin typeface="Meiryo" charset="-128"/>
                <a:ea typeface="Meiryo" charset="-128"/>
                <a:cs typeface="Meiryo" charset="-128"/>
              </a:rPr>
              <a:t>PoE</a:t>
            </a:r>
            <a:r>
              <a:rPr lang="ja-JP" altLang="en-US" sz="1600" b="1" baseline="40000" dirty="0" smtClean="0">
                <a:solidFill>
                  <a:srgbClr val="005073"/>
                </a:solidFill>
                <a:latin typeface="Meiryo" charset="-128"/>
                <a:ea typeface="Meiryo" charset="-128"/>
                <a:cs typeface="Meiryo" charset="-128"/>
              </a:rPr>
              <a:t>モデル除く、マグネットはオプション</a:t>
            </a:r>
            <a:endParaRPr lang="en-US" altLang="ja-JP" sz="1600" b="1" baseline="40000" dirty="0" smtClean="0">
              <a:solidFill>
                <a:srgbClr val="005073"/>
              </a:solidFill>
              <a:latin typeface="Meiryo" charset="-128"/>
              <a:ea typeface="Meiryo" charset="-128"/>
              <a:cs typeface="Meiryo" charset="-128"/>
            </a:endParaRPr>
          </a:p>
        </p:txBody>
      </p:sp>
      <p:sp>
        <p:nvSpPr>
          <p:cNvPr id="9" name="正方形/長方形 8"/>
          <p:cNvSpPr/>
          <p:nvPr/>
        </p:nvSpPr>
        <p:spPr>
          <a:xfrm>
            <a:off x="4689861" y="1633209"/>
            <a:ext cx="3159839" cy="732508"/>
          </a:xfrm>
          <a:prstGeom prst="rect">
            <a:avLst/>
          </a:prstGeom>
        </p:spPr>
        <p:txBody>
          <a:bodyPr wrap="none">
            <a:spAutoFit/>
          </a:bodyPr>
          <a:lstStyle/>
          <a:p>
            <a:pPr>
              <a:lnSpc>
                <a:spcPct val="120000"/>
              </a:lnSpc>
            </a:pPr>
            <a:r>
              <a:rPr lang="ja-JP" altLang="en-US" sz="2400" b="1" dirty="0" smtClean="0">
                <a:solidFill>
                  <a:srgbClr val="005073"/>
                </a:solidFill>
                <a:latin typeface="Meiryo" charset="-128"/>
                <a:ea typeface="Meiryo" charset="-128"/>
                <a:cs typeface="Meiryo" charset="-128"/>
              </a:rPr>
              <a:t>多様な</a:t>
            </a:r>
            <a:r>
              <a:rPr lang="ja-JP" altLang="en-US" sz="2400" b="1" dirty="0" smtClean="0">
                <a:solidFill>
                  <a:srgbClr val="005073"/>
                </a:solidFill>
                <a:latin typeface="Meiryo" charset="-128"/>
                <a:ea typeface="Meiryo" charset="-128"/>
                <a:cs typeface="Meiryo" charset="-128"/>
              </a:rPr>
              <a:t>ポー</a:t>
            </a:r>
            <a:r>
              <a:rPr lang="en-US" altLang="ja-JP" sz="2400" b="1" dirty="0" smtClean="0">
                <a:solidFill>
                  <a:srgbClr val="005073"/>
                </a:solidFill>
                <a:latin typeface="Meiryo" charset="-128"/>
                <a:ea typeface="Meiryo" charset="-128"/>
                <a:cs typeface="Meiryo" charset="-128"/>
              </a:rPr>
              <a:t> </a:t>
            </a:r>
            <a:r>
              <a:rPr lang="ja-JP" altLang="en-US" sz="2400" b="1" dirty="0" smtClean="0">
                <a:solidFill>
                  <a:srgbClr val="005073"/>
                </a:solidFill>
                <a:latin typeface="Meiryo" charset="-128"/>
                <a:ea typeface="Meiryo" charset="-128"/>
                <a:cs typeface="Meiryo" charset="-128"/>
              </a:rPr>
              <a:t>ト</a:t>
            </a:r>
            <a:r>
              <a:rPr lang="en-US" altLang="ja-JP" sz="2400" b="1" dirty="0" smtClean="0">
                <a:solidFill>
                  <a:srgbClr val="005073"/>
                </a:solidFill>
                <a:latin typeface="Meiryo" charset="-128"/>
                <a:ea typeface="Meiryo" charset="-128"/>
                <a:cs typeface="Meiryo" charset="-128"/>
              </a:rPr>
              <a:t> </a:t>
            </a:r>
            <a:r>
              <a:rPr lang="ja-JP" altLang="en-US" sz="2400" b="1" dirty="0" smtClean="0">
                <a:solidFill>
                  <a:srgbClr val="005073"/>
                </a:solidFill>
                <a:latin typeface="Meiryo" charset="-128"/>
                <a:ea typeface="Meiryo" charset="-128"/>
                <a:cs typeface="Meiryo" charset="-128"/>
              </a:rPr>
              <a:t>モデル</a:t>
            </a:r>
            <a:endParaRPr lang="en-US" altLang="ja-JP" sz="2400" b="1" dirty="0" smtClean="0">
              <a:solidFill>
                <a:srgbClr val="005073"/>
              </a:solidFill>
              <a:latin typeface="Meiryo" charset="-128"/>
              <a:ea typeface="Meiryo" charset="-128"/>
              <a:cs typeface="Meiryo" charset="-128"/>
            </a:endParaRPr>
          </a:p>
          <a:p>
            <a:pPr>
              <a:lnSpc>
                <a:spcPct val="120000"/>
              </a:lnSpc>
            </a:pPr>
            <a:r>
              <a:rPr lang="en-US" altLang="ja-JP" sz="1600" b="1" baseline="40000" dirty="0" smtClean="0">
                <a:solidFill>
                  <a:srgbClr val="005073"/>
                </a:solidFill>
                <a:latin typeface="Meiryo" charset="-128"/>
                <a:ea typeface="Meiryo" charset="-128"/>
                <a:cs typeface="Meiryo" charset="-128"/>
              </a:rPr>
              <a:t>※8/16/24/48</a:t>
            </a:r>
            <a:r>
              <a:rPr lang="ja-JP" altLang="en-US" sz="1600" b="1" baseline="40000" dirty="0" smtClean="0">
                <a:solidFill>
                  <a:srgbClr val="005073"/>
                </a:solidFill>
                <a:latin typeface="Meiryo" charset="-128"/>
                <a:ea typeface="Meiryo" charset="-128"/>
                <a:cs typeface="Meiryo" charset="-128"/>
              </a:rPr>
              <a:t>ポートモデル</a:t>
            </a:r>
            <a:endParaRPr lang="en-US" altLang="ja-JP" sz="1600" b="1" baseline="40000" dirty="0">
              <a:solidFill>
                <a:srgbClr val="005073"/>
              </a:solidFill>
              <a:latin typeface="Meiryo" charset="-128"/>
              <a:ea typeface="Meiryo" charset="-128"/>
              <a:cs typeface="Meiryo" charset="-128"/>
            </a:endParaRPr>
          </a:p>
        </p:txBody>
      </p:sp>
      <p:sp>
        <p:nvSpPr>
          <p:cNvPr id="10" name="正方形/長方形 9"/>
          <p:cNvSpPr/>
          <p:nvPr/>
        </p:nvSpPr>
        <p:spPr>
          <a:xfrm>
            <a:off x="4719936" y="3046171"/>
            <a:ext cx="3414717" cy="732508"/>
          </a:xfrm>
          <a:prstGeom prst="rect">
            <a:avLst/>
          </a:prstGeom>
        </p:spPr>
        <p:txBody>
          <a:bodyPr wrap="none">
            <a:spAutoFit/>
          </a:bodyPr>
          <a:lstStyle/>
          <a:p>
            <a:pPr>
              <a:lnSpc>
                <a:spcPct val="120000"/>
              </a:lnSpc>
            </a:pPr>
            <a:r>
              <a:rPr lang="ja-JP" altLang="en-US" sz="2400" b="1" dirty="0" smtClean="0">
                <a:solidFill>
                  <a:srgbClr val="005073"/>
                </a:solidFill>
                <a:latin typeface="Meiryo" charset="-128"/>
                <a:ea typeface="Meiryo" charset="-128"/>
                <a:cs typeface="Meiryo" charset="-128"/>
              </a:rPr>
              <a:t>高機能 </a:t>
            </a:r>
            <a:r>
              <a:rPr lang="en-US" altLang="ja-JP" sz="2400" b="1" dirty="0" smtClean="0">
                <a:solidFill>
                  <a:srgbClr val="005073"/>
                </a:solidFill>
                <a:latin typeface="Meiryo" charset="-128"/>
                <a:ea typeface="Meiryo" charset="-128"/>
                <a:cs typeface="Meiryo" charset="-128"/>
              </a:rPr>
              <a:t>&amp; </a:t>
            </a:r>
            <a:r>
              <a:rPr lang="ja-JP" altLang="en-US" sz="2400" b="1" dirty="0">
                <a:solidFill>
                  <a:srgbClr val="005073"/>
                </a:solidFill>
                <a:latin typeface="Meiryo" charset="-128"/>
                <a:ea typeface="Meiryo" charset="-128"/>
                <a:cs typeface="Meiryo" charset="-128"/>
              </a:rPr>
              <a:t>かんたん</a:t>
            </a:r>
            <a:r>
              <a:rPr lang="ja-JP" altLang="en-US" sz="2400" b="1" dirty="0" smtClean="0">
                <a:solidFill>
                  <a:srgbClr val="005073"/>
                </a:solidFill>
                <a:latin typeface="Meiryo" charset="-128"/>
                <a:ea typeface="Meiryo" charset="-128"/>
                <a:cs typeface="Meiryo" charset="-128"/>
              </a:rPr>
              <a:t>設定</a:t>
            </a:r>
          </a:p>
          <a:p>
            <a:pPr>
              <a:lnSpc>
                <a:spcPct val="120000"/>
              </a:lnSpc>
            </a:pPr>
            <a:r>
              <a:rPr lang="en-US" altLang="ja-JP" sz="1600" b="1" baseline="40000" dirty="0" smtClean="0">
                <a:solidFill>
                  <a:srgbClr val="005073"/>
                </a:solidFill>
                <a:latin typeface="Meiryo" charset="-128"/>
                <a:ea typeface="Meiryo" charset="-128"/>
                <a:cs typeface="Meiryo" charset="-128"/>
              </a:rPr>
              <a:t>※IOS</a:t>
            </a:r>
            <a:r>
              <a:rPr lang="ja-JP" altLang="en-US" sz="1600" b="1" baseline="40000" dirty="0" smtClean="0">
                <a:solidFill>
                  <a:srgbClr val="005073"/>
                </a:solidFill>
                <a:latin typeface="Meiryo" charset="-128"/>
                <a:ea typeface="Meiryo" charset="-128"/>
                <a:cs typeface="Meiryo" charset="-128"/>
              </a:rPr>
              <a:t> </a:t>
            </a:r>
            <a:r>
              <a:rPr lang="en-US" altLang="ja-JP" sz="1600" b="1" baseline="40000" dirty="0" smtClean="0">
                <a:solidFill>
                  <a:srgbClr val="005073"/>
                </a:solidFill>
                <a:latin typeface="Meiryo" charset="-128"/>
                <a:ea typeface="Meiryo" charset="-128"/>
                <a:cs typeface="Meiryo" charset="-128"/>
              </a:rPr>
              <a:t>Enhanced LAN</a:t>
            </a:r>
            <a:r>
              <a:rPr lang="ja-JP" altLang="en-US" sz="1600" b="1" baseline="40000" dirty="0" smtClean="0">
                <a:solidFill>
                  <a:srgbClr val="005073"/>
                </a:solidFill>
                <a:latin typeface="Meiryo" charset="-128"/>
                <a:ea typeface="Meiryo" charset="-128"/>
                <a:cs typeface="Meiryo" charset="-128"/>
              </a:rPr>
              <a:t> </a:t>
            </a:r>
            <a:r>
              <a:rPr lang="en-US" altLang="ja-JP" sz="1600" b="1" baseline="40000" dirty="0" smtClean="0">
                <a:solidFill>
                  <a:srgbClr val="005073"/>
                </a:solidFill>
                <a:latin typeface="Meiryo" charset="-128"/>
                <a:ea typeface="Meiryo" charset="-128"/>
                <a:cs typeface="Meiryo" charset="-128"/>
              </a:rPr>
              <a:t>Lite</a:t>
            </a:r>
            <a:r>
              <a:rPr lang="ja-JP" altLang="en-US" sz="1600" b="1" baseline="40000" dirty="0" err="1" smtClean="0">
                <a:solidFill>
                  <a:srgbClr val="005073"/>
                </a:solidFill>
                <a:latin typeface="Meiryo" charset="-128"/>
                <a:ea typeface="Meiryo" charset="-128"/>
                <a:cs typeface="Meiryo" charset="-128"/>
              </a:rPr>
              <a:t>、</a:t>
            </a:r>
            <a:r>
              <a:rPr lang="ja-JP" altLang="en-US" sz="1600" b="1" baseline="40000" dirty="0" smtClean="0">
                <a:solidFill>
                  <a:srgbClr val="005073"/>
                </a:solidFill>
                <a:latin typeface="Meiryo" charset="-128"/>
                <a:ea typeface="Meiryo" charset="-128"/>
                <a:cs typeface="Meiryo" charset="-128"/>
              </a:rPr>
              <a:t>設定用の</a:t>
            </a:r>
            <a:r>
              <a:rPr lang="en-US" altLang="ja-JP" sz="1600" b="1" baseline="40000" dirty="0" err="1" smtClean="0">
                <a:solidFill>
                  <a:srgbClr val="005073"/>
                </a:solidFill>
                <a:latin typeface="Meiryo" charset="-128"/>
                <a:ea typeface="Meiryo" charset="-128"/>
                <a:cs typeface="Meiryo" charset="-128"/>
              </a:rPr>
              <a:t>WebGUI</a:t>
            </a:r>
            <a:endParaRPr lang="en-US" altLang="ja-JP" sz="1600" b="1" baseline="40000" dirty="0" smtClean="0">
              <a:solidFill>
                <a:srgbClr val="005073"/>
              </a:solidFill>
              <a:latin typeface="Meiryo" charset="-128"/>
              <a:ea typeface="Meiryo" charset="-128"/>
              <a:cs typeface="Meiryo" charset="-128"/>
            </a:endParaRPr>
          </a:p>
        </p:txBody>
      </p:sp>
      <p:pic>
        <p:nvPicPr>
          <p:cNvPr id="11" name="図 10"/>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1674700"/>
            <a:ext cx="624099" cy="624099"/>
          </a:xfrm>
          <a:prstGeom prst="rect">
            <a:avLst/>
          </a:prstGeom>
        </p:spPr>
      </p:pic>
      <p:pic>
        <p:nvPicPr>
          <p:cNvPr id="67" name="図 66"/>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2469035"/>
            <a:ext cx="624099" cy="624099"/>
          </a:xfrm>
          <a:prstGeom prst="rect">
            <a:avLst/>
          </a:prstGeom>
        </p:spPr>
      </p:pic>
      <p:pic>
        <p:nvPicPr>
          <p:cNvPr id="68" name="図 67"/>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3243663"/>
            <a:ext cx="624099" cy="624099"/>
          </a:xfrm>
          <a:prstGeom prst="rect">
            <a:avLst/>
          </a:prstGeom>
        </p:spPr>
      </p:pic>
      <p:pic>
        <p:nvPicPr>
          <p:cNvPr id="17"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654" y="3041886"/>
            <a:ext cx="2976816" cy="1623318"/>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2" name="図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9845" y="1605367"/>
            <a:ext cx="1456781" cy="1165424"/>
          </a:xfrm>
          <a:prstGeom prst="rect">
            <a:avLst/>
          </a:prstGeom>
        </p:spPr>
      </p:pic>
      <p:pic>
        <p:nvPicPr>
          <p:cNvPr id="13" name="図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9113" y="1591041"/>
            <a:ext cx="1456781" cy="1165424"/>
          </a:xfrm>
          <a:prstGeom prst="rect">
            <a:avLst/>
          </a:prstGeom>
        </p:spPr>
      </p:pic>
      <p:pic>
        <p:nvPicPr>
          <p:cNvPr id="14" name="図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42" y="1866262"/>
            <a:ext cx="1938975" cy="1551179"/>
          </a:xfrm>
          <a:prstGeom prst="rect">
            <a:avLst/>
          </a:prstGeom>
        </p:spPr>
      </p:pic>
      <p:pic>
        <p:nvPicPr>
          <p:cNvPr id="15" name="図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13840" y="1832290"/>
            <a:ext cx="2132872" cy="1706297"/>
          </a:xfrm>
          <a:prstGeom prst="rect">
            <a:avLst/>
          </a:prstGeom>
        </p:spPr>
      </p:pic>
      <p:sp>
        <p:nvSpPr>
          <p:cNvPr id="18" name="正方形/長方形 17"/>
          <p:cNvSpPr/>
          <p:nvPr/>
        </p:nvSpPr>
        <p:spPr>
          <a:xfrm>
            <a:off x="4717412" y="4108971"/>
            <a:ext cx="4221303" cy="461665"/>
          </a:xfrm>
          <a:prstGeom prst="rect">
            <a:avLst/>
          </a:prstGeom>
        </p:spPr>
        <p:txBody>
          <a:bodyPr wrap="square">
            <a:spAutoFit/>
          </a:bodyPr>
          <a:lstStyle/>
          <a:p>
            <a:r>
              <a:rPr lang="en-US" altLang="ja-JP" sz="2400" smtClean="0">
                <a:solidFill>
                  <a:srgbClr val="005073"/>
                </a:solidFill>
                <a:latin typeface="Meiryo" charset="-128"/>
                <a:ea typeface="Meiryo" charset="-128"/>
                <a:cs typeface="Meiryo" charset="-128"/>
              </a:rPr>
              <a:t>4</a:t>
            </a:r>
            <a:r>
              <a:rPr lang="ja-JP" altLang="en-US" sz="2400" dirty="0" smtClean="0">
                <a:solidFill>
                  <a:srgbClr val="005073"/>
                </a:solidFill>
                <a:latin typeface="Meiryo" charset="-128"/>
                <a:ea typeface="Meiryo" charset="-128"/>
                <a:cs typeface="Meiryo" charset="-128"/>
              </a:rPr>
              <a:t>万円台</a:t>
            </a:r>
            <a:r>
              <a:rPr lang="ja-JP" altLang="en-US" sz="2400" dirty="0">
                <a:solidFill>
                  <a:srgbClr val="005073"/>
                </a:solidFill>
                <a:latin typeface="Meiryo" charset="-128"/>
                <a:ea typeface="Meiryo" charset="-128"/>
                <a:cs typeface="Meiryo" charset="-128"/>
              </a:rPr>
              <a:t>から!! </a:t>
            </a:r>
            <a:r>
              <a:rPr lang="ja-JP" altLang="en-US" sz="1100" dirty="0">
                <a:solidFill>
                  <a:srgbClr val="005073"/>
                </a:solidFill>
                <a:latin typeface="Meiryo" charset="-128"/>
                <a:ea typeface="Meiryo" charset="-128"/>
                <a:cs typeface="Meiryo" charset="-128"/>
              </a:rPr>
              <a:t>(市場想定価格、保守別）</a:t>
            </a:r>
            <a:endParaRPr lang="ja-JP" altLang="en-US" sz="1600" dirty="0">
              <a:solidFill>
                <a:srgbClr val="005073"/>
              </a:solidFill>
              <a:latin typeface="Meiryo" charset="-128"/>
              <a:ea typeface="Meiryo" charset="-128"/>
              <a:cs typeface="Meiryo" charset="-128"/>
            </a:endParaRPr>
          </a:p>
        </p:txBody>
      </p:sp>
    </p:spTree>
    <p:extLst>
      <p:ext uri="{BB962C8B-B14F-4D97-AF65-F5344CB8AC3E}">
        <p14:creationId xmlns:p14="http://schemas.microsoft.com/office/powerpoint/2010/main" val="1355251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MS PGothic" charset="-128"/>
                <a:ea typeface="MS PGothic" charset="-128"/>
                <a:cs typeface="MS PGothic" charset="-128"/>
              </a:rPr>
              <a:t>Cisco</a:t>
            </a:r>
            <a:r>
              <a:rPr kumimoji="1" lang="ja-JP" altLang="en-US" dirty="0" smtClean="0">
                <a:latin typeface="MS PGothic" charset="-128"/>
                <a:ea typeface="MS PGothic" charset="-128"/>
                <a:cs typeface="MS PGothic" charset="-128"/>
              </a:rPr>
              <a:t> </a:t>
            </a:r>
            <a:r>
              <a:rPr kumimoji="1" lang="en-US" altLang="ja-JP" dirty="0" smtClean="0">
                <a:latin typeface="MS PGothic" charset="-128"/>
                <a:ea typeface="MS PGothic" charset="-128"/>
                <a:cs typeface="MS PGothic" charset="-128"/>
              </a:rPr>
              <a:t>Start</a:t>
            </a:r>
            <a:r>
              <a:rPr kumimoji="1" lang="ja-JP" altLang="en-US" dirty="0" smtClean="0">
                <a:latin typeface="MS PGothic" charset="-128"/>
                <a:ea typeface="MS PGothic" charset="-128"/>
                <a:cs typeface="MS PGothic" charset="-128"/>
              </a:rPr>
              <a:t> シリーズ</a:t>
            </a:r>
            <a:r>
              <a:rPr kumimoji="1" lang="en-US" altLang="ja-JP" dirty="0" smtClean="0">
                <a:latin typeface="MS PGothic" charset="-128"/>
                <a:ea typeface="MS PGothic" charset="-128"/>
                <a:cs typeface="MS PGothic" charset="-128"/>
              </a:rPr>
              <a:t/>
            </a:r>
            <a:br>
              <a:rPr kumimoji="1" lang="en-US" altLang="ja-JP" dirty="0" smtClean="0">
                <a:latin typeface="MS PGothic" charset="-128"/>
                <a:ea typeface="MS PGothic" charset="-128"/>
                <a:cs typeface="MS PGothic" charset="-128"/>
              </a:rPr>
            </a:br>
            <a:r>
              <a:rPr kumimoji="1" lang="ja-JP" altLang="en-US" dirty="0" smtClean="0">
                <a:latin typeface="MS PGothic" charset="-128"/>
                <a:ea typeface="MS PGothic" charset="-128"/>
                <a:cs typeface="MS PGothic" charset="-128"/>
              </a:rPr>
              <a:t>アクセスポイント 製品群</a:t>
            </a:r>
            <a:endParaRPr kumimoji="1" lang="ja-JP" altLang="en-US" sz="2400" dirty="0">
              <a:latin typeface="MS PGothic" charset="-128"/>
              <a:ea typeface="MS PGothic" charset="-128"/>
              <a:cs typeface="MS PGothic" charset="-128"/>
            </a:endParaRPr>
          </a:p>
        </p:txBody>
      </p:sp>
      <p:grpSp>
        <p:nvGrpSpPr>
          <p:cNvPr id="6" name="図形グループ 5"/>
          <p:cNvGrpSpPr/>
          <p:nvPr/>
        </p:nvGrpSpPr>
        <p:grpSpPr>
          <a:xfrm>
            <a:off x="257886" y="1312091"/>
            <a:ext cx="4016153" cy="3696489"/>
            <a:chOff x="4868963" y="1312091"/>
            <a:chExt cx="4016153" cy="3696489"/>
          </a:xfrm>
        </p:grpSpPr>
        <p:sp>
          <p:nvSpPr>
            <p:cNvPr id="10" name="角丸四角形 9"/>
            <p:cNvSpPr/>
            <p:nvPr/>
          </p:nvSpPr>
          <p:spPr>
            <a:xfrm>
              <a:off x="4868963" y="1312091"/>
              <a:ext cx="4011269" cy="3616304"/>
            </a:xfrm>
            <a:prstGeom prst="roundRect">
              <a:avLst/>
            </a:prstGeom>
            <a:noFill/>
            <a:ln>
              <a:solidFill>
                <a:schemeClr val="accent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2" name="テキスト ボックス 11"/>
            <p:cNvSpPr txBox="1"/>
            <p:nvPr/>
          </p:nvSpPr>
          <p:spPr>
            <a:xfrm>
              <a:off x="5730576" y="1475225"/>
              <a:ext cx="2331670" cy="461665"/>
            </a:xfrm>
            <a:prstGeom prst="rect">
              <a:avLst/>
            </a:prstGeom>
            <a:noFill/>
          </p:spPr>
          <p:txBody>
            <a:bodyPr wrap="square" rtlCol="0">
              <a:spAutoFit/>
            </a:bodyPr>
            <a:lstStyle/>
            <a:p>
              <a:pPr algn="ctr"/>
              <a:r>
                <a:rPr kumimoji="1" lang="en-US" altLang="ja-JP" sz="2400" dirty="0" err="1" smtClean="0">
                  <a:solidFill>
                    <a:srgbClr val="005073"/>
                  </a:solidFill>
                  <a:latin typeface="MS PGothic" charset="-128"/>
                  <a:ea typeface="MS PGothic" charset="-128"/>
                  <a:cs typeface="MS PGothic" charset="-128"/>
                </a:rPr>
                <a:t>Aironet</a:t>
              </a:r>
              <a:r>
                <a:rPr kumimoji="1" lang="en-US" altLang="ja-JP" sz="2400" dirty="0" smtClean="0">
                  <a:solidFill>
                    <a:srgbClr val="005073"/>
                  </a:solidFill>
                  <a:latin typeface="MS PGothic" charset="-128"/>
                  <a:ea typeface="MS PGothic" charset="-128"/>
                  <a:cs typeface="MS PGothic" charset="-128"/>
                </a:rPr>
                <a:t> </a:t>
              </a:r>
              <a:r>
                <a:rPr kumimoji="1" lang="ja-JP" altLang="en-US" sz="2400" dirty="0" smtClean="0">
                  <a:solidFill>
                    <a:srgbClr val="005073"/>
                  </a:solidFill>
                  <a:latin typeface="MS PGothic" charset="-128"/>
                  <a:ea typeface="MS PGothic" charset="-128"/>
                  <a:cs typeface="MS PGothic" charset="-128"/>
                </a:rPr>
                <a:t>シリーズ</a:t>
              </a:r>
              <a:endParaRPr kumimoji="1" lang="ja-JP" altLang="en-US" sz="2400" dirty="0">
                <a:solidFill>
                  <a:srgbClr val="005073"/>
                </a:solidFill>
                <a:latin typeface="MS PGothic" charset="-128"/>
                <a:ea typeface="MS PGothic" charset="-128"/>
                <a:cs typeface="MS PGothic" charset="-128"/>
              </a:endParaRPr>
            </a:p>
          </p:txBody>
        </p:sp>
        <p:sp>
          <p:nvSpPr>
            <p:cNvPr id="13" name="テキスト ボックス 12"/>
            <p:cNvSpPr txBox="1"/>
            <p:nvPr/>
          </p:nvSpPr>
          <p:spPr>
            <a:xfrm>
              <a:off x="5074566" y="2915699"/>
              <a:ext cx="3580515" cy="2092881"/>
            </a:xfrm>
            <a:prstGeom prst="rect">
              <a:avLst/>
            </a:prstGeom>
            <a:noFill/>
          </p:spPr>
          <p:txBody>
            <a:bodyPr wrap="square" rtlCol="0">
              <a:spAutoFit/>
            </a:bodyPr>
            <a:lstStyle/>
            <a:p>
              <a:pPr marL="285750" indent="-285750">
                <a:buFont typeface="Wingdings" charset="2"/>
                <a:buChar char="ü"/>
              </a:pPr>
              <a:r>
                <a:rPr kumimoji="1" lang="ja-JP" altLang="en-US" dirty="0" smtClean="0">
                  <a:solidFill>
                    <a:srgbClr val="005073"/>
                  </a:solidFill>
                  <a:latin typeface="MS PGothic" charset="-128"/>
                  <a:ea typeface="MS PGothic" charset="-128"/>
                  <a:cs typeface="MS PGothic" charset="-128"/>
                </a:rPr>
                <a:t>高密度環境に耐える性能</a:t>
              </a:r>
              <a:r>
                <a:rPr kumimoji="1" lang="en-US" altLang="ja-JP" dirty="0" smtClean="0">
                  <a:solidFill>
                    <a:srgbClr val="005073"/>
                  </a:solidFill>
                  <a:latin typeface="MS PGothic" charset="-128"/>
                  <a:ea typeface="MS PGothic" charset="-128"/>
                  <a:cs typeface="MS PGothic" charset="-128"/>
                </a:rPr>
                <a:t/>
              </a:r>
              <a:br>
                <a:rPr kumimoji="1" lang="en-US" altLang="ja-JP" dirty="0" smtClean="0">
                  <a:solidFill>
                    <a:srgbClr val="005073"/>
                  </a:solidFill>
                  <a:latin typeface="MS PGothic" charset="-128"/>
                  <a:ea typeface="MS PGothic" charset="-128"/>
                  <a:cs typeface="MS PGothic" charset="-128"/>
                </a:rPr>
              </a:br>
              <a:r>
                <a:rPr kumimoji="1" lang="ja-JP" altLang="en-US" sz="1200" dirty="0" smtClean="0">
                  <a:solidFill>
                    <a:srgbClr val="005073"/>
                  </a:solidFill>
                  <a:latin typeface="MS PGothic" charset="-128"/>
                  <a:ea typeface="MS PGothic" charset="-128"/>
                  <a:cs typeface="MS PGothic" charset="-128"/>
                </a:rPr>
                <a:t>学校の教室や公共施設など、同時に多数が接続する場所でも安心</a:t>
              </a:r>
              <a:endParaRPr kumimoji="1" lang="en-US" altLang="ja-JP" sz="1200" dirty="0" smtClean="0">
                <a:solidFill>
                  <a:srgbClr val="005073"/>
                </a:solidFill>
                <a:latin typeface="MS PGothic" charset="-128"/>
                <a:ea typeface="MS PGothic" charset="-128"/>
                <a:cs typeface="MS PGothic" charset="-128"/>
              </a:endParaRPr>
            </a:p>
            <a:p>
              <a:pPr marL="285750" indent="-285750">
                <a:buFont typeface="Wingdings" charset="2"/>
                <a:buChar char="ü"/>
              </a:pPr>
              <a:r>
                <a:rPr kumimoji="1" lang="ja-JP" altLang="en-US" dirty="0" smtClean="0">
                  <a:solidFill>
                    <a:srgbClr val="005073"/>
                  </a:solidFill>
                  <a:latin typeface="MS PGothic" charset="-128"/>
                  <a:ea typeface="MS PGothic" charset="-128"/>
                  <a:cs typeface="MS PGothic" charset="-128"/>
                </a:rPr>
                <a:t>コントローラの選択肢が豊富</a:t>
              </a:r>
              <a:r>
                <a:rPr kumimoji="1" lang="en-US" altLang="ja-JP" dirty="0" smtClean="0">
                  <a:solidFill>
                    <a:srgbClr val="005073"/>
                  </a:solidFill>
                  <a:latin typeface="MS PGothic" charset="-128"/>
                  <a:ea typeface="MS PGothic" charset="-128"/>
                  <a:cs typeface="MS PGothic" charset="-128"/>
                </a:rPr>
                <a:t/>
              </a:r>
              <a:br>
                <a:rPr kumimoji="1" lang="en-US" altLang="ja-JP" dirty="0" smtClean="0">
                  <a:solidFill>
                    <a:srgbClr val="005073"/>
                  </a:solidFill>
                  <a:latin typeface="MS PGothic" charset="-128"/>
                  <a:ea typeface="MS PGothic" charset="-128"/>
                  <a:cs typeface="MS PGothic" charset="-128"/>
                </a:rPr>
              </a:br>
              <a:r>
                <a:rPr kumimoji="1" lang="ja-JP" altLang="en-US" sz="1200" dirty="0" smtClean="0">
                  <a:solidFill>
                    <a:srgbClr val="005073"/>
                  </a:solidFill>
                  <a:latin typeface="MS PGothic" charset="-128"/>
                  <a:ea typeface="MS PGothic" charset="-128"/>
                  <a:cs typeface="MS PGothic" charset="-128"/>
                </a:rPr>
                <a:t>小規模から大規模まで、環境に応じて最適なモデルを選択可能</a:t>
              </a:r>
              <a:endParaRPr kumimoji="1" lang="en-US" altLang="ja-JP" sz="1200" dirty="0" smtClean="0">
                <a:solidFill>
                  <a:srgbClr val="005073"/>
                </a:solidFill>
                <a:latin typeface="MS PGothic" charset="-128"/>
                <a:ea typeface="MS PGothic" charset="-128"/>
                <a:cs typeface="MS PGothic" charset="-128"/>
              </a:endParaRPr>
            </a:p>
            <a:p>
              <a:pPr marL="285750" indent="-285750">
                <a:buFont typeface="Wingdings" charset="2"/>
                <a:buChar char="ü"/>
              </a:pPr>
              <a:r>
                <a:rPr kumimoji="1" lang="ja-JP" altLang="en-US" dirty="0" smtClean="0">
                  <a:solidFill>
                    <a:srgbClr val="005073"/>
                  </a:solidFill>
                  <a:latin typeface="MS PGothic" charset="-128"/>
                  <a:ea typeface="MS PGothic" charset="-128"/>
                  <a:cs typeface="MS PGothic" charset="-128"/>
                </a:rPr>
                <a:t>優れたチューニング能力</a:t>
              </a:r>
              <a:r>
                <a:rPr kumimoji="1" lang="en-US" altLang="ja-JP" dirty="0" smtClean="0">
                  <a:solidFill>
                    <a:srgbClr val="005073"/>
                  </a:solidFill>
                  <a:latin typeface="MS PGothic" charset="-128"/>
                  <a:ea typeface="MS PGothic" charset="-128"/>
                  <a:cs typeface="MS PGothic" charset="-128"/>
                </a:rPr>
                <a:t/>
              </a:r>
              <a:br>
                <a:rPr kumimoji="1" lang="en-US" altLang="ja-JP" dirty="0" smtClean="0">
                  <a:solidFill>
                    <a:srgbClr val="005073"/>
                  </a:solidFill>
                  <a:latin typeface="MS PGothic" charset="-128"/>
                  <a:ea typeface="MS PGothic" charset="-128"/>
                  <a:cs typeface="MS PGothic" charset="-128"/>
                </a:rPr>
              </a:br>
              <a:r>
                <a:rPr kumimoji="1" lang="ja-JP" altLang="en-US" sz="1200" dirty="0" smtClean="0">
                  <a:solidFill>
                    <a:srgbClr val="005073"/>
                  </a:solidFill>
                  <a:latin typeface="MS PGothic" charset="-128"/>
                  <a:ea typeface="MS PGothic" charset="-128"/>
                  <a:cs typeface="MS PGothic" charset="-128"/>
                </a:rPr>
                <a:t>端末の数が多い場所や、オフィスなど異なる環境に合わせてチューニング可能</a:t>
              </a:r>
              <a:endParaRPr kumimoji="1" lang="en-US" altLang="ja-JP" sz="1200" dirty="0">
                <a:solidFill>
                  <a:srgbClr val="005073"/>
                </a:solidFill>
                <a:latin typeface="MS PGothic" charset="-128"/>
                <a:ea typeface="MS PGothic" charset="-128"/>
                <a:cs typeface="MS PGothic" charset="-128"/>
              </a:endParaRPr>
            </a:p>
          </p:txBody>
        </p:sp>
        <p:pic>
          <p:nvPicPr>
            <p:cNvPr id="14" name="Picture 3"/>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52294" y="2127855"/>
              <a:ext cx="795227" cy="636182"/>
            </a:xfrm>
            <a:prstGeom prst="roundRect">
              <a:avLst/>
            </a:prstGeom>
            <a:effectLst>
              <a:glow rad="101600">
                <a:schemeClr val="bg1">
                  <a:lumMod val="95000"/>
                  <a:alpha val="60000"/>
                </a:schemeClr>
              </a:glow>
            </a:effectLst>
          </p:spPr>
        </p:pic>
        <p:pic>
          <p:nvPicPr>
            <p:cNvPr id="20"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2122" y="2033282"/>
              <a:ext cx="964867" cy="723545"/>
            </a:xfrm>
            <a:prstGeom prst="rect">
              <a:avLst/>
            </a:prstGeom>
          </p:spPr>
        </p:pic>
        <p:pic>
          <p:nvPicPr>
            <p:cNvPr id="2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7719084" y="1976326"/>
              <a:ext cx="1166032" cy="8743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651243" y="1821382"/>
              <a:ext cx="1326958" cy="9950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8" name="図形グループ 17"/>
          <p:cNvGrpSpPr/>
          <p:nvPr/>
        </p:nvGrpSpPr>
        <p:grpSpPr>
          <a:xfrm>
            <a:off x="4905617" y="1312091"/>
            <a:ext cx="3831699" cy="3616304"/>
            <a:chOff x="372834" y="1312091"/>
            <a:chExt cx="3831699" cy="3616304"/>
          </a:xfrm>
        </p:grpSpPr>
        <p:sp>
          <p:nvSpPr>
            <p:cNvPr id="19" name="角丸四角形 18"/>
            <p:cNvSpPr/>
            <p:nvPr/>
          </p:nvSpPr>
          <p:spPr>
            <a:xfrm>
              <a:off x="372834" y="1312091"/>
              <a:ext cx="3831699" cy="3616304"/>
            </a:xfrm>
            <a:prstGeom prst="roundRect">
              <a:avLst/>
            </a:prstGeom>
            <a:noFill/>
            <a:ln>
              <a:solidFill>
                <a:schemeClr val="tx2"/>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23" name="テキスト ボックス 22"/>
            <p:cNvSpPr txBox="1"/>
            <p:nvPr/>
          </p:nvSpPr>
          <p:spPr>
            <a:xfrm>
              <a:off x="818098" y="1475225"/>
              <a:ext cx="2941169" cy="461665"/>
            </a:xfrm>
            <a:prstGeom prst="rect">
              <a:avLst/>
            </a:prstGeom>
            <a:noFill/>
          </p:spPr>
          <p:txBody>
            <a:bodyPr wrap="square" rtlCol="0">
              <a:spAutoFit/>
            </a:bodyPr>
            <a:lstStyle/>
            <a:p>
              <a:pPr algn="ctr"/>
              <a:r>
                <a:rPr kumimoji="1" lang="en-US" altLang="ja-JP" sz="2400" dirty="0" smtClean="0">
                  <a:solidFill>
                    <a:srgbClr val="005073"/>
                  </a:solidFill>
                  <a:latin typeface="MS PGothic" charset="-128"/>
                  <a:ea typeface="MS PGothic" charset="-128"/>
                  <a:cs typeface="MS PGothic" charset="-128"/>
                </a:rPr>
                <a:t>WAP </a:t>
              </a:r>
              <a:r>
                <a:rPr kumimoji="1" lang="ja-JP" altLang="en-US" sz="2400" dirty="0" smtClean="0">
                  <a:solidFill>
                    <a:srgbClr val="005073"/>
                  </a:solidFill>
                  <a:latin typeface="MS PGothic" charset="-128"/>
                  <a:ea typeface="MS PGothic" charset="-128"/>
                  <a:cs typeface="MS PGothic" charset="-128"/>
                </a:rPr>
                <a:t>シリーズ</a:t>
              </a:r>
              <a:endParaRPr kumimoji="1" lang="ja-JP" altLang="en-US" sz="2400" dirty="0">
                <a:solidFill>
                  <a:srgbClr val="005073"/>
                </a:solidFill>
                <a:latin typeface="MS PGothic" charset="-128"/>
                <a:ea typeface="MS PGothic" charset="-128"/>
                <a:cs typeface="MS PGothic" charset="-128"/>
              </a:endParaRPr>
            </a:p>
          </p:txBody>
        </p:sp>
        <p:sp>
          <p:nvSpPr>
            <p:cNvPr id="24" name="テキスト ボックス 23"/>
            <p:cNvSpPr txBox="1"/>
            <p:nvPr/>
          </p:nvSpPr>
          <p:spPr>
            <a:xfrm>
              <a:off x="568934" y="2530476"/>
              <a:ext cx="3580515" cy="2369880"/>
            </a:xfrm>
            <a:prstGeom prst="rect">
              <a:avLst/>
            </a:prstGeom>
            <a:noFill/>
          </p:spPr>
          <p:txBody>
            <a:bodyPr wrap="square" rtlCol="0">
              <a:spAutoFit/>
            </a:bodyPr>
            <a:lstStyle/>
            <a:p>
              <a:pPr marL="285750" indent="-285750">
                <a:buFont typeface="Wingdings" charset="2"/>
                <a:buChar char="ü"/>
              </a:pPr>
              <a:r>
                <a:rPr kumimoji="1" lang="ja-JP" altLang="en-US" dirty="0" smtClean="0">
                  <a:solidFill>
                    <a:srgbClr val="005073"/>
                  </a:solidFill>
                  <a:latin typeface="MS PGothic" charset="-128"/>
                  <a:ea typeface="MS PGothic" charset="-128"/>
                  <a:cs typeface="MS PGothic" charset="-128"/>
                </a:rPr>
                <a:t>柔軟なネットワーク設計</a:t>
              </a:r>
              <a:r>
                <a:rPr kumimoji="1" lang="en-US" altLang="ja-JP" dirty="0" smtClean="0">
                  <a:solidFill>
                    <a:srgbClr val="005073"/>
                  </a:solidFill>
                  <a:latin typeface="MS PGothic" charset="-128"/>
                  <a:ea typeface="MS PGothic" charset="-128"/>
                  <a:cs typeface="MS PGothic" charset="-128"/>
                </a:rPr>
                <a:t/>
              </a:r>
              <a:br>
                <a:rPr kumimoji="1" lang="en-US" altLang="ja-JP" dirty="0" smtClean="0">
                  <a:solidFill>
                    <a:srgbClr val="005073"/>
                  </a:solidFill>
                  <a:latin typeface="MS PGothic" charset="-128"/>
                  <a:ea typeface="MS PGothic" charset="-128"/>
                  <a:cs typeface="MS PGothic" charset="-128"/>
                </a:rPr>
              </a:br>
              <a:r>
                <a:rPr kumimoji="1" lang="ja-JP" altLang="en-US" sz="1200" dirty="0" smtClean="0">
                  <a:solidFill>
                    <a:srgbClr val="005073"/>
                  </a:solidFill>
                  <a:latin typeface="MS PGothic" charset="-128"/>
                  <a:ea typeface="MS PGothic" charset="-128"/>
                  <a:cs typeface="MS PGothic" charset="-128"/>
                </a:rPr>
                <a:t>企業ネットワークに求められる</a:t>
              </a:r>
              <a:r>
                <a:rPr kumimoji="1" lang="en-US" altLang="ja-JP" sz="1200" dirty="0" smtClean="0">
                  <a:solidFill>
                    <a:srgbClr val="005073"/>
                  </a:solidFill>
                  <a:latin typeface="MS PGothic" charset="-128"/>
                  <a:ea typeface="MS PGothic" charset="-128"/>
                  <a:cs typeface="MS PGothic" charset="-128"/>
                </a:rPr>
                <a:t>VLAN</a:t>
              </a:r>
              <a:r>
                <a:rPr kumimoji="1" lang="ja-JP" altLang="en-US" sz="1200" dirty="0" smtClean="0">
                  <a:solidFill>
                    <a:srgbClr val="005073"/>
                  </a:solidFill>
                  <a:latin typeface="MS PGothic" charset="-128"/>
                  <a:ea typeface="MS PGothic" charset="-128"/>
                  <a:cs typeface="MS PGothic" charset="-128"/>
                </a:rPr>
                <a:t>機能を</a:t>
              </a:r>
              <a:r>
                <a:rPr kumimoji="1" lang="en-US" altLang="ja-JP" sz="1200" dirty="0" smtClean="0">
                  <a:solidFill>
                    <a:srgbClr val="005073"/>
                  </a:solidFill>
                  <a:latin typeface="MS PGothic" charset="-128"/>
                  <a:ea typeface="MS PGothic" charset="-128"/>
                  <a:cs typeface="MS PGothic" charset="-128"/>
                </a:rPr>
                <a:t>SSID</a:t>
              </a:r>
              <a:r>
                <a:rPr kumimoji="1" lang="ja-JP" altLang="en-US" sz="1200" dirty="0" smtClean="0">
                  <a:solidFill>
                    <a:srgbClr val="005073"/>
                  </a:solidFill>
                  <a:latin typeface="MS PGothic" charset="-128"/>
                  <a:ea typeface="MS PGothic" charset="-128"/>
                  <a:cs typeface="MS PGothic" charset="-128"/>
                </a:rPr>
                <a:t>毎に設定</a:t>
              </a:r>
              <a:endParaRPr kumimoji="1" lang="en-US" altLang="ja-JP" sz="1200" dirty="0" smtClean="0">
                <a:solidFill>
                  <a:srgbClr val="005073"/>
                </a:solidFill>
                <a:latin typeface="MS PGothic" charset="-128"/>
                <a:ea typeface="MS PGothic" charset="-128"/>
                <a:cs typeface="MS PGothic" charset="-128"/>
              </a:endParaRPr>
            </a:p>
            <a:p>
              <a:pPr marL="285750" indent="-285750">
                <a:buFont typeface="Wingdings" charset="2"/>
                <a:buChar char="ü"/>
              </a:pPr>
              <a:r>
                <a:rPr kumimoji="1" lang="ja-JP" altLang="en-US" dirty="0" smtClean="0">
                  <a:solidFill>
                    <a:srgbClr val="005073"/>
                  </a:solidFill>
                  <a:latin typeface="MS PGothic" charset="-128"/>
                  <a:ea typeface="MS PGothic" charset="-128"/>
                  <a:cs typeface="MS PGothic" charset="-128"/>
                </a:rPr>
                <a:t>クラスタでらくらく管理</a:t>
              </a:r>
              <a:r>
                <a:rPr kumimoji="1" lang="en-US" altLang="ja-JP" dirty="0" smtClean="0">
                  <a:solidFill>
                    <a:srgbClr val="005073"/>
                  </a:solidFill>
                  <a:latin typeface="MS PGothic" charset="-128"/>
                  <a:ea typeface="MS PGothic" charset="-128"/>
                  <a:cs typeface="MS PGothic" charset="-128"/>
                </a:rPr>
                <a:t/>
              </a:r>
              <a:br>
                <a:rPr kumimoji="1" lang="en-US" altLang="ja-JP" dirty="0" smtClean="0">
                  <a:solidFill>
                    <a:srgbClr val="005073"/>
                  </a:solidFill>
                  <a:latin typeface="MS PGothic" charset="-128"/>
                  <a:ea typeface="MS PGothic" charset="-128"/>
                  <a:cs typeface="MS PGothic" charset="-128"/>
                </a:rPr>
              </a:br>
              <a:r>
                <a:rPr kumimoji="1" lang="ja-JP" altLang="en-US" sz="1200" dirty="0" smtClean="0">
                  <a:solidFill>
                    <a:srgbClr val="005073"/>
                  </a:solidFill>
                  <a:latin typeface="MS PGothic" charset="-128"/>
                  <a:ea typeface="MS PGothic" charset="-128"/>
                  <a:cs typeface="MS PGothic" charset="-128"/>
                </a:rPr>
                <a:t>グループ機能で複数台のアクセスポイントを管理</a:t>
              </a:r>
              <a:r>
                <a:rPr kumimoji="1" lang="en-US" altLang="ja-JP" sz="1200" dirty="0" smtClean="0">
                  <a:solidFill>
                    <a:srgbClr val="005073"/>
                  </a:solidFill>
                  <a:latin typeface="MS PGothic" charset="-128"/>
                  <a:ea typeface="MS PGothic" charset="-128"/>
                  <a:cs typeface="MS PGothic" charset="-128"/>
                </a:rPr>
                <a:t>(</a:t>
              </a:r>
              <a:r>
                <a:rPr kumimoji="1" lang="ja-JP" altLang="en-US" sz="1200" dirty="0" smtClean="0">
                  <a:solidFill>
                    <a:srgbClr val="005073"/>
                  </a:solidFill>
                  <a:latin typeface="MS PGothic" charset="-128"/>
                  <a:ea typeface="MS PGothic" charset="-128"/>
                  <a:cs typeface="MS PGothic" charset="-128"/>
                </a:rPr>
                <a:t>コントローラ不要</a:t>
              </a:r>
              <a:r>
                <a:rPr kumimoji="1" lang="en-US" altLang="ja-JP" sz="1200" dirty="0" smtClean="0">
                  <a:solidFill>
                    <a:srgbClr val="005073"/>
                  </a:solidFill>
                  <a:latin typeface="MS PGothic" charset="-128"/>
                  <a:ea typeface="MS PGothic" charset="-128"/>
                  <a:cs typeface="MS PGothic" charset="-128"/>
                </a:rPr>
                <a:t>)</a:t>
              </a:r>
              <a:endParaRPr kumimoji="1" lang="en-US" altLang="ja-JP" sz="1400" dirty="0" smtClean="0">
                <a:solidFill>
                  <a:srgbClr val="005073"/>
                </a:solidFill>
                <a:latin typeface="MS PGothic" charset="-128"/>
                <a:ea typeface="MS PGothic" charset="-128"/>
                <a:cs typeface="MS PGothic" charset="-128"/>
              </a:endParaRPr>
            </a:p>
            <a:p>
              <a:pPr marL="285750" indent="-285750">
                <a:buFont typeface="Wingdings" charset="2"/>
                <a:buChar char="ü"/>
              </a:pPr>
              <a:r>
                <a:rPr kumimoji="1" lang="ja-JP" altLang="en-US" dirty="0" smtClean="0">
                  <a:solidFill>
                    <a:srgbClr val="005073"/>
                  </a:solidFill>
                  <a:latin typeface="MS PGothic" charset="-128"/>
                  <a:ea typeface="MS PGothic" charset="-128"/>
                  <a:cs typeface="MS PGothic" charset="-128"/>
                </a:rPr>
                <a:t>節電とセキュリティ向上</a:t>
              </a:r>
              <a:r>
                <a:rPr kumimoji="1" lang="en-US" altLang="ja-JP" dirty="0" smtClean="0">
                  <a:solidFill>
                    <a:srgbClr val="005073"/>
                  </a:solidFill>
                  <a:latin typeface="MS PGothic" charset="-128"/>
                  <a:ea typeface="MS PGothic" charset="-128"/>
                  <a:cs typeface="MS PGothic" charset="-128"/>
                </a:rPr>
                <a:t/>
              </a:r>
              <a:br>
                <a:rPr kumimoji="1" lang="en-US" altLang="ja-JP" dirty="0" smtClean="0">
                  <a:solidFill>
                    <a:srgbClr val="005073"/>
                  </a:solidFill>
                  <a:latin typeface="MS PGothic" charset="-128"/>
                  <a:ea typeface="MS PGothic" charset="-128"/>
                  <a:cs typeface="MS PGothic" charset="-128"/>
                </a:rPr>
              </a:br>
              <a:r>
                <a:rPr kumimoji="1" lang="ja-JP" altLang="en-US" sz="1200" dirty="0" smtClean="0">
                  <a:solidFill>
                    <a:srgbClr val="005073"/>
                  </a:solidFill>
                  <a:latin typeface="MS PGothic" charset="-128"/>
                  <a:ea typeface="MS PGothic" charset="-128"/>
                  <a:cs typeface="MS PGothic" charset="-128"/>
                </a:rPr>
                <a:t>指定した日時のみ</a:t>
              </a:r>
              <a:r>
                <a:rPr kumimoji="1" lang="en-US" altLang="ja-JP" sz="1200" dirty="0" smtClean="0">
                  <a:solidFill>
                    <a:srgbClr val="005073"/>
                  </a:solidFill>
                  <a:latin typeface="MS PGothic" charset="-128"/>
                  <a:ea typeface="MS PGothic" charset="-128"/>
                  <a:cs typeface="MS PGothic" charset="-128"/>
                </a:rPr>
                <a:t>Wi-Fi</a:t>
              </a:r>
              <a:r>
                <a:rPr kumimoji="1" lang="ja-JP" altLang="en-US" sz="1200" dirty="0" smtClean="0">
                  <a:solidFill>
                    <a:srgbClr val="005073"/>
                  </a:solidFill>
                  <a:latin typeface="MS PGothic" charset="-128"/>
                  <a:ea typeface="MS PGothic" charset="-128"/>
                  <a:cs typeface="MS PGothic" charset="-128"/>
                </a:rPr>
                <a:t>を有効化、節電やセキュリティに対応</a:t>
              </a:r>
              <a:endParaRPr kumimoji="1" lang="en-US" altLang="ja-JP" sz="1200" dirty="0" smtClean="0">
                <a:solidFill>
                  <a:srgbClr val="005073"/>
                </a:solidFill>
                <a:latin typeface="MS PGothic" charset="-128"/>
                <a:ea typeface="MS PGothic" charset="-128"/>
                <a:cs typeface="MS PGothic" charset="-128"/>
              </a:endParaRPr>
            </a:p>
            <a:p>
              <a:pPr marL="285750" indent="-285750">
                <a:buFont typeface="Wingdings" charset="2"/>
                <a:buChar char="ü"/>
              </a:pPr>
              <a:r>
                <a:rPr kumimoji="1" lang="ja-JP" altLang="en-US" u="sng" dirty="0" smtClean="0">
                  <a:solidFill>
                    <a:srgbClr val="005073"/>
                  </a:solidFill>
                  <a:latin typeface="MS PGothic" charset="-128"/>
                  <a:ea typeface="MS PGothic" charset="-128"/>
                  <a:cs typeface="MS PGothic" charset="-128"/>
                </a:rPr>
                <a:t>低価格・高品質</a:t>
              </a:r>
              <a:endParaRPr kumimoji="1" lang="en-US" altLang="ja-JP" u="sng" dirty="0" smtClean="0">
                <a:solidFill>
                  <a:srgbClr val="005073"/>
                </a:solidFill>
                <a:latin typeface="MS PGothic" charset="-128"/>
                <a:ea typeface="MS PGothic" charset="-128"/>
                <a:cs typeface="MS PGothic" charset="-128"/>
              </a:endParaRPr>
            </a:p>
          </p:txBody>
        </p:sp>
        <p:pic>
          <p:nvPicPr>
            <p:cNvPr id="25" name="図 2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03857" y="1884555"/>
              <a:ext cx="553469" cy="553468"/>
            </a:xfrm>
            <a:prstGeom prst="rect">
              <a:avLst/>
            </a:prstGeom>
          </p:spPr>
        </p:pic>
        <p:pic>
          <p:nvPicPr>
            <p:cNvPr id="26" name="図 2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15363" y="2026114"/>
              <a:ext cx="891368" cy="270348"/>
            </a:xfrm>
            <a:prstGeom prst="rect">
              <a:avLst/>
            </a:prstGeom>
          </p:spPr>
        </p:pic>
      </p:grpSp>
    </p:spTree>
    <p:extLst>
      <p:ext uri="{BB962C8B-B14F-4D97-AF65-F5344CB8AC3E}">
        <p14:creationId xmlns:p14="http://schemas.microsoft.com/office/powerpoint/2010/main" val="1922592628"/>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129411" y="1605023"/>
            <a:ext cx="1280721" cy="1024577"/>
          </a:xfrm>
          <a:prstGeom prst="roundRect">
            <a:avLst/>
          </a:prstGeom>
          <a:effectLst>
            <a:glow rad="101600">
              <a:schemeClr val="bg1">
                <a:lumMod val="95000"/>
                <a:alpha val="60000"/>
              </a:schemeClr>
            </a:glow>
          </a:effectLst>
        </p:spPr>
      </p:pic>
      <p:pic>
        <p:nvPicPr>
          <p:cNvPr id="20"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635" y="2893931"/>
            <a:ext cx="1150377" cy="920303"/>
          </a:xfrm>
          <a:prstGeom prst="roundRect">
            <a:avLst/>
          </a:prstGeom>
          <a:effectLst>
            <a:glow rad="101600">
              <a:schemeClr val="bg1">
                <a:lumMod val="95000"/>
                <a:alpha val="60000"/>
              </a:schemeClr>
            </a:glow>
          </a:effectLst>
        </p:spPr>
      </p:pic>
      <p:pic>
        <p:nvPicPr>
          <p:cNvPr id="21"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61237" y="3190566"/>
            <a:ext cx="1257129" cy="1005704"/>
          </a:xfrm>
          <a:prstGeom prst="roundRect">
            <a:avLst/>
          </a:prstGeom>
          <a:effectLst>
            <a:glow rad="101600">
              <a:schemeClr val="bg1">
                <a:lumMod val="95000"/>
                <a:alpha val="60000"/>
              </a:schemeClr>
            </a:glow>
          </a:effectLst>
        </p:spPr>
      </p:pic>
      <p:sp>
        <p:nvSpPr>
          <p:cNvPr id="3" name="タイトル 2"/>
          <p:cNvSpPr>
            <a:spLocks noGrp="1"/>
          </p:cNvSpPr>
          <p:nvPr>
            <p:ph type="title"/>
          </p:nvPr>
        </p:nvSpPr>
        <p:spPr>
          <a:xfrm>
            <a:off x="437766" y="341313"/>
            <a:ext cx="8494694" cy="731837"/>
          </a:xfrm>
        </p:spPr>
        <p:txBody>
          <a:bodyPr/>
          <a:lstStyle/>
          <a:p>
            <a:r>
              <a:rPr kumimoji="1" lang="ja-JP" altLang="en-US" dirty="0" smtClean="0">
                <a:solidFill>
                  <a:schemeClr val="bg1"/>
                </a:solidFill>
                <a:latin typeface="Meiryo" charset="-128"/>
                <a:ea typeface="Meiryo" charset="-128"/>
                <a:cs typeface="Meiryo" charset="-128"/>
              </a:rPr>
              <a:t>新製品</a:t>
            </a:r>
            <a:r>
              <a:rPr kumimoji="1" lang="ja-JP" altLang="en-US" dirty="0">
                <a:solidFill>
                  <a:schemeClr val="bg1"/>
                </a:solidFill>
                <a:latin typeface="Meiryo" charset="-128"/>
                <a:ea typeface="Meiryo" charset="-128"/>
                <a:cs typeface="Meiryo" charset="-128"/>
              </a:rPr>
              <a:t>の追加</a:t>
            </a:r>
          </a:p>
        </p:txBody>
      </p:sp>
      <p:sp>
        <p:nvSpPr>
          <p:cNvPr id="95" name="四角形: 角を丸くする 94"/>
          <p:cNvSpPr/>
          <p:nvPr/>
        </p:nvSpPr>
        <p:spPr>
          <a:xfrm>
            <a:off x="4567684" y="1649636"/>
            <a:ext cx="4081015" cy="387365"/>
          </a:xfrm>
          <a:prstGeom prst="roundRect">
            <a:avLst>
              <a:gd name="adj" fmla="val 50000"/>
            </a:avLst>
          </a:prstGeom>
          <a:solidFill>
            <a:srgbClr val="72C0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bg1"/>
                </a:solidFill>
                <a:latin typeface="Meiryo" charset="-128"/>
                <a:ea typeface="Meiryo" charset="-128"/>
                <a:cs typeface="Meiryo" charset="-128"/>
              </a:rPr>
              <a:t>Aironet</a:t>
            </a:r>
            <a:r>
              <a:rPr lang="ja-JP" altLang="en-US" sz="2000" dirty="0">
                <a:solidFill>
                  <a:schemeClr val="bg1"/>
                </a:solidFill>
                <a:latin typeface="Meiryo" charset="-128"/>
                <a:ea typeface="Meiryo" charset="-128"/>
                <a:cs typeface="Meiryo" charset="-128"/>
              </a:rPr>
              <a:t> </a:t>
            </a:r>
            <a:r>
              <a:rPr lang="en-US" altLang="ja-JP" sz="2000" dirty="0">
                <a:solidFill>
                  <a:schemeClr val="bg1"/>
                </a:solidFill>
                <a:latin typeface="Meiryo" charset="-128"/>
                <a:ea typeface="Meiryo" charset="-128"/>
                <a:cs typeface="Meiryo" charset="-128"/>
              </a:rPr>
              <a:t>1815 </a:t>
            </a:r>
            <a:r>
              <a:rPr lang="ja-JP" altLang="en-US" sz="2000" dirty="0">
                <a:solidFill>
                  <a:schemeClr val="bg1"/>
                </a:solidFill>
                <a:latin typeface="Meiryo" charset="-128"/>
                <a:ea typeface="Meiryo" charset="-128"/>
                <a:cs typeface="Meiryo" charset="-128"/>
              </a:rPr>
              <a:t>シリーズ</a:t>
            </a:r>
          </a:p>
        </p:txBody>
      </p:sp>
      <p:sp>
        <p:nvSpPr>
          <p:cNvPr id="11" name="TextBox 53"/>
          <p:cNvSpPr txBox="1"/>
          <p:nvPr/>
        </p:nvSpPr>
        <p:spPr>
          <a:xfrm>
            <a:off x="1905530" y="2442781"/>
            <a:ext cx="2126876" cy="561702"/>
          </a:xfrm>
          <a:prstGeom prst="rect">
            <a:avLst/>
          </a:prstGeom>
          <a:noFill/>
        </p:spPr>
        <p:txBody>
          <a:bodyPr wrap="square" lIns="68589" tIns="34295" rIns="68589" bIns="34295" rtlCol="0">
            <a:spAutoFit/>
          </a:bodyPr>
          <a:lstStyle/>
          <a:p>
            <a:r>
              <a:rPr lang="en-US" sz="1600" dirty="0">
                <a:solidFill>
                  <a:schemeClr val="bg1"/>
                </a:solidFill>
                <a:latin typeface="Meiryo" charset="-128"/>
                <a:ea typeface="Meiryo" charset="-128"/>
                <a:cs typeface="Meiryo" charset="-128"/>
              </a:rPr>
              <a:t>1815i</a:t>
            </a:r>
          </a:p>
          <a:p>
            <a:r>
              <a:rPr lang="ja-JP" altLang="en-US" sz="1600" dirty="0" smtClean="0">
                <a:solidFill>
                  <a:schemeClr val="bg1"/>
                </a:solidFill>
                <a:latin typeface="Meiryo" charset="-128"/>
                <a:ea typeface="Meiryo" charset="-128"/>
                <a:cs typeface="Meiryo" charset="-128"/>
              </a:rPr>
              <a:t>スタンダード</a:t>
            </a:r>
            <a:r>
              <a:rPr lang="en-US" altLang="ja-JP" sz="1600" dirty="0" smtClean="0">
                <a:solidFill>
                  <a:schemeClr val="bg1"/>
                </a:solidFill>
                <a:latin typeface="Meiryo" charset="-128"/>
                <a:ea typeface="Meiryo" charset="-128"/>
                <a:cs typeface="Meiryo" charset="-128"/>
              </a:rPr>
              <a:t> </a:t>
            </a:r>
            <a:r>
              <a:rPr lang="ja-JP" altLang="en-US" sz="1600" dirty="0" smtClean="0">
                <a:solidFill>
                  <a:schemeClr val="bg1"/>
                </a:solidFill>
                <a:latin typeface="Meiryo" charset="-128"/>
                <a:ea typeface="Meiryo" charset="-128"/>
                <a:cs typeface="Meiryo" charset="-128"/>
              </a:rPr>
              <a:t>モデル</a:t>
            </a:r>
            <a:endParaRPr lang="en-US" altLang="ja-JP" sz="1600" dirty="0">
              <a:solidFill>
                <a:schemeClr val="bg1"/>
              </a:solidFill>
              <a:latin typeface="Meiryo" charset="-128"/>
              <a:ea typeface="Meiryo" charset="-128"/>
              <a:cs typeface="Meiryo" charset="-128"/>
            </a:endParaRPr>
          </a:p>
        </p:txBody>
      </p:sp>
      <p:sp>
        <p:nvSpPr>
          <p:cNvPr id="12" name="TextBox 53"/>
          <p:cNvSpPr txBox="1"/>
          <p:nvPr/>
        </p:nvSpPr>
        <p:spPr>
          <a:xfrm>
            <a:off x="2545194" y="3947357"/>
            <a:ext cx="1970384" cy="807924"/>
          </a:xfrm>
          <a:prstGeom prst="rect">
            <a:avLst/>
          </a:prstGeom>
          <a:noFill/>
        </p:spPr>
        <p:txBody>
          <a:bodyPr wrap="square" lIns="68589" tIns="34295" rIns="68589" bIns="34295" rtlCol="0">
            <a:spAutoFit/>
          </a:bodyPr>
          <a:lstStyle/>
          <a:p>
            <a:r>
              <a:rPr lang="en-US" altLang="ja-JP" sz="1600" dirty="0">
                <a:solidFill>
                  <a:schemeClr val="bg1"/>
                </a:solidFill>
                <a:latin typeface="Meiryo" charset="-128"/>
                <a:ea typeface="Meiryo" charset="-128"/>
                <a:cs typeface="Meiryo" charset="-128"/>
              </a:rPr>
              <a:t>1815w</a:t>
            </a:r>
            <a:endParaRPr lang="en-US"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ホテル・旅館に最適</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壁掛けモデル</a:t>
            </a:r>
            <a:endParaRPr lang="en-US" altLang="ja-JP" sz="1600" dirty="0">
              <a:solidFill>
                <a:schemeClr val="bg1"/>
              </a:solidFill>
              <a:latin typeface="Meiryo" charset="-128"/>
              <a:ea typeface="Meiryo" charset="-128"/>
              <a:cs typeface="Meiryo" charset="-128"/>
            </a:endParaRPr>
          </a:p>
        </p:txBody>
      </p:sp>
      <p:sp>
        <p:nvSpPr>
          <p:cNvPr id="13" name="TextBox 53"/>
          <p:cNvSpPr txBox="1"/>
          <p:nvPr/>
        </p:nvSpPr>
        <p:spPr>
          <a:xfrm>
            <a:off x="313350" y="3749577"/>
            <a:ext cx="2598842" cy="561702"/>
          </a:xfrm>
          <a:prstGeom prst="rect">
            <a:avLst/>
          </a:prstGeom>
          <a:noFill/>
        </p:spPr>
        <p:txBody>
          <a:bodyPr wrap="square" lIns="68589" tIns="34295" rIns="68589" bIns="34295" rtlCol="0">
            <a:spAutoFit/>
          </a:bodyPr>
          <a:lstStyle/>
          <a:p>
            <a:r>
              <a:rPr lang="en-US" altLang="ja-JP" sz="1600" dirty="0">
                <a:solidFill>
                  <a:schemeClr val="bg1"/>
                </a:solidFill>
                <a:latin typeface="Meiryo" charset="-128"/>
                <a:ea typeface="Meiryo" charset="-128"/>
                <a:cs typeface="Meiryo" charset="-128"/>
              </a:rPr>
              <a:t>1815t</a:t>
            </a:r>
          </a:p>
          <a:p>
            <a:r>
              <a:rPr lang="ja-JP" altLang="en-US" sz="1600" dirty="0">
                <a:solidFill>
                  <a:schemeClr val="bg1"/>
                </a:solidFill>
                <a:latin typeface="Meiryo" charset="-128"/>
                <a:ea typeface="Meiryo" charset="-128"/>
                <a:cs typeface="Meiryo" charset="-128"/>
              </a:rPr>
              <a:t>テレワーク向けモデル</a:t>
            </a:r>
            <a:endParaRPr lang="en-US" altLang="ja-JP" sz="1600" dirty="0">
              <a:solidFill>
                <a:schemeClr val="bg1"/>
              </a:solidFill>
              <a:latin typeface="Meiryo" charset="-128"/>
              <a:ea typeface="Meiryo" charset="-128"/>
              <a:cs typeface="Meiryo" charset="-128"/>
            </a:endParaRPr>
          </a:p>
        </p:txBody>
      </p:sp>
      <p:sp>
        <p:nvSpPr>
          <p:cNvPr id="16" name="Rectangle 55"/>
          <p:cNvSpPr/>
          <p:nvPr/>
        </p:nvSpPr>
        <p:spPr>
          <a:xfrm>
            <a:off x="4650600" y="2084572"/>
            <a:ext cx="4149545" cy="8566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rgbClr val="282828">
                  <a:lumMod val="50000"/>
                  <a:lumOff val="50000"/>
                </a:srgbClr>
              </a:buClr>
              <a:defRPr/>
            </a:pPr>
            <a:r>
              <a:rPr lang="ja-JP" altLang="en-US" sz="1600" dirty="0" smtClean="0">
                <a:solidFill>
                  <a:schemeClr val="bg1"/>
                </a:solidFill>
                <a:latin typeface="Meiryo" charset="-128"/>
                <a:ea typeface="Meiryo" charset="-128"/>
                <a:cs typeface="Meiryo" charset="-128"/>
              </a:rPr>
              <a:t>ハイ</a:t>
            </a:r>
            <a:r>
              <a:rPr lang="en-US" altLang="ja-JP" sz="1600" dirty="0" smtClean="0">
                <a:solidFill>
                  <a:schemeClr val="bg1"/>
                </a:solidFill>
                <a:latin typeface="Meiryo" charset="-128"/>
                <a:ea typeface="Meiryo" charset="-128"/>
                <a:cs typeface="Meiryo" charset="-128"/>
              </a:rPr>
              <a:t> </a:t>
            </a:r>
            <a:r>
              <a:rPr lang="ja-JP" altLang="en-US" sz="1600" dirty="0" smtClean="0">
                <a:solidFill>
                  <a:schemeClr val="bg1"/>
                </a:solidFill>
                <a:latin typeface="Meiryo" charset="-128"/>
                <a:ea typeface="Meiryo" charset="-128"/>
                <a:cs typeface="Meiryo" charset="-128"/>
              </a:rPr>
              <a:t>パフォーマンス</a:t>
            </a:r>
            <a:endParaRPr lang="en-US" altLang="ja-JP" sz="1600" dirty="0">
              <a:solidFill>
                <a:schemeClr val="bg1"/>
              </a:solidFill>
              <a:latin typeface="Meiryo" charset="-128"/>
              <a:ea typeface="Meiryo" charset="-128"/>
              <a:cs typeface="Meiryo" charset="-128"/>
            </a:endParaRPr>
          </a:p>
          <a:p>
            <a:pPr marL="285738" indent="-285738" defTabSz="456685">
              <a:spcBef>
                <a:spcPts val="200"/>
              </a:spcBef>
              <a:buClr>
                <a:srgbClr val="282828">
                  <a:lumMod val="50000"/>
                  <a:lumOff val="50000"/>
                </a:srgbClr>
              </a:buClr>
              <a:buFont typeface="Wingdings" panose="05000000000000000000" pitchFamily="2" charset="2"/>
              <a:buChar char="ü"/>
              <a:defRPr/>
            </a:pPr>
            <a:r>
              <a:rPr lang="en-US" altLang="ja-JP" sz="1400" dirty="0">
                <a:solidFill>
                  <a:schemeClr val="bg1"/>
                </a:solidFill>
                <a:latin typeface="Meiryo" charset="-128"/>
                <a:ea typeface="Meiryo" charset="-128"/>
                <a:cs typeface="Meiryo" charset="-128"/>
              </a:rPr>
              <a:t>802.11ac </a:t>
            </a:r>
            <a:r>
              <a:rPr lang="en-US" altLang="ja-JP" sz="1400" dirty="0" smtClean="0">
                <a:solidFill>
                  <a:schemeClr val="bg1"/>
                </a:solidFill>
                <a:latin typeface="Meiryo" charset="-128"/>
                <a:ea typeface="Meiryo" charset="-128"/>
                <a:cs typeface="Meiryo" charset="-128"/>
              </a:rPr>
              <a:t>Wave2</a:t>
            </a:r>
            <a:endParaRPr lang="ja-JP" altLang="en-US" sz="1400" dirty="0">
              <a:solidFill>
                <a:schemeClr val="bg1"/>
              </a:solidFill>
              <a:latin typeface="Meiryo" charset="-128"/>
              <a:ea typeface="Meiryo" charset="-128"/>
              <a:cs typeface="Meiryo" charset="-128"/>
            </a:endParaRPr>
          </a:p>
          <a:p>
            <a:pPr marL="285738" indent="-285738" defTabSz="456685">
              <a:spcBef>
                <a:spcPts val="200"/>
              </a:spcBef>
              <a:buClr>
                <a:srgbClr val="282828">
                  <a:lumMod val="50000"/>
                  <a:lumOff val="50000"/>
                </a:srgbClr>
              </a:buClr>
              <a:buFont typeface="Wingdings" panose="05000000000000000000" pitchFamily="2" charset="2"/>
              <a:buChar char="ü"/>
              <a:defRPr/>
            </a:pPr>
            <a:r>
              <a:rPr lang="en-US" altLang="ja-JP" sz="1400" dirty="0" smtClean="0">
                <a:solidFill>
                  <a:schemeClr val="bg1"/>
                </a:solidFill>
                <a:latin typeface="Meiryo" charset="-128"/>
                <a:ea typeface="Meiryo" charset="-128"/>
                <a:cs typeface="Meiryo" charset="-128"/>
              </a:rPr>
              <a:t>2.4GHz/5GHz</a:t>
            </a:r>
            <a:r>
              <a:rPr lang="ja-JP" altLang="en-US" sz="1400" dirty="0">
                <a:solidFill>
                  <a:schemeClr val="bg1"/>
                </a:solidFill>
                <a:latin typeface="Meiryo" charset="-128"/>
                <a:ea typeface="Meiryo" charset="-128"/>
                <a:cs typeface="Meiryo" charset="-128"/>
              </a:rPr>
              <a:t> </a:t>
            </a:r>
            <a:r>
              <a:rPr lang="ja-JP" altLang="en-US" sz="1400" dirty="0" smtClean="0">
                <a:solidFill>
                  <a:schemeClr val="bg1"/>
                </a:solidFill>
                <a:latin typeface="Meiryo" charset="-128"/>
                <a:ea typeface="Meiryo" charset="-128"/>
                <a:cs typeface="Meiryo" charset="-128"/>
              </a:rPr>
              <a:t>デュアル</a:t>
            </a:r>
            <a:r>
              <a:rPr lang="en-US" altLang="ja-JP" sz="1400" dirty="0" smtClean="0">
                <a:solidFill>
                  <a:schemeClr val="bg1"/>
                </a:solidFill>
                <a:latin typeface="Meiryo" charset="-128"/>
                <a:ea typeface="Meiryo" charset="-128"/>
                <a:cs typeface="Meiryo" charset="-128"/>
              </a:rPr>
              <a:t> </a:t>
            </a:r>
            <a:r>
              <a:rPr lang="ja-JP" altLang="en-US" sz="1400" dirty="0" smtClean="0">
                <a:solidFill>
                  <a:schemeClr val="bg1"/>
                </a:solidFill>
                <a:latin typeface="Meiryo" charset="-128"/>
                <a:ea typeface="Meiryo" charset="-128"/>
                <a:cs typeface="Meiryo" charset="-128"/>
              </a:rPr>
              <a:t>バンド</a:t>
            </a:r>
            <a:r>
              <a:rPr lang="ja-JP" altLang="en-US" sz="1400" dirty="0">
                <a:solidFill>
                  <a:schemeClr val="bg1"/>
                </a:solidFill>
                <a:latin typeface="Meiryo" charset="-128"/>
                <a:ea typeface="Meiryo" charset="-128"/>
                <a:cs typeface="Meiryo" charset="-128"/>
              </a:rPr>
              <a:t>対応</a:t>
            </a:r>
            <a:endParaRPr lang="en-US" sz="1400" dirty="0">
              <a:solidFill>
                <a:schemeClr val="bg1"/>
              </a:solidFill>
              <a:latin typeface="Meiryo" charset="-128"/>
              <a:ea typeface="Meiryo" charset="-128"/>
              <a:cs typeface="Meiryo" charset="-128"/>
            </a:endParaRPr>
          </a:p>
        </p:txBody>
      </p:sp>
      <p:sp>
        <p:nvSpPr>
          <p:cNvPr id="17" name="Rectangle 55"/>
          <p:cNvSpPr/>
          <p:nvPr/>
        </p:nvSpPr>
        <p:spPr>
          <a:xfrm>
            <a:off x="4650600" y="2941252"/>
            <a:ext cx="4149545" cy="10625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rgbClr val="282828">
                  <a:lumMod val="50000"/>
                  <a:lumOff val="50000"/>
                </a:srgbClr>
              </a:buClr>
              <a:defRPr/>
            </a:pPr>
            <a:r>
              <a:rPr lang="ja-JP" altLang="en-US" sz="1600" dirty="0" smtClean="0">
                <a:solidFill>
                  <a:schemeClr val="bg1"/>
                </a:solidFill>
                <a:latin typeface="Meiryo" charset="-128"/>
                <a:ea typeface="Meiryo" charset="-128"/>
                <a:cs typeface="Meiryo" charset="-128"/>
              </a:rPr>
              <a:t>かんたん設定</a:t>
            </a:r>
            <a:r>
              <a:rPr lang="en-US" altLang="ja-JP" sz="1600" dirty="0" smtClean="0">
                <a:solidFill>
                  <a:schemeClr val="bg1"/>
                </a:solidFill>
                <a:latin typeface="Meiryo" charset="-128"/>
                <a:ea typeface="Meiryo" charset="-128"/>
                <a:cs typeface="Meiryo" charset="-128"/>
              </a:rPr>
              <a:t>&amp;</a:t>
            </a:r>
            <a:r>
              <a:rPr lang="ja-JP" altLang="en-US" sz="1600" dirty="0" smtClean="0">
                <a:solidFill>
                  <a:schemeClr val="bg1"/>
                </a:solidFill>
                <a:latin typeface="Meiryo" charset="-128"/>
                <a:ea typeface="Meiryo" charset="-128"/>
                <a:cs typeface="Meiryo" charset="-128"/>
              </a:rPr>
              <a:t>管理</a:t>
            </a:r>
            <a:endParaRPr lang="en-US" altLang="ja-JP" sz="1600" dirty="0">
              <a:solidFill>
                <a:schemeClr val="bg1"/>
              </a:solidFill>
              <a:latin typeface="Meiryo" charset="-128"/>
              <a:ea typeface="Meiryo" charset="-128"/>
              <a:cs typeface="Meiryo" charset="-128"/>
            </a:endParaRPr>
          </a:p>
          <a:p>
            <a:pPr marL="285738" indent="-285738" defTabSz="456685">
              <a:spcBef>
                <a:spcPts val="200"/>
              </a:spcBef>
              <a:buClr>
                <a:srgbClr val="282828">
                  <a:lumMod val="50000"/>
                  <a:lumOff val="50000"/>
                </a:srgbClr>
              </a:buClr>
              <a:buFont typeface="Wingdings" panose="05000000000000000000" pitchFamily="2" charset="2"/>
              <a:buChar char="ü"/>
              <a:defRPr/>
            </a:pPr>
            <a:r>
              <a:rPr lang="ja-JP" altLang="en-US" sz="1400" dirty="0" smtClean="0">
                <a:solidFill>
                  <a:schemeClr val="bg1"/>
                </a:solidFill>
                <a:latin typeface="Meiryo" charset="-128"/>
                <a:ea typeface="Meiryo" charset="-128"/>
                <a:cs typeface="Meiryo" charset="-128"/>
              </a:rPr>
              <a:t>内蔵コントローラ対応</a:t>
            </a:r>
            <a:r>
              <a:rPr lang="en-US" altLang="ja-JP" sz="1400" dirty="0" smtClean="0">
                <a:solidFill>
                  <a:schemeClr val="bg1"/>
                </a:solidFill>
                <a:latin typeface="Meiryo" charset="-128"/>
                <a:ea typeface="Meiryo" charset="-128"/>
                <a:cs typeface="Meiryo" charset="-128"/>
              </a:rPr>
              <a:t>(Cisco</a:t>
            </a:r>
            <a:r>
              <a:rPr lang="ja-JP" altLang="en-US" sz="1400" dirty="0" smtClean="0">
                <a:solidFill>
                  <a:schemeClr val="bg1"/>
                </a:solidFill>
                <a:latin typeface="Meiryo" charset="-128"/>
                <a:ea typeface="Meiryo" charset="-128"/>
                <a:cs typeface="Meiryo" charset="-128"/>
              </a:rPr>
              <a:t> </a:t>
            </a:r>
            <a:r>
              <a:rPr lang="en-US" altLang="ja-JP" sz="1400" dirty="0">
                <a:solidFill>
                  <a:schemeClr val="bg1"/>
                </a:solidFill>
                <a:latin typeface="Meiryo" charset="-128"/>
                <a:ea typeface="Meiryo" charset="-128"/>
                <a:cs typeface="Meiryo" charset="-128"/>
              </a:rPr>
              <a:t>Mobility</a:t>
            </a:r>
            <a:r>
              <a:rPr lang="ja-JP" altLang="en-US" sz="1400" dirty="0">
                <a:solidFill>
                  <a:schemeClr val="bg1"/>
                </a:solidFill>
                <a:latin typeface="Meiryo" charset="-128"/>
                <a:ea typeface="Meiryo" charset="-128"/>
                <a:cs typeface="Meiryo" charset="-128"/>
              </a:rPr>
              <a:t> </a:t>
            </a:r>
            <a:r>
              <a:rPr lang="en-US" altLang="ja-JP" sz="1400" dirty="0" smtClean="0">
                <a:solidFill>
                  <a:schemeClr val="bg1"/>
                </a:solidFill>
                <a:latin typeface="Meiryo" charset="-128"/>
                <a:ea typeface="Meiryo" charset="-128"/>
                <a:cs typeface="Meiryo" charset="-128"/>
              </a:rPr>
              <a:t>Express</a:t>
            </a:r>
            <a:r>
              <a:rPr lang="en-US" altLang="ja-JP" sz="1400" dirty="0">
                <a:solidFill>
                  <a:schemeClr val="bg1"/>
                </a:solidFill>
                <a:latin typeface="Meiryo" charset="-128"/>
                <a:ea typeface="Meiryo" charset="-128"/>
                <a:cs typeface="Meiryo" charset="-128"/>
              </a:rPr>
              <a:t>)</a:t>
            </a:r>
            <a:endParaRPr lang="ja-JP" altLang="en-US" sz="1400" dirty="0">
              <a:solidFill>
                <a:schemeClr val="bg1"/>
              </a:solidFill>
              <a:latin typeface="Meiryo" charset="-128"/>
              <a:ea typeface="Meiryo" charset="-128"/>
              <a:cs typeface="Meiryo" charset="-128"/>
            </a:endParaRPr>
          </a:p>
          <a:p>
            <a:pPr marL="285738" indent="-285738" defTabSz="456685">
              <a:spcBef>
                <a:spcPts val="200"/>
              </a:spcBef>
              <a:buClr>
                <a:srgbClr val="282828">
                  <a:lumMod val="50000"/>
                  <a:lumOff val="50000"/>
                </a:srgbClr>
              </a:buClr>
              <a:buFont typeface="Wingdings" panose="05000000000000000000" pitchFamily="2" charset="2"/>
              <a:buChar char="ü"/>
              <a:defRPr/>
            </a:pPr>
            <a:r>
              <a:rPr lang="ja-JP" altLang="en-US" sz="1400" dirty="0">
                <a:solidFill>
                  <a:schemeClr val="bg1"/>
                </a:solidFill>
                <a:latin typeface="Meiryo" charset="-128"/>
                <a:ea typeface="Meiryo" charset="-128"/>
                <a:cs typeface="Meiryo" charset="-128"/>
              </a:rPr>
              <a:t>推奨設定値を自動適用</a:t>
            </a:r>
          </a:p>
          <a:p>
            <a:pPr marL="285738" indent="-285738" defTabSz="456685">
              <a:spcBef>
                <a:spcPts val="200"/>
              </a:spcBef>
              <a:buClr>
                <a:srgbClr val="282828">
                  <a:lumMod val="50000"/>
                  <a:lumOff val="50000"/>
                </a:srgbClr>
              </a:buClr>
              <a:buFont typeface="Wingdings" panose="05000000000000000000" pitchFamily="2" charset="2"/>
              <a:buChar char="ü"/>
              <a:defRPr/>
            </a:pPr>
            <a:r>
              <a:rPr lang="ja-JP" altLang="en-US" sz="1400" dirty="0" smtClean="0">
                <a:solidFill>
                  <a:schemeClr val="bg1"/>
                </a:solidFill>
                <a:latin typeface="Meiryo" charset="-128"/>
                <a:ea typeface="Meiryo" charset="-128"/>
                <a:cs typeface="Meiryo" charset="-128"/>
              </a:rPr>
              <a:t>最大</a:t>
            </a:r>
            <a:r>
              <a:rPr lang="en-US" altLang="ja-JP" sz="1400" dirty="0" smtClean="0">
                <a:solidFill>
                  <a:schemeClr val="bg1"/>
                </a:solidFill>
                <a:latin typeface="Meiryo" charset="-128"/>
                <a:ea typeface="Meiryo" charset="-128"/>
                <a:cs typeface="Meiryo" charset="-128"/>
              </a:rPr>
              <a:t>50</a:t>
            </a:r>
            <a:r>
              <a:rPr lang="ja-JP" altLang="en-US" sz="1400" dirty="0" smtClean="0">
                <a:solidFill>
                  <a:schemeClr val="bg1"/>
                </a:solidFill>
                <a:latin typeface="Meiryo" charset="-128"/>
                <a:ea typeface="Meiryo" charset="-128"/>
                <a:cs typeface="Meiryo" charset="-128"/>
              </a:rPr>
              <a:t>台</a:t>
            </a:r>
            <a:r>
              <a:rPr lang="ja-JP" altLang="en-US" sz="1400" dirty="0">
                <a:solidFill>
                  <a:schemeClr val="bg1"/>
                </a:solidFill>
                <a:latin typeface="Meiryo" charset="-128"/>
                <a:ea typeface="Meiryo" charset="-128"/>
                <a:cs typeface="Meiryo" charset="-128"/>
              </a:rPr>
              <a:t>のアクセスポイントを集中管理</a:t>
            </a:r>
            <a:endParaRPr lang="en-US" altLang="ja-JP" sz="1400" dirty="0">
              <a:solidFill>
                <a:schemeClr val="bg1"/>
              </a:solidFill>
              <a:latin typeface="Meiryo" charset="-128"/>
              <a:ea typeface="Meiryo" charset="-128"/>
              <a:cs typeface="Meiryo" charset="-128"/>
            </a:endParaRPr>
          </a:p>
        </p:txBody>
      </p:sp>
      <p:sp>
        <p:nvSpPr>
          <p:cNvPr id="18" name="正方形/長方形 17"/>
          <p:cNvSpPr/>
          <p:nvPr/>
        </p:nvSpPr>
        <p:spPr>
          <a:xfrm>
            <a:off x="60716" y="835608"/>
            <a:ext cx="8115300" cy="517065"/>
          </a:xfrm>
          <a:prstGeom prst="rect">
            <a:avLst/>
          </a:prstGeom>
        </p:spPr>
        <p:txBody>
          <a:bodyPr wrap="square">
            <a:spAutoFit/>
          </a:bodyPr>
          <a:lstStyle/>
          <a:p>
            <a:pPr algn="ctr">
              <a:lnSpc>
                <a:spcPct val="120000"/>
              </a:lnSpc>
            </a:pPr>
            <a:r>
              <a:rPr lang="ja-JP" altLang="en-US" sz="2400" dirty="0">
                <a:solidFill>
                  <a:schemeClr val="bg1"/>
                </a:solidFill>
                <a:latin typeface="Meiryo" charset="-128"/>
                <a:ea typeface="Meiryo" charset="-128"/>
                <a:cs typeface="Meiryo" charset="-128"/>
              </a:rPr>
              <a:t>中小企業に最適、</a:t>
            </a:r>
            <a:r>
              <a:rPr lang="en-US" altLang="ja-JP" sz="2400" dirty="0">
                <a:solidFill>
                  <a:schemeClr val="bg1"/>
                </a:solidFill>
                <a:latin typeface="Meiryo" charset="-128"/>
                <a:ea typeface="Meiryo" charset="-128"/>
                <a:cs typeface="Meiryo" charset="-128"/>
              </a:rPr>
              <a:t>Cisco Aironet</a:t>
            </a:r>
            <a:r>
              <a:rPr lang="ja-JP" altLang="en-US" sz="2400" dirty="0">
                <a:solidFill>
                  <a:schemeClr val="bg1"/>
                </a:solidFill>
                <a:latin typeface="Meiryo" charset="-128"/>
                <a:ea typeface="Meiryo" charset="-128"/>
                <a:cs typeface="Meiryo" charset="-128"/>
              </a:rPr>
              <a:t> をさらにお求めやすく！</a:t>
            </a:r>
            <a:endParaRPr lang="en-US" altLang="ja-JP" sz="2400" dirty="0">
              <a:solidFill>
                <a:schemeClr val="bg1"/>
              </a:solidFill>
              <a:latin typeface="Meiryo" charset="-128"/>
              <a:ea typeface="Meiryo" charset="-128"/>
              <a:cs typeface="Meiryo" charset="-128"/>
            </a:endParaRPr>
          </a:p>
        </p:txBody>
      </p:sp>
      <p:pic>
        <p:nvPicPr>
          <p:cNvPr id="23" name="図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009" y="26524"/>
            <a:ext cx="1060523" cy="558542"/>
          </a:xfrm>
          <a:prstGeom prst="rect">
            <a:avLst/>
          </a:prstGeom>
        </p:spPr>
      </p:pic>
      <p:sp>
        <p:nvSpPr>
          <p:cNvPr id="24" name="正方形/長方形 23"/>
          <p:cNvSpPr/>
          <p:nvPr/>
        </p:nvSpPr>
        <p:spPr>
          <a:xfrm>
            <a:off x="4829738" y="4196270"/>
            <a:ext cx="3835367" cy="461665"/>
          </a:xfrm>
          <a:prstGeom prst="rect">
            <a:avLst/>
          </a:prstGeom>
        </p:spPr>
        <p:txBody>
          <a:bodyPr wrap="square">
            <a:spAutoFit/>
          </a:bodyPr>
          <a:lstStyle/>
          <a:p>
            <a:r>
              <a:rPr lang="ja-JP" altLang="en-US" sz="2400" smtClean="0">
                <a:solidFill>
                  <a:schemeClr val="bg1"/>
                </a:solidFill>
                <a:latin typeface="Meiryo" charset="-128"/>
                <a:ea typeface="Meiryo" charset="-128"/>
                <a:cs typeface="Meiryo" charset="-128"/>
              </a:rPr>
              <a:t>4万円台</a:t>
            </a:r>
            <a:r>
              <a:rPr lang="ja-JP" altLang="en-US" sz="2400" dirty="0">
                <a:solidFill>
                  <a:schemeClr val="bg1"/>
                </a:solidFill>
                <a:latin typeface="Meiryo" charset="-128"/>
                <a:ea typeface="Meiryo" charset="-128"/>
                <a:cs typeface="Meiryo" charset="-128"/>
              </a:rPr>
              <a:t>から!! </a:t>
            </a:r>
            <a:r>
              <a:rPr lang="ja-JP" altLang="en-US" sz="1100" dirty="0">
                <a:solidFill>
                  <a:schemeClr val="bg1"/>
                </a:solidFill>
                <a:latin typeface="Meiryo" charset="-128"/>
                <a:ea typeface="Meiryo" charset="-128"/>
                <a:cs typeface="Meiryo" charset="-128"/>
              </a:rPr>
              <a:t>(市場想定価格、保守別）</a:t>
            </a:r>
            <a:endParaRPr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691094465"/>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428" y="2317070"/>
            <a:ext cx="8345488" cy="731837"/>
          </a:xfrm>
        </p:spPr>
        <p:txBody>
          <a:bodyPr/>
          <a:lstStyle/>
          <a:p>
            <a:r>
              <a:rPr lang="ja-JP" altLang="en-US" sz="5400" dirty="0">
                <a:solidFill>
                  <a:schemeClr val="tx2"/>
                </a:solidFill>
                <a:latin typeface="メイリオ" panose="020B0604030504040204" pitchFamily="50" charset="-128"/>
                <a:ea typeface="メイリオ" panose="020B0604030504040204" pitchFamily="50" charset="-128"/>
              </a:rPr>
              <a:t>シスコは</a:t>
            </a:r>
            <a:r>
              <a:rPr lang="ja-JP" altLang="en-US" sz="5400" dirty="0" smtClean="0">
                <a:solidFill>
                  <a:schemeClr val="tx2"/>
                </a:solidFill>
                <a:latin typeface="メイリオ" panose="020B0604030504040204" pitchFamily="50" charset="-128"/>
                <a:ea typeface="メイリオ" panose="020B0604030504040204" pitchFamily="50" charset="-128"/>
              </a:rPr>
              <a:t>、</a:t>
            </a:r>
            <a:r>
              <a:rPr lang="ja-JP" altLang="en-US" sz="5400" u="sng" dirty="0" smtClean="0">
                <a:solidFill>
                  <a:schemeClr val="accent5"/>
                </a:solidFill>
                <a:latin typeface="メイリオ" panose="020B0604030504040204" pitchFamily="50" charset="-128"/>
                <a:ea typeface="メイリオ" panose="020B0604030504040204" pitchFamily="50" charset="-128"/>
              </a:rPr>
              <a:t>引き続き</a:t>
            </a:r>
            <a:r>
              <a:rPr lang="en-US" altLang="ja-JP" sz="5400" dirty="0">
                <a:solidFill>
                  <a:schemeClr val="tx2"/>
                </a:solidFill>
                <a:latin typeface="メイリオ" panose="020B0604030504040204" pitchFamily="50" charset="-128"/>
                <a:ea typeface="メイリオ" panose="020B0604030504040204" pitchFamily="50" charset="-128"/>
              </a:rPr>
              <a:t/>
            </a:r>
            <a:br>
              <a:rPr lang="en-US" altLang="ja-JP" sz="5400" dirty="0">
                <a:solidFill>
                  <a:schemeClr val="tx2"/>
                </a:solidFill>
                <a:latin typeface="メイリオ" panose="020B0604030504040204" pitchFamily="50" charset="-128"/>
                <a:ea typeface="メイリオ" panose="020B0604030504040204" pitchFamily="50" charset="-128"/>
              </a:rPr>
            </a:br>
            <a:r>
              <a:rPr lang="ja-JP" altLang="en-US" sz="5400" dirty="0" smtClean="0">
                <a:solidFill>
                  <a:schemeClr val="tx2"/>
                </a:solidFill>
                <a:latin typeface="メイリオ" panose="020B0604030504040204" pitchFamily="50" charset="-128"/>
                <a:ea typeface="メイリオ" panose="020B0604030504040204" pitchFamily="50" charset="-128"/>
              </a:rPr>
              <a:t>中堅中小</a:t>
            </a:r>
            <a:r>
              <a:rPr lang="ja-JP" altLang="en-US" sz="5400" dirty="0">
                <a:solidFill>
                  <a:schemeClr val="tx2"/>
                </a:solidFill>
                <a:latin typeface="メイリオ" panose="020B0604030504040204" pitchFamily="50" charset="-128"/>
                <a:ea typeface="メイリオ" panose="020B0604030504040204" pitchFamily="50" charset="-128"/>
              </a:rPr>
              <a:t>企業を</a:t>
            </a:r>
            <a:r>
              <a:rPr lang="en-US" altLang="ja-JP" sz="5400" dirty="0">
                <a:solidFill>
                  <a:schemeClr val="tx2"/>
                </a:solidFill>
                <a:latin typeface="メイリオ" panose="020B0604030504040204" pitchFamily="50" charset="-128"/>
                <a:ea typeface="メイリオ" panose="020B0604030504040204" pitchFamily="50" charset="-128"/>
              </a:rPr>
              <a:t/>
            </a:r>
            <a:br>
              <a:rPr lang="en-US" altLang="ja-JP" sz="5400" dirty="0">
                <a:solidFill>
                  <a:schemeClr val="tx2"/>
                </a:solidFill>
                <a:latin typeface="メイリオ" panose="020B0604030504040204" pitchFamily="50" charset="-128"/>
                <a:ea typeface="メイリオ" panose="020B0604030504040204" pitchFamily="50" charset="-128"/>
              </a:rPr>
            </a:br>
            <a:r>
              <a:rPr lang="ja-JP" altLang="en-US" sz="5400" b="1" dirty="0">
                <a:solidFill>
                  <a:schemeClr val="tx2"/>
                </a:solidFill>
                <a:latin typeface="メイリオ" panose="020B0604030504040204" pitchFamily="50" charset="-128"/>
                <a:ea typeface="メイリオ" panose="020B0604030504040204" pitchFamily="50" charset="-128"/>
              </a:rPr>
              <a:t>積極的に</a:t>
            </a:r>
            <a:r>
              <a:rPr lang="en-US" altLang="ja-JP" sz="5400" b="1" dirty="0">
                <a:solidFill>
                  <a:schemeClr val="tx2"/>
                </a:solidFill>
                <a:latin typeface="メイリオ" panose="020B0604030504040204" pitchFamily="50" charset="-128"/>
                <a:ea typeface="メイリオ" panose="020B0604030504040204" pitchFamily="50" charset="-128"/>
              </a:rPr>
              <a:t/>
            </a:r>
            <a:br>
              <a:rPr lang="en-US" altLang="ja-JP" sz="5400" b="1" dirty="0">
                <a:solidFill>
                  <a:schemeClr val="tx2"/>
                </a:solidFill>
                <a:latin typeface="メイリオ" panose="020B0604030504040204" pitchFamily="50" charset="-128"/>
                <a:ea typeface="メイリオ" panose="020B0604030504040204" pitchFamily="50" charset="-128"/>
              </a:rPr>
            </a:br>
            <a:r>
              <a:rPr lang="ja-JP" altLang="en-US" sz="5400" dirty="0">
                <a:solidFill>
                  <a:schemeClr val="tx2"/>
                </a:solidFill>
                <a:latin typeface="メイリオ" panose="020B0604030504040204" pitchFamily="50" charset="-128"/>
                <a:ea typeface="メイリオ" panose="020B0604030504040204" pitchFamily="50" charset="-128"/>
              </a:rPr>
              <a:t>支援していきます！</a:t>
            </a:r>
            <a:endParaRPr lang="en-US" sz="5400" dirty="0">
              <a:solidFill>
                <a:schemeClr val="tx2"/>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09481345"/>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600"/>
                            </p:stCondLst>
                            <p:childTnLst>
                              <p:par>
                                <p:cTn id="10" presetID="26" presetClass="emph" presetSubtype="0" fill="hold" grpId="1" nodeType="afterEffect">
                                  <p:stCondLst>
                                    <p:cond delay="250"/>
                                  </p:stCondLst>
                                  <p:iterate type="wd">
                                    <p:tmPct val="0"/>
                                  </p:iterate>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i="0" dirty="0" smtClean="0">
                <a:latin typeface="Meiryo" charset="-128"/>
                <a:ea typeface="Meiryo" charset="-128"/>
                <a:cs typeface="Meiryo" charset="-128"/>
              </a:rPr>
              <a:t>ポートフォリオの強化</a:t>
            </a:r>
            <a:endParaRPr kumimoji="1" lang="ja-JP" altLang="en-US" i="0" dirty="0">
              <a:latin typeface="Meiryo" charset="-128"/>
              <a:ea typeface="Meiryo" charset="-128"/>
              <a:cs typeface="Meiryo" charset="-128"/>
            </a:endParaRPr>
          </a:p>
        </p:txBody>
      </p:sp>
    </p:spTree>
    <p:extLst>
      <p:ext uri="{BB962C8B-B14F-4D97-AF65-F5344CB8AC3E}">
        <p14:creationId xmlns:p14="http://schemas.microsoft.com/office/powerpoint/2010/main" val="813443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991</TotalTime>
  <Words>1378</Words>
  <Application>Microsoft Macintosh PowerPoint</Application>
  <PresentationFormat>画面に合わせる (16:9)</PresentationFormat>
  <Paragraphs>264</Paragraphs>
  <Slides>28</Slides>
  <Notes>8</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28</vt:i4>
      </vt:variant>
    </vt:vector>
  </HeadingPairs>
  <TitlesOfParts>
    <vt:vector size="44" baseType="lpstr">
      <vt:lpstr>Calibri</vt:lpstr>
      <vt:lpstr>CiscoSans</vt:lpstr>
      <vt:lpstr>CiscoSans ExtraLight</vt:lpstr>
      <vt:lpstr>CiscoSans Thin</vt:lpstr>
      <vt:lpstr>CiscoSansTT ExtraLight</vt:lpstr>
      <vt:lpstr>CiscoSansTT Thin</vt:lpstr>
      <vt:lpstr>Meiryo</vt:lpstr>
      <vt:lpstr>MS PGothic</vt:lpstr>
      <vt:lpstr>ＭＳ Ｐゴシック</vt:lpstr>
      <vt:lpstr>Proxima Nova Light</vt:lpstr>
      <vt:lpstr>Proxima Nova Rg</vt:lpstr>
      <vt:lpstr>Tipo de letra del sistema Fina</vt:lpstr>
      <vt:lpstr>Wingdings</vt:lpstr>
      <vt:lpstr>メイリオ</vt:lpstr>
      <vt:lpstr>Arial</vt:lpstr>
      <vt:lpstr>Blue theme 2015 16x9</vt:lpstr>
      <vt:lpstr>Cisco Start 最新情報 　＆ Cisco Meraki</vt:lpstr>
      <vt:lpstr>Agenda</vt:lpstr>
      <vt:lpstr>Cisco Start ビジネス状況 　＆ 3つの新戦略</vt:lpstr>
      <vt:lpstr>PowerPoint プレゼンテーション</vt:lpstr>
      <vt:lpstr>Cisco Catalyst 2960-L シリーズ概要</vt:lpstr>
      <vt:lpstr>Cisco Start シリーズ アクセスポイント 製品群</vt:lpstr>
      <vt:lpstr>新製品の追加</vt:lpstr>
      <vt:lpstr>シスコは、引き続き 中堅中小企業を 積極的に 支援していきます！</vt:lpstr>
      <vt:lpstr>ポートフォリオの強化</vt:lpstr>
      <vt:lpstr>昨年発表のCisco Start ポートフォリオ</vt:lpstr>
      <vt:lpstr>Cisco Start ワイヤレス: WAP125  802.11ac対応 廉価版ワイヤレスLANアクセスポイント</vt:lpstr>
      <vt:lpstr>Meraki MX UTM + SD-WAN</vt:lpstr>
      <vt:lpstr>世の中、SD-WANのバーゲン セール！</vt:lpstr>
      <vt:lpstr>Open Networking USER GROUP (ONUG) Software-Defined WAN Use Case</vt:lpstr>
      <vt:lpstr>SD-WANに求められる要件をもう少し。</vt:lpstr>
      <vt:lpstr>SD-WANに求められる要件をもう少し。</vt:lpstr>
      <vt:lpstr>Cisco Meraki MX</vt:lpstr>
      <vt:lpstr>ゼロタッチ導入が可能</vt:lpstr>
      <vt:lpstr>PPPoE環境でも、DHCP環境でも利用できます。</vt:lpstr>
      <vt:lpstr>セキュリティに付加価値！？ UTM + SD-WANで先行しているのはMeraki！</vt:lpstr>
      <vt:lpstr>セキュリティ センター</vt:lpstr>
      <vt:lpstr>Cisco Meraki MX + Cisco Umbrella 場所を問わず、安全なインターネット接続を</vt:lpstr>
      <vt:lpstr>Meraki MXシリーズ:お客様に合せた充実のポートフォリオ </vt:lpstr>
      <vt:lpstr>PowerPoint プレゼンテーション</vt:lpstr>
      <vt:lpstr>Meraki MXによるSD-WANは、</vt:lpstr>
      <vt:lpstr>販売好調につき、 パートナー様、お客様への感謝を込め、コネクト シリーズ（Meraki 含む）を 新価格にてご提供しています。</vt:lpstr>
      <vt:lpstr>販売パートナー向けポータル サイト開設</vt:lpstr>
      <vt:lpstr>PowerPoint プレゼンテーション</vt:lpstr>
    </vt:vector>
  </TitlesOfParts>
  <Company>NDS Limited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Microsoft Office ユーザー</cp:lastModifiedBy>
  <cp:revision>863</cp:revision>
  <cp:lastPrinted>2016-04-29T20:31:14Z</cp:lastPrinted>
  <dcterms:created xsi:type="dcterms:W3CDTF">2014-07-09T19:55:36Z</dcterms:created>
  <dcterms:modified xsi:type="dcterms:W3CDTF">2017-12-21T08:04:56Z</dcterms:modified>
</cp:coreProperties>
</file>