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mp4"/>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924" r:id="rId2"/>
    <p:sldMasterId id="2147483978" r:id="rId3"/>
    <p:sldMasterId id="2147484028" r:id="rId4"/>
    <p:sldMasterId id="2147484078" r:id="rId5"/>
  </p:sldMasterIdLst>
  <p:notesMasterIdLst>
    <p:notesMasterId r:id="rId36"/>
  </p:notesMasterIdLst>
  <p:handoutMasterIdLst>
    <p:handoutMasterId r:id="rId37"/>
  </p:handoutMasterIdLst>
  <p:sldIdLst>
    <p:sldId id="553" r:id="rId6"/>
    <p:sldId id="524" r:id="rId7"/>
    <p:sldId id="525" r:id="rId8"/>
    <p:sldId id="526" r:id="rId9"/>
    <p:sldId id="527" r:id="rId10"/>
    <p:sldId id="528" r:id="rId11"/>
    <p:sldId id="529" r:id="rId12"/>
    <p:sldId id="530" r:id="rId13"/>
    <p:sldId id="531" r:id="rId14"/>
    <p:sldId id="532" r:id="rId15"/>
    <p:sldId id="533" r:id="rId16"/>
    <p:sldId id="534" r:id="rId17"/>
    <p:sldId id="535" r:id="rId18"/>
    <p:sldId id="536" r:id="rId19"/>
    <p:sldId id="537" r:id="rId20"/>
    <p:sldId id="538" r:id="rId21"/>
    <p:sldId id="539" r:id="rId22"/>
    <p:sldId id="552" r:id="rId23"/>
    <p:sldId id="542" r:id="rId24"/>
    <p:sldId id="540" r:id="rId25"/>
    <p:sldId id="543" r:id="rId26"/>
    <p:sldId id="544" r:id="rId27"/>
    <p:sldId id="545" r:id="rId28"/>
    <p:sldId id="546" r:id="rId29"/>
    <p:sldId id="547" r:id="rId30"/>
    <p:sldId id="548" r:id="rId31"/>
    <p:sldId id="549" r:id="rId32"/>
    <p:sldId id="550" r:id="rId33"/>
    <p:sldId id="551" r:id="rId34"/>
    <p:sldId id="453" r:id="rId35"/>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5" userDrawn="1">
          <p15:clr>
            <a:srgbClr val="A4A3A4"/>
          </p15:clr>
        </p15:guide>
        <p15:guide id="2" orient="horz" pos="3049" userDrawn="1">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BDDB"/>
    <a:srgbClr val="676767"/>
    <a:srgbClr val="FFFFFF"/>
    <a:srgbClr val="00BCEB"/>
    <a:srgbClr val="0058FC"/>
    <a:srgbClr val="AB0810"/>
    <a:srgbClr val="FDBE24"/>
    <a:srgbClr val="FA661C"/>
    <a:srgbClr val="335FFA"/>
    <a:srgbClr val="349A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5271" autoAdjust="0"/>
  </p:normalViewPr>
  <p:slideViewPr>
    <p:cSldViewPr snapToGrid="0" snapToObjects="1" showGuides="1">
      <p:cViewPr>
        <p:scale>
          <a:sx n="130" d="100"/>
          <a:sy n="130" d="100"/>
        </p:scale>
        <p:origin x="1680" y="864"/>
      </p:cViewPr>
      <p:guideLst>
        <p:guide orient="horz" pos="305"/>
        <p:guide orient="horz" pos="3049"/>
        <p:guide pos="2741"/>
        <p:guide pos="2453"/>
        <p:guide pos="5558"/>
        <p:guide pos="3998"/>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notesMaster" Target="notesMasters/notesMaster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handoutMaster" Target="handoutMasters/handoutMaster1.xml"/><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12/8/17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190328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tiff"/><Relationship Id="rId3"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eg"/><Relationship Id="rId3"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tiff"/><Relationship Id="rId3" Type="http://schemas.openxmlformats.org/officeDocument/2006/relationships/image" Target="../media/image3.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tiff"/><Relationship Id="rId3" Type="http://schemas.openxmlformats.org/officeDocument/2006/relationships/image" Target="../media/image6.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4029887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860248507"/>
      </p:ext>
    </p:extLst>
  </p:cSld>
  <p:clrMapOvr>
    <a:masterClrMapping/>
  </p:clrMapOvr>
  <p:transition spd="slow">
    <p:wip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305166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325783969"/>
      </p:ext>
    </p:extLst>
  </p:cSld>
  <p:clrMapOvr>
    <a:masterClrMapping/>
  </p:clrMapOvr>
  <p:transition spd="med">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7175187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426584160"/>
      </p:ext>
    </p:extLst>
  </p:cSld>
  <p:clrMapOvr>
    <a:masterClrMapping/>
  </p:clrMapOvr>
  <p:transition spd="med">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ja-JP" altLang="en-US" smtClean="0"/>
              <a:t>マスター テキストの書式設定</a:t>
            </a:r>
          </a:p>
        </p:txBody>
      </p:sp>
    </p:spTree>
    <p:extLst>
      <p:ext uri="{BB962C8B-B14F-4D97-AF65-F5344CB8AC3E}">
        <p14:creationId xmlns:p14="http://schemas.microsoft.com/office/powerpoint/2010/main" val="975596288"/>
      </p:ext>
    </p:extLst>
  </p:cSld>
  <p:clrMapOvr>
    <a:masterClrMapping/>
  </p:clrMapOvr>
  <p:transition spd="med">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454391412"/>
      </p:ext>
    </p:extLst>
  </p:cSld>
  <p:clrMapOvr>
    <a:masterClrMapping/>
  </p:clrMapOvr>
  <p:transition spd="med">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869535538"/>
      </p:ext>
    </p:extLst>
  </p:cSld>
  <p:clrMapOvr>
    <a:masterClrMapping/>
  </p:clrMapOvr>
  <p:transition spd="med">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43528628"/>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680968624"/>
      </p:ext>
    </p:extLst>
  </p:cSld>
  <p:clrMapOvr>
    <a:masterClrMapping/>
  </p:clrMapOvr>
  <p:transition spd="med">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48214470"/>
      </p:ext>
    </p:extLst>
  </p:cSld>
  <p:clrMapOvr>
    <a:masterClrMapping/>
  </p:clrMapOvr>
  <p:transition spd="med">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09803"/>
      </p:ext>
    </p:extLst>
  </p:cSld>
  <p:clrMapOvr>
    <a:masterClrMapping/>
  </p:clrMapOvr>
  <p:transition spd="med">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733277839"/>
      </p:ext>
    </p:extLst>
  </p:cSld>
  <p:clrMapOvr>
    <a:masterClrMapping/>
  </p:clrMapOvr>
  <p:transition spd="med">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01339717"/>
      </p:ext>
    </p:extLst>
  </p:cSld>
  <p:clrMapOvr>
    <a:masterClrMapping/>
  </p:clrMapOvr>
  <p:transition spd="med">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25511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ja-JP" altLang="en-US" smtClean="0"/>
              <a:t>マスター タイトルの書式設定</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718491539"/>
      </p:ext>
    </p:extLst>
  </p:cSld>
  <p:clrMapOvr>
    <a:masterClrMapping/>
  </p:clrMapOvr>
  <p:extLst mod="1">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683852068"/>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067854653"/>
      </p:ext>
    </p:extLst>
  </p:cSld>
  <p:clrMapOvr>
    <a:masterClrMapping/>
  </p:clrMapOvr>
  <p:extLst mod="1">
    <p:ext uri="{DCECCB84-F9BA-43D5-87BE-67443E8EF086}">
      <p15:sldGuideLst xmlns:p15="http://schemas.microsoft.com/office/powerpoint/2012/main">
        <p15:guide id="1" pos="267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ja-JP" altLang="en-US" smtClean="0"/>
              <a:t>マスター テキストの書式設定</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49433032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56139604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249933038"/>
      </p:ext>
    </p:extLst>
  </p:cSld>
  <p:clrMapOvr>
    <a:masterClrMapping/>
  </p:clrMapOvr>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246910316"/>
      </p:ext>
    </p:extLst>
  </p:cSld>
  <p:clrMapOvr>
    <a:masterClrMapping/>
  </p:clrMapOvr>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グラフを追加</a:t>
            </a:r>
            <a:endParaRPr lang="en-US"/>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092534590"/>
      </p:ext>
    </p:extLst>
  </p:cSld>
  <p:clrMapOvr>
    <a:masterClrMapping/>
  </p:clrMapOvr>
  <p:extLst mod="1">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表を追加</a:t>
            </a:r>
            <a:endParaRPr lang="en-US"/>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266979450"/>
      </p:ext>
    </p:extLst>
  </p:cSld>
  <p:clrMapOvr>
    <a:masterClrMapping/>
  </p:clrMapOvr>
  <p:extLst mod="1">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802669195"/>
      </p:ext>
    </p:extLst>
  </p:cSld>
  <p:clrMapOvr>
    <a:masterClrMapping/>
  </p:clrMapOvr>
  <p:transition spd="slow">
    <p:wip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3846" y="41394"/>
            <a:ext cx="8413138" cy="7654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ja-JP" altLang="en-US" smtClean="0"/>
              <a:t>マスター タイトルの書式設定</a:t>
            </a:r>
            <a:endParaRPr lang="en-US" dirty="0"/>
          </a:p>
        </p:txBody>
      </p:sp>
      <p:sp>
        <p:nvSpPr>
          <p:cNvPr id="3" name="Content Placeholder 2"/>
          <p:cNvSpPr>
            <a:spLocks noGrp="1"/>
          </p:cNvSpPr>
          <p:nvPr>
            <p:ph idx="1"/>
          </p:nvPr>
        </p:nvSpPr>
        <p:spPr>
          <a:xfrm>
            <a:off x="333846" y="1085067"/>
            <a:ext cx="8403738" cy="3715533"/>
          </a:xfrm>
          <a:prstGeom prst="rect">
            <a:avLst/>
          </a:prstGeom>
        </p:spPr>
        <p:txBody>
          <a:bodyPr lIns="91440" tIns="45720" rIns="91440" bIns="45720"/>
          <a:lstStyle>
            <a:lvl1pPr>
              <a:spcBef>
                <a:spcPts val="600"/>
              </a:spcBef>
              <a:buClr>
                <a:srgbClr val="168ACB"/>
              </a:buClr>
              <a:defRPr>
                <a:solidFill>
                  <a:srgbClr val="000000"/>
                </a:solidFill>
              </a:defRPr>
            </a:lvl1pPr>
            <a:lvl2pPr>
              <a:spcBef>
                <a:spcPts val="400"/>
              </a:spcBef>
              <a:defRPr>
                <a:solidFill>
                  <a:srgbClr val="000000"/>
                </a:solidFill>
              </a:defRPr>
            </a:lvl2pPr>
            <a:lvl3pPr>
              <a:lnSpc>
                <a:spcPct val="90000"/>
              </a:lnSpc>
              <a:spcBef>
                <a:spcPts val="200"/>
              </a:spcBef>
              <a:defRPr>
                <a:solidFill>
                  <a:srgbClr val="000000"/>
                </a:solidFill>
              </a:defRPr>
            </a:lvl3pPr>
            <a:lvl4pPr>
              <a:lnSpc>
                <a:spcPct val="90000"/>
              </a:lnSpc>
              <a:spcBef>
                <a:spcPts val="200"/>
              </a:spcBef>
              <a:defRPr>
                <a:solidFill>
                  <a:srgbClr val="000000"/>
                </a:solidFill>
              </a:defRPr>
            </a:lvl4pPr>
            <a:lvl5pPr>
              <a:spcBef>
                <a:spcPts val="675"/>
              </a:spcBef>
              <a:defRPr>
                <a:solidFill>
                  <a:schemeClr val="tx1">
                    <a:lumMod val="75000"/>
                  </a:schemeClr>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5" name="Slide Number Placeholder 6"/>
          <p:cNvSpPr>
            <a:spLocks noGrp="1"/>
          </p:cNvSpPr>
          <p:nvPr>
            <p:ph type="sldNum" sz="quarter" idx="4"/>
          </p:nvPr>
        </p:nvSpPr>
        <p:spPr>
          <a:xfrm>
            <a:off x="8783496" y="4954262"/>
            <a:ext cx="366853" cy="189238"/>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pPr defTabSz="514350" fontAlgn="auto">
                <a:spcBef>
                  <a:spcPts val="0"/>
                </a:spcBef>
                <a:spcAft>
                  <a:spcPts val="0"/>
                </a:spcAft>
                <a:defRPr/>
              </a:pPr>
              <a:t>‹#›</a:t>
            </a:fld>
            <a:endParaRPr lang="en-US" kern="0" dirty="0"/>
          </a:p>
        </p:txBody>
      </p:sp>
    </p:spTree>
    <p:extLst>
      <p:ext uri="{BB962C8B-B14F-4D97-AF65-F5344CB8AC3E}">
        <p14:creationId xmlns:p14="http://schemas.microsoft.com/office/powerpoint/2010/main" val="2949257204"/>
      </p:ext>
    </p:extLst>
  </p:cSld>
  <p:clrMapOvr>
    <a:masterClrMapping/>
  </p:clrMapOvr>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28948668"/>
      </p:ext>
    </p:extLst>
  </p:cSld>
  <p:clrMapOvr>
    <a:masterClrMapping/>
  </p:clrMapOvr>
  <p:transition spd="slow">
    <p:wip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fld id="{7F5DFD1B-9DEB-42F0-8AE3-FD47B44A4E30}" type="datetimeFigureOut">
              <a:rPr kumimoji="1" lang="ja-JP" altLang="en-US" smtClean="0"/>
              <a:t>2017/12/8</a:t>
            </a:fld>
            <a:endParaRPr kumimoji="1" lang="ja-JP" altLang="en-US"/>
          </a:p>
        </p:txBody>
      </p:sp>
      <p:sp>
        <p:nvSpPr>
          <p:cNvPr id="5" name="フッター プレースホルダー 4"/>
          <p:cNvSpPr>
            <a:spLocks noGrp="1"/>
          </p:cNvSpPr>
          <p:nvPr>
            <p:ph type="ftr" sz="quarter" idx="11"/>
          </p:nvPr>
        </p:nvSpPr>
        <p:spPr>
          <a:xfrm>
            <a:off x="3124200" y="4767263"/>
            <a:ext cx="2895600" cy="273844"/>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4767263"/>
            <a:ext cx="2133600" cy="273844"/>
          </a:xfrm>
          <a:prstGeom prst="rect">
            <a:avLst/>
          </a:prstGeom>
        </p:spPr>
        <p:txBody>
          <a:bodyPr/>
          <a:lstStyle/>
          <a:p>
            <a:fld id="{A071D953-9346-48AE-906D-7607F452F6E3}" type="slidenum">
              <a:rPr kumimoji="1" lang="ja-JP" altLang="en-US" smtClean="0"/>
              <a:t>‹#›</a:t>
            </a:fld>
            <a:endParaRPr kumimoji="1" lang="ja-JP" altLang="en-US"/>
          </a:p>
        </p:txBody>
      </p:sp>
    </p:spTree>
    <p:extLst>
      <p:ext uri="{BB962C8B-B14F-4D97-AF65-F5344CB8AC3E}">
        <p14:creationId xmlns:p14="http://schemas.microsoft.com/office/powerpoint/2010/main" val="38213569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cSld name="3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118650"/>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1" y="4783456"/>
            <a:ext cx="2926079" cy="276999"/>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4783456"/>
            <a:ext cx="210312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12/8/17</a:t>
            </a:fld>
            <a:endParaRPr lang="en-US">
              <a:solidFill>
                <a:prstClr val="black">
                  <a:tint val="75000"/>
                </a:prstClr>
              </a:solidFill>
            </a:endParaRPr>
          </a:p>
        </p:txBody>
      </p:sp>
      <p:sp>
        <p:nvSpPr>
          <p:cNvPr id="4" name="Holder 4"/>
          <p:cNvSpPr>
            <a:spLocks noGrp="1"/>
          </p:cNvSpPr>
          <p:nvPr>
            <p:ph type="sldNum" sz="quarter" idx="7"/>
          </p:nvPr>
        </p:nvSpPr>
        <p:spPr>
          <a:xfrm>
            <a:off x="234157" y="4888852"/>
            <a:ext cx="1152128" cy="72199"/>
          </a:xfrm>
          <a:prstGeom prst="rect">
            <a:avLst/>
          </a:prstGeom>
        </p:spPr>
        <p:txBody>
          <a:bodyPr lIns="0" tIns="0" rIns="0" bIns="0"/>
          <a:lstStyle>
            <a:lvl1pPr>
              <a:defRPr sz="469" b="0" i="0">
                <a:solidFill>
                  <a:schemeClr val="tx1"/>
                </a:solidFill>
                <a:latin typeface="CiscoSansTT Light"/>
                <a:cs typeface="CiscoSansTT Light"/>
              </a:defRPr>
            </a:lvl1pPr>
          </a:lstStyle>
          <a:p>
            <a:pPr marL="15875"/>
            <a:fld id="{81D60167-4931-47E6-BA6A-407CBD079E47}" type="slidenum">
              <a:rPr lang="en-US" smtClean="0">
                <a:solidFill>
                  <a:prstClr val="black"/>
                </a:solidFill>
              </a:rPr>
              <a:pPr marL="15875"/>
              <a:t>‹#›</a:t>
            </a:fld>
            <a:r>
              <a:rPr lang="en-US" smtClean="0">
                <a:solidFill>
                  <a:prstClr val="black"/>
                </a:solidFill>
              </a:rPr>
              <a:t>  Cisc</a:t>
            </a:r>
            <a:r>
              <a:rPr lang="en-US" spc="-6" smtClean="0">
                <a:solidFill>
                  <a:prstClr val="black"/>
                </a:solidFill>
              </a:rPr>
              <a:t>o</a:t>
            </a:r>
            <a:r>
              <a:rPr lang="en-US" smtClean="0">
                <a:solidFill>
                  <a:prstClr val="black"/>
                </a:solidFill>
              </a:rPr>
              <a:t> Bran</a:t>
            </a:r>
            <a:r>
              <a:rPr lang="en-US" spc="-9" smtClean="0">
                <a:solidFill>
                  <a:prstClr val="black"/>
                </a:solidFill>
              </a:rPr>
              <a:t>d</a:t>
            </a:r>
            <a:r>
              <a:rPr lang="en-US" smtClean="0">
                <a:solidFill>
                  <a:prstClr val="black"/>
                </a:solidFill>
              </a:rPr>
              <a:t> G</a:t>
            </a:r>
            <a:r>
              <a:rPr lang="en-US" spc="-3" smtClean="0">
                <a:solidFill>
                  <a:prstClr val="black"/>
                </a:solidFill>
              </a:rPr>
              <a:t>u</a:t>
            </a:r>
            <a:r>
              <a:rPr lang="en-US" smtClean="0">
                <a:solidFill>
                  <a:prstClr val="black"/>
                </a:solidFill>
              </a:rPr>
              <a:t>i</a:t>
            </a:r>
            <a:r>
              <a:rPr lang="en-US" spc="-3" smtClean="0">
                <a:solidFill>
                  <a:prstClr val="black"/>
                </a:solidFill>
              </a:rPr>
              <a:t>d</a:t>
            </a:r>
            <a:r>
              <a:rPr lang="en-US" smtClean="0">
                <a:solidFill>
                  <a:prstClr val="black"/>
                </a:solidFill>
              </a:rPr>
              <a:t>e</a:t>
            </a:r>
            <a:r>
              <a:rPr lang="en-US" spc="-6" smtClean="0">
                <a:solidFill>
                  <a:prstClr val="black"/>
                </a:solidFill>
              </a:rPr>
              <a:t>l</a:t>
            </a:r>
            <a:r>
              <a:rPr lang="en-US" spc="-3" smtClean="0">
                <a:solidFill>
                  <a:prstClr val="black"/>
                </a:solidFill>
              </a:rPr>
              <a:t>i</a:t>
            </a:r>
            <a:r>
              <a:rPr lang="en-US" smtClean="0">
                <a:solidFill>
                  <a:prstClr val="black"/>
                </a:solidFill>
              </a:rPr>
              <a:t>ne</a:t>
            </a:r>
            <a:r>
              <a:rPr lang="en-US" spc="-6" smtClean="0">
                <a:solidFill>
                  <a:prstClr val="black"/>
                </a:solidFill>
              </a:rPr>
              <a:t>s</a:t>
            </a:r>
            <a:r>
              <a:rPr lang="en-US" smtClean="0">
                <a:solidFill>
                  <a:prstClr val="black"/>
                </a:solidFill>
              </a:rPr>
              <a:t> </a:t>
            </a:r>
            <a:r>
              <a:rPr lang="en-US" spc="-13" smtClean="0">
                <a:solidFill>
                  <a:prstClr val="black"/>
                </a:solidFill>
              </a:rPr>
              <a:t>/</a:t>
            </a:r>
            <a:r>
              <a:rPr lang="en-US" smtClean="0">
                <a:solidFill>
                  <a:prstClr val="black"/>
                </a:solidFill>
              </a:rPr>
              <a:t> </a:t>
            </a:r>
            <a:r>
              <a:rPr lang="en-US" spc="-3" smtClean="0">
                <a:solidFill>
                  <a:prstClr val="black"/>
                </a:solidFill>
              </a:rPr>
              <a:t>In</a:t>
            </a:r>
            <a:r>
              <a:rPr lang="en-US" smtClean="0">
                <a:solidFill>
                  <a:prstClr val="black"/>
                </a:solidFill>
              </a:rPr>
              <a:t>t</a:t>
            </a:r>
            <a:r>
              <a:rPr lang="en-US" spc="-3" smtClean="0">
                <a:solidFill>
                  <a:prstClr val="black"/>
                </a:solidFill>
              </a:rPr>
              <a:t>r</a:t>
            </a:r>
            <a:r>
              <a:rPr lang="en-US" smtClean="0">
                <a:solidFill>
                  <a:prstClr val="black"/>
                </a:solidFill>
              </a:rPr>
              <a:t>o</a:t>
            </a:r>
            <a:r>
              <a:rPr lang="en-US" spc="-3" smtClean="0">
                <a:solidFill>
                  <a:prstClr val="black"/>
                </a:solidFill>
              </a:rPr>
              <a:t>d</a:t>
            </a:r>
            <a:r>
              <a:rPr lang="en-US" smtClean="0">
                <a:solidFill>
                  <a:prstClr val="black"/>
                </a:solidFill>
              </a:rPr>
              <a:t>uct</a:t>
            </a:r>
            <a:r>
              <a:rPr lang="en-US" spc="-3" smtClean="0">
                <a:solidFill>
                  <a:prstClr val="black"/>
                </a:solidFill>
              </a:rPr>
              <a:t>i</a:t>
            </a:r>
            <a:r>
              <a:rPr lang="en-US" smtClean="0">
                <a:solidFill>
                  <a:prstClr val="black"/>
                </a:solidFill>
              </a:rPr>
              <a:t>o</a:t>
            </a:r>
            <a:r>
              <a:rPr lang="en-US" spc="-6" smtClean="0">
                <a:solidFill>
                  <a:prstClr val="black"/>
                </a:solidFill>
              </a:rPr>
              <a:t>n</a:t>
            </a:r>
            <a:endParaRPr lang="en-US" spc="-6" dirty="0">
              <a:solidFill>
                <a:prstClr val="black"/>
              </a:solidFill>
            </a:endParaRPr>
          </a:p>
        </p:txBody>
      </p:sp>
    </p:spTree>
    <p:extLst>
      <p:ext uri="{BB962C8B-B14F-4D97-AF65-F5344CB8AC3E}">
        <p14:creationId xmlns:p14="http://schemas.microsoft.com/office/powerpoint/2010/main" val="7080482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endParaRPr lang="en-GB" dirty="0"/>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16133414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3008197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4941798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71390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8736060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143813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19463953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4490426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801913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484224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3083424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2271846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6936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9738996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108920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11459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US" smtClean="0"/>
              <a:t>Click to edit Master title style</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575153823"/>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78640801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545127660"/>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en-US" smtClean="0"/>
              <a:t>Drag picture to placeholder or click icon to add</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smtClean="0"/>
              <a:t>Click to edit Master text styles</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588322096"/>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en-US" smtClean="0"/>
              <a:t>Drag picture to placeholder or click icon to add</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707735262"/>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787606279"/>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en-US" smtClean="0"/>
              <a:t>Drag picture to placeholder or click icon to add</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09531045"/>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en-US" smtClean="0"/>
              <a:t>Click icon to add chart</a:t>
            </a:r>
            <a:endParaRPr lang="en-US"/>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862575882"/>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en-US" smtClean="0"/>
              <a:t>Click icon to add table</a:t>
            </a:r>
            <a:endParaRPr lang="en-US"/>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43726455"/>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16473068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469" y="391308"/>
            <a:ext cx="2091122" cy="788693"/>
          </a:xfrm>
          <a:prstGeom prst="rect">
            <a:avLst/>
          </a:prstGeom>
        </p:spPr>
      </p:pic>
    </p:spTree>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3846" y="41394"/>
            <a:ext cx="8413138" cy="7654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ja-JP" altLang="en-US" smtClean="0"/>
              <a:t>マスター タイトルの書式設定</a:t>
            </a:r>
            <a:endParaRPr lang="en-US" dirty="0"/>
          </a:p>
        </p:txBody>
      </p:sp>
      <p:sp>
        <p:nvSpPr>
          <p:cNvPr id="3" name="Content Placeholder 2"/>
          <p:cNvSpPr>
            <a:spLocks noGrp="1"/>
          </p:cNvSpPr>
          <p:nvPr>
            <p:ph idx="1"/>
          </p:nvPr>
        </p:nvSpPr>
        <p:spPr>
          <a:xfrm>
            <a:off x="333846" y="1085067"/>
            <a:ext cx="8403738" cy="3715533"/>
          </a:xfrm>
          <a:prstGeom prst="rect">
            <a:avLst/>
          </a:prstGeom>
        </p:spPr>
        <p:txBody>
          <a:bodyPr lIns="91440" tIns="45720" rIns="91440" bIns="45720"/>
          <a:lstStyle>
            <a:lvl1pPr>
              <a:spcBef>
                <a:spcPts val="600"/>
              </a:spcBef>
              <a:buClr>
                <a:srgbClr val="168ACB"/>
              </a:buClr>
              <a:defRPr>
                <a:solidFill>
                  <a:srgbClr val="000000"/>
                </a:solidFill>
              </a:defRPr>
            </a:lvl1pPr>
            <a:lvl2pPr>
              <a:spcBef>
                <a:spcPts val="400"/>
              </a:spcBef>
              <a:defRPr>
                <a:solidFill>
                  <a:srgbClr val="000000"/>
                </a:solidFill>
              </a:defRPr>
            </a:lvl2pPr>
            <a:lvl3pPr>
              <a:lnSpc>
                <a:spcPct val="90000"/>
              </a:lnSpc>
              <a:spcBef>
                <a:spcPts val="200"/>
              </a:spcBef>
              <a:defRPr>
                <a:solidFill>
                  <a:srgbClr val="000000"/>
                </a:solidFill>
              </a:defRPr>
            </a:lvl3pPr>
            <a:lvl4pPr>
              <a:lnSpc>
                <a:spcPct val="90000"/>
              </a:lnSpc>
              <a:spcBef>
                <a:spcPts val="200"/>
              </a:spcBef>
              <a:defRPr>
                <a:solidFill>
                  <a:srgbClr val="000000"/>
                </a:solidFill>
              </a:defRPr>
            </a:lvl4pPr>
            <a:lvl5pPr>
              <a:spcBef>
                <a:spcPts val="675"/>
              </a:spcBef>
              <a:defRPr>
                <a:solidFill>
                  <a:schemeClr val="tx1">
                    <a:lumMod val="75000"/>
                  </a:schemeClr>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5" name="Slide Number Placeholder 6"/>
          <p:cNvSpPr>
            <a:spLocks noGrp="1"/>
          </p:cNvSpPr>
          <p:nvPr>
            <p:ph type="sldNum" sz="quarter" idx="4"/>
          </p:nvPr>
        </p:nvSpPr>
        <p:spPr>
          <a:xfrm>
            <a:off x="8783496" y="4954262"/>
            <a:ext cx="366853" cy="189238"/>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solidFill>
                  <a:srgbClr val="005073"/>
                </a:solidFill>
              </a:rPr>
              <a:pPr defTabSz="514350" fontAlgn="auto">
                <a:spcBef>
                  <a:spcPts val="0"/>
                </a:spcBef>
                <a:spcAft>
                  <a:spcPts val="0"/>
                </a:spcAft>
                <a:defRPr/>
              </a:pPr>
              <a:t>‹#›</a:t>
            </a:fld>
            <a:endParaRPr lang="en-US" kern="0" dirty="0">
              <a:solidFill>
                <a:srgbClr val="005073"/>
              </a:solidFill>
            </a:endParaRPr>
          </a:p>
        </p:txBody>
      </p:sp>
    </p:spTree>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pos="5443" userDrawn="1">
          <p15:clr>
            <a:srgbClr val="FBAE40"/>
          </p15:clr>
        </p15:guide>
        <p15:guide id="4" pos="31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smtClean="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3846" y="41394"/>
            <a:ext cx="8413138" cy="7654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ja-JP" altLang="en-US" smtClean="0"/>
              <a:t>マスター タイトルの書式設定</a:t>
            </a:r>
            <a:endParaRPr lang="en-US" dirty="0"/>
          </a:p>
        </p:txBody>
      </p:sp>
      <p:sp>
        <p:nvSpPr>
          <p:cNvPr id="3" name="Content Placeholder 2"/>
          <p:cNvSpPr>
            <a:spLocks noGrp="1"/>
          </p:cNvSpPr>
          <p:nvPr>
            <p:ph idx="1"/>
          </p:nvPr>
        </p:nvSpPr>
        <p:spPr>
          <a:xfrm>
            <a:off x="333846" y="1085067"/>
            <a:ext cx="8403738" cy="3715533"/>
          </a:xfrm>
          <a:prstGeom prst="rect">
            <a:avLst/>
          </a:prstGeom>
        </p:spPr>
        <p:txBody>
          <a:bodyPr lIns="91440" tIns="45720" rIns="91440" bIns="45720"/>
          <a:lstStyle>
            <a:lvl1pPr>
              <a:spcBef>
                <a:spcPts val="600"/>
              </a:spcBef>
              <a:buClr>
                <a:srgbClr val="168ACB"/>
              </a:buClr>
              <a:defRPr>
                <a:solidFill>
                  <a:srgbClr val="000000"/>
                </a:solidFill>
              </a:defRPr>
            </a:lvl1pPr>
            <a:lvl2pPr>
              <a:spcBef>
                <a:spcPts val="400"/>
              </a:spcBef>
              <a:defRPr>
                <a:solidFill>
                  <a:srgbClr val="000000"/>
                </a:solidFill>
              </a:defRPr>
            </a:lvl2pPr>
            <a:lvl3pPr>
              <a:lnSpc>
                <a:spcPct val="90000"/>
              </a:lnSpc>
              <a:spcBef>
                <a:spcPts val="200"/>
              </a:spcBef>
              <a:defRPr>
                <a:solidFill>
                  <a:srgbClr val="000000"/>
                </a:solidFill>
              </a:defRPr>
            </a:lvl3pPr>
            <a:lvl4pPr>
              <a:lnSpc>
                <a:spcPct val="90000"/>
              </a:lnSpc>
              <a:spcBef>
                <a:spcPts val="200"/>
              </a:spcBef>
              <a:defRPr>
                <a:solidFill>
                  <a:srgbClr val="000000"/>
                </a:solidFill>
              </a:defRPr>
            </a:lvl4pPr>
            <a:lvl5pPr>
              <a:spcBef>
                <a:spcPts val="675"/>
              </a:spcBef>
              <a:defRPr>
                <a:solidFill>
                  <a:schemeClr val="tx1">
                    <a:lumMod val="75000"/>
                  </a:schemeClr>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5" name="Slide Number Placeholder 6"/>
          <p:cNvSpPr>
            <a:spLocks noGrp="1"/>
          </p:cNvSpPr>
          <p:nvPr>
            <p:ph type="sldNum" sz="quarter" idx="4"/>
          </p:nvPr>
        </p:nvSpPr>
        <p:spPr>
          <a:xfrm>
            <a:off x="8783496" y="4954262"/>
            <a:ext cx="366853" cy="189238"/>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pPr defTabSz="514350" fontAlgn="auto">
                <a:spcBef>
                  <a:spcPts val="0"/>
                </a:spcBef>
                <a:spcAft>
                  <a:spcPts val="0"/>
                </a:spcAft>
                <a:defRPr/>
              </a:pPr>
              <a:t>‹#›</a:t>
            </a:fld>
            <a:endParaRPr lang="en-US" kern="0" dirty="0"/>
          </a:p>
        </p:txBody>
      </p:sp>
    </p:spTree>
    <p:extLst>
      <p:ext uri="{BB962C8B-B14F-4D97-AF65-F5344CB8AC3E}">
        <p14:creationId xmlns:p14="http://schemas.microsoft.com/office/powerpoint/2010/main" val="543878824"/>
      </p:ext>
    </p:extLst>
  </p:cSld>
  <p:clrMapOvr>
    <a:masterClrMapping/>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fld id="{7F5DFD1B-9DEB-42F0-8AE3-FD47B44A4E30}" type="datetimeFigureOut">
              <a:rPr kumimoji="1" lang="ja-JP" altLang="en-US" smtClean="0"/>
              <a:t>2017/12/8</a:t>
            </a:fld>
            <a:endParaRPr kumimoji="1" lang="ja-JP" altLang="en-US"/>
          </a:p>
        </p:txBody>
      </p:sp>
      <p:sp>
        <p:nvSpPr>
          <p:cNvPr id="5" name="フッター プレースホルダー 4"/>
          <p:cNvSpPr>
            <a:spLocks noGrp="1"/>
          </p:cNvSpPr>
          <p:nvPr>
            <p:ph type="ftr" sz="quarter" idx="11"/>
          </p:nvPr>
        </p:nvSpPr>
        <p:spPr>
          <a:xfrm>
            <a:off x="3124200" y="4767263"/>
            <a:ext cx="2895600" cy="273844"/>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4767263"/>
            <a:ext cx="2133600" cy="273844"/>
          </a:xfrm>
          <a:prstGeom prst="rect">
            <a:avLst/>
          </a:prstGeom>
        </p:spPr>
        <p:txBody>
          <a:bodyPr/>
          <a:lstStyle/>
          <a:p>
            <a:fld id="{A071D953-9346-48AE-906D-7607F452F6E3}" type="slidenum">
              <a:rPr kumimoji="1" lang="ja-JP" altLang="en-US" smtClean="0"/>
              <a:t>‹#›</a:t>
            </a:fld>
            <a:endParaRPr kumimoji="1" lang="ja-JP" altLang="en-US"/>
          </a:p>
        </p:txBody>
      </p:sp>
    </p:spTree>
    <p:extLst>
      <p:ext uri="{BB962C8B-B14F-4D97-AF65-F5344CB8AC3E}">
        <p14:creationId xmlns:p14="http://schemas.microsoft.com/office/powerpoint/2010/main" val="1725576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1" y="4783456"/>
            <a:ext cx="2926079" cy="276999"/>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4783456"/>
            <a:ext cx="210312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12/8/17</a:t>
            </a:fld>
            <a:endParaRPr lang="en-US">
              <a:solidFill>
                <a:prstClr val="black">
                  <a:tint val="75000"/>
                </a:prstClr>
              </a:solidFill>
            </a:endParaRPr>
          </a:p>
        </p:txBody>
      </p:sp>
      <p:sp>
        <p:nvSpPr>
          <p:cNvPr id="4" name="Holder 4"/>
          <p:cNvSpPr>
            <a:spLocks noGrp="1"/>
          </p:cNvSpPr>
          <p:nvPr>
            <p:ph type="sldNum" sz="quarter" idx="7"/>
          </p:nvPr>
        </p:nvSpPr>
        <p:spPr>
          <a:xfrm>
            <a:off x="234157" y="4888852"/>
            <a:ext cx="1152128" cy="72199"/>
          </a:xfrm>
          <a:prstGeom prst="rect">
            <a:avLst/>
          </a:prstGeom>
        </p:spPr>
        <p:txBody>
          <a:bodyPr lIns="0" tIns="0" rIns="0" bIns="0"/>
          <a:lstStyle>
            <a:lvl1pPr>
              <a:defRPr sz="469" b="0" i="0">
                <a:solidFill>
                  <a:schemeClr val="tx1"/>
                </a:solidFill>
                <a:latin typeface="CiscoSansTT Light"/>
                <a:cs typeface="CiscoSansTT Light"/>
              </a:defRPr>
            </a:lvl1pPr>
          </a:lstStyle>
          <a:p>
            <a:pPr marL="15875"/>
            <a:fld id="{81D60167-4931-47E6-BA6A-407CBD079E47}" type="slidenum">
              <a:rPr lang="en-US" smtClean="0">
                <a:solidFill>
                  <a:prstClr val="black"/>
                </a:solidFill>
              </a:rPr>
              <a:pPr marL="15875"/>
              <a:t>‹#›</a:t>
            </a:fld>
            <a:r>
              <a:rPr lang="en-US" smtClean="0">
                <a:solidFill>
                  <a:prstClr val="black"/>
                </a:solidFill>
              </a:rPr>
              <a:t>  Cisc</a:t>
            </a:r>
            <a:r>
              <a:rPr lang="en-US" spc="-6" smtClean="0">
                <a:solidFill>
                  <a:prstClr val="black"/>
                </a:solidFill>
              </a:rPr>
              <a:t>o</a:t>
            </a:r>
            <a:r>
              <a:rPr lang="en-US" smtClean="0">
                <a:solidFill>
                  <a:prstClr val="black"/>
                </a:solidFill>
              </a:rPr>
              <a:t> Bran</a:t>
            </a:r>
            <a:r>
              <a:rPr lang="en-US" spc="-9" smtClean="0">
                <a:solidFill>
                  <a:prstClr val="black"/>
                </a:solidFill>
              </a:rPr>
              <a:t>d</a:t>
            </a:r>
            <a:r>
              <a:rPr lang="en-US" smtClean="0">
                <a:solidFill>
                  <a:prstClr val="black"/>
                </a:solidFill>
              </a:rPr>
              <a:t> G</a:t>
            </a:r>
            <a:r>
              <a:rPr lang="en-US" spc="-3" smtClean="0">
                <a:solidFill>
                  <a:prstClr val="black"/>
                </a:solidFill>
              </a:rPr>
              <a:t>u</a:t>
            </a:r>
            <a:r>
              <a:rPr lang="en-US" smtClean="0">
                <a:solidFill>
                  <a:prstClr val="black"/>
                </a:solidFill>
              </a:rPr>
              <a:t>i</a:t>
            </a:r>
            <a:r>
              <a:rPr lang="en-US" spc="-3" smtClean="0">
                <a:solidFill>
                  <a:prstClr val="black"/>
                </a:solidFill>
              </a:rPr>
              <a:t>d</a:t>
            </a:r>
            <a:r>
              <a:rPr lang="en-US" smtClean="0">
                <a:solidFill>
                  <a:prstClr val="black"/>
                </a:solidFill>
              </a:rPr>
              <a:t>e</a:t>
            </a:r>
            <a:r>
              <a:rPr lang="en-US" spc="-6" smtClean="0">
                <a:solidFill>
                  <a:prstClr val="black"/>
                </a:solidFill>
              </a:rPr>
              <a:t>l</a:t>
            </a:r>
            <a:r>
              <a:rPr lang="en-US" spc="-3" smtClean="0">
                <a:solidFill>
                  <a:prstClr val="black"/>
                </a:solidFill>
              </a:rPr>
              <a:t>i</a:t>
            </a:r>
            <a:r>
              <a:rPr lang="en-US" smtClean="0">
                <a:solidFill>
                  <a:prstClr val="black"/>
                </a:solidFill>
              </a:rPr>
              <a:t>ne</a:t>
            </a:r>
            <a:r>
              <a:rPr lang="en-US" spc="-6" smtClean="0">
                <a:solidFill>
                  <a:prstClr val="black"/>
                </a:solidFill>
              </a:rPr>
              <a:t>s</a:t>
            </a:r>
            <a:r>
              <a:rPr lang="en-US" smtClean="0">
                <a:solidFill>
                  <a:prstClr val="black"/>
                </a:solidFill>
              </a:rPr>
              <a:t> </a:t>
            </a:r>
            <a:r>
              <a:rPr lang="en-US" spc="-13" smtClean="0">
                <a:solidFill>
                  <a:prstClr val="black"/>
                </a:solidFill>
              </a:rPr>
              <a:t>/</a:t>
            </a:r>
            <a:r>
              <a:rPr lang="en-US" smtClean="0">
                <a:solidFill>
                  <a:prstClr val="black"/>
                </a:solidFill>
              </a:rPr>
              <a:t> </a:t>
            </a:r>
            <a:r>
              <a:rPr lang="en-US" spc="-3" smtClean="0">
                <a:solidFill>
                  <a:prstClr val="black"/>
                </a:solidFill>
              </a:rPr>
              <a:t>In</a:t>
            </a:r>
            <a:r>
              <a:rPr lang="en-US" smtClean="0">
                <a:solidFill>
                  <a:prstClr val="black"/>
                </a:solidFill>
              </a:rPr>
              <a:t>t</a:t>
            </a:r>
            <a:r>
              <a:rPr lang="en-US" spc="-3" smtClean="0">
                <a:solidFill>
                  <a:prstClr val="black"/>
                </a:solidFill>
              </a:rPr>
              <a:t>r</a:t>
            </a:r>
            <a:r>
              <a:rPr lang="en-US" smtClean="0">
                <a:solidFill>
                  <a:prstClr val="black"/>
                </a:solidFill>
              </a:rPr>
              <a:t>o</a:t>
            </a:r>
            <a:r>
              <a:rPr lang="en-US" spc="-3" smtClean="0">
                <a:solidFill>
                  <a:prstClr val="black"/>
                </a:solidFill>
              </a:rPr>
              <a:t>d</a:t>
            </a:r>
            <a:r>
              <a:rPr lang="en-US" smtClean="0">
                <a:solidFill>
                  <a:prstClr val="black"/>
                </a:solidFill>
              </a:rPr>
              <a:t>uct</a:t>
            </a:r>
            <a:r>
              <a:rPr lang="en-US" spc="-3" smtClean="0">
                <a:solidFill>
                  <a:prstClr val="black"/>
                </a:solidFill>
              </a:rPr>
              <a:t>i</a:t>
            </a:r>
            <a:r>
              <a:rPr lang="en-US" smtClean="0">
                <a:solidFill>
                  <a:prstClr val="black"/>
                </a:solidFill>
              </a:rPr>
              <a:t>o</a:t>
            </a:r>
            <a:r>
              <a:rPr lang="en-US" spc="-6" smtClean="0">
                <a:solidFill>
                  <a:prstClr val="black"/>
                </a:solidFill>
              </a:rPr>
              <a:t>n</a:t>
            </a:r>
            <a:endParaRPr lang="en-US" spc="-6" dirty="0">
              <a:solidFill>
                <a:prstClr val="black"/>
              </a:solidFill>
            </a:endParaRPr>
          </a:p>
        </p:txBody>
      </p:sp>
    </p:spTree>
    <p:extLst>
      <p:ext uri="{BB962C8B-B14F-4D97-AF65-F5344CB8AC3E}">
        <p14:creationId xmlns:p14="http://schemas.microsoft.com/office/powerpoint/2010/main" val="1157596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1_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Tree>
    <p:extLst>
      <p:ext uri="{BB962C8B-B14F-4D97-AF65-F5344CB8AC3E}">
        <p14:creationId xmlns:p14="http://schemas.microsoft.com/office/powerpoint/2010/main" val="1711138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Half_Page_Blank">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062982"/>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Closing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14593"/>
      </p:ext>
    </p:extLst>
  </p:cSld>
  <p:clrMapOvr>
    <a:masterClrMapping/>
  </p:clrMapOvr>
  <p:transition spd="slow">
    <p:wip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3656940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50063637"/>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997899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4_Title Slide-animated gradient">
    <p:bg>
      <p:bgRef idx="1001">
        <a:schemeClr val="bg1"/>
      </p:bgRef>
    </p:bg>
    <p:spTree>
      <p:nvGrpSpPr>
        <p:cNvPr id="1" name=""/>
        <p:cNvGrpSpPr/>
        <p:nvPr/>
      </p:nvGrpSpPr>
      <p:grpSpPr>
        <a:xfrm>
          <a:off x="0" y="0"/>
          <a:ext cx="0" cy="0"/>
          <a:chOff x="0" y="0"/>
          <a:chExt cx="0" cy="0"/>
        </a:xfrm>
      </p:grpSpPr>
      <p:pic>
        <p:nvPicPr>
          <p:cNvPr id="8" name="Picture 7" descr="B20516x03C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56153645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5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693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ja-JP" altLang="en-US" smtClean="0"/>
              <a:t>マスター サブタイトルの書式設定</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ja-JP" altLang="en-US" smtClean="0"/>
              <a:t>マスター タイトルの書式設定</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ja-JP" altLang="en-US" noProof="0" smtClean="0"/>
              <a:t>アイコンをクリックして図を追加</a:t>
            </a:r>
            <a:endParaRPr lang="en-US" noProof="0" dirty="0"/>
          </a:p>
        </p:txBody>
      </p:sp>
    </p:spTree>
    <p:extLst>
      <p:ext uri="{BB962C8B-B14F-4D97-AF65-F5344CB8AC3E}">
        <p14:creationId xmlns:p14="http://schemas.microsoft.com/office/powerpoint/2010/main" val="3304342014"/>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2014  Cisco and/or its affiliates. All rights reserved.   Cisco Confidential</a:t>
            </a:r>
          </a:p>
        </p:txBody>
      </p:sp>
      <p:pic>
        <p:nvPicPr>
          <p:cNvPr id="9" name="Picture 2" descr="C:\Users\spius\Pictures\cisco logo blue gradient.png"/>
          <p:cNvPicPr>
            <a:picLocks noChangeAspect="1" noChangeArrowheads="1"/>
          </p:cNvPicPr>
          <p:nvPr userDrawn="1"/>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854121"/>
      </p:ext>
    </p:extLst>
  </p:cSld>
  <p:clrMapOvr>
    <a:masterClrMapping/>
  </p:clrMapOvr>
  <p:transition spd="slow">
    <p:wip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84599"/>
      </p:ext>
    </p:extLst>
  </p:cSld>
  <p:clrMapOvr>
    <a:masterClrMapping/>
  </p:clrMapOvr>
  <p:transition spd="slow">
    <p:wip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45675471"/>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528969905"/>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2280407899"/>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2353562287"/>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22688920"/>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ja-JP" altLang="en-US" smtClean="0"/>
              <a:t>マスター タイトルの書式設定</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ja-JP" altLang="en-US" smtClean="0"/>
              <a:t>マスター テキストの書式設定</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1687099347"/>
      </p:ext>
    </p:extLst>
  </p:cSld>
  <p:clrMapOvr>
    <a:masterClrMapping/>
  </p:clrMapOvr>
  <p:transition spd="med">
    <p:fade/>
  </p:transition>
  <p:timing>
    <p:tnLst>
      <p:par>
        <p:cTn id="1" dur="indefinite" restart="never" nodeType="tmRoot"/>
      </p:par>
    </p:tnLst>
  </p:timing>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Tree>
    <p:extLst>
      <p:ext uri="{BB962C8B-B14F-4D97-AF65-F5344CB8AC3E}">
        <p14:creationId xmlns:p14="http://schemas.microsoft.com/office/powerpoint/2010/main" val="1482496644"/>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ja-JP" altLang="en-US" smtClean="0"/>
              <a:t>マスター テキストの書式設定</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ja-JP" altLang="en-US" smtClean="0"/>
              <a:t>マスター テキストの書式設定</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17861442"/>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097924722"/>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ja-JP" altLang="en-US" smtClean="0"/>
              <a:t>マスター タイトルの書式設定</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ja-JP" altLang="en-US" smtClean="0"/>
              <a:t>マスター テキストの書式設定</a:t>
            </a:r>
          </a:p>
        </p:txBody>
      </p:sp>
    </p:spTree>
    <p:extLst>
      <p:ext uri="{BB962C8B-B14F-4D97-AF65-F5344CB8AC3E}">
        <p14:creationId xmlns:p14="http://schemas.microsoft.com/office/powerpoint/2010/main" val="4222874758"/>
      </p:ext>
    </p:extLst>
  </p:cSld>
  <p:clrMapOvr>
    <a:masterClrMapping/>
  </p:clrMapOvr>
  <p:transition spd="slow">
    <p:wip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ja-JP" altLang="en-US" noProof="0" smtClean="0"/>
              <a:t>アイコンをクリックして表を追加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907496"/>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080140014"/>
      </p:ext>
    </p:extLst>
  </p:cSld>
  <p:clrMapOvr>
    <a:masterClrMapping/>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73356765"/>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14232947"/>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アイコンをクリックして図を追加</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アイコンをクリックして図を追加</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アイコンをクリックして図を追加</a:t>
            </a:r>
            <a:endParaRPr lang="en-US" noProof="0" dirty="0"/>
          </a:p>
        </p:txBody>
      </p:sp>
      <p:sp>
        <p:nvSpPr>
          <p:cNvPr id="12"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3"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5"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Tree>
    <p:extLst>
      <p:ext uri="{BB962C8B-B14F-4D97-AF65-F5344CB8AC3E}">
        <p14:creationId xmlns:p14="http://schemas.microsoft.com/office/powerpoint/2010/main" val="2687555798"/>
      </p:ext>
    </p:extLst>
  </p:cSld>
  <p:clrMapOvr>
    <a:masterClrMapping/>
  </p:clrMapOvr>
  <p:transition spd="slow">
    <p:wip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ja-JP" altLang="en-US" noProof="0" smtClean="0"/>
              <a:t>アイコンをクリックして図を追加</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ja-JP" altLang="en-US" noProof="0" smtClean="0"/>
              <a:t>アイコンをクリックして図を追加</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ja-JP" altLang="en-US" noProof="0" smtClean="0"/>
              <a:t>アイコンをクリックして図を追加</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5"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75136810"/>
      </p:ext>
    </p:extLst>
  </p:cSld>
  <p:clrMapOvr>
    <a:masterClrMapping/>
  </p:clrMapOvr>
  <p:transition spd="slow">
    <p:wip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dirty="0"/>
          </a:p>
        </p:txBody>
      </p:sp>
      <p:sp>
        <p:nvSpPr>
          <p:cNvPr id="12" name="Oval 11"/>
          <p:cNvSpPr/>
          <p:nvPr/>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15" name="Oval 14"/>
          <p:cNvSpPr/>
          <p:nvPr/>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rgbClr val="049FD9"/>
              </a:solidFill>
              <a:cs typeface="Arial"/>
            </a:endParaRPr>
          </a:p>
        </p:txBody>
      </p:sp>
      <p:sp>
        <p:nvSpPr>
          <p:cNvPr id="22" name="Oval 21"/>
          <p:cNvSpPr/>
          <p:nvPr/>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312698047"/>
      </p:ext>
    </p:extLst>
  </p:cSld>
  <p:clrMapOvr>
    <a:masterClrMapping/>
  </p:clrMapOvr>
  <p:transition spd="slow">
    <p:wip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dirty="0"/>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073813029"/>
      </p:ext>
    </p:extLst>
  </p:cSld>
  <p:clrMapOvr>
    <a:masterClrMapping/>
  </p:clrMapOvr>
  <p:transition spd="slow">
    <p:wip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1" name="Oval 20"/>
          <p:cNvSpPr/>
          <p:nvPr/>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3" name="Oval 22"/>
          <p:cNvSpPr/>
          <p:nvPr/>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2563897540"/>
      </p:ext>
    </p:extLst>
  </p:cSld>
  <p:clrMapOvr>
    <a:masterClrMapping/>
  </p:clrMapOvr>
  <p:transition spd="slow">
    <p:wip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42" name="Oval 4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2216821945"/>
      </p:ext>
    </p:extLst>
  </p:cSld>
  <p:clrMapOvr>
    <a:masterClrMapping/>
  </p:clrMapOvr>
  <p:transition spd="med">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2157376809"/>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Tree>
    <p:extLst>
      <p:ext uri="{BB962C8B-B14F-4D97-AF65-F5344CB8AC3E}">
        <p14:creationId xmlns:p14="http://schemas.microsoft.com/office/powerpoint/2010/main" val="1774762840"/>
      </p:ext>
    </p:extLst>
  </p:cSld>
  <p:clrMapOvr>
    <a:masterClrMapping/>
  </p:clrMapOvr>
  <p:transition spd="med">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a:t>
            </a:r>
            <a:r>
              <a:rPr lang="en-US" sz="600" dirty="0" smtClean="0">
                <a:solidFill>
                  <a:srgbClr val="FFFFFF">
                    <a:alpha val="60000"/>
                  </a:srgbClr>
                </a:solidFill>
                <a:latin typeface="+mn-lt"/>
                <a:ea typeface="+mn-ea"/>
                <a:cs typeface="CiscoSans Thin"/>
              </a:rPr>
              <a:t>2016  </a:t>
            </a:r>
            <a:r>
              <a:rPr lang="en-US" sz="600" dirty="0">
                <a:solidFill>
                  <a:srgbClr val="FFFFFF">
                    <a:alpha val="60000"/>
                  </a:srgbClr>
                </a:solidFill>
                <a:latin typeface="+mn-lt"/>
                <a:ea typeface="+mn-ea"/>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ja-JP" altLang="en-US" smtClean="0"/>
              <a:t>マスター テキストの書式設定</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9389"/>
      </p:ext>
    </p:extLst>
  </p:cSld>
  <p:clrMapOvr>
    <a:masterClrMapping/>
  </p:clrMapOvr>
  <p:transition spd="med">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Tree>
    <p:extLst>
      <p:ext uri="{BB962C8B-B14F-4D97-AF65-F5344CB8AC3E}">
        <p14:creationId xmlns:p14="http://schemas.microsoft.com/office/powerpoint/2010/main" val="2264037977"/>
      </p:ext>
    </p:extLst>
  </p:cSld>
  <p:clrMapOvr>
    <a:masterClrMapping/>
  </p:clrMapOvr>
  <p:transition spd="med">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アイコンをクリックして図を追加</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アイコンをクリックして図を追加</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ja-JP" altLang="en-US" smtClean="0"/>
              <a:t>マスター タイトルの書式設定</a:t>
            </a:r>
            <a:endParaRPr lang="en-US" dirty="0" smtClean="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アイコンをクリックして図を追加</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losing Slide">
    <p:bg>
      <p:bgRef idx="1001">
        <a:schemeClr val="bg1"/>
      </p:bgRef>
    </p:bg>
    <p:spTree>
      <p:nvGrpSpPr>
        <p:cNvPr id="1" name=""/>
        <p:cNvGrpSpPr/>
        <p:nvPr/>
      </p:nvGrpSpPr>
      <p:grpSpPr>
        <a:xfrm>
          <a:off x="0" y="0"/>
          <a:ext cx="0" cy="0"/>
          <a:chOff x="0" y="0"/>
          <a:chExt cx="0" cy="0"/>
        </a:xfrm>
      </p:grpSpPr>
      <p:pic>
        <p:nvPicPr>
          <p:cNvPr id="4" name="Picture 3" descr="B20516x03C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change.png"/>
          <p:cNvPicPr>
            <a:picLocks noChangeAspect="1"/>
          </p:cNvPicPr>
          <p:nvPr/>
        </p:nvPicPr>
        <p:blipFill rotWithShape="1">
          <a:blip r:embed="rId3">
            <a:extLst>
              <a:ext uri="{28A0092B-C50C-407E-A947-70E740481C1C}">
                <a14:useLocalDpi xmlns:a14="http://schemas.microsoft.com/office/drawing/2010/main" val="0"/>
              </a:ext>
            </a:extLst>
          </a:blip>
          <a:srcRect t="32870" b="27941"/>
          <a:stretch/>
        </p:blipFill>
        <p:spPr>
          <a:xfrm>
            <a:off x="2338162" y="2659623"/>
            <a:ext cx="4393405" cy="50038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4797489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1_Closing Slide">
    <p:bg>
      <p:bgRef idx="1001">
        <a:schemeClr val="bg1"/>
      </p:bgRef>
    </p:bg>
    <p:spTree>
      <p:nvGrpSpPr>
        <p:cNvPr id="1" name=""/>
        <p:cNvGrpSpPr/>
        <p:nvPr/>
      </p:nvGrpSpPr>
      <p:grpSpPr>
        <a:xfrm>
          <a:off x="0" y="0"/>
          <a:ext cx="0" cy="0"/>
          <a:chOff x="0" y="0"/>
          <a:chExt cx="0" cy="0"/>
        </a:xfrm>
      </p:grpSpPr>
      <p:pic>
        <p:nvPicPr>
          <p:cNvPr id="4" name="Picture 3" descr="offset_comp_30693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impossible.png"/>
          <p:cNvPicPr>
            <a:picLocks noChangeAspect="1"/>
          </p:cNvPicPr>
          <p:nvPr/>
        </p:nvPicPr>
        <p:blipFill rotWithShape="1">
          <a:blip r:embed="rId3">
            <a:extLst>
              <a:ext uri="{28A0092B-C50C-407E-A947-70E740481C1C}">
                <a14:useLocalDpi xmlns:a14="http://schemas.microsoft.com/office/drawing/2010/main" val="0"/>
              </a:ext>
            </a:extLst>
          </a:blip>
          <a:srcRect t="31945" b="30544"/>
          <a:stretch/>
        </p:blipFill>
        <p:spPr>
          <a:xfrm>
            <a:off x="2130236" y="2633486"/>
            <a:ext cx="4757927" cy="51869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p:nvPicPr>
        <p:blipFill rotWithShape="1">
          <a:blip r:embed="rId3">
            <a:extLst>
              <a:ext uri="{28A0092B-C50C-407E-A947-70E740481C1C}">
                <a14:useLocalDpi xmlns:a14="http://schemas.microsoft.com/office/drawing/2010/main" val="0"/>
              </a:ext>
            </a:extLst>
          </a:blip>
          <a:srcRect t="31525" b="27614"/>
          <a:stretch/>
        </p:blipFill>
        <p:spPr>
          <a:xfrm>
            <a:off x="2401156" y="2651136"/>
            <a:ext cx="4326749" cy="51381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3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461128"/>
      </p:ext>
    </p:extLst>
  </p:cSld>
  <p:clrMapOvr>
    <a:masterClrMapping/>
  </p:clrMapOvr>
  <p:transition spd="slow">
    <p:wip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fld id="{7F5DFD1B-9DEB-42F0-8AE3-FD47B44A4E30}" type="datetimeFigureOut">
              <a:rPr kumimoji="1" lang="ja-JP" altLang="en-US" smtClean="0"/>
              <a:t>2017/12/8</a:t>
            </a:fld>
            <a:endParaRPr kumimoji="1" lang="ja-JP" altLang="en-US"/>
          </a:p>
        </p:txBody>
      </p:sp>
      <p:sp>
        <p:nvSpPr>
          <p:cNvPr id="5" name="フッター プレースホルダー 4"/>
          <p:cNvSpPr>
            <a:spLocks noGrp="1"/>
          </p:cNvSpPr>
          <p:nvPr>
            <p:ph type="ftr" sz="quarter" idx="11"/>
          </p:nvPr>
        </p:nvSpPr>
        <p:spPr>
          <a:xfrm>
            <a:off x="3124200" y="4767263"/>
            <a:ext cx="2895600" cy="273844"/>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4767263"/>
            <a:ext cx="2133600" cy="273844"/>
          </a:xfrm>
          <a:prstGeom prst="rect">
            <a:avLst/>
          </a:prstGeom>
        </p:spPr>
        <p:txBody>
          <a:bodyPr/>
          <a:lstStyle/>
          <a:p>
            <a:fld id="{A071D953-9346-48AE-906D-7607F452F6E3}" type="slidenum">
              <a:rPr kumimoji="1" lang="ja-JP" altLang="en-US" smtClean="0"/>
              <a:t>‹#›</a:t>
            </a:fld>
            <a:endParaRPr kumimoji="1" lang="ja-JP" altLang="en-US"/>
          </a:p>
        </p:txBody>
      </p:sp>
    </p:spTree>
    <p:extLst>
      <p:ext uri="{BB962C8B-B14F-4D97-AF65-F5344CB8AC3E}">
        <p14:creationId xmlns:p14="http://schemas.microsoft.com/office/powerpoint/2010/main" val="3082725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spd="slow">
    <p:wip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1_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Tree>
    <p:extLst>
      <p:ext uri="{BB962C8B-B14F-4D97-AF65-F5344CB8AC3E}">
        <p14:creationId xmlns:p14="http://schemas.microsoft.com/office/powerpoint/2010/main" val="20217493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1" y="4783456"/>
            <a:ext cx="2926079" cy="276999"/>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4783456"/>
            <a:ext cx="210312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12/8/17</a:t>
            </a:fld>
            <a:endParaRPr lang="en-US">
              <a:solidFill>
                <a:prstClr val="black">
                  <a:tint val="75000"/>
                </a:prstClr>
              </a:solidFill>
            </a:endParaRPr>
          </a:p>
        </p:txBody>
      </p:sp>
      <p:sp>
        <p:nvSpPr>
          <p:cNvPr id="4" name="Holder 4"/>
          <p:cNvSpPr>
            <a:spLocks noGrp="1"/>
          </p:cNvSpPr>
          <p:nvPr>
            <p:ph type="sldNum" sz="quarter" idx="7"/>
          </p:nvPr>
        </p:nvSpPr>
        <p:spPr>
          <a:xfrm>
            <a:off x="234157" y="4888852"/>
            <a:ext cx="1152128" cy="72199"/>
          </a:xfrm>
          <a:prstGeom prst="rect">
            <a:avLst/>
          </a:prstGeom>
        </p:spPr>
        <p:txBody>
          <a:bodyPr lIns="0" tIns="0" rIns="0" bIns="0"/>
          <a:lstStyle>
            <a:lvl1pPr>
              <a:defRPr sz="469" b="0" i="0">
                <a:solidFill>
                  <a:schemeClr val="tx1"/>
                </a:solidFill>
                <a:latin typeface="CiscoSansTT Light"/>
                <a:cs typeface="CiscoSansTT Light"/>
              </a:defRPr>
            </a:lvl1pPr>
          </a:lstStyle>
          <a:p>
            <a:pPr marL="15875"/>
            <a:fld id="{81D60167-4931-47E6-BA6A-407CBD079E47}" type="slidenum">
              <a:rPr lang="en-US" smtClean="0">
                <a:solidFill>
                  <a:prstClr val="black"/>
                </a:solidFill>
              </a:rPr>
              <a:pPr marL="15875"/>
              <a:t>‹#›</a:t>
            </a:fld>
            <a:r>
              <a:rPr lang="en-US" smtClean="0">
                <a:solidFill>
                  <a:prstClr val="black"/>
                </a:solidFill>
              </a:rPr>
              <a:t>  Cisc</a:t>
            </a:r>
            <a:r>
              <a:rPr lang="en-US" spc="-6" smtClean="0">
                <a:solidFill>
                  <a:prstClr val="black"/>
                </a:solidFill>
              </a:rPr>
              <a:t>o</a:t>
            </a:r>
            <a:r>
              <a:rPr lang="en-US" smtClean="0">
                <a:solidFill>
                  <a:prstClr val="black"/>
                </a:solidFill>
              </a:rPr>
              <a:t> Bran</a:t>
            </a:r>
            <a:r>
              <a:rPr lang="en-US" spc="-9" smtClean="0">
                <a:solidFill>
                  <a:prstClr val="black"/>
                </a:solidFill>
              </a:rPr>
              <a:t>d</a:t>
            </a:r>
            <a:r>
              <a:rPr lang="en-US" smtClean="0">
                <a:solidFill>
                  <a:prstClr val="black"/>
                </a:solidFill>
              </a:rPr>
              <a:t> G</a:t>
            </a:r>
            <a:r>
              <a:rPr lang="en-US" spc="-3" smtClean="0">
                <a:solidFill>
                  <a:prstClr val="black"/>
                </a:solidFill>
              </a:rPr>
              <a:t>u</a:t>
            </a:r>
            <a:r>
              <a:rPr lang="en-US" smtClean="0">
                <a:solidFill>
                  <a:prstClr val="black"/>
                </a:solidFill>
              </a:rPr>
              <a:t>i</a:t>
            </a:r>
            <a:r>
              <a:rPr lang="en-US" spc="-3" smtClean="0">
                <a:solidFill>
                  <a:prstClr val="black"/>
                </a:solidFill>
              </a:rPr>
              <a:t>d</a:t>
            </a:r>
            <a:r>
              <a:rPr lang="en-US" smtClean="0">
                <a:solidFill>
                  <a:prstClr val="black"/>
                </a:solidFill>
              </a:rPr>
              <a:t>e</a:t>
            </a:r>
            <a:r>
              <a:rPr lang="en-US" spc="-6" smtClean="0">
                <a:solidFill>
                  <a:prstClr val="black"/>
                </a:solidFill>
              </a:rPr>
              <a:t>l</a:t>
            </a:r>
            <a:r>
              <a:rPr lang="en-US" spc="-3" smtClean="0">
                <a:solidFill>
                  <a:prstClr val="black"/>
                </a:solidFill>
              </a:rPr>
              <a:t>i</a:t>
            </a:r>
            <a:r>
              <a:rPr lang="en-US" smtClean="0">
                <a:solidFill>
                  <a:prstClr val="black"/>
                </a:solidFill>
              </a:rPr>
              <a:t>ne</a:t>
            </a:r>
            <a:r>
              <a:rPr lang="en-US" spc="-6" smtClean="0">
                <a:solidFill>
                  <a:prstClr val="black"/>
                </a:solidFill>
              </a:rPr>
              <a:t>s</a:t>
            </a:r>
            <a:r>
              <a:rPr lang="en-US" smtClean="0">
                <a:solidFill>
                  <a:prstClr val="black"/>
                </a:solidFill>
              </a:rPr>
              <a:t> </a:t>
            </a:r>
            <a:r>
              <a:rPr lang="en-US" spc="-13" smtClean="0">
                <a:solidFill>
                  <a:prstClr val="black"/>
                </a:solidFill>
              </a:rPr>
              <a:t>/</a:t>
            </a:r>
            <a:r>
              <a:rPr lang="en-US" smtClean="0">
                <a:solidFill>
                  <a:prstClr val="black"/>
                </a:solidFill>
              </a:rPr>
              <a:t> </a:t>
            </a:r>
            <a:r>
              <a:rPr lang="en-US" spc="-3" smtClean="0">
                <a:solidFill>
                  <a:prstClr val="black"/>
                </a:solidFill>
              </a:rPr>
              <a:t>In</a:t>
            </a:r>
            <a:r>
              <a:rPr lang="en-US" smtClean="0">
                <a:solidFill>
                  <a:prstClr val="black"/>
                </a:solidFill>
              </a:rPr>
              <a:t>t</a:t>
            </a:r>
            <a:r>
              <a:rPr lang="en-US" spc="-3" smtClean="0">
                <a:solidFill>
                  <a:prstClr val="black"/>
                </a:solidFill>
              </a:rPr>
              <a:t>r</a:t>
            </a:r>
            <a:r>
              <a:rPr lang="en-US" smtClean="0">
                <a:solidFill>
                  <a:prstClr val="black"/>
                </a:solidFill>
              </a:rPr>
              <a:t>o</a:t>
            </a:r>
            <a:r>
              <a:rPr lang="en-US" spc="-3" smtClean="0">
                <a:solidFill>
                  <a:prstClr val="black"/>
                </a:solidFill>
              </a:rPr>
              <a:t>d</a:t>
            </a:r>
            <a:r>
              <a:rPr lang="en-US" smtClean="0">
                <a:solidFill>
                  <a:prstClr val="black"/>
                </a:solidFill>
              </a:rPr>
              <a:t>uct</a:t>
            </a:r>
            <a:r>
              <a:rPr lang="en-US" spc="-3" smtClean="0">
                <a:solidFill>
                  <a:prstClr val="black"/>
                </a:solidFill>
              </a:rPr>
              <a:t>i</a:t>
            </a:r>
            <a:r>
              <a:rPr lang="en-US" smtClean="0">
                <a:solidFill>
                  <a:prstClr val="black"/>
                </a:solidFill>
              </a:rPr>
              <a:t>o</a:t>
            </a:r>
            <a:r>
              <a:rPr lang="en-US" spc="-6" smtClean="0">
                <a:solidFill>
                  <a:prstClr val="black"/>
                </a:solidFill>
              </a:rPr>
              <a:t>n</a:t>
            </a:r>
            <a:endParaRPr lang="en-US" spc="-6" dirty="0">
              <a:solidFill>
                <a:prstClr val="black"/>
              </a:solidFill>
            </a:endParaRPr>
          </a:p>
        </p:txBody>
      </p:sp>
    </p:spTree>
    <p:extLst>
      <p:ext uri="{BB962C8B-B14F-4D97-AF65-F5344CB8AC3E}">
        <p14:creationId xmlns:p14="http://schemas.microsoft.com/office/powerpoint/2010/main" val="20555164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Half_Page_Blank">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9478954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46"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slideLayout" Target="../slideLayouts/slideLayout60.xml"/><Relationship Id="rId17" Type="http://schemas.openxmlformats.org/officeDocument/2006/relationships/slideLayout" Target="../slideLayouts/slideLayout61.xml"/><Relationship Id="rId18" Type="http://schemas.openxmlformats.org/officeDocument/2006/relationships/slideLayout" Target="../slideLayouts/slideLayout62.xml"/><Relationship Id="rId19" Type="http://schemas.openxmlformats.org/officeDocument/2006/relationships/slideLayout" Target="../slideLayouts/slideLayout63.xml"/><Relationship Id="rId50" Type="http://schemas.openxmlformats.org/officeDocument/2006/relationships/slideLayout" Target="../slideLayouts/slideLayout94.xml"/><Relationship Id="rId51" Type="http://schemas.openxmlformats.org/officeDocument/2006/relationships/slideLayout" Target="../slideLayouts/slideLayout95.xml"/><Relationship Id="rId52" Type="http://schemas.openxmlformats.org/officeDocument/2006/relationships/slideLayout" Target="../slideLayouts/slideLayout96.xml"/><Relationship Id="rId53" Type="http://schemas.openxmlformats.org/officeDocument/2006/relationships/slideLayout" Target="../slideLayouts/slideLayout97.xml"/><Relationship Id="rId54" Type="http://schemas.openxmlformats.org/officeDocument/2006/relationships/slideLayout" Target="../slideLayouts/slideLayout98.xml"/><Relationship Id="rId55" Type="http://schemas.openxmlformats.org/officeDocument/2006/relationships/slideLayout" Target="../slideLayouts/slideLayout99.xml"/><Relationship Id="rId56" Type="http://schemas.openxmlformats.org/officeDocument/2006/relationships/theme" Target="../theme/theme2.xml"/><Relationship Id="rId57" Type="http://schemas.openxmlformats.org/officeDocument/2006/relationships/image" Target="../media/image7.png"/><Relationship Id="rId40" Type="http://schemas.openxmlformats.org/officeDocument/2006/relationships/slideLayout" Target="../slideLayouts/slideLayout84.xml"/><Relationship Id="rId41" Type="http://schemas.openxmlformats.org/officeDocument/2006/relationships/slideLayout" Target="../slideLayouts/slideLayout85.xml"/><Relationship Id="rId42" Type="http://schemas.openxmlformats.org/officeDocument/2006/relationships/slideLayout" Target="../slideLayouts/slideLayout86.xml"/><Relationship Id="rId43" Type="http://schemas.openxmlformats.org/officeDocument/2006/relationships/slideLayout" Target="../slideLayouts/slideLayout87.xml"/><Relationship Id="rId44" Type="http://schemas.openxmlformats.org/officeDocument/2006/relationships/slideLayout" Target="../slideLayouts/slideLayout88.xml"/><Relationship Id="rId45" Type="http://schemas.openxmlformats.org/officeDocument/2006/relationships/slideLayout" Target="../slideLayouts/slideLayout89.xml"/><Relationship Id="rId46" Type="http://schemas.openxmlformats.org/officeDocument/2006/relationships/slideLayout" Target="../slideLayouts/slideLayout90.xml"/><Relationship Id="rId47" Type="http://schemas.openxmlformats.org/officeDocument/2006/relationships/slideLayout" Target="../slideLayouts/slideLayout91.xml"/><Relationship Id="rId48" Type="http://schemas.openxmlformats.org/officeDocument/2006/relationships/slideLayout" Target="../slideLayouts/slideLayout92.xml"/><Relationship Id="rId49" Type="http://schemas.openxmlformats.org/officeDocument/2006/relationships/slideLayout" Target="../slideLayouts/slideLayout93.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30" Type="http://schemas.openxmlformats.org/officeDocument/2006/relationships/slideLayout" Target="../slideLayouts/slideLayout74.xml"/><Relationship Id="rId31" Type="http://schemas.openxmlformats.org/officeDocument/2006/relationships/slideLayout" Target="../slideLayouts/slideLayout75.xml"/><Relationship Id="rId32" Type="http://schemas.openxmlformats.org/officeDocument/2006/relationships/slideLayout" Target="../slideLayouts/slideLayout76.xml"/><Relationship Id="rId33" Type="http://schemas.openxmlformats.org/officeDocument/2006/relationships/slideLayout" Target="../slideLayouts/slideLayout77.xml"/><Relationship Id="rId34" Type="http://schemas.openxmlformats.org/officeDocument/2006/relationships/slideLayout" Target="../slideLayouts/slideLayout78.xml"/><Relationship Id="rId35" Type="http://schemas.openxmlformats.org/officeDocument/2006/relationships/slideLayout" Target="../slideLayouts/slideLayout79.xml"/><Relationship Id="rId36" Type="http://schemas.openxmlformats.org/officeDocument/2006/relationships/slideLayout" Target="../slideLayouts/slideLayout80.xml"/><Relationship Id="rId37" Type="http://schemas.openxmlformats.org/officeDocument/2006/relationships/slideLayout" Target="../slideLayouts/slideLayout81.xml"/><Relationship Id="rId38" Type="http://schemas.openxmlformats.org/officeDocument/2006/relationships/slideLayout" Target="../slideLayouts/slideLayout82.xml"/><Relationship Id="rId39" Type="http://schemas.openxmlformats.org/officeDocument/2006/relationships/slideLayout" Target="../slideLayouts/slideLayout83.xml"/><Relationship Id="rId20" Type="http://schemas.openxmlformats.org/officeDocument/2006/relationships/slideLayout" Target="../slideLayouts/slideLayout64.xml"/><Relationship Id="rId21" Type="http://schemas.openxmlformats.org/officeDocument/2006/relationships/slideLayout" Target="../slideLayouts/slideLayout65.xml"/><Relationship Id="rId22" Type="http://schemas.openxmlformats.org/officeDocument/2006/relationships/slideLayout" Target="../slideLayouts/slideLayout66.xml"/><Relationship Id="rId23" Type="http://schemas.openxmlformats.org/officeDocument/2006/relationships/slideLayout" Target="../slideLayouts/slideLayout67.xml"/><Relationship Id="rId24" Type="http://schemas.openxmlformats.org/officeDocument/2006/relationships/slideLayout" Target="../slideLayouts/slideLayout68.xml"/><Relationship Id="rId25" Type="http://schemas.openxmlformats.org/officeDocument/2006/relationships/slideLayout" Target="../slideLayouts/slideLayout69.xml"/><Relationship Id="rId26" Type="http://schemas.openxmlformats.org/officeDocument/2006/relationships/slideLayout" Target="../slideLayouts/slideLayout70.xml"/><Relationship Id="rId27" Type="http://schemas.openxmlformats.org/officeDocument/2006/relationships/slideLayout" Target="../slideLayouts/slideLayout71.xml"/><Relationship Id="rId28" Type="http://schemas.openxmlformats.org/officeDocument/2006/relationships/slideLayout" Target="../slideLayouts/slideLayout72.xml"/><Relationship Id="rId29" Type="http://schemas.openxmlformats.org/officeDocument/2006/relationships/slideLayout" Target="../slideLayouts/slideLayout73.xml"/><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08.xml"/><Relationship Id="rId20" Type="http://schemas.openxmlformats.org/officeDocument/2006/relationships/slideLayout" Target="../slideLayouts/slideLayout119.xml"/><Relationship Id="rId21" Type="http://schemas.openxmlformats.org/officeDocument/2006/relationships/slideLayout" Target="../slideLayouts/slideLayout120.xml"/><Relationship Id="rId22" Type="http://schemas.openxmlformats.org/officeDocument/2006/relationships/slideLayout" Target="../slideLayouts/slideLayout121.xml"/><Relationship Id="rId23" Type="http://schemas.openxmlformats.org/officeDocument/2006/relationships/slideLayout" Target="../slideLayouts/slideLayout122.xml"/><Relationship Id="rId24" Type="http://schemas.openxmlformats.org/officeDocument/2006/relationships/slideLayout" Target="../slideLayouts/slideLayout123.xml"/><Relationship Id="rId25" Type="http://schemas.openxmlformats.org/officeDocument/2006/relationships/slideLayout" Target="../slideLayouts/slideLayout124.xml"/><Relationship Id="rId26" Type="http://schemas.openxmlformats.org/officeDocument/2006/relationships/slideLayout" Target="../slideLayouts/slideLayout125.xml"/><Relationship Id="rId27" Type="http://schemas.openxmlformats.org/officeDocument/2006/relationships/slideLayout" Target="../slideLayouts/slideLayout126.xml"/><Relationship Id="rId28" Type="http://schemas.openxmlformats.org/officeDocument/2006/relationships/slideLayout" Target="../slideLayouts/slideLayout127.xml"/><Relationship Id="rId29" Type="http://schemas.openxmlformats.org/officeDocument/2006/relationships/slideLayout" Target="../slideLayouts/slideLayout128.xml"/><Relationship Id="rId30" Type="http://schemas.openxmlformats.org/officeDocument/2006/relationships/slideLayout" Target="../slideLayouts/slideLayout129.xml"/><Relationship Id="rId31" Type="http://schemas.openxmlformats.org/officeDocument/2006/relationships/slideLayout" Target="../slideLayouts/slideLayout130.xml"/><Relationship Id="rId32" Type="http://schemas.openxmlformats.org/officeDocument/2006/relationships/theme" Target="../theme/theme3.xml"/><Relationship Id="rId10" Type="http://schemas.openxmlformats.org/officeDocument/2006/relationships/slideLayout" Target="../slideLayouts/slideLayout109.xml"/><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slideLayout" Target="../slideLayouts/slideLayout112.xml"/><Relationship Id="rId14" Type="http://schemas.openxmlformats.org/officeDocument/2006/relationships/slideLayout" Target="../slideLayouts/slideLayout113.xml"/><Relationship Id="rId15" Type="http://schemas.openxmlformats.org/officeDocument/2006/relationships/slideLayout" Target="../slideLayouts/slideLayout114.xml"/><Relationship Id="rId16" Type="http://schemas.openxmlformats.org/officeDocument/2006/relationships/slideLayout" Target="../slideLayouts/slideLayout115.xml"/><Relationship Id="rId17" Type="http://schemas.openxmlformats.org/officeDocument/2006/relationships/slideLayout" Target="../slideLayouts/slideLayout116.xml"/><Relationship Id="rId18" Type="http://schemas.openxmlformats.org/officeDocument/2006/relationships/slideLayout" Target="../slideLayouts/slideLayout117.xml"/><Relationship Id="rId19" Type="http://schemas.openxmlformats.org/officeDocument/2006/relationships/slideLayout" Target="../slideLayouts/slideLayout118.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139.xml"/><Relationship Id="rId20" Type="http://schemas.openxmlformats.org/officeDocument/2006/relationships/slideLayout" Target="../slideLayouts/slideLayout150.xml"/><Relationship Id="rId21" Type="http://schemas.openxmlformats.org/officeDocument/2006/relationships/slideLayout" Target="../slideLayouts/slideLayout151.xml"/><Relationship Id="rId22" Type="http://schemas.openxmlformats.org/officeDocument/2006/relationships/slideLayout" Target="../slideLayouts/slideLayout152.xml"/><Relationship Id="rId23" Type="http://schemas.openxmlformats.org/officeDocument/2006/relationships/slideLayout" Target="../slideLayouts/slideLayout153.xml"/><Relationship Id="rId24" Type="http://schemas.openxmlformats.org/officeDocument/2006/relationships/slideLayout" Target="../slideLayouts/slideLayout154.xml"/><Relationship Id="rId25" Type="http://schemas.openxmlformats.org/officeDocument/2006/relationships/slideLayout" Target="../slideLayouts/slideLayout155.xml"/><Relationship Id="rId26" Type="http://schemas.openxmlformats.org/officeDocument/2006/relationships/slideLayout" Target="../slideLayouts/slideLayout156.xml"/><Relationship Id="rId27" Type="http://schemas.openxmlformats.org/officeDocument/2006/relationships/theme" Target="../theme/theme4.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Relationship Id="rId15" Type="http://schemas.openxmlformats.org/officeDocument/2006/relationships/slideLayout" Target="../slideLayouts/slideLayout145.xml"/><Relationship Id="rId16" Type="http://schemas.openxmlformats.org/officeDocument/2006/relationships/slideLayout" Target="../slideLayouts/slideLayout146.xml"/><Relationship Id="rId17" Type="http://schemas.openxmlformats.org/officeDocument/2006/relationships/slideLayout" Target="../slideLayouts/slideLayout147.xml"/><Relationship Id="rId18" Type="http://schemas.openxmlformats.org/officeDocument/2006/relationships/slideLayout" Target="../slideLayouts/slideLayout148.xml"/><Relationship Id="rId19" Type="http://schemas.openxmlformats.org/officeDocument/2006/relationships/slideLayout" Target="../slideLayouts/slideLayout149.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165.xml"/><Relationship Id="rId20" Type="http://schemas.openxmlformats.org/officeDocument/2006/relationships/slideLayout" Target="../slideLayouts/slideLayout176.xml"/><Relationship Id="rId21" Type="http://schemas.openxmlformats.org/officeDocument/2006/relationships/slideLayout" Target="../slideLayouts/slideLayout177.xml"/><Relationship Id="rId22" Type="http://schemas.openxmlformats.org/officeDocument/2006/relationships/slideLayout" Target="../slideLayouts/slideLayout178.xml"/><Relationship Id="rId23" Type="http://schemas.openxmlformats.org/officeDocument/2006/relationships/slideLayout" Target="../slideLayouts/slideLayout179.xml"/><Relationship Id="rId24" Type="http://schemas.openxmlformats.org/officeDocument/2006/relationships/slideLayout" Target="../slideLayouts/slideLayout180.xml"/><Relationship Id="rId25" Type="http://schemas.openxmlformats.org/officeDocument/2006/relationships/slideLayout" Target="../slideLayouts/slideLayout181.xml"/><Relationship Id="rId26" Type="http://schemas.openxmlformats.org/officeDocument/2006/relationships/slideLayout" Target="../slideLayouts/slideLayout182.xml"/><Relationship Id="rId27" Type="http://schemas.openxmlformats.org/officeDocument/2006/relationships/slideLayout" Target="../slideLayouts/slideLayout183.xml"/><Relationship Id="rId28" Type="http://schemas.openxmlformats.org/officeDocument/2006/relationships/theme" Target="../theme/theme5.xml"/><Relationship Id="rId10" Type="http://schemas.openxmlformats.org/officeDocument/2006/relationships/slideLayout" Target="../slideLayouts/slideLayout166.xml"/><Relationship Id="rId11" Type="http://schemas.openxmlformats.org/officeDocument/2006/relationships/slideLayout" Target="../slideLayouts/slideLayout167.xml"/><Relationship Id="rId12" Type="http://schemas.openxmlformats.org/officeDocument/2006/relationships/slideLayout" Target="../slideLayouts/slideLayout168.xml"/><Relationship Id="rId13" Type="http://schemas.openxmlformats.org/officeDocument/2006/relationships/slideLayout" Target="../slideLayouts/slideLayout169.xml"/><Relationship Id="rId14" Type="http://schemas.openxmlformats.org/officeDocument/2006/relationships/slideLayout" Target="../slideLayouts/slideLayout170.xml"/><Relationship Id="rId15" Type="http://schemas.openxmlformats.org/officeDocument/2006/relationships/slideLayout" Target="../slideLayouts/slideLayout171.xml"/><Relationship Id="rId16" Type="http://schemas.openxmlformats.org/officeDocument/2006/relationships/slideLayout" Target="../slideLayouts/slideLayout172.xml"/><Relationship Id="rId17" Type="http://schemas.openxmlformats.org/officeDocument/2006/relationships/slideLayout" Target="../slideLayouts/slideLayout173.xml"/><Relationship Id="rId18" Type="http://schemas.openxmlformats.org/officeDocument/2006/relationships/slideLayout" Target="../slideLayouts/slideLayout174.xml"/><Relationship Id="rId19" Type="http://schemas.openxmlformats.org/officeDocument/2006/relationships/slideLayout" Target="../slideLayouts/slideLayout175.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algn="ctr" defTabSz="610744" fontAlgn="auto">
              <a:spcBef>
                <a:spcPts val="0"/>
              </a:spcBef>
              <a:spcAft>
                <a:spcPts val="0"/>
              </a:spcAft>
              <a:defRPr/>
            </a:pPr>
            <a:r>
              <a:rPr lang="en-US" sz="600" dirty="0" smtClean="0">
                <a:solidFill>
                  <a:srgbClr val="000000">
                    <a:alpha val="25000"/>
                  </a:srgbClr>
                </a:solidFill>
                <a:latin typeface="+mn-lt"/>
                <a:ea typeface="+mn-ea"/>
                <a:cs typeface="CiscoSans Thin"/>
              </a:rPr>
              <a:t>Cisco Public</a:t>
            </a:r>
          </a:p>
        </p:txBody>
      </p:sp>
      <p:pic>
        <p:nvPicPr>
          <p:cNvPr id="7" name="Picture 2" descr="C:\Users\spius\Pictures\cisco logo blue gradient.png"/>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19" r:id="rId1"/>
    <p:sldLayoutId id="2147483875" r:id="rId2"/>
    <p:sldLayoutId id="2147483877" r:id="rId3"/>
    <p:sldLayoutId id="2147483876"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920" r:id="rId35"/>
    <p:sldLayoutId id="2147483922" r:id="rId36"/>
    <p:sldLayoutId id="2147483923" r:id="rId37"/>
    <p:sldLayoutId id="2147484056" r:id="rId38"/>
    <p:sldLayoutId id="2147484058" r:id="rId39"/>
    <p:sldLayoutId id="2147484059" r:id="rId40"/>
    <p:sldLayoutId id="2147484060" r:id="rId41"/>
    <p:sldLayoutId id="2147484072" r:id="rId42"/>
    <p:sldLayoutId id="2147484073" r:id="rId43"/>
    <p:sldLayoutId id="2147484076" r:id="rId44"/>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a:t>
            </a:r>
            <a:r>
              <a:rPr lang="en-US" altLang="ja-JP" sz="600" dirty="0" smtClean="0">
                <a:solidFill>
                  <a:srgbClr val="000000">
                    <a:alpha val="25000"/>
                  </a:srgbClr>
                </a:solidFill>
                <a:latin typeface="+mn-lt"/>
                <a:ea typeface="+mn-ea"/>
                <a:cs typeface="CiscoSans Thin"/>
              </a:rPr>
              <a:t>7</a:t>
            </a:r>
            <a:r>
              <a:rPr lang="en-US" sz="600" dirty="0" smtClean="0">
                <a:solidFill>
                  <a:srgbClr val="000000">
                    <a:alpha val="25000"/>
                  </a:srgbClr>
                </a:solidFill>
                <a:latin typeface="+mn-lt"/>
                <a:ea typeface="+mn-ea"/>
                <a:cs typeface="CiscoSans Thin"/>
              </a:rPr>
              <a:t>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1029" name="Picture 2"/>
          <p:cNvPicPr>
            <a:picLocks noChangeAspect="1" noChangeArrowheads="1"/>
          </p:cNvPicPr>
          <p:nvPr/>
        </p:nvPicPr>
        <p:blipFill>
          <a:blip r:embed="rId57">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0" r:id="rId36"/>
    <p:sldLayoutId id="2147483961" r:id="rId37"/>
    <p:sldLayoutId id="2147483962" r:id="rId38"/>
    <p:sldLayoutId id="2147483963" r:id="rId39"/>
    <p:sldLayoutId id="2147483964" r:id="rId40"/>
    <p:sldLayoutId id="2147483965" r:id="rId41"/>
    <p:sldLayoutId id="2147483966" r:id="rId42"/>
    <p:sldLayoutId id="2147483967" r:id="rId43"/>
    <p:sldLayoutId id="2147483968" r:id="rId44"/>
    <p:sldLayoutId id="2147483969" r:id="rId45"/>
    <p:sldLayoutId id="2147483970" r:id="rId46"/>
    <p:sldLayoutId id="2147483971" r:id="rId47"/>
    <p:sldLayoutId id="2147483972" r:id="rId48"/>
    <p:sldLayoutId id="2147483973" r:id="rId49"/>
    <p:sldLayoutId id="2147483974" r:id="rId50"/>
    <p:sldLayoutId id="2147483975" r:id="rId51"/>
    <p:sldLayoutId id="2147483977" r:id="rId52"/>
    <p:sldLayoutId id="2147484061" r:id="rId53"/>
    <p:sldLayoutId id="2147484062" r:id="rId54"/>
    <p:sldLayoutId id="2147484063" r:id="rId55"/>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998285149"/>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57" r:id="rId3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a:t>
            </a:r>
            <a:r>
              <a:rPr lang="en-US" sz="600" spc="20" baseline="0" dirty="0" smtClean="0">
                <a:solidFill>
                  <a:schemeClr val="bg2">
                    <a:lumMod val="65000"/>
                  </a:schemeClr>
                </a:solidFill>
                <a:latin typeface="+mn-lt"/>
                <a:ea typeface="+mn-ea"/>
                <a:cs typeface="CiscoSans Thin"/>
              </a:rPr>
              <a:t>Public</a:t>
            </a:r>
            <a:endParaRPr lang="en-US" sz="600" spc="20" baseline="0" dirty="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140381202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 id="2147484048" r:id="rId20"/>
    <p:sldLayoutId id="2147484049" r:id="rId21"/>
    <p:sldLayoutId id="2147484050" r:id="rId22"/>
    <p:sldLayoutId id="2147484051" r:id="rId23"/>
    <p:sldLayoutId id="2147484052" r:id="rId24"/>
    <p:sldLayoutId id="2147484053" r:id="rId25"/>
    <p:sldLayoutId id="2147484054"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altLang="ja-JP"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36934110"/>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57.xml"/><Relationship Id="rId2"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55.emf"/></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40.xml"/><Relationship Id="rId2"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40.xml"/><Relationship Id="rId2"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0.xml"/><Relationship Id="rId4" Type="http://schemas.openxmlformats.org/officeDocument/2006/relationships/image" Target="../media/image64.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0.xml"/><Relationship Id="rId4" Type="http://schemas.openxmlformats.org/officeDocument/2006/relationships/image" Target="../media/image65.png"/><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0.xml"/><Relationship Id="rId4" Type="http://schemas.openxmlformats.org/officeDocument/2006/relationships/image" Target="../media/image66.png"/><Relationship Id="rId1" Type="http://schemas.microsoft.com/office/2007/relationships/media" Target="../media/media3.mp4"/><Relationship Id="rId2" Type="http://schemas.openxmlformats.org/officeDocument/2006/relationships/video" Target="../media/media3.mp4"/></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140.xml"/><Relationship Id="rId2"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73.png"/><Relationship Id="rId3" Type="http://schemas.openxmlformats.org/officeDocument/2006/relationships/image" Target="../media/image74.png"/></Relationships>
</file>

<file path=ppt/slides/_rels/slide2.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36.png"/><Relationship Id="rId21" Type="http://schemas.openxmlformats.org/officeDocument/2006/relationships/image" Target="../media/image37.png"/><Relationship Id="rId22" Type="http://schemas.openxmlformats.org/officeDocument/2006/relationships/image" Target="../media/image38.tiff"/><Relationship Id="rId23" Type="http://schemas.openxmlformats.org/officeDocument/2006/relationships/image" Target="../media/image39.png"/><Relationship Id="rId10" Type="http://schemas.openxmlformats.org/officeDocument/2006/relationships/image" Target="../media/image29.png"/><Relationship Id="rId11" Type="http://schemas.microsoft.com/office/2007/relationships/hdphoto" Target="../media/hdphoto1.wdp"/><Relationship Id="rId12" Type="http://schemas.microsoft.com/office/2007/relationships/hdphoto" Target="../media/hdphoto2.wdp"/><Relationship Id="rId13" Type="http://schemas.microsoft.com/office/2007/relationships/hdphoto" Target="../media/hdphoto3.wdp"/><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35.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slideLayout" Target="../slideLayouts/slideLayout140.xml"/><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75.png"/><Relationship Id="rId3"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77.png"/><Relationship Id="rId3" Type="http://schemas.openxmlformats.org/officeDocument/2006/relationships/image" Target="../media/image7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79.png"/><Relationship Id="rId3"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7.png"/><Relationship Id="rId5" Type="http://schemas.openxmlformats.org/officeDocument/2006/relationships/image" Target="../media/image81.png"/><Relationship Id="rId1" Type="http://schemas.openxmlformats.org/officeDocument/2006/relationships/slideLayout" Target="../slideLayouts/slideLayout140.xml"/><Relationship Id="rId2" Type="http://schemas.openxmlformats.org/officeDocument/2006/relationships/image" Target="../media/image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82.png"/><Relationship Id="rId3" Type="http://schemas.openxmlformats.org/officeDocument/2006/relationships/hyperlink" Target="http://www.cisco.com/c/en/us/products/hyperconverged-infrastructure/index.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jpeg"/><Relationship Id="rId1" Type="http://schemas.openxmlformats.org/officeDocument/2006/relationships/slideLayout" Target="../slideLayouts/slideLayout140.xml"/><Relationship Id="rId2" Type="http://schemas.openxmlformats.org/officeDocument/2006/relationships/image" Target="../media/image8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86.png"/><Relationship Id="rId3" Type="http://schemas.openxmlformats.org/officeDocument/2006/relationships/image" Target="../media/image8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88.png"/><Relationship Id="rId3" Type="http://schemas.openxmlformats.org/officeDocument/2006/relationships/image" Target="../media/image89.wmf"/></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92.tiff"/><Relationship Id="rId7" Type="http://schemas.openxmlformats.org/officeDocument/2006/relationships/image" Target="../media/image93.tiff"/><Relationship Id="rId8" Type="http://schemas.openxmlformats.org/officeDocument/2006/relationships/image" Target="../media/image94.jpeg"/><Relationship Id="rId1" Type="http://schemas.openxmlformats.org/officeDocument/2006/relationships/slideLayout" Target="../slideLayouts/slideLayout140.xml"/><Relationship Id="rId2"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hyperlink" Target="https://www.cisco.com/c/en/us/solutions/design-zone/data-center-design-guides/data-center-design-guides-all.html#Hyperconverged" TargetMode="External"/><Relationship Id="rId4" Type="http://schemas.openxmlformats.org/officeDocument/2006/relationships/hyperlink" Target="http://www.cisco.com/c/en/us/products/hyperconverged-infrastructure/hyperflex-hx-series/white-paper-listing.html" TargetMode="External"/><Relationship Id="rId5" Type="http://schemas.openxmlformats.org/officeDocument/2006/relationships/hyperlink" Target="https://www.cisco.com/c/en/us/support/hyperconverged-systems/hyperflex-hx-data-platform-software/products-release-notes-list.html" TargetMode="External"/><Relationship Id="rId1" Type="http://schemas.openxmlformats.org/officeDocument/2006/relationships/slideLayout" Target="../slideLayouts/slideLayout140.xml"/><Relationship Id="rId2" Type="http://schemas.openxmlformats.org/officeDocument/2006/relationships/hyperlink" Target="https://www.cisco.com/c/dam/global/ja_jp/products/collateral/hyperconverged-infrastructure/hyperflex-hx-series/white-paper-c11-736814.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4.wdp"/><Relationship Id="rId5" Type="http://schemas.microsoft.com/office/2007/relationships/hdphoto" Target="../media/hdphoto5.wdp"/><Relationship Id="rId6" Type="http://schemas.openxmlformats.org/officeDocument/2006/relationships/image" Target="../media/image41.png"/><Relationship Id="rId1" Type="http://schemas.openxmlformats.org/officeDocument/2006/relationships/slideLayout" Target="../slideLayouts/slideLayout140.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6.wdp"/><Relationship Id="rId5" Type="http://schemas.microsoft.com/office/2007/relationships/hdphoto" Target="../media/hdphoto4.wdp"/><Relationship Id="rId1" Type="http://schemas.openxmlformats.org/officeDocument/2006/relationships/slideLayout" Target="../slideLayouts/slideLayout140.xml"/><Relationship Id="rId2" Type="http://schemas.openxmlformats.org/officeDocument/2006/relationships/image" Target="../media/image4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140.xml"/><Relationship Id="rId2"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52.png"/><Relationship Id="rId3"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D3D"/>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60" y="-91463"/>
            <a:ext cx="3633457" cy="3633457"/>
          </a:xfrm>
          <a:prstGeom prst="rect">
            <a:avLst/>
          </a:prstGeom>
        </p:spPr>
      </p:pic>
      <p:sp>
        <p:nvSpPr>
          <p:cNvPr id="9" name="円/楕円 8"/>
          <p:cNvSpPr/>
          <p:nvPr/>
        </p:nvSpPr>
        <p:spPr>
          <a:xfrm>
            <a:off x="8257475" y="2362779"/>
            <a:ext cx="651242" cy="6512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807" y="3041804"/>
            <a:ext cx="632383" cy="2352678"/>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987" y="3680123"/>
            <a:ext cx="632383" cy="2352678"/>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679" y="3482149"/>
            <a:ext cx="632383" cy="2352678"/>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968" y="1992762"/>
            <a:ext cx="1313014" cy="5143500"/>
          </a:xfrm>
          <a:prstGeom prst="rect">
            <a:avLst/>
          </a:prstGeom>
        </p:spPr>
      </p:pic>
      <p:sp>
        <p:nvSpPr>
          <p:cNvPr id="18" name="円/楕円 17"/>
          <p:cNvSpPr/>
          <p:nvPr/>
        </p:nvSpPr>
        <p:spPr>
          <a:xfrm>
            <a:off x="3129557" y="2890752"/>
            <a:ext cx="651242" cy="651242"/>
          </a:xfrm>
          <a:prstGeom prst="ellipse">
            <a:avLst/>
          </a:prstGeom>
          <a:solidFill>
            <a:schemeClr val="bg2">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endParaRPr>
          </a:p>
        </p:txBody>
      </p:sp>
      <p:sp>
        <p:nvSpPr>
          <p:cNvPr id="6" name="Title 5"/>
          <p:cNvSpPr>
            <a:spLocks noGrp="1"/>
          </p:cNvSpPr>
          <p:nvPr>
            <p:ph type="ctrTitle"/>
          </p:nvPr>
        </p:nvSpPr>
        <p:spPr/>
        <p:txBody>
          <a:bodyPr/>
          <a:lstStyle/>
          <a:p>
            <a:r>
              <a:rPr lang="en-US" altLang="ja-JP" sz="6000" kern="0" dirty="0">
                <a:latin typeface="Meiryo" charset="-128"/>
                <a:ea typeface="Meiryo" charset="-128"/>
                <a:cs typeface="Meiryo" charset="-128"/>
              </a:rPr>
              <a:t/>
            </a:r>
            <a:br>
              <a:rPr lang="en-US" altLang="ja-JP" sz="6000" kern="0" dirty="0">
                <a:latin typeface="Meiryo" charset="-128"/>
                <a:ea typeface="Meiryo" charset="-128"/>
                <a:cs typeface="Meiryo" charset="-128"/>
              </a:rPr>
            </a:br>
            <a:r>
              <a:rPr lang="en-US" altLang="ja-JP" sz="6000" kern="0" dirty="0">
                <a:latin typeface="Meiryo" charset="-128"/>
                <a:ea typeface="Meiryo" charset="-128"/>
                <a:cs typeface="Meiryo" charset="-128"/>
              </a:rPr>
              <a:t/>
            </a:r>
            <a:br>
              <a:rPr lang="en-US" altLang="ja-JP" sz="6000" kern="0" dirty="0">
                <a:latin typeface="Meiryo" charset="-128"/>
                <a:ea typeface="Meiryo" charset="-128"/>
                <a:cs typeface="Meiryo" charset="-128"/>
              </a:rPr>
            </a:br>
            <a:r>
              <a:rPr lang="ja-JP" altLang="en-US" sz="2400" kern="0" dirty="0">
                <a:latin typeface="Meiryo" charset="-128"/>
                <a:ea typeface="Meiryo" charset="-128"/>
                <a:cs typeface="Meiryo" charset="-128"/>
              </a:rPr>
              <a:t>シスコの</a:t>
            </a:r>
            <a:r>
              <a:rPr lang="ja-JP" altLang="en-US" sz="2400" kern="0" dirty="0" smtClean="0">
                <a:latin typeface="Meiryo" charset="-128"/>
                <a:ea typeface="Meiryo" charset="-128"/>
                <a:cs typeface="Meiryo" charset="-128"/>
              </a:rPr>
              <a:t>ハイパーコンバージド</a:t>
            </a:r>
            <a:r>
              <a:rPr lang="en-US" altLang="ja-JP" sz="2400" kern="0" dirty="0" smtClean="0">
                <a:latin typeface="Meiryo" charset="-128"/>
                <a:ea typeface="Meiryo" charset="-128"/>
                <a:cs typeface="Meiryo" charset="-128"/>
              </a:rPr>
              <a:t> </a:t>
            </a:r>
            <a:r>
              <a:rPr lang="ja-JP" altLang="en-US" sz="2400" kern="0" dirty="0" smtClean="0">
                <a:latin typeface="Meiryo" charset="-128"/>
                <a:ea typeface="Meiryo" charset="-128"/>
                <a:cs typeface="Meiryo" charset="-128"/>
              </a:rPr>
              <a:t>インフラ </a:t>
            </a:r>
            <a:r>
              <a:rPr lang="en-US" altLang="ja-JP" sz="6000" kern="0" dirty="0" err="1" smtClean="0">
                <a:latin typeface="Meiryo" charset="-128"/>
                <a:ea typeface="Meiryo" charset="-128"/>
                <a:cs typeface="Meiryo" charset="-128"/>
              </a:rPr>
              <a:t>HyperFlex</a:t>
            </a:r>
            <a:r>
              <a:rPr lang="en-US" altLang="ja-JP" sz="4400" kern="0" dirty="0">
                <a:latin typeface="Meiryo" charset="-128"/>
                <a:ea typeface="Meiryo" charset="-128"/>
                <a:cs typeface="Meiryo" charset="-128"/>
              </a:rPr>
              <a:t> </a:t>
            </a:r>
            <a:r>
              <a:rPr lang="ja-JP" altLang="en-US" sz="4800" kern="0" dirty="0" smtClean="0">
                <a:latin typeface="Meiryo" charset="-128"/>
                <a:ea typeface="Meiryo" charset="-128"/>
                <a:cs typeface="Meiryo" charset="-128"/>
              </a:rPr>
              <a:t>ご紹介</a:t>
            </a:r>
            <a:endParaRPr lang="en-US" sz="4800" dirty="0">
              <a:effectLst>
                <a:glow rad="228600">
                  <a:srgbClr val="FFAD3D">
                    <a:alpha val="40000"/>
                  </a:srgbClr>
                </a:glow>
              </a:effectLst>
              <a:latin typeface="Meiryo" charset="-128"/>
              <a:ea typeface="Meiryo" charset="-128"/>
              <a:cs typeface="Meiryo" charset="-128"/>
            </a:endParaRPr>
          </a:p>
        </p:txBody>
      </p:sp>
      <p:sp>
        <p:nvSpPr>
          <p:cNvPr id="19" name="Subtitle 3"/>
          <p:cNvSpPr>
            <a:spLocks noGrp="1"/>
          </p:cNvSpPr>
          <p:nvPr>
            <p:ph type="subTitle" idx="1"/>
          </p:nvPr>
        </p:nvSpPr>
        <p:spPr>
          <a:xfrm>
            <a:off x="469496" y="3482150"/>
            <a:ext cx="8296421" cy="883094"/>
          </a:xfrm>
        </p:spPr>
        <p:txBody>
          <a:bodyPr/>
          <a:lstStyle/>
          <a:p>
            <a:r>
              <a:rPr lang="ja-JP" altLang="en-US" dirty="0" smtClean="0">
                <a:latin typeface="Meiryo" charset="-128"/>
                <a:ea typeface="Meiryo" charset="-128"/>
                <a:cs typeface="Meiryo" charset="-128"/>
              </a:rPr>
              <a:t>シスコシステムズ合同会社</a:t>
            </a:r>
            <a:r>
              <a:rPr lang="en-US" altLang="ja-JP" dirty="0">
                <a:latin typeface="Meiryo" charset="-128"/>
                <a:ea typeface="Meiryo" charset="-128"/>
                <a:cs typeface="Meiryo" charset="-128"/>
              </a:rPr>
              <a:t/>
            </a:r>
            <a:br>
              <a:rPr lang="en-US" altLang="ja-JP" dirty="0">
                <a:latin typeface="Meiryo" charset="-128"/>
                <a:ea typeface="Meiryo" charset="-128"/>
                <a:cs typeface="Meiryo" charset="-128"/>
              </a:rPr>
            </a:br>
            <a:r>
              <a:rPr lang="ja-JP" altLang="en-US" dirty="0" smtClean="0">
                <a:latin typeface="Meiryo" charset="-128"/>
                <a:ea typeface="Meiryo" charset="-128"/>
                <a:cs typeface="Meiryo" charset="-128"/>
              </a:rPr>
              <a:t>データセンター</a:t>
            </a:r>
            <a:r>
              <a:rPr lang="en-US" altLang="ja-JP" dirty="0" smtClean="0">
                <a:latin typeface="Meiryo" charset="-128"/>
                <a:ea typeface="Meiryo" charset="-128"/>
                <a:cs typeface="Meiryo" charset="-128"/>
              </a:rPr>
              <a:t>/</a:t>
            </a:r>
            <a:r>
              <a:rPr lang="ja-JP" altLang="en-US" dirty="0" smtClean="0">
                <a:latin typeface="Meiryo" charset="-128"/>
                <a:ea typeface="Meiryo" charset="-128"/>
                <a:cs typeface="Meiryo" charset="-128"/>
              </a:rPr>
              <a:t>バーチャライゼーション事業</a:t>
            </a:r>
            <a:r>
              <a:rPr lang="en-US" altLang="ja-JP" dirty="0">
                <a:latin typeface="Meiryo" charset="-128"/>
                <a:ea typeface="Meiryo" charset="-128"/>
                <a:cs typeface="Meiryo" charset="-128"/>
              </a:rPr>
              <a:t/>
            </a:r>
            <a:br>
              <a:rPr lang="en-US" altLang="ja-JP" dirty="0">
                <a:latin typeface="Meiryo" charset="-128"/>
                <a:ea typeface="Meiryo" charset="-128"/>
                <a:cs typeface="Meiryo" charset="-128"/>
              </a:rPr>
            </a:br>
            <a:r>
              <a:rPr lang="ja-JP" altLang="en-US" dirty="0" smtClean="0">
                <a:latin typeface="Meiryo" charset="-128"/>
                <a:ea typeface="Meiryo" charset="-128"/>
                <a:cs typeface="Meiryo" charset="-128"/>
              </a:rPr>
              <a:t>吉尾　謙志</a:t>
            </a:r>
            <a:endParaRPr lang="en-US" altLang="ja-JP" dirty="0">
              <a:latin typeface="Meiryo" charset="-128"/>
              <a:ea typeface="Meiryo" charset="-128"/>
              <a:cs typeface="Meiryo" charset="-128"/>
            </a:endParaRPr>
          </a:p>
        </p:txBody>
      </p:sp>
      <p:sp>
        <p:nvSpPr>
          <p:cNvPr id="20" name="テキスト プレースホルダー 1"/>
          <p:cNvSpPr>
            <a:spLocks noGrp="1"/>
          </p:cNvSpPr>
          <p:nvPr>
            <p:ph type="body" sz="quarter" idx="12"/>
          </p:nvPr>
        </p:nvSpPr>
        <p:spPr>
          <a:xfrm>
            <a:off x="469496" y="4557106"/>
            <a:ext cx="8296421" cy="288131"/>
          </a:xfrm>
        </p:spPr>
        <p:txBody>
          <a:bodyPr/>
          <a:lstStyle/>
          <a:p>
            <a:r>
              <a:rPr lang="en-US" altLang="ja-JP" dirty="0" smtClean="0">
                <a:cs typeface="Arial" panose="020B0604020202020204" pitchFamily="34" charset="0"/>
              </a:rPr>
              <a:t>Dec. 06.</a:t>
            </a:r>
            <a:r>
              <a:rPr lang="ja-JP" altLang="en-US" dirty="0" smtClean="0">
                <a:cs typeface="Arial" panose="020B0604020202020204" pitchFamily="34" charset="0"/>
              </a:rPr>
              <a:t> </a:t>
            </a:r>
            <a:r>
              <a:rPr lang="en-US" altLang="ja-JP" dirty="0" smtClean="0">
                <a:cs typeface="Arial" panose="020B0604020202020204" pitchFamily="34" charset="0"/>
              </a:rPr>
              <a:t>2017</a:t>
            </a:r>
            <a:endParaRPr lang="en-US" dirty="0">
              <a:ea typeface="ＭＳ Ｐゴシック" charset="0"/>
            </a:endParaRPr>
          </a:p>
          <a:p>
            <a:endParaRPr kumimoji="1" lang="ja-JP" altLang="en-US" dirty="0"/>
          </a:p>
        </p:txBody>
      </p:sp>
    </p:spTree>
    <p:extLst>
      <p:ext uri="{BB962C8B-B14F-4D97-AF65-F5344CB8AC3E}">
        <p14:creationId xmlns:p14="http://schemas.microsoft.com/office/powerpoint/2010/main" val="149660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1000"/>
                                        <p:tgtEl>
                                          <p:spTgt spid="14"/>
                                        </p:tgtEl>
                                      </p:cBhvr>
                                    </p:animEffect>
                                  </p:childTnLst>
                                </p:cTn>
                              </p:par>
                              <p:par>
                                <p:cTn id="14" presetID="22" presetClass="entr" presetSubtype="4"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200"/>
                                        <p:tgtEl>
                                          <p:spTgt spid="16"/>
                                        </p:tgtEl>
                                      </p:cBhvr>
                                    </p:animEffect>
                                  </p:childTnLst>
                                </p:cTn>
                              </p:par>
                              <p:par>
                                <p:cTn id="17" presetID="22" presetClass="entr" presetSubtype="1"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200"/>
                                        <p:tgtEl>
                                          <p:spTgt spid="15"/>
                                        </p:tgtEl>
                                      </p:cBhvr>
                                    </p:animEffect>
                                  </p:childTnLst>
                                </p:cTn>
                              </p:par>
                            </p:childTnLst>
                          </p:cTn>
                        </p:par>
                        <p:par>
                          <p:cTn id="20" fill="hold">
                            <p:stCondLst>
                              <p:cond delay="2200"/>
                            </p:stCondLst>
                            <p:childTnLst>
                              <p:par>
                                <p:cTn id="21" presetID="26"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90">
                                          <p:stCondLst>
                                            <p:cond delay="0"/>
                                          </p:stCondLst>
                                        </p:cTn>
                                        <p:tgtEl>
                                          <p:spTgt spid="9"/>
                                        </p:tgtEl>
                                      </p:cBhvr>
                                    </p:animEffect>
                                    <p:anim calcmode="lin" valueType="num">
                                      <p:cBhvr>
                                        <p:cTn id="2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gtEl>
                                      </p:cBhvr>
                                      <p:to x="100000" y="60000"/>
                                    </p:animScale>
                                    <p:animScale>
                                      <p:cBhvr>
                                        <p:cTn id="30" dur="83" decel="50000">
                                          <p:stCondLst>
                                            <p:cond delay="338"/>
                                          </p:stCondLst>
                                        </p:cTn>
                                        <p:tgtEl>
                                          <p:spTgt spid="9"/>
                                        </p:tgtEl>
                                      </p:cBhvr>
                                      <p:to x="100000" y="100000"/>
                                    </p:animScale>
                                    <p:animScale>
                                      <p:cBhvr>
                                        <p:cTn id="31" dur="13">
                                          <p:stCondLst>
                                            <p:cond delay="656"/>
                                          </p:stCondLst>
                                        </p:cTn>
                                        <p:tgtEl>
                                          <p:spTgt spid="9"/>
                                        </p:tgtEl>
                                      </p:cBhvr>
                                      <p:to x="100000" y="80000"/>
                                    </p:animScale>
                                    <p:animScale>
                                      <p:cBhvr>
                                        <p:cTn id="32" dur="83" decel="50000">
                                          <p:stCondLst>
                                            <p:cond delay="669"/>
                                          </p:stCondLst>
                                        </p:cTn>
                                        <p:tgtEl>
                                          <p:spTgt spid="9"/>
                                        </p:tgtEl>
                                      </p:cBhvr>
                                      <p:to x="100000" y="100000"/>
                                    </p:animScale>
                                    <p:animScale>
                                      <p:cBhvr>
                                        <p:cTn id="33" dur="13">
                                          <p:stCondLst>
                                            <p:cond delay="821"/>
                                          </p:stCondLst>
                                        </p:cTn>
                                        <p:tgtEl>
                                          <p:spTgt spid="9"/>
                                        </p:tgtEl>
                                      </p:cBhvr>
                                      <p:to x="100000" y="90000"/>
                                    </p:animScale>
                                    <p:animScale>
                                      <p:cBhvr>
                                        <p:cTn id="34" dur="83" decel="50000">
                                          <p:stCondLst>
                                            <p:cond delay="834"/>
                                          </p:stCondLst>
                                        </p:cTn>
                                        <p:tgtEl>
                                          <p:spTgt spid="9"/>
                                        </p:tgtEl>
                                      </p:cBhvr>
                                      <p:to x="100000" y="100000"/>
                                    </p:animScale>
                                    <p:animScale>
                                      <p:cBhvr>
                                        <p:cTn id="35" dur="13">
                                          <p:stCondLst>
                                            <p:cond delay="904"/>
                                          </p:stCondLst>
                                        </p:cTn>
                                        <p:tgtEl>
                                          <p:spTgt spid="9"/>
                                        </p:tgtEl>
                                      </p:cBhvr>
                                      <p:to x="100000" y="95000"/>
                                    </p:animScale>
                                    <p:animScale>
                                      <p:cBhvr>
                                        <p:cTn id="36" dur="83" decel="50000">
                                          <p:stCondLst>
                                            <p:cond delay="917"/>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90">
                                          <p:stCondLst>
                                            <p:cond delay="0"/>
                                          </p:stCondLst>
                                        </p:cTn>
                                        <p:tgtEl>
                                          <p:spTgt spid="18"/>
                                        </p:tgtEl>
                                      </p:cBhvr>
                                    </p:animEffect>
                                    <p:anim calcmode="lin" valueType="num">
                                      <p:cBhvr>
                                        <p:cTn id="4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5" dur="13">
                                          <p:stCondLst>
                                            <p:cond delay="325"/>
                                          </p:stCondLst>
                                        </p:cTn>
                                        <p:tgtEl>
                                          <p:spTgt spid="18"/>
                                        </p:tgtEl>
                                      </p:cBhvr>
                                      <p:to x="100000" y="60000"/>
                                    </p:animScale>
                                    <p:animScale>
                                      <p:cBhvr>
                                        <p:cTn id="46" dur="83" decel="50000">
                                          <p:stCondLst>
                                            <p:cond delay="338"/>
                                          </p:stCondLst>
                                        </p:cTn>
                                        <p:tgtEl>
                                          <p:spTgt spid="18"/>
                                        </p:tgtEl>
                                      </p:cBhvr>
                                      <p:to x="100000" y="100000"/>
                                    </p:animScale>
                                    <p:animScale>
                                      <p:cBhvr>
                                        <p:cTn id="47" dur="13">
                                          <p:stCondLst>
                                            <p:cond delay="656"/>
                                          </p:stCondLst>
                                        </p:cTn>
                                        <p:tgtEl>
                                          <p:spTgt spid="18"/>
                                        </p:tgtEl>
                                      </p:cBhvr>
                                      <p:to x="100000" y="80000"/>
                                    </p:animScale>
                                    <p:animScale>
                                      <p:cBhvr>
                                        <p:cTn id="48" dur="83" decel="50000">
                                          <p:stCondLst>
                                            <p:cond delay="669"/>
                                          </p:stCondLst>
                                        </p:cTn>
                                        <p:tgtEl>
                                          <p:spTgt spid="18"/>
                                        </p:tgtEl>
                                      </p:cBhvr>
                                      <p:to x="100000" y="100000"/>
                                    </p:animScale>
                                    <p:animScale>
                                      <p:cBhvr>
                                        <p:cTn id="49" dur="13">
                                          <p:stCondLst>
                                            <p:cond delay="821"/>
                                          </p:stCondLst>
                                        </p:cTn>
                                        <p:tgtEl>
                                          <p:spTgt spid="18"/>
                                        </p:tgtEl>
                                      </p:cBhvr>
                                      <p:to x="100000" y="90000"/>
                                    </p:animScale>
                                    <p:animScale>
                                      <p:cBhvr>
                                        <p:cTn id="50" dur="83" decel="50000">
                                          <p:stCondLst>
                                            <p:cond delay="834"/>
                                          </p:stCondLst>
                                        </p:cTn>
                                        <p:tgtEl>
                                          <p:spTgt spid="18"/>
                                        </p:tgtEl>
                                      </p:cBhvr>
                                      <p:to x="100000" y="100000"/>
                                    </p:animScale>
                                    <p:animScale>
                                      <p:cBhvr>
                                        <p:cTn id="51" dur="13">
                                          <p:stCondLst>
                                            <p:cond delay="904"/>
                                          </p:stCondLst>
                                        </p:cTn>
                                        <p:tgtEl>
                                          <p:spTgt spid="18"/>
                                        </p:tgtEl>
                                      </p:cBhvr>
                                      <p:to x="100000" y="95000"/>
                                    </p:animScale>
                                    <p:animScale>
                                      <p:cBhvr>
                                        <p:cTn id="52"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537"/>
          <p:cNvSpPr/>
          <p:nvPr/>
        </p:nvSpPr>
        <p:spPr>
          <a:xfrm>
            <a:off x="464152" y="1802789"/>
            <a:ext cx="6257751" cy="191955"/>
          </a:xfrm>
          <a:prstGeom prst="roundRect">
            <a:avLst>
              <a:gd name="adj" fmla="val 21242"/>
            </a:avLst>
          </a:prstGeom>
          <a:gradFill flip="none" rotWithShape="1">
            <a:gsLst>
              <a:gs pos="0">
                <a:srgbClr val="00B0F0"/>
              </a:gs>
              <a:gs pos="100000">
                <a:srgbClr val="52526D"/>
              </a:gs>
            </a:gsLst>
            <a:path path="circle">
              <a:fillToRect l="50000" t="50000" r="50000" b="50000"/>
            </a:path>
            <a:tileRect/>
          </a:gra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999"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データストア</a:t>
            </a:r>
          </a:p>
        </p:txBody>
      </p:sp>
      <p:sp>
        <p:nvSpPr>
          <p:cNvPr id="69" name="Shape 537"/>
          <p:cNvSpPr/>
          <p:nvPr/>
        </p:nvSpPr>
        <p:spPr>
          <a:xfrm>
            <a:off x="464150" y="1802762"/>
            <a:ext cx="8522827"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999" dirty="0" smtClean="0">
                <a:solidFill>
                  <a:srgbClr val="FFFFFF"/>
                </a:solidFill>
                <a:latin typeface="Century Gothic" pitchFamily="34" charset="0"/>
                <a:ea typeface="MS PGothic" panose="020B0600070205080204" pitchFamily="34" charset="-128"/>
                <a:cs typeface=""/>
              </a:rPr>
              <a:t>データストア</a:t>
            </a:r>
            <a:endParaRPr lang="ja-JP" altLang="en-US" sz="999" dirty="0">
              <a:solidFill>
                <a:srgbClr val="FFFFFF"/>
              </a:solidFill>
              <a:latin typeface="Century Gothic" pitchFamily="34" charset="0"/>
              <a:ea typeface="MS PGothic" panose="020B0600070205080204" pitchFamily="34" charset="-128"/>
              <a:cs typeface=""/>
            </a:endParaRPr>
          </a:p>
        </p:txBody>
      </p:sp>
      <p:sp>
        <p:nvSpPr>
          <p:cNvPr id="70" name="Rounded Rectangle 230"/>
          <p:cNvSpPr/>
          <p:nvPr/>
        </p:nvSpPr>
        <p:spPr>
          <a:xfrm rot="10800000">
            <a:off x="27722" y="2378655"/>
            <a:ext cx="9140695" cy="1151733"/>
          </a:xfrm>
          <a:prstGeom prst="roundRect">
            <a:avLst>
              <a:gd name="adj" fmla="val 19370"/>
            </a:avLst>
          </a:prstGeom>
          <a:gradFill flip="none" rotWithShape="1">
            <a:gsLst>
              <a:gs pos="0">
                <a:srgbClr val="FFFFFF">
                  <a:alpha val="0"/>
                </a:srgbClr>
              </a:gs>
              <a:gs pos="100000">
                <a:srgbClr val="272848">
                  <a:alpha val="10000"/>
                </a:srgbClr>
              </a:gs>
            </a:gsLst>
            <a:lin ang="16200000" scaled="1"/>
            <a:tileRect/>
          </a:gradFill>
          <a:ln w="25400" cap="flat" cmpd="sng" algn="ctr">
            <a:noFill/>
            <a:prstDash val="solid"/>
          </a:ln>
          <a:effectLst/>
        </p:spPr>
        <p:txBody>
          <a:bodyPr rtlCol="0" anchor="ctr"/>
          <a:lstStyle/>
          <a:p>
            <a:pPr marL="0" marR="0" lvl="0" indent="0" algn="ctr" defTabSz="342774" eaLnBrk="1" fontAlgn="auto" latinLnBrk="0" hangingPunct="1">
              <a:lnSpc>
                <a:spcPct val="100000"/>
              </a:lnSpc>
              <a:spcBef>
                <a:spcPts val="0"/>
              </a:spcBef>
              <a:spcAft>
                <a:spcPts val="0"/>
              </a:spcAft>
              <a:buClrTx/>
              <a:buSzTx/>
              <a:buFontTx/>
              <a:buNone/>
              <a:tabLst/>
              <a:defRPr/>
            </a:pPr>
            <a:endParaRPr kumimoji="0" lang="ja-JP" altLang="en-US" sz="700" b="0" i="0" u="none" strike="noStrike" kern="0" cap="none" spc="0" normalizeH="0" baseline="0" noProof="0" dirty="0" smtClean="0">
              <a:ln>
                <a:noFill/>
              </a:ln>
              <a:solidFill>
                <a:srgbClr val="FFFFFF"/>
              </a:solidFill>
              <a:effectLst/>
              <a:uLnTx/>
              <a:uFillTx/>
              <a:latin typeface="Arial"/>
              <a:ea typeface="MS PGothic" panose="020B0600070205080204" pitchFamily="34" charset="-128"/>
              <a:cs typeface=""/>
            </a:endParaRPr>
          </a:p>
        </p:txBody>
      </p:sp>
      <p:pic>
        <p:nvPicPr>
          <p:cNvPr id="71" name="Picture 2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874" y="2923561"/>
            <a:ext cx="1804382" cy="299699"/>
          </a:xfrm>
          <a:prstGeom prst="rect">
            <a:avLst/>
          </a:prstGeom>
          <a:solidFill>
            <a:srgbClr val="FFFFFF"/>
          </a:solidFill>
        </p:spPr>
      </p:pic>
      <p:sp>
        <p:nvSpPr>
          <p:cNvPr id="72" name="Shape 537"/>
          <p:cNvSpPr/>
          <p:nvPr/>
        </p:nvSpPr>
        <p:spPr>
          <a:xfrm>
            <a:off x="7182596" y="2916131"/>
            <a:ext cx="1842773" cy="307128"/>
          </a:xfrm>
          <a:prstGeom prst="roundRect">
            <a:avLst>
              <a:gd name="adj" fmla="val 11597"/>
            </a:avLst>
          </a:prstGeom>
          <a:solidFill>
            <a:srgbClr val="FF0000">
              <a:alpha val="95000"/>
            </a:srgbClr>
          </a:soli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endParaRPr kumimoji="0" lang="ja-JP" altLang="en-US" sz="1399" b="0" i="0" u="none" strike="noStrike" kern="0" cap="none" spc="0" normalizeH="0" baseline="0" noProof="0" dirty="0" smtClean="0">
              <a:ln>
                <a:noFill/>
              </a:ln>
              <a:solidFill>
                <a:srgbClr val="272A48"/>
              </a:solidFill>
              <a:effectLst/>
              <a:uLnTx/>
              <a:uFillTx/>
              <a:latin typeface="CiscoSansTT Light"/>
              <a:ea typeface="MS PGothic" panose="020B0600070205080204" pitchFamily="34" charset="-128"/>
              <a:cs typeface="Arial"/>
            </a:endParaRPr>
          </a:p>
        </p:txBody>
      </p:sp>
      <p:sp>
        <p:nvSpPr>
          <p:cNvPr id="73" name="Shape 537"/>
          <p:cNvSpPr/>
          <p:nvPr/>
        </p:nvSpPr>
        <p:spPr>
          <a:xfrm>
            <a:off x="78436" y="2071526"/>
            <a:ext cx="8908542" cy="307129"/>
          </a:xfrm>
          <a:prstGeom prst="roundRect">
            <a:avLst>
              <a:gd name="adj" fmla="val 21242"/>
            </a:avLst>
          </a:prstGeom>
          <a:solidFill>
            <a:srgbClr val="FFFFFF">
              <a:lumMod val="75000"/>
            </a:srgbClr>
          </a:soli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endParaRPr kumimoji="0" lang="ja-JP" altLang="en-US" sz="1399" b="0" i="0" u="none" strike="noStrike" kern="0" cap="none" spc="0" normalizeH="0" baseline="0" noProof="0" dirty="0" smtClean="0">
              <a:ln>
                <a:noFill/>
              </a:ln>
              <a:solidFill>
                <a:srgbClr val="000000"/>
              </a:solidFill>
              <a:effectLst/>
              <a:uLnTx/>
              <a:uFillTx/>
              <a:latin typeface="Arial" charset="0"/>
              <a:ea typeface="Arial" charset="0"/>
              <a:cs typeface="Arial" charset="0"/>
            </a:endParaRPr>
          </a:p>
        </p:txBody>
      </p:sp>
      <p:sp>
        <p:nvSpPr>
          <p:cNvPr id="74" name="Freeform 6"/>
          <p:cNvSpPr>
            <a:spLocks/>
          </p:cNvSpPr>
          <p:nvPr/>
        </p:nvSpPr>
        <p:spPr bwMode="auto">
          <a:xfrm>
            <a:off x="1654276" y="1457268"/>
            <a:ext cx="460694" cy="280871"/>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entury Gothic" pitchFamily="34" charset="0"/>
                <a:ea typeface="MS PGothic" panose="020B0600070205080204" pitchFamily="34" charset="-128"/>
                <a:cs typeface=""/>
              </a:rPr>
              <a:t>コントローラ</a:t>
            </a:r>
          </a:p>
          <a:p>
            <a:pPr algn="ctr" defTabSz="456915" fontAlgn="auto">
              <a:lnSpc>
                <a:spcPct val="90000"/>
              </a:lnSpc>
              <a:spcBef>
                <a:spcPts val="0"/>
              </a:spcBef>
              <a:spcAft>
                <a:spcPts val="0"/>
              </a:spcAft>
            </a:pPr>
            <a:r>
              <a:rPr lang="en-US" altLang="ja-JP" sz="500" b="1" dirty="0" smtClean="0">
                <a:solidFill>
                  <a:srgbClr val="FFFFFF"/>
                </a:solidFill>
                <a:latin typeface="Century Gothic" pitchFamily="34" charset="0"/>
                <a:ea typeface="MS PGothic" panose="020B0600070205080204" pitchFamily="34" charset="-128"/>
                <a:cs typeface=""/>
              </a:rPr>
              <a:t>VM</a:t>
            </a:r>
            <a:endParaRPr lang="en-US" altLang="ja-JP" sz="500" b="1" dirty="0">
              <a:solidFill>
                <a:srgbClr val="FFFFFF"/>
              </a:solidFill>
              <a:latin typeface="Century Gothic" pitchFamily="34" charset="0"/>
              <a:ea typeface="MS PGothic" panose="020B0600070205080204" pitchFamily="34" charset="-128"/>
              <a:cs typeface=""/>
            </a:endParaRPr>
          </a:p>
        </p:txBody>
      </p:sp>
      <p:sp>
        <p:nvSpPr>
          <p:cNvPr id="75" name="Freeform 10"/>
          <p:cNvSpPr>
            <a:spLocks/>
          </p:cNvSpPr>
          <p:nvPr/>
        </p:nvSpPr>
        <p:spPr bwMode="auto">
          <a:xfrm>
            <a:off x="464151" y="1458567"/>
            <a:ext cx="1151733" cy="279571"/>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800" b="1" dirty="0" smtClean="0">
                <a:solidFill>
                  <a:srgbClr val="FFFFFF"/>
                </a:solidFill>
                <a:latin typeface="Century Gothic" pitchFamily="34" charset="0"/>
                <a:ea typeface="MS PGothic" panose="020B0600070205080204" pitchFamily="34" charset="-128"/>
                <a:cs typeface=""/>
              </a:rPr>
              <a:t>ハイパーバイザ</a:t>
            </a:r>
            <a:endParaRPr lang="ja-JP" altLang="en-US" sz="800" b="1" dirty="0">
              <a:solidFill>
                <a:srgbClr val="FFFFFF"/>
              </a:solidFill>
              <a:latin typeface="Century Gothic" pitchFamily="34" charset="0"/>
              <a:ea typeface="MS PGothic" panose="020B0600070205080204" pitchFamily="34" charset="-128"/>
              <a:cs typeface=""/>
            </a:endParaRPr>
          </a:p>
        </p:txBody>
      </p:sp>
      <p:pic>
        <p:nvPicPr>
          <p:cNvPr id="76" name="Picture 2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41" y="2923561"/>
            <a:ext cx="1804382" cy="299699"/>
          </a:xfrm>
          <a:prstGeom prst="rect">
            <a:avLst/>
          </a:prstGeom>
          <a:solidFill>
            <a:srgbClr val="FFFFFF"/>
          </a:solidFill>
        </p:spPr>
      </p:pic>
      <p:pic>
        <p:nvPicPr>
          <p:cNvPr id="77" name="Picture 2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836" y="2923561"/>
            <a:ext cx="1804382" cy="299699"/>
          </a:xfrm>
          <a:prstGeom prst="rect">
            <a:avLst/>
          </a:prstGeom>
          <a:solidFill>
            <a:srgbClr val="FFFFFF"/>
          </a:solidFill>
        </p:spPr>
      </p:pic>
      <p:pic>
        <p:nvPicPr>
          <p:cNvPr id="78" name="Picture 2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911" y="2923561"/>
            <a:ext cx="1804382" cy="299699"/>
          </a:xfrm>
          <a:prstGeom prst="rect">
            <a:avLst/>
          </a:prstGeom>
          <a:solidFill>
            <a:srgbClr val="FFFFFF"/>
          </a:solidFill>
        </p:spPr>
      </p:pic>
      <p:grpSp>
        <p:nvGrpSpPr>
          <p:cNvPr id="79" name="Group 105"/>
          <p:cNvGrpSpPr/>
          <p:nvPr/>
        </p:nvGrpSpPr>
        <p:grpSpPr>
          <a:xfrm>
            <a:off x="464150" y="1265312"/>
            <a:ext cx="848646" cy="153564"/>
            <a:chOff x="309044" y="1342790"/>
            <a:chExt cx="848953" cy="153620"/>
          </a:xfrm>
          <a:solidFill>
            <a:srgbClr val="FFFFFF">
              <a:lumMod val="50000"/>
            </a:srgbClr>
          </a:solidFill>
        </p:grpSpPr>
        <p:sp>
          <p:nvSpPr>
            <p:cNvPr id="80" name="Shape 545"/>
            <p:cNvSpPr/>
            <p:nvPr/>
          </p:nvSpPr>
          <p:spPr>
            <a:xfrm>
              <a:off x="309044"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81" name="Shape 545"/>
            <p:cNvSpPr/>
            <p:nvPr/>
          </p:nvSpPr>
          <p:spPr>
            <a:xfrm>
              <a:off x="612240"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82" name="Shape 545"/>
            <p:cNvSpPr/>
            <p:nvPr/>
          </p:nvSpPr>
          <p:spPr>
            <a:xfrm>
              <a:off x="915439"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grpSp>
      <p:sp>
        <p:nvSpPr>
          <p:cNvPr id="83" name="Freeform 6"/>
          <p:cNvSpPr>
            <a:spLocks/>
          </p:cNvSpPr>
          <p:nvPr/>
        </p:nvSpPr>
        <p:spPr bwMode="auto">
          <a:xfrm>
            <a:off x="3957743" y="1457268"/>
            <a:ext cx="460694" cy="280871"/>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entury Gothic" pitchFamily="34" charset="0"/>
                <a:ea typeface="MS PGothic" panose="020B0600070205080204" pitchFamily="34" charset="-128"/>
                <a:cs typeface=""/>
              </a:rPr>
              <a:t>コントローラ</a:t>
            </a:r>
          </a:p>
          <a:p>
            <a:pPr algn="ctr" defTabSz="456915" fontAlgn="auto">
              <a:lnSpc>
                <a:spcPct val="90000"/>
              </a:lnSpc>
              <a:spcBef>
                <a:spcPts val="0"/>
              </a:spcBef>
              <a:spcAft>
                <a:spcPts val="0"/>
              </a:spcAft>
            </a:pPr>
            <a:r>
              <a:rPr lang="en-US" altLang="ja-JP" sz="500" b="1" dirty="0" smtClean="0">
                <a:solidFill>
                  <a:srgbClr val="FFFFFF"/>
                </a:solidFill>
                <a:latin typeface="Century Gothic" pitchFamily="34" charset="0"/>
                <a:ea typeface="MS PGothic" panose="020B0600070205080204" pitchFamily="34" charset="-128"/>
                <a:cs typeface=""/>
              </a:rPr>
              <a:t>VM</a:t>
            </a:r>
            <a:endParaRPr lang="en-US" altLang="ja-JP" sz="500" b="1" dirty="0">
              <a:solidFill>
                <a:srgbClr val="FFFFFF"/>
              </a:solidFill>
              <a:latin typeface="Century Gothic" pitchFamily="34" charset="0"/>
              <a:ea typeface="MS PGothic" panose="020B0600070205080204" pitchFamily="34" charset="-128"/>
              <a:cs typeface=""/>
            </a:endParaRPr>
          </a:p>
        </p:txBody>
      </p:sp>
      <p:sp>
        <p:nvSpPr>
          <p:cNvPr id="84" name="Freeform 10"/>
          <p:cNvSpPr>
            <a:spLocks/>
          </p:cNvSpPr>
          <p:nvPr/>
        </p:nvSpPr>
        <p:spPr bwMode="auto">
          <a:xfrm>
            <a:off x="2767618" y="1458567"/>
            <a:ext cx="1151733" cy="279571"/>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800" b="1" dirty="0" smtClean="0">
                <a:solidFill>
                  <a:srgbClr val="FFFFFF"/>
                </a:solidFill>
                <a:latin typeface="Century Gothic" pitchFamily="34" charset="0"/>
                <a:ea typeface="MS PGothic" panose="020B0600070205080204" pitchFamily="34" charset="-128"/>
                <a:cs typeface=""/>
              </a:rPr>
              <a:t>ハイパーバイザ</a:t>
            </a:r>
            <a:endParaRPr lang="ja-JP" altLang="en-US" sz="800" b="1" dirty="0">
              <a:solidFill>
                <a:srgbClr val="FFFFFF"/>
              </a:solidFill>
              <a:latin typeface="Century Gothic" pitchFamily="34" charset="0"/>
              <a:ea typeface="MS PGothic" panose="020B0600070205080204" pitchFamily="34" charset="-128"/>
              <a:cs typeface=""/>
            </a:endParaRPr>
          </a:p>
        </p:txBody>
      </p:sp>
      <p:grpSp>
        <p:nvGrpSpPr>
          <p:cNvPr id="85" name="Group 113"/>
          <p:cNvGrpSpPr/>
          <p:nvPr/>
        </p:nvGrpSpPr>
        <p:grpSpPr>
          <a:xfrm>
            <a:off x="2767617" y="1265312"/>
            <a:ext cx="848646" cy="153564"/>
            <a:chOff x="309044" y="1342790"/>
            <a:chExt cx="848953" cy="153620"/>
          </a:xfrm>
          <a:solidFill>
            <a:srgbClr val="FFFFFF">
              <a:lumMod val="50000"/>
            </a:srgbClr>
          </a:solidFill>
        </p:grpSpPr>
        <p:sp>
          <p:nvSpPr>
            <p:cNvPr id="86" name="Shape 545"/>
            <p:cNvSpPr/>
            <p:nvPr/>
          </p:nvSpPr>
          <p:spPr>
            <a:xfrm>
              <a:off x="309044"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87" name="Shape 545"/>
            <p:cNvSpPr/>
            <p:nvPr/>
          </p:nvSpPr>
          <p:spPr>
            <a:xfrm>
              <a:off x="612240"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88" name="Shape 545"/>
            <p:cNvSpPr/>
            <p:nvPr/>
          </p:nvSpPr>
          <p:spPr>
            <a:xfrm>
              <a:off x="915439"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grpSp>
      <p:sp>
        <p:nvSpPr>
          <p:cNvPr id="89" name="Freeform 6"/>
          <p:cNvSpPr>
            <a:spLocks/>
          </p:cNvSpPr>
          <p:nvPr/>
        </p:nvSpPr>
        <p:spPr bwMode="auto">
          <a:xfrm>
            <a:off x="6261209" y="1457268"/>
            <a:ext cx="460694" cy="280871"/>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entury Gothic" pitchFamily="34" charset="0"/>
                <a:ea typeface="MS PGothic" panose="020B0600070205080204" pitchFamily="34" charset="-128"/>
                <a:cs typeface=""/>
              </a:rPr>
              <a:t>コントローラ</a:t>
            </a:r>
          </a:p>
          <a:p>
            <a:pPr algn="ctr" defTabSz="456915" fontAlgn="auto">
              <a:lnSpc>
                <a:spcPct val="90000"/>
              </a:lnSpc>
              <a:spcBef>
                <a:spcPts val="0"/>
              </a:spcBef>
              <a:spcAft>
                <a:spcPts val="0"/>
              </a:spcAft>
            </a:pPr>
            <a:r>
              <a:rPr lang="en-US" altLang="ja-JP" sz="500" b="1" dirty="0" smtClean="0">
                <a:solidFill>
                  <a:srgbClr val="FFFFFF"/>
                </a:solidFill>
                <a:latin typeface="Century Gothic" pitchFamily="34" charset="0"/>
                <a:ea typeface="MS PGothic" panose="020B0600070205080204" pitchFamily="34" charset="-128"/>
                <a:cs typeface=""/>
              </a:rPr>
              <a:t>VM</a:t>
            </a:r>
            <a:endParaRPr lang="en-US" altLang="ja-JP" sz="500" b="1" dirty="0">
              <a:solidFill>
                <a:srgbClr val="FFFFFF"/>
              </a:solidFill>
              <a:latin typeface="Century Gothic" pitchFamily="34" charset="0"/>
              <a:ea typeface="MS PGothic" panose="020B0600070205080204" pitchFamily="34" charset="-128"/>
              <a:cs typeface=""/>
            </a:endParaRPr>
          </a:p>
        </p:txBody>
      </p:sp>
      <p:sp>
        <p:nvSpPr>
          <p:cNvPr id="90" name="Freeform 10"/>
          <p:cNvSpPr>
            <a:spLocks/>
          </p:cNvSpPr>
          <p:nvPr/>
        </p:nvSpPr>
        <p:spPr bwMode="auto">
          <a:xfrm>
            <a:off x="5071085" y="1458567"/>
            <a:ext cx="1151733" cy="279571"/>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800" b="1" dirty="0" smtClean="0">
                <a:solidFill>
                  <a:srgbClr val="FFFFFF"/>
                </a:solidFill>
                <a:latin typeface="Century Gothic" pitchFamily="34" charset="0"/>
                <a:ea typeface="MS PGothic" panose="020B0600070205080204" pitchFamily="34" charset="-128"/>
                <a:cs typeface=""/>
              </a:rPr>
              <a:t>ハイパーバイザ</a:t>
            </a:r>
            <a:endParaRPr lang="ja-JP" altLang="en-US" sz="800" b="1" dirty="0">
              <a:solidFill>
                <a:srgbClr val="FFFFFF"/>
              </a:solidFill>
              <a:latin typeface="Century Gothic" pitchFamily="34" charset="0"/>
              <a:ea typeface="MS PGothic" panose="020B0600070205080204" pitchFamily="34" charset="-128"/>
              <a:cs typeface=""/>
            </a:endParaRPr>
          </a:p>
        </p:txBody>
      </p:sp>
      <p:grpSp>
        <p:nvGrpSpPr>
          <p:cNvPr id="91" name="Group 120"/>
          <p:cNvGrpSpPr/>
          <p:nvPr/>
        </p:nvGrpSpPr>
        <p:grpSpPr>
          <a:xfrm>
            <a:off x="5071084" y="1265312"/>
            <a:ext cx="848646" cy="153564"/>
            <a:chOff x="309044" y="1342790"/>
            <a:chExt cx="848953" cy="153620"/>
          </a:xfrm>
          <a:solidFill>
            <a:srgbClr val="FFFFFF">
              <a:lumMod val="50000"/>
            </a:srgbClr>
          </a:solidFill>
        </p:grpSpPr>
        <p:sp>
          <p:nvSpPr>
            <p:cNvPr id="92" name="Shape 545"/>
            <p:cNvSpPr/>
            <p:nvPr/>
          </p:nvSpPr>
          <p:spPr>
            <a:xfrm>
              <a:off x="309044"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93" name="Shape 545"/>
            <p:cNvSpPr/>
            <p:nvPr/>
          </p:nvSpPr>
          <p:spPr>
            <a:xfrm>
              <a:off x="612240"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94" name="Shape 545"/>
            <p:cNvSpPr/>
            <p:nvPr/>
          </p:nvSpPr>
          <p:spPr>
            <a:xfrm>
              <a:off x="915439"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grpSp>
      <p:sp>
        <p:nvSpPr>
          <p:cNvPr id="95" name="Freeform 6"/>
          <p:cNvSpPr>
            <a:spLocks/>
          </p:cNvSpPr>
          <p:nvPr/>
        </p:nvSpPr>
        <p:spPr bwMode="auto">
          <a:xfrm>
            <a:off x="8526284" y="1457268"/>
            <a:ext cx="460694" cy="280871"/>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entury Gothic" pitchFamily="34" charset="0"/>
                <a:ea typeface="MS PGothic" panose="020B0600070205080204" pitchFamily="34" charset="-128"/>
                <a:cs typeface=""/>
              </a:rPr>
              <a:t>コントローラ</a:t>
            </a:r>
          </a:p>
          <a:p>
            <a:pPr algn="ctr" defTabSz="456915" fontAlgn="auto">
              <a:lnSpc>
                <a:spcPct val="90000"/>
              </a:lnSpc>
              <a:spcBef>
                <a:spcPts val="0"/>
              </a:spcBef>
              <a:spcAft>
                <a:spcPts val="0"/>
              </a:spcAft>
            </a:pPr>
            <a:r>
              <a:rPr lang="en-US" altLang="ja-JP" sz="500" b="1" dirty="0" smtClean="0">
                <a:solidFill>
                  <a:srgbClr val="FFFFFF"/>
                </a:solidFill>
                <a:latin typeface="Century Gothic" pitchFamily="34" charset="0"/>
                <a:ea typeface="MS PGothic" panose="020B0600070205080204" pitchFamily="34" charset="-128"/>
                <a:cs typeface=""/>
              </a:rPr>
              <a:t>VM</a:t>
            </a:r>
            <a:endParaRPr lang="en-US" altLang="ja-JP" sz="500" b="1" dirty="0">
              <a:solidFill>
                <a:srgbClr val="FFFFFF"/>
              </a:solidFill>
              <a:latin typeface="Century Gothic" pitchFamily="34" charset="0"/>
              <a:ea typeface="MS PGothic" panose="020B0600070205080204" pitchFamily="34" charset="-128"/>
              <a:cs typeface=""/>
            </a:endParaRPr>
          </a:p>
        </p:txBody>
      </p:sp>
      <p:sp>
        <p:nvSpPr>
          <p:cNvPr id="96" name="Freeform 10"/>
          <p:cNvSpPr>
            <a:spLocks/>
          </p:cNvSpPr>
          <p:nvPr/>
        </p:nvSpPr>
        <p:spPr bwMode="auto">
          <a:xfrm>
            <a:off x="7336160" y="1458567"/>
            <a:ext cx="1151733" cy="279571"/>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800" b="1" dirty="0" smtClean="0">
                <a:solidFill>
                  <a:srgbClr val="FFFFFF"/>
                </a:solidFill>
                <a:latin typeface="Century Gothic" pitchFamily="34" charset="0"/>
                <a:ea typeface="MS PGothic" panose="020B0600070205080204" pitchFamily="34" charset="-128"/>
                <a:cs typeface=""/>
              </a:rPr>
              <a:t>ハイパーバイザ</a:t>
            </a:r>
            <a:endParaRPr lang="ja-JP" altLang="en-US" sz="800" b="1" dirty="0">
              <a:solidFill>
                <a:srgbClr val="FFFFFF"/>
              </a:solidFill>
              <a:latin typeface="Century Gothic" pitchFamily="34" charset="0"/>
              <a:ea typeface="MS PGothic" panose="020B0600070205080204" pitchFamily="34" charset="-128"/>
              <a:cs typeface=""/>
            </a:endParaRPr>
          </a:p>
        </p:txBody>
      </p:sp>
      <p:sp>
        <p:nvSpPr>
          <p:cNvPr id="97" name="Shape 545"/>
          <p:cNvSpPr/>
          <p:nvPr/>
        </p:nvSpPr>
        <p:spPr>
          <a:xfrm>
            <a:off x="7336159" y="1265312"/>
            <a:ext cx="242471" cy="153564"/>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98" name="Shape 545"/>
          <p:cNvSpPr/>
          <p:nvPr/>
        </p:nvSpPr>
        <p:spPr>
          <a:xfrm>
            <a:off x="7639245" y="1265312"/>
            <a:ext cx="242471" cy="153564"/>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99" name="Shape 545"/>
          <p:cNvSpPr/>
          <p:nvPr/>
        </p:nvSpPr>
        <p:spPr>
          <a:xfrm>
            <a:off x="7942335" y="1265312"/>
            <a:ext cx="242471" cy="153564"/>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100" name="Content Placeholder 98"/>
          <p:cNvSpPr txBox="1">
            <a:spLocks/>
          </p:cNvSpPr>
          <p:nvPr/>
        </p:nvSpPr>
        <p:spPr>
          <a:xfrm>
            <a:off x="464152" y="3568779"/>
            <a:ext cx="3954285" cy="1074952"/>
          </a:xfrm>
          <a:prstGeom prst="rect">
            <a:avLst/>
          </a:prstGeom>
        </p:spPr>
        <p:txBody>
          <a:bodyPr/>
          <a:lstStyle/>
          <a:p>
            <a:pPr marL="285645" indent="-285645" defTabSz="914065" fontAlgn="auto">
              <a:lnSpc>
                <a:spcPct val="90000"/>
              </a:lnSpc>
              <a:spcBef>
                <a:spcPts val="500"/>
              </a:spcBef>
              <a:spcAft>
                <a:spcPts val="0"/>
              </a:spcAft>
              <a:buClr>
                <a:srgbClr val="272848"/>
              </a:buClr>
              <a:buSzPct val="100000"/>
              <a:buFont typeface="Arial" charset="0"/>
              <a:buChar char="•"/>
              <a:defRPr/>
            </a:pP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複数のサーバに </a:t>
            </a:r>
            <a:r>
              <a:rPr lang="en-US" altLang="ja-JP" sz="1400" dirty="0" smtClean="0">
                <a:solidFill>
                  <a:srgbClr val="000000">
                    <a:lumMod val="50000"/>
                  </a:srgbClr>
                </a:solidFill>
                <a:latin typeface="Hiragino Maru Gothic Pro W4" charset="-128"/>
                <a:ea typeface="Hiragino Maru Gothic Pro W4" charset="-128"/>
                <a:cs typeface="Hiragino Maru Gothic Pro W4" charset="-128"/>
              </a:rPr>
              <a:t>1 </a:t>
            </a: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ファイルを複数ブロックに分けてストライピング</a:t>
            </a:r>
          </a:p>
          <a:p>
            <a:pPr marL="285645" indent="-285645" defTabSz="914065" fontAlgn="auto">
              <a:lnSpc>
                <a:spcPct val="90000"/>
              </a:lnSpc>
              <a:spcBef>
                <a:spcPts val="500"/>
              </a:spcBef>
              <a:spcAft>
                <a:spcPts val="0"/>
              </a:spcAft>
              <a:buClr>
                <a:srgbClr val="272848"/>
              </a:buClr>
              <a:buSzPct val="100000"/>
              <a:buFont typeface="Arial" charset="0"/>
              <a:buChar char="•"/>
              <a:defRPr/>
            </a:pPr>
            <a:r>
              <a:rPr lang="en-US" altLang="ja-JP" sz="1400" dirty="0" smtClean="0">
                <a:solidFill>
                  <a:srgbClr val="000000">
                    <a:lumMod val="50000"/>
                  </a:srgbClr>
                </a:solidFill>
                <a:latin typeface="Hiragino Maru Gothic Pro W4" charset="-128"/>
                <a:ea typeface="Hiragino Maru Gothic Pro W4" charset="-128"/>
                <a:cs typeface="Hiragino Maru Gothic Pro W4" charset="-128"/>
              </a:rPr>
              <a:t>1 </a:t>
            </a: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つまたは </a:t>
            </a:r>
            <a:r>
              <a:rPr lang="en-US" altLang="ja-JP" sz="1400" dirty="0" smtClean="0">
                <a:solidFill>
                  <a:srgbClr val="000000">
                    <a:lumMod val="50000"/>
                  </a:srgbClr>
                </a:solidFill>
                <a:latin typeface="Hiragino Maru Gothic Pro W4" charset="-128"/>
                <a:ea typeface="Hiragino Maru Gothic Pro W4" charset="-128"/>
                <a:cs typeface="Hiragino Maru Gothic Pro W4" charset="-128"/>
              </a:rPr>
              <a:t>2 </a:t>
            </a: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つの追加コピーを他のサーバに複製</a:t>
            </a:r>
          </a:p>
          <a:p>
            <a:pPr marL="285645" indent="-285645" defTabSz="914065" fontAlgn="auto">
              <a:lnSpc>
                <a:spcPct val="90000"/>
              </a:lnSpc>
              <a:spcBef>
                <a:spcPts val="500"/>
              </a:spcBef>
              <a:spcAft>
                <a:spcPts val="0"/>
              </a:spcAft>
              <a:buClr>
                <a:srgbClr val="272848"/>
              </a:buClr>
              <a:buSzPct val="100000"/>
              <a:buFont typeface="Arial" charset="0"/>
              <a:buChar char="•"/>
              <a:defRPr/>
            </a:pP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サーバまたはディスク全体の障害に対応</a:t>
            </a:r>
            <a:endParaRPr lang="ja-JP" altLang="en-US" sz="1400" dirty="0">
              <a:solidFill>
                <a:srgbClr val="000000">
                  <a:lumMod val="50000"/>
                </a:srgbClr>
              </a:solidFill>
              <a:latin typeface="Hiragino Maru Gothic Pro W4" charset="-128"/>
              <a:ea typeface="Hiragino Maru Gothic Pro W4" charset="-128"/>
              <a:cs typeface="Hiragino Maru Gothic Pro W4" charset="-128"/>
            </a:endParaRPr>
          </a:p>
        </p:txBody>
      </p:sp>
      <p:sp>
        <p:nvSpPr>
          <p:cNvPr id="101" name="Content Placeholder 98"/>
          <p:cNvSpPr txBox="1">
            <a:spLocks/>
          </p:cNvSpPr>
          <p:nvPr/>
        </p:nvSpPr>
        <p:spPr bwMode="auto">
          <a:xfrm>
            <a:off x="4495218" y="3568779"/>
            <a:ext cx="4570347" cy="1074952"/>
          </a:xfrm>
          <a:prstGeom prst="rect">
            <a:avLst/>
          </a:prstGeom>
          <a:noFill/>
          <a:ln w="9525">
            <a:noFill/>
            <a:miter lim="800000"/>
            <a:headEnd/>
            <a:tailEnd/>
          </a:ln>
        </p:spPr>
        <p:txBody>
          <a:bodyPr vert="horz" wrap="square" lIns="0" tIns="45703" rIns="91407" bIns="45703" numCol="1" anchor="t" anchorCtr="0" compatLnSpc="1">
            <a:prstTxWarp prst="textNoShape">
              <a:avLst/>
            </a:prstTxWarp>
          </a:bodyPr>
          <a:lstStyle/>
          <a:p>
            <a:pPr marL="285645" indent="-285645" defTabSz="914065" fontAlgn="auto">
              <a:lnSpc>
                <a:spcPct val="90000"/>
              </a:lnSpc>
              <a:spcBef>
                <a:spcPts val="500"/>
              </a:spcBef>
              <a:spcAft>
                <a:spcPts val="0"/>
              </a:spcAft>
              <a:buClr>
                <a:srgbClr val="000000"/>
              </a:buClr>
              <a:buSzPct val="90000"/>
              <a:buFont typeface="Arial" charset="0"/>
              <a:buChar char="•"/>
              <a:defRPr/>
            </a:pP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元と同じ数のコピーに復元</a:t>
            </a:r>
          </a:p>
          <a:p>
            <a:pPr marL="285645" indent="-285645" defTabSz="914065" fontAlgn="auto">
              <a:lnSpc>
                <a:spcPct val="90000"/>
              </a:lnSpc>
              <a:spcBef>
                <a:spcPts val="500"/>
              </a:spcBef>
              <a:spcAft>
                <a:spcPts val="0"/>
              </a:spcAft>
              <a:buClr>
                <a:srgbClr val="000000"/>
              </a:buClr>
              <a:buSzPct val="90000"/>
              <a:buFont typeface="Arial" charset="0"/>
              <a:buChar char="•"/>
              <a:defRPr/>
            </a:pPr>
            <a:r>
              <a:rPr lang="en-US" altLang="ja-JP" sz="1400" dirty="0" smtClean="0">
                <a:solidFill>
                  <a:srgbClr val="000000">
                    <a:lumMod val="50000"/>
                  </a:srgbClr>
                </a:solidFill>
                <a:latin typeface="Hiragino Maru Gothic Pro W4" charset="-128"/>
                <a:ea typeface="Hiragino Maru Gothic Pro W4" charset="-128"/>
                <a:cs typeface="Hiragino Maru Gothic Pro W4" charset="-128"/>
              </a:rPr>
              <a:t>VM </a:t>
            </a: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およびデータを交換後に再調整</a:t>
            </a:r>
          </a:p>
          <a:p>
            <a:pPr marL="285645" indent="-285645" defTabSz="914065" fontAlgn="auto">
              <a:lnSpc>
                <a:spcPct val="90000"/>
              </a:lnSpc>
              <a:spcBef>
                <a:spcPts val="500"/>
              </a:spcBef>
              <a:spcAft>
                <a:spcPts val="0"/>
              </a:spcAft>
              <a:buClr>
                <a:srgbClr val="000000"/>
              </a:buClr>
              <a:buSzPct val="90000"/>
              <a:buFont typeface="Arial" charset="0"/>
              <a:buChar char="•"/>
              <a:defRPr/>
            </a:pP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メンテナンス時などにも柔軟に対応</a:t>
            </a:r>
            <a:endParaRPr lang="ja-JP" altLang="en-US" sz="1400" dirty="0">
              <a:solidFill>
                <a:srgbClr val="000000">
                  <a:lumMod val="50000"/>
                </a:srgbClr>
              </a:solidFill>
              <a:latin typeface="Hiragino Maru Gothic Pro W4" charset="-128"/>
              <a:ea typeface="Hiragino Maru Gothic Pro W4" charset="-128"/>
              <a:cs typeface="Hiragino Maru Gothic Pro W4" charset="-128"/>
            </a:endParaRPr>
          </a:p>
        </p:txBody>
      </p:sp>
      <p:sp>
        <p:nvSpPr>
          <p:cNvPr id="102" name="TextBox 139"/>
          <p:cNvSpPr txBox="1"/>
          <p:nvPr/>
        </p:nvSpPr>
        <p:spPr>
          <a:xfrm flipH="1">
            <a:off x="118631" y="2158030"/>
            <a:ext cx="617369" cy="134121"/>
          </a:xfrm>
          <a:prstGeom prst="rect">
            <a:avLst/>
          </a:prstGeom>
          <a:noFill/>
        </p:spPr>
        <p:txBody>
          <a:bodyPr wrap="square" lIns="0" tIns="0" rIns="0" bIns="0" rtlCol="0" anchor="ctr" anchorCtr="0">
            <a:noAutofit/>
          </a:bodyPr>
          <a:lstStyle/>
          <a:p>
            <a:pPr defTabSz="456915" fontAlgn="auto">
              <a:lnSpc>
                <a:spcPct val="90000"/>
              </a:lnSpc>
              <a:spcBef>
                <a:spcPts val="0"/>
              </a:spcBef>
              <a:spcAft>
                <a:spcPts val="0"/>
              </a:spcAft>
            </a:pPr>
            <a:r>
              <a:rPr lang="en-US" altLang="ja-JP" sz="999" dirty="0" err="1" smtClean="0">
                <a:solidFill>
                  <a:srgbClr val="272A48"/>
                </a:solidFill>
                <a:ea typeface="Arial" charset="0"/>
                <a:cs typeface="Arial" charset="0"/>
              </a:rPr>
              <a:t>File.vmdk</a:t>
            </a:r>
            <a:endParaRPr lang="ja-JP" altLang="en-US" sz="999" dirty="0">
              <a:solidFill>
                <a:srgbClr val="272A48"/>
              </a:solidFill>
              <a:ea typeface="Arial" charset="0"/>
              <a:cs typeface="Arial" charset="0"/>
            </a:endParaRPr>
          </a:p>
        </p:txBody>
      </p:sp>
      <p:cxnSp>
        <p:nvCxnSpPr>
          <p:cNvPr id="103" name="Straight Connector 148"/>
          <p:cNvCxnSpPr/>
          <p:nvPr/>
        </p:nvCxnSpPr>
        <p:spPr>
          <a:xfrm flipV="1">
            <a:off x="656751" y="2340264"/>
            <a:ext cx="767178" cy="268738"/>
          </a:xfrm>
          <a:prstGeom prst="line">
            <a:avLst/>
          </a:prstGeom>
          <a:noFill/>
          <a:ln w="19050" cap="flat" cmpd="sng" algn="ctr">
            <a:solidFill>
              <a:srgbClr val="52526D"/>
            </a:solidFill>
            <a:prstDash val="dash"/>
          </a:ln>
          <a:effectLst/>
        </p:spPr>
      </p:cxnSp>
      <p:cxnSp>
        <p:nvCxnSpPr>
          <p:cNvPr id="104" name="Straight Connector 149"/>
          <p:cNvCxnSpPr/>
          <p:nvPr/>
        </p:nvCxnSpPr>
        <p:spPr>
          <a:xfrm flipV="1">
            <a:off x="2921183" y="2340264"/>
            <a:ext cx="268738" cy="268738"/>
          </a:xfrm>
          <a:prstGeom prst="line">
            <a:avLst/>
          </a:prstGeom>
          <a:noFill/>
          <a:ln w="19050" cap="flat" cmpd="sng" algn="ctr">
            <a:solidFill>
              <a:srgbClr val="52526D"/>
            </a:solidFill>
            <a:prstDash val="dash"/>
          </a:ln>
          <a:effectLst/>
        </p:spPr>
      </p:cxnSp>
      <p:cxnSp>
        <p:nvCxnSpPr>
          <p:cNvPr id="105" name="Straight Connector 150"/>
          <p:cNvCxnSpPr/>
          <p:nvPr/>
        </p:nvCxnSpPr>
        <p:spPr>
          <a:xfrm flipV="1">
            <a:off x="5186256" y="2301872"/>
            <a:ext cx="2" cy="307129"/>
          </a:xfrm>
          <a:prstGeom prst="line">
            <a:avLst/>
          </a:prstGeom>
          <a:noFill/>
          <a:ln w="19050" cap="flat" cmpd="sng" algn="ctr">
            <a:solidFill>
              <a:srgbClr val="52526D"/>
            </a:solidFill>
            <a:prstDash val="dash"/>
          </a:ln>
          <a:effectLst/>
        </p:spPr>
      </p:cxnSp>
      <p:cxnSp>
        <p:nvCxnSpPr>
          <p:cNvPr id="106" name="Straight Connector 152"/>
          <p:cNvCxnSpPr/>
          <p:nvPr/>
        </p:nvCxnSpPr>
        <p:spPr>
          <a:xfrm flipH="1" flipV="1">
            <a:off x="6606731" y="2340264"/>
            <a:ext cx="1151514" cy="268738"/>
          </a:xfrm>
          <a:prstGeom prst="line">
            <a:avLst/>
          </a:prstGeom>
          <a:noFill/>
          <a:ln w="19050" cap="flat" cmpd="sng" algn="ctr">
            <a:solidFill>
              <a:srgbClr val="52526D"/>
            </a:solidFill>
            <a:prstDash val="dash"/>
          </a:ln>
          <a:effectLst/>
        </p:spPr>
      </p:cxnSp>
      <p:cxnSp>
        <p:nvCxnSpPr>
          <p:cNvPr id="107" name="Straight Connector 153"/>
          <p:cNvCxnSpPr/>
          <p:nvPr/>
        </p:nvCxnSpPr>
        <p:spPr>
          <a:xfrm flipV="1">
            <a:off x="8087833" y="2340264"/>
            <a:ext cx="54540" cy="268737"/>
          </a:xfrm>
          <a:prstGeom prst="line">
            <a:avLst/>
          </a:prstGeom>
          <a:noFill/>
          <a:ln w="19050" cap="flat" cmpd="sng" algn="ctr">
            <a:solidFill>
              <a:srgbClr val="52526D"/>
            </a:solidFill>
            <a:prstDash val="dash"/>
          </a:ln>
          <a:effectLst/>
        </p:spPr>
      </p:cxnSp>
      <p:cxnSp>
        <p:nvCxnSpPr>
          <p:cNvPr id="108" name="Straight Connector 170"/>
          <p:cNvCxnSpPr/>
          <p:nvPr/>
        </p:nvCxnSpPr>
        <p:spPr>
          <a:xfrm flipV="1">
            <a:off x="5877298" y="2340264"/>
            <a:ext cx="499085" cy="268738"/>
          </a:xfrm>
          <a:prstGeom prst="line">
            <a:avLst/>
          </a:prstGeom>
          <a:noFill/>
          <a:ln w="19050" cap="flat" cmpd="sng" algn="ctr">
            <a:solidFill>
              <a:srgbClr val="52526D"/>
            </a:solidFill>
            <a:prstDash val="dash"/>
          </a:ln>
          <a:effectLst/>
        </p:spPr>
      </p:cxnSp>
      <p:cxnSp>
        <p:nvCxnSpPr>
          <p:cNvPr id="109" name="Straight Connector 171"/>
          <p:cNvCxnSpPr/>
          <p:nvPr/>
        </p:nvCxnSpPr>
        <p:spPr>
          <a:xfrm flipV="1">
            <a:off x="6222818" y="2340265"/>
            <a:ext cx="1804383" cy="268737"/>
          </a:xfrm>
          <a:prstGeom prst="line">
            <a:avLst/>
          </a:prstGeom>
          <a:noFill/>
          <a:ln w="19050" cap="flat" cmpd="sng" algn="ctr">
            <a:solidFill>
              <a:srgbClr val="52526D"/>
            </a:solidFill>
            <a:prstDash val="dash"/>
          </a:ln>
          <a:effectLst/>
        </p:spPr>
      </p:cxnSp>
      <p:sp>
        <p:nvSpPr>
          <p:cNvPr id="110" name="Rounded Rectangle 142"/>
          <p:cNvSpPr/>
          <p:nvPr/>
        </p:nvSpPr>
        <p:spPr bwMode="auto">
          <a:xfrm flipH="1">
            <a:off x="7604898" y="2609001"/>
            <a:ext cx="306695"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D</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1" name="Rounded Rectangle 143"/>
          <p:cNvSpPr/>
          <p:nvPr/>
        </p:nvSpPr>
        <p:spPr bwMode="auto">
          <a:xfrm flipH="1">
            <a:off x="7950419"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E</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2" name="Rounded Rectangle 145"/>
          <p:cNvSpPr/>
          <p:nvPr/>
        </p:nvSpPr>
        <p:spPr bwMode="auto">
          <a:xfrm flipH="1">
            <a:off x="502542" y="2609002"/>
            <a:ext cx="308419"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A</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3" name="Rounded Rectangle 146"/>
          <p:cNvSpPr/>
          <p:nvPr/>
        </p:nvSpPr>
        <p:spPr bwMode="auto">
          <a:xfrm flipH="1">
            <a:off x="2767618"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B</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4" name="Rounded Rectangle 147"/>
          <p:cNvSpPr/>
          <p:nvPr/>
        </p:nvSpPr>
        <p:spPr bwMode="auto">
          <a:xfrm flipH="1">
            <a:off x="5032693" y="2609001"/>
            <a:ext cx="307128"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C</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5" name="Rounded Rectangle 155"/>
          <p:cNvSpPr/>
          <p:nvPr/>
        </p:nvSpPr>
        <p:spPr bwMode="auto">
          <a:xfrm flipH="1">
            <a:off x="849210" y="2609002"/>
            <a:ext cx="307272"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B</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16" name="Rounded Rectangle 156"/>
          <p:cNvSpPr/>
          <p:nvPr/>
        </p:nvSpPr>
        <p:spPr bwMode="auto">
          <a:xfrm flipH="1">
            <a:off x="3113138"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A</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17" name="Rounded Rectangle 157"/>
          <p:cNvSpPr/>
          <p:nvPr/>
        </p:nvSpPr>
        <p:spPr bwMode="auto">
          <a:xfrm flipH="1">
            <a:off x="5378213"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A</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18" name="Rounded Rectangle 158"/>
          <p:cNvSpPr/>
          <p:nvPr/>
        </p:nvSpPr>
        <p:spPr bwMode="auto">
          <a:xfrm flipH="1">
            <a:off x="1194727" y="2609003"/>
            <a:ext cx="307272"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C</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19" name="Rounded Rectangle 159"/>
          <p:cNvSpPr/>
          <p:nvPr/>
        </p:nvSpPr>
        <p:spPr bwMode="auto">
          <a:xfrm flipH="1">
            <a:off x="3458658"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C</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0" name="Rounded Rectangle 160"/>
          <p:cNvSpPr/>
          <p:nvPr/>
        </p:nvSpPr>
        <p:spPr bwMode="auto">
          <a:xfrm flipH="1">
            <a:off x="5723733"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D</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21" name="Rounded Rectangle 161"/>
          <p:cNvSpPr/>
          <p:nvPr/>
        </p:nvSpPr>
        <p:spPr bwMode="auto">
          <a:xfrm flipH="1">
            <a:off x="1540244" y="2609002"/>
            <a:ext cx="307272"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D</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2" name="Rounded Rectangle 162"/>
          <p:cNvSpPr/>
          <p:nvPr/>
        </p:nvSpPr>
        <p:spPr bwMode="auto">
          <a:xfrm flipH="1">
            <a:off x="6069253"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E</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23" name="Rounded Rectangle 163"/>
          <p:cNvSpPr/>
          <p:nvPr/>
        </p:nvSpPr>
        <p:spPr bwMode="auto">
          <a:xfrm flipH="1">
            <a:off x="3804178"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E</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4" name="Rounded Rectangle 165"/>
          <p:cNvSpPr/>
          <p:nvPr/>
        </p:nvSpPr>
        <p:spPr bwMode="auto">
          <a:xfrm flipH="1">
            <a:off x="4149697"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D</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25" name="Rounded Rectangle 166"/>
          <p:cNvSpPr/>
          <p:nvPr/>
        </p:nvSpPr>
        <p:spPr bwMode="auto">
          <a:xfrm flipH="1">
            <a:off x="1885762" y="2609002"/>
            <a:ext cx="307273"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E</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26" name="Rounded Rectangle 167"/>
          <p:cNvSpPr/>
          <p:nvPr/>
        </p:nvSpPr>
        <p:spPr bwMode="auto">
          <a:xfrm flipH="1">
            <a:off x="6414773"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B</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7" name="Rounded Rectangle 168"/>
          <p:cNvSpPr/>
          <p:nvPr/>
        </p:nvSpPr>
        <p:spPr bwMode="auto">
          <a:xfrm flipH="1">
            <a:off x="8295939"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B</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8" name="Shape 537"/>
          <p:cNvSpPr/>
          <p:nvPr/>
        </p:nvSpPr>
        <p:spPr>
          <a:xfrm>
            <a:off x="7336160"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E</a:t>
            </a:r>
          </a:p>
        </p:txBody>
      </p:sp>
      <p:sp>
        <p:nvSpPr>
          <p:cNvPr id="129" name="Shape 537"/>
          <p:cNvSpPr/>
          <p:nvPr/>
        </p:nvSpPr>
        <p:spPr>
          <a:xfrm>
            <a:off x="5685343"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D</a:t>
            </a:r>
          </a:p>
        </p:txBody>
      </p:sp>
      <p:sp>
        <p:nvSpPr>
          <p:cNvPr id="130" name="Shape 537"/>
          <p:cNvSpPr/>
          <p:nvPr/>
        </p:nvSpPr>
        <p:spPr>
          <a:xfrm>
            <a:off x="4034525"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C</a:t>
            </a:r>
          </a:p>
        </p:txBody>
      </p:sp>
      <p:sp>
        <p:nvSpPr>
          <p:cNvPr id="131" name="Shape 537"/>
          <p:cNvSpPr/>
          <p:nvPr/>
        </p:nvSpPr>
        <p:spPr>
          <a:xfrm>
            <a:off x="2383708"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B</a:t>
            </a:r>
          </a:p>
        </p:txBody>
      </p:sp>
      <p:sp>
        <p:nvSpPr>
          <p:cNvPr id="132" name="Shape 537"/>
          <p:cNvSpPr/>
          <p:nvPr/>
        </p:nvSpPr>
        <p:spPr>
          <a:xfrm>
            <a:off x="732890"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A</a:t>
            </a:r>
          </a:p>
        </p:txBody>
      </p:sp>
      <p:sp>
        <p:nvSpPr>
          <p:cNvPr id="133"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altLang="ja-JP" dirty="0" smtClean="0">
                <a:ea typeface="Hiragino Maru Gothic Pro W4" charset="-128"/>
                <a:cs typeface="Hiragino Maru Gothic Pro W4" charset="-128"/>
              </a:rPr>
              <a:t>Cisco HyperFlex System </a:t>
            </a:r>
            <a:r>
              <a:rPr lang="ja-JP" altLang="en-US" dirty="0" smtClean="0">
                <a:latin typeface="Meiryo" charset="-128"/>
                <a:ea typeface="Meiryo" charset="-128"/>
                <a:cs typeface="Meiryo" charset="-128"/>
              </a:rPr>
              <a:t>の特徴</a:t>
            </a:r>
            <a:r>
              <a:rPr altLang="ja-JP" dirty="0" smtClean="0">
                <a:latin typeface="Meiryo" charset="-128"/>
                <a:ea typeface="Meiryo" charset="-128"/>
                <a:cs typeface="Meiryo" charset="-128"/>
              </a:rPr>
              <a:t/>
            </a:r>
            <a:br>
              <a:rPr altLang="ja-JP" dirty="0" smtClean="0">
                <a:latin typeface="Meiryo" charset="-128"/>
                <a:ea typeface="Meiryo" charset="-128"/>
                <a:cs typeface="Meiryo" charset="-128"/>
              </a:rPr>
            </a:br>
            <a:r>
              <a:rPr lang="ja-JP" altLang="en-US" sz="2000" dirty="0" smtClean="0">
                <a:solidFill>
                  <a:srgbClr val="FF6600"/>
                </a:solidFill>
                <a:latin typeface="Meiryo" charset="-128"/>
                <a:ea typeface="Meiryo" charset="-128"/>
                <a:cs typeface="Meiryo" charset="-128"/>
              </a:rPr>
              <a:t>レプリケーション</a:t>
            </a:r>
            <a:r>
              <a:rPr lang="en-US" altLang="ja-JP" sz="2000" dirty="0" smtClean="0">
                <a:solidFill>
                  <a:srgbClr val="FF6600"/>
                </a:solidFill>
                <a:latin typeface="Meiryo" charset="-128"/>
                <a:ea typeface="Meiryo" charset="-128"/>
                <a:cs typeface="Meiryo" charset="-128"/>
              </a:rPr>
              <a:t> </a:t>
            </a:r>
            <a:r>
              <a:rPr lang="ja-JP" altLang="en-US" sz="2000" dirty="0" smtClean="0">
                <a:solidFill>
                  <a:srgbClr val="FF6600"/>
                </a:solidFill>
                <a:latin typeface="Meiryo" charset="-128"/>
                <a:ea typeface="Meiryo" charset="-128"/>
                <a:cs typeface="Meiryo" charset="-128"/>
              </a:rPr>
              <a:t>ファクター</a:t>
            </a:r>
            <a:r>
              <a:rPr lang="ja-JP" altLang="en-US" sz="2000" dirty="0" smtClean="0">
                <a:solidFill>
                  <a:srgbClr val="FF6600"/>
                </a:solidFill>
                <a:latin typeface="Meiryo" charset="-128"/>
                <a:ea typeface="Meiryo" charset="-128"/>
                <a:cs typeface="Meiryo" charset="-128"/>
              </a:rPr>
              <a:t>でのデータ冗長確保</a:t>
            </a:r>
            <a:endParaRPr altLang="ja-JP" sz="2000" dirty="0">
              <a:solidFill>
                <a:srgbClr val="FFC000"/>
              </a:solidFill>
              <a:latin typeface="Meiryo" charset="-128"/>
              <a:ea typeface="Meiryo" charset="-128"/>
              <a:cs typeface="Meiryo" charset="-128"/>
            </a:endParaRPr>
          </a:p>
        </p:txBody>
      </p:sp>
    </p:spTree>
    <p:extLst>
      <p:ext uri="{BB962C8B-B14F-4D97-AF65-F5344CB8AC3E}">
        <p14:creationId xmlns:p14="http://schemas.microsoft.com/office/powerpoint/2010/main" val="182358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fade">
                                      <p:cBhvr>
                                        <p:cTn id="16" dur="500"/>
                                        <p:tgtEl>
                                          <p:spTgt spid="1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500"/>
                                        <p:tgtEl>
                                          <p:spTgt spid="1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fade">
                                      <p:cBhvr>
                                        <p:cTn id="25" dur="500"/>
                                        <p:tgtEl>
                                          <p:spTgt spid="1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fade">
                                      <p:cBhvr>
                                        <p:cTn id="33" dur="500"/>
                                        <p:tgtEl>
                                          <p:spTgt spid="1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par>
                                <p:cTn id="43" presetID="22" presetClass="entr" presetSubtype="1" fill="hold" nodeType="with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wipe(up)">
                                      <p:cBhvr>
                                        <p:cTn id="45" dur="500"/>
                                        <p:tgtEl>
                                          <p:spTgt spid="103"/>
                                        </p:tgtEl>
                                      </p:cBhvr>
                                    </p:animEffect>
                                  </p:childTnLst>
                                </p:cTn>
                              </p:par>
                              <p:par>
                                <p:cTn id="46" presetID="22" presetClass="entr" presetSubtype="1" fill="hold" nodeType="with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wipe(up)">
                                      <p:cBhvr>
                                        <p:cTn id="48" dur="500"/>
                                        <p:tgtEl>
                                          <p:spTgt spid="104"/>
                                        </p:tgtEl>
                                      </p:cBhvr>
                                    </p:animEffect>
                                  </p:childTnLst>
                                </p:cTn>
                              </p:par>
                              <p:par>
                                <p:cTn id="49" presetID="22" presetClass="entr" presetSubtype="1"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wipe(up)">
                                      <p:cBhvr>
                                        <p:cTn id="51" dur="500"/>
                                        <p:tgtEl>
                                          <p:spTgt spid="105"/>
                                        </p:tgtEl>
                                      </p:cBhvr>
                                    </p:animEffect>
                                  </p:childTnLst>
                                </p:cTn>
                              </p:par>
                              <p:par>
                                <p:cTn id="52" presetID="22" presetClass="entr" presetSubtype="1" fill="hold" nodeType="withEffect">
                                  <p:stCondLst>
                                    <p:cond delay="0"/>
                                  </p:stCondLst>
                                  <p:childTnLst>
                                    <p:set>
                                      <p:cBhvr>
                                        <p:cTn id="53" dur="1" fill="hold">
                                          <p:stCondLst>
                                            <p:cond delay="0"/>
                                          </p:stCondLst>
                                        </p:cTn>
                                        <p:tgtEl>
                                          <p:spTgt spid="107"/>
                                        </p:tgtEl>
                                        <p:attrNameLst>
                                          <p:attrName>style.visibility</p:attrName>
                                        </p:attrNameLst>
                                      </p:cBhvr>
                                      <p:to>
                                        <p:strVal val="visible"/>
                                      </p:to>
                                    </p:set>
                                    <p:animEffect transition="in" filter="wipe(up)">
                                      <p:cBhvr>
                                        <p:cTn id="54" dur="500"/>
                                        <p:tgtEl>
                                          <p:spTgt spid="107"/>
                                        </p:tgtEl>
                                      </p:cBhvr>
                                    </p:animEffect>
                                  </p:childTnLst>
                                </p:cTn>
                              </p:par>
                              <p:par>
                                <p:cTn id="55" presetID="22" presetClass="entr" presetSubtype="1"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up)">
                                      <p:cBhvr>
                                        <p:cTn id="57" dur="500"/>
                                        <p:tgtEl>
                                          <p:spTgt spid="106"/>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00">
                                            <p:txEl>
                                              <p:pRg st="0" end="0"/>
                                            </p:txEl>
                                          </p:spTgt>
                                        </p:tgtEl>
                                        <p:attrNameLst>
                                          <p:attrName>style.visibility</p:attrName>
                                        </p:attrNameLst>
                                      </p:cBhvr>
                                      <p:to>
                                        <p:strVal val="visible"/>
                                      </p:to>
                                    </p:set>
                                    <p:animEffect transition="in" filter="fade">
                                      <p:cBhvr>
                                        <p:cTn id="61" dur="500"/>
                                        <p:tgtEl>
                                          <p:spTgt spid="100">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0">
                                            <p:txEl>
                                              <p:pRg st="1" end="1"/>
                                            </p:txEl>
                                          </p:spTgt>
                                        </p:tgtEl>
                                        <p:attrNameLst>
                                          <p:attrName>style.visibility</p:attrName>
                                        </p:attrNameLst>
                                      </p:cBhvr>
                                      <p:to>
                                        <p:strVal val="visible"/>
                                      </p:to>
                                    </p:set>
                                    <p:animEffect transition="in" filter="fade">
                                      <p:cBhvr>
                                        <p:cTn id="66" dur="500"/>
                                        <p:tgtEl>
                                          <p:spTgt spid="100">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5"/>
                                        </p:tgtEl>
                                        <p:attrNameLst>
                                          <p:attrName>style.visibility</p:attrName>
                                        </p:attrNameLst>
                                      </p:cBhvr>
                                      <p:to>
                                        <p:strVal val="visible"/>
                                      </p:to>
                                    </p:set>
                                    <p:animEffect transition="in" filter="fade">
                                      <p:cBhvr>
                                        <p:cTn id="71" dur="500"/>
                                        <p:tgtEl>
                                          <p:spTgt spid="1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8"/>
                                        </p:tgtEl>
                                        <p:attrNameLst>
                                          <p:attrName>style.visibility</p:attrName>
                                        </p:attrNameLst>
                                      </p:cBhvr>
                                      <p:to>
                                        <p:strVal val="visible"/>
                                      </p:to>
                                    </p:set>
                                    <p:animEffect transition="in" filter="fade">
                                      <p:cBhvr>
                                        <p:cTn id="74" dur="500"/>
                                        <p:tgtEl>
                                          <p:spTgt spid="11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6"/>
                                        </p:tgtEl>
                                        <p:attrNameLst>
                                          <p:attrName>style.visibility</p:attrName>
                                        </p:attrNameLst>
                                      </p:cBhvr>
                                      <p:to>
                                        <p:strVal val="visible"/>
                                      </p:to>
                                    </p:set>
                                    <p:animEffect transition="in" filter="fade">
                                      <p:cBhvr>
                                        <p:cTn id="80" dur="500"/>
                                        <p:tgtEl>
                                          <p:spTgt spid="11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9"/>
                                        </p:tgtEl>
                                        <p:attrNameLst>
                                          <p:attrName>style.visibility</p:attrName>
                                        </p:attrNameLst>
                                      </p:cBhvr>
                                      <p:to>
                                        <p:strVal val="visible"/>
                                      </p:to>
                                    </p:set>
                                    <p:animEffect transition="in" filter="fade">
                                      <p:cBhvr>
                                        <p:cTn id="83" dur="500"/>
                                        <p:tgtEl>
                                          <p:spTgt spid="1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23"/>
                                        </p:tgtEl>
                                        <p:attrNameLst>
                                          <p:attrName>style.visibility</p:attrName>
                                        </p:attrNameLst>
                                      </p:cBhvr>
                                      <p:to>
                                        <p:strVal val="visible"/>
                                      </p:to>
                                    </p:set>
                                    <p:animEffect transition="in" filter="fade">
                                      <p:cBhvr>
                                        <p:cTn id="86" dur="500"/>
                                        <p:tgtEl>
                                          <p:spTgt spid="12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7"/>
                                        </p:tgtEl>
                                        <p:attrNameLst>
                                          <p:attrName>style.visibility</p:attrName>
                                        </p:attrNameLst>
                                      </p:cBhvr>
                                      <p:to>
                                        <p:strVal val="visible"/>
                                      </p:to>
                                    </p:set>
                                    <p:animEffect transition="in" filter="fade">
                                      <p:cBhvr>
                                        <p:cTn id="89" dur="500"/>
                                        <p:tgtEl>
                                          <p:spTgt spid="11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0"/>
                                        </p:tgtEl>
                                        <p:attrNameLst>
                                          <p:attrName>style.visibility</p:attrName>
                                        </p:attrNameLst>
                                      </p:cBhvr>
                                      <p:to>
                                        <p:strVal val="visible"/>
                                      </p:to>
                                    </p:set>
                                    <p:animEffect transition="in" filter="fade">
                                      <p:cBhvr>
                                        <p:cTn id="92" dur="500"/>
                                        <p:tgtEl>
                                          <p:spTgt spid="12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22"/>
                                        </p:tgtEl>
                                        <p:attrNameLst>
                                          <p:attrName>style.visibility</p:attrName>
                                        </p:attrNameLst>
                                      </p:cBhvr>
                                      <p:to>
                                        <p:strVal val="visible"/>
                                      </p:to>
                                    </p:set>
                                    <p:animEffect transition="in" filter="fade">
                                      <p:cBhvr>
                                        <p:cTn id="95" dur="500"/>
                                        <p:tgtEl>
                                          <p:spTgt spid="12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27"/>
                                        </p:tgtEl>
                                        <p:attrNameLst>
                                          <p:attrName>style.visibility</p:attrName>
                                        </p:attrNameLst>
                                      </p:cBhvr>
                                      <p:to>
                                        <p:strVal val="visible"/>
                                      </p:to>
                                    </p:set>
                                    <p:animEffect transition="in" filter="fade">
                                      <p:cBhvr>
                                        <p:cTn id="98" dur="500"/>
                                        <p:tgtEl>
                                          <p:spTgt spid="12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96"/>
                                        </p:tgtEl>
                                      </p:cBhvr>
                                    </p:animEffect>
                                    <p:set>
                                      <p:cBhvr>
                                        <p:cTn id="103" dur="1" fill="hold">
                                          <p:stCondLst>
                                            <p:cond delay="499"/>
                                          </p:stCondLst>
                                        </p:cTn>
                                        <p:tgtEl>
                                          <p:spTgt spid="96"/>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22" presetClass="exit" presetSubtype="2" fill="hold" grpId="0" nodeType="withEffect">
                                  <p:stCondLst>
                                    <p:cond delay="0"/>
                                  </p:stCondLst>
                                  <p:childTnLst>
                                    <p:animEffect transition="out" filter="wipe(right)">
                                      <p:cBhvr>
                                        <p:cTn id="108" dur="1000"/>
                                        <p:tgtEl>
                                          <p:spTgt spid="69"/>
                                        </p:tgtEl>
                                      </p:cBhvr>
                                    </p:animEffect>
                                    <p:set>
                                      <p:cBhvr>
                                        <p:cTn id="109" dur="1" fill="hold">
                                          <p:stCondLst>
                                            <p:cond delay="999"/>
                                          </p:stCondLst>
                                        </p:cTn>
                                        <p:tgtEl>
                                          <p:spTgt spid="69"/>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72"/>
                                        </p:tgtEl>
                                        <p:attrNameLst>
                                          <p:attrName>style.visibility</p:attrName>
                                        </p:attrNameLst>
                                      </p:cBhvr>
                                      <p:to>
                                        <p:strVal val="visible"/>
                                      </p:to>
                                    </p:set>
                                    <p:animEffect transition="in" filter="fade">
                                      <p:cBhvr>
                                        <p:cTn id="112" dur="500"/>
                                        <p:tgtEl>
                                          <p:spTgt spid="7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00">
                                            <p:txEl>
                                              <p:pRg st="2" end="2"/>
                                            </p:txEl>
                                          </p:spTgt>
                                        </p:tgtEl>
                                        <p:attrNameLst>
                                          <p:attrName>style.visibility</p:attrName>
                                        </p:attrNameLst>
                                      </p:cBhvr>
                                      <p:to>
                                        <p:strVal val="visible"/>
                                      </p:to>
                                    </p:set>
                                    <p:animEffect transition="in" filter="fade">
                                      <p:cBhvr>
                                        <p:cTn id="117" dur="500"/>
                                        <p:tgtEl>
                                          <p:spTgt spid="100">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5" presetClass="path" presetSubtype="0" accel="50000" decel="50000" fill="hold" grpId="0" nodeType="clickEffect">
                                  <p:stCondLst>
                                    <p:cond delay="0"/>
                                  </p:stCondLst>
                                  <p:childTnLst>
                                    <p:animMotion origin="layout" path="M 5E-6 4.07407E-6 L -0.65591 4.07407E-6 " pathEditMode="relative" rAng="0" ptsTypes="AA">
                                      <p:cBhvr>
                                        <p:cTn id="121" dur="1000" fill="hold"/>
                                        <p:tgtEl>
                                          <p:spTgt spid="97"/>
                                        </p:tgtEl>
                                        <p:attrNameLst>
                                          <p:attrName>ppt_x</p:attrName>
                                          <p:attrName>ppt_y</p:attrName>
                                        </p:attrNameLst>
                                      </p:cBhvr>
                                      <p:rCtr x="-328" y="0"/>
                                    </p:animMotion>
                                  </p:childTnLst>
                                </p:cTn>
                              </p:par>
                              <p:par>
                                <p:cTn id="122" presetID="35" presetClass="path" presetSubtype="0" accel="50000" decel="50000" fill="hold" grpId="0" nodeType="withEffect">
                                  <p:stCondLst>
                                    <p:cond delay="0"/>
                                  </p:stCondLst>
                                  <p:childTnLst>
                                    <p:animMotion origin="layout" path="M -4.72222E-6 4.07407E-6 L -0.43697 4.07407E-6 " pathEditMode="relative" rAng="0" ptsTypes="AA">
                                      <p:cBhvr>
                                        <p:cTn id="123" dur="1000" fill="hold"/>
                                        <p:tgtEl>
                                          <p:spTgt spid="98"/>
                                        </p:tgtEl>
                                        <p:attrNameLst>
                                          <p:attrName>ppt_x</p:attrName>
                                          <p:attrName>ppt_y</p:attrName>
                                        </p:attrNameLst>
                                      </p:cBhvr>
                                      <p:rCtr x="-219" y="0"/>
                                    </p:animMotion>
                                  </p:childTnLst>
                                </p:cTn>
                              </p:par>
                              <p:par>
                                <p:cTn id="124" presetID="35" presetClass="path" presetSubtype="0" accel="50000" decel="50000" fill="hold" grpId="0" nodeType="withEffect">
                                  <p:stCondLst>
                                    <p:cond delay="0"/>
                                  </p:stCondLst>
                                  <p:childTnLst>
                                    <p:animMotion origin="layout" path="M -4.44444E-6 4.07407E-6 L -0.21388 4.07407E-6 " pathEditMode="relative" rAng="0" ptsTypes="AA">
                                      <p:cBhvr>
                                        <p:cTn id="125" dur="1000" fill="hold"/>
                                        <p:tgtEl>
                                          <p:spTgt spid="99"/>
                                        </p:tgtEl>
                                        <p:attrNameLst>
                                          <p:attrName>ppt_x</p:attrName>
                                          <p:attrName>ppt_y</p:attrName>
                                        </p:attrNameLst>
                                      </p:cBhvr>
                                      <p:rCtr x="-107" y="0"/>
                                    </p:animMotion>
                                  </p:childTnLst>
                                </p:cTn>
                              </p:par>
                              <p:par>
                                <p:cTn id="126" presetID="22" presetClass="exit" presetSubtype="4" fill="hold" nodeType="withEffect">
                                  <p:stCondLst>
                                    <p:cond delay="0"/>
                                  </p:stCondLst>
                                  <p:childTnLst>
                                    <p:animEffect transition="out" filter="wipe(down)">
                                      <p:cBhvr>
                                        <p:cTn id="127" dur="500"/>
                                        <p:tgtEl>
                                          <p:spTgt spid="107"/>
                                        </p:tgtEl>
                                      </p:cBhvr>
                                    </p:animEffect>
                                    <p:set>
                                      <p:cBhvr>
                                        <p:cTn id="128" dur="1" fill="hold">
                                          <p:stCondLst>
                                            <p:cond delay="499"/>
                                          </p:stCondLst>
                                        </p:cTn>
                                        <p:tgtEl>
                                          <p:spTgt spid="10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10"/>
                                        </p:tgtEl>
                                      </p:cBhvr>
                                    </p:animEffect>
                                    <p:set>
                                      <p:cBhvr>
                                        <p:cTn id="131" dur="1" fill="hold">
                                          <p:stCondLst>
                                            <p:cond delay="499"/>
                                          </p:stCondLst>
                                        </p:cTn>
                                        <p:tgtEl>
                                          <p:spTgt spid="11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27"/>
                                        </p:tgtEl>
                                      </p:cBhvr>
                                    </p:animEffect>
                                    <p:set>
                                      <p:cBhvr>
                                        <p:cTn id="137" dur="1" fill="hold">
                                          <p:stCondLst>
                                            <p:cond delay="499"/>
                                          </p:stCondLst>
                                        </p:cTn>
                                        <p:tgtEl>
                                          <p:spTgt spid="127"/>
                                        </p:tgtEl>
                                        <p:attrNameLst>
                                          <p:attrName>style.visibility</p:attrName>
                                        </p:attrNameLst>
                                      </p:cBhvr>
                                      <p:to>
                                        <p:strVal val="hidden"/>
                                      </p:to>
                                    </p:set>
                                  </p:childTnLst>
                                </p:cTn>
                              </p:par>
                              <p:par>
                                <p:cTn id="138" presetID="22" presetClass="exit" presetSubtype="4" fill="hold" nodeType="withEffect">
                                  <p:stCondLst>
                                    <p:cond delay="0"/>
                                  </p:stCondLst>
                                  <p:childTnLst>
                                    <p:animEffect transition="out" filter="wipe(down)">
                                      <p:cBhvr>
                                        <p:cTn id="139" dur="500"/>
                                        <p:tgtEl>
                                          <p:spTgt spid="106"/>
                                        </p:tgtEl>
                                      </p:cBhvr>
                                    </p:animEffect>
                                    <p:set>
                                      <p:cBhvr>
                                        <p:cTn id="140" dur="1" fill="hold">
                                          <p:stCondLst>
                                            <p:cond delay="499"/>
                                          </p:stCondLst>
                                        </p:cTn>
                                        <p:tgtEl>
                                          <p:spTgt spid="106"/>
                                        </p:tgtEl>
                                        <p:attrNameLst>
                                          <p:attrName>style.visibility</p:attrName>
                                        </p:attrNameLst>
                                      </p:cBhvr>
                                      <p:to>
                                        <p:strVal val="hidden"/>
                                      </p:to>
                                    </p:set>
                                  </p:childTnLst>
                                </p:cTn>
                              </p:par>
                            </p:childTnLst>
                          </p:cTn>
                        </p:par>
                        <p:par>
                          <p:cTn id="141" fill="hold">
                            <p:stCondLst>
                              <p:cond delay="1000"/>
                            </p:stCondLst>
                            <p:childTnLst>
                              <p:par>
                                <p:cTn id="142" presetID="22" presetClass="entr" presetSubtype="1" fill="hold" nodeType="afterEffect">
                                  <p:stCondLst>
                                    <p:cond delay="0"/>
                                  </p:stCondLst>
                                  <p:childTnLst>
                                    <p:set>
                                      <p:cBhvr>
                                        <p:cTn id="143" dur="1" fill="hold">
                                          <p:stCondLst>
                                            <p:cond delay="0"/>
                                          </p:stCondLst>
                                        </p:cTn>
                                        <p:tgtEl>
                                          <p:spTgt spid="108"/>
                                        </p:tgtEl>
                                        <p:attrNameLst>
                                          <p:attrName>style.visibility</p:attrName>
                                        </p:attrNameLst>
                                      </p:cBhvr>
                                      <p:to>
                                        <p:strVal val="visible"/>
                                      </p:to>
                                    </p:set>
                                    <p:animEffect transition="in" filter="wipe(up)">
                                      <p:cBhvr>
                                        <p:cTn id="144" dur="500"/>
                                        <p:tgtEl>
                                          <p:spTgt spid="108"/>
                                        </p:tgtEl>
                                      </p:cBhvr>
                                    </p:animEffect>
                                  </p:childTnLst>
                                </p:cTn>
                              </p:par>
                              <p:par>
                                <p:cTn id="145" presetID="22" presetClass="entr" presetSubtype="1" fill="hold" nodeType="withEffect">
                                  <p:stCondLst>
                                    <p:cond delay="0"/>
                                  </p:stCondLst>
                                  <p:childTnLst>
                                    <p:set>
                                      <p:cBhvr>
                                        <p:cTn id="146" dur="1" fill="hold">
                                          <p:stCondLst>
                                            <p:cond delay="0"/>
                                          </p:stCondLst>
                                        </p:cTn>
                                        <p:tgtEl>
                                          <p:spTgt spid="109"/>
                                        </p:tgtEl>
                                        <p:attrNameLst>
                                          <p:attrName>style.visibility</p:attrName>
                                        </p:attrNameLst>
                                      </p:cBhvr>
                                      <p:to>
                                        <p:strVal val="visible"/>
                                      </p:to>
                                    </p:set>
                                    <p:animEffect transition="in" filter="wipe(up)">
                                      <p:cBhvr>
                                        <p:cTn id="147" dur="500"/>
                                        <p:tgtEl>
                                          <p:spTgt spid="10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125"/>
                                        </p:tgtEl>
                                        <p:attrNameLst>
                                          <p:attrName>style.visibility</p:attrName>
                                        </p:attrNameLst>
                                      </p:cBhvr>
                                      <p:to>
                                        <p:strVal val="visible"/>
                                      </p:to>
                                    </p:set>
                                    <p:animEffect transition="in" filter="fade">
                                      <p:cBhvr>
                                        <p:cTn id="152" dur="500"/>
                                        <p:tgtEl>
                                          <p:spTgt spid="12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24"/>
                                        </p:tgtEl>
                                        <p:attrNameLst>
                                          <p:attrName>style.visibility</p:attrName>
                                        </p:attrNameLst>
                                      </p:cBhvr>
                                      <p:to>
                                        <p:strVal val="visible"/>
                                      </p:to>
                                    </p:set>
                                    <p:animEffect transition="in" filter="fade">
                                      <p:cBhvr>
                                        <p:cTn id="155" dur="500"/>
                                        <p:tgtEl>
                                          <p:spTgt spid="124"/>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26"/>
                                        </p:tgtEl>
                                        <p:attrNameLst>
                                          <p:attrName>style.visibility</p:attrName>
                                        </p:attrNameLst>
                                      </p:cBhvr>
                                      <p:to>
                                        <p:strVal val="visible"/>
                                      </p:to>
                                    </p:set>
                                    <p:animEffect transition="in" filter="fade">
                                      <p:cBhvr>
                                        <p:cTn id="158" dur="500"/>
                                        <p:tgtEl>
                                          <p:spTgt spid="126"/>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01">
                                            <p:txEl>
                                              <p:pRg st="0" end="0"/>
                                            </p:txEl>
                                          </p:spTgt>
                                        </p:tgtEl>
                                        <p:attrNameLst>
                                          <p:attrName>style.visibility</p:attrName>
                                        </p:attrNameLst>
                                      </p:cBhvr>
                                      <p:to>
                                        <p:strVal val="visible"/>
                                      </p:to>
                                    </p:set>
                                    <p:animEffect transition="in" filter="fade">
                                      <p:cBhvr>
                                        <p:cTn id="161" dur="1000"/>
                                        <p:tgtEl>
                                          <p:spTgt spid="101">
                                            <p:txEl>
                                              <p:pRg st="0" end="0"/>
                                            </p:txEl>
                                          </p:spTgt>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1" nodeType="clickEffect">
                                  <p:stCondLst>
                                    <p:cond delay="0"/>
                                  </p:stCondLst>
                                  <p:childTnLst>
                                    <p:animEffect transition="out" filter="fade">
                                      <p:cBhvr>
                                        <p:cTn id="165" dur="500"/>
                                        <p:tgtEl>
                                          <p:spTgt spid="72"/>
                                        </p:tgtEl>
                                      </p:cBhvr>
                                    </p:animEffect>
                                    <p:set>
                                      <p:cBhvr>
                                        <p:cTn id="166" dur="1" fill="hold">
                                          <p:stCondLst>
                                            <p:cond delay="499"/>
                                          </p:stCondLst>
                                        </p:cTn>
                                        <p:tgtEl>
                                          <p:spTgt spid="72"/>
                                        </p:tgtEl>
                                        <p:attrNameLst>
                                          <p:attrName>style.visibility</p:attrName>
                                        </p:attrNameLst>
                                      </p:cBhvr>
                                      <p:to>
                                        <p:strVal val="hidden"/>
                                      </p:to>
                                    </p:set>
                                  </p:childTnLst>
                                </p:cTn>
                              </p:par>
                            </p:childTnLst>
                          </p:cTn>
                        </p:par>
                        <p:par>
                          <p:cTn id="167" fill="hold">
                            <p:stCondLst>
                              <p:cond delay="500"/>
                            </p:stCondLst>
                            <p:childTnLst>
                              <p:par>
                                <p:cTn id="168" presetID="22" presetClass="entr" presetSubtype="8" fill="hold" grpId="1" nodeType="afterEffect">
                                  <p:stCondLst>
                                    <p:cond delay="0"/>
                                  </p:stCondLst>
                                  <p:childTnLst>
                                    <p:set>
                                      <p:cBhvr>
                                        <p:cTn id="169" dur="1" fill="hold">
                                          <p:stCondLst>
                                            <p:cond delay="0"/>
                                          </p:stCondLst>
                                        </p:cTn>
                                        <p:tgtEl>
                                          <p:spTgt spid="69"/>
                                        </p:tgtEl>
                                        <p:attrNameLst>
                                          <p:attrName>style.visibility</p:attrName>
                                        </p:attrNameLst>
                                      </p:cBhvr>
                                      <p:to>
                                        <p:strVal val="visible"/>
                                      </p:to>
                                    </p:set>
                                    <p:animEffect transition="in" filter="wipe(left)">
                                      <p:cBhvr>
                                        <p:cTn id="170" dur="1000"/>
                                        <p:tgtEl>
                                          <p:spTgt spid="69"/>
                                        </p:tgtEl>
                                      </p:cBhvr>
                                    </p:animEffect>
                                  </p:childTnLst>
                                </p:cTn>
                              </p:par>
                            </p:childTnLst>
                          </p:cTn>
                        </p:par>
                        <p:par>
                          <p:cTn id="171" fill="hold">
                            <p:stCondLst>
                              <p:cond delay="1500"/>
                            </p:stCondLst>
                            <p:childTnLst>
                              <p:par>
                                <p:cTn id="172" presetID="10" presetClass="entr" presetSubtype="0" fill="hold" grpId="1" nodeType="afterEffect">
                                  <p:stCondLst>
                                    <p:cond delay="0"/>
                                  </p:stCondLst>
                                  <p:childTnLst>
                                    <p:set>
                                      <p:cBhvr>
                                        <p:cTn id="173" dur="1" fill="hold">
                                          <p:stCondLst>
                                            <p:cond delay="0"/>
                                          </p:stCondLst>
                                        </p:cTn>
                                        <p:tgtEl>
                                          <p:spTgt spid="96"/>
                                        </p:tgtEl>
                                        <p:attrNameLst>
                                          <p:attrName>style.visibility</p:attrName>
                                        </p:attrNameLst>
                                      </p:cBhvr>
                                      <p:to>
                                        <p:strVal val="visible"/>
                                      </p:to>
                                    </p:set>
                                    <p:animEffect transition="in" filter="fade">
                                      <p:cBhvr>
                                        <p:cTn id="174" dur="500"/>
                                        <p:tgtEl>
                                          <p:spTgt spid="96"/>
                                        </p:tgtEl>
                                      </p:cBhvr>
                                    </p:animEffect>
                                  </p:childTnLst>
                                </p:cTn>
                              </p:par>
                              <p:par>
                                <p:cTn id="175" presetID="10" presetClass="entr" presetSubtype="0" fill="hold" grpId="1" nodeType="withEffect">
                                  <p:stCondLst>
                                    <p:cond delay="0"/>
                                  </p:stCondLst>
                                  <p:childTnLst>
                                    <p:set>
                                      <p:cBhvr>
                                        <p:cTn id="176" dur="1" fill="hold">
                                          <p:stCondLst>
                                            <p:cond delay="0"/>
                                          </p:stCondLst>
                                        </p:cTn>
                                        <p:tgtEl>
                                          <p:spTgt spid="95"/>
                                        </p:tgtEl>
                                        <p:attrNameLst>
                                          <p:attrName>style.visibility</p:attrName>
                                        </p:attrNameLst>
                                      </p:cBhvr>
                                      <p:to>
                                        <p:strVal val="visible"/>
                                      </p:to>
                                    </p:set>
                                    <p:animEffect transition="in" filter="fade">
                                      <p:cBhvr>
                                        <p:cTn id="177" dur="500"/>
                                        <p:tgtEl>
                                          <p:spTgt spid="95"/>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01">
                                            <p:txEl>
                                              <p:pRg st="1" end="1"/>
                                            </p:txEl>
                                          </p:spTgt>
                                        </p:tgtEl>
                                        <p:attrNameLst>
                                          <p:attrName>style.visibility</p:attrName>
                                        </p:attrNameLst>
                                      </p:cBhvr>
                                      <p:to>
                                        <p:strVal val="visible"/>
                                      </p:to>
                                    </p:set>
                                    <p:animEffect transition="in" filter="fade">
                                      <p:cBhvr>
                                        <p:cTn id="182" dur="1000"/>
                                        <p:tgtEl>
                                          <p:spTgt spid="101">
                                            <p:txEl>
                                              <p:pRg st="1" end="1"/>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63" presetClass="path" presetSubtype="0" accel="50000" decel="50000" fill="hold" grpId="1" nodeType="clickEffect">
                                  <p:stCondLst>
                                    <p:cond delay="0"/>
                                  </p:stCondLst>
                                  <p:childTnLst>
                                    <p:animMotion origin="layout" path="M -0.65591 1.48148E-6 L -0.0007 1.48148E-6 " pathEditMode="relative" rAng="0" ptsTypes="AA">
                                      <p:cBhvr>
                                        <p:cTn id="186" dur="1000" fill="hold"/>
                                        <p:tgtEl>
                                          <p:spTgt spid="97"/>
                                        </p:tgtEl>
                                        <p:attrNameLst>
                                          <p:attrName>ppt_x</p:attrName>
                                          <p:attrName>ppt_y</p:attrName>
                                        </p:attrNameLst>
                                      </p:cBhvr>
                                      <p:rCtr x="328" y="0"/>
                                    </p:animMotion>
                                  </p:childTnLst>
                                </p:cTn>
                              </p:par>
                              <p:par>
                                <p:cTn id="187" presetID="63" presetClass="path" presetSubtype="0" accel="50000" decel="50000" fill="hold" grpId="1" nodeType="withEffect">
                                  <p:stCondLst>
                                    <p:cond delay="0"/>
                                  </p:stCondLst>
                                  <p:childTnLst>
                                    <p:animMotion origin="layout" path="M -0.43697 1.48148E-6 L -0.00017 1.48148E-6 " pathEditMode="relative" rAng="0" ptsTypes="AA">
                                      <p:cBhvr>
                                        <p:cTn id="188" dur="1000" fill="hold"/>
                                        <p:tgtEl>
                                          <p:spTgt spid="98"/>
                                        </p:tgtEl>
                                        <p:attrNameLst>
                                          <p:attrName>ppt_x</p:attrName>
                                          <p:attrName>ppt_y</p:attrName>
                                        </p:attrNameLst>
                                      </p:cBhvr>
                                      <p:rCtr x="218" y="0"/>
                                    </p:animMotion>
                                  </p:childTnLst>
                                </p:cTn>
                              </p:par>
                              <p:par>
                                <p:cTn id="189" presetID="63" presetClass="path" presetSubtype="0" accel="50000" decel="50000" fill="hold" grpId="1" nodeType="withEffect">
                                  <p:stCondLst>
                                    <p:cond delay="0"/>
                                  </p:stCondLst>
                                  <p:childTnLst>
                                    <p:animMotion origin="layout" path="M -0.21388 1.48148E-6 L 0.00035 1.48148E-6 " pathEditMode="relative" rAng="0" ptsTypes="AA">
                                      <p:cBhvr>
                                        <p:cTn id="190" dur="1000" fill="hold"/>
                                        <p:tgtEl>
                                          <p:spTgt spid="99"/>
                                        </p:tgtEl>
                                        <p:attrNameLst>
                                          <p:attrName>ppt_x</p:attrName>
                                          <p:attrName>ppt_y</p:attrName>
                                        </p:attrNameLst>
                                      </p:cBhvr>
                                      <p:rCtr x="107" y="0"/>
                                    </p:animMotion>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125"/>
                                        </p:tgtEl>
                                      </p:cBhvr>
                                    </p:animEffect>
                                    <p:set>
                                      <p:cBhvr>
                                        <p:cTn id="195" dur="1" fill="hold">
                                          <p:stCondLst>
                                            <p:cond delay="499"/>
                                          </p:stCondLst>
                                        </p:cTn>
                                        <p:tgtEl>
                                          <p:spTgt spid="125"/>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124"/>
                                        </p:tgtEl>
                                      </p:cBhvr>
                                    </p:animEffect>
                                    <p:set>
                                      <p:cBhvr>
                                        <p:cTn id="198" dur="1" fill="hold">
                                          <p:stCondLst>
                                            <p:cond delay="499"/>
                                          </p:stCondLst>
                                        </p:cTn>
                                        <p:tgtEl>
                                          <p:spTgt spid="124"/>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500"/>
                                        <p:tgtEl>
                                          <p:spTgt spid="126"/>
                                        </p:tgtEl>
                                      </p:cBhvr>
                                    </p:animEffect>
                                    <p:set>
                                      <p:cBhvr>
                                        <p:cTn id="201" dur="1" fill="hold">
                                          <p:stCondLst>
                                            <p:cond delay="499"/>
                                          </p:stCondLst>
                                        </p:cTn>
                                        <p:tgtEl>
                                          <p:spTgt spid="126"/>
                                        </p:tgtEl>
                                        <p:attrNameLst>
                                          <p:attrName>style.visibility</p:attrName>
                                        </p:attrNameLst>
                                      </p:cBhvr>
                                      <p:to>
                                        <p:strVal val="hidden"/>
                                      </p:to>
                                    </p:set>
                                  </p:childTnLst>
                                </p:cTn>
                              </p:par>
                              <p:par>
                                <p:cTn id="202" presetID="22" presetClass="exit" presetSubtype="4" fill="hold" nodeType="withEffect">
                                  <p:stCondLst>
                                    <p:cond delay="0"/>
                                  </p:stCondLst>
                                  <p:childTnLst>
                                    <p:animEffect transition="out" filter="wipe(down)">
                                      <p:cBhvr>
                                        <p:cTn id="203" dur="500"/>
                                        <p:tgtEl>
                                          <p:spTgt spid="109"/>
                                        </p:tgtEl>
                                      </p:cBhvr>
                                    </p:animEffect>
                                    <p:set>
                                      <p:cBhvr>
                                        <p:cTn id="204" dur="1" fill="hold">
                                          <p:stCondLst>
                                            <p:cond delay="499"/>
                                          </p:stCondLst>
                                        </p:cTn>
                                        <p:tgtEl>
                                          <p:spTgt spid="109"/>
                                        </p:tgtEl>
                                        <p:attrNameLst>
                                          <p:attrName>style.visibility</p:attrName>
                                        </p:attrNameLst>
                                      </p:cBhvr>
                                      <p:to>
                                        <p:strVal val="hidden"/>
                                      </p:to>
                                    </p:set>
                                  </p:childTnLst>
                                </p:cTn>
                              </p:par>
                              <p:par>
                                <p:cTn id="205" presetID="22" presetClass="exit" presetSubtype="4" fill="hold" nodeType="withEffect">
                                  <p:stCondLst>
                                    <p:cond delay="0"/>
                                  </p:stCondLst>
                                  <p:childTnLst>
                                    <p:animEffect transition="out" filter="wipe(down)">
                                      <p:cBhvr>
                                        <p:cTn id="206" dur="500"/>
                                        <p:tgtEl>
                                          <p:spTgt spid="108"/>
                                        </p:tgtEl>
                                      </p:cBhvr>
                                    </p:animEffect>
                                    <p:set>
                                      <p:cBhvr>
                                        <p:cTn id="207" dur="1" fill="hold">
                                          <p:stCondLst>
                                            <p:cond delay="499"/>
                                          </p:stCondLst>
                                        </p:cTn>
                                        <p:tgtEl>
                                          <p:spTgt spid="108"/>
                                        </p:tgtEl>
                                        <p:attrNameLst>
                                          <p:attrName>style.visibility</p:attrName>
                                        </p:attrNameLst>
                                      </p:cBhvr>
                                      <p:to>
                                        <p:strVal val="hidden"/>
                                      </p:to>
                                    </p:set>
                                  </p:childTnLst>
                                </p:cTn>
                              </p:par>
                              <p:par>
                                <p:cTn id="208" presetID="10" presetClass="entr" presetSubtype="0" fill="hold" grpId="2" nodeType="withEffect">
                                  <p:stCondLst>
                                    <p:cond delay="0"/>
                                  </p:stCondLst>
                                  <p:childTnLst>
                                    <p:set>
                                      <p:cBhvr>
                                        <p:cTn id="209" dur="1" fill="hold">
                                          <p:stCondLst>
                                            <p:cond delay="0"/>
                                          </p:stCondLst>
                                        </p:cTn>
                                        <p:tgtEl>
                                          <p:spTgt spid="110"/>
                                        </p:tgtEl>
                                        <p:attrNameLst>
                                          <p:attrName>style.visibility</p:attrName>
                                        </p:attrNameLst>
                                      </p:cBhvr>
                                      <p:to>
                                        <p:strVal val="visible"/>
                                      </p:to>
                                    </p:set>
                                    <p:animEffect transition="in" filter="fade">
                                      <p:cBhvr>
                                        <p:cTn id="210" dur="500"/>
                                        <p:tgtEl>
                                          <p:spTgt spid="110"/>
                                        </p:tgtEl>
                                      </p:cBhvr>
                                    </p:animEffect>
                                  </p:childTnLst>
                                </p:cTn>
                              </p:par>
                              <p:par>
                                <p:cTn id="211" presetID="10" presetClass="entr" presetSubtype="0" fill="hold" grpId="2" nodeType="withEffect">
                                  <p:stCondLst>
                                    <p:cond delay="0"/>
                                  </p:stCondLst>
                                  <p:childTnLst>
                                    <p:set>
                                      <p:cBhvr>
                                        <p:cTn id="212" dur="1" fill="hold">
                                          <p:stCondLst>
                                            <p:cond delay="0"/>
                                          </p:stCondLst>
                                        </p:cTn>
                                        <p:tgtEl>
                                          <p:spTgt spid="111"/>
                                        </p:tgtEl>
                                        <p:attrNameLst>
                                          <p:attrName>style.visibility</p:attrName>
                                        </p:attrNameLst>
                                      </p:cBhvr>
                                      <p:to>
                                        <p:strVal val="visible"/>
                                      </p:to>
                                    </p:set>
                                    <p:animEffect transition="in" filter="fade">
                                      <p:cBhvr>
                                        <p:cTn id="213" dur="500"/>
                                        <p:tgtEl>
                                          <p:spTgt spid="111"/>
                                        </p:tgtEl>
                                      </p:cBhvr>
                                    </p:animEffect>
                                  </p:childTnLst>
                                </p:cTn>
                              </p:par>
                              <p:par>
                                <p:cTn id="214" presetID="10" presetClass="entr" presetSubtype="0" fill="hold" grpId="2" nodeType="withEffect">
                                  <p:stCondLst>
                                    <p:cond delay="0"/>
                                  </p:stCondLst>
                                  <p:childTnLst>
                                    <p:set>
                                      <p:cBhvr>
                                        <p:cTn id="215" dur="1" fill="hold">
                                          <p:stCondLst>
                                            <p:cond delay="0"/>
                                          </p:stCondLst>
                                        </p:cTn>
                                        <p:tgtEl>
                                          <p:spTgt spid="127"/>
                                        </p:tgtEl>
                                        <p:attrNameLst>
                                          <p:attrName>style.visibility</p:attrName>
                                        </p:attrNameLst>
                                      </p:cBhvr>
                                      <p:to>
                                        <p:strVal val="visible"/>
                                      </p:to>
                                    </p:set>
                                    <p:animEffect transition="in" filter="fade">
                                      <p:cBhvr>
                                        <p:cTn id="216" dur="500"/>
                                        <p:tgtEl>
                                          <p:spTgt spid="127"/>
                                        </p:tgtEl>
                                      </p:cBhvr>
                                    </p:animEffect>
                                  </p:childTnLst>
                                </p:cTn>
                              </p:par>
                            </p:childTnLst>
                          </p:cTn>
                        </p:par>
                        <p:par>
                          <p:cTn id="217" fill="hold">
                            <p:stCondLst>
                              <p:cond delay="500"/>
                            </p:stCondLst>
                            <p:childTnLst>
                              <p:par>
                                <p:cTn id="218" presetID="22" presetClass="entr" presetSubtype="1" fill="hold" nodeType="afterEffect">
                                  <p:stCondLst>
                                    <p:cond delay="0"/>
                                  </p:stCondLst>
                                  <p:childTnLst>
                                    <p:set>
                                      <p:cBhvr>
                                        <p:cTn id="219" dur="1" fill="hold">
                                          <p:stCondLst>
                                            <p:cond delay="0"/>
                                          </p:stCondLst>
                                        </p:cTn>
                                        <p:tgtEl>
                                          <p:spTgt spid="106"/>
                                        </p:tgtEl>
                                        <p:attrNameLst>
                                          <p:attrName>style.visibility</p:attrName>
                                        </p:attrNameLst>
                                      </p:cBhvr>
                                      <p:to>
                                        <p:strVal val="visible"/>
                                      </p:to>
                                    </p:set>
                                    <p:animEffect transition="in" filter="wipe(up)">
                                      <p:cBhvr>
                                        <p:cTn id="220" dur="500"/>
                                        <p:tgtEl>
                                          <p:spTgt spid="106"/>
                                        </p:tgtEl>
                                      </p:cBhvr>
                                    </p:animEffect>
                                  </p:childTnLst>
                                </p:cTn>
                              </p:par>
                              <p:par>
                                <p:cTn id="221" presetID="22" presetClass="entr" presetSubtype="1" fill="hold" nodeType="withEffect">
                                  <p:stCondLst>
                                    <p:cond delay="0"/>
                                  </p:stCondLst>
                                  <p:childTnLst>
                                    <p:set>
                                      <p:cBhvr>
                                        <p:cTn id="222" dur="1" fill="hold">
                                          <p:stCondLst>
                                            <p:cond delay="0"/>
                                          </p:stCondLst>
                                        </p:cTn>
                                        <p:tgtEl>
                                          <p:spTgt spid="107"/>
                                        </p:tgtEl>
                                        <p:attrNameLst>
                                          <p:attrName>style.visibility</p:attrName>
                                        </p:attrNameLst>
                                      </p:cBhvr>
                                      <p:to>
                                        <p:strVal val="visible"/>
                                      </p:to>
                                    </p:set>
                                    <p:animEffect transition="in" filter="wipe(up)">
                                      <p:cBhvr>
                                        <p:cTn id="223" dur="500"/>
                                        <p:tgtEl>
                                          <p:spTgt spid="107"/>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01">
                                            <p:txEl>
                                              <p:pRg st="2" end="2"/>
                                            </p:txEl>
                                          </p:spTgt>
                                        </p:tgtEl>
                                        <p:attrNameLst>
                                          <p:attrName>style.visibility</p:attrName>
                                        </p:attrNameLst>
                                      </p:cBhvr>
                                      <p:to>
                                        <p:strVal val="visible"/>
                                      </p:to>
                                    </p:set>
                                    <p:animEffect transition="in" filter="fade">
                                      <p:cBhvr>
                                        <p:cTn id="228" dur="500"/>
                                        <p:tgtEl>
                                          <p:spTgt spid="1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72" grpId="0" animBg="1"/>
      <p:bldP spid="72" grpId="1" animBg="1"/>
      <p:bldP spid="73" grpId="0"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build="p"/>
      <p:bldP spid="101" grpId="0" build="p"/>
      <p:bldP spid="102" grpId="0"/>
      <p:bldP spid="110" grpId="0" animBg="1"/>
      <p:bldP spid="110" grpId="1" animBg="1"/>
      <p:bldP spid="110" grpId="2" animBg="1"/>
      <p:bldP spid="111" grpId="0" animBg="1"/>
      <p:bldP spid="111" grpId="1" animBg="1"/>
      <p:bldP spid="111" grpId="2"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4" grpId="1" animBg="1"/>
      <p:bldP spid="125" grpId="0" animBg="1"/>
      <p:bldP spid="125" grpId="1" animBg="1"/>
      <p:bldP spid="126" grpId="0" animBg="1"/>
      <p:bldP spid="126" grpId="1" animBg="1"/>
      <p:bldP spid="127" grpId="0" animBg="1"/>
      <p:bldP spid="127" grpId="1" animBg="1"/>
      <p:bldP spid="127" grpId="2" animBg="1"/>
      <p:bldP spid="128" grpId="0" animBg="1"/>
      <p:bldP spid="129" grpId="0" animBg="1"/>
      <p:bldP spid="130" grpId="0" animBg="1"/>
      <p:bldP spid="131" grpId="0" animBg="1"/>
      <p:bldP spid="1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86"/>
          <p:cNvSpPr/>
          <p:nvPr/>
        </p:nvSpPr>
        <p:spPr>
          <a:xfrm>
            <a:off x="5945302" y="1730272"/>
            <a:ext cx="2369274" cy="2595218"/>
          </a:xfrm>
          <a:prstGeom prst="rect">
            <a:avLst/>
          </a:prstGeom>
          <a:solidFill>
            <a:srgbClr val="FFFFFF">
              <a:lumMod val="95000"/>
            </a:srgbClr>
          </a:solidFill>
          <a:ln w="25400" cap="flat" cmpd="sng" algn="ctr">
            <a:noFill/>
            <a:prstDash val="solid"/>
          </a:ln>
          <a:effectLst/>
        </p:spPr>
        <p:txBody>
          <a:bodyPr bIns="91440" rtlCol="0" anchor="b"/>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外部ストレージ</a:t>
            </a:r>
            <a:endParaRPr kumimoji="0" lang="en-US" sz="12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endParaRPr>
          </a:p>
        </p:txBody>
      </p:sp>
      <p:sp>
        <p:nvSpPr>
          <p:cNvPr id="58" name="Rectangle 85"/>
          <p:cNvSpPr/>
          <p:nvPr/>
        </p:nvSpPr>
        <p:spPr>
          <a:xfrm>
            <a:off x="3320983" y="1730271"/>
            <a:ext cx="2530272" cy="2595219"/>
          </a:xfrm>
          <a:prstGeom prst="rect">
            <a:avLst/>
          </a:prstGeom>
          <a:solidFill>
            <a:srgbClr val="FFFFFF">
              <a:lumMod val="95000"/>
            </a:srgbClr>
          </a:solidFill>
          <a:ln w="25400" cap="flat" cmpd="sng" algn="ctr">
            <a:noFill/>
            <a:prstDash val="solid"/>
          </a:ln>
          <a:effectLst/>
        </p:spPr>
        <p:txBody>
          <a:bodyPr bIns="91440" rtlCol="0" anchor="b"/>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CPU, </a:t>
            </a:r>
            <a:r>
              <a:rPr kumimoji="0" lang="ja-JP" altLang="en-US" sz="12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メモリのみの追加</a:t>
            </a:r>
            <a:endParaRPr kumimoji="0" lang="en-US" sz="12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endParaRPr>
          </a:p>
        </p:txBody>
      </p:sp>
      <p:sp>
        <p:nvSpPr>
          <p:cNvPr id="59" name="Rectangle 84"/>
          <p:cNvSpPr/>
          <p:nvPr/>
        </p:nvSpPr>
        <p:spPr>
          <a:xfrm>
            <a:off x="770667" y="1730271"/>
            <a:ext cx="2456270" cy="2595219"/>
          </a:xfrm>
          <a:prstGeom prst="rect">
            <a:avLst/>
          </a:prstGeom>
          <a:solidFill>
            <a:srgbClr val="FFFFFF">
              <a:lumMod val="95000"/>
            </a:srgbClr>
          </a:solidFill>
          <a:ln w="25400" cap="flat" cmpd="sng" algn="ctr">
            <a:noFill/>
            <a:prstDash val="solid"/>
          </a:ln>
          <a:effectLst/>
        </p:spPr>
        <p:txBody>
          <a:bodyPr bIns="91440" rtlCol="0" anchor="b"/>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676767"/>
                </a:solidFill>
                <a:effectLst/>
                <a:uLnTx/>
                <a:uFillTx/>
                <a:latin typeface="Arial"/>
                <a:ea typeface=""/>
                <a:cs typeface=""/>
              </a:rPr>
              <a:t>HyperFlex</a:t>
            </a:r>
            <a:endParaRPr kumimoji="0" lang="en-US" sz="1400" b="0" i="0" u="none" strike="noStrike" kern="0" cap="none" spc="0" normalizeH="0" baseline="0" noProof="0" dirty="0" smtClean="0">
              <a:ln>
                <a:noFill/>
              </a:ln>
              <a:solidFill>
                <a:srgbClr val="676767"/>
              </a:solidFill>
              <a:effectLst/>
              <a:uLnTx/>
              <a:uFillTx/>
              <a:latin typeface="Arial"/>
              <a:ea typeface=""/>
              <a:cs typeface=""/>
            </a:endParaRPr>
          </a:p>
        </p:txBody>
      </p:sp>
      <p:pic>
        <p:nvPicPr>
          <p:cNvPr id="60" name="Picture 558" descr="Sinlgle-SERVER-ICON.emf"/>
          <p:cNvPicPr>
            <a:picLocks/>
          </p:cNvPicPr>
          <p:nvPr/>
        </p:nvPicPr>
        <p:blipFill rotWithShape="1">
          <a:blip r:embed="rId2" cstate="screen">
            <a:extLst>
              <a:ext uri="{28A0092B-C50C-407E-A947-70E740481C1C}">
                <a14:useLocalDpi xmlns:a14="http://schemas.microsoft.com/office/drawing/2010/main"/>
              </a:ext>
            </a:extLst>
          </a:blip>
          <a:srcRect l="1679" t="6531" r="1855" b="10783"/>
          <a:stretch/>
        </p:blipFill>
        <p:spPr>
          <a:xfrm>
            <a:off x="1753587" y="2525419"/>
            <a:ext cx="1208511" cy="179472"/>
          </a:xfrm>
          <a:prstGeom prst="rect">
            <a:avLst/>
          </a:prstGeom>
          <a:solidFill>
            <a:srgbClr val="676767"/>
          </a:solidFill>
          <a:ln>
            <a:noFill/>
          </a:ln>
          <a:effectLst/>
        </p:spPr>
      </p:pic>
      <p:pic>
        <p:nvPicPr>
          <p:cNvPr id="61" name="Picture 619" descr="Sinlgle-SERVER-ICON.emf"/>
          <p:cNvPicPr>
            <a:picLocks/>
          </p:cNvPicPr>
          <p:nvPr/>
        </p:nvPicPr>
        <p:blipFill rotWithShape="1">
          <a:blip r:embed="rId2" cstate="screen">
            <a:extLst>
              <a:ext uri="{28A0092B-C50C-407E-A947-70E740481C1C}">
                <a14:useLocalDpi xmlns:a14="http://schemas.microsoft.com/office/drawing/2010/main"/>
              </a:ext>
            </a:extLst>
          </a:blip>
          <a:srcRect l="1678" t="10783" r="1856" b="5872"/>
          <a:stretch/>
        </p:blipFill>
        <p:spPr>
          <a:xfrm>
            <a:off x="1752019" y="2724315"/>
            <a:ext cx="1208507" cy="180904"/>
          </a:xfrm>
          <a:prstGeom prst="rect">
            <a:avLst/>
          </a:prstGeom>
          <a:solidFill>
            <a:srgbClr val="676767"/>
          </a:solidFill>
          <a:ln>
            <a:noFill/>
          </a:ln>
          <a:effectLst/>
        </p:spPr>
      </p:pic>
      <p:pic>
        <p:nvPicPr>
          <p:cNvPr id="62" name="Picture 592" descr="Sinlgle-SERVER-ICON.emf"/>
          <p:cNvPicPr>
            <a:picLocks/>
          </p:cNvPicPr>
          <p:nvPr/>
        </p:nvPicPr>
        <p:blipFill rotWithShape="1">
          <a:blip r:embed="rId2" cstate="screen">
            <a:extLst>
              <a:ext uri="{28A0092B-C50C-407E-A947-70E740481C1C}">
                <a14:useLocalDpi xmlns:a14="http://schemas.microsoft.com/office/drawing/2010/main"/>
              </a:ext>
            </a:extLst>
          </a:blip>
          <a:srcRect l="1679" t="6531" r="1855" b="10783"/>
          <a:stretch/>
        </p:blipFill>
        <p:spPr>
          <a:xfrm>
            <a:off x="1752018" y="2927820"/>
            <a:ext cx="1208511" cy="179472"/>
          </a:xfrm>
          <a:prstGeom prst="rect">
            <a:avLst/>
          </a:prstGeom>
          <a:solidFill>
            <a:srgbClr val="676767"/>
          </a:solidFill>
          <a:ln>
            <a:noFill/>
          </a:ln>
          <a:effectLst/>
        </p:spPr>
      </p:pic>
      <p:pic>
        <p:nvPicPr>
          <p:cNvPr id="63" name="Picture 75" descr="Sinlgle-SERVER-ICON.emf"/>
          <p:cNvPicPr>
            <a:picLocks/>
          </p:cNvPicPr>
          <p:nvPr/>
        </p:nvPicPr>
        <p:blipFill rotWithShape="1">
          <a:blip r:embed="rId2" cstate="screen">
            <a:extLst>
              <a:ext uri="{28A0092B-C50C-407E-A947-70E740481C1C}">
                <a14:useLocalDpi xmlns:a14="http://schemas.microsoft.com/office/drawing/2010/main"/>
              </a:ext>
            </a:extLst>
          </a:blip>
          <a:srcRect l="1678" t="10783" r="1856" b="5872"/>
          <a:stretch/>
        </p:blipFill>
        <p:spPr>
          <a:xfrm>
            <a:off x="1751797" y="3132973"/>
            <a:ext cx="1208507" cy="180904"/>
          </a:xfrm>
          <a:prstGeom prst="rect">
            <a:avLst/>
          </a:prstGeom>
          <a:solidFill>
            <a:srgbClr val="676767"/>
          </a:solidFill>
          <a:ln>
            <a:noFill/>
          </a:ln>
          <a:effectLst/>
        </p:spPr>
      </p:pic>
      <p:grpSp>
        <p:nvGrpSpPr>
          <p:cNvPr id="65" name="Group 334"/>
          <p:cNvGrpSpPr/>
          <p:nvPr/>
        </p:nvGrpSpPr>
        <p:grpSpPr>
          <a:xfrm>
            <a:off x="4444648" y="3068580"/>
            <a:ext cx="1229537" cy="798317"/>
            <a:chOff x="7660798" y="1626541"/>
            <a:chExt cx="1341536" cy="871036"/>
          </a:xfrm>
        </p:grpSpPr>
        <p:sp>
          <p:nvSpPr>
            <p:cNvPr id="66" name="Rounded Rectangle 526"/>
            <p:cNvSpPr/>
            <p:nvPr/>
          </p:nvSpPr>
          <p:spPr>
            <a:xfrm>
              <a:off x="7660798" y="1626541"/>
              <a:ext cx="1341536" cy="871036"/>
            </a:xfrm>
            <a:prstGeom prst="roundRect">
              <a:avLst>
                <a:gd name="adj" fmla="val 2588"/>
              </a:avLst>
            </a:prstGeom>
            <a:solidFill>
              <a:srgbClr val="676767"/>
            </a:solid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FFFFFF"/>
                </a:solidFill>
                <a:effectLst/>
                <a:uLnTx/>
                <a:uFillTx/>
                <a:latin typeface="Arial"/>
                <a:ea typeface=""/>
                <a:cs typeface=""/>
              </a:endParaRPr>
            </a:p>
          </p:txBody>
        </p:sp>
        <p:pic>
          <p:nvPicPr>
            <p:cNvPr id="67" name="Picture 527" descr="Sinlgle-SERVER-ICON.emf"/>
            <p:cNvPicPr>
              <a:picLocks noChangeAspect="1"/>
            </p:cNvPicPr>
            <p:nvPr/>
          </p:nvPicPr>
          <p:blipFill>
            <a:blip r:embed="rId2" cstate="print">
              <a:duotone>
                <a:srgbClr val="676767">
                  <a:shade val="45000"/>
                  <a:satMod val="135000"/>
                </a:srgbClr>
                <a:prstClr val="white"/>
              </a:duotone>
              <a:extLst>
                <a:ext uri="{28A0092B-C50C-407E-A947-70E740481C1C}">
                  <a14:useLocalDpi xmlns:a14="http://schemas.microsoft.com/office/drawing/2010/main"/>
                </a:ext>
              </a:extLst>
            </a:blip>
            <a:stretch>
              <a:fillRect/>
            </a:stretch>
          </p:blipFill>
          <p:spPr>
            <a:xfrm>
              <a:off x="7683740" y="2276956"/>
              <a:ext cx="646975" cy="189495"/>
            </a:xfrm>
            <a:prstGeom prst="rect">
              <a:avLst/>
            </a:prstGeom>
            <a:effectLst>
              <a:outerShdw blurRad="381000" algn="ctr" rotWithShape="0">
                <a:srgbClr val="FFFFFF">
                  <a:alpha val="40000"/>
                </a:srgbClr>
              </a:outerShdw>
            </a:effectLst>
          </p:spPr>
        </p:pic>
        <p:pic>
          <p:nvPicPr>
            <p:cNvPr id="68" name="Picture 528" descr="Sinlgle-SERVER-ICON.emf"/>
            <p:cNvPicPr>
              <a:picLocks noChangeAspect="1"/>
            </p:cNvPicPr>
            <p:nvPr/>
          </p:nvPicPr>
          <p:blipFill>
            <a:blip r:embed="rId2" cstate="print">
              <a:duotone>
                <a:srgbClr val="676767">
                  <a:shade val="45000"/>
                  <a:satMod val="135000"/>
                </a:srgbClr>
                <a:prstClr val="white"/>
              </a:duotone>
              <a:extLst>
                <a:ext uri="{28A0092B-C50C-407E-A947-70E740481C1C}">
                  <a14:useLocalDpi xmlns:a14="http://schemas.microsoft.com/office/drawing/2010/main"/>
                </a:ext>
              </a:extLst>
            </a:blip>
            <a:stretch>
              <a:fillRect/>
            </a:stretch>
          </p:blipFill>
          <p:spPr>
            <a:xfrm>
              <a:off x="8330715" y="2275558"/>
              <a:ext cx="646975" cy="189495"/>
            </a:xfrm>
            <a:prstGeom prst="rect">
              <a:avLst/>
            </a:prstGeom>
            <a:effectLst>
              <a:outerShdw blurRad="381000" algn="ctr" rotWithShape="0">
                <a:srgbClr val="FFFFFF">
                  <a:alpha val="40000"/>
                </a:srgbClr>
              </a:outerShdw>
            </a:effectLst>
          </p:spPr>
        </p:pic>
      </p:grpSp>
      <p:sp>
        <p:nvSpPr>
          <p:cNvPr id="69" name="Rectangle 335"/>
          <p:cNvSpPr/>
          <p:nvPr/>
        </p:nvSpPr>
        <p:spPr>
          <a:xfrm>
            <a:off x="3141107" y="3232934"/>
            <a:ext cx="1315686" cy="397032"/>
          </a:xfrm>
          <a:prstGeom prst="rect">
            <a:avLst/>
          </a:prstGeom>
          <a:noFill/>
          <a:ln w="9525" cap="flat" cmpd="sng" algn="ctr">
            <a:noFill/>
            <a:prstDash val="solid"/>
          </a:ln>
          <a:effectLst/>
        </p:spPr>
        <p:txBody>
          <a:bodyPr wrap="square" rtlCol="0" anchor="ctr">
            <a:spAutoFit/>
          </a:bodyPr>
          <a:lstStyle/>
          <a:p>
            <a:pPr marL="0" marR="0" lvl="0" indent="0" algn="r" defTabSz="457189" eaLnBrk="1" fontAlgn="auto" latinLnBrk="0" hangingPunct="1">
              <a:lnSpc>
                <a:spcPct val="90000"/>
              </a:lnSpc>
              <a:spcBef>
                <a:spcPts val="0"/>
              </a:spcBef>
              <a:spcAft>
                <a:spcPts val="0"/>
              </a:spcAft>
              <a:buClrTx/>
              <a:buSzTx/>
              <a:buFontTx/>
              <a:buNone/>
              <a:tabLst/>
              <a:defRPr/>
            </a:pPr>
            <a:r>
              <a:rPr kumimoji="0" lang="en-US" sz="1100" b="0" i="0" u="none" strike="noStrike" kern="0" cap="none" spc="-40" normalizeH="0" baseline="0" noProof="0" dirty="0" smtClean="0">
                <a:ln>
                  <a:noFill/>
                </a:ln>
                <a:solidFill>
                  <a:srgbClr val="2968AF"/>
                </a:solidFill>
                <a:effectLst/>
                <a:uLnTx/>
                <a:uFillTx/>
                <a:latin typeface="Hiragino Maru Gothic Pro W4" charset="-128"/>
                <a:ea typeface="Hiragino Maru Gothic Pro W4" charset="-128"/>
                <a:cs typeface="Hiragino Maru Gothic Pro W4" charset="-128"/>
              </a:rPr>
              <a:t>Compute-Only </a:t>
            </a:r>
            <a:br>
              <a:rPr kumimoji="0" lang="en-US" sz="1100" b="0" i="0" u="none" strike="noStrike" kern="0" cap="none" spc="-40" normalizeH="0" baseline="0" noProof="0" dirty="0" smtClean="0">
                <a:ln>
                  <a:noFill/>
                </a:ln>
                <a:solidFill>
                  <a:srgbClr val="2968AF"/>
                </a:solidFill>
                <a:effectLst/>
                <a:uLnTx/>
                <a:uFillTx/>
                <a:latin typeface="Hiragino Maru Gothic Pro W4" charset="-128"/>
                <a:ea typeface="Hiragino Maru Gothic Pro W4" charset="-128"/>
                <a:cs typeface="Hiragino Maru Gothic Pro W4" charset="-128"/>
              </a:rPr>
            </a:br>
            <a:r>
              <a:rPr kumimoji="0" lang="ja-JP" altLang="en-US" sz="1100" b="0" i="0" u="none" strike="noStrike" kern="0" cap="none" spc="0" normalizeH="0" baseline="0" noProof="0" dirty="0" smtClean="0">
                <a:ln>
                  <a:noFill/>
                </a:ln>
                <a:solidFill>
                  <a:srgbClr val="57B74E"/>
                </a:solidFill>
                <a:effectLst/>
                <a:uLnTx/>
                <a:uFillTx/>
                <a:latin typeface="Hiragino Maru Gothic Pro W4" charset="-128"/>
                <a:ea typeface="Hiragino Maru Gothic Pro W4" charset="-128"/>
                <a:cs typeface="Hiragino Maru Gothic Pro W4" charset="-128"/>
              </a:rPr>
              <a:t>ブレードサーバ</a:t>
            </a:r>
            <a:endParaRPr kumimoji="0" lang="en-US" sz="1100" b="0" i="0" u="none" strike="noStrike" kern="0" cap="none" spc="0" normalizeH="0" baseline="0" noProof="0" dirty="0" smtClean="0">
              <a:ln>
                <a:noFill/>
              </a:ln>
              <a:solidFill>
                <a:srgbClr val="57B74E"/>
              </a:solidFill>
              <a:effectLst/>
              <a:uLnTx/>
              <a:uFillTx/>
              <a:latin typeface="Hiragino Maru Gothic Pro W4" charset="-128"/>
              <a:ea typeface="Hiragino Maru Gothic Pro W4" charset="-128"/>
              <a:cs typeface="Hiragino Maru Gothic Pro W4" charset="-128"/>
            </a:endParaRPr>
          </a:p>
        </p:txBody>
      </p:sp>
      <p:grpSp>
        <p:nvGrpSpPr>
          <p:cNvPr id="70" name="Group 338"/>
          <p:cNvGrpSpPr/>
          <p:nvPr/>
        </p:nvGrpSpPr>
        <p:grpSpPr>
          <a:xfrm>
            <a:off x="4465675" y="3471714"/>
            <a:ext cx="1183868" cy="174653"/>
            <a:chOff x="7683740" y="2073451"/>
            <a:chExt cx="1293950" cy="190893"/>
          </a:xfrm>
        </p:grpSpPr>
        <p:pic>
          <p:nvPicPr>
            <p:cNvPr id="71" name="Picture 524" descr="Sinlgle-SERVER-ICON.emf"/>
            <p:cNvPicPr>
              <a:picLocks noChangeAspect="1"/>
            </p:cNvPicPr>
            <p:nvPr/>
          </p:nvPicPr>
          <p:blipFill>
            <a:blip r:embed="rId2" cstate="print">
              <a:duotone>
                <a:srgbClr val="676767">
                  <a:shade val="45000"/>
                  <a:satMod val="135000"/>
                </a:srgbClr>
                <a:prstClr val="white"/>
              </a:duotone>
              <a:extLst>
                <a:ext uri="{28A0092B-C50C-407E-A947-70E740481C1C}">
                  <a14:useLocalDpi xmlns:a14="http://schemas.microsoft.com/office/drawing/2010/main"/>
                </a:ext>
              </a:extLst>
            </a:blip>
            <a:stretch>
              <a:fillRect/>
            </a:stretch>
          </p:blipFill>
          <p:spPr>
            <a:xfrm>
              <a:off x="8330715" y="2073451"/>
              <a:ext cx="646975" cy="189495"/>
            </a:xfrm>
            <a:prstGeom prst="rect">
              <a:avLst/>
            </a:prstGeom>
            <a:effectLst>
              <a:outerShdw blurRad="381000" algn="ctr" rotWithShape="0">
                <a:srgbClr val="FFFFFF">
                  <a:alpha val="40000"/>
                </a:srgbClr>
              </a:outerShdw>
            </a:effectLst>
          </p:spPr>
        </p:pic>
        <p:pic>
          <p:nvPicPr>
            <p:cNvPr id="72" name="Picture 522" descr="Sinlgle-SERVER-ICON.emf"/>
            <p:cNvPicPr>
              <a:picLocks noChangeAspect="1"/>
            </p:cNvPicPr>
            <p:nvPr/>
          </p:nvPicPr>
          <p:blipFill>
            <a:blip r:embed="rId2" cstate="print">
              <a:duotone>
                <a:srgbClr val="676767">
                  <a:shade val="45000"/>
                  <a:satMod val="135000"/>
                </a:srgbClr>
                <a:prstClr val="white"/>
              </a:duotone>
              <a:extLst>
                <a:ext uri="{28A0092B-C50C-407E-A947-70E740481C1C}">
                  <a14:useLocalDpi xmlns:a14="http://schemas.microsoft.com/office/drawing/2010/main"/>
                </a:ext>
              </a:extLst>
            </a:blip>
            <a:stretch>
              <a:fillRect/>
            </a:stretch>
          </p:blipFill>
          <p:spPr>
            <a:xfrm>
              <a:off x="7683740" y="2074849"/>
              <a:ext cx="646975" cy="189495"/>
            </a:xfrm>
            <a:prstGeom prst="rect">
              <a:avLst/>
            </a:prstGeom>
            <a:effectLst>
              <a:outerShdw blurRad="381000" algn="ctr" rotWithShape="0">
                <a:srgbClr val="FFFFFF">
                  <a:alpha val="40000"/>
                </a:srgbClr>
              </a:outerShdw>
            </a:effectLst>
          </p:spPr>
        </p:pic>
      </p:grpSp>
      <p:grpSp>
        <p:nvGrpSpPr>
          <p:cNvPr id="73" name="Group 339"/>
          <p:cNvGrpSpPr/>
          <p:nvPr/>
        </p:nvGrpSpPr>
        <p:grpSpPr>
          <a:xfrm>
            <a:off x="4465675" y="3283607"/>
            <a:ext cx="1183868" cy="174653"/>
            <a:chOff x="7683740" y="1871344"/>
            <a:chExt cx="1293950" cy="190893"/>
          </a:xfrm>
        </p:grpSpPr>
        <p:pic>
          <p:nvPicPr>
            <p:cNvPr id="74" name="Picture 516" descr="Sinlgle-SERVER-ICON.emf"/>
            <p:cNvPicPr>
              <a:picLocks noChangeAspect="1"/>
            </p:cNvPicPr>
            <p:nvPr/>
          </p:nvPicPr>
          <p:blipFill>
            <a:blip r:embed="rId2" cstate="print">
              <a:duotone>
                <a:srgbClr val="676767">
                  <a:shade val="45000"/>
                  <a:satMod val="135000"/>
                </a:srgbClr>
                <a:prstClr val="white"/>
              </a:duotone>
              <a:extLst>
                <a:ext uri="{28A0092B-C50C-407E-A947-70E740481C1C}">
                  <a14:useLocalDpi xmlns:a14="http://schemas.microsoft.com/office/drawing/2010/main"/>
                </a:ext>
              </a:extLst>
            </a:blip>
            <a:stretch>
              <a:fillRect/>
            </a:stretch>
          </p:blipFill>
          <p:spPr>
            <a:xfrm>
              <a:off x="7683740" y="1872742"/>
              <a:ext cx="646975" cy="189495"/>
            </a:xfrm>
            <a:prstGeom prst="rect">
              <a:avLst/>
            </a:prstGeom>
            <a:effectLst>
              <a:outerShdw blurRad="381000" algn="ctr" rotWithShape="0">
                <a:srgbClr val="FFFFFF">
                  <a:alpha val="40000"/>
                </a:srgbClr>
              </a:outerShdw>
            </a:effectLst>
          </p:spPr>
        </p:pic>
        <p:pic>
          <p:nvPicPr>
            <p:cNvPr id="75" name="Picture 517" descr="Sinlgle-SERVER-ICON.emf"/>
            <p:cNvPicPr>
              <a:picLocks noChangeAspect="1"/>
            </p:cNvPicPr>
            <p:nvPr/>
          </p:nvPicPr>
          <p:blipFill>
            <a:blip r:embed="rId2" cstate="print">
              <a:duotone>
                <a:srgbClr val="676767">
                  <a:shade val="45000"/>
                  <a:satMod val="135000"/>
                </a:srgbClr>
                <a:prstClr val="white"/>
              </a:duotone>
              <a:extLst>
                <a:ext uri="{28A0092B-C50C-407E-A947-70E740481C1C}">
                  <a14:useLocalDpi xmlns:a14="http://schemas.microsoft.com/office/drawing/2010/main"/>
                </a:ext>
              </a:extLst>
            </a:blip>
            <a:stretch>
              <a:fillRect/>
            </a:stretch>
          </p:blipFill>
          <p:spPr>
            <a:xfrm>
              <a:off x="8330715" y="1871344"/>
              <a:ext cx="646975" cy="189495"/>
            </a:xfrm>
            <a:prstGeom prst="rect">
              <a:avLst/>
            </a:prstGeom>
            <a:effectLst>
              <a:outerShdw blurRad="381000" algn="ctr" rotWithShape="0">
                <a:srgbClr val="FFFFFF">
                  <a:alpha val="40000"/>
                </a:srgbClr>
              </a:outerShdw>
            </a:effectLst>
          </p:spPr>
        </p:pic>
      </p:grpSp>
      <p:grpSp>
        <p:nvGrpSpPr>
          <p:cNvPr id="76" name="Group 340"/>
          <p:cNvGrpSpPr/>
          <p:nvPr/>
        </p:nvGrpSpPr>
        <p:grpSpPr>
          <a:xfrm>
            <a:off x="4465675" y="3095501"/>
            <a:ext cx="1183868" cy="174654"/>
            <a:chOff x="7683740" y="1669237"/>
            <a:chExt cx="1293950" cy="190894"/>
          </a:xfrm>
        </p:grpSpPr>
        <p:pic>
          <p:nvPicPr>
            <p:cNvPr id="77" name="Picture 512" descr="Sinlgle-SERVER-ICON.emf"/>
            <p:cNvPicPr>
              <a:picLocks noChangeAspect="1"/>
            </p:cNvPicPr>
            <p:nvPr/>
          </p:nvPicPr>
          <p:blipFill>
            <a:blip r:embed="rId2" cstate="print">
              <a:duotone>
                <a:srgbClr val="676767">
                  <a:shade val="45000"/>
                  <a:satMod val="135000"/>
                </a:srgbClr>
                <a:prstClr val="white"/>
              </a:duotone>
              <a:extLst>
                <a:ext uri="{28A0092B-C50C-407E-A947-70E740481C1C}">
                  <a14:useLocalDpi xmlns:a14="http://schemas.microsoft.com/office/drawing/2010/main"/>
                </a:ext>
              </a:extLst>
            </a:blip>
            <a:stretch>
              <a:fillRect/>
            </a:stretch>
          </p:blipFill>
          <p:spPr>
            <a:xfrm>
              <a:off x="7683740" y="1670636"/>
              <a:ext cx="646975" cy="189495"/>
            </a:xfrm>
            <a:prstGeom prst="rect">
              <a:avLst/>
            </a:prstGeom>
            <a:noFill/>
            <a:effectLst>
              <a:outerShdw blurRad="381000" algn="ctr" rotWithShape="0">
                <a:srgbClr val="FFFFFF"/>
              </a:outerShdw>
            </a:effectLst>
          </p:spPr>
        </p:pic>
        <p:pic>
          <p:nvPicPr>
            <p:cNvPr id="78" name="Picture 513" descr="Sinlgle-SERVER-ICON.emf"/>
            <p:cNvPicPr>
              <a:picLocks noChangeAspect="1"/>
            </p:cNvPicPr>
            <p:nvPr/>
          </p:nvPicPr>
          <p:blipFill>
            <a:blip r:embed="rId2" cstate="print">
              <a:duotone>
                <a:srgbClr val="676767">
                  <a:shade val="45000"/>
                  <a:satMod val="135000"/>
                </a:srgbClr>
                <a:prstClr val="white"/>
              </a:duotone>
              <a:extLst>
                <a:ext uri="{28A0092B-C50C-407E-A947-70E740481C1C}">
                  <a14:useLocalDpi xmlns:a14="http://schemas.microsoft.com/office/drawing/2010/main"/>
                </a:ext>
              </a:extLst>
            </a:blip>
            <a:stretch>
              <a:fillRect/>
            </a:stretch>
          </p:blipFill>
          <p:spPr>
            <a:xfrm>
              <a:off x="8330715" y="1669237"/>
              <a:ext cx="646975" cy="189495"/>
            </a:xfrm>
            <a:prstGeom prst="rect">
              <a:avLst/>
            </a:prstGeom>
            <a:effectLst>
              <a:outerShdw blurRad="381000" algn="ctr" rotWithShape="0">
                <a:srgbClr val="FFFFFF">
                  <a:alpha val="40000"/>
                </a:srgbClr>
              </a:outerShdw>
            </a:effectLst>
          </p:spPr>
        </p:pic>
      </p:grpSp>
      <p:sp>
        <p:nvSpPr>
          <p:cNvPr id="79" name="Shape 545"/>
          <p:cNvSpPr/>
          <p:nvPr/>
        </p:nvSpPr>
        <p:spPr>
          <a:xfrm>
            <a:off x="4511738" y="2817673"/>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a:rPr>
              <a:t>VM</a:t>
            </a:r>
          </a:p>
        </p:txBody>
      </p:sp>
      <p:sp>
        <p:nvSpPr>
          <p:cNvPr id="80" name="Shape 545"/>
          <p:cNvSpPr/>
          <p:nvPr/>
        </p:nvSpPr>
        <p:spPr>
          <a:xfrm>
            <a:off x="4800060" y="2817673"/>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a:rPr>
              <a:t>VM</a:t>
            </a:r>
          </a:p>
        </p:txBody>
      </p:sp>
      <p:sp>
        <p:nvSpPr>
          <p:cNvPr id="81" name="Shape 545"/>
          <p:cNvSpPr/>
          <p:nvPr/>
        </p:nvSpPr>
        <p:spPr>
          <a:xfrm>
            <a:off x="5088382" y="2817673"/>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a:rPr>
              <a:t>VM</a:t>
            </a:r>
          </a:p>
        </p:txBody>
      </p:sp>
      <p:sp>
        <p:nvSpPr>
          <p:cNvPr id="82" name="Shape 545"/>
          <p:cNvSpPr/>
          <p:nvPr/>
        </p:nvSpPr>
        <p:spPr>
          <a:xfrm>
            <a:off x="5379782" y="2818422"/>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a:rPr>
              <a:t>VM</a:t>
            </a:r>
          </a:p>
        </p:txBody>
      </p:sp>
      <p:sp>
        <p:nvSpPr>
          <p:cNvPr id="83" name="Rectangle 530"/>
          <p:cNvSpPr/>
          <p:nvPr/>
        </p:nvSpPr>
        <p:spPr>
          <a:xfrm>
            <a:off x="3103656" y="2064929"/>
            <a:ext cx="1353136" cy="397032"/>
          </a:xfrm>
          <a:prstGeom prst="rect">
            <a:avLst/>
          </a:prstGeom>
          <a:noFill/>
          <a:ln w="9525" cap="flat" cmpd="sng" algn="ctr">
            <a:noFill/>
            <a:prstDash val="solid"/>
          </a:ln>
          <a:effectLst/>
        </p:spPr>
        <p:txBody>
          <a:bodyPr wrap="square" rtlCol="0" anchor="ctr">
            <a:spAutoFit/>
          </a:bodyPr>
          <a:lstStyle/>
          <a:p>
            <a:pPr marL="0" marR="0" lvl="0" indent="0" algn="r" defTabSz="457189"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2968AF"/>
                </a:solidFill>
                <a:effectLst/>
                <a:uLnTx/>
                <a:uFillTx/>
                <a:latin typeface="Hiragino Maru Gothic Pro W4" charset="-128"/>
                <a:ea typeface="Hiragino Maru Gothic Pro W4" charset="-128"/>
                <a:cs typeface="Hiragino Maru Gothic Pro W4" charset="-128"/>
              </a:rPr>
              <a:t>Compute-Only </a:t>
            </a:r>
            <a:r>
              <a:rPr kumimoji="0" lang="en-US" sz="1100" b="0" i="0" u="none" strike="noStrike" kern="0" cap="none" spc="0" normalizeH="0" baseline="0" noProof="0" dirty="0" smtClean="0">
                <a:ln>
                  <a:noFill/>
                </a:ln>
                <a:solidFill>
                  <a:srgbClr val="57B74E"/>
                </a:solidFill>
                <a:effectLst/>
                <a:uLnTx/>
                <a:uFillTx/>
                <a:latin typeface="Hiragino Maru Gothic Pro W4" charset="-128"/>
                <a:ea typeface="Hiragino Maru Gothic Pro W4" charset="-128"/>
                <a:cs typeface="Hiragino Maru Gothic Pro W4" charset="-128"/>
              </a:rPr>
              <a:t/>
            </a:r>
            <a:br>
              <a:rPr kumimoji="0" lang="en-US" sz="1100" b="0" i="0" u="none" strike="noStrike" kern="0" cap="none" spc="0" normalizeH="0" baseline="0" noProof="0" dirty="0" smtClean="0">
                <a:ln>
                  <a:noFill/>
                </a:ln>
                <a:solidFill>
                  <a:srgbClr val="57B74E"/>
                </a:solidFill>
                <a:effectLst/>
                <a:uLnTx/>
                <a:uFillTx/>
                <a:latin typeface="Hiragino Maru Gothic Pro W4" charset="-128"/>
                <a:ea typeface="Hiragino Maru Gothic Pro W4" charset="-128"/>
                <a:cs typeface="Hiragino Maru Gothic Pro W4" charset="-128"/>
              </a:rPr>
            </a:br>
            <a:r>
              <a:rPr kumimoji="0" lang="ja-JP" altLang="en-US" sz="1100" b="0" i="0" u="none" strike="noStrike" kern="0" cap="none" spc="0" normalizeH="0" baseline="0" noProof="0" dirty="0" smtClean="0">
                <a:ln>
                  <a:noFill/>
                </a:ln>
                <a:solidFill>
                  <a:srgbClr val="57B74E"/>
                </a:solidFill>
                <a:effectLst/>
                <a:uLnTx/>
                <a:uFillTx/>
                <a:latin typeface="Hiragino Maru Gothic Pro W4" charset="-128"/>
                <a:ea typeface="Hiragino Maru Gothic Pro W4" charset="-128"/>
                <a:cs typeface="Hiragino Maru Gothic Pro W4" charset="-128"/>
              </a:rPr>
              <a:t>ラックサーバ</a:t>
            </a:r>
            <a:endParaRPr kumimoji="0" lang="en-US" sz="1100" b="0" i="0" u="none" strike="noStrike" kern="0" cap="none" spc="0" normalizeH="0" baseline="0" noProof="0" dirty="0" smtClean="0">
              <a:ln>
                <a:noFill/>
              </a:ln>
              <a:solidFill>
                <a:srgbClr val="57B74E"/>
              </a:solidFill>
              <a:effectLst/>
              <a:uLnTx/>
              <a:uFillTx/>
              <a:latin typeface="Hiragino Maru Gothic Pro W4" charset="-128"/>
              <a:ea typeface="Hiragino Maru Gothic Pro W4" charset="-128"/>
              <a:cs typeface="Hiragino Maru Gothic Pro W4" charset="-128"/>
            </a:endParaRPr>
          </a:p>
        </p:txBody>
      </p:sp>
      <p:sp>
        <p:nvSpPr>
          <p:cNvPr id="84" name="Shape 545"/>
          <p:cNvSpPr/>
          <p:nvPr/>
        </p:nvSpPr>
        <p:spPr>
          <a:xfrm>
            <a:off x="4525688" y="1919749"/>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a:rPr>
              <a:t>VM</a:t>
            </a:r>
          </a:p>
        </p:txBody>
      </p:sp>
      <p:sp>
        <p:nvSpPr>
          <p:cNvPr id="85" name="Shape 545"/>
          <p:cNvSpPr/>
          <p:nvPr/>
        </p:nvSpPr>
        <p:spPr>
          <a:xfrm>
            <a:off x="4814010" y="1919749"/>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a:rPr>
              <a:t>VM</a:t>
            </a:r>
          </a:p>
        </p:txBody>
      </p:sp>
      <p:sp>
        <p:nvSpPr>
          <p:cNvPr id="86" name="Shape 545"/>
          <p:cNvSpPr/>
          <p:nvPr/>
        </p:nvSpPr>
        <p:spPr>
          <a:xfrm>
            <a:off x="5102332" y="1919749"/>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a:rPr>
              <a:t>VM</a:t>
            </a:r>
          </a:p>
        </p:txBody>
      </p:sp>
      <p:sp>
        <p:nvSpPr>
          <p:cNvPr id="87" name="Shape 545"/>
          <p:cNvSpPr/>
          <p:nvPr/>
        </p:nvSpPr>
        <p:spPr>
          <a:xfrm>
            <a:off x="5393732" y="1920498"/>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a:rPr>
              <a:t>VM</a:t>
            </a:r>
          </a:p>
        </p:txBody>
      </p:sp>
      <p:sp>
        <p:nvSpPr>
          <p:cNvPr id="88" name="Rectangle 10"/>
          <p:cNvSpPr/>
          <p:nvPr/>
        </p:nvSpPr>
        <p:spPr>
          <a:xfrm>
            <a:off x="754683" y="4368136"/>
            <a:ext cx="7543909" cy="468422"/>
          </a:xfrm>
          <a:prstGeom prst="rect">
            <a:avLst/>
          </a:prstGeom>
          <a:pattFill prst="dkUpDiag">
            <a:fgClr>
              <a:srgbClr val="FA5706"/>
            </a:fgClr>
            <a:bgClr>
              <a:srgbClr val="FB6C25"/>
            </a:bgClr>
          </a:pattFill>
          <a:ln w="9525" cap="flat" cmpd="sng" algn="ctr">
            <a:noFill/>
            <a:prstDash val="solid"/>
          </a:ln>
          <a:effectLst/>
        </p:spPr>
        <p:txBody>
          <a:bodyPr lIns="0" tIns="0" rIns="0" bIns="0" rtlCol="0" anchor="ct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共通のネットワーク</a:t>
            </a:r>
            <a:endParaRPr kumimoji="0" lang="en-US" sz="14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89" name="Rectangle 543"/>
          <p:cNvSpPr/>
          <p:nvPr/>
        </p:nvSpPr>
        <p:spPr>
          <a:xfrm>
            <a:off x="770667" y="1213284"/>
            <a:ext cx="7543909" cy="468422"/>
          </a:xfrm>
          <a:prstGeom prst="rect">
            <a:avLst/>
          </a:prstGeom>
          <a:pattFill prst="dkUpDiag">
            <a:fgClr>
              <a:srgbClr val="2968AF"/>
            </a:fgClr>
            <a:bgClr>
              <a:srgbClr val="214794"/>
            </a:bgClr>
          </a:pattFill>
          <a:ln w="9525" cap="flat" cmpd="sng" algn="ctr">
            <a:noFill/>
            <a:prstDash val="solid"/>
          </a:ln>
          <a:effectLst/>
        </p:spPr>
        <p:txBody>
          <a:bodyPr lIns="0" tIns="0" rIns="0" bIns="0" rtlCol="0" anchor="ct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共通の管理ツール・管理ポリシー</a:t>
            </a:r>
            <a:endParaRPr kumimoji="0" lang="en-US" sz="14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90" name="Shape 545"/>
          <p:cNvSpPr/>
          <p:nvPr/>
        </p:nvSpPr>
        <p:spPr>
          <a:xfrm>
            <a:off x="1810237" y="2077600"/>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500" b="0" i="0" u="none" strike="noStrike" kern="0" cap="none" spc="0" normalizeH="0" baseline="0" noProof="0" dirty="0">
                <a:ln>
                  <a:noFill/>
                </a:ln>
                <a:solidFill>
                  <a:srgbClr val="FFFFFF"/>
                </a:solidFill>
                <a:effectLst/>
                <a:uLnTx/>
                <a:uFillTx/>
                <a:latin typeface="Arial"/>
              </a:rPr>
              <a:t>VM</a:t>
            </a:r>
          </a:p>
        </p:txBody>
      </p:sp>
      <p:sp>
        <p:nvSpPr>
          <p:cNvPr id="91" name="Shape 545"/>
          <p:cNvSpPr/>
          <p:nvPr/>
        </p:nvSpPr>
        <p:spPr>
          <a:xfrm>
            <a:off x="2098559" y="2077600"/>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a:rPr>
              <a:t>VM</a:t>
            </a:r>
          </a:p>
        </p:txBody>
      </p:sp>
      <p:sp>
        <p:nvSpPr>
          <p:cNvPr id="92" name="Shape 545"/>
          <p:cNvSpPr/>
          <p:nvPr/>
        </p:nvSpPr>
        <p:spPr>
          <a:xfrm>
            <a:off x="2386881" y="2077600"/>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a:rPr>
              <a:t>VM</a:t>
            </a:r>
          </a:p>
        </p:txBody>
      </p:sp>
      <p:sp>
        <p:nvSpPr>
          <p:cNvPr id="93" name="Shape 545"/>
          <p:cNvSpPr/>
          <p:nvPr/>
        </p:nvSpPr>
        <p:spPr>
          <a:xfrm>
            <a:off x="2678281" y="2078350"/>
            <a:ext cx="230658" cy="195423"/>
          </a:xfrm>
          <a:prstGeom prst="rect">
            <a:avLst/>
          </a:prstGeom>
          <a:solidFill>
            <a:srgbClr val="676767">
              <a:lumMod val="75000"/>
            </a:srgbClr>
          </a:solidFill>
          <a:ln w="12700" cap="flat">
            <a:noFill/>
            <a:miter lim="400000"/>
          </a:ln>
          <a:effectLst/>
        </p:spPr>
        <p:txBody>
          <a:bodyPr wrap="square" lIns="0" tIns="0" rIns="0" bIns="0" numCol="1" anchor="ctr">
            <a:noAutofit/>
          </a:bodyP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a:rPr>
              <a:t>VM</a:t>
            </a:r>
          </a:p>
        </p:txBody>
      </p:sp>
      <p:pic>
        <p:nvPicPr>
          <p:cNvPr id="94" name="Picture 560" descr="Sinlgle-SERVER-ICON.emf"/>
          <p:cNvPicPr>
            <a:picLocks/>
          </p:cNvPicPr>
          <p:nvPr/>
        </p:nvPicPr>
        <p:blipFill rotWithShape="1">
          <a:blip r:embed="rId2" cstate="screen">
            <a:extLst>
              <a:ext uri="{28A0092B-C50C-407E-A947-70E740481C1C}">
                <a14:useLocalDpi xmlns:a14="http://schemas.microsoft.com/office/drawing/2010/main"/>
              </a:ext>
            </a:extLst>
          </a:blip>
          <a:srcRect l="1678" t="10783" r="1856" b="5872"/>
          <a:stretch/>
        </p:blipFill>
        <p:spPr>
          <a:xfrm>
            <a:off x="1751796" y="2320973"/>
            <a:ext cx="1208507" cy="179472"/>
          </a:xfrm>
          <a:prstGeom prst="rect">
            <a:avLst/>
          </a:prstGeom>
          <a:solidFill>
            <a:srgbClr val="676767"/>
          </a:solidFill>
          <a:ln>
            <a:noFill/>
          </a:ln>
          <a:effectLst/>
        </p:spPr>
      </p:pic>
      <p:sp>
        <p:nvSpPr>
          <p:cNvPr id="95" name="Rectangle 561"/>
          <p:cNvSpPr/>
          <p:nvPr/>
        </p:nvSpPr>
        <p:spPr>
          <a:xfrm>
            <a:off x="2275178" y="2352691"/>
            <a:ext cx="631929" cy="916184"/>
          </a:xfrm>
          <a:prstGeom prst="rect">
            <a:avLst/>
          </a:prstGeom>
          <a:solidFill>
            <a:srgbClr val="214794">
              <a:alpha val="90000"/>
            </a:srgbClr>
          </a:solidFill>
          <a:ln w="19050" cap="flat" cmpd="sng" algn="ctr">
            <a:solidFill>
              <a:srgbClr val="8EBCDC"/>
            </a:solidFill>
            <a:prstDash val="solid"/>
          </a:ln>
          <a:effectLst/>
        </p:spPr>
        <p:txBody>
          <a:bodyPr rtlCol="0" anchor="ctr"/>
          <a:lstStyle/>
          <a:p>
            <a:pPr marL="0" marR="0" lvl="0" indent="0" algn="ctr" defTabSz="457189" eaLnBrk="1" fontAlgn="auto" latinLnBrk="0" hangingPunct="1">
              <a:lnSpc>
                <a:spcPct val="9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FFFFFF"/>
                </a:solidFill>
                <a:effectLst/>
                <a:uLnTx/>
                <a:uFillTx/>
                <a:latin typeface="Arial"/>
                <a:ea typeface="ＭＳ Ｐゴシック" charset="0"/>
                <a:cs typeface="ＭＳ Ｐゴシック" charset="0"/>
              </a:rPr>
              <a:t>HX Data </a:t>
            </a:r>
          </a:p>
          <a:p>
            <a:pPr marL="0" marR="0" lvl="0" indent="0" algn="ctr" defTabSz="457189" eaLnBrk="1" fontAlgn="auto" latinLnBrk="0" hangingPunct="1">
              <a:lnSpc>
                <a:spcPct val="9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FFFFFF"/>
                </a:solidFill>
                <a:effectLst/>
                <a:uLnTx/>
                <a:uFillTx/>
                <a:latin typeface="Arial"/>
                <a:ea typeface="ＭＳ Ｐゴシック" charset="0"/>
                <a:cs typeface="ＭＳ Ｐゴシック" charset="0"/>
              </a:rPr>
              <a:t>Platform</a:t>
            </a:r>
          </a:p>
        </p:txBody>
      </p:sp>
      <p:sp>
        <p:nvSpPr>
          <p:cNvPr id="96" name="Rectangle 82"/>
          <p:cNvSpPr/>
          <p:nvPr/>
        </p:nvSpPr>
        <p:spPr>
          <a:xfrm>
            <a:off x="363216" y="2610444"/>
            <a:ext cx="1353136" cy="397032"/>
          </a:xfrm>
          <a:prstGeom prst="rect">
            <a:avLst/>
          </a:prstGeom>
          <a:noFill/>
          <a:ln w="9525" cap="flat" cmpd="sng" algn="ctr">
            <a:noFill/>
            <a:prstDash val="solid"/>
          </a:ln>
          <a:effectLst/>
        </p:spPr>
        <p:txBody>
          <a:bodyPr wrap="square" rtlCol="0" anchor="ctr">
            <a:spAutoFit/>
          </a:bodyPr>
          <a:lstStyle/>
          <a:p>
            <a:pPr marL="0" marR="0" lvl="0" indent="0" algn="r" defTabSz="457189"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2968AF"/>
                </a:solidFill>
                <a:effectLst/>
                <a:uLnTx/>
                <a:uFillTx/>
                <a:latin typeface="Hiragino Maru Gothic Pro W4" charset="-128"/>
                <a:ea typeface="Hiragino Maru Gothic Pro W4" charset="-128"/>
                <a:cs typeface="Hiragino Maru Gothic Pro W4" charset="-128"/>
              </a:rPr>
              <a:t>HX Cluster</a:t>
            </a:r>
          </a:p>
          <a:p>
            <a:pPr marL="0" marR="0" lvl="0" indent="0" algn="r" defTabSz="457189" eaLnBrk="1" fontAlgn="auto" latinLnBrk="0" hangingPunct="1">
              <a:lnSpc>
                <a:spcPct val="9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57B74E"/>
                </a:solidFill>
                <a:effectLst/>
                <a:uLnTx/>
                <a:uFillTx/>
                <a:latin typeface="Hiragino Maru Gothic Pro W4" charset="-128"/>
                <a:ea typeface="Hiragino Maru Gothic Pro W4" charset="-128"/>
                <a:cs typeface="Hiragino Maru Gothic Pro W4" charset="-128"/>
              </a:rPr>
              <a:t>ノード</a:t>
            </a:r>
            <a:endParaRPr kumimoji="0" lang="en-US" sz="1100" b="0" i="0" u="none" strike="noStrike" kern="0" cap="none" spc="0" normalizeH="0" baseline="0" noProof="0" dirty="0" smtClean="0">
              <a:ln>
                <a:noFill/>
              </a:ln>
              <a:solidFill>
                <a:srgbClr val="57B74E"/>
              </a:solidFill>
              <a:effectLst/>
              <a:uLnTx/>
              <a:uFillTx/>
              <a:latin typeface="Hiragino Maru Gothic Pro W4" charset="-128"/>
              <a:ea typeface="Hiragino Maru Gothic Pro W4" charset="-128"/>
              <a:cs typeface="Hiragino Maru Gothic Pro W4" charset="-128"/>
            </a:endParaRPr>
          </a:p>
        </p:txBody>
      </p:sp>
      <p:sp>
        <p:nvSpPr>
          <p:cNvPr id="97" name="Rectangle 83"/>
          <p:cNvSpPr/>
          <p:nvPr/>
        </p:nvSpPr>
        <p:spPr>
          <a:xfrm>
            <a:off x="5851255" y="2610444"/>
            <a:ext cx="1353136" cy="397032"/>
          </a:xfrm>
          <a:prstGeom prst="rect">
            <a:avLst/>
          </a:prstGeom>
          <a:noFill/>
          <a:ln w="9525" cap="flat" cmpd="sng" algn="ctr">
            <a:noFill/>
            <a:prstDash val="solid"/>
          </a:ln>
          <a:effectLst/>
        </p:spPr>
        <p:txBody>
          <a:bodyPr wrap="square" rtlCol="0" anchor="ctr">
            <a:spAutoFit/>
          </a:bodyPr>
          <a:lstStyle/>
          <a:p>
            <a:pPr marL="0" marR="0" lvl="0" indent="0" algn="r" defTabSz="457189" eaLnBrk="1" fontAlgn="auto" latinLnBrk="0" hangingPunct="1">
              <a:lnSpc>
                <a:spcPct val="9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2968AF"/>
                </a:solidFill>
                <a:effectLst/>
                <a:uLnTx/>
                <a:uFillTx/>
                <a:latin typeface="Hiragino Maru Gothic Pro W4" charset="-128"/>
                <a:ea typeface="Hiragino Maru Gothic Pro W4" charset="-128"/>
                <a:cs typeface="Hiragino Maru Gothic Pro W4" charset="-128"/>
              </a:rPr>
              <a:t>ストレージ装置</a:t>
            </a:r>
            <a:endParaRPr kumimoji="0" lang="en-US" sz="1100" b="0" i="0" u="none" strike="noStrike" kern="0" cap="none" spc="0" normalizeH="0" baseline="0" noProof="0" dirty="0" smtClean="0">
              <a:ln>
                <a:noFill/>
              </a:ln>
              <a:solidFill>
                <a:srgbClr val="2968AF"/>
              </a:solidFill>
              <a:effectLst/>
              <a:uLnTx/>
              <a:uFillTx/>
              <a:latin typeface="Hiragino Maru Gothic Pro W4" charset="-128"/>
              <a:ea typeface="Hiragino Maru Gothic Pro W4" charset="-128"/>
              <a:cs typeface="Hiragino Maru Gothic Pro W4" charset="-128"/>
            </a:endParaRPr>
          </a:p>
          <a:p>
            <a:pPr marL="0" marR="0" lvl="0" indent="0" algn="r" defTabSz="457189"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57B74E"/>
                </a:solidFill>
                <a:effectLst/>
                <a:uLnTx/>
                <a:uFillTx/>
                <a:latin typeface="Hiragino Maru Gothic Pro W4" charset="-128"/>
                <a:ea typeface="Hiragino Maru Gothic Pro W4" charset="-128"/>
                <a:cs typeface="Hiragino Maru Gothic Pro W4" charset="-128"/>
              </a:rPr>
              <a:t>SAN/NAS</a:t>
            </a:r>
          </a:p>
        </p:txBody>
      </p:sp>
      <p:cxnSp>
        <p:nvCxnSpPr>
          <p:cNvPr id="98" name="Straight Arrow Connector 3"/>
          <p:cNvCxnSpPr/>
          <p:nvPr/>
        </p:nvCxnSpPr>
        <p:spPr>
          <a:xfrm>
            <a:off x="3049833" y="3095501"/>
            <a:ext cx="457200" cy="0"/>
          </a:xfrm>
          <a:prstGeom prst="straightConnector1">
            <a:avLst/>
          </a:prstGeom>
          <a:noFill/>
          <a:ln w="38100" cap="flat" cmpd="sng" algn="ctr">
            <a:solidFill>
              <a:srgbClr val="FF6600"/>
            </a:solidFill>
            <a:prstDash val="solid"/>
            <a:headEnd type="triangle" w="med" len="med"/>
            <a:tailEnd type="triangle"/>
          </a:ln>
          <a:effectLst/>
        </p:spPr>
      </p:cxnSp>
      <p:cxnSp>
        <p:nvCxnSpPr>
          <p:cNvPr id="99" name="Straight Arrow Connector 68"/>
          <p:cNvCxnSpPr/>
          <p:nvPr/>
        </p:nvCxnSpPr>
        <p:spPr>
          <a:xfrm>
            <a:off x="5700828" y="3108738"/>
            <a:ext cx="457200" cy="0"/>
          </a:xfrm>
          <a:prstGeom prst="straightConnector1">
            <a:avLst/>
          </a:prstGeom>
          <a:noFill/>
          <a:ln w="38100" cap="flat" cmpd="sng" algn="ctr">
            <a:solidFill>
              <a:srgbClr val="FF6600"/>
            </a:solidFill>
            <a:prstDash val="solid"/>
            <a:headEnd type="triangle" w="med" len="med"/>
            <a:tailEnd type="triangle"/>
          </a:ln>
          <a:effectLst/>
        </p:spPr>
      </p:cxnSp>
      <p:grpSp>
        <p:nvGrpSpPr>
          <p:cNvPr id="100" name="Group 55"/>
          <p:cNvGrpSpPr>
            <a:grpSpLocks noChangeAspect="1"/>
          </p:cNvGrpSpPr>
          <p:nvPr/>
        </p:nvGrpSpPr>
        <p:grpSpPr bwMode="auto">
          <a:xfrm>
            <a:off x="7272668" y="2643884"/>
            <a:ext cx="801929" cy="338985"/>
            <a:chOff x="1216" y="-377"/>
            <a:chExt cx="4792" cy="1963"/>
          </a:xfrm>
          <a:solidFill>
            <a:srgbClr val="8D8D8D"/>
          </a:solidFill>
        </p:grpSpPr>
        <p:sp>
          <p:nvSpPr>
            <p:cNvPr id="101" name="Freeform 29"/>
            <p:cNvSpPr>
              <a:spLocks/>
            </p:cNvSpPr>
            <p:nvPr/>
          </p:nvSpPr>
          <p:spPr bwMode="auto">
            <a:xfrm>
              <a:off x="1216" y="-377"/>
              <a:ext cx="4792" cy="773"/>
            </a:xfrm>
            <a:custGeom>
              <a:avLst/>
              <a:gdLst>
                <a:gd name="T0" fmla="*/ 63 w 2029"/>
                <a:gd name="T1" fmla="*/ 209 h 327"/>
                <a:gd name="T2" fmla="*/ 169 w 2029"/>
                <a:gd name="T3" fmla="*/ 245 h 327"/>
                <a:gd name="T4" fmla="*/ 305 w 2029"/>
                <a:gd name="T5" fmla="*/ 274 h 327"/>
                <a:gd name="T6" fmla="*/ 559 w 2029"/>
                <a:gd name="T7" fmla="*/ 307 h 327"/>
                <a:gd name="T8" fmla="*/ 852 w 2029"/>
                <a:gd name="T9" fmla="*/ 324 h 327"/>
                <a:gd name="T10" fmla="*/ 1165 w 2029"/>
                <a:gd name="T11" fmla="*/ 324 h 327"/>
                <a:gd name="T12" fmla="*/ 1459 w 2029"/>
                <a:gd name="T13" fmla="*/ 308 h 327"/>
                <a:gd name="T14" fmla="*/ 1715 w 2029"/>
                <a:gd name="T15" fmla="*/ 275 h 327"/>
                <a:gd name="T16" fmla="*/ 1849 w 2029"/>
                <a:gd name="T17" fmla="*/ 247 h 327"/>
                <a:gd name="T18" fmla="*/ 1959 w 2029"/>
                <a:gd name="T19" fmla="*/ 212 h 327"/>
                <a:gd name="T20" fmla="*/ 2010 w 2029"/>
                <a:gd name="T21" fmla="*/ 185 h 327"/>
                <a:gd name="T22" fmla="*/ 2028 w 2029"/>
                <a:gd name="T23" fmla="*/ 166 h 327"/>
                <a:gd name="T24" fmla="*/ 2023 w 2029"/>
                <a:gd name="T25" fmla="*/ 154 h 327"/>
                <a:gd name="T26" fmla="*/ 1989 w 2029"/>
                <a:gd name="T27" fmla="*/ 129 h 327"/>
                <a:gd name="T28" fmla="*/ 1882 w 2029"/>
                <a:gd name="T29" fmla="*/ 89 h 327"/>
                <a:gd name="T30" fmla="*/ 1745 w 2029"/>
                <a:gd name="T31" fmla="*/ 57 h 327"/>
                <a:gd name="T32" fmla="*/ 1495 w 2029"/>
                <a:gd name="T33" fmla="*/ 23 h 327"/>
                <a:gd name="T34" fmla="*/ 1205 w 2029"/>
                <a:gd name="T35" fmla="*/ 4 h 327"/>
                <a:gd name="T36" fmla="*/ 892 w 2029"/>
                <a:gd name="T37" fmla="*/ 3 h 327"/>
                <a:gd name="T38" fmla="*/ 595 w 2029"/>
                <a:gd name="T39" fmla="*/ 18 h 327"/>
                <a:gd name="T40" fmla="*/ 335 w 2029"/>
                <a:gd name="T41" fmla="*/ 49 h 327"/>
                <a:gd name="T42" fmla="*/ 204 w 2029"/>
                <a:gd name="T43" fmla="*/ 74 h 327"/>
                <a:gd name="T44" fmla="*/ 86 w 2029"/>
                <a:gd name="T45" fmla="*/ 109 h 327"/>
                <a:gd name="T46" fmla="*/ 34 w 2029"/>
                <a:gd name="T47" fmla="*/ 133 h 327"/>
                <a:gd name="T48" fmla="*/ 5 w 2029"/>
                <a:gd name="T49" fmla="*/ 156 h 327"/>
                <a:gd name="T50" fmla="*/ 2 w 2029"/>
                <a:gd name="T51" fmla="*/ 168 h 327"/>
                <a:gd name="T52" fmla="*/ 24 w 2029"/>
                <a:gd name="T53" fmla="*/ 188 h 327"/>
                <a:gd name="T54" fmla="*/ 63 w 2029"/>
                <a:gd name="T55" fmla="*/ 209 h 327"/>
                <a:gd name="T56" fmla="*/ 63 w 2029"/>
                <a:gd name="T57" fmla="*/ 2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29" h="327">
                  <a:moveTo>
                    <a:pt x="63" y="209"/>
                  </a:moveTo>
                  <a:cubicBezTo>
                    <a:pt x="97" y="224"/>
                    <a:pt x="133" y="235"/>
                    <a:pt x="169" y="245"/>
                  </a:cubicBezTo>
                  <a:cubicBezTo>
                    <a:pt x="214" y="256"/>
                    <a:pt x="259" y="266"/>
                    <a:pt x="305" y="274"/>
                  </a:cubicBezTo>
                  <a:cubicBezTo>
                    <a:pt x="389" y="289"/>
                    <a:pt x="474" y="299"/>
                    <a:pt x="559" y="307"/>
                  </a:cubicBezTo>
                  <a:cubicBezTo>
                    <a:pt x="657" y="316"/>
                    <a:pt x="754" y="321"/>
                    <a:pt x="852" y="324"/>
                  </a:cubicBezTo>
                  <a:cubicBezTo>
                    <a:pt x="956" y="327"/>
                    <a:pt x="1061" y="327"/>
                    <a:pt x="1165" y="324"/>
                  </a:cubicBezTo>
                  <a:cubicBezTo>
                    <a:pt x="1263" y="322"/>
                    <a:pt x="1361" y="316"/>
                    <a:pt x="1459" y="308"/>
                  </a:cubicBezTo>
                  <a:cubicBezTo>
                    <a:pt x="1545" y="300"/>
                    <a:pt x="1630" y="290"/>
                    <a:pt x="1715" y="275"/>
                  </a:cubicBezTo>
                  <a:cubicBezTo>
                    <a:pt x="1760" y="268"/>
                    <a:pt x="1805" y="259"/>
                    <a:pt x="1849" y="247"/>
                  </a:cubicBezTo>
                  <a:cubicBezTo>
                    <a:pt x="1887" y="238"/>
                    <a:pt x="1924" y="227"/>
                    <a:pt x="1959" y="212"/>
                  </a:cubicBezTo>
                  <a:cubicBezTo>
                    <a:pt x="1977" y="205"/>
                    <a:pt x="1995" y="196"/>
                    <a:pt x="2010" y="185"/>
                  </a:cubicBezTo>
                  <a:cubicBezTo>
                    <a:pt x="2016" y="180"/>
                    <a:pt x="2025" y="174"/>
                    <a:pt x="2028" y="166"/>
                  </a:cubicBezTo>
                  <a:cubicBezTo>
                    <a:pt x="2029" y="162"/>
                    <a:pt x="2026" y="157"/>
                    <a:pt x="2023" y="154"/>
                  </a:cubicBezTo>
                  <a:cubicBezTo>
                    <a:pt x="2014" y="144"/>
                    <a:pt x="2001" y="136"/>
                    <a:pt x="1989" y="129"/>
                  </a:cubicBezTo>
                  <a:cubicBezTo>
                    <a:pt x="1955" y="111"/>
                    <a:pt x="1919" y="99"/>
                    <a:pt x="1882" y="89"/>
                  </a:cubicBezTo>
                  <a:cubicBezTo>
                    <a:pt x="1837" y="76"/>
                    <a:pt x="1791" y="66"/>
                    <a:pt x="1745" y="57"/>
                  </a:cubicBezTo>
                  <a:cubicBezTo>
                    <a:pt x="1662" y="42"/>
                    <a:pt x="1578" y="31"/>
                    <a:pt x="1495" y="23"/>
                  </a:cubicBezTo>
                  <a:cubicBezTo>
                    <a:pt x="1398" y="14"/>
                    <a:pt x="1301" y="8"/>
                    <a:pt x="1205" y="4"/>
                  </a:cubicBezTo>
                  <a:cubicBezTo>
                    <a:pt x="1101" y="1"/>
                    <a:pt x="996" y="0"/>
                    <a:pt x="892" y="3"/>
                  </a:cubicBezTo>
                  <a:cubicBezTo>
                    <a:pt x="793" y="5"/>
                    <a:pt x="694" y="10"/>
                    <a:pt x="595" y="18"/>
                  </a:cubicBezTo>
                  <a:cubicBezTo>
                    <a:pt x="508" y="25"/>
                    <a:pt x="421" y="35"/>
                    <a:pt x="335" y="49"/>
                  </a:cubicBezTo>
                  <a:cubicBezTo>
                    <a:pt x="291" y="56"/>
                    <a:pt x="247" y="64"/>
                    <a:pt x="204" y="74"/>
                  </a:cubicBezTo>
                  <a:cubicBezTo>
                    <a:pt x="164" y="84"/>
                    <a:pt x="125" y="94"/>
                    <a:pt x="86" y="109"/>
                  </a:cubicBezTo>
                  <a:cubicBezTo>
                    <a:pt x="68" y="116"/>
                    <a:pt x="51" y="123"/>
                    <a:pt x="34" y="133"/>
                  </a:cubicBezTo>
                  <a:cubicBezTo>
                    <a:pt x="23" y="139"/>
                    <a:pt x="12" y="146"/>
                    <a:pt x="5" y="156"/>
                  </a:cubicBezTo>
                  <a:cubicBezTo>
                    <a:pt x="2" y="160"/>
                    <a:pt x="0" y="163"/>
                    <a:pt x="2" y="168"/>
                  </a:cubicBezTo>
                  <a:cubicBezTo>
                    <a:pt x="7" y="176"/>
                    <a:pt x="16" y="183"/>
                    <a:pt x="24" y="188"/>
                  </a:cubicBezTo>
                  <a:cubicBezTo>
                    <a:pt x="36" y="196"/>
                    <a:pt x="49" y="203"/>
                    <a:pt x="63" y="209"/>
                  </a:cubicBezTo>
                  <a:cubicBezTo>
                    <a:pt x="113" y="231"/>
                    <a:pt x="12" y="187"/>
                    <a:pt x="63" y="20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srgbClr val="2C2C2C"/>
                </a:solidFill>
                <a:latin typeface="CiscoSansTT"/>
              </a:endParaRPr>
            </a:p>
          </p:txBody>
        </p:sp>
        <p:sp>
          <p:nvSpPr>
            <p:cNvPr id="102" name="Freeform 30"/>
            <p:cNvSpPr>
              <a:spLocks/>
            </p:cNvSpPr>
            <p:nvPr/>
          </p:nvSpPr>
          <p:spPr bwMode="auto">
            <a:xfrm>
              <a:off x="1218" y="223"/>
              <a:ext cx="4788" cy="1363"/>
            </a:xfrm>
            <a:custGeom>
              <a:avLst/>
              <a:gdLst>
                <a:gd name="T0" fmla="*/ 2027 w 2027"/>
                <a:gd name="T1" fmla="*/ 415 h 577"/>
                <a:gd name="T2" fmla="*/ 2027 w 2027"/>
                <a:gd name="T3" fmla="*/ 0 h 577"/>
                <a:gd name="T4" fmla="*/ 1919 w 2027"/>
                <a:gd name="T5" fmla="*/ 44 h 577"/>
                <a:gd name="T6" fmla="*/ 1788 w 2027"/>
                <a:gd name="T7" fmla="*/ 77 h 577"/>
                <a:gd name="T8" fmla="*/ 1535 w 2027"/>
                <a:gd name="T9" fmla="*/ 114 h 577"/>
                <a:gd name="T10" fmla="*/ 1249 w 2027"/>
                <a:gd name="T11" fmla="*/ 135 h 577"/>
                <a:gd name="T12" fmla="*/ 938 w 2027"/>
                <a:gd name="T13" fmla="*/ 140 h 577"/>
                <a:gd name="T14" fmla="*/ 636 w 2027"/>
                <a:gd name="T15" fmla="*/ 127 h 577"/>
                <a:gd name="T16" fmla="*/ 368 w 2027"/>
                <a:gd name="T17" fmla="*/ 99 h 577"/>
                <a:gd name="T18" fmla="*/ 112 w 2027"/>
                <a:gd name="T19" fmla="*/ 46 h 577"/>
                <a:gd name="T20" fmla="*/ 0 w 2027"/>
                <a:gd name="T21" fmla="*/ 0 h 577"/>
                <a:gd name="T22" fmla="*/ 0 w 2027"/>
                <a:gd name="T23" fmla="*/ 415 h 577"/>
                <a:gd name="T24" fmla="*/ 11 w 2027"/>
                <a:gd name="T25" fmla="*/ 430 h 577"/>
                <a:gd name="T26" fmla="*/ 56 w 2027"/>
                <a:gd name="T27" fmla="*/ 457 h 577"/>
                <a:gd name="T28" fmla="*/ 168 w 2027"/>
                <a:gd name="T29" fmla="*/ 496 h 577"/>
                <a:gd name="T30" fmla="*/ 413 w 2027"/>
                <a:gd name="T31" fmla="*/ 542 h 577"/>
                <a:gd name="T32" fmla="*/ 716 w 2027"/>
                <a:gd name="T33" fmla="*/ 569 h 577"/>
                <a:gd name="T34" fmla="*/ 1028 w 2027"/>
                <a:gd name="T35" fmla="*/ 577 h 577"/>
                <a:gd name="T36" fmla="*/ 1331 w 2027"/>
                <a:gd name="T37" fmla="*/ 568 h 577"/>
                <a:gd name="T38" fmla="*/ 1600 w 2027"/>
                <a:gd name="T39" fmla="*/ 543 h 577"/>
                <a:gd name="T40" fmla="*/ 1820 w 2027"/>
                <a:gd name="T41" fmla="*/ 505 h 577"/>
                <a:gd name="T42" fmla="*/ 1906 w 2027"/>
                <a:gd name="T43" fmla="*/ 482 h 577"/>
                <a:gd name="T44" fmla="*/ 1983 w 2027"/>
                <a:gd name="T45" fmla="*/ 451 h 577"/>
                <a:gd name="T46" fmla="*/ 2018 w 2027"/>
                <a:gd name="T47" fmla="*/ 428 h 577"/>
                <a:gd name="T48" fmla="*/ 2027 w 2027"/>
                <a:gd name="T49" fmla="*/ 41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27" h="577">
                  <a:moveTo>
                    <a:pt x="2027" y="415"/>
                  </a:moveTo>
                  <a:cubicBezTo>
                    <a:pt x="2027" y="0"/>
                    <a:pt x="2027" y="0"/>
                    <a:pt x="2027" y="0"/>
                  </a:cubicBezTo>
                  <a:cubicBezTo>
                    <a:pt x="1994" y="19"/>
                    <a:pt x="1956" y="33"/>
                    <a:pt x="1919" y="44"/>
                  </a:cubicBezTo>
                  <a:cubicBezTo>
                    <a:pt x="1876" y="57"/>
                    <a:pt x="1832" y="68"/>
                    <a:pt x="1788" y="77"/>
                  </a:cubicBezTo>
                  <a:cubicBezTo>
                    <a:pt x="1705" y="94"/>
                    <a:pt x="1620" y="105"/>
                    <a:pt x="1535" y="114"/>
                  </a:cubicBezTo>
                  <a:cubicBezTo>
                    <a:pt x="1440" y="125"/>
                    <a:pt x="1345" y="131"/>
                    <a:pt x="1249" y="135"/>
                  </a:cubicBezTo>
                  <a:cubicBezTo>
                    <a:pt x="1146" y="140"/>
                    <a:pt x="1042" y="141"/>
                    <a:pt x="938" y="140"/>
                  </a:cubicBezTo>
                  <a:cubicBezTo>
                    <a:pt x="837" y="138"/>
                    <a:pt x="737" y="134"/>
                    <a:pt x="636" y="127"/>
                  </a:cubicBezTo>
                  <a:cubicBezTo>
                    <a:pt x="547" y="121"/>
                    <a:pt x="457" y="112"/>
                    <a:pt x="368" y="99"/>
                  </a:cubicBezTo>
                  <a:cubicBezTo>
                    <a:pt x="282" y="86"/>
                    <a:pt x="196" y="71"/>
                    <a:pt x="112" y="46"/>
                  </a:cubicBezTo>
                  <a:cubicBezTo>
                    <a:pt x="74" y="34"/>
                    <a:pt x="35" y="20"/>
                    <a:pt x="0" y="0"/>
                  </a:cubicBezTo>
                  <a:cubicBezTo>
                    <a:pt x="0" y="415"/>
                    <a:pt x="0" y="415"/>
                    <a:pt x="0" y="415"/>
                  </a:cubicBezTo>
                  <a:cubicBezTo>
                    <a:pt x="0" y="420"/>
                    <a:pt x="7" y="426"/>
                    <a:pt x="11" y="430"/>
                  </a:cubicBezTo>
                  <a:cubicBezTo>
                    <a:pt x="24" y="441"/>
                    <a:pt x="40" y="450"/>
                    <a:pt x="56" y="457"/>
                  </a:cubicBezTo>
                  <a:cubicBezTo>
                    <a:pt x="92" y="474"/>
                    <a:pt x="130" y="486"/>
                    <a:pt x="168" y="496"/>
                  </a:cubicBezTo>
                  <a:cubicBezTo>
                    <a:pt x="249" y="517"/>
                    <a:pt x="331" y="531"/>
                    <a:pt x="413" y="542"/>
                  </a:cubicBezTo>
                  <a:cubicBezTo>
                    <a:pt x="514" y="555"/>
                    <a:pt x="615" y="563"/>
                    <a:pt x="716" y="569"/>
                  </a:cubicBezTo>
                  <a:cubicBezTo>
                    <a:pt x="820" y="575"/>
                    <a:pt x="924" y="577"/>
                    <a:pt x="1028" y="577"/>
                  </a:cubicBezTo>
                  <a:cubicBezTo>
                    <a:pt x="1129" y="577"/>
                    <a:pt x="1230" y="574"/>
                    <a:pt x="1331" y="568"/>
                  </a:cubicBezTo>
                  <a:cubicBezTo>
                    <a:pt x="1421" y="562"/>
                    <a:pt x="1511" y="555"/>
                    <a:pt x="1600" y="543"/>
                  </a:cubicBezTo>
                  <a:cubicBezTo>
                    <a:pt x="1674" y="534"/>
                    <a:pt x="1747" y="522"/>
                    <a:pt x="1820" y="505"/>
                  </a:cubicBezTo>
                  <a:cubicBezTo>
                    <a:pt x="1849" y="499"/>
                    <a:pt x="1877" y="491"/>
                    <a:pt x="1906" y="482"/>
                  </a:cubicBezTo>
                  <a:cubicBezTo>
                    <a:pt x="1932" y="474"/>
                    <a:pt x="1958" y="464"/>
                    <a:pt x="1983" y="451"/>
                  </a:cubicBezTo>
                  <a:cubicBezTo>
                    <a:pt x="1995" y="445"/>
                    <a:pt x="2008" y="438"/>
                    <a:pt x="2018" y="428"/>
                  </a:cubicBezTo>
                  <a:cubicBezTo>
                    <a:pt x="2022" y="425"/>
                    <a:pt x="2027" y="420"/>
                    <a:pt x="2027" y="4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srgbClr val="2C2C2C"/>
                </a:solidFill>
                <a:latin typeface="CiscoSansTT"/>
              </a:endParaRPr>
            </a:p>
          </p:txBody>
        </p:sp>
      </p:grpSp>
      <p:pic>
        <p:nvPicPr>
          <p:cNvPr id="103" name="Picture 60" descr="Sinlgle-SERVER-ICON.emf"/>
          <p:cNvPicPr>
            <a:picLocks/>
          </p:cNvPicPr>
          <p:nvPr/>
        </p:nvPicPr>
        <p:blipFill rotWithShape="1">
          <a:blip r:embed="rId2" cstate="screen">
            <a:extLst>
              <a:ext uri="{28A0092B-C50C-407E-A947-70E740481C1C}">
                <a14:useLocalDpi xmlns:a14="http://schemas.microsoft.com/office/drawing/2010/main"/>
              </a:ext>
            </a:extLst>
          </a:blip>
          <a:srcRect l="1679" t="6531" r="1855" b="10783"/>
          <a:stretch/>
        </p:blipFill>
        <p:spPr>
          <a:xfrm>
            <a:off x="4484126" y="2345947"/>
            <a:ext cx="1208511" cy="179472"/>
          </a:xfrm>
          <a:prstGeom prst="rect">
            <a:avLst/>
          </a:prstGeom>
          <a:solidFill>
            <a:srgbClr val="676767"/>
          </a:solidFill>
          <a:ln>
            <a:noFill/>
          </a:ln>
          <a:effectLst/>
        </p:spPr>
      </p:pic>
      <p:pic>
        <p:nvPicPr>
          <p:cNvPr id="104" name="Picture 61" descr="Sinlgle-SERVER-ICON.emf"/>
          <p:cNvPicPr>
            <a:picLocks/>
          </p:cNvPicPr>
          <p:nvPr/>
        </p:nvPicPr>
        <p:blipFill rotWithShape="1">
          <a:blip r:embed="rId2" cstate="screen">
            <a:extLst>
              <a:ext uri="{28A0092B-C50C-407E-A947-70E740481C1C}">
                <a14:useLocalDpi xmlns:a14="http://schemas.microsoft.com/office/drawing/2010/main"/>
              </a:ext>
            </a:extLst>
          </a:blip>
          <a:srcRect l="1678" t="10783" r="1856" b="5872"/>
          <a:stretch/>
        </p:blipFill>
        <p:spPr>
          <a:xfrm>
            <a:off x="4480767" y="2142092"/>
            <a:ext cx="1211870" cy="178881"/>
          </a:xfrm>
          <a:prstGeom prst="rect">
            <a:avLst/>
          </a:prstGeom>
          <a:solidFill>
            <a:srgbClr val="676767"/>
          </a:solidFill>
          <a:ln>
            <a:noFill/>
          </a:ln>
          <a:effectLst/>
        </p:spPr>
      </p:pic>
      <p:cxnSp>
        <p:nvCxnSpPr>
          <p:cNvPr id="105" name="Straight Arrow Connector 50"/>
          <p:cNvCxnSpPr/>
          <p:nvPr/>
        </p:nvCxnSpPr>
        <p:spPr>
          <a:xfrm>
            <a:off x="2998337" y="2676649"/>
            <a:ext cx="3133048" cy="0"/>
          </a:xfrm>
          <a:prstGeom prst="straightConnector1">
            <a:avLst/>
          </a:prstGeom>
          <a:noFill/>
          <a:ln w="38100" cap="flat" cmpd="sng" algn="ctr">
            <a:solidFill>
              <a:srgbClr val="FF6600"/>
            </a:solidFill>
            <a:prstDash val="solid"/>
            <a:headEnd type="triangle" w="med" len="med"/>
            <a:tailEnd type="triangle"/>
          </a:ln>
          <a:effectLst/>
        </p:spPr>
      </p:cxnSp>
      <p:grpSp>
        <p:nvGrpSpPr>
          <p:cNvPr id="106" name="Group 52"/>
          <p:cNvGrpSpPr>
            <a:grpSpLocks noChangeAspect="1"/>
          </p:cNvGrpSpPr>
          <p:nvPr/>
        </p:nvGrpSpPr>
        <p:grpSpPr bwMode="auto">
          <a:xfrm>
            <a:off x="7273003" y="2880240"/>
            <a:ext cx="801929" cy="338985"/>
            <a:chOff x="1216" y="-377"/>
            <a:chExt cx="4792" cy="1963"/>
          </a:xfrm>
          <a:solidFill>
            <a:srgbClr val="8D8D8D"/>
          </a:solidFill>
        </p:grpSpPr>
        <p:sp>
          <p:nvSpPr>
            <p:cNvPr id="107" name="Freeform 29"/>
            <p:cNvSpPr>
              <a:spLocks/>
            </p:cNvSpPr>
            <p:nvPr/>
          </p:nvSpPr>
          <p:spPr bwMode="auto">
            <a:xfrm>
              <a:off x="1216" y="-377"/>
              <a:ext cx="4792" cy="773"/>
            </a:xfrm>
            <a:custGeom>
              <a:avLst/>
              <a:gdLst>
                <a:gd name="T0" fmla="*/ 63 w 2029"/>
                <a:gd name="T1" fmla="*/ 209 h 327"/>
                <a:gd name="T2" fmla="*/ 169 w 2029"/>
                <a:gd name="T3" fmla="*/ 245 h 327"/>
                <a:gd name="T4" fmla="*/ 305 w 2029"/>
                <a:gd name="T5" fmla="*/ 274 h 327"/>
                <a:gd name="T6" fmla="*/ 559 w 2029"/>
                <a:gd name="T7" fmla="*/ 307 h 327"/>
                <a:gd name="T8" fmla="*/ 852 w 2029"/>
                <a:gd name="T9" fmla="*/ 324 h 327"/>
                <a:gd name="T10" fmla="*/ 1165 w 2029"/>
                <a:gd name="T11" fmla="*/ 324 h 327"/>
                <a:gd name="T12" fmla="*/ 1459 w 2029"/>
                <a:gd name="T13" fmla="*/ 308 h 327"/>
                <a:gd name="T14" fmla="*/ 1715 w 2029"/>
                <a:gd name="T15" fmla="*/ 275 h 327"/>
                <a:gd name="T16" fmla="*/ 1849 w 2029"/>
                <a:gd name="T17" fmla="*/ 247 h 327"/>
                <a:gd name="T18" fmla="*/ 1959 w 2029"/>
                <a:gd name="T19" fmla="*/ 212 h 327"/>
                <a:gd name="T20" fmla="*/ 2010 w 2029"/>
                <a:gd name="T21" fmla="*/ 185 h 327"/>
                <a:gd name="T22" fmla="*/ 2028 w 2029"/>
                <a:gd name="T23" fmla="*/ 166 h 327"/>
                <a:gd name="T24" fmla="*/ 2023 w 2029"/>
                <a:gd name="T25" fmla="*/ 154 h 327"/>
                <a:gd name="T26" fmla="*/ 1989 w 2029"/>
                <a:gd name="T27" fmla="*/ 129 h 327"/>
                <a:gd name="T28" fmla="*/ 1882 w 2029"/>
                <a:gd name="T29" fmla="*/ 89 h 327"/>
                <a:gd name="T30" fmla="*/ 1745 w 2029"/>
                <a:gd name="T31" fmla="*/ 57 h 327"/>
                <a:gd name="T32" fmla="*/ 1495 w 2029"/>
                <a:gd name="T33" fmla="*/ 23 h 327"/>
                <a:gd name="T34" fmla="*/ 1205 w 2029"/>
                <a:gd name="T35" fmla="*/ 4 h 327"/>
                <a:gd name="T36" fmla="*/ 892 w 2029"/>
                <a:gd name="T37" fmla="*/ 3 h 327"/>
                <a:gd name="T38" fmla="*/ 595 w 2029"/>
                <a:gd name="T39" fmla="*/ 18 h 327"/>
                <a:gd name="T40" fmla="*/ 335 w 2029"/>
                <a:gd name="T41" fmla="*/ 49 h 327"/>
                <a:gd name="T42" fmla="*/ 204 w 2029"/>
                <a:gd name="T43" fmla="*/ 74 h 327"/>
                <a:gd name="T44" fmla="*/ 86 w 2029"/>
                <a:gd name="T45" fmla="*/ 109 h 327"/>
                <a:gd name="T46" fmla="*/ 34 w 2029"/>
                <a:gd name="T47" fmla="*/ 133 h 327"/>
                <a:gd name="T48" fmla="*/ 5 w 2029"/>
                <a:gd name="T49" fmla="*/ 156 h 327"/>
                <a:gd name="T50" fmla="*/ 2 w 2029"/>
                <a:gd name="T51" fmla="*/ 168 h 327"/>
                <a:gd name="T52" fmla="*/ 24 w 2029"/>
                <a:gd name="T53" fmla="*/ 188 h 327"/>
                <a:gd name="T54" fmla="*/ 63 w 2029"/>
                <a:gd name="T55" fmla="*/ 209 h 327"/>
                <a:gd name="T56" fmla="*/ 63 w 2029"/>
                <a:gd name="T57" fmla="*/ 2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29" h="327">
                  <a:moveTo>
                    <a:pt x="63" y="209"/>
                  </a:moveTo>
                  <a:cubicBezTo>
                    <a:pt x="97" y="224"/>
                    <a:pt x="133" y="235"/>
                    <a:pt x="169" y="245"/>
                  </a:cubicBezTo>
                  <a:cubicBezTo>
                    <a:pt x="214" y="256"/>
                    <a:pt x="259" y="266"/>
                    <a:pt x="305" y="274"/>
                  </a:cubicBezTo>
                  <a:cubicBezTo>
                    <a:pt x="389" y="289"/>
                    <a:pt x="474" y="299"/>
                    <a:pt x="559" y="307"/>
                  </a:cubicBezTo>
                  <a:cubicBezTo>
                    <a:pt x="657" y="316"/>
                    <a:pt x="754" y="321"/>
                    <a:pt x="852" y="324"/>
                  </a:cubicBezTo>
                  <a:cubicBezTo>
                    <a:pt x="956" y="327"/>
                    <a:pt x="1061" y="327"/>
                    <a:pt x="1165" y="324"/>
                  </a:cubicBezTo>
                  <a:cubicBezTo>
                    <a:pt x="1263" y="322"/>
                    <a:pt x="1361" y="316"/>
                    <a:pt x="1459" y="308"/>
                  </a:cubicBezTo>
                  <a:cubicBezTo>
                    <a:pt x="1545" y="300"/>
                    <a:pt x="1630" y="290"/>
                    <a:pt x="1715" y="275"/>
                  </a:cubicBezTo>
                  <a:cubicBezTo>
                    <a:pt x="1760" y="268"/>
                    <a:pt x="1805" y="259"/>
                    <a:pt x="1849" y="247"/>
                  </a:cubicBezTo>
                  <a:cubicBezTo>
                    <a:pt x="1887" y="238"/>
                    <a:pt x="1924" y="227"/>
                    <a:pt x="1959" y="212"/>
                  </a:cubicBezTo>
                  <a:cubicBezTo>
                    <a:pt x="1977" y="205"/>
                    <a:pt x="1995" y="196"/>
                    <a:pt x="2010" y="185"/>
                  </a:cubicBezTo>
                  <a:cubicBezTo>
                    <a:pt x="2016" y="180"/>
                    <a:pt x="2025" y="174"/>
                    <a:pt x="2028" y="166"/>
                  </a:cubicBezTo>
                  <a:cubicBezTo>
                    <a:pt x="2029" y="162"/>
                    <a:pt x="2026" y="157"/>
                    <a:pt x="2023" y="154"/>
                  </a:cubicBezTo>
                  <a:cubicBezTo>
                    <a:pt x="2014" y="144"/>
                    <a:pt x="2001" y="136"/>
                    <a:pt x="1989" y="129"/>
                  </a:cubicBezTo>
                  <a:cubicBezTo>
                    <a:pt x="1955" y="111"/>
                    <a:pt x="1919" y="99"/>
                    <a:pt x="1882" y="89"/>
                  </a:cubicBezTo>
                  <a:cubicBezTo>
                    <a:pt x="1837" y="76"/>
                    <a:pt x="1791" y="66"/>
                    <a:pt x="1745" y="57"/>
                  </a:cubicBezTo>
                  <a:cubicBezTo>
                    <a:pt x="1662" y="42"/>
                    <a:pt x="1578" y="31"/>
                    <a:pt x="1495" y="23"/>
                  </a:cubicBezTo>
                  <a:cubicBezTo>
                    <a:pt x="1398" y="14"/>
                    <a:pt x="1301" y="8"/>
                    <a:pt x="1205" y="4"/>
                  </a:cubicBezTo>
                  <a:cubicBezTo>
                    <a:pt x="1101" y="1"/>
                    <a:pt x="996" y="0"/>
                    <a:pt x="892" y="3"/>
                  </a:cubicBezTo>
                  <a:cubicBezTo>
                    <a:pt x="793" y="5"/>
                    <a:pt x="694" y="10"/>
                    <a:pt x="595" y="18"/>
                  </a:cubicBezTo>
                  <a:cubicBezTo>
                    <a:pt x="508" y="25"/>
                    <a:pt x="421" y="35"/>
                    <a:pt x="335" y="49"/>
                  </a:cubicBezTo>
                  <a:cubicBezTo>
                    <a:pt x="291" y="56"/>
                    <a:pt x="247" y="64"/>
                    <a:pt x="204" y="74"/>
                  </a:cubicBezTo>
                  <a:cubicBezTo>
                    <a:pt x="164" y="84"/>
                    <a:pt x="125" y="94"/>
                    <a:pt x="86" y="109"/>
                  </a:cubicBezTo>
                  <a:cubicBezTo>
                    <a:pt x="68" y="116"/>
                    <a:pt x="51" y="123"/>
                    <a:pt x="34" y="133"/>
                  </a:cubicBezTo>
                  <a:cubicBezTo>
                    <a:pt x="23" y="139"/>
                    <a:pt x="12" y="146"/>
                    <a:pt x="5" y="156"/>
                  </a:cubicBezTo>
                  <a:cubicBezTo>
                    <a:pt x="2" y="160"/>
                    <a:pt x="0" y="163"/>
                    <a:pt x="2" y="168"/>
                  </a:cubicBezTo>
                  <a:cubicBezTo>
                    <a:pt x="7" y="176"/>
                    <a:pt x="16" y="183"/>
                    <a:pt x="24" y="188"/>
                  </a:cubicBezTo>
                  <a:cubicBezTo>
                    <a:pt x="36" y="196"/>
                    <a:pt x="49" y="203"/>
                    <a:pt x="63" y="209"/>
                  </a:cubicBezTo>
                  <a:cubicBezTo>
                    <a:pt x="113" y="231"/>
                    <a:pt x="12" y="187"/>
                    <a:pt x="63" y="20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srgbClr val="2C2C2C"/>
                </a:solidFill>
                <a:latin typeface="CiscoSansTT"/>
              </a:endParaRPr>
            </a:p>
          </p:txBody>
        </p:sp>
        <p:sp>
          <p:nvSpPr>
            <p:cNvPr id="108" name="Freeform 30"/>
            <p:cNvSpPr>
              <a:spLocks/>
            </p:cNvSpPr>
            <p:nvPr/>
          </p:nvSpPr>
          <p:spPr bwMode="auto">
            <a:xfrm>
              <a:off x="1218" y="223"/>
              <a:ext cx="4788" cy="1363"/>
            </a:xfrm>
            <a:custGeom>
              <a:avLst/>
              <a:gdLst>
                <a:gd name="T0" fmla="*/ 2027 w 2027"/>
                <a:gd name="T1" fmla="*/ 415 h 577"/>
                <a:gd name="T2" fmla="*/ 2027 w 2027"/>
                <a:gd name="T3" fmla="*/ 0 h 577"/>
                <a:gd name="T4" fmla="*/ 1919 w 2027"/>
                <a:gd name="T5" fmla="*/ 44 h 577"/>
                <a:gd name="T6" fmla="*/ 1788 w 2027"/>
                <a:gd name="T7" fmla="*/ 77 h 577"/>
                <a:gd name="T8" fmla="*/ 1535 w 2027"/>
                <a:gd name="T9" fmla="*/ 114 h 577"/>
                <a:gd name="T10" fmla="*/ 1249 w 2027"/>
                <a:gd name="T11" fmla="*/ 135 h 577"/>
                <a:gd name="T12" fmla="*/ 938 w 2027"/>
                <a:gd name="T13" fmla="*/ 140 h 577"/>
                <a:gd name="T14" fmla="*/ 636 w 2027"/>
                <a:gd name="T15" fmla="*/ 127 h 577"/>
                <a:gd name="T16" fmla="*/ 368 w 2027"/>
                <a:gd name="T17" fmla="*/ 99 h 577"/>
                <a:gd name="T18" fmla="*/ 112 w 2027"/>
                <a:gd name="T19" fmla="*/ 46 h 577"/>
                <a:gd name="T20" fmla="*/ 0 w 2027"/>
                <a:gd name="T21" fmla="*/ 0 h 577"/>
                <a:gd name="T22" fmla="*/ 0 w 2027"/>
                <a:gd name="T23" fmla="*/ 415 h 577"/>
                <a:gd name="T24" fmla="*/ 11 w 2027"/>
                <a:gd name="T25" fmla="*/ 430 h 577"/>
                <a:gd name="T26" fmla="*/ 56 w 2027"/>
                <a:gd name="T27" fmla="*/ 457 h 577"/>
                <a:gd name="T28" fmla="*/ 168 w 2027"/>
                <a:gd name="T29" fmla="*/ 496 h 577"/>
                <a:gd name="T30" fmla="*/ 413 w 2027"/>
                <a:gd name="T31" fmla="*/ 542 h 577"/>
                <a:gd name="T32" fmla="*/ 716 w 2027"/>
                <a:gd name="T33" fmla="*/ 569 h 577"/>
                <a:gd name="T34" fmla="*/ 1028 w 2027"/>
                <a:gd name="T35" fmla="*/ 577 h 577"/>
                <a:gd name="T36" fmla="*/ 1331 w 2027"/>
                <a:gd name="T37" fmla="*/ 568 h 577"/>
                <a:gd name="T38" fmla="*/ 1600 w 2027"/>
                <a:gd name="T39" fmla="*/ 543 h 577"/>
                <a:gd name="T40" fmla="*/ 1820 w 2027"/>
                <a:gd name="T41" fmla="*/ 505 h 577"/>
                <a:gd name="T42" fmla="*/ 1906 w 2027"/>
                <a:gd name="T43" fmla="*/ 482 h 577"/>
                <a:gd name="T44" fmla="*/ 1983 w 2027"/>
                <a:gd name="T45" fmla="*/ 451 h 577"/>
                <a:gd name="T46" fmla="*/ 2018 w 2027"/>
                <a:gd name="T47" fmla="*/ 428 h 577"/>
                <a:gd name="T48" fmla="*/ 2027 w 2027"/>
                <a:gd name="T49" fmla="*/ 41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27" h="577">
                  <a:moveTo>
                    <a:pt x="2027" y="415"/>
                  </a:moveTo>
                  <a:cubicBezTo>
                    <a:pt x="2027" y="0"/>
                    <a:pt x="2027" y="0"/>
                    <a:pt x="2027" y="0"/>
                  </a:cubicBezTo>
                  <a:cubicBezTo>
                    <a:pt x="1994" y="19"/>
                    <a:pt x="1956" y="33"/>
                    <a:pt x="1919" y="44"/>
                  </a:cubicBezTo>
                  <a:cubicBezTo>
                    <a:pt x="1876" y="57"/>
                    <a:pt x="1832" y="68"/>
                    <a:pt x="1788" y="77"/>
                  </a:cubicBezTo>
                  <a:cubicBezTo>
                    <a:pt x="1705" y="94"/>
                    <a:pt x="1620" y="105"/>
                    <a:pt x="1535" y="114"/>
                  </a:cubicBezTo>
                  <a:cubicBezTo>
                    <a:pt x="1440" y="125"/>
                    <a:pt x="1345" y="131"/>
                    <a:pt x="1249" y="135"/>
                  </a:cubicBezTo>
                  <a:cubicBezTo>
                    <a:pt x="1146" y="140"/>
                    <a:pt x="1042" y="141"/>
                    <a:pt x="938" y="140"/>
                  </a:cubicBezTo>
                  <a:cubicBezTo>
                    <a:pt x="837" y="138"/>
                    <a:pt x="737" y="134"/>
                    <a:pt x="636" y="127"/>
                  </a:cubicBezTo>
                  <a:cubicBezTo>
                    <a:pt x="547" y="121"/>
                    <a:pt x="457" y="112"/>
                    <a:pt x="368" y="99"/>
                  </a:cubicBezTo>
                  <a:cubicBezTo>
                    <a:pt x="282" y="86"/>
                    <a:pt x="196" y="71"/>
                    <a:pt x="112" y="46"/>
                  </a:cubicBezTo>
                  <a:cubicBezTo>
                    <a:pt x="74" y="34"/>
                    <a:pt x="35" y="20"/>
                    <a:pt x="0" y="0"/>
                  </a:cubicBezTo>
                  <a:cubicBezTo>
                    <a:pt x="0" y="415"/>
                    <a:pt x="0" y="415"/>
                    <a:pt x="0" y="415"/>
                  </a:cubicBezTo>
                  <a:cubicBezTo>
                    <a:pt x="0" y="420"/>
                    <a:pt x="7" y="426"/>
                    <a:pt x="11" y="430"/>
                  </a:cubicBezTo>
                  <a:cubicBezTo>
                    <a:pt x="24" y="441"/>
                    <a:pt x="40" y="450"/>
                    <a:pt x="56" y="457"/>
                  </a:cubicBezTo>
                  <a:cubicBezTo>
                    <a:pt x="92" y="474"/>
                    <a:pt x="130" y="486"/>
                    <a:pt x="168" y="496"/>
                  </a:cubicBezTo>
                  <a:cubicBezTo>
                    <a:pt x="249" y="517"/>
                    <a:pt x="331" y="531"/>
                    <a:pt x="413" y="542"/>
                  </a:cubicBezTo>
                  <a:cubicBezTo>
                    <a:pt x="514" y="555"/>
                    <a:pt x="615" y="563"/>
                    <a:pt x="716" y="569"/>
                  </a:cubicBezTo>
                  <a:cubicBezTo>
                    <a:pt x="820" y="575"/>
                    <a:pt x="924" y="577"/>
                    <a:pt x="1028" y="577"/>
                  </a:cubicBezTo>
                  <a:cubicBezTo>
                    <a:pt x="1129" y="577"/>
                    <a:pt x="1230" y="574"/>
                    <a:pt x="1331" y="568"/>
                  </a:cubicBezTo>
                  <a:cubicBezTo>
                    <a:pt x="1421" y="562"/>
                    <a:pt x="1511" y="555"/>
                    <a:pt x="1600" y="543"/>
                  </a:cubicBezTo>
                  <a:cubicBezTo>
                    <a:pt x="1674" y="534"/>
                    <a:pt x="1747" y="522"/>
                    <a:pt x="1820" y="505"/>
                  </a:cubicBezTo>
                  <a:cubicBezTo>
                    <a:pt x="1849" y="499"/>
                    <a:pt x="1877" y="491"/>
                    <a:pt x="1906" y="482"/>
                  </a:cubicBezTo>
                  <a:cubicBezTo>
                    <a:pt x="1932" y="474"/>
                    <a:pt x="1958" y="464"/>
                    <a:pt x="1983" y="451"/>
                  </a:cubicBezTo>
                  <a:cubicBezTo>
                    <a:pt x="1995" y="445"/>
                    <a:pt x="2008" y="438"/>
                    <a:pt x="2018" y="428"/>
                  </a:cubicBezTo>
                  <a:cubicBezTo>
                    <a:pt x="2022" y="425"/>
                    <a:pt x="2027" y="420"/>
                    <a:pt x="2027" y="4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srgbClr val="2C2C2C"/>
                </a:solidFill>
                <a:latin typeface="CiscoSansTT"/>
              </a:endParaRPr>
            </a:p>
          </p:txBody>
        </p:sp>
      </p:grpSp>
      <p:grpSp>
        <p:nvGrpSpPr>
          <p:cNvPr id="109" name="Group 56"/>
          <p:cNvGrpSpPr>
            <a:grpSpLocks noChangeAspect="1"/>
          </p:cNvGrpSpPr>
          <p:nvPr/>
        </p:nvGrpSpPr>
        <p:grpSpPr bwMode="auto">
          <a:xfrm>
            <a:off x="7272334" y="2413053"/>
            <a:ext cx="801929" cy="338985"/>
            <a:chOff x="1216" y="-377"/>
            <a:chExt cx="4792" cy="1963"/>
          </a:xfrm>
          <a:solidFill>
            <a:srgbClr val="8D8D8D"/>
          </a:solidFill>
        </p:grpSpPr>
        <p:sp>
          <p:nvSpPr>
            <p:cNvPr id="110" name="Freeform 29"/>
            <p:cNvSpPr>
              <a:spLocks/>
            </p:cNvSpPr>
            <p:nvPr/>
          </p:nvSpPr>
          <p:spPr bwMode="auto">
            <a:xfrm>
              <a:off x="1216" y="-377"/>
              <a:ext cx="4792" cy="773"/>
            </a:xfrm>
            <a:custGeom>
              <a:avLst/>
              <a:gdLst>
                <a:gd name="T0" fmla="*/ 63 w 2029"/>
                <a:gd name="T1" fmla="*/ 209 h 327"/>
                <a:gd name="T2" fmla="*/ 169 w 2029"/>
                <a:gd name="T3" fmla="*/ 245 h 327"/>
                <a:gd name="T4" fmla="*/ 305 w 2029"/>
                <a:gd name="T5" fmla="*/ 274 h 327"/>
                <a:gd name="T6" fmla="*/ 559 w 2029"/>
                <a:gd name="T7" fmla="*/ 307 h 327"/>
                <a:gd name="T8" fmla="*/ 852 w 2029"/>
                <a:gd name="T9" fmla="*/ 324 h 327"/>
                <a:gd name="T10" fmla="*/ 1165 w 2029"/>
                <a:gd name="T11" fmla="*/ 324 h 327"/>
                <a:gd name="T12" fmla="*/ 1459 w 2029"/>
                <a:gd name="T13" fmla="*/ 308 h 327"/>
                <a:gd name="T14" fmla="*/ 1715 w 2029"/>
                <a:gd name="T15" fmla="*/ 275 h 327"/>
                <a:gd name="T16" fmla="*/ 1849 w 2029"/>
                <a:gd name="T17" fmla="*/ 247 h 327"/>
                <a:gd name="T18" fmla="*/ 1959 w 2029"/>
                <a:gd name="T19" fmla="*/ 212 h 327"/>
                <a:gd name="T20" fmla="*/ 2010 w 2029"/>
                <a:gd name="T21" fmla="*/ 185 h 327"/>
                <a:gd name="T22" fmla="*/ 2028 w 2029"/>
                <a:gd name="T23" fmla="*/ 166 h 327"/>
                <a:gd name="T24" fmla="*/ 2023 w 2029"/>
                <a:gd name="T25" fmla="*/ 154 h 327"/>
                <a:gd name="T26" fmla="*/ 1989 w 2029"/>
                <a:gd name="T27" fmla="*/ 129 h 327"/>
                <a:gd name="T28" fmla="*/ 1882 w 2029"/>
                <a:gd name="T29" fmla="*/ 89 h 327"/>
                <a:gd name="T30" fmla="*/ 1745 w 2029"/>
                <a:gd name="T31" fmla="*/ 57 h 327"/>
                <a:gd name="T32" fmla="*/ 1495 w 2029"/>
                <a:gd name="T33" fmla="*/ 23 h 327"/>
                <a:gd name="T34" fmla="*/ 1205 w 2029"/>
                <a:gd name="T35" fmla="*/ 4 h 327"/>
                <a:gd name="T36" fmla="*/ 892 w 2029"/>
                <a:gd name="T37" fmla="*/ 3 h 327"/>
                <a:gd name="T38" fmla="*/ 595 w 2029"/>
                <a:gd name="T39" fmla="*/ 18 h 327"/>
                <a:gd name="T40" fmla="*/ 335 w 2029"/>
                <a:gd name="T41" fmla="*/ 49 h 327"/>
                <a:gd name="T42" fmla="*/ 204 w 2029"/>
                <a:gd name="T43" fmla="*/ 74 h 327"/>
                <a:gd name="T44" fmla="*/ 86 w 2029"/>
                <a:gd name="T45" fmla="*/ 109 h 327"/>
                <a:gd name="T46" fmla="*/ 34 w 2029"/>
                <a:gd name="T47" fmla="*/ 133 h 327"/>
                <a:gd name="T48" fmla="*/ 5 w 2029"/>
                <a:gd name="T49" fmla="*/ 156 h 327"/>
                <a:gd name="T50" fmla="*/ 2 w 2029"/>
                <a:gd name="T51" fmla="*/ 168 h 327"/>
                <a:gd name="T52" fmla="*/ 24 w 2029"/>
                <a:gd name="T53" fmla="*/ 188 h 327"/>
                <a:gd name="T54" fmla="*/ 63 w 2029"/>
                <a:gd name="T55" fmla="*/ 209 h 327"/>
                <a:gd name="T56" fmla="*/ 63 w 2029"/>
                <a:gd name="T57" fmla="*/ 2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29" h="327">
                  <a:moveTo>
                    <a:pt x="63" y="209"/>
                  </a:moveTo>
                  <a:cubicBezTo>
                    <a:pt x="97" y="224"/>
                    <a:pt x="133" y="235"/>
                    <a:pt x="169" y="245"/>
                  </a:cubicBezTo>
                  <a:cubicBezTo>
                    <a:pt x="214" y="256"/>
                    <a:pt x="259" y="266"/>
                    <a:pt x="305" y="274"/>
                  </a:cubicBezTo>
                  <a:cubicBezTo>
                    <a:pt x="389" y="289"/>
                    <a:pt x="474" y="299"/>
                    <a:pt x="559" y="307"/>
                  </a:cubicBezTo>
                  <a:cubicBezTo>
                    <a:pt x="657" y="316"/>
                    <a:pt x="754" y="321"/>
                    <a:pt x="852" y="324"/>
                  </a:cubicBezTo>
                  <a:cubicBezTo>
                    <a:pt x="956" y="327"/>
                    <a:pt x="1061" y="327"/>
                    <a:pt x="1165" y="324"/>
                  </a:cubicBezTo>
                  <a:cubicBezTo>
                    <a:pt x="1263" y="322"/>
                    <a:pt x="1361" y="316"/>
                    <a:pt x="1459" y="308"/>
                  </a:cubicBezTo>
                  <a:cubicBezTo>
                    <a:pt x="1545" y="300"/>
                    <a:pt x="1630" y="290"/>
                    <a:pt x="1715" y="275"/>
                  </a:cubicBezTo>
                  <a:cubicBezTo>
                    <a:pt x="1760" y="268"/>
                    <a:pt x="1805" y="259"/>
                    <a:pt x="1849" y="247"/>
                  </a:cubicBezTo>
                  <a:cubicBezTo>
                    <a:pt x="1887" y="238"/>
                    <a:pt x="1924" y="227"/>
                    <a:pt x="1959" y="212"/>
                  </a:cubicBezTo>
                  <a:cubicBezTo>
                    <a:pt x="1977" y="205"/>
                    <a:pt x="1995" y="196"/>
                    <a:pt x="2010" y="185"/>
                  </a:cubicBezTo>
                  <a:cubicBezTo>
                    <a:pt x="2016" y="180"/>
                    <a:pt x="2025" y="174"/>
                    <a:pt x="2028" y="166"/>
                  </a:cubicBezTo>
                  <a:cubicBezTo>
                    <a:pt x="2029" y="162"/>
                    <a:pt x="2026" y="157"/>
                    <a:pt x="2023" y="154"/>
                  </a:cubicBezTo>
                  <a:cubicBezTo>
                    <a:pt x="2014" y="144"/>
                    <a:pt x="2001" y="136"/>
                    <a:pt x="1989" y="129"/>
                  </a:cubicBezTo>
                  <a:cubicBezTo>
                    <a:pt x="1955" y="111"/>
                    <a:pt x="1919" y="99"/>
                    <a:pt x="1882" y="89"/>
                  </a:cubicBezTo>
                  <a:cubicBezTo>
                    <a:pt x="1837" y="76"/>
                    <a:pt x="1791" y="66"/>
                    <a:pt x="1745" y="57"/>
                  </a:cubicBezTo>
                  <a:cubicBezTo>
                    <a:pt x="1662" y="42"/>
                    <a:pt x="1578" y="31"/>
                    <a:pt x="1495" y="23"/>
                  </a:cubicBezTo>
                  <a:cubicBezTo>
                    <a:pt x="1398" y="14"/>
                    <a:pt x="1301" y="8"/>
                    <a:pt x="1205" y="4"/>
                  </a:cubicBezTo>
                  <a:cubicBezTo>
                    <a:pt x="1101" y="1"/>
                    <a:pt x="996" y="0"/>
                    <a:pt x="892" y="3"/>
                  </a:cubicBezTo>
                  <a:cubicBezTo>
                    <a:pt x="793" y="5"/>
                    <a:pt x="694" y="10"/>
                    <a:pt x="595" y="18"/>
                  </a:cubicBezTo>
                  <a:cubicBezTo>
                    <a:pt x="508" y="25"/>
                    <a:pt x="421" y="35"/>
                    <a:pt x="335" y="49"/>
                  </a:cubicBezTo>
                  <a:cubicBezTo>
                    <a:pt x="291" y="56"/>
                    <a:pt x="247" y="64"/>
                    <a:pt x="204" y="74"/>
                  </a:cubicBezTo>
                  <a:cubicBezTo>
                    <a:pt x="164" y="84"/>
                    <a:pt x="125" y="94"/>
                    <a:pt x="86" y="109"/>
                  </a:cubicBezTo>
                  <a:cubicBezTo>
                    <a:pt x="68" y="116"/>
                    <a:pt x="51" y="123"/>
                    <a:pt x="34" y="133"/>
                  </a:cubicBezTo>
                  <a:cubicBezTo>
                    <a:pt x="23" y="139"/>
                    <a:pt x="12" y="146"/>
                    <a:pt x="5" y="156"/>
                  </a:cubicBezTo>
                  <a:cubicBezTo>
                    <a:pt x="2" y="160"/>
                    <a:pt x="0" y="163"/>
                    <a:pt x="2" y="168"/>
                  </a:cubicBezTo>
                  <a:cubicBezTo>
                    <a:pt x="7" y="176"/>
                    <a:pt x="16" y="183"/>
                    <a:pt x="24" y="188"/>
                  </a:cubicBezTo>
                  <a:cubicBezTo>
                    <a:pt x="36" y="196"/>
                    <a:pt x="49" y="203"/>
                    <a:pt x="63" y="209"/>
                  </a:cubicBezTo>
                  <a:cubicBezTo>
                    <a:pt x="113" y="231"/>
                    <a:pt x="12" y="187"/>
                    <a:pt x="63" y="20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srgbClr val="2C2C2C"/>
                </a:solidFill>
                <a:latin typeface="CiscoSansTT"/>
              </a:endParaRPr>
            </a:p>
          </p:txBody>
        </p:sp>
        <p:sp>
          <p:nvSpPr>
            <p:cNvPr id="111" name="Freeform 30"/>
            <p:cNvSpPr>
              <a:spLocks/>
            </p:cNvSpPr>
            <p:nvPr/>
          </p:nvSpPr>
          <p:spPr bwMode="auto">
            <a:xfrm>
              <a:off x="1218" y="223"/>
              <a:ext cx="4788" cy="1363"/>
            </a:xfrm>
            <a:custGeom>
              <a:avLst/>
              <a:gdLst>
                <a:gd name="T0" fmla="*/ 2027 w 2027"/>
                <a:gd name="T1" fmla="*/ 415 h 577"/>
                <a:gd name="T2" fmla="*/ 2027 w 2027"/>
                <a:gd name="T3" fmla="*/ 0 h 577"/>
                <a:gd name="T4" fmla="*/ 1919 w 2027"/>
                <a:gd name="T5" fmla="*/ 44 h 577"/>
                <a:gd name="T6" fmla="*/ 1788 w 2027"/>
                <a:gd name="T7" fmla="*/ 77 h 577"/>
                <a:gd name="T8" fmla="*/ 1535 w 2027"/>
                <a:gd name="T9" fmla="*/ 114 h 577"/>
                <a:gd name="T10" fmla="*/ 1249 w 2027"/>
                <a:gd name="T11" fmla="*/ 135 h 577"/>
                <a:gd name="T12" fmla="*/ 938 w 2027"/>
                <a:gd name="T13" fmla="*/ 140 h 577"/>
                <a:gd name="T14" fmla="*/ 636 w 2027"/>
                <a:gd name="T15" fmla="*/ 127 h 577"/>
                <a:gd name="T16" fmla="*/ 368 w 2027"/>
                <a:gd name="T17" fmla="*/ 99 h 577"/>
                <a:gd name="T18" fmla="*/ 112 w 2027"/>
                <a:gd name="T19" fmla="*/ 46 h 577"/>
                <a:gd name="T20" fmla="*/ 0 w 2027"/>
                <a:gd name="T21" fmla="*/ 0 h 577"/>
                <a:gd name="T22" fmla="*/ 0 w 2027"/>
                <a:gd name="T23" fmla="*/ 415 h 577"/>
                <a:gd name="T24" fmla="*/ 11 w 2027"/>
                <a:gd name="T25" fmla="*/ 430 h 577"/>
                <a:gd name="T26" fmla="*/ 56 w 2027"/>
                <a:gd name="T27" fmla="*/ 457 h 577"/>
                <a:gd name="T28" fmla="*/ 168 w 2027"/>
                <a:gd name="T29" fmla="*/ 496 h 577"/>
                <a:gd name="T30" fmla="*/ 413 w 2027"/>
                <a:gd name="T31" fmla="*/ 542 h 577"/>
                <a:gd name="T32" fmla="*/ 716 w 2027"/>
                <a:gd name="T33" fmla="*/ 569 h 577"/>
                <a:gd name="T34" fmla="*/ 1028 w 2027"/>
                <a:gd name="T35" fmla="*/ 577 h 577"/>
                <a:gd name="T36" fmla="*/ 1331 w 2027"/>
                <a:gd name="T37" fmla="*/ 568 h 577"/>
                <a:gd name="T38" fmla="*/ 1600 w 2027"/>
                <a:gd name="T39" fmla="*/ 543 h 577"/>
                <a:gd name="T40" fmla="*/ 1820 w 2027"/>
                <a:gd name="T41" fmla="*/ 505 h 577"/>
                <a:gd name="T42" fmla="*/ 1906 w 2027"/>
                <a:gd name="T43" fmla="*/ 482 h 577"/>
                <a:gd name="T44" fmla="*/ 1983 w 2027"/>
                <a:gd name="T45" fmla="*/ 451 h 577"/>
                <a:gd name="T46" fmla="*/ 2018 w 2027"/>
                <a:gd name="T47" fmla="*/ 428 h 577"/>
                <a:gd name="T48" fmla="*/ 2027 w 2027"/>
                <a:gd name="T49" fmla="*/ 41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27" h="577">
                  <a:moveTo>
                    <a:pt x="2027" y="415"/>
                  </a:moveTo>
                  <a:cubicBezTo>
                    <a:pt x="2027" y="0"/>
                    <a:pt x="2027" y="0"/>
                    <a:pt x="2027" y="0"/>
                  </a:cubicBezTo>
                  <a:cubicBezTo>
                    <a:pt x="1994" y="19"/>
                    <a:pt x="1956" y="33"/>
                    <a:pt x="1919" y="44"/>
                  </a:cubicBezTo>
                  <a:cubicBezTo>
                    <a:pt x="1876" y="57"/>
                    <a:pt x="1832" y="68"/>
                    <a:pt x="1788" y="77"/>
                  </a:cubicBezTo>
                  <a:cubicBezTo>
                    <a:pt x="1705" y="94"/>
                    <a:pt x="1620" y="105"/>
                    <a:pt x="1535" y="114"/>
                  </a:cubicBezTo>
                  <a:cubicBezTo>
                    <a:pt x="1440" y="125"/>
                    <a:pt x="1345" y="131"/>
                    <a:pt x="1249" y="135"/>
                  </a:cubicBezTo>
                  <a:cubicBezTo>
                    <a:pt x="1146" y="140"/>
                    <a:pt x="1042" y="141"/>
                    <a:pt x="938" y="140"/>
                  </a:cubicBezTo>
                  <a:cubicBezTo>
                    <a:pt x="837" y="138"/>
                    <a:pt x="737" y="134"/>
                    <a:pt x="636" y="127"/>
                  </a:cubicBezTo>
                  <a:cubicBezTo>
                    <a:pt x="547" y="121"/>
                    <a:pt x="457" y="112"/>
                    <a:pt x="368" y="99"/>
                  </a:cubicBezTo>
                  <a:cubicBezTo>
                    <a:pt x="282" y="86"/>
                    <a:pt x="196" y="71"/>
                    <a:pt x="112" y="46"/>
                  </a:cubicBezTo>
                  <a:cubicBezTo>
                    <a:pt x="74" y="34"/>
                    <a:pt x="35" y="20"/>
                    <a:pt x="0" y="0"/>
                  </a:cubicBezTo>
                  <a:cubicBezTo>
                    <a:pt x="0" y="415"/>
                    <a:pt x="0" y="415"/>
                    <a:pt x="0" y="415"/>
                  </a:cubicBezTo>
                  <a:cubicBezTo>
                    <a:pt x="0" y="420"/>
                    <a:pt x="7" y="426"/>
                    <a:pt x="11" y="430"/>
                  </a:cubicBezTo>
                  <a:cubicBezTo>
                    <a:pt x="24" y="441"/>
                    <a:pt x="40" y="450"/>
                    <a:pt x="56" y="457"/>
                  </a:cubicBezTo>
                  <a:cubicBezTo>
                    <a:pt x="92" y="474"/>
                    <a:pt x="130" y="486"/>
                    <a:pt x="168" y="496"/>
                  </a:cubicBezTo>
                  <a:cubicBezTo>
                    <a:pt x="249" y="517"/>
                    <a:pt x="331" y="531"/>
                    <a:pt x="413" y="542"/>
                  </a:cubicBezTo>
                  <a:cubicBezTo>
                    <a:pt x="514" y="555"/>
                    <a:pt x="615" y="563"/>
                    <a:pt x="716" y="569"/>
                  </a:cubicBezTo>
                  <a:cubicBezTo>
                    <a:pt x="820" y="575"/>
                    <a:pt x="924" y="577"/>
                    <a:pt x="1028" y="577"/>
                  </a:cubicBezTo>
                  <a:cubicBezTo>
                    <a:pt x="1129" y="577"/>
                    <a:pt x="1230" y="574"/>
                    <a:pt x="1331" y="568"/>
                  </a:cubicBezTo>
                  <a:cubicBezTo>
                    <a:pt x="1421" y="562"/>
                    <a:pt x="1511" y="555"/>
                    <a:pt x="1600" y="543"/>
                  </a:cubicBezTo>
                  <a:cubicBezTo>
                    <a:pt x="1674" y="534"/>
                    <a:pt x="1747" y="522"/>
                    <a:pt x="1820" y="505"/>
                  </a:cubicBezTo>
                  <a:cubicBezTo>
                    <a:pt x="1849" y="499"/>
                    <a:pt x="1877" y="491"/>
                    <a:pt x="1906" y="482"/>
                  </a:cubicBezTo>
                  <a:cubicBezTo>
                    <a:pt x="1932" y="474"/>
                    <a:pt x="1958" y="464"/>
                    <a:pt x="1983" y="451"/>
                  </a:cubicBezTo>
                  <a:cubicBezTo>
                    <a:pt x="1995" y="445"/>
                    <a:pt x="2008" y="438"/>
                    <a:pt x="2018" y="428"/>
                  </a:cubicBezTo>
                  <a:cubicBezTo>
                    <a:pt x="2022" y="425"/>
                    <a:pt x="2027" y="420"/>
                    <a:pt x="2027" y="4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srgbClr val="2C2C2C"/>
                </a:solidFill>
                <a:latin typeface="CiscoSansTT"/>
              </a:endParaRPr>
            </a:p>
          </p:txBody>
        </p:sp>
      </p:grpSp>
      <p:sp>
        <p:nvSpPr>
          <p:cNvPr id="112"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altLang="ja-JP" dirty="0" smtClean="0">
                <a:ea typeface="Meiryo" charset="-128"/>
                <a:cs typeface="Meiryo" charset="-128"/>
              </a:rPr>
              <a:t>Cisco HyperFlex System </a:t>
            </a:r>
            <a:r>
              <a:rPr lang="ja-JP" altLang="en-US" dirty="0" smtClean="0">
                <a:latin typeface="Meiryo" charset="-128"/>
                <a:ea typeface="Meiryo" charset="-128"/>
                <a:cs typeface="Meiryo" charset="-128"/>
              </a:rPr>
              <a:t>の特徴</a:t>
            </a:r>
            <a:r>
              <a:rPr altLang="ja-JP" dirty="0" smtClean="0">
                <a:latin typeface="Meiryo" charset="-128"/>
                <a:ea typeface="Meiryo" charset="-128"/>
                <a:cs typeface="Meiryo" charset="-128"/>
              </a:rPr>
              <a:t/>
            </a:r>
            <a:br>
              <a:rPr altLang="ja-JP" dirty="0" smtClean="0">
                <a:latin typeface="Meiryo" charset="-128"/>
                <a:ea typeface="Meiryo" charset="-128"/>
                <a:cs typeface="Meiryo" charset="-128"/>
              </a:rPr>
            </a:br>
            <a:r>
              <a:rPr lang="ja-JP" altLang="en-US" sz="2000" dirty="0" smtClean="0">
                <a:solidFill>
                  <a:srgbClr val="FF6600"/>
                </a:solidFill>
                <a:latin typeface="Meiryo" charset="-128"/>
                <a:ea typeface="Meiryo" charset="-128"/>
                <a:cs typeface="Meiryo" charset="-128"/>
              </a:rPr>
              <a:t>サーバのみ・外部ストレージなど柔軟なリソース追加が可能</a:t>
            </a:r>
            <a:endParaRPr altLang="ja-JP" sz="2000" dirty="0">
              <a:solidFill>
                <a:srgbClr val="FFC000"/>
              </a:solidFill>
              <a:latin typeface="Meiryo" charset="-128"/>
              <a:ea typeface="Meiryo" charset="-128"/>
              <a:cs typeface="Meiryo" charset="-128"/>
            </a:endParaRPr>
          </a:p>
        </p:txBody>
      </p:sp>
    </p:spTree>
    <p:extLst>
      <p:ext uri="{BB962C8B-B14F-4D97-AF65-F5344CB8AC3E}">
        <p14:creationId xmlns:p14="http://schemas.microsoft.com/office/powerpoint/2010/main" val="136485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txBox="1">
            <a:spLocks/>
          </p:cNvSpPr>
          <p:nvPr/>
        </p:nvSpPr>
        <p:spPr>
          <a:xfrm>
            <a:off x="451340" y="239045"/>
            <a:ext cx="8345488" cy="731837"/>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lang="ja-JP" altLang="en-US" sz="2800" dirty="0" smtClean="0">
                <a:latin typeface="Meiryo" charset="-128"/>
                <a:ea typeface="Meiryo" charset="-128"/>
                <a:cs typeface="Meiryo" charset="-128"/>
              </a:rPr>
              <a:t>統合管理およびデータ サービス</a:t>
            </a:r>
            <a:endParaRPr lang="ja-JP" altLang="en-US" sz="2800" dirty="0">
              <a:latin typeface="Meiryo" charset="-128"/>
              <a:ea typeface="Meiryo" charset="-128"/>
              <a:cs typeface="Meiryo" charset="-128"/>
            </a:endParaRPr>
          </a:p>
        </p:txBody>
      </p:sp>
      <p:sp>
        <p:nvSpPr>
          <p:cNvPr id="14" name="Rounded Rectangle 16"/>
          <p:cNvSpPr/>
          <p:nvPr/>
        </p:nvSpPr>
        <p:spPr>
          <a:xfrm>
            <a:off x="555583" y="1396396"/>
            <a:ext cx="2667667" cy="2978833"/>
          </a:xfrm>
          <a:prstGeom prst="roundRect">
            <a:avLst>
              <a:gd name="adj" fmla="val 0"/>
            </a:avLst>
          </a:prstGeom>
          <a:solidFill>
            <a:srgbClr val="FFFFFF">
              <a:lumMod val="95000"/>
            </a:srgbClr>
          </a:solidFill>
          <a:ln w="127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15" name="Rounded Rectangle 17"/>
          <p:cNvSpPr/>
          <p:nvPr/>
        </p:nvSpPr>
        <p:spPr>
          <a:xfrm>
            <a:off x="3290251" y="1396396"/>
            <a:ext cx="2667667" cy="2978833"/>
          </a:xfrm>
          <a:prstGeom prst="roundRect">
            <a:avLst>
              <a:gd name="adj" fmla="val 0"/>
            </a:avLst>
          </a:prstGeom>
          <a:solidFill>
            <a:srgbClr val="FFFFFF">
              <a:lumMod val="95000"/>
            </a:srgbClr>
          </a:solidFill>
          <a:ln w="127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16" name="Rounded Rectangle 18"/>
          <p:cNvSpPr/>
          <p:nvPr/>
        </p:nvSpPr>
        <p:spPr>
          <a:xfrm>
            <a:off x="6024920" y="1396396"/>
            <a:ext cx="2667667" cy="2978833"/>
          </a:xfrm>
          <a:prstGeom prst="roundRect">
            <a:avLst>
              <a:gd name="adj" fmla="val 0"/>
            </a:avLst>
          </a:prstGeom>
          <a:solidFill>
            <a:srgbClr val="FFFFFF">
              <a:lumMod val="95000"/>
            </a:srgbClr>
          </a:solidFill>
          <a:ln w="127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17" name="Text Placeholder 1"/>
          <p:cNvSpPr txBox="1">
            <a:spLocks/>
          </p:cNvSpPr>
          <p:nvPr/>
        </p:nvSpPr>
        <p:spPr>
          <a:xfrm>
            <a:off x="6125737" y="1496204"/>
            <a:ext cx="2566850" cy="1170796"/>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4300" indent="-114300">
              <a:buClr>
                <a:srgbClr val="000000"/>
              </a:buClr>
            </a:pPr>
            <a:r>
              <a:rPr altLang="ja-JP" sz="1200" dirty="0" smtClean="0">
                <a:latin typeface="メイリオ"/>
                <a:ea typeface="メイリオ"/>
                <a:cs typeface="メイリオ"/>
              </a:rPr>
              <a:t>UCS Manager</a:t>
            </a:r>
            <a:r>
              <a:rPr lang="ja-JP" altLang="en-US" sz="1200" dirty="0" smtClean="0">
                <a:latin typeface="メイリオ"/>
                <a:ea typeface="メイリオ"/>
                <a:cs typeface="メイリオ"/>
              </a:rPr>
              <a:t>は</a:t>
            </a:r>
            <a:r>
              <a:rPr altLang="ja-JP" sz="1200" dirty="0" err="1" smtClean="0">
                <a:latin typeface="メイリオ"/>
                <a:ea typeface="メイリオ"/>
                <a:cs typeface="メイリオ"/>
              </a:rPr>
              <a:t>vCenter</a:t>
            </a:r>
            <a:r>
              <a:rPr altLang="ja-JP" sz="1200" dirty="0" smtClean="0">
                <a:latin typeface="メイリオ"/>
                <a:ea typeface="メイリオ"/>
                <a:cs typeface="メイリオ"/>
              </a:rPr>
              <a:t> Plug in</a:t>
            </a:r>
            <a:r>
              <a:rPr lang="ja-JP" altLang="en-US" sz="1200" dirty="0" smtClean="0">
                <a:latin typeface="メイリオ"/>
                <a:ea typeface="メイリオ"/>
                <a:cs typeface="メイリオ"/>
              </a:rPr>
              <a:t>で連携可能</a:t>
            </a:r>
            <a:endParaRPr altLang="ja-JP" sz="1200" dirty="0" smtClean="0">
              <a:latin typeface="メイリオ"/>
              <a:ea typeface="メイリオ"/>
              <a:cs typeface="メイリオ"/>
            </a:endParaRPr>
          </a:p>
          <a:p>
            <a:pPr marL="114300" indent="-114300">
              <a:buClr>
                <a:srgbClr val="000000"/>
              </a:buClr>
            </a:pPr>
            <a:r>
              <a:rPr lang="ja-JP" altLang="en-US" sz="1200" dirty="0" smtClean="0">
                <a:latin typeface="メイリオ"/>
                <a:ea typeface="メイリオ"/>
                <a:cs typeface="メイリオ"/>
              </a:rPr>
              <a:t>サービスプロファイルや</a:t>
            </a:r>
            <a:r>
              <a:rPr altLang="ja-JP" sz="1200" dirty="0" err="1" smtClean="0">
                <a:latin typeface="メイリオ"/>
                <a:ea typeface="メイリオ"/>
                <a:cs typeface="メイリオ"/>
              </a:rPr>
              <a:t>vNIC</a:t>
            </a:r>
            <a:r>
              <a:rPr lang="ja-JP" altLang="en-US" sz="1200" dirty="0" smtClean="0">
                <a:latin typeface="メイリオ"/>
                <a:ea typeface="メイリオ"/>
                <a:cs typeface="メイリオ"/>
              </a:rPr>
              <a:t>機能を活用可能</a:t>
            </a:r>
          </a:p>
        </p:txBody>
      </p:sp>
      <p:sp>
        <p:nvSpPr>
          <p:cNvPr id="18" name="Text Placeholder 1"/>
          <p:cNvSpPr txBox="1">
            <a:spLocks/>
          </p:cNvSpPr>
          <p:nvPr/>
        </p:nvSpPr>
        <p:spPr>
          <a:xfrm>
            <a:off x="3345366" y="1496204"/>
            <a:ext cx="2538859" cy="1170796"/>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4300" indent="-114300">
              <a:buClr>
                <a:srgbClr val="000000"/>
              </a:buClr>
            </a:pPr>
            <a:r>
              <a:rPr altLang="ja-JP" sz="1200" dirty="0" err="1" smtClean="0">
                <a:latin typeface="メイリオ"/>
                <a:ea typeface="メイリオ"/>
                <a:cs typeface="メイリオ"/>
              </a:rPr>
              <a:t>vCenter</a:t>
            </a:r>
            <a:r>
              <a:rPr altLang="ja-JP" sz="1200" dirty="0" smtClean="0">
                <a:latin typeface="メイリオ"/>
                <a:ea typeface="メイリオ"/>
                <a:cs typeface="メイリオ"/>
              </a:rPr>
              <a:t> </a:t>
            </a:r>
            <a:r>
              <a:rPr lang="ja-JP" altLang="en-US" sz="1200" dirty="0" smtClean="0">
                <a:latin typeface="メイリオ"/>
                <a:ea typeface="メイリオ"/>
                <a:cs typeface="メイリオ"/>
              </a:rPr>
              <a:t>内から仮想マシンを即時にプロビジョニング、複製、スナップショット可能</a:t>
            </a:r>
          </a:p>
          <a:p>
            <a:pPr marL="114300" indent="-114300">
              <a:buClr>
                <a:srgbClr val="000000"/>
              </a:buClr>
            </a:pPr>
            <a:r>
              <a:rPr lang="ja-JP" altLang="en-US" sz="1200" dirty="0" smtClean="0">
                <a:latin typeface="メイリオ"/>
                <a:ea typeface="メイリオ"/>
                <a:cs typeface="メイリオ"/>
              </a:rPr>
              <a:t>別のコンソールや新たなトレーニングが不要</a:t>
            </a:r>
            <a:endParaRPr lang="ja-JP" altLang="en-US" sz="1200" dirty="0">
              <a:latin typeface="メイリオ"/>
              <a:ea typeface="メイリオ"/>
              <a:cs typeface="メイリオ"/>
            </a:endParaRPr>
          </a:p>
        </p:txBody>
      </p:sp>
      <p:sp>
        <p:nvSpPr>
          <p:cNvPr id="19" name="Text Placeholder 1"/>
          <p:cNvSpPr txBox="1">
            <a:spLocks/>
          </p:cNvSpPr>
          <p:nvPr/>
        </p:nvSpPr>
        <p:spPr>
          <a:xfrm>
            <a:off x="654849" y="1496204"/>
            <a:ext cx="2378956" cy="1170796"/>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4300" indent="-114300">
              <a:buClr>
                <a:srgbClr val="000000"/>
              </a:buClr>
            </a:pPr>
            <a:r>
              <a:rPr altLang="ja-JP" sz="1200" dirty="0" smtClean="0">
                <a:latin typeface="メイリオ"/>
                <a:ea typeface="メイリオ"/>
                <a:cs typeface="メイリオ"/>
              </a:rPr>
              <a:t>UCS Manager </a:t>
            </a:r>
            <a:r>
              <a:rPr lang="ja-JP" altLang="en-US" sz="1200" dirty="0" smtClean="0">
                <a:latin typeface="メイリオ"/>
                <a:ea typeface="メイリオ"/>
                <a:cs typeface="メイリオ"/>
              </a:rPr>
              <a:t>は</a:t>
            </a:r>
            <a:r>
              <a:rPr altLang="ja-JP" sz="1200" dirty="0" smtClean="0">
                <a:latin typeface="メイリオ"/>
                <a:ea typeface="メイリオ"/>
                <a:cs typeface="メイリオ"/>
              </a:rPr>
              <a:t>World Wide</a:t>
            </a:r>
            <a:r>
              <a:rPr lang="ja-JP" altLang="en-US" sz="1200" dirty="0" smtClean="0">
                <a:latin typeface="メイリオ"/>
                <a:ea typeface="メイリオ"/>
                <a:cs typeface="メイリオ"/>
              </a:rPr>
              <a:t>で </a:t>
            </a:r>
            <a:r>
              <a:rPr altLang="ja-JP" sz="1200" dirty="0" smtClean="0">
                <a:latin typeface="メイリオ"/>
                <a:ea typeface="メイリオ"/>
                <a:cs typeface="メイリオ"/>
              </a:rPr>
              <a:t>50,000 </a:t>
            </a:r>
            <a:r>
              <a:rPr lang="ja-JP" altLang="en-US" sz="1200" dirty="0" smtClean="0">
                <a:latin typeface="メイリオ"/>
                <a:ea typeface="メイリオ"/>
                <a:cs typeface="メイリオ"/>
              </a:rPr>
              <a:t>社が利用する実績のあるソフトウェア</a:t>
            </a:r>
          </a:p>
          <a:p>
            <a:pPr marL="114300" indent="-114300">
              <a:buClr>
                <a:srgbClr val="000000"/>
              </a:buClr>
            </a:pPr>
            <a:r>
              <a:rPr lang="ja-JP" altLang="en-US" sz="1200" dirty="0" smtClean="0">
                <a:latin typeface="メイリオ"/>
                <a:ea typeface="メイリオ"/>
                <a:cs typeface="メイリオ"/>
              </a:rPr>
              <a:t>事前設定済みのサービス プロファイルにサーバとネットワーク</a:t>
            </a:r>
            <a:r>
              <a:rPr lang="ja-JP" altLang="en-US" sz="1200" i="1" dirty="0" smtClean="0">
                <a:latin typeface="メイリオ"/>
                <a:ea typeface="メイリオ"/>
                <a:cs typeface="メイリオ"/>
              </a:rPr>
              <a:t>両方</a:t>
            </a:r>
            <a:r>
              <a:rPr lang="ja-JP" altLang="en-US" sz="1200" dirty="0" smtClean="0">
                <a:latin typeface="メイリオ"/>
                <a:ea typeface="メイリオ"/>
                <a:cs typeface="メイリオ"/>
              </a:rPr>
              <a:t>の導入設定を提供</a:t>
            </a:r>
            <a:endParaRPr lang="ja-JP" altLang="en-US" sz="1200" dirty="0">
              <a:latin typeface="メイリオ"/>
              <a:ea typeface="メイリオ"/>
              <a:cs typeface="メイリオ"/>
            </a:endParaRPr>
          </a:p>
        </p:txBody>
      </p:sp>
      <p:pic>
        <p:nvPicPr>
          <p:cNvPr id="20" name="Picture 2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90252" y="2836991"/>
            <a:ext cx="2667667" cy="1538239"/>
          </a:xfrm>
          <a:prstGeom prst="rect">
            <a:avLst/>
          </a:prstGeom>
        </p:spPr>
      </p:pic>
      <p:pic>
        <p:nvPicPr>
          <p:cNvPr id="21"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4919" y="2834007"/>
            <a:ext cx="2667668" cy="945817"/>
          </a:xfrm>
          <a:prstGeom prst="rect">
            <a:avLst/>
          </a:prstGeom>
        </p:spPr>
      </p:pic>
      <p:pic>
        <p:nvPicPr>
          <p:cNvPr id="22"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4919" y="3779825"/>
            <a:ext cx="2667668" cy="595405"/>
          </a:xfrm>
          <a:prstGeom prst="rect">
            <a:avLst/>
          </a:prstGeom>
        </p:spPr>
      </p:pic>
      <p:pic>
        <p:nvPicPr>
          <p:cNvPr id="23" name="Picture 4"/>
          <p:cNvPicPr>
            <a:picLocks/>
          </p:cNvPicPr>
          <p:nvPr/>
        </p:nvPicPr>
        <p:blipFill>
          <a:blip r:embed="rId5" cstate="screen">
            <a:extLst>
              <a:ext uri="{28A0092B-C50C-407E-A947-70E740481C1C}">
                <a14:useLocalDpi xmlns:a14="http://schemas.microsoft.com/office/drawing/2010/main"/>
              </a:ext>
            </a:extLst>
          </a:blip>
          <a:stretch>
            <a:fillRect/>
          </a:stretch>
        </p:blipFill>
        <p:spPr>
          <a:xfrm>
            <a:off x="571500" y="2835776"/>
            <a:ext cx="2670048" cy="1536192"/>
          </a:xfrm>
          <a:prstGeom prst="rect">
            <a:avLst/>
          </a:prstGeom>
        </p:spPr>
      </p:pic>
    </p:spTree>
    <p:extLst>
      <p:ext uri="{BB962C8B-B14F-4D97-AF65-F5344CB8AC3E}">
        <p14:creationId xmlns:p14="http://schemas.microsoft.com/office/powerpoint/2010/main" val="399448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40"/>
          <p:cNvSpPr/>
          <p:nvPr/>
        </p:nvSpPr>
        <p:spPr bwMode="auto">
          <a:xfrm>
            <a:off x="392851" y="2026203"/>
            <a:ext cx="8394502" cy="1228848"/>
          </a:xfrm>
          <a:prstGeom prst="rect">
            <a:avLst/>
          </a:prstGeom>
          <a:solidFill>
            <a:srgbClr val="CCFFCC">
              <a:alpha val="62000"/>
            </a:srgbClr>
          </a:solidFill>
          <a:ln w="19050" cap="flat" cmpd="sng" algn="ctr">
            <a:noFill/>
            <a:prstDash val="solid"/>
            <a:miter lim="800000"/>
          </a:ln>
          <a:effectLst/>
        </p:spPr>
        <p:txBody>
          <a:bodyPr lIns="0" tIns="0" rIns="0" bIns="0" rtlCol="0" anchor="ctr"/>
          <a:lstStyle/>
          <a:p>
            <a:pPr algn="ctr" defTabSz="914194" fontAlgn="auto">
              <a:spcBef>
                <a:spcPts val="0"/>
              </a:spcBef>
              <a:spcAft>
                <a:spcPts val="0"/>
              </a:spcAft>
              <a:defRPr/>
            </a:pPr>
            <a:endParaRPr lang="en-US" sz="1600" kern="0" dirty="0">
              <a:solidFill>
                <a:srgbClr val="FFFFFF"/>
              </a:solidFill>
              <a:latin typeface="Arial"/>
              <a:ea typeface=""/>
              <a:cs typeface=""/>
            </a:endParaRPr>
          </a:p>
        </p:txBody>
      </p:sp>
      <p:sp>
        <p:nvSpPr>
          <p:cNvPr id="66" name="Rectangle 25"/>
          <p:cNvSpPr/>
          <p:nvPr/>
        </p:nvSpPr>
        <p:spPr bwMode="auto">
          <a:xfrm>
            <a:off x="776403" y="1255899"/>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完成度の高い</a:t>
            </a:r>
            <a:r>
              <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rPr>
              <a:t/>
            </a:r>
            <a:br>
              <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rPr>
            </a:b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ソリューション</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67" name="Title 1"/>
          <p:cNvSpPr txBox="1">
            <a:spLocks/>
          </p:cNvSpPr>
          <p:nvPr/>
        </p:nvSpPr>
        <p:spPr>
          <a:xfrm>
            <a:off x="416502" y="304796"/>
            <a:ext cx="8345488" cy="493831"/>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lang="en-US" sz="2800" dirty="0" smtClean="0">
                <a:ea typeface="Hiragino Maru Gothic Pro W4" charset="-128"/>
                <a:cs typeface="Hiragino Maru Gothic Pro W4" charset="-128"/>
              </a:rPr>
              <a:t>Cisco </a:t>
            </a:r>
            <a:r>
              <a:rPr lang="en-US" altLang="ja-JP" sz="2800" dirty="0" err="1" smtClean="0">
                <a:ea typeface="Hiragino Maru Gothic Pro W4" charset="-128"/>
                <a:cs typeface="Hiragino Maru Gothic Pro W4" charset="-128"/>
              </a:rPr>
              <a:t>HyperFlex</a:t>
            </a:r>
            <a:r>
              <a:rPr lang="en-US" altLang="ja-JP" sz="2800" dirty="0" smtClean="0">
                <a:ea typeface="Hiragino Maru Gothic Pro W4" charset="-128"/>
                <a:cs typeface="Hiragino Maru Gothic Pro W4" charset="-128"/>
              </a:rPr>
              <a:t> </a:t>
            </a:r>
            <a:r>
              <a:rPr lang="ja-JP" altLang="en-US" sz="2800" dirty="0" smtClean="0">
                <a:latin typeface="Meiryo" charset="-128"/>
                <a:ea typeface="Meiryo" charset="-128"/>
                <a:cs typeface="Meiryo" charset="-128"/>
              </a:rPr>
              <a:t>と他の </a:t>
            </a:r>
            <a:r>
              <a:rPr lang="en-US" sz="2800" dirty="0" smtClean="0">
                <a:ea typeface="Hiragino Maru Gothic Pro W4" charset="-128"/>
                <a:cs typeface="Hiragino Maru Gothic Pro W4" charset="-128"/>
              </a:rPr>
              <a:t>HCI Solution</a:t>
            </a:r>
            <a:r>
              <a:rPr lang="en-US" altLang="ja-JP" sz="2800" dirty="0" smtClean="0">
                <a:ea typeface="Hiragino Maru Gothic Pro W4" charset="-128"/>
                <a:cs typeface="Hiragino Maru Gothic Pro W4" charset="-128"/>
              </a:rPr>
              <a:t> </a:t>
            </a:r>
            <a:r>
              <a:rPr lang="ja-JP" altLang="en-US" sz="2800" dirty="0" smtClean="0">
                <a:latin typeface="Meiryo" charset="-128"/>
                <a:ea typeface="Meiryo" charset="-128"/>
                <a:cs typeface="Meiryo" charset="-128"/>
              </a:rPr>
              <a:t>の違い</a:t>
            </a:r>
            <a:endParaRPr lang="en-US" sz="2800" dirty="0">
              <a:latin typeface="Meiryo" charset="-128"/>
              <a:ea typeface="Meiryo" charset="-128"/>
              <a:cs typeface="Meiryo" charset="-128"/>
            </a:endParaRPr>
          </a:p>
        </p:txBody>
      </p:sp>
      <p:sp>
        <p:nvSpPr>
          <p:cNvPr id="68" name="Rectangle 27"/>
          <p:cNvSpPr/>
          <p:nvPr/>
        </p:nvSpPr>
        <p:spPr bwMode="auto">
          <a:xfrm>
            <a:off x="776403" y="2026203"/>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サーバ</a:t>
            </a:r>
            <a:endParaRPr lang="en-US"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a:solidFill>
                  <a:srgbClr val="FFFFFF"/>
                </a:solidFill>
                <a:latin typeface="メイリオ"/>
                <a:ea typeface="メイリオ"/>
                <a:cs typeface="メイリオ"/>
              </a:rPr>
              <a:t>ストレージ</a:t>
            </a:r>
            <a:endParaRPr lang="en-US"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ネットワーク</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en-US" sz="900" dirty="0" smtClean="0">
                <a:solidFill>
                  <a:srgbClr val="FFFFFF"/>
                </a:solidFill>
                <a:latin typeface="メイリオ"/>
                <a:ea typeface="メイリオ"/>
                <a:cs typeface="メイリオ"/>
              </a:rPr>
              <a:t>HCI</a:t>
            </a:r>
            <a:r>
              <a:rPr lang="ja-JP" altLang="en-US" sz="900" dirty="0" smtClean="0">
                <a:solidFill>
                  <a:srgbClr val="FFFFFF"/>
                </a:solidFill>
                <a:latin typeface="メイリオ"/>
                <a:ea typeface="メイリオ"/>
                <a:cs typeface="メイリオ"/>
              </a:rPr>
              <a:t>ソフトウェア</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すべて最適化されたオールインワンのパッケージ</a:t>
            </a:r>
            <a:endParaRPr lang="en-US" sz="900" dirty="0">
              <a:solidFill>
                <a:srgbClr val="FFFF00"/>
              </a:solidFill>
              <a:latin typeface="メイリオ"/>
              <a:ea typeface="メイリオ"/>
              <a:cs typeface="メイリオ"/>
            </a:endParaRPr>
          </a:p>
        </p:txBody>
      </p:sp>
      <p:sp>
        <p:nvSpPr>
          <p:cNvPr id="69" name="Rectangle 46"/>
          <p:cNvSpPr/>
          <p:nvPr/>
        </p:nvSpPr>
        <p:spPr>
          <a:xfrm rot="16200000">
            <a:off x="338288" y="2498308"/>
            <a:ext cx="569462" cy="276999"/>
          </a:xfrm>
          <a:prstGeom prst="rect">
            <a:avLst/>
          </a:prstGeom>
          <a:noFill/>
        </p:spPr>
        <p:txBody>
          <a:bodyPr wrap="none">
            <a:spAutoFit/>
          </a:bodyPr>
          <a:lstStyle/>
          <a:p>
            <a:pPr marL="112713" indent="-112713" algn="ctr" defTabSz="456915" fontAlgn="t">
              <a:spcBef>
                <a:spcPts val="0"/>
              </a:spcBef>
              <a:spcAft>
                <a:spcPts val="0"/>
              </a:spcAft>
            </a:pPr>
            <a:r>
              <a:rPr lang="en-US" sz="1200" dirty="0" smtClean="0">
                <a:solidFill>
                  <a:srgbClr val="000000"/>
                </a:solidFill>
                <a:latin typeface="Meiryo" charset="-128"/>
                <a:ea typeface="Meiryo" charset="-128"/>
                <a:cs typeface="Meiryo" charset="-128"/>
              </a:rPr>
              <a:t>Cisco</a:t>
            </a:r>
            <a:endParaRPr lang="en-US" sz="1200" dirty="0">
              <a:solidFill>
                <a:srgbClr val="000000"/>
              </a:solidFill>
              <a:latin typeface="Meiryo" charset="-128"/>
              <a:ea typeface="Meiryo" charset="-128"/>
              <a:cs typeface="Meiryo" charset="-128"/>
            </a:endParaRPr>
          </a:p>
        </p:txBody>
      </p:sp>
      <p:sp>
        <p:nvSpPr>
          <p:cNvPr id="70" name="Rectangle 47"/>
          <p:cNvSpPr/>
          <p:nvPr/>
        </p:nvSpPr>
        <p:spPr bwMode="auto">
          <a:xfrm>
            <a:off x="387012" y="3337323"/>
            <a:ext cx="8394502" cy="1228848"/>
          </a:xfrm>
          <a:prstGeom prst="rect">
            <a:avLst/>
          </a:prstGeom>
          <a:solidFill>
            <a:srgbClr val="FA661C">
              <a:alpha val="61000"/>
            </a:srgbClr>
          </a:solidFill>
          <a:ln w="19050" cap="flat" cmpd="sng" algn="ctr">
            <a:noFill/>
            <a:prstDash val="solid"/>
            <a:miter lim="800000"/>
          </a:ln>
          <a:effectLst/>
        </p:spPr>
        <p:txBody>
          <a:bodyPr lIns="0" tIns="0" rIns="0" bIns="0" rtlCol="0" anchor="ctr"/>
          <a:lstStyle/>
          <a:p>
            <a:pPr algn="ctr" defTabSz="914194" fontAlgn="auto">
              <a:spcBef>
                <a:spcPts val="0"/>
              </a:spcBef>
              <a:spcAft>
                <a:spcPts val="0"/>
              </a:spcAft>
              <a:defRPr/>
            </a:pPr>
            <a:endParaRPr lang="en-US" sz="1600" kern="0" dirty="0">
              <a:solidFill>
                <a:srgbClr val="FFFFFF"/>
              </a:solidFill>
              <a:latin typeface="Arial"/>
              <a:ea typeface=""/>
              <a:cs typeface=""/>
            </a:endParaRPr>
          </a:p>
        </p:txBody>
      </p:sp>
      <p:sp>
        <p:nvSpPr>
          <p:cNvPr id="71" name="Rectangle 48"/>
          <p:cNvSpPr/>
          <p:nvPr/>
        </p:nvSpPr>
        <p:spPr bwMode="auto">
          <a:xfrm>
            <a:off x="777653" y="3337323"/>
            <a:ext cx="1287168" cy="1228848"/>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サーバ</a:t>
            </a:r>
            <a:endParaRPr lang="en-US" altLang="ja-JP" sz="900" dirty="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ストレージ</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en-US" sz="900" dirty="0" smtClean="0">
                <a:solidFill>
                  <a:srgbClr val="FFFFFF"/>
                </a:solidFill>
                <a:latin typeface="メイリオ"/>
                <a:ea typeface="メイリオ"/>
                <a:cs typeface="メイリオ"/>
              </a:rPr>
              <a:t>HCI</a:t>
            </a:r>
            <a:r>
              <a:rPr lang="ja-JP" altLang="en-US" sz="900" dirty="0" smtClean="0">
                <a:solidFill>
                  <a:srgbClr val="FFFFFF"/>
                </a:solidFill>
                <a:latin typeface="メイリオ"/>
                <a:ea typeface="メイリオ"/>
                <a:cs typeface="メイリオ"/>
              </a:rPr>
              <a:t>ソフトウェア</a:t>
            </a:r>
            <a:endParaRPr lang="en-US"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u="sng" dirty="0" smtClean="0">
                <a:solidFill>
                  <a:srgbClr val="FFFFFF"/>
                </a:solidFill>
                <a:latin typeface="メイリオ"/>
                <a:ea typeface="メイリオ"/>
                <a:cs typeface="メイリオ"/>
              </a:rPr>
              <a:t>ネットワークは別設定、最適な</a:t>
            </a:r>
            <a:r>
              <a:rPr lang="en-US" altLang="ja-JP" sz="900" u="sng" dirty="0" err="1" smtClean="0">
                <a:solidFill>
                  <a:srgbClr val="FFFFFF"/>
                </a:solidFill>
                <a:latin typeface="メイリオ"/>
                <a:ea typeface="メイリオ"/>
                <a:cs typeface="メイリオ"/>
              </a:rPr>
              <a:t>QoS</a:t>
            </a:r>
            <a:r>
              <a:rPr lang="ja-JP" altLang="en-US" sz="900" u="sng" dirty="0" smtClean="0">
                <a:solidFill>
                  <a:srgbClr val="FFFFFF"/>
                </a:solidFill>
                <a:latin typeface="メイリオ"/>
                <a:ea typeface="メイリオ"/>
                <a:cs typeface="メイリオ"/>
              </a:rPr>
              <a:t>設定などは？</a:t>
            </a:r>
            <a:endParaRPr lang="en-US" sz="850" u="sng" dirty="0">
              <a:solidFill>
                <a:srgbClr val="FFFFFF"/>
              </a:solidFill>
              <a:latin typeface="メイリオ"/>
              <a:ea typeface="メイリオ"/>
              <a:cs typeface="メイリオ"/>
            </a:endParaRPr>
          </a:p>
        </p:txBody>
      </p:sp>
      <p:sp>
        <p:nvSpPr>
          <p:cNvPr id="72" name="Rectangle 53"/>
          <p:cNvSpPr/>
          <p:nvPr/>
        </p:nvSpPr>
        <p:spPr>
          <a:xfrm rot="16200000">
            <a:off x="205669" y="3831865"/>
            <a:ext cx="831724" cy="276999"/>
          </a:xfrm>
          <a:prstGeom prst="rect">
            <a:avLst/>
          </a:prstGeom>
          <a:noFill/>
        </p:spPr>
        <p:txBody>
          <a:bodyPr wrap="square">
            <a:spAutoFit/>
          </a:bodyPr>
          <a:lstStyle/>
          <a:p>
            <a:pPr marL="112713" indent="-112713" algn="ctr" defTabSz="456915" fontAlgn="t">
              <a:spcBef>
                <a:spcPts val="0"/>
              </a:spcBef>
              <a:spcAft>
                <a:spcPts val="0"/>
              </a:spcAft>
            </a:pPr>
            <a:r>
              <a:rPr lang="ja-JP" altLang="en-US" sz="1200" smtClean="0">
                <a:solidFill>
                  <a:srgbClr val="676767"/>
                </a:solidFill>
                <a:latin typeface="Meiryo" charset="-128"/>
                <a:ea typeface="Meiryo" charset="-128"/>
                <a:cs typeface="Meiryo" charset="-128"/>
              </a:rPr>
              <a:t>他の </a:t>
            </a:r>
            <a:r>
              <a:rPr lang="en-US" altLang="ja-JP" sz="1200" smtClean="0">
                <a:solidFill>
                  <a:srgbClr val="676767"/>
                </a:solidFill>
                <a:latin typeface="Meiryo" charset="-128"/>
                <a:ea typeface="Meiryo" charset="-128"/>
                <a:cs typeface="Meiryo" charset="-128"/>
              </a:rPr>
              <a:t>HCI</a:t>
            </a:r>
            <a:endParaRPr lang="en-US" sz="1200" dirty="0">
              <a:solidFill>
                <a:srgbClr val="676767"/>
              </a:solidFill>
              <a:latin typeface="Meiryo" charset="-128"/>
              <a:ea typeface="Meiryo" charset="-128"/>
              <a:cs typeface="Meiryo" charset="-128"/>
            </a:endParaRPr>
          </a:p>
        </p:txBody>
      </p:sp>
      <p:grpSp>
        <p:nvGrpSpPr>
          <p:cNvPr id="73" name="Group 7"/>
          <p:cNvGrpSpPr/>
          <p:nvPr/>
        </p:nvGrpSpPr>
        <p:grpSpPr>
          <a:xfrm>
            <a:off x="1096390" y="896733"/>
            <a:ext cx="631360" cy="631360"/>
            <a:chOff x="1222180" y="904430"/>
            <a:chExt cx="631360" cy="631360"/>
          </a:xfrm>
        </p:grpSpPr>
        <p:sp>
          <p:nvSpPr>
            <p:cNvPr id="74" name="Oval 6"/>
            <p:cNvSpPr/>
            <p:nvPr/>
          </p:nvSpPr>
          <p:spPr>
            <a:xfrm>
              <a:off x="1222180" y="904430"/>
              <a:ext cx="631360" cy="631360"/>
            </a:xfrm>
            <a:prstGeom prst="ellipse">
              <a:avLst/>
            </a:prstGeom>
            <a:solidFill>
              <a:srgbClr val="FFFFFF">
                <a:lumMod val="50000"/>
              </a:srgbClr>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grpSp>
          <p:nvGrpSpPr>
            <p:cNvPr id="75" name="Group 5"/>
            <p:cNvGrpSpPr/>
            <p:nvPr/>
          </p:nvGrpSpPr>
          <p:grpSpPr>
            <a:xfrm>
              <a:off x="1283120" y="1048514"/>
              <a:ext cx="484078" cy="363059"/>
              <a:chOff x="1283120" y="1048514"/>
              <a:chExt cx="484078" cy="363059"/>
            </a:xfrm>
          </p:grpSpPr>
          <p:pic>
            <p:nvPicPr>
              <p:cNvPr id="76"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20" y="1048514"/>
                <a:ext cx="484078" cy="363059"/>
              </a:xfrm>
              <a:prstGeom prst="rect">
                <a:avLst/>
              </a:prstGeom>
            </p:spPr>
          </p:pic>
          <p:sp>
            <p:nvSpPr>
              <p:cNvPr id="77" name="Oval 4"/>
              <p:cNvSpPr/>
              <p:nvPr/>
            </p:nvSpPr>
            <p:spPr>
              <a:xfrm>
                <a:off x="1331356" y="1169506"/>
                <a:ext cx="122678" cy="122678"/>
              </a:xfrm>
              <a:prstGeom prst="ellipse">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grpSp>
      </p:grpSp>
      <p:sp>
        <p:nvSpPr>
          <p:cNvPr id="78" name="Rectangle 73"/>
          <p:cNvSpPr/>
          <p:nvPr/>
        </p:nvSpPr>
        <p:spPr>
          <a:xfrm>
            <a:off x="2902382" y="3801444"/>
            <a:ext cx="575147" cy="707886"/>
          </a:xfrm>
          <a:prstGeom prst="rect">
            <a:avLst/>
          </a:prstGeom>
        </p:spPr>
        <p:txBody>
          <a:bodyPr wrap="none">
            <a:spAutoFit/>
          </a:bodyPr>
          <a:lstStyle/>
          <a:p>
            <a:pPr defTabSz="456915" fontAlgn="auto">
              <a:spcBef>
                <a:spcPts val="0"/>
              </a:spcBef>
              <a:spcAft>
                <a:spcPts val="0"/>
              </a:spcAft>
            </a:pPr>
            <a:r>
              <a:rPr lang="en-US" sz="4000" dirty="0" smtClean="0">
                <a:solidFill>
                  <a:srgbClr val="E95056"/>
                </a:solidFill>
                <a:latin typeface="Zapf Dingbats"/>
                <a:ea typeface="Zapf Dingbats"/>
                <a:cs typeface="Zapf Dingbats"/>
                <a:sym typeface="Zapf Dingbats"/>
              </a:rPr>
              <a:t>✖</a:t>
            </a:r>
            <a:endParaRPr lang="en-US" sz="4000" dirty="0">
              <a:solidFill>
                <a:srgbClr val="E95056"/>
              </a:solidFill>
              <a:latin typeface="CiscoSansTT Light"/>
              <a:ea typeface=""/>
              <a:cs typeface=""/>
            </a:endParaRPr>
          </a:p>
        </p:txBody>
      </p:sp>
      <p:sp>
        <p:nvSpPr>
          <p:cNvPr id="79" name="Rectangle 74"/>
          <p:cNvSpPr/>
          <p:nvPr/>
        </p:nvSpPr>
        <p:spPr>
          <a:xfrm>
            <a:off x="2814291" y="2472672"/>
            <a:ext cx="618729" cy="707886"/>
          </a:xfrm>
          <a:prstGeom prst="rect">
            <a:avLst/>
          </a:prstGeom>
        </p:spPr>
        <p:txBody>
          <a:bodyPr wrap="none">
            <a:spAutoFit/>
          </a:bodyPr>
          <a:lstStyle/>
          <a:p>
            <a:pPr defTabSz="456915" fontAlgn="auto">
              <a:spcBef>
                <a:spcPts val="0"/>
              </a:spcBef>
              <a:spcAft>
                <a:spcPts val="0"/>
              </a:spcAft>
            </a:pPr>
            <a:r>
              <a:rPr lang="en-US" sz="4000" dirty="0" smtClean="0">
                <a:solidFill>
                  <a:srgbClr val="D3D3DA">
                    <a:lumMod val="40000"/>
                    <a:lumOff val="60000"/>
                  </a:srgbClr>
                </a:solidFill>
                <a:latin typeface="Zapf Dingbats"/>
                <a:ea typeface="Zapf Dingbats"/>
                <a:cs typeface="Zapf Dingbats"/>
              </a:rPr>
              <a:t>✔</a:t>
            </a:r>
            <a:endParaRPr lang="en-US" sz="4000" dirty="0">
              <a:solidFill>
                <a:srgbClr val="D3D3DA">
                  <a:lumMod val="40000"/>
                  <a:lumOff val="60000"/>
                </a:srgbClr>
              </a:solidFill>
              <a:latin typeface="CiscoSansTT Light"/>
              <a:ea typeface=""/>
              <a:cs typeface=""/>
            </a:endParaRPr>
          </a:p>
        </p:txBody>
      </p:sp>
      <p:sp>
        <p:nvSpPr>
          <p:cNvPr id="80" name="Rectangle 78"/>
          <p:cNvSpPr/>
          <p:nvPr/>
        </p:nvSpPr>
        <p:spPr bwMode="auto">
          <a:xfrm>
            <a:off x="2155096" y="1264886"/>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拡張性</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grpSp>
        <p:nvGrpSpPr>
          <p:cNvPr id="81" name="Group 70"/>
          <p:cNvGrpSpPr/>
          <p:nvPr/>
        </p:nvGrpSpPr>
        <p:grpSpPr>
          <a:xfrm>
            <a:off x="2455982" y="889644"/>
            <a:ext cx="631360" cy="631360"/>
            <a:chOff x="2837665" y="904430"/>
            <a:chExt cx="631360" cy="631360"/>
          </a:xfrm>
        </p:grpSpPr>
        <p:sp>
          <p:nvSpPr>
            <p:cNvPr id="82" name="Oval 11"/>
            <p:cNvSpPr/>
            <p:nvPr/>
          </p:nvSpPr>
          <p:spPr>
            <a:xfrm>
              <a:off x="2837665" y="904430"/>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grpSp>
          <p:nvGrpSpPr>
            <p:cNvPr id="83" name="Group 68"/>
            <p:cNvGrpSpPr/>
            <p:nvPr/>
          </p:nvGrpSpPr>
          <p:grpSpPr>
            <a:xfrm>
              <a:off x="3000194" y="1075025"/>
              <a:ext cx="312196" cy="305431"/>
              <a:chOff x="3004951" y="1075025"/>
              <a:chExt cx="312196" cy="305431"/>
            </a:xfrm>
          </p:grpSpPr>
          <p:grpSp>
            <p:nvGrpSpPr>
              <p:cNvPr id="84" name="Group 13"/>
              <p:cNvGrpSpPr/>
              <p:nvPr/>
            </p:nvGrpSpPr>
            <p:grpSpPr>
              <a:xfrm>
                <a:off x="3004955" y="1228726"/>
                <a:ext cx="155091" cy="151730"/>
                <a:chOff x="3011485" y="1499986"/>
                <a:chExt cx="204918" cy="200477"/>
              </a:xfrm>
            </p:grpSpPr>
            <p:sp>
              <p:nvSpPr>
                <p:cNvPr id="87" name="Rounded Rectangle 45"/>
                <p:cNvSpPr/>
                <p:nvPr/>
              </p:nvSpPr>
              <p:spPr>
                <a:xfrm>
                  <a:off x="3011485" y="1499986"/>
                  <a:ext cx="204918" cy="200477"/>
                </a:xfrm>
                <a:prstGeom prst="roundRect">
                  <a:avLst>
                    <a:gd name="adj" fmla="val 29234"/>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88" name="Isosceles Triangle 54"/>
                <p:cNvSpPr/>
                <p:nvPr/>
              </p:nvSpPr>
              <p:spPr>
                <a:xfrm rot="5400000">
                  <a:off x="3068657" y="1558183"/>
                  <a:ext cx="102689" cy="88527"/>
                </a:xfrm>
                <a:prstGeom prst="triangle">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grpSp>
          <p:sp>
            <p:nvSpPr>
              <p:cNvPr id="85" name="Rounded Rectangle 56"/>
              <p:cNvSpPr/>
              <p:nvPr/>
            </p:nvSpPr>
            <p:spPr>
              <a:xfrm>
                <a:off x="3004952" y="1155076"/>
                <a:ext cx="230373" cy="225380"/>
              </a:xfrm>
              <a:prstGeom prst="roundRect">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86" name="Rounded Rectangle 58"/>
              <p:cNvSpPr/>
              <p:nvPr/>
            </p:nvSpPr>
            <p:spPr>
              <a:xfrm>
                <a:off x="3004951" y="1075025"/>
                <a:ext cx="312196" cy="305431"/>
              </a:xfrm>
              <a:prstGeom prst="roundRect">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grpSp>
      </p:grpSp>
      <p:sp>
        <p:nvSpPr>
          <p:cNvPr id="89" name="Rectangle 79"/>
          <p:cNvSpPr/>
          <p:nvPr/>
        </p:nvSpPr>
        <p:spPr bwMode="auto">
          <a:xfrm>
            <a:off x="2147196" y="2026203"/>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サーバとストレージの独立した拡張にも対応</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サーバリソースのみ追加可能</a:t>
            </a:r>
            <a:endParaRPr lang="en-US" altLang="ja-JP" sz="900" dirty="0" smtClean="0">
              <a:solidFill>
                <a:srgbClr val="FFFF00"/>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外部ストレージ接続可能</a:t>
            </a:r>
            <a:endParaRPr lang="en-US" altLang="ja-JP" sz="900" dirty="0" smtClean="0">
              <a:solidFill>
                <a:srgbClr val="FFFF00"/>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endParaRPr lang="en-US" sz="900" dirty="0">
              <a:solidFill>
                <a:srgbClr val="FFFFFF"/>
              </a:solidFill>
              <a:latin typeface="メイリオ"/>
              <a:ea typeface="メイリオ"/>
              <a:cs typeface="メイリオ"/>
            </a:endParaRPr>
          </a:p>
        </p:txBody>
      </p:sp>
      <p:sp>
        <p:nvSpPr>
          <p:cNvPr id="90" name="Rectangle 80"/>
          <p:cNvSpPr/>
          <p:nvPr/>
        </p:nvSpPr>
        <p:spPr bwMode="auto">
          <a:xfrm>
            <a:off x="2149361" y="3346309"/>
            <a:ext cx="1287168" cy="1219861"/>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ノード毎のリニアな拡張</a:t>
            </a:r>
            <a:endParaRPr lang="en-US" altLang="ja-JP" sz="900" dirty="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ストレージノードのみの拡張は可能</a:t>
            </a:r>
            <a:r>
              <a:rPr lang="en-US" altLang="ja-JP" sz="850" dirty="0">
                <a:solidFill>
                  <a:srgbClr val="FFFFFF"/>
                </a:solidFill>
                <a:latin typeface="メイリオ"/>
                <a:ea typeface="メイリオ"/>
                <a:cs typeface="メイリオ"/>
              </a:rPr>
              <a:t/>
            </a:r>
            <a:br>
              <a:rPr lang="en-US" altLang="ja-JP" sz="850" dirty="0">
                <a:solidFill>
                  <a:srgbClr val="FFFFFF"/>
                </a:solidFill>
                <a:latin typeface="メイリオ"/>
                <a:ea typeface="メイリオ"/>
                <a:cs typeface="メイリオ"/>
              </a:rPr>
            </a:br>
            <a:r>
              <a:rPr lang="ja-JP" altLang="en-US" sz="850" dirty="0" smtClean="0">
                <a:solidFill>
                  <a:srgbClr val="FFFFFF"/>
                </a:solidFill>
                <a:latin typeface="メイリオ"/>
                <a:ea typeface="メイリオ"/>
                <a:cs typeface="メイリオ"/>
              </a:rPr>
              <a:t>（外部ストレージは不可）</a:t>
            </a:r>
            <a:endParaRPr lang="en-US" altLang="ja-JP" sz="900" dirty="0" smtClean="0">
              <a:solidFill>
                <a:srgbClr val="FFFFFF"/>
              </a:solidFill>
              <a:latin typeface="メイリオ"/>
              <a:ea typeface="メイリオ"/>
              <a:cs typeface="メイリオ"/>
            </a:endParaRPr>
          </a:p>
        </p:txBody>
      </p:sp>
      <p:sp>
        <p:nvSpPr>
          <p:cNvPr id="91" name="Rectangle 82"/>
          <p:cNvSpPr/>
          <p:nvPr/>
        </p:nvSpPr>
        <p:spPr bwMode="auto">
          <a:xfrm>
            <a:off x="3525889" y="1262927"/>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データの</a:t>
            </a:r>
            <a:endPar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endParaRPr>
          </a:p>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可用性</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92" name="Rectangle 83"/>
          <p:cNvSpPr/>
          <p:nvPr/>
        </p:nvSpPr>
        <p:spPr bwMode="auto">
          <a:xfrm>
            <a:off x="3525889" y="2033231"/>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データの分散配置</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en-US" sz="900" dirty="0" smtClean="0">
                <a:solidFill>
                  <a:srgbClr val="FFFF00"/>
                </a:solidFill>
                <a:latin typeface="メイリオ"/>
                <a:ea typeface="メイリオ"/>
                <a:cs typeface="メイリオ"/>
              </a:rPr>
              <a:t>VM</a:t>
            </a:r>
            <a:r>
              <a:rPr lang="ja-JP" altLang="en-US" sz="900" dirty="0" smtClean="0">
                <a:solidFill>
                  <a:srgbClr val="FFFF00"/>
                </a:solidFill>
                <a:latin typeface="メイリオ"/>
                <a:ea typeface="メイリオ"/>
                <a:cs typeface="メイリオ"/>
              </a:rPr>
              <a:t>移動時にもパフォーマンスを落とさない</a:t>
            </a:r>
            <a:endParaRPr lang="en-US" altLang="ja-JP" sz="900" dirty="0" smtClean="0">
              <a:solidFill>
                <a:srgbClr val="FFFF00"/>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ネットワーク</a:t>
            </a:r>
            <a:r>
              <a:rPr lang="en-US" altLang="ja-JP" sz="900" dirty="0" smtClean="0">
                <a:solidFill>
                  <a:srgbClr val="FFFF00"/>
                </a:solidFill>
                <a:latin typeface="メイリオ"/>
                <a:ea typeface="メイリオ"/>
                <a:cs typeface="メイリオ"/>
              </a:rPr>
              <a:t> </a:t>
            </a:r>
            <a:r>
              <a:rPr lang="ja-JP" altLang="en-US" sz="900" dirty="0" smtClean="0">
                <a:solidFill>
                  <a:srgbClr val="FFFF00"/>
                </a:solidFill>
                <a:latin typeface="メイリオ"/>
                <a:ea typeface="メイリオ"/>
                <a:cs typeface="メイリオ"/>
              </a:rPr>
              <a:t>ボトルネック</a:t>
            </a:r>
            <a:r>
              <a:rPr lang="ja-JP" altLang="en-US" sz="900" dirty="0" smtClean="0">
                <a:solidFill>
                  <a:srgbClr val="FFFF00"/>
                </a:solidFill>
                <a:latin typeface="メイリオ"/>
                <a:ea typeface="メイリオ"/>
                <a:cs typeface="メイリオ"/>
              </a:rPr>
              <a:t>なし</a:t>
            </a:r>
            <a:endParaRPr lang="en-US" sz="900" dirty="0">
              <a:solidFill>
                <a:srgbClr val="FFFF00"/>
              </a:solidFill>
              <a:latin typeface="メイリオ"/>
              <a:ea typeface="メイリオ"/>
              <a:cs typeface="メイリオ"/>
            </a:endParaRPr>
          </a:p>
        </p:txBody>
      </p:sp>
      <p:sp>
        <p:nvSpPr>
          <p:cNvPr id="93" name="Rectangle 84"/>
          <p:cNvSpPr/>
          <p:nvPr/>
        </p:nvSpPr>
        <p:spPr bwMode="auto">
          <a:xfrm>
            <a:off x="3527139" y="3344351"/>
            <a:ext cx="1287168" cy="1221819"/>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データはローカリティに基づく</a:t>
            </a:r>
            <a:r>
              <a:rPr lang="en-US" altLang="ja-JP" sz="900" dirty="0" smtClean="0">
                <a:solidFill>
                  <a:srgbClr val="FFFFFF"/>
                </a:solidFill>
                <a:latin typeface="メイリオ"/>
                <a:ea typeface="メイリオ"/>
                <a:cs typeface="メイリオ"/>
              </a:rPr>
              <a:t/>
            </a:r>
            <a:br>
              <a:rPr lang="en-US" altLang="ja-JP" sz="900" dirty="0" smtClean="0">
                <a:solidFill>
                  <a:srgbClr val="FFFFFF"/>
                </a:solidFill>
                <a:latin typeface="メイリオ"/>
                <a:ea typeface="メイリオ"/>
                <a:cs typeface="メイリオ"/>
              </a:rPr>
            </a:br>
            <a:r>
              <a:rPr lang="ja-JP" altLang="en-US" sz="900" u="sng" dirty="0" smtClean="0">
                <a:solidFill>
                  <a:srgbClr val="FFFFFF"/>
                </a:solidFill>
                <a:latin typeface="メイリオ"/>
                <a:ea typeface="メイリオ"/>
                <a:cs typeface="メイリオ"/>
              </a:rPr>
              <a:t>（ネットワークボトルネック・パフォーマンスへの不安）</a:t>
            </a:r>
            <a:endParaRPr lang="en-US" altLang="ja-JP" sz="900" u="sng"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en-US" altLang="ja-JP" sz="850" dirty="0" smtClean="0">
                <a:solidFill>
                  <a:srgbClr val="FFFFFF"/>
                </a:solidFill>
                <a:latin typeface="メイリオ"/>
                <a:ea typeface="メイリオ"/>
                <a:cs typeface="メイリオ"/>
              </a:rPr>
              <a:t>VM</a:t>
            </a:r>
            <a:r>
              <a:rPr lang="ja-JP" altLang="en-US" sz="850" dirty="0" smtClean="0">
                <a:solidFill>
                  <a:srgbClr val="FFFFFF"/>
                </a:solidFill>
                <a:latin typeface="メイリオ"/>
                <a:ea typeface="メイリオ"/>
                <a:cs typeface="メイリオ"/>
              </a:rPr>
              <a:t> 移動は？</a:t>
            </a:r>
            <a:endParaRPr lang="en-US" sz="850" dirty="0">
              <a:solidFill>
                <a:srgbClr val="FFFFFF"/>
              </a:solidFill>
              <a:latin typeface="メイリオ"/>
              <a:ea typeface="メイリオ"/>
              <a:cs typeface="メイリオ"/>
            </a:endParaRPr>
          </a:p>
        </p:txBody>
      </p:sp>
      <p:sp>
        <p:nvSpPr>
          <p:cNvPr id="94" name="Rectangle 92"/>
          <p:cNvSpPr/>
          <p:nvPr/>
        </p:nvSpPr>
        <p:spPr>
          <a:xfrm>
            <a:off x="5651868" y="3808472"/>
            <a:ext cx="575147" cy="707886"/>
          </a:xfrm>
          <a:prstGeom prst="rect">
            <a:avLst/>
          </a:prstGeom>
        </p:spPr>
        <p:txBody>
          <a:bodyPr wrap="none">
            <a:spAutoFit/>
          </a:bodyPr>
          <a:lstStyle/>
          <a:p>
            <a:pPr defTabSz="456915" fontAlgn="auto">
              <a:spcBef>
                <a:spcPts val="0"/>
              </a:spcBef>
              <a:spcAft>
                <a:spcPts val="0"/>
              </a:spcAft>
            </a:pPr>
            <a:r>
              <a:rPr lang="en-US" sz="4000" dirty="0" smtClean="0">
                <a:solidFill>
                  <a:srgbClr val="E95056"/>
                </a:solidFill>
                <a:latin typeface="Zapf Dingbats"/>
                <a:ea typeface="Zapf Dingbats"/>
                <a:cs typeface="Zapf Dingbats"/>
                <a:sym typeface="Zapf Dingbats"/>
              </a:rPr>
              <a:t>✖</a:t>
            </a:r>
            <a:endParaRPr lang="en-US" sz="4000" dirty="0">
              <a:solidFill>
                <a:srgbClr val="E95056"/>
              </a:solidFill>
              <a:latin typeface="CiscoSansTT Light"/>
              <a:ea typeface=""/>
              <a:cs typeface=""/>
            </a:endParaRPr>
          </a:p>
        </p:txBody>
      </p:sp>
      <p:sp>
        <p:nvSpPr>
          <p:cNvPr id="95" name="Rectangle 93"/>
          <p:cNvSpPr/>
          <p:nvPr/>
        </p:nvSpPr>
        <p:spPr>
          <a:xfrm>
            <a:off x="5563777" y="2479700"/>
            <a:ext cx="618729" cy="707886"/>
          </a:xfrm>
          <a:prstGeom prst="rect">
            <a:avLst/>
          </a:prstGeom>
        </p:spPr>
        <p:txBody>
          <a:bodyPr wrap="none">
            <a:spAutoFit/>
          </a:bodyPr>
          <a:lstStyle/>
          <a:p>
            <a:pPr defTabSz="456915" fontAlgn="auto">
              <a:spcBef>
                <a:spcPts val="0"/>
              </a:spcBef>
              <a:spcAft>
                <a:spcPts val="0"/>
              </a:spcAft>
            </a:pPr>
            <a:r>
              <a:rPr lang="en-US" sz="4000" dirty="0" smtClean="0">
                <a:solidFill>
                  <a:srgbClr val="D3D3DA">
                    <a:lumMod val="40000"/>
                    <a:lumOff val="60000"/>
                  </a:srgbClr>
                </a:solidFill>
                <a:latin typeface="Zapf Dingbats"/>
                <a:ea typeface="Zapf Dingbats"/>
                <a:cs typeface="Zapf Dingbats"/>
              </a:rPr>
              <a:t>✔</a:t>
            </a:r>
            <a:endParaRPr lang="en-US" sz="4000" dirty="0">
              <a:solidFill>
                <a:srgbClr val="D3D3DA">
                  <a:lumMod val="40000"/>
                  <a:lumOff val="60000"/>
                </a:srgbClr>
              </a:solidFill>
              <a:latin typeface="CiscoSansTT Light"/>
              <a:ea typeface=""/>
              <a:cs typeface=""/>
            </a:endParaRPr>
          </a:p>
        </p:txBody>
      </p:sp>
      <p:sp>
        <p:nvSpPr>
          <p:cNvPr id="96" name="Rectangle 94"/>
          <p:cNvSpPr/>
          <p:nvPr/>
        </p:nvSpPr>
        <p:spPr bwMode="auto">
          <a:xfrm>
            <a:off x="4904582" y="1271914"/>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運用管理の</a:t>
            </a:r>
            <a:endPar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endParaRPr>
          </a:p>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簡素化</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97" name="Rectangle 103"/>
          <p:cNvSpPr/>
          <p:nvPr/>
        </p:nvSpPr>
        <p:spPr bwMode="auto">
          <a:xfrm>
            <a:off x="4896682" y="2033231"/>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操作に慣れた</a:t>
            </a:r>
            <a:r>
              <a:rPr lang="en-US" altLang="ja-JP" sz="900" dirty="0" smtClean="0">
                <a:solidFill>
                  <a:srgbClr val="FFFFFF"/>
                </a:solidFill>
                <a:latin typeface="メイリオ"/>
                <a:ea typeface="メイリオ"/>
                <a:cs typeface="メイリオ"/>
              </a:rPr>
              <a:t/>
            </a:r>
            <a:br>
              <a:rPr lang="en-US" altLang="ja-JP" sz="900" dirty="0" smtClean="0">
                <a:solidFill>
                  <a:srgbClr val="FFFFFF"/>
                </a:solidFill>
                <a:latin typeface="メイリオ"/>
                <a:ea typeface="メイリオ"/>
                <a:cs typeface="メイリオ"/>
              </a:rPr>
            </a:br>
            <a:r>
              <a:rPr lang="en-US" sz="900" dirty="0" err="1" smtClean="0">
                <a:solidFill>
                  <a:srgbClr val="FFFFFF"/>
                </a:solidFill>
                <a:latin typeface="メイリオ"/>
                <a:ea typeface="メイリオ"/>
                <a:cs typeface="メイリオ"/>
              </a:rPr>
              <a:t>vCenter</a:t>
            </a:r>
            <a:r>
              <a:rPr lang="ja-JP" altLang="en-US" sz="900" dirty="0" smtClean="0">
                <a:solidFill>
                  <a:srgbClr val="FFFFFF"/>
                </a:solidFill>
                <a:latin typeface="メイリオ"/>
                <a:ea typeface="メイリオ"/>
                <a:cs typeface="メイリオ"/>
              </a:rPr>
              <a:t> ベースの</a:t>
            </a:r>
            <a:r>
              <a:rPr lang="en-US" altLang="ja-JP" sz="900" dirty="0" smtClean="0">
                <a:solidFill>
                  <a:srgbClr val="FFFFFF"/>
                </a:solidFill>
                <a:latin typeface="メイリオ"/>
                <a:ea typeface="メイリオ"/>
                <a:cs typeface="メイリオ"/>
              </a:rPr>
              <a:t/>
            </a:r>
            <a:br>
              <a:rPr lang="en-US" altLang="ja-JP" sz="900" dirty="0" smtClean="0">
                <a:solidFill>
                  <a:srgbClr val="FFFFFF"/>
                </a:solidFill>
                <a:latin typeface="メイリオ"/>
                <a:ea typeface="メイリオ"/>
                <a:cs typeface="メイリオ"/>
              </a:rPr>
            </a:br>
            <a:r>
              <a:rPr lang="ja-JP" altLang="en-US" sz="900" dirty="0" smtClean="0">
                <a:solidFill>
                  <a:srgbClr val="FFFFFF"/>
                </a:solidFill>
                <a:latin typeface="メイリオ"/>
                <a:ea typeface="メイリオ"/>
                <a:cs typeface="メイリオ"/>
              </a:rPr>
              <a:t>運用</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ポインタ</a:t>
            </a:r>
            <a:r>
              <a:rPr lang="en-US" altLang="ja-JP" sz="900" dirty="0" smtClean="0">
                <a:solidFill>
                  <a:srgbClr val="FFFF00"/>
                </a:solidFill>
                <a:latin typeface="メイリオ"/>
                <a:ea typeface="メイリオ"/>
                <a:cs typeface="メイリオ"/>
              </a:rPr>
              <a:t> </a:t>
            </a:r>
            <a:r>
              <a:rPr lang="ja-JP" altLang="en-US" sz="900" dirty="0" smtClean="0">
                <a:solidFill>
                  <a:srgbClr val="FFFF00"/>
                </a:solidFill>
                <a:latin typeface="メイリオ"/>
                <a:ea typeface="メイリオ"/>
                <a:cs typeface="メイリオ"/>
              </a:rPr>
              <a:t>ベース</a:t>
            </a:r>
            <a:r>
              <a:rPr lang="ja-JP" altLang="en-US" sz="900" dirty="0" smtClean="0">
                <a:solidFill>
                  <a:srgbClr val="FFFF00"/>
                </a:solidFill>
                <a:latin typeface="メイリオ"/>
                <a:ea typeface="メイリオ"/>
                <a:cs typeface="メイリオ"/>
              </a:rPr>
              <a:t>のスナップショット</a:t>
            </a:r>
            <a:endParaRPr lang="en-US" sz="900" dirty="0">
              <a:solidFill>
                <a:srgbClr val="FFFF00"/>
              </a:solidFill>
              <a:latin typeface="メイリオ"/>
              <a:ea typeface="メイリオ"/>
              <a:cs typeface="メイリオ"/>
            </a:endParaRPr>
          </a:p>
        </p:txBody>
      </p:sp>
      <p:sp>
        <p:nvSpPr>
          <p:cNvPr id="98" name="Rectangle 104"/>
          <p:cNvSpPr/>
          <p:nvPr/>
        </p:nvSpPr>
        <p:spPr bwMode="auto">
          <a:xfrm>
            <a:off x="4898847" y="3353337"/>
            <a:ext cx="1287168" cy="1212833"/>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ストレージの切り出しは別ツール</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スナップショットは別ツール</a:t>
            </a:r>
            <a:endParaRPr lang="en-US" sz="850" dirty="0">
              <a:solidFill>
                <a:srgbClr val="FFFFFF"/>
              </a:solidFill>
              <a:latin typeface="メイリオ"/>
              <a:ea typeface="メイリオ"/>
              <a:cs typeface="メイリオ"/>
            </a:endParaRPr>
          </a:p>
        </p:txBody>
      </p:sp>
      <p:sp>
        <p:nvSpPr>
          <p:cNvPr id="99" name="Rectangle 106"/>
          <p:cNvSpPr/>
          <p:nvPr/>
        </p:nvSpPr>
        <p:spPr bwMode="auto">
          <a:xfrm>
            <a:off x="6261740" y="1272481"/>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考え抜かれた</a:t>
            </a:r>
            <a:endPar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endParaRPr>
          </a:p>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アーキテクチャ</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100" name="Rectangle 107"/>
          <p:cNvSpPr/>
          <p:nvPr/>
        </p:nvSpPr>
        <p:spPr bwMode="auto">
          <a:xfrm>
            <a:off x="6261740" y="2042785"/>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en-US" sz="900" dirty="0" smtClean="0">
                <a:solidFill>
                  <a:srgbClr val="FFFFFF"/>
                </a:solidFill>
                <a:latin typeface="メイリオ"/>
                <a:ea typeface="メイリオ"/>
                <a:cs typeface="メイリオ"/>
              </a:rPr>
              <a:t>H/W </a:t>
            </a:r>
            <a:r>
              <a:rPr lang="ja-JP" altLang="en-US" sz="900" dirty="0" smtClean="0">
                <a:solidFill>
                  <a:srgbClr val="FFFFFF"/>
                </a:solidFill>
                <a:latin typeface="メイリオ"/>
                <a:ea typeface="メイリオ"/>
                <a:cs typeface="メイリオ"/>
              </a:rPr>
              <a:t>と </a:t>
            </a:r>
            <a:r>
              <a:rPr lang="en-US" sz="900" dirty="0" smtClean="0">
                <a:solidFill>
                  <a:srgbClr val="FFFFFF"/>
                </a:solidFill>
                <a:latin typeface="メイリオ"/>
                <a:ea typeface="メイリオ"/>
                <a:cs typeface="メイリオ"/>
              </a:rPr>
              <a:t>S/W</a:t>
            </a:r>
            <a:r>
              <a:rPr lang="ja-JP" altLang="en-US" sz="900" dirty="0" smtClean="0">
                <a:solidFill>
                  <a:srgbClr val="FFFFFF"/>
                </a:solidFill>
                <a:latin typeface="メイリオ"/>
                <a:ea typeface="メイリオ"/>
                <a:cs typeface="メイリオ"/>
              </a:rPr>
              <a:t> は自社製のため最新のテクノロジーにいち早く対応</a:t>
            </a:r>
            <a:endParaRPr lang="en-US" altLang="ja-JP" sz="900" dirty="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最新のテクノロジーを採用</a:t>
            </a:r>
            <a:endParaRPr lang="en-US" altLang="ja-JP" sz="900" dirty="0" smtClean="0">
              <a:solidFill>
                <a:srgbClr val="FFFFFF"/>
              </a:solidFill>
              <a:latin typeface="メイリオ"/>
              <a:ea typeface="メイリオ"/>
              <a:cs typeface="メイリオ"/>
            </a:endParaRPr>
          </a:p>
        </p:txBody>
      </p:sp>
      <p:sp>
        <p:nvSpPr>
          <p:cNvPr id="101" name="Rectangle 108"/>
          <p:cNvSpPr/>
          <p:nvPr/>
        </p:nvSpPr>
        <p:spPr bwMode="auto">
          <a:xfrm>
            <a:off x="6241726" y="3353905"/>
            <a:ext cx="1321567" cy="1212265"/>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smtClean="0">
                <a:solidFill>
                  <a:srgbClr val="FFFFFF"/>
                </a:solidFill>
                <a:latin typeface="メイリオ"/>
                <a:ea typeface="メイリオ"/>
                <a:cs typeface="メイリオ"/>
              </a:rPr>
              <a:t>ホワイトボックス </a:t>
            </a:r>
            <a:r>
              <a:rPr lang="en-US" altLang="ja-JP" sz="900" smtClean="0">
                <a:solidFill>
                  <a:srgbClr val="FFFFFF"/>
                </a:solidFill>
                <a:latin typeface="メイリオ"/>
                <a:ea typeface="メイリオ"/>
                <a:cs typeface="メイリオ"/>
              </a:rPr>
              <a:t>H/</a:t>
            </a:r>
            <a:r>
              <a:rPr lang="en-US" sz="900" smtClean="0">
                <a:solidFill>
                  <a:srgbClr val="FFFFFF"/>
                </a:solidFill>
                <a:latin typeface="メイリオ"/>
                <a:ea typeface="メイリオ"/>
                <a:cs typeface="メイリオ"/>
              </a:rPr>
              <a:t>W</a:t>
            </a:r>
            <a:endParaRPr lang="en-US"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850" smtClean="0">
                <a:solidFill>
                  <a:srgbClr val="FFFFFF"/>
                </a:solidFill>
                <a:latin typeface="メイリオ"/>
                <a:ea typeface="メイリオ"/>
                <a:cs typeface="メイリオ"/>
              </a:rPr>
              <a:t>オープンソース </a:t>
            </a:r>
            <a:r>
              <a:rPr lang="en-US" sz="850" smtClean="0">
                <a:solidFill>
                  <a:srgbClr val="FFFFFF"/>
                </a:solidFill>
                <a:latin typeface="メイリオ"/>
                <a:ea typeface="メイリオ"/>
                <a:cs typeface="メイリオ"/>
              </a:rPr>
              <a:t>S/W</a:t>
            </a:r>
            <a:endParaRPr lang="en-US" sz="850" dirty="0">
              <a:solidFill>
                <a:srgbClr val="FFFFFF"/>
              </a:solidFill>
              <a:latin typeface="メイリオ"/>
              <a:ea typeface="メイリオ"/>
              <a:cs typeface="メイリオ"/>
            </a:endParaRPr>
          </a:p>
        </p:txBody>
      </p:sp>
      <p:sp>
        <p:nvSpPr>
          <p:cNvPr id="102" name="Rectangle 116"/>
          <p:cNvSpPr/>
          <p:nvPr/>
        </p:nvSpPr>
        <p:spPr>
          <a:xfrm>
            <a:off x="8387719" y="3818026"/>
            <a:ext cx="575147" cy="707886"/>
          </a:xfrm>
          <a:prstGeom prst="rect">
            <a:avLst/>
          </a:prstGeom>
        </p:spPr>
        <p:txBody>
          <a:bodyPr wrap="none">
            <a:spAutoFit/>
          </a:bodyPr>
          <a:lstStyle/>
          <a:p>
            <a:pPr defTabSz="456915" fontAlgn="auto">
              <a:spcBef>
                <a:spcPts val="0"/>
              </a:spcBef>
              <a:spcAft>
                <a:spcPts val="0"/>
              </a:spcAft>
            </a:pPr>
            <a:r>
              <a:rPr lang="en-US" sz="4000" dirty="0" smtClean="0">
                <a:solidFill>
                  <a:srgbClr val="E95056"/>
                </a:solidFill>
                <a:latin typeface="Zapf Dingbats"/>
                <a:ea typeface="Zapf Dingbats"/>
                <a:cs typeface="Zapf Dingbats"/>
                <a:sym typeface="Zapf Dingbats"/>
              </a:rPr>
              <a:t>✖</a:t>
            </a:r>
            <a:endParaRPr lang="en-US" sz="4000" dirty="0">
              <a:solidFill>
                <a:srgbClr val="E95056"/>
              </a:solidFill>
              <a:latin typeface="CiscoSansTT Light"/>
              <a:ea typeface=""/>
              <a:cs typeface=""/>
            </a:endParaRPr>
          </a:p>
        </p:txBody>
      </p:sp>
      <p:sp>
        <p:nvSpPr>
          <p:cNvPr id="103" name="Rectangle 117"/>
          <p:cNvSpPr/>
          <p:nvPr/>
        </p:nvSpPr>
        <p:spPr>
          <a:xfrm>
            <a:off x="8299628" y="2489254"/>
            <a:ext cx="618729" cy="707886"/>
          </a:xfrm>
          <a:prstGeom prst="rect">
            <a:avLst/>
          </a:prstGeom>
        </p:spPr>
        <p:txBody>
          <a:bodyPr wrap="none">
            <a:spAutoFit/>
          </a:bodyPr>
          <a:lstStyle/>
          <a:p>
            <a:pPr defTabSz="456915" fontAlgn="auto">
              <a:spcBef>
                <a:spcPts val="0"/>
              </a:spcBef>
              <a:spcAft>
                <a:spcPts val="0"/>
              </a:spcAft>
            </a:pPr>
            <a:r>
              <a:rPr lang="en-US" sz="4000" dirty="0" smtClean="0">
                <a:solidFill>
                  <a:srgbClr val="D3D3DA">
                    <a:lumMod val="40000"/>
                    <a:lumOff val="60000"/>
                  </a:srgbClr>
                </a:solidFill>
                <a:latin typeface="Zapf Dingbats"/>
                <a:ea typeface="Zapf Dingbats"/>
                <a:cs typeface="Zapf Dingbats"/>
              </a:rPr>
              <a:t>✔</a:t>
            </a:r>
            <a:endParaRPr lang="en-US" sz="4000" dirty="0">
              <a:solidFill>
                <a:srgbClr val="D3D3DA">
                  <a:lumMod val="40000"/>
                  <a:lumOff val="60000"/>
                </a:srgbClr>
              </a:solidFill>
              <a:latin typeface="CiscoSansTT Light"/>
              <a:ea typeface=""/>
              <a:cs typeface=""/>
            </a:endParaRPr>
          </a:p>
        </p:txBody>
      </p:sp>
      <p:sp>
        <p:nvSpPr>
          <p:cNvPr id="104" name="Rectangle 118"/>
          <p:cNvSpPr/>
          <p:nvPr/>
        </p:nvSpPr>
        <p:spPr bwMode="auto">
          <a:xfrm>
            <a:off x="7640433" y="1281468"/>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rPr>
              <a:t>TCO</a:t>
            </a:r>
            <a:br>
              <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rPr>
            </a:b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削減</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105" name="Rectangle 127"/>
          <p:cNvSpPr/>
          <p:nvPr/>
        </p:nvSpPr>
        <p:spPr bwMode="auto">
          <a:xfrm>
            <a:off x="7632533" y="2042785"/>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価格優位性</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運用コスト</a:t>
            </a:r>
            <a:endParaRPr lang="en-US" altLang="ja-JP" sz="900" dirty="0">
              <a:solidFill>
                <a:srgbClr val="FFFFFF"/>
              </a:solidFill>
              <a:latin typeface="メイリオ"/>
              <a:ea typeface="メイリオ"/>
              <a:cs typeface="メイリオ"/>
            </a:endParaRPr>
          </a:p>
        </p:txBody>
      </p:sp>
      <p:sp>
        <p:nvSpPr>
          <p:cNvPr id="106" name="Rectangle 128"/>
          <p:cNvSpPr/>
          <p:nvPr/>
        </p:nvSpPr>
        <p:spPr bwMode="auto">
          <a:xfrm>
            <a:off x="7634698" y="3362891"/>
            <a:ext cx="1287168" cy="1203279"/>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smtClean="0">
                <a:solidFill>
                  <a:srgbClr val="FFFFFF"/>
                </a:solidFill>
                <a:latin typeface="メイリオ"/>
                <a:ea typeface="メイリオ"/>
                <a:cs typeface="メイリオ"/>
              </a:rPr>
              <a:t>拡張によるコスト</a:t>
            </a:r>
            <a:endParaRPr lang="en-US" altLang="ja-JP" sz="90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smtClean="0">
                <a:solidFill>
                  <a:srgbClr val="FFFFFF"/>
                </a:solidFill>
                <a:latin typeface="メイリオ"/>
                <a:ea typeface="メイリオ"/>
                <a:cs typeface="メイリオ"/>
              </a:rPr>
              <a:t>サポートは？</a:t>
            </a:r>
            <a:endParaRPr lang="en-US" sz="850" dirty="0">
              <a:solidFill>
                <a:srgbClr val="FFFFFF"/>
              </a:solidFill>
              <a:latin typeface="メイリオ"/>
              <a:ea typeface="メイリオ"/>
              <a:cs typeface="メイリオ"/>
            </a:endParaRPr>
          </a:p>
        </p:txBody>
      </p:sp>
      <p:grpSp>
        <p:nvGrpSpPr>
          <p:cNvPr id="107" name="Group 131"/>
          <p:cNvGrpSpPr/>
          <p:nvPr/>
        </p:nvGrpSpPr>
        <p:grpSpPr>
          <a:xfrm>
            <a:off x="5214901" y="889644"/>
            <a:ext cx="631360" cy="631360"/>
            <a:chOff x="4453150" y="904430"/>
            <a:chExt cx="631360" cy="631360"/>
          </a:xfrm>
        </p:grpSpPr>
        <p:sp>
          <p:nvSpPr>
            <p:cNvPr id="108" name="Oval 132"/>
            <p:cNvSpPr/>
            <p:nvPr/>
          </p:nvSpPr>
          <p:spPr>
            <a:xfrm>
              <a:off x="4453150" y="904430"/>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pic>
          <p:nvPicPr>
            <p:cNvPr id="109" name="Picture 1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425" y="1003300"/>
              <a:ext cx="444500" cy="444500"/>
            </a:xfrm>
            <a:prstGeom prst="rect">
              <a:avLst/>
            </a:prstGeom>
          </p:spPr>
        </p:pic>
      </p:grpSp>
      <p:grpSp>
        <p:nvGrpSpPr>
          <p:cNvPr id="110" name="Group 134"/>
          <p:cNvGrpSpPr/>
          <p:nvPr/>
        </p:nvGrpSpPr>
        <p:grpSpPr>
          <a:xfrm>
            <a:off x="3842489" y="882079"/>
            <a:ext cx="631360" cy="631360"/>
            <a:chOff x="6068635" y="904430"/>
            <a:chExt cx="631360" cy="631360"/>
          </a:xfrm>
        </p:grpSpPr>
        <p:sp>
          <p:nvSpPr>
            <p:cNvPr id="111" name="Oval 135"/>
            <p:cNvSpPr/>
            <p:nvPr/>
          </p:nvSpPr>
          <p:spPr>
            <a:xfrm>
              <a:off x="6068635" y="904430"/>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grpSp>
          <p:nvGrpSpPr>
            <p:cNvPr id="112" name="Group 136"/>
            <p:cNvGrpSpPr/>
            <p:nvPr/>
          </p:nvGrpSpPr>
          <p:grpSpPr>
            <a:xfrm>
              <a:off x="6188075" y="1009652"/>
              <a:ext cx="427409" cy="449177"/>
              <a:chOff x="6184900" y="1009652"/>
              <a:chExt cx="427409" cy="449177"/>
            </a:xfrm>
          </p:grpSpPr>
          <p:pic>
            <p:nvPicPr>
              <p:cNvPr id="113" name="Picture 137" descr="enterpri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900" y="1068957"/>
                <a:ext cx="427409" cy="389872"/>
              </a:xfrm>
              <a:prstGeom prst="rect">
                <a:avLst/>
              </a:prstGeom>
            </p:spPr>
          </p:pic>
          <p:grpSp>
            <p:nvGrpSpPr>
              <p:cNvPr id="114" name="Group 138"/>
              <p:cNvGrpSpPr/>
              <p:nvPr/>
            </p:nvGrpSpPr>
            <p:grpSpPr>
              <a:xfrm>
                <a:off x="6282930" y="1009652"/>
                <a:ext cx="201168" cy="199517"/>
                <a:chOff x="6295630" y="1019177"/>
                <a:chExt cx="201168" cy="199517"/>
              </a:xfrm>
            </p:grpSpPr>
            <p:sp>
              <p:nvSpPr>
                <p:cNvPr id="115" name="Oval 139"/>
                <p:cNvSpPr/>
                <p:nvPr/>
              </p:nvSpPr>
              <p:spPr>
                <a:xfrm>
                  <a:off x="6295630" y="1019177"/>
                  <a:ext cx="201168" cy="199517"/>
                </a:xfrm>
                <a:prstGeom prst="ellipse">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16" name="Oval 140"/>
                <p:cNvSpPr/>
                <p:nvPr/>
              </p:nvSpPr>
              <p:spPr>
                <a:xfrm>
                  <a:off x="6340526" y="1064071"/>
                  <a:ext cx="111377" cy="109728"/>
                </a:xfrm>
                <a:prstGeom prst="ellipse">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grpSp>
        </p:grpSp>
      </p:grpSp>
      <p:grpSp>
        <p:nvGrpSpPr>
          <p:cNvPr id="117" name="Group 15"/>
          <p:cNvGrpSpPr/>
          <p:nvPr/>
        </p:nvGrpSpPr>
        <p:grpSpPr>
          <a:xfrm>
            <a:off x="6586485" y="882079"/>
            <a:ext cx="631360" cy="631360"/>
            <a:chOff x="7684118" y="904430"/>
            <a:chExt cx="631360" cy="631360"/>
          </a:xfrm>
        </p:grpSpPr>
        <p:sp>
          <p:nvSpPr>
            <p:cNvPr id="118" name="Oval 141"/>
            <p:cNvSpPr/>
            <p:nvPr/>
          </p:nvSpPr>
          <p:spPr>
            <a:xfrm>
              <a:off x="7684118" y="904430"/>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19" name="Rounded Rectangle 142"/>
            <p:cNvSpPr/>
            <p:nvPr/>
          </p:nvSpPr>
          <p:spPr>
            <a:xfrm>
              <a:off x="7799206" y="1276350"/>
              <a:ext cx="78186" cy="107280"/>
            </a:xfrm>
            <a:prstGeom prst="roundRect">
              <a:avLst>
                <a:gd name="adj" fmla="val 15173"/>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20" name="Rounded Rectangle 143"/>
            <p:cNvSpPr/>
            <p:nvPr/>
          </p:nvSpPr>
          <p:spPr>
            <a:xfrm>
              <a:off x="7962609" y="1336675"/>
              <a:ext cx="78186" cy="107280"/>
            </a:xfrm>
            <a:prstGeom prst="roundRect">
              <a:avLst>
                <a:gd name="adj" fmla="val 15173"/>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21" name="Rounded Rectangle 144"/>
            <p:cNvSpPr/>
            <p:nvPr/>
          </p:nvSpPr>
          <p:spPr>
            <a:xfrm>
              <a:off x="8126231" y="1276350"/>
              <a:ext cx="78186" cy="107280"/>
            </a:xfrm>
            <a:prstGeom prst="roundRect">
              <a:avLst>
                <a:gd name="adj" fmla="val 15173"/>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22" name="Rounded Rectangle 145"/>
            <p:cNvSpPr/>
            <p:nvPr/>
          </p:nvSpPr>
          <p:spPr>
            <a:xfrm>
              <a:off x="7945255" y="990600"/>
              <a:ext cx="112895" cy="180306"/>
            </a:xfrm>
            <a:prstGeom prst="roundRect">
              <a:avLst>
                <a:gd name="adj" fmla="val 15173"/>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cxnSp>
          <p:nvCxnSpPr>
            <p:cNvPr id="123" name="Straight Arrow Connector 146"/>
            <p:cNvCxnSpPr/>
            <p:nvPr/>
          </p:nvCxnSpPr>
          <p:spPr>
            <a:xfrm flipV="1">
              <a:off x="7845425" y="1187451"/>
              <a:ext cx="85725" cy="85724"/>
            </a:xfrm>
            <a:prstGeom prst="straightConnector1">
              <a:avLst/>
            </a:prstGeom>
            <a:noFill/>
            <a:ln w="25400" cap="flat" cmpd="sng" algn="ctr">
              <a:solidFill>
                <a:srgbClr val="FFFFFF"/>
              </a:solidFill>
              <a:prstDash val="solid"/>
              <a:tailEnd type="triangle" w="med" len="sm"/>
            </a:ln>
            <a:effectLst/>
          </p:spPr>
        </p:cxnSp>
        <p:cxnSp>
          <p:nvCxnSpPr>
            <p:cNvPr id="124" name="Straight Arrow Connector 147"/>
            <p:cNvCxnSpPr/>
            <p:nvPr/>
          </p:nvCxnSpPr>
          <p:spPr>
            <a:xfrm flipH="1" flipV="1">
              <a:off x="8077200" y="1184276"/>
              <a:ext cx="85725" cy="85724"/>
            </a:xfrm>
            <a:prstGeom prst="straightConnector1">
              <a:avLst/>
            </a:prstGeom>
            <a:noFill/>
            <a:ln w="25400" cap="flat" cmpd="sng" algn="ctr">
              <a:solidFill>
                <a:srgbClr val="FFFFFF"/>
              </a:solidFill>
              <a:prstDash val="solid"/>
              <a:tailEnd type="triangle" w="med" len="sm"/>
            </a:ln>
            <a:effectLst/>
          </p:spPr>
        </p:cxnSp>
        <p:cxnSp>
          <p:nvCxnSpPr>
            <p:cNvPr id="125" name="Straight Arrow Connector 148"/>
            <p:cNvCxnSpPr/>
            <p:nvPr/>
          </p:nvCxnSpPr>
          <p:spPr>
            <a:xfrm flipV="1">
              <a:off x="8001702" y="1196306"/>
              <a:ext cx="1" cy="137160"/>
            </a:xfrm>
            <a:prstGeom prst="straightConnector1">
              <a:avLst/>
            </a:prstGeom>
            <a:noFill/>
            <a:ln w="25400" cap="flat" cmpd="sng" algn="ctr">
              <a:solidFill>
                <a:srgbClr val="FFFFFF"/>
              </a:solidFill>
              <a:prstDash val="solid"/>
              <a:tailEnd type="triangle" w="med" len="sm"/>
            </a:ln>
            <a:effectLst/>
          </p:spPr>
        </p:cxnSp>
      </p:grpSp>
      <p:sp>
        <p:nvSpPr>
          <p:cNvPr id="126" name="Oval 76"/>
          <p:cNvSpPr/>
          <p:nvPr/>
        </p:nvSpPr>
        <p:spPr>
          <a:xfrm>
            <a:off x="7949216" y="896733"/>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27" name="TextBox 8"/>
          <p:cNvSpPr txBox="1"/>
          <p:nvPr/>
        </p:nvSpPr>
        <p:spPr>
          <a:xfrm>
            <a:off x="8051142" y="873072"/>
            <a:ext cx="476265" cy="646331"/>
          </a:xfrm>
          <a:prstGeom prst="rect">
            <a:avLst/>
          </a:prstGeom>
          <a:noFill/>
        </p:spPr>
        <p:txBody>
          <a:bodyPr wrap="square" rtlCol="0">
            <a:spAutoFit/>
          </a:bodyPr>
          <a:lstStyle/>
          <a:p>
            <a:pPr defTabSz="456915" fontAlgn="auto">
              <a:spcBef>
                <a:spcPts val="0"/>
              </a:spcBef>
              <a:spcAft>
                <a:spcPts val="0"/>
              </a:spcAft>
            </a:pPr>
            <a:r>
              <a:rPr lang="en-US" sz="3600" dirty="0" smtClean="0">
                <a:solidFill>
                  <a:srgbClr val="FFFFFF"/>
                </a:solidFill>
                <a:latin typeface="CiscoSansTT Light"/>
                <a:ea typeface=""/>
                <a:cs typeface=""/>
              </a:rPr>
              <a:t>$</a:t>
            </a:r>
            <a:endParaRPr lang="en-US" sz="3600" dirty="0">
              <a:solidFill>
                <a:srgbClr val="FFFFFF"/>
              </a:solidFill>
              <a:latin typeface="CiscoSansTT Light"/>
              <a:ea typeface=""/>
              <a:cs typeface=""/>
            </a:endParaRPr>
          </a:p>
        </p:txBody>
      </p:sp>
    </p:spTree>
    <p:extLst>
      <p:ext uri="{BB962C8B-B14F-4D97-AF65-F5344CB8AC3E}">
        <p14:creationId xmlns:p14="http://schemas.microsoft.com/office/powerpoint/2010/main" val="495058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p:cNvSpPr txBox="1">
            <a:spLocks/>
          </p:cNvSpPr>
          <p:nvPr/>
        </p:nvSpPr>
        <p:spPr>
          <a:xfrm>
            <a:off x="259742" y="264152"/>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kumimoji="1" altLang="ja-JP" dirty="0" smtClean="0">
                <a:ea typeface="Meiryo" charset="-128"/>
                <a:cs typeface="Meiryo" charset="-128"/>
              </a:rPr>
              <a:t>HyperFlex </a:t>
            </a:r>
            <a:r>
              <a:rPr kumimoji="1" lang="ja-JP" altLang="en-US" dirty="0" smtClean="0">
                <a:ea typeface="Meiryo" charset="-128"/>
                <a:cs typeface="Meiryo" charset="-128"/>
              </a:rPr>
              <a:t>パフォーマンス比較</a:t>
            </a:r>
            <a:r>
              <a:rPr kumimoji="1" altLang="ja-JP" dirty="0" smtClean="0">
                <a:ea typeface="Meiryo" charset="-128"/>
                <a:cs typeface="Meiryo" charset="-128"/>
              </a:rPr>
              <a:t/>
            </a:r>
            <a:br>
              <a:rPr kumimoji="1" altLang="ja-JP" dirty="0" smtClean="0">
                <a:ea typeface="Meiryo" charset="-128"/>
                <a:cs typeface="Meiryo" charset="-128"/>
              </a:rPr>
            </a:br>
            <a:r>
              <a:rPr kumimoji="1" lang="ja-JP" altLang="en-US" sz="1800" dirty="0" smtClean="0">
                <a:solidFill>
                  <a:srgbClr val="FFC000"/>
                </a:solidFill>
                <a:ea typeface="Meiryo" charset="-128"/>
                <a:cs typeface="Meiryo" charset="-128"/>
              </a:rPr>
              <a:t>第三者機関における検証データ</a:t>
            </a:r>
            <a:r>
              <a:rPr kumimoji="1" altLang="ja-JP" sz="1800" dirty="0">
                <a:solidFill>
                  <a:srgbClr val="FFC000"/>
                </a:solidFill>
                <a:ea typeface="Meiryo" charset="-128"/>
                <a:cs typeface="Meiryo" charset="-128"/>
              </a:rPr>
              <a:t> (http://</a:t>
            </a:r>
            <a:r>
              <a:rPr kumimoji="1" altLang="ja-JP" sz="1800" dirty="0" smtClean="0">
                <a:solidFill>
                  <a:srgbClr val="FFC000"/>
                </a:solidFill>
                <a:ea typeface="Meiryo" charset="-128"/>
                <a:cs typeface="Meiryo" charset="-128"/>
              </a:rPr>
              <a:t>www.esg-global.com/cisco-hyperflex)</a:t>
            </a:r>
            <a:endParaRPr kumimoji="1" altLang="ja-JP" sz="1800" dirty="0">
              <a:solidFill>
                <a:srgbClr val="FFC000"/>
              </a:solidFill>
              <a:ea typeface="Meiryo" charset="-128"/>
              <a:cs typeface="Meiryo" charset="-128"/>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72" y="1098805"/>
            <a:ext cx="6894576" cy="3819398"/>
          </a:xfrm>
          <a:prstGeom prst="rect">
            <a:avLst/>
          </a:prstGeom>
        </p:spPr>
      </p:pic>
      <p:sp>
        <p:nvSpPr>
          <p:cNvPr id="7" name="テキスト ボックス 6"/>
          <p:cNvSpPr txBox="1"/>
          <p:nvPr/>
        </p:nvSpPr>
        <p:spPr>
          <a:xfrm>
            <a:off x="7306056" y="3566160"/>
            <a:ext cx="1746504" cy="1015663"/>
          </a:xfrm>
          <a:prstGeom prst="rect">
            <a:avLst/>
          </a:prstGeom>
          <a:noFill/>
        </p:spPr>
        <p:txBody>
          <a:bodyPr wrap="square" rtlCol="0">
            <a:spAutoFit/>
          </a:bodyPr>
          <a:lstStyle/>
          <a:p>
            <a:pPr defTabSz="456915" fontAlgn="auto">
              <a:spcBef>
                <a:spcPts val="0"/>
              </a:spcBef>
              <a:spcAft>
                <a:spcPts val="0"/>
              </a:spcAft>
            </a:pPr>
            <a:r>
              <a:rPr kumimoji="1" lang="en-US" altLang="ja-JP" sz="1200" dirty="0" smtClean="0">
                <a:solidFill>
                  <a:srgbClr val="000000"/>
                </a:solidFill>
                <a:latin typeface="Meiryo" charset="-128"/>
                <a:ea typeface="Meiryo" charset="-128"/>
                <a:cs typeface="Meiryo" charset="-128"/>
              </a:rPr>
              <a:t>4</a:t>
            </a:r>
            <a:r>
              <a:rPr kumimoji="1" lang="ja-JP" altLang="en-US" sz="1200" dirty="0" smtClean="0">
                <a:solidFill>
                  <a:srgbClr val="000000"/>
                </a:solidFill>
                <a:latin typeface="Meiryo" charset="-128"/>
                <a:ea typeface="Meiryo" charset="-128"/>
                <a:cs typeface="Meiryo" charset="-128"/>
              </a:rPr>
              <a:t>ノード</a:t>
            </a:r>
            <a:r>
              <a:rPr kumimoji="1" lang="en-US" altLang="ja-JP" sz="1200" dirty="0" smtClean="0">
                <a:solidFill>
                  <a:srgbClr val="000000"/>
                </a:solidFill>
                <a:latin typeface="Meiryo" charset="-128"/>
                <a:ea typeface="Meiryo" charset="-128"/>
                <a:cs typeface="Meiryo" charset="-128"/>
              </a:rPr>
              <a:t> </a:t>
            </a:r>
            <a:r>
              <a:rPr kumimoji="1" lang="ja-JP" altLang="en-US" sz="1200" dirty="0" smtClean="0">
                <a:solidFill>
                  <a:srgbClr val="000000"/>
                </a:solidFill>
                <a:latin typeface="Meiryo" charset="-128"/>
                <a:ea typeface="Meiryo" charset="-128"/>
                <a:cs typeface="Meiryo" charset="-128"/>
              </a:rPr>
              <a:t>クラスタ</a:t>
            </a:r>
            <a:endParaRPr kumimoji="1" lang="en-US" altLang="ja-JP" sz="1200" dirty="0" smtClean="0">
              <a:solidFill>
                <a:srgbClr val="000000"/>
              </a:solidFill>
              <a:latin typeface="Meiryo" charset="-128"/>
              <a:ea typeface="Meiryo" charset="-128"/>
              <a:cs typeface="Meiryo" charset="-128"/>
            </a:endParaRPr>
          </a:p>
          <a:p>
            <a:pPr defTabSz="456915" fontAlgn="auto">
              <a:spcBef>
                <a:spcPts val="0"/>
              </a:spcBef>
              <a:spcAft>
                <a:spcPts val="0"/>
              </a:spcAft>
            </a:pPr>
            <a:r>
              <a:rPr kumimoji="1" lang="en-US" altLang="ja-JP" sz="1200" dirty="0" smtClean="0">
                <a:solidFill>
                  <a:srgbClr val="000000"/>
                </a:solidFill>
                <a:latin typeface="Meiryo" charset="-128"/>
                <a:ea typeface="Meiryo" charset="-128"/>
                <a:cs typeface="Meiryo" charset="-128"/>
              </a:rPr>
              <a:t>(</a:t>
            </a:r>
            <a:r>
              <a:rPr kumimoji="1" lang="ja-JP" altLang="en-US" sz="1200" dirty="0" smtClean="0">
                <a:solidFill>
                  <a:srgbClr val="000000"/>
                </a:solidFill>
                <a:latin typeface="Meiryo" charset="-128"/>
                <a:ea typeface="Meiryo" charset="-128"/>
                <a:cs typeface="Meiryo" charset="-128"/>
              </a:rPr>
              <a:t>ハイブリッド構成）</a:t>
            </a:r>
            <a:endParaRPr kumimoji="1" lang="en-US" altLang="ja-JP" sz="1200" dirty="0" smtClean="0">
              <a:solidFill>
                <a:srgbClr val="000000"/>
              </a:solidFill>
              <a:latin typeface="Meiryo" charset="-128"/>
              <a:ea typeface="Meiryo" charset="-128"/>
              <a:cs typeface="Meiryo" charset="-128"/>
            </a:endParaRPr>
          </a:p>
          <a:p>
            <a:pPr defTabSz="456915" fontAlgn="auto">
              <a:spcBef>
                <a:spcPts val="0"/>
              </a:spcBef>
              <a:spcAft>
                <a:spcPts val="0"/>
              </a:spcAft>
            </a:pPr>
            <a:r>
              <a:rPr kumimoji="1" lang="en-US" altLang="ja-JP" sz="1200" dirty="0" smtClean="0">
                <a:solidFill>
                  <a:srgbClr val="000000"/>
                </a:solidFill>
                <a:latin typeface="Meiryo" charset="-128"/>
                <a:ea typeface="Meiryo" charset="-128"/>
                <a:cs typeface="Meiryo" charset="-128"/>
              </a:rPr>
              <a:t>140VM</a:t>
            </a:r>
            <a:r>
              <a:rPr kumimoji="1" lang="ja-JP" altLang="en-US" sz="1200" dirty="0" smtClean="0">
                <a:solidFill>
                  <a:srgbClr val="000000"/>
                </a:solidFill>
                <a:latin typeface="Meiryo" charset="-128"/>
                <a:ea typeface="Meiryo" charset="-128"/>
                <a:cs typeface="Meiryo" charset="-128"/>
              </a:rPr>
              <a:t>搭載時の</a:t>
            </a:r>
            <a:r>
              <a:rPr kumimoji="1" lang="en-US" altLang="ja-JP" sz="1200" dirty="0" smtClean="0">
                <a:solidFill>
                  <a:srgbClr val="000000"/>
                </a:solidFill>
                <a:latin typeface="Meiryo" charset="-128"/>
                <a:ea typeface="Meiryo" charset="-128"/>
                <a:cs typeface="Meiryo" charset="-128"/>
              </a:rPr>
              <a:t>IOPS</a:t>
            </a:r>
            <a:r>
              <a:rPr kumimoji="1" lang="ja-JP" altLang="en-US" sz="1200" dirty="0" smtClean="0">
                <a:solidFill>
                  <a:srgbClr val="000000"/>
                </a:solidFill>
                <a:latin typeface="Meiryo" charset="-128"/>
                <a:ea typeface="Meiryo" charset="-128"/>
                <a:cs typeface="Meiryo" charset="-128"/>
              </a:rPr>
              <a:t>と遅延比較</a:t>
            </a:r>
            <a:endParaRPr kumimoji="1" lang="en-US" altLang="ja-JP" sz="1200" dirty="0" smtClean="0">
              <a:solidFill>
                <a:srgbClr val="000000"/>
              </a:solidFill>
              <a:latin typeface="Meiryo" charset="-128"/>
              <a:ea typeface="Meiryo" charset="-128"/>
              <a:cs typeface="Meiryo" charset="-128"/>
            </a:endParaRPr>
          </a:p>
          <a:p>
            <a:pPr defTabSz="456915" fontAlgn="auto">
              <a:spcBef>
                <a:spcPts val="0"/>
              </a:spcBef>
              <a:spcAft>
                <a:spcPts val="0"/>
              </a:spcAft>
            </a:pPr>
            <a:endParaRPr kumimoji="1" lang="ja-JP" altLang="en-US" sz="1200" dirty="0">
              <a:solidFill>
                <a:srgbClr val="000000"/>
              </a:solidFill>
              <a:latin typeface="Meiryo" charset="-128"/>
              <a:ea typeface="Meiryo" charset="-128"/>
              <a:cs typeface="Meiryo" charset="-128"/>
            </a:endParaRPr>
          </a:p>
        </p:txBody>
      </p:sp>
    </p:spTree>
    <p:extLst>
      <p:ext uri="{BB962C8B-B14F-4D97-AF65-F5344CB8AC3E}">
        <p14:creationId xmlns:p14="http://schemas.microsoft.com/office/powerpoint/2010/main" val="11040401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676767"/>
              </a:solidFill>
              <a:effectLst/>
              <a:uLnTx/>
              <a:uFillTx/>
              <a:latin typeface="Arial"/>
              <a:ea typeface="ＭＳ Ｐゴシック" charset="0"/>
              <a:cs typeface="CiscoSans"/>
            </a:endParaRPr>
          </a:p>
        </p:txBody>
      </p:sp>
      <p:pic>
        <p:nvPicPr>
          <p:cNvPr id="5" name="Section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438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pic>
        <p:nvPicPr>
          <p:cNvPr id="5" name="Section0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7923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676767"/>
              </a:solidFill>
              <a:effectLst/>
              <a:uLnTx/>
              <a:uFillTx/>
              <a:latin typeface="Arial"/>
              <a:ea typeface="ＭＳ Ｐゴシック" charset="0"/>
              <a:cs typeface="CiscoSans"/>
            </a:endParaRPr>
          </a:p>
        </p:txBody>
      </p:sp>
      <p:pic>
        <p:nvPicPr>
          <p:cNvPr id="5" name="Section0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322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7"/>
          <p:cNvSpPr>
            <a:spLocks noChangeArrowheads="1"/>
          </p:cNvSpPr>
          <p:nvPr/>
        </p:nvSpPr>
        <p:spPr bwMode="auto">
          <a:xfrm>
            <a:off x="3328583" y="979767"/>
            <a:ext cx="4457700" cy="3086100"/>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defTabSz="456915" eaLnBrk="0" fontAlgn="auto" latinLnBrk="0" hangingPunct="0">
              <a:lnSpc>
                <a:spcPct val="90000"/>
              </a:lnSpc>
              <a:spcBef>
                <a:spcPts val="0"/>
              </a:spcBef>
              <a:spcAft>
                <a:spcPts val="0"/>
              </a:spcAft>
              <a:buClrTx/>
              <a:buSzTx/>
              <a:buFontTx/>
              <a:buNone/>
              <a:tabLst/>
              <a:defRPr/>
            </a:pPr>
            <a:endParaRPr kumimoji="0" lang="ja-JP" altLang="en-US" sz="1800" b="1" i="0" u="none" strike="noStrike" kern="0" cap="none" spc="0" normalizeH="0" baseline="0" noProof="0" smtClean="0">
              <a:ln>
                <a:noFill/>
              </a:ln>
              <a:solidFill>
                <a:srgbClr val="FFFFFF"/>
              </a:solidFill>
              <a:effectLst/>
              <a:uLnTx/>
              <a:uFillTx/>
              <a:latin typeface="Verdana" pitchFamily="34" charset="0"/>
              <a:ea typeface=""/>
              <a:cs typeface=""/>
            </a:endParaRPr>
          </a:p>
        </p:txBody>
      </p:sp>
      <p:pic>
        <p:nvPicPr>
          <p:cNvPr id="68" name="Picture 13" descr="Server_HalfRack"/>
          <p:cNvPicPr>
            <a:picLocks noChangeAspect="1" noChangeArrowheads="1"/>
          </p:cNvPicPr>
          <p:nvPr/>
        </p:nvPicPr>
        <p:blipFill>
          <a:blip r:embed="rId2" cstate="print"/>
          <a:srcRect/>
          <a:stretch>
            <a:fillRect/>
          </a:stretch>
        </p:blipFill>
        <p:spPr bwMode="auto">
          <a:xfrm rot="21466978">
            <a:off x="5050330" y="1561040"/>
            <a:ext cx="989410" cy="1537097"/>
          </a:xfrm>
          <a:prstGeom prst="rect">
            <a:avLst/>
          </a:prstGeom>
          <a:noFill/>
          <a:ln w="9525">
            <a:noFill/>
            <a:miter lim="800000"/>
            <a:headEnd/>
            <a:tailEnd/>
          </a:ln>
        </p:spPr>
      </p:pic>
      <p:pic>
        <p:nvPicPr>
          <p:cNvPr id="69" name="Picture 18" descr="arch1"/>
          <p:cNvPicPr>
            <a:picLocks noChangeAspect="1" noChangeArrowheads="1"/>
          </p:cNvPicPr>
          <p:nvPr/>
        </p:nvPicPr>
        <p:blipFill>
          <a:blip r:embed="rId3" cstate="print"/>
          <a:srcRect/>
          <a:stretch>
            <a:fillRect/>
          </a:stretch>
        </p:blipFill>
        <p:spPr bwMode="auto">
          <a:xfrm>
            <a:off x="4988417" y="1531272"/>
            <a:ext cx="1045369" cy="679847"/>
          </a:xfrm>
          <a:prstGeom prst="rect">
            <a:avLst/>
          </a:prstGeom>
          <a:noFill/>
          <a:ln w="9525">
            <a:noFill/>
            <a:miter lim="800000"/>
            <a:headEnd/>
            <a:tailEnd/>
          </a:ln>
        </p:spPr>
      </p:pic>
      <p:pic>
        <p:nvPicPr>
          <p:cNvPr id="70" name="Picture 21" descr="OS_revised"/>
          <p:cNvPicPr>
            <a:picLocks noChangeAspect="1" noChangeArrowheads="1"/>
          </p:cNvPicPr>
          <p:nvPr/>
        </p:nvPicPr>
        <p:blipFill>
          <a:blip r:embed="rId4" cstate="print"/>
          <a:srcRect/>
          <a:stretch>
            <a:fillRect/>
          </a:stretch>
        </p:blipFill>
        <p:spPr bwMode="auto">
          <a:xfrm>
            <a:off x="5646832" y="1010969"/>
            <a:ext cx="338138" cy="742950"/>
          </a:xfrm>
          <a:prstGeom prst="rect">
            <a:avLst/>
          </a:prstGeom>
          <a:noFill/>
          <a:ln w="9525">
            <a:noFill/>
            <a:miter lim="800000"/>
            <a:headEnd/>
            <a:tailEnd/>
          </a:ln>
        </p:spPr>
      </p:pic>
      <p:pic>
        <p:nvPicPr>
          <p:cNvPr id="71" name="Picture 22" descr="OS_revised"/>
          <p:cNvPicPr>
            <a:picLocks noChangeAspect="1" noChangeArrowheads="1"/>
          </p:cNvPicPr>
          <p:nvPr/>
        </p:nvPicPr>
        <p:blipFill>
          <a:blip r:embed="rId4" cstate="print"/>
          <a:srcRect/>
          <a:stretch>
            <a:fillRect/>
          </a:stretch>
        </p:blipFill>
        <p:spPr bwMode="auto">
          <a:xfrm>
            <a:off x="5528960" y="1069310"/>
            <a:ext cx="338138" cy="742950"/>
          </a:xfrm>
          <a:prstGeom prst="rect">
            <a:avLst/>
          </a:prstGeom>
          <a:noFill/>
          <a:ln w="9525">
            <a:noFill/>
            <a:miter lim="800000"/>
            <a:headEnd/>
            <a:tailEnd/>
          </a:ln>
        </p:spPr>
      </p:pic>
      <p:pic>
        <p:nvPicPr>
          <p:cNvPr id="72" name="Picture 23" descr="OS_revised"/>
          <p:cNvPicPr>
            <a:picLocks noChangeAspect="1" noChangeArrowheads="1"/>
          </p:cNvPicPr>
          <p:nvPr/>
        </p:nvPicPr>
        <p:blipFill>
          <a:blip r:embed="rId4" cstate="print"/>
          <a:srcRect/>
          <a:stretch>
            <a:fillRect/>
          </a:stretch>
        </p:blipFill>
        <p:spPr bwMode="auto">
          <a:xfrm>
            <a:off x="5440854" y="1127650"/>
            <a:ext cx="338138" cy="744141"/>
          </a:xfrm>
          <a:prstGeom prst="rect">
            <a:avLst/>
          </a:prstGeom>
          <a:noFill/>
          <a:ln w="9525">
            <a:noFill/>
            <a:miter lim="800000"/>
            <a:headEnd/>
            <a:tailEnd/>
          </a:ln>
        </p:spPr>
      </p:pic>
      <p:pic>
        <p:nvPicPr>
          <p:cNvPr id="73" name="Picture 24" descr="OS_revised"/>
          <p:cNvPicPr>
            <a:picLocks noChangeAspect="1" noChangeArrowheads="1"/>
          </p:cNvPicPr>
          <p:nvPr/>
        </p:nvPicPr>
        <p:blipFill>
          <a:blip r:embed="rId4" cstate="print"/>
          <a:srcRect/>
          <a:stretch>
            <a:fillRect/>
          </a:stretch>
        </p:blipFill>
        <p:spPr bwMode="auto">
          <a:xfrm>
            <a:off x="5315838" y="1187182"/>
            <a:ext cx="338138" cy="742950"/>
          </a:xfrm>
          <a:prstGeom prst="rect">
            <a:avLst/>
          </a:prstGeom>
          <a:noFill/>
          <a:ln w="9525">
            <a:noFill/>
            <a:miter lim="800000"/>
            <a:headEnd/>
            <a:tailEnd/>
          </a:ln>
        </p:spPr>
      </p:pic>
      <p:pic>
        <p:nvPicPr>
          <p:cNvPr id="74" name="Picture 25" descr="OS_revised"/>
          <p:cNvPicPr>
            <a:picLocks noChangeAspect="1" noChangeArrowheads="1"/>
          </p:cNvPicPr>
          <p:nvPr/>
        </p:nvPicPr>
        <p:blipFill>
          <a:blip r:embed="rId4" cstate="print"/>
          <a:srcRect/>
          <a:stretch>
            <a:fillRect/>
          </a:stretch>
        </p:blipFill>
        <p:spPr bwMode="auto">
          <a:xfrm>
            <a:off x="5176536" y="1245523"/>
            <a:ext cx="338138" cy="742950"/>
          </a:xfrm>
          <a:prstGeom prst="rect">
            <a:avLst/>
          </a:prstGeom>
          <a:noFill/>
          <a:ln w="9525">
            <a:noFill/>
            <a:miter lim="800000"/>
            <a:headEnd/>
            <a:tailEnd/>
          </a:ln>
        </p:spPr>
      </p:pic>
      <p:pic>
        <p:nvPicPr>
          <p:cNvPr id="75" name="Picture 13" descr="Server_HalfRack"/>
          <p:cNvPicPr>
            <a:picLocks noChangeAspect="1" noChangeArrowheads="1"/>
          </p:cNvPicPr>
          <p:nvPr/>
        </p:nvPicPr>
        <p:blipFill>
          <a:blip r:embed="rId2" cstate="print"/>
          <a:srcRect/>
          <a:stretch>
            <a:fillRect/>
          </a:stretch>
        </p:blipFill>
        <p:spPr bwMode="auto">
          <a:xfrm rot="21466978">
            <a:off x="6332632" y="2115871"/>
            <a:ext cx="989409" cy="1537097"/>
          </a:xfrm>
          <a:prstGeom prst="rect">
            <a:avLst/>
          </a:prstGeom>
          <a:noFill/>
          <a:ln w="9525">
            <a:noFill/>
            <a:miter lim="800000"/>
            <a:headEnd/>
            <a:tailEnd/>
          </a:ln>
        </p:spPr>
      </p:pic>
      <p:pic>
        <p:nvPicPr>
          <p:cNvPr id="76" name="Picture 18" descr="arch1"/>
          <p:cNvPicPr>
            <a:picLocks noChangeAspect="1" noChangeArrowheads="1"/>
          </p:cNvPicPr>
          <p:nvPr/>
        </p:nvPicPr>
        <p:blipFill>
          <a:blip r:embed="rId3" cstate="print"/>
          <a:srcRect/>
          <a:stretch>
            <a:fillRect/>
          </a:stretch>
        </p:blipFill>
        <p:spPr bwMode="auto">
          <a:xfrm>
            <a:off x="6270721" y="2086104"/>
            <a:ext cx="1045369" cy="679847"/>
          </a:xfrm>
          <a:prstGeom prst="rect">
            <a:avLst/>
          </a:prstGeom>
          <a:noFill/>
          <a:ln w="9525">
            <a:noFill/>
            <a:miter lim="800000"/>
            <a:headEnd/>
            <a:tailEnd/>
          </a:ln>
        </p:spPr>
      </p:pic>
      <p:pic>
        <p:nvPicPr>
          <p:cNvPr id="77" name="Picture 21" descr="OS_revised"/>
          <p:cNvPicPr>
            <a:picLocks noChangeAspect="1" noChangeArrowheads="1"/>
          </p:cNvPicPr>
          <p:nvPr/>
        </p:nvPicPr>
        <p:blipFill>
          <a:blip r:embed="rId4" cstate="print"/>
          <a:srcRect/>
          <a:stretch>
            <a:fillRect/>
          </a:stretch>
        </p:blipFill>
        <p:spPr bwMode="auto">
          <a:xfrm>
            <a:off x="6929136" y="1565800"/>
            <a:ext cx="338138" cy="742950"/>
          </a:xfrm>
          <a:prstGeom prst="rect">
            <a:avLst/>
          </a:prstGeom>
          <a:noFill/>
          <a:ln w="9525">
            <a:noFill/>
            <a:miter lim="800000"/>
            <a:headEnd/>
            <a:tailEnd/>
          </a:ln>
        </p:spPr>
      </p:pic>
      <p:pic>
        <p:nvPicPr>
          <p:cNvPr id="78" name="Picture 22" descr="OS_revised"/>
          <p:cNvPicPr>
            <a:picLocks noChangeAspect="1" noChangeArrowheads="1"/>
          </p:cNvPicPr>
          <p:nvPr/>
        </p:nvPicPr>
        <p:blipFill>
          <a:blip r:embed="rId4" cstate="print"/>
          <a:srcRect/>
          <a:stretch>
            <a:fillRect/>
          </a:stretch>
        </p:blipFill>
        <p:spPr bwMode="auto">
          <a:xfrm>
            <a:off x="6811263" y="1624141"/>
            <a:ext cx="338138" cy="742950"/>
          </a:xfrm>
          <a:prstGeom prst="rect">
            <a:avLst/>
          </a:prstGeom>
          <a:noFill/>
          <a:ln w="9525">
            <a:noFill/>
            <a:miter lim="800000"/>
            <a:headEnd/>
            <a:tailEnd/>
          </a:ln>
        </p:spPr>
      </p:pic>
      <p:pic>
        <p:nvPicPr>
          <p:cNvPr id="79" name="Picture 23" descr="OS_revised"/>
          <p:cNvPicPr>
            <a:picLocks noChangeAspect="1" noChangeArrowheads="1"/>
          </p:cNvPicPr>
          <p:nvPr/>
        </p:nvPicPr>
        <p:blipFill>
          <a:blip r:embed="rId4" cstate="print"/>
          <a:srcRect/>
          <a:stretch>
            <a:fillRect/>
          </a:stretch>
        </p:blipFill>
        <p:spPr bwMode="auto">
          <a:xfrm>
            <a:off x="6723157" y="1682482"/>
            <a:ext cx="338138" cy="744141"/>
          </a:xfrm>
          <a:prstGeom prst="rect">
            <a:avLst/>
          </a:prstGeom>
          <a:noFill/>
          <a:ln w="9525">
            <a:noFill/>
            <a:miter lim="800000"/>
            <a:headEnd/>
            <a:tailEnd/>
          </a:ln>
        </p:spPr>
      </p:pic>
      <p:pic>
        <p:nvPicPr>
          <p:cNvPr id="80" name="Picture 24" descr="OS_revised"/>
          <p:cNvPicPr>
            <a:picLocks noChangeAspect="1" noChangeArrowheads="1"/>
          </p:cNvPicPr>
          <p:nvPr/>
        </p:nvPicPr>
        <p:blipFill>
          <a:blip r:embed="rId4" cstate="print"/>
          <a:srcRect/>
          <a:stretch>
            <a:fillRect/>
          </a:stretch>
        </p:blipFill>
        <p:spPr bwMode="auto">
          <a:xfrm>
            <a:off x="6598142" y="1742013"/>
            <a:ext cx="338138" cy="742950"/>
          </a:xfrm>
          <a:prstGeom prst="rect">
            <a:avLst/>
          </a:prstGeom>
          <a:noFill/>
          <a:ln w="9525">
            <a:noFill/>
            <a:miter lim="800000"/>
            <a:headEnd/>
            <a:tailEnd/>
          </a:ln>
        </p:spPr>
      </p:pic>
      <p:pic>
        <p:nvPicPr>
          <p:cNvPr id="81" name="Picture 25" descr="OS_revised"/>
          <p:cNvPicPr>
            <a:picLocks noChangeAspect="1" noChangeArrowheads="1"/>
          </p:cNvPicPr>
          <p:nvPr/>
        </p:nvPicPr>
        <p:blipFill>
          <a:blip r:embed="rId4" cstate="print"/>
          <a:srcRect/>
          <a:stretch>
            <a:fillRect/>
          </a:stretch>
        </p:blipFill>
        <p:spPr bwMode="auto">
          <a:xfrm>
            <a:off x="6474317" y="1811069"/>
            <a:ext cx="338138" cy="742950"/>
          </a:xfrm>
          <a:prstGeom prst="rect">
            <a:avLst/>
          </a:prstGeom>
          <a:noFill/>
          <a:ln w="9525">
            <a:noFill/>
            <a:miter lim="800000"/>
            <a:headEnd/>
            <a:tailEnd/>
          </a:ln>
        </p:spPr>
      </p:pic>
      <p:sp>
        <p:nvSpPr>
          <p:cNvPr id="82" name="タイトル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kumimoji="1" lang="en-US" altLang="ja-JP" dirty="0" smtClean="0">
                <a:ea typeface="Meiryo" charset="-128"/>
                <a:cs typeface="Meiryo" charset="-128"/>
              </a:rPr>
              <a:t>VDI</a:t>
            </a:r>
            <a:r>
              <a:rPr kumimoji="1" lang="ja-JP" altLang="en-US" dirty="0" smtClean="0">
                <a:latin typeface="Meiryo" charset="-128"/>
                <a:ea typeface="Meiryo" charset="-128"/>
                <a:cs typeface="Meiryo" charset="-128"/>
              </a:rPr>
              <a:t>でのサイジングを考える</a:t>
            </a:r>
            <a:endParaRPr kumimoji="1" lang="en-US" altLang="ja-JP" dirty="0">
              <a:latin typeface="Meiryo" charset="-128"/>
              <a:ea typeface="Meiryo" charset="-128"/>
              <a:cs typeface="Meiryo" charset="-128"/>
            </a:endParaRPr>
          </a:p>
        </p:txBody>
      </p:sp>
      <p:sp>
        <p:nvSpPr>
          <p:cNvPr id="83" name="Text Box 123"/>
          <p:cNvSpPr txBox="1">
            <a:spLocks noChangeArrowheads="1"/>
          </p:cNvSpPr>
          <p:nvPr/>
        </p:nvSpPr>
        <p:spPr bwMode="auto">
          <a:xfrm>
            <a:off x="6412717" y="3750986"/>
            <a:ext cx="1396536" cy="284501"/>
          </a:xfrm>
          <a:prstGeom prst="rect">
            <a:avLst/>
          </a:prstGeom>
          <a:noFill/>
          <a:ln w="12700">
            <a:noFill/>
            <a:miter lim="800000"/>
            <a:headEnd/>
            <a:tailEnd/>
          </a:ln>
        </p:spPr>
        <p:txBody>
          <a:bodyPr wrap="none">
            <a:spAutoFit/>
          </a:bodyPr>
          <a:lstStyle/>
          <a:p>
            <a:pPr defTabSz="456915" eaLnBrk="0" fontAlgn="auto" hangingPunct="0">
              <a:lnSpc>
                <a:spcPct val="90000"/>
              </a:lnSpc>
              <a:spcBef>
                <a:spcPts val="0"/>
              </a:spcBef>
              <a:spcAft>
                <a:spcPts val="0"/>
              </a:spcAft>
            </a:pPr>
            <a:r>
              <a:rPr lang="ja-JP" altLang="en-US" sz="1350" b="1" dirty="0" smtClean="0">
                <a:solidFill>
                  <a:srgbClr val="FFFFFF"/>
                </a:solidFill>
                <a:latin typeface="Meiryo" charset="-128"/>
                <a:ea typeface="Meiryo" charset="-128"/>
                <a:cs typeface="Meiryo" charset="-128"/>
              </a:rPr>
              <a:t>データセンタ</a:t>
            </a:r>
            <a:r>
              <a:rPr lang="ja-JP" altLang="en-US" sz="1350" b="1" dirty="0" smtClean="0">
                <a:solidFill>
                  <a:srgbClr val="FFFFFF"/>
                </a:solidFill>
                <a:latin typeface="Meiryo" charset="-128"/>
                <a:ea typeface="Meiryo" charset="-128"/>
                <a:cs typeface="Meiryo" charset="-128"/>
              </a:rPr>
              <a:t>ー</a:t>
            </a:r>
            <a:endParaRPr lang="ja-JP" altLang="en-US" sz="1350" b="1" dirty="0">
              <a:solidFill>
                <a:srgbClr val="FFFFFF"/>
              </a:solidFill>
              <a:latin typeface="Meiryo" charset="-128"/>
              <a:ea typeface="Meiryo" charset="-128"/>
              <a:cs typeface="Meiryo" charset="-128"/>
            </a:endParaRPr>
          </a:p>
        </p:txBody>
      </p:sp>
      <p:pic>
        <p:nvPicPr>
          <p:cNvPr id="84" name="Picture 15" descr="ICON_Server_Right_NoShadow_"/>
          <p:cNvPicPr>
            <a:picLocks noChangeAspect="1" noChangeArrowheads="1"/>
          </p:cNvPicPr>
          <p:nvPr/>
        </p:nvPicPr>
        <p:blipFill>
          <a:blip r:embed="rId5" cstate="print"/>
          <a:srcRect/>
          <a:stretch>
            <a:fillRect/>
          </a:stretch>
        </p:blipFill>
        <p:spPr bwMode="auto">
          <a:xfrm>
            <a:off x="3500033" y="3151467"/>
            <a:ext cx="639366" cy="857250"/>
          </a:xfrm>
          <a:prstGeom prst="rect">
            <a:avLst/>
          </a:prstGeom>
          <a:noFill/>
          <a:ln w="9525">
            <a:noFill/>
            <a:miter lim="800000"/>
            <a:headEnd/>
            <a:tailEnd/>
          </a:ln>
        </p:spPr>
      </p:pic>
      <p:pic>
        <p:nvPicPr>
          <p:cNvPr id="85" name="Picture 15" descr="ICON_Server_Right_NoShadow_"/>
          <p:cNvPicPr>
            <a:picLocks noChangeAspect="1" noChangeArrowheads="1"/>
          </p:cNvPicPr>
          <p:nvPr/>
        </p:nvPicPr>
        <p:blipFill>
          <a:blip r:embed="rId5" cstate="print"/>
          <a:srcRect/>
          <a:stretch>
            <a:fillRect/>
          </a:stretch>
        </p:blipFill>
        <p:spPr bwMode="auto">
          <a:xfrm>
            <a:off x="3785784" y="3322917"/>
            <a:ext cx="639366" cy="857250"/>
          </a:xfrm>
          <a:prstGeom prst="rect">
            <a:avLst/>
          </a:prstGeom>
          <a:noFill/>
          <a:ln w="9525">
            <a:noFill/>
            <a:miter lim="800000"/>
            <a:headEnd/>
            <a:tailEnd/>
          </a:ln>
        </p:spPr>
      </p:pic>
      <p:pic>
        <p:nvPicPr>
          <p:cNvPr id="86" name="Picture 13" descr="Server_HalfRack"/>
          <p:cNvPicPr>
            <a:picLocks noChangeAspect="1" noChangeArrowheads="1"/>
          </p:cNvPicPr>
          <p:nvPr/>
        </p:nvPicPr>
        <p:blipFill>
          <a:blip r:embed="rId2" cstate="print"/>
          <a:srcRect/>
          <a:stretch>
            <a:fillRect/>
          </a:stretch>
        </p:blipFill>
        <p:spPr bwMode="auto">
          <a:xfrm rot="21466978">
            <a:off x="4362047" y="1586988"/>
            <a:ext cx="989410" cy="1537097"/>
          </a:xfrm>
          <a:prstGeom prst="rect">
            <a:avLst/>
          </a:prstGeom>
          <a:noFill/>
          <a:ln w="9525">
            <a:noFill/>
            <a:miter lim="800000"/>
            <a:headEnd/>
            <a:tailEnd/>
          </a:ln>
        </p:spPr>
      </p:pic>
      <p:sp>
        <p:nvSpPr>
          <p:cNvPr id="87" name="Line 44"/>
          <p:cNvSpPr>
            <a:spLocks noChangeShapeType="1"/>
          </p:cNvSpPr>
          <p:nvPr/>
        </p:nvSpPr>
        <p:spPr bwMode="auto">
          <a:xfrm flipV="1">
            <a:off x="4471583" y="3494367"/>
            <a:ext cx="1257300" cy="171450"/>
          </a:xfrm>
          <a:prstGeom prst="line">
            <a:avLst/>
          </a:prstGeom>
          <a:noFill/>
          <a:ln w="25400">
            <a:solidFill>
              <a:srgbClr val="FF6600"/>
            </a:solidFill>
            <a:round/>
            <a:headEnd type="triangle" w="med" len="med"/>
            <a:tailEnd type="triangle" w="med" len="med"/>
          </a:ln>
          <a:effectLst>
            <a:prstShdw prst="shdw17" dist="17961" dir="2700000">
              <a:srgbClr val="993D00">
                <a:alpha val="74997"/>
              </a:srgbClr>
            </a:prstShdw>
          </a:effectLst>
        </p:spPr>
        <p:txBody>
          <a:bodyPr/>
          <a:lstStyle/>
          <a:p>
            <a:pPr defTabSz="456915" fontAlgn="auto">
              <a:spcBef>
                <a:spcPts val="0"/>
              </a:spcBef>
              <a:spcAft>
                <a:spcPts val="0"/>
              </a:spcAft>
            </a:pPr>
            <a:endParaRPr lang="ja-JP" altLang="en-US" sz="1350">
              <a:solidFill>
                <a:srgbClr val="000000"/>
              </a:solidFill>
              <a:latin typeface="CiscoSansTT Light"/>
              <a:ea typeface=""/>
              <a:cs typeface=""/>
            </a:endParaRPr>
          </a:p>
        </p:txBody>
      </p:sp>
      <p:pic>
        <p:nvPicPr>
          <p:cNvPr id="88" name="Picture 18" descr="arch1"/>
          <p:cNvPicPr>
            <a:picLocks noChangeAspect="1" noChangeArrowheads="1"/>
          </p:cNvPicPr>
          <p:nvPr/>
        </p:nvPicPr>
        <p:blipFill>
          <a:blip r:embed="rId3" cstate="print"/>
          <a:srcRect/>
          <a:stretch>
            <a:fillRect/>
          </a:stretch>
        </p:blipFill>
        <p:spPr bwMode="auto">
          <a:xfrm>
            <a:off x="4300134" y="1557220"/>
            <a:ext cx="1045369" cy="679847"/>
          </a:xfrm>
          <a:prstGeom prst="rect">
            <a:avLst/>
          </a:prstGeom>
          <a:noFill/>
          <a:ln w="9525">
            <a:noFill/>
            <a:miter lim="800000"/>
            <a:headEnd/>
            <a:tailEnd/>
          </a:ln>
        </p:spPr>
      </p:pic>
      <p:pic>
        <p:nvPicPr>
          <p:cNvPr id="89" name="Picture 21" descr="OS_revised"/>
          <p:cNvPicPr>
            <a:picLocks noChangeAspect="1" noChangeArrowheads="1"/>
          </p:cNvPicPr>
          <p:nvPr/>
        </p:nvPicPr>
        <p:blipFill>
          <a:blip r:embed="rId4" cstate="print"/>
          <a:srcRect/>
          <a:stretch>
            <a:fillRect/>
          </a:stretch>
        </p:blipFill>
        <p:spPr bwMode="auto">
          <a:xfrm>
            <a:off x="4958549" y="1036917"/>
            <a:ext cx="338138" cy="742950"/>
          </a:xfrm>
          <a:prstGeom prst="rect">
            <a:avLst/>
          </a:prstGeom>
          <a:noFill/>
          <a:ln w="9525">
            <a:noFill/>
            <a:miter lim="800000"/>
            <a:headEnd/>
            <a:tailEnd/>
          </a:ln>
        </p:spPr>
      </p:pic>
      <p:pic>
        <p:nvPicPr>
          <p:cNvPr id="90" name="Picture 22" descr="OS_revised"/>
          <p:cNvPicPr>
            <a:picLocks noChangeAspect="1" noChangeArrowheads="1"/>
          </p:cNvPicPr>
          <p:nvPr/>
        </p:nvPicPr>
        <p:blipFill>
          <a:blip r:embed="rId4" cstate="print"/>
          <a:srcRect/>
          <a:stretch>
            <a:fillRect/>
          </a:stretch>
        </p:blipFill>
        <p:spPr bwMode="auto">
          <a:xfrm>
            <a:off x="4840677" y="1095258"/>
            <a:ext cx="338138" cy="742950"/>
          </a:xfrm>
          <a:prstGeom prst="rect">
            <a:avLst/>
          </a:prstGeom>
          <a:noFill/>
          <a:ln w="9525">
            <a:noFill/>
            <a:miter lim="800000"/>
            <a:headEnd/>
            <a:tailEnd/>
          </a:ln>
        </p:spPr>
      </p:pic>
      <p:pic>
        <p:nvPicPr>
          <p:cNvPr id="91" name="Picture 23" descr="OS_revised"/>
          <p:cNvPicPr>
            <a:picLocks noChangeAspect="1" noChangeArrowheads="1"/>
          </p:cNvPicPr>
          <p:nvPr/>
        </p:nvPicPr>
        <p:blipFill>
          <a:blip r:embed="rId4" cstate="print"/>
          <a:srcRect/>
          <a:stretch>
            <a:fillRect/>
          </a:stretch>
        </p:blipFill>
        <p:spPr bwMode="auto">
          <a:xfrm>
            <a:off x="4752571" y="1153598"/>
            <a:ext cx="338138" cy="744141"/>
          </a:xfrm>
          <a:prstGeom prst="rect">
            <a:avLst/>
          </a:prstGeom>
          <a:noFill/>
          <a:ln w="9525">
            <a:noFill/>
            <a:miter lim="800000"/>
            <a:headEnd/>
            <a:tailEnd/>
          </a:ln>
        </p:spPr>
      </p:pic>
      <p:pic>
        <p:nvPicPr>
          <p:cNvPr id="92" name="Picture 24" descr="OS_revised"/>
          <p:cNvPicPr>
            <a:picLocks noChangeAspect="1" noChangeArrowheads="1"/>
          </p:cNvPicPr>
          <p:nvPr/>
        </p:nvPicPr>
        <p:blipFill>
          <a:blip r:embed="rId4" cstate="print"/>
          <a:srcRect/>
          <a:stretch>
            <a:fillRect/>
          </a:stretch>
        </p:blipFill>
        <p:spPr bwMode="auto">
          <a:xfrm>
            <a:off x="4627555" y="1213130"/>
            <a:ext cx="338138" cy="742950"/>
          </a:xfrm>
          <a:prstGeom prst="rect">
            <a:avLst/>
          </a:prstGeom>
          <a:noFill/>
          <a:ln w="9525">
            <a:noFill/>
            <a:miter lim="800000"/>
            <a:headEnd/>
            <a:tailEnd/>
          </a:ln>
        </p:spPr>
      </p:pic>
      <p:pic>
        <p:nvPicPr>
          <p:cNvPr id="93" name="Picture 25" descr="OS_revised"/>
          <p:cNvPicPr>
            <a:picLocks noChangeAspect="1" noChangeArrowheads="1"/>
          </p:cNvPicPr>
          <p:nvPr/>
        </p:nvPicPr>
        <p:blipFill>
          <a:blip r:embed="rId4" cstate="print"/>
          <a:srcRect/>
          <a:stretch>
            <a:fillRect/>
          </a:stretch>
        </p:blipFill>
        <p:spPr bwMode="auto">
          <a:xfrm>
            <a:off x="4488253" y="1271471"/>
            <a:ext cx="338138" cy="742950"/>
          </a:xfrm>
          <a:prstGeom prst="rect">
            <a:avLst/>
          </a:prstGeom>
          <a:noFill/>
          <a:ln w="9525">
            <a:noFill/>
            <a:miter lim="800000"/>
            <a:headEnd/>
            <a:tailEnd/>
          </a:ln>
        </p:spPr>
      </p:pic>
      <p:pic>
        <p:nvPicPr>
          <p:cNvPr id="94" name="Picture 13" descr="Server_HalfRack"/>
          <p:cNvPicPr>
            <a:picLocks noChangeAspect="1" noChangeArrowheads="1"/>
          </p:cNvPicPr>
          <p:nvPr/>
        </p:nvPicPr>
        <p:blipFill>
          <a:blip r:embed="rId2" cstate="print"/>
          <a:srcRect/>
          <a:stretch>
            <a:fillRect/>
          </a:stretch>
        </p:blipFill>
        <p:spPr bwMode="auto">
          <a:xfrm rot="21466978">
            <a:off x="5644349" y="2141819"/>
            <a:ext cx="989409" cy="1537097"/>
          </a:xfrm>
          <a:prstGeom prst="rect">
            <a:avLst/>
          </a:prstGeom>
          <a:noFill/>
          <a:ln w="9525">
            <a:noFill/>
            <a:miter lim="800000"/>
            <a:headEnd/>
            <a:tailEnd/>
          </a:ln>
        </p:spPr>
      </p:pic>
      <p:pic>
        <p:nvPicPr>
          <p:cNvPr id="95" name="Picture 18" descr="arch1"/>
          <p:cNvPicPr>
            <a:picLocks noChangeAspect="1" noChangeArrowheads="1"/>
          </p:cNvPicPr>
          <p:nvPr/>
        </p:nvPicPr>
        <p:blipFill>
          <a:blip r:embed="rId3" cstate="print"/>
          <a:srcRect/>
          <a:stretch>
            <a:fillRect/>
          </a:stretch>
        </p:blipFill>
        <p:spPr bwMode="auto">
          <a:xfrm>
            <a:off x="5582438" y="2112052"/>
            <a:ext cx="1045369" cy="679847"/>
          </a:xfrm>
          <a:prstGeom prst="rect">
            <a:avLst/>
          </a:prstGeom>
          <a:noFill/>
          <a:ln w="9525">
            <a:noFill/>
            <a:miter lim="800000"/>
            <a:headEnd/>
            <a:tailEnd/>
          </a:ln>
        </p:spPr>
      </p:pic>
      <p:pic>
        <p:nvPicPr>
          <p:cNvPr id="96" name="Picture 21" descr="OS_revised"/>
          <p:cNvPicPr>
            <a:picLocks noChangeAspect="1" noChangeArrowheads="1"/>
          </p:cNvPicPr>
          <p:nvPr/>
        </p:nvPicPr>
        <p:blipFill>
          <a:blip r:embed="rId4" cstate="print"/>
          <a:srcRect/>
          <a:stretch>
            <a:fillRect/>
          </a:stretch>
        </p:blipFill>
        <p:spPr bwMode="auto">
          <a:xfrm>
            <a:off x="6240853" y="1591748"/>
            <a:ext cx="338138" cy="742950"/>
          </a:xfrm>
          <a:prstGeom prst="rect">
            <a:avLst/>
          </a:prstGeom>
          <a:noFill/>
          <a:ln w="9525">
            <a:noFill/>
            <a:miter lim="800000"/>
            <a:headEnd/>
            <a:tailEnd/>
          </a:ln>
        </p:spPr>
      </p:pic>
      <p:pic>
        <p:nvPicPr>
          <p:cNvPr id="97" name="Picture 22" descr="OS_revised"/>
          <p:cNvPicPr>
            <a:picLocks noChangeAspect="1" noChangeArrowheads="1"/>
          </p:cNvPicPr>
          <p:nvPr/>
        </p:nvPicPr>
        <p:blipFill>
          <a:blip r:embed="rId4" cstate="print"/>
          <a:srcRect/>
          <a:stretch>
            <a:fillRect/>
          </a:stretch>
        </p:blipFill>
        <p:spPr bwMode="auto">
          <a:xfrm>
            <a:off x="6122980" y="1650089"/>
            <a:ext cx="338138" cy="742950"/>
          </a:xfrm>
          <a:prstGeom prst="rect">
            <a:avLst/>
          </a:prstGeom>
          <a:noFill/>
          <a:ln w="9525">
            <a:noFill/>
            <a:miter lim="800000"/>
            <a:headEnd/>
            <a:tailEnd/>
          </a:ln>
        </p:spPr>
      </p:pic>
      <p:pic>
        <p:nvPicPr>
          <p:cNvPr id="98" name="Picture 23" descr="OS_revised"/>
          <p:cNvPicPr>
            <a:picLocks noChangeAspect="1" noChangeArrowheads="1"/>
          </p:cNvPicPr>
          <p:nvPr/>
        </p:nvPicPr>
        <p:blipFill>
          <a:blip r:embed="rId4" cstate="print"/>
          <a:srcRect/>
          <a:stretch>
            <a:fillRect/>
          </a:stretch>
        </p:blipFill>
        <p:spPr bwMode="auto">
          <a:xfrm>
            <a:off x="6034874" y="1708430"/>
            <a:ext cx="338138" cy="744141"/>
          </a:xfrm>
          <a:prstGeom prst="rect">
            <a:avLst/>
          </a:prstGeom>
          <a:noFill/>
          <a:ln w="9525">
            <a:noFill/>
            <a:miter lim="800000"/>
            <a:headEnd/>
            <a:tailEnd/>
          </a:ln>
        </p:spPr>
      </p:pic>
      <p:pic>
        <p:nvPicPr>
          <p:cNvPr id="99" name="Picture 24" descr="OS_revised"/>
          <p:cNvPicPr>
            <a:picLocks noChangeAspect="1" noChangeArrowheads="1"/>
          </p:cNvPicPr>
          <p:nvPr/>
        </p:nvPicPr>
        <p:blipFill>
          <a:blip r:embed="rId4" cstate="print"/>
          <a:srcRect/>
          <a:stretch>
            <a:fillRect/>
          </a:stretch>
        </p:blipFill>
        <p:spPr bwMode="auto">
          <a:xfrm>
            <a:off x="5909859" y="1767961"/>
            <a:ext cx="338138" cy="742950"/>
          </a:xfrm>
          <a:prstGeom prst="rect">
            <a:avLst/>
          </a:prstGeom>
          <a:noFill/>
          <a:ln w="9525">
            <a:noFill/>
            <a:miter lim="800000"/>
            <a:headEnd/>
            <a:tailEnd/>
          </a:ln>
        </p:spPr>
      </p:pic>
      <p:pic>
        <p:nvPicPr>
          <p:cNvPr id="100" name="Picture 25" descr="OS_revised"/>
          <p:cNvPicPr>
            <a:picLocks noChangeAspect="1" noChangeArrowheads="1"/>
          </p:cNvPicPr>
          <p:nvPr/>
        </p:nvPicPr>
        <p:blipFill>
          <a:blip r:embed="rId4" cstate="print"/>
          <a:srcRect/>
          <a:stretch>
            <a:fillRect/>
          </a:stretch>
        </p:blipFill>
        <p:spPr bwMode="auto">
          <a:xfrm>
            <a:off x="5786034" y="1837017"/>
            <a:ext cx="338138" cy="742950"/>
          </a:xfrm>
          <a:prstGeom prst="rect">
            <a:avLst/>
          </a:prstGeom>
          <a:noFill/>
          <a:ln w="9525">
            <a:noFill/>
            <a:miter lim="800000"/>
            <a:headEnd/>
            <a:tailEnd/>
          </a:ln>
        </p:spPr>
      </p:pic>
      <p:grpSp>
        <p:nvGrpSpPr>
          <p:cNvPr id="101" name="グループ化 1027"/>
          <p:cNvGrpSpPr>
            <a:grpSpLocks/>
          </p:cNvGrpSpPr>
          <p:nvPr/>
        </p:nvGrpSpPr>
        <p:grpSpPr bwMode="auto">
          <a:xfrm>
            <a:off x="5614583" y="2922867"/>
            <a:ext cx="1085850" cy="352425"/>
            <a:chOff x="3429000" y="2362200"/>
            <a:chExt cx="1447800" cy="469900"/>
          </a:xfrm>
        </p:grpSpPr>
        <p:pic>
          <p:nvPicPr>
            <p:cNvPr id="102" name="Rectangle 52"/>
            <p:cNvPicPr>
              <a:picLocks noChangeArrowheads="1"/>
            </p:cNvPicPr>
            <p:nvPr/>
          </p:nvPicPr>
          <p:blipFill>
            <a:blip r:embed="rId6" cstate="print"/>
            <a:srcRect/>
            <a:stretch>
              <a:fillRect/>
            </a:stretch>
          </p:blipFill>
          <p:spPr bwMode="auto">
            <a:xfrm>
              <a:off x="3429000" y="2362200"/>
              <a:ext cx="1447800" cy="469900"/>
            </a:xfrm>
            <a:prstGeom prst="rect">
              <a:avLst/>
            </a:prstGeom>
            <a:noFill/>
            <a:ln w="9525">
              <a:noFill/>
              <a:miter lim="800000"/>
              <a:headEnd/>
              <a:tailEnd/>
            </a:ln>
          </p:spPr>
        </p:pic>
        <p:sp>
          <p:nvSpPr>
            <p:cNvPr id="103" name="Text Box 50"/>
            <p:cNvSpPr txBox="1">
              <a:spLocks noChangeArrowheads="1"/>
            </p:cNvSpPr>
            <p:nvPr/>
          </p:nvSpPr>
          <p:spPr bwMode="auto">
            <a:xfrm>
              <a:off x="3655196" y="2381353"/>
              <a:ext cx="935293" cy="363772"/>
            </a:xfrm>
            <a:prstGeom prst="rect">
              <a:avLst/>
            </a:prstGeom>
            <a:noFill/>
            <a:ln w="9525">
              <a:noFill/>
              <a:miter lim="800000"/>
              <a:headEnd/>
              <a:tailEnd/>
            </a:ln>
          </p:spPr>
          <p:txBody>
            <a:bodyPr wrap="none" lIns="61593" tIns="30796" rIns="61593" bIns="30796" anchor="ctr">
              <a:spAutoFit/>
            </a:bodyPr>
            <a:lstStyle/>
            <a:p>
              <a:pPr algn="ctr" defTabSz="610791" eaLnBrk="0" fontAlgn="auto" hangingPunct="0">
                <a:lnSpc>
                  <a:spcPct val="90000"/>
                </a:lnSpc>
                <a:spcBef>
                  <a:spcPts val="0"/>
                </a:spcBef>
                <a:spcAft>
                  <a:spcPts val="0"/>
                </a:spcAft>
              </a:pPr>
              <a:r>
                <a:rPr lang="en-US" altLang="ja-JP" sz="750">
                  <a:solidFill>
                    <a:srgbClr val="FFFFFF"/>
                  </a:solidFill>
                  <a:latin typeface="Meiryo" charset="-128"/>
                  <a:ea typeface="Meiryo" charset="-128"/>
                  <a:cs typeface="Meiryo" charset="-128"/>
                </a:rPr>
                <a:t>Desktop VM</a:t>
              </a:r>
            </a:p>
            <a:p>
              <a:pPr algn="ctr" defTabSz="610791" eaLnBrk="0" fontAlgn="auto" hangingPunct="0">
                <a:lnSpc>
                  <a:spcPct val="90000"/>
                </a:lnSpc>
                <a:spcBef>
                  <a:spcPts val="0"/>
                </a:spcBef>
                <a:spcAft>
                  <a:spcPts val="0"/>
                </a:spcAft>
              </a:pPr>
              <a:r>
                <a:rPr lang="ja-JP" altLang="en-US" sz="750">
                  <a:solidFill>
                    <a:srgbClr val="FFFFFF"/>
                  </a:solidFill>
                  <a:latin typeface="Meiryo" charset="-128"/>
                  <a:ea typeface="Meiryo" charset="-128"/>
                  <a:cs typeface="Meiryo" charset="-128"/>
                </a:rPr>
                <a:t>収容サーバ群</a:t>
              </a:r>
              <a:endParaRPr lang="en-US" altLang="ja-JP" sz="750">
                <a:solidFill>
                  <a:srgbClr val="FFFFFF"/>
                </a:solidFill>
                <a:latin typeface="Meiryo" charset="-128"/>
                <a:ea typeface="Meiryo" charset="-128"/>
                <a:cs typeface="Meiryo" charset="-128"/>
              </a:endParaRPr>
            </a:p>
          </p:txBody>
        </p:sp>
      </p:grpSp>
      <p:grpSp>
        <p:nvGrpSpPr>
          <p:cNvPr id="104" name="グループ化 1031"/>
          <p:cNvGrpSpPr>
            <a:grpSpLocks/>
          </p:cNvGrpSpPr>
          <p:nvPr/>
        </p:nvGrpSpPr>
        <p:grpSpPr bwMode="auto">
          <a:xfrm>
            <a:off x="4300133" y="2351367"/>
            <a:ext cx="1085850" cy="352425"/>
            <a:chOff x="3429000" y="2362200"/>
            <a:chExt cx="1447800" cy="469900"/>
          </a:xfrm>
        </p:grpSpPr>
        <p:pic>
          <p:nvPicPr>
            <p:cNvPr id="105" name="Rectangle 52"/>
            <p:cNvPicPr>
              <a:picLocks noChangeArrowheads="1"/>
            </p:cNvPicPr>
            <p:nvPr/>
          </p:nvPicPr>
          <p:blipFill>
            <a:blip r:embed="rId6" cstate="print"/>
            <a:srcRect/>
            <a:stretch>
              <a:fillRect/>
            </a:stretch>
          </p:blipFill>
          <p:spPr bwMode="auto">
            <a:xfrm>
              <a:off x="3429000" y="2362200"/>
              <a:ext cx="1447800" cy="469900"/>
            </a:xfrm>
            <a:prstGeom prst="rect">
              <a:avLst/>
            </a:prstGeom>
            <a:noFill/>
            <a:ln w="9525">
              <a:noFill/>
              <a:miter lim="800000"/>
              <a:headEnd/>
              <a:tailEnd/>
            </a:ln>
          </p:spPr>
        </p:pic>
        <p:sp>
          <p:nvSpPr>
            <p:cNvPr id="106" name="Text Box 50"/>
            <p:cNvSpPr txBox="1">
              <a:spLocks noChangeArrowheads="1"/>
            </p:cNvSpPr>
            <p:nvPr/>
          </p:nvSpPr>
          <p:spPr bwMode="auto">
            <a:xfrm>
              <a:off x="3655196" y="2381353"/>
              <a:ext cx="935293" cy="363772"/>
            </a:xfrm>
            <a:prstGeom prst="rect">
              <a:avLst/>
            </a:prstGeom>
            <a:noFill/>
            <a:ln w="9525">
              <a:noFill/>
              <a:miter lim="800000"/>
              <a:headEnd/>
              <a:tailEnd/>
            </a:ln>
          </p:spPr>
          <p:txBody>
            <a:bodyPr wrap="none" lIns="61593" tIns="30796" rIns="61593" bIns="30796" anchor="ctr">
              <a:spAutoFit/>
            </a:bodyPr>
            <a:lstStyle/>
            <a:p>
              <a:pPr algn="ctr" defTabSz="610791" eaLnBrk="0" fontAlgn="auto" hangingPunct="0">
                <a:lnSpc>
                  <a:spcPct val="90000"/>
                </a:lnSpc>
                <a:spcBef>
                  <a:spcPts val="0"/>
                </a:spcBef>
                <a:spcAft>
                  <a:spcPts val="0"/>
                </a:spcAft>
              </a:pPr>
              <a:r>
                <a:rPr lang="en-US" altLang="ja-JP" sz="750">
                  <a:solidFill>
                    <a:srgbClr val="FFFFFF"/>
                  </a:solidFill>
                  <a:latin typeface="Meiryo" charset="-128"/>
                  <a:ea typeface="Meiryo" charset="-128"/>
                  <a:cs typeface="Meiryo" charset="-128"/>
                </a:rPr>
                <a:t>Desktop VM</a:t>
              </a:r>
            </a:p>
            <a:p>
              <a:pPr algn="ctr" defTabSz="610791" eaLnBrk="0" fontAlgn="auto" hangingPunct="0">
                <a:lnSpc>
                  <a:spcPct val="90000"/>
                </a:lnSpc>
                <a:spcBef>
                  <a:spcPts val="0"/>
                </a:spcBef>
                <a:spcAft>
                  <a:spcPts val="0"/>
                </a:spcAft>
              </a:pPr>
              <a:r>
                <a:rPr lang="ja-JP" altLang="en-US" sz="750">
                  <a:solidFill>
                    <a:srgbClr val="FFFFFF"/>
                  </a:solidFill>
                  <a:latin typeface="Meiryo" charset="-128"/>
                  <a:ea typeface="Meiryo" charset="-128"/>
                  <a:cs typeface="Meiryo" charset="-128"/>
                </a:rPr>
                <a:t>収容サーバ群</a:t>
              </a:r>
              <a:endParaRPr lang="en-US" altLang="ja-JP" sz="750">
                <a:solidFill>
                  <a:srgbClr val="FFFFFF"/>
                </a:solidFill>
                <a:latin typeface="Meiryo" charset="-128"/>
                <a:ea typeface="Meiryo" charset="-128"/>
                <a:cs typeface="Meiryo" charset="-128"/>
              </a:endParaRPr>
            </a:p>
          </p:txBody>
        </p:sp>
      </p:grpSp>
      <p:sp>
        <p:nvSpPr>
          <p:cNvPr id="107" name="Line 44"/>
          <p:cNvSpPr>
            <a:spLocks noChangeShapeType="1"/>
          </p:cNvSpPr>
          <p:nvPr/>
        </p:nvSpPr>
        <p:spPr bwMode="auto">
          <a:xfrm flipV="1">
            <a:off x="4300133" y="2980017"/>
            <a:ext cx="285750" cy="285750"/>
          </a:xfrm>
          <a:prstGeom prst="line">
            <a:avLst/>
          </a:prstGeom>
          <a:noFill/>
          <a:ln w="25400">
            <a:solidFill>
              <a:srgbClr val="FF6600"/>
            </a:solidFill>
            <a:round/>
            <a:headEnd type="triangle" w="med" len="med"/>
            <a:tailEnd type="triangle" w="med" len="med"/>
          </a:ln>
          <a:effectLst>
            <a:prstShdw prst="shdw17" dist="17961" dir="2700000">
              <a:srgbClr val="993D00">
                <a:alpha val="74997"/>
              </a:srgbClr>
            </a:prstShdw>
          </a:effectLst>
        </p:spPr>
        <p:txBody>
          <a:bodyPr/>
          <a:lstStyle/>
          <a:p>
            <a:pPr defTabSz="456915" fontAlgn="auto">
              <a:spcBef>
                <a:spcPts val="0"/>
              </a:spcBef>
              <a:spcAft>
                <a:spcPts val="0"/>
              </a:spcAft>
            </a:pPr>
            <a:endParaRPr lang="ja-JP" altLang="en-US" sz="1350">
              <a:solidFill>
                <a:srgbClr val="000000"/>
              </a:solidFill>
              <a:latin typeface="CiscoSansTT Light"/>
              <a:ea typeface=""/>
              <a:cs typeface=""/>
            </a:endParaRPr>
          </a:p>
        </p:txBody>
      </p:sp>
      <p:grpSp>
        <p:nvGrpSpPr>
          <p:cNvPr id="108" name="グループ化 1012"/>
          <p:cNvGrpSpPr>
            <a:grpSpLocks/>
          </p:cNvGrpSpPr>
          <p:nvPr/>
        </p:nvGrpSpPr>
        <p:grpSpPr bwMode="auto">
          <a:xfrm>
            <a:off x="3500033" y="3151467"/>
            <a:ext cx="1085850" cy="352425"/>
            <a:chOff x="3429000" y="2362200"/>
            <a:chExt cx="1447800" cy="469900"/>
          </a:xfrm>
        </p:grpSpPr>
        <p:pic>
          <p:nvPicPr>
            <p:cNvPr id="109" name="Rectangle 52"/>
            <p:cNvPicPr>
              <a:picLocks noChangeArrowheads="1"/>
            </p:cNvPicPr>
            <p:nvPr/>
          </p:nvPicPr>
          <p:blipFill>
            <a:blip r:embed="rId6" cstate="print"/>
            <a:srcRect/>
            <a:stretch>
              <a:fillRect/>
            </a:stretch>
          </p:blipFill>
          <p:spPr bwMode="auto">
            <a:xfrm>
              <a:off x="3429000" y="2362200"/>
              <a:ext cx="1447800" cy="469900"/>
            </a:xfrm>
            <a:prstGeom prst="rect">
              <a:avLst/>
            </a:prstGeom>
            <a:noFill/>
            <a:ln w="9525">
              <a:noFill/>
              <a:miter lim="800000"/>
              <a:headEnd/>
              <a:tailEnd/>
            </a:ln>
          </p:spPr>
        </p:pic>
        <p:sp>
          <p:nvSpPr>
            <p:cNvPr id="110" name="Text Box 50"/>
            <p:cNvSpPr txBox="1">
              <a:spLocks noChangeArrowheads="1"/>
            </p:cNvSpPr>
            <p:nvPr/>
          </p:nvSpPr>
          <p:spPr bwMode="auto">
            <a:xfrm>
              <a:off x="3704889" y="2381353"/>
              <a:ext cx="935293" cy="363772"/>
            </a:xfrm>
            <a:prstGeom prst="rect">
              <a:avLst/>
            </a:prstGeom>
            <a:noFill/>
            <a:ln w="9525">
              <a:noFill/>
              <a:miter lim="800000"/>
              <a:headEnd/>
              <a:tailEnd/>
            </a:ln>
          </p:spPr>
          <p:txBody>
            <a:bodyPr wrap="none" lIns="61593" tIns="30796" rIns="61593" bIns="30796" anchor="ctr">
              <a:spAutoFit/>
            </a:bodyPr>
            <a:lstStyle/>
            <a:p>
              <a:pPr algn="ctr" defTabSz="610791" eaLnBrk="0" fontAlgn="auto" hangingPunct="0">
                <a:lnSpc>
                  <a:spcPct val="90000"/>
                </a:lnSpc>
                <a:spcBef>
                  <a:spcPts val="0"/>
                </a:spcBef>
                <a:spcAft>
                  <a:spcPts val="0"/>
                </a:spcAft>
              </a:pPr>
              <a:r>
                <a:rPr lang="en-US" altLang="ja-JP" sz="750" dirty="0">
                  <a:solidFill>
                    <a:srgbClr val="FFFFFF"/>
                  </a:solidFill>
                  <a:latin typeface="Meiryo" charset="-128"/>
                  <a:ea typeface="Meiryo" charset="-128"/>
                  <a:cs typeface="Meiryo" charset="-128"/>
                </a:rPr>
                <a:t>VDI</a:t>
              </a:r>
            </a:p>
            <a:p>
              <a:pPr algn="ctr" defTabSz="610791" eaLnBrk="0" fontAlgn="auto" hangingPunct="0">
                <a:lnSpc>
                  <a:spcPct val="90000"/>
                </a:lnSpc>
                <a:spcBef>
                  <a:spcPts val="0"/>
                </a:spcBef>
                <a:spcAft>
                  <a:spcPts val="0"/>
                </a:spcAft>
              </a:pPr>
              <a:r>
                <a:rPr lang="ja-JP" altLang="en-US" sz="750" dirty="0">
                  <a:solidFill>
                    <a:srgbClr val="FFFFFF"/>
                  </a:solidFill>
                  <a:latin typeface="Meiryo" charset="-128"/>
                  <a:ea typeface="Meiryo" charset="-128"/>
                  <a:cs typeface="Meiryo" charset="-128"/>
                </a:rPr>
                <a:t>管理サーバ群</a:t>
              </a:r>
              <a:endParaRPr lang="en-US" altLang="ja-JP" sz="750" dirty="0">
                <a:solidFill>
                  <a:srgbClr val="FFFFFF"/>
                </a:solidFill>
                <a:latin typeface="Meiryo" charset="-128"/>
                <a:ea typeface="Meiryo" charset="-128"/>
                <a:cs typeface="Meiryo" charset="-128"/>
              </a:endParaRPr>
            </a:p>
          </p:txBody>
        </p:sp>
      </p:grpSp>
      <p:sp>
        <p:nvSpPr>
          <p:cNvPr id="111" name="Line 44"/>
          <p:cNvSpPr>
            <a:spLocks noChangeShapeType="1"/>
          </p:cNvSpPr>
          <p:nvPr/>
        </p:nvSpPr>
        <p:spPr bwMode="auto">
          <a:xfrm flipV="1">
            <a:off x="3385733" y="4008717"/>
            <a:ext cx="285750" cy="171450"/>
          </a:xfrm>
          <a:prstGeom prst="line">
            <a:avLst/>
          </a:prstGeom>
          <a:noFill/>
          <a:ln w="25400">
            <a:solidFill>
              <a:srgbClr val="FF6600"/>
            </a:solidFill>
            <a:round/>
            <a:headEnd type="triangle" w="med" len="med"/>
            <a:tailEnd type="triangle" w="med" len="med"/>
          </a:ln>
          <a:effectLst>
            <a:prstShdw prst="shdw17" dist="17961" dir="2700000">
              <a:srgbClr val="993D00">
                <a:alpha val="74997"/>
              </a:srgbClr>
            </a:prstShdw>
          </a:effectLst>
        </p:spPr>
        <p:txBody>
          <a:bodyPr/>
          <a:lstStyle/>
          <a:p>
            <a:pPr defTabSz="456915" fontAlgn="auto">
              <a:spcBef>
                <a:spcPts val="0"/>
              </a:spcBef>
              <a:spcAft>
                <a:spcPts val="0"/>
              </a:spcAft>
            </a:pPr>
            <a:endParaRPr lang="ja-JP" altLang="en-US" sz="1350">
              <a:solidFill>
                <a:srgbClr val="000000"/>
              </a:solidFill>
              <a:latin typeface="CiscoSansTT Light"/>
              <a:ea typeface=""/>
              <a:cs typeface=""/>
            </a:endParaRPr>
          </a:p>
        </p:txBody>
      </p:sp>
      <p:pic>
        <p:nvPicPr>
          <p:cNvPr id="112" name="Picture 42" descr="ICON_Desktop_Q308"/>
          <p:cNvPicPr>
            <a:picLocks noChangeArrowheads="1"/>
          </p:cNvPicPr>
          <p:nvPr/>
        </p:nvPicPr>
        <p:blipFill>
          <a:blip r:embed="rId7" cstate="print"/>
          <a:srcRect/>
          <a:stretch>
            <a:fillRect/>
          </a:stretch>
        </p:blipFill>
        <p:spPr bwMode="auto">
          <a:xfrm>
            <a:off x="1728383" y="3322917"/>
            <a:ext cx="839391" cy="896541"/>
          </a:xfrm>
          <a:prstGeom prst="rect">
            <a:avLst/>
          </a:prstGeom>
          <a:noFill/>
          <a:ln w="9525">
            <a:noFill/>
            <a:miter lim="800000"/>
            <a:headEnd/>
            <a:tailEnd/>
          </a:ln>
        </p:spPr>
      </p:pic>
      <p:pic>
        <p:nvPicPr>
          <p:cNvPr id="113" name="Picture 42" descr="ICON_Desktop_Q308"/>
          <p:cNvPicPr>
            <a:picLocks noChangeArrowheads="1"/>
          </p:cNvPicPr>
          <p:nvPr/>
        </p:nvPicPr>
        <p:blipFill>
          <a:blip r:embed="rId7" cstate="print"/>
          <a:srcRect/>
          <a:stretch>
            <a:fillRect/>
          </a:stretch>
        </p:blipFill>
        <p:spPr bwMode="auto">
          <a:xfrm>
            <a:off x="2528483" y="3837267"/>
            <a:ext cx="839391" cy="896541"/>
          </a:xfrm>
          <a:prstGeom prst="rect">
            <a:avLst/>
          </a:prstGeom>
          <a:noFill/>
          <a:ln w="9525">
            <a:noFill/>
            <a:miter lim="800000"/>
            <a:headEnd/>
            <a:tailEnd/>
          </a:ln>
        </p:spPr>
      </p:pic>
      <p:grpSp>
        <p:nvGrpSpPr>
          <p:cNvPr id="114" name="グループ化 1051"/>
          <p:cNvGrpSpPr>
            <a:grpSpLocks/>
          </p:cNvGrpSpPr>
          <p:nvPr/>
        </p:nvGrpSpPr>
        <p:grpSpPr bwMode="auto">
          <a:xfrm>
            <a:off x="6122980" y="3273277"/>
            <a:ext cx="971550" cy="352425"/>
            <a:chOff x="7086600" y="990600"/>
            <a:chExt cx="1295400" cy="469900"/>
          </a:xfrm>
        </p:grpSpPr>
        <p:pic>
          <p:nvPicPr>
            <p:cNvPr id="115" name="Rectangle 52"/>
            <p:cNvPicPr>
              <a:picLocks noChangeArrowheads="1"/>
            </p:cNvPicPr>
            <p:nvPr/>
          </p:nvPicPr>
          <p:blipFill>
            <a:blip r:embed="rId6" cstate="print"/>
            <a:srcRect/>
            <a:stretch>
              <a:fillRect/>
            </a:stretch>
          </p:blipFill>
          <p:spPr bwMode="auto">
            <a:xfrm>
              <a:off x="7086600" y="990600"/>
              <a:ext cx="1295400" cy="469900"/>
            </a:xfrm>
            <a:prstGeom prst="rect">
              <a:avLst/>
            </a:prstGeom>
            <a:noFill/>
            <a:ln w="9525">
              <a:noFill/>
              <a:miter lim="800000"/>
              <a:headEnd/>
              <a:tailEnd/>
            </a:ln>
          </p:spPr>
        </p:pic>
        <p:sp>
          <p:nvSpPr>
            <p:cNvPr id="116" name="Text Box 50"/>
            <p:cNvSpPr txBox="1">
              <a:spLocks noChangeArrowheads="1"/>
            </p:cNvSpPr>
            <p:nvPr/>
          </p:nvSpPr>
          <p:spPr bwMode="auto">
            <a:xfrm>
              <a:off x="7267912" y="1009753"/>
              <a:ext cx="935293" cy="363772"/>
            </a:xfrm>
            <a:prstGeom prst="rect">
              <a:avLst/>
            </a:prstGeom>
            <a:noFill/>
            <a:ln w="9525">
              <a:noFill/>
              <a:miter lim="800000"/>
              <a:headEnd/>
              <a:tailEnd/>
            </a:ln>
          </p:spPr>
          <p:txBody>
            <a:bodyPr wrap="none" lIns="61593" tIns="30796" rIns="61593" bIns="30796" anchor="ctr">
              <a:spAutoFit/>
            </a:bodyPr>
            <a:lstStyle/>
            <a:p>
              <a:pPr algn="ctr" defTabSz="610791" eaLnBrk="0" fontAlgn="auto" hangingPunct="0">
                <a:lnSpc>
                  <a:spcPct val="90000"/>
                </a:lnSpc>
                <a:spcBef>
                  <a:spcPts val="0"/>
                </a:spcBef>
                <a:spcAft>
                  <a:spcPts val="0"/>
                </a:spcAft>
              </a:pPr>
              <a:r>
                <a:rPr lang="en-US" altLang="ja-JP" sz="750" dirty="0">
                  <a:solidFill>
                    <a:srgbClr val="FFFFFF"/>
                  </a:solidFill>
                  <a:latin typeface="Meiryo" charset="-128"/>
                  <a:ea typeface="Meiryo" charset="-128"/>
                  <a:cs typeface="Meiryo" charset="-128"/>
                </a:rPr>
                <a:t>SAN / CIFS</a:t>
              </a:r>
            </a:p>
            <a:p>
              <a:pPr algn="ctr" defTabSz="610791" eaLnBrk="0" fontAlgn="auto" hangingPunct="0">
                <a:lnSpc>
                  <a:spcPct val="90000"/>
                </a:lnSpc>
                <a:spcBef>
                  <a:spcPts val="0"/>
                </a:spcBef>
                <a:spcAft>
                  <a:spcPts val="0"/>
                </a:spcAft>
              </a:pPr>
              <a:r>
                <a:rPr lang="ja-JP" altLang="en-US" sz="750" dirty="0">
                  <a:solidFill>
                    <a:srgbClr val="FFFFFF"/>
                  </a:solidFill>
                  <a:latin typeface="Meiryo" charset="-128"/>
                  <a:ea typeface="Meiryo" charset="-128"/>
                  <a:cs typeface="Meiryo" charset="-128"/>
                </a:rPr>
                <a:t>ストレージ群</a:t>
              </a:r>
              <a:endParaRPr lang="en-US" altLang="ja-JP" sz="750" dirty="0">
                <a:solidFill>
                  <a:srgbClr val="FFFFFF"/>
                </a:solidFill>
                <a:latin typeface="Meiryo" charset="-128"/>
                <a:ea typeface="Meiryo" charset="-128"/>
                <a:cs typeface="Meiryo" charset="-128"/>
              </a:endParaRPr>
            </a:p>
          </p:txBody>
        </p:sp>
      </p:grpSp>
      <p:sp>
        <p:nvSpPr>
          <p:cNvPr id="117" name="Rounded Rectangle 1197"/>
          <p:cNvSpPr>
            <a:spLocks noChangeArrowheads="1"/>
          </p:cNvSpPr>
          <p:nvPr/>
        </p:nvSpPr>
        <p:spPr bwMode="auto">
          <a:xfrm>
            <a:off x="4694153" y="3723012"/>
            <a:ext cx="1059814" cy="229705"/>
          </a:xfrm>
          <a:prstGeom prst="roundRect">
            <a:avLst>
              <a:gd name="adj" fmla="val 16667"/>
            </a:avLst>
          </a:prstGeom>
          <a:noFill/>
          <a:ln w="9525">
            <a:noFill/>
            <a:round/>
            <a:headEnd/>
            <a:tailEnd/>
          </a:ln>
        </p:spPr>
        <p:txBody>
          <a:bodyPr wrap="none" lIns="61593" tIns="30796" rIns="61593" bIns="30796" anchor="ctr">
            <a:spAutoFit/>
          </a:bodyPr>
          <a:lstStyle/>
          <a:p>
            <a:pPr algn="ctr" defTabSz="610791" eaLnBrk="0" fontAlgn="auto" hangingPunct="0">
              <a:lnSpc>
                <a:spcPct val="90000"/>
              </a:lnSpc>
              <a:spcBef>
                <a:spcPts val="0"/>
              </a:spcBef>
              <a:spcAft>
                <a:spcPts val="0"/>
              </a:spcAft>
            </a:pPr>
            <a:r>
              <a:rPr lang="en-US" altLang="ja-JP" sz="1050" b="1">
                <a:solidFill>
                  <a:srgbClr val="000000"/>
                </a:solidFill>
                <a:latin typeface="ＭＳ Ｐゴシック" pitchFamily="50" charset="-128"/>
                <a:ea typeface=""/>
                <a:cs typeface=""/>
              </a:rPr>
              <a:t>RDP/ICA/etc…</a:t>
            </a:r>
          </a:p>
        </p:txBody>
      </p:sp>
      <p:grpSp>
        <p:nvGrpSpPr>
          <p:cNvPr id="118" name="グループ化 1054"/>
          <p:cNvGrpSpPr>
            <a:grpSpLocks/>
          </p:cNvGrpSpPr>
          <p:nvPr/>
        </p:nvGrpSpPr>
        <p:grpSpPr bwMode="auto">
          <a:xfrm>
            <a:off x="1481924" y="4381383"/>
            <a:ext cx="1085850" cy="352425"/>
            <a:chOff x="3429000" y="2362200"/>
            <a:chExt cx="1447800" cy="469900"/>
          </a:xfrm>
        </p:grpSpPr>
        <p:pic>
          <p:nvPicPr>
            <p:cNvPr id="119" name="Rectangle 52"/>
            <p:cNvPicPr>
              <a:picLocks noChangeArrowheads="1"/>
            </p:cNvPicPr>
            <p:nvPr/>
          </p:nvPicPr>
          <p:blipFill>
            <a:blip r:embed="rId6" cstate="print"/>
            <a:srcRect/>
            <a:stretch>
              <a:fillRect/>
            </a:stretch>
          </p:blipFill>
          <p:spPr bwMode="auto">
            <a:xfrm>
              <a:off x="3429000" y="2362200"/>
              <a:ext cx="1447800" cy="469900"/>
            </a:xfrm>
            <a:prstGeom prst="rect">
              <a:avLst/>
            </a:prstGeom>
            <a:noFill/>
            <a:ln w="9525">
              <a:noFill/>
              <a:miter lim="800000"/>
              <a:headEnd/>
              <a:tailEnd/>
            </a:ln>
          </p:spPr>
        </p:pic>
        <p:sp>
          <p:nvSpPr>
            <p:cNvPr id="120" name="Text Box 50"/>
            <p:cNvSpPr txBox="1">
              <a:spLocks noChangeArrowheads="1"/>
            </p:cNvSpPr>
            <p:nvPr/>
          </p:nvSpPr>
          <p:spPr bwMode="auto">
            <a:xfrm>
              <a:off x="3897249" y="2450603"/>
              <a:ext cx="550573" cy="225272"/>
            </a:xfrm>
            <a:prstGeom prst="rect">
              <a:avLst/>
            </a:prstGeom>
            <a:noFill/>
            <a:ln w="9525">
              <a:noFill/>
              <a:miter lim="800000"/>
              <a:headEnd/>
              <a:tailEnd/>
            </a:ln>
          </p:spPr>
          <p:txBody>
            <a:bodyPr wrap="none" lIns="61593" tIns="30796" rIns="61593" bIns="30796" anchor="ctr">
              <a:spAutoFit/>
            </a:bodyPr>
            <a:lstStyle/>
            <a:p>
              <a:pPr algn="ctr" defTabSz="610791" eaLnBrk="0" fontAlgn="auto" hangingPunct="0">
                <a:lnSpc>
                  <a:spcPct val="90000"/>
                </a:lnSpc>
                <a:spcBef>
                  <a:spcPts val="0"/>
                </a:spcBef>
                <a:spcAft>
                  <a:spcPts val="0"/>
                </a:spcAft>
              </a:pPr>
              <a:r>
                <a:rPr lang="ja-JP" altLang="en-US" sz="750" dirty="0">
                  <a:solidFill>
                    <a:srgbClr val="FFFFFF"/>
                  </a:solidFill>
                  <a:latin typeface="Meiryo" charset="-128"/>
                  <a:ea typeface="Meiryo" charset="-128"/>
                  <a:cs typeface="Meiryo" charset="-128"/>
                </a:rPr>
                <a:t>端末群</a:t>
              </a:r>
              <a:endParaRPr lang="en-US" altLang="ja-JP" sz="750" dirty="0">
                <a:solidFill>
                  <a:srgbClr val="FFFFFF"/>
                </a:solidFill>
                <a:latin typeface="Meiryo" charset="-128"/>
                <a:ea typeface="Meiryo" charset="-128"/>
                <a:cs typeface="Meiryo" charset="-128"/>
              </a:endParaRPr>
            </a:p>
          </p:txBody>
        </p:sp>
      </p:grpSp>
      <p:sp>
        <p:nvSpPr>
          <p:cNvPr id="121" name="Rounded Rectangle 1197"/>
          <p:cNvSpPr>
            <a:spLocks noChangeArrowheads="1"/>
          </p:cNvSpPr>
          <p:nvPr/>
        </p:nvSpPr>
        <p:spPr bwMode="auto">
          <a:xfrm>
            <a:off x="5150802" y="3608116"/>
            <a:ext cx="389402" cy="229705"/>
          </a:xfrm>
          <a:prstGeom prst="roundRect">
            <a:avLst>
              <a:gd name="adj" fmla="val 16667"/>
            </a:avLst>
          </a:prstGeom>
          <a:noFill/>
          <a:ln w="9525">
            <a:noFill/>
            <a:round/>
            <a:headEnd/>
            <a:tailEnd/>
          </a:ln>
        </p:spPr>
        <p:txBody>
          <a:bodyPr wrap="none" lIns="61593" tIns="30796" rIns="61593" bIns="30796" anchor="ctr">
            <a:spAutoFit/>
          </a:bodyPr>
          <a:lstStyle/>
          <a:p>
            <a:pPr algn="ctr" defTabSz="610791" eaLnBrk="0" fontAlgn="auto" hangingPunct="0">
              <a:lnSpc>
                <a:spcPct val="90000"/>
              </a:lnSpc>
              <a:spcBef>
                <a:spcPts val="0"/>
              </a:spcBef>
              <a:spcAft>
                <a:spcPts val="0"/>
              </a:spcAft>
            </a:pPr>
            <a:r>
              <a:rPr lang="en-US" altLang="ja-JP" sz="1050" b="1" dirty="0">
                <a:solidFill>
                  <a:srgbClr val="FFFFFF"/>
                </a:solidFill>
                <a:latin typeface="ＭＳ Ｐゴシック" pitchFamily="50" charset="-128"/>
                <a:ea typeface=""/>
                <a:cs typeface=""/>
              </a:rPr>
              <a:t>LAN</a:t>
            </a:r>
          </a:p>
        </p:txBody>
      </p:sp>
      <p:grpSp>
        <p:nvGrpSpPr>
          <p:cNvPr id="122" name="グループ化 1051"/>
          <p:cNvGrpSpPr>
            <a:grpSpLocks/>
          </p:cNvGrpSpPr>
          <p:nvPr/>
        </p:nvGrpSpPr>
        <p:grpSpPr bwMode="auto">
          <a:xfrm>
            <a:off x="4650795" y="2677987"/>
            <a:ext cx="971550" cy="352425"/>
            <a:chOff x="7086600" y="990600"/>
            <a:chExt cx="1295400" cy="469900"/>
          </a:xfrm>
        </p:grpSpPr>
        <p:pic>
          <p:nvPicPr>
            <p:cNvPr id="123" name="Rectangle 52"/>
            <p:cNvPicPr>
              <a:picLocks noChangeArrowheads="1"/>
            </p:cNvPicPr>
            <p:nvPr/>
          </p:nvPicPr>
          <p:blipFill>
            <a:blip r:embed="rId6" cstate="print"/>
            <a:srcRect/>
            <a:stretch>
              <a:fillRect/>
            </a:stretch>
          </p:blipFill>
          <p:spPr bwMode="auto">
            <a:xfrm>
              <a:off x="7086600" y="990600"/>
              <a:ext cx="1295400" cy="469900"/>
            </a:xfrm>
            <a:prstGeom prst="rect">
              <a:avLst/>
            </a:prstGeom>
            <a:noFill/>
            <a:ln w="9525">
              <a:noFill/>
              <a:miter lim="800000"/>
              <a:headEnd/>
              <a:tailEnd/>
            </a:ln>
          </p:spPr>
        </p:pic>
        <p:sp>
          <p:nvSpPr>
            <p:cNvPr id="124" name="Text Box 50"/>
            <p:cNvSpPr txBox="1">
              <a:spLocks noChangeArrowheads="1"/>
            </p:cNvSpPr>
            <p:nvPr/>
          </p:nvSpPr>
          <p:spPr bwMode="auto">
            <a:xfrm>
              <a:off x="7267912" y="1009753"/>
              <a:ext cx="935293" cy="363772"/>
            </a:xfrm>
            <a:prstGeom prst="rect">
              <a:avLst/>
            </a:prstGeom>
            <a:noFill/>
            <a:ln w="9525">
              <a:noFill/>
              <a:miter lim="800000"/>
              <a:headEnd/>
              <a:tailEnd/>
            </a:ln>
          </p:spPr>
          <p:txBody>
            <a:bodyPr wrap="none" lIns="61593" tIns="30796" rIns="61593" bIns="30796" anchor="ctr">
              <a:spAutoFit/>
            </a:bodyPr>
            <a:lstStyle/>
            <a:p>
              <a:pPr algn="ctr" defTabSz="610791" eaLnBrk="0" fontAlgn="auto" hangingPunct="0">
                <a:lnSpc>
                  <a:spcPct val="90000"/>
                </a:lnSpc>
                <a:spcBef>
                  <a:spcPts val="0"/>
                </a:spcBef>
                <a:spcAft>
                  <a:spcPts val="0"/>
                </a:spcAft>
              </a:pPr>
              <a:r>
                <a:rPr lang="en-US" altLang="ja-JP" sz="750" dirty="0">
                  <a:solidFill>
                    <a:srgbClr val="FFFFFF"/>
                  </a:solidFill>
                  <a:latin typeface="Meiryo" charset="-128"/>
                  <a:ea typeface="Meiryo" charset="-128"/>
                  <a:cs typeface="Meiryo" charset="-128"/>
                </a:rPr>
                <a:t>SAN / CIFS</a:t>
              </a:r>
            </a:p>
            <a:p>
              <a:pPr algn="ctr" defTabSz="610791" eaLnBrk="0" fontAlgn="auto" hangingPunct="0">
                <a:lnSpc>
                  <a:spcPct val="90000"/>
                </a:lnSpc>
                <a:spcBef>
                  <a:spcPts val="0"/>
                </a:spcBef>
                <a:spcAft>
                  <a:spcPts val="0"/>
                </a:spcAft>
              </a:pPr>
              <a:r>
                <a:rPr lang="ja-JP" altLang="en-US" sz="750" dirty="0">
                  <a:solidFill>
                    <a:srgbClr val="FFFFFF"/>
                  </a:solidFill>
                  <a:latin typeface="Meiryo" charset="-128"/>
                  <a:ea typeface="Meiryo" charset="-128"/>
                  <a:cs typeface="Meiryo" charset="-128"/>
                </a:rPr>
                <a:t>ストレージ群</a:t>
              </a:r>
              <a:endParaRPr lang="en-US" altLang="ja-JP" sz="750" dirty="0">
                <a:solidFill>
                  <a:srgbClr val="FFFFFF"/>
                </a:solidFill>
                <a:latin typeface="Meiryo" charset="-128"/>
                <a:ea typeface="Meiryo" charset="-128"/>
                <a:cs typeface="Meiryo" charset="-128"/>
              </a:endParaRPr>
            </a:p>
          </p:txBody>
        </p:sp>
      </p:grpSp>
      <p:sp>
        <p:nvSpPr>
          <p:cNvPr id="126" name="Line 44"/>
          <p:cNvSpPr>
            <a:spLocks noChangeShapeType="1"/>
          </p:cNvSpPr>
          <p:nvPr/>
        </p:nvSpPr>
        <p:spPr bwMode="auto">
          <a:xfrm flipV="1">
            <a:off x="4623983" y="3646767"/>
            <a:ext cx="1257300" cy="171450"/>
          </a:xfrm>
          <a:prstGeom prst="line">
            <a:avLst/>
          </a:prstGeom>
          <a:noFill/>
          <a:ln w="25400">
            <a:solidFill>
              <a:srgbClr val="FF6600"/>
            </a:solidFill>
            <a:round/>
            <a:headEnd type="triangle" w="med" len="med"/>
            <a:tailEnd type="triangle" w="med" len="med"/>
          </a:ln>
          <a:effectLst>
            <a:prstShdw prst="shdw17" dist="17961" dir="2700000">
              <a:srgbClr val="993D00">
                <a:alpha val="74997"/>
              </a:srgbClr>
            </a:prstShdw>
          </a:effectLst>
        </p:spPr>
        <p:txBody>
          <a:bodyPr/>
          <a:lstStyle/>
          <a:p>
            <a:pPr defTabSz="456915" fontAlgn="auto">
              <a:spcBef>
                <a:spcPts val="0"/>
              </a:spcBef>
              <a:spcAft>
                <a:spcPts val="0"/>
              </a:spcAft>
            </a:pPr>
            <a:endParaRPr lang="ja-JP" altLang="en-US" sz="1350">
              <a:solidFill>
                <a:srgbClr val="000000"/>
              </a:solidFill>
              <a:latin typeface="CiscoSansTT Light"/>
              <a:ea typeface=""/>
              <a:cs typeface=""/>
            </a:endParaRPr>
          </a:p>
        </p:txBody>
      </p:sp>
      <p:sp>
        <p:nvSpPr>
          <p:cNvPr id="127" name="Line 44"/>
          <p:cNvSpPr>
            <a:spLocks noChangeShapeType="1"/>
          </p:cNvSpPr>
          <p:nvPr/>
        </p:nvSpPr>
        <p:spPr bwMode="auto">
          <a:xfrm flipV="1">
            <a:off x="4776383" y="3799167"/>
            <a:ext cx="1257300" cy="171450"/>
          </a:xfrm>
          <a:prstGeom prst="line">
            <a:avLst/>
          </a:prstGeom>
          <a:noFill/>
          <a:ln w="25400">
            <a:solidFill>
              <a:srgbClr val="FF6600"/>
            </a:solidFill>
            <a:round/>
            <a:headEnd type="triangle" w="med" len="med"/>
            <a:tailEnd type="triangle" w="med" len="med"/>
          </a:ln>
          <a:effectLst>
            <a:prstShdw prst="shdw17" dist="17961" dir="2700000">
              <a:srgbClr val="993D00">
                <a:alpha val="74997"/>
              </a:srgbClr>
            </a:prstShdw>
          </a:effectLst>
        </p:spPr>
        <p:txBody>
          <a:bodyPr/>
          <a:lstStyle/>
          <a:p>
            <a:pPr defTabSz="456915" fontAlgn="auto">
              <a:spcBef>
                <a:spcPts val="0"/>
              </a:spcBef>
              <a:spcAft>
                <a:spcPts val="0"/>
              </a:spcAft>
            </a:pPr>
            <a:endParaRPr lang="ja-JP" altLang="en-US" sz="1350">
              <a:solidFill>
                <a:srgbClr val="000000"/>
              </a:solidFill>
              <a:latin typeface="CiscoSansTT Light"/>
              <a:ea typeface=""/>
              <a:cs typeface=""/>
            </a:endParaRPr>
          </a:p>
        </p:txBody>
      </p:sp>
      <p:sp>
        <p:nvSpPr>
          <p:cNvPr id="128" name="Line 44"/>
          <p:cNvSpPr>
            <a:spLocks noChangeShapeType="1"/>
          </p:cNvSpPr>
          <p:nvPr/>
        </p:nvSpPr>
        <p:spPr bwMode="auto">
          <a:xfrm flipV="1">
            <a:off x="4452533" y="3132417"/>
            <a:ext cx="285750" cy="285750"/>
          </a:xfrm>
          <a:prstGeom prst="line">
            <a:avLst/>
          </a:prstGeom>
          <a:noFill/>
          <a:ln w="25400">
            <a:solidFill>
              <a:srgbClr val="FF6600"/>
            </a:solidFill>
            <a:round/>
            <a:headEnd type="triangle" w="med" len="med"/>
            <a:tailEnd type="triangle" w="med" len="med"/>
          </a:ln>
          <a:effectLst>
            <a:prstShdw prst="shdw17" dist="17961" dir="2700000">
              <a:srgbClr val="993D00">
                <a:alpha val="74997"/>
              </a:srgbClr>
            </a:prstShdw>
          </a:effectLst>
        </p:spPr>
        <p:txBody>
          <a:bodyPr/>
          <a:lstStyle/>
          <a:p>
            <a:pPr defTabSz="456915" fontAlgn="auto">
              <a:spcBef>
                <a:spcPts val="0"/>
              </a:spcBef>
              <a:spcAft>
                <a:spcPts val="0"/>
              </a:spcAft>
            </a:pPr>
            <a:endParaRPr lang="ja-JP" altLang="en-US" sz="1350">
              <a:solidFill>
                <a:srgbClr val="000000"/>
              </a:solidFill>
              <a:latin typeface="CiscoSansTT Light"/>
              <a:ea typeface=""/>
              <a:cs typeface=""/>
            </a:endParaRPr>
          </a:p>
        </p:txBody>
      </p:sp>
      <p:sp>
        <p:nvSpPr>
          <p:cNvPr id="129" name="Line 44"/>
          <p:cNvSpPr>
            <a:spLocks noChangeShapeType="1"/>
          </p:cNvSpPr>
          <p:nvPr/>
        </p:nvSpPr>
        <p:spPr bwMode="auto">
          <a:xfrm flipV="1">
            <a:off x="4604933" y="3284817"/>
            <a:ext cx="285750" cy="285750"/>
          </a:xfrm>
          <a:prstGeom prst="line">
            <a:avLst/>
          </a:prstGeom>
          <a:noFill/>
          <a:ln w="25400">
            <a:solidFill>
              <a:srgbClr val="FF6600"/>
            </a:solidFill>
            <a:round/>
            <a:headEnd type="triangle" w="med" len="med"/>
            <a:tailEnd type="triangle" w="med" len="med"/>
          </a:ln>
          <a:effectLst>
            <a:prstShdw prst="shdw17" dist="17961" dir="2700000">
              <a:srgbClr val="993D00">
                <a:alpha val="74997"/>
              </a:srgbClr>
            </a:prstShdw>
          </a:effectLst>
        </p:spPr>
        <p:txBody>
          <a:bodyPr/>
          <a:lstStyle/>
          <a:p>
            <a:pPr defTabSz="456915" fontAlgn="auto">
              <a:spcBef>
                <a:spcPts val="0"/>
              </a:spcBef>
              <a:spcAft>
                <a:spcPts val="0"/>
              </a:spcAft>
            </a:pPr>
            <a:endParaRPr lang="ja-JP" altLang="en-US" sz="1350">
              <a:solidFill>
                <a:srgbClr val="000000"/>
              </a:solidFill>
              <a:latin typeface="CiscoSansTT Light"/>
              <a:ea typeface=""/>
              <a:cs typeface=""/>
            </a:endParaRPr>
          </a:p>
        </p:txBody>
      </p:sp>
      <p:sp>
        <p:nvSpPr>
          <p:cNvPr id="130" name="Line 44"/>
          <p:cNvSpPr>
            <a:spLocks noChangeShapeType="1"/>
          </p:cNvSpPr>
          <p:nvPr/>
        </p:nvSpPr>
        <p:spPr bwMode="auto">
          <a:xfrm flipV="1">
            <a:off x="3538133" y="4161117"/>
            <a:ext cx="285750" cy="171450"/>
          </a:xfrm>
          <a:prstGeom prst="line">
            <a:avLst/>
          </a:prstGeom>
          <a:noFill/>
          <a:ln w="25400">
            <a:solidFill>
              <a:srgbClr val="FF6600"/>
            </a:solidFill>
            <a:round/>
            <a:headEnd type="triangle" w="med" len="med"/>
            <a:tailEnd type="triangle" w="med" len="med"/>
          </a:ln>
          <a:effectLst>
            <a:prstShdw prst="shdw17" dist="17961" dir="2700000">
              <a:srgbClr val="993D00">
                <a:alpha val="74997"/>
              </a:srgbClr>
            </a:prstShdw>
          </a:effectLst>
        </p:spPr>
        <p:txBody>
          <a:bodyPr/>
          <a:lstStyle/>
          <a:p>
            <a:pPr defTabSz="456915" fontAlgn="auto">
              <a:spcBef>
                <a:spcPts val="0"/>
              </a:spcBef>
              <a:spcAft>
                <a:spcPts val="0"/>
              </a:spcAft>
            </a:pPr>
            <a:endParaRPr lang="ja-JP" altLang="en-US" sz="1350">
              <a:solidFill>
                <a:srgbClr val="000000"/>
              </a:solidFill>
              <a:latin typeface="CiscoSansTT Light"/>
              <a:ea typeface=""/>
              <a:cs typeface=""/>
            </a:endParaRPr>
          </a:p>
        </p:txBody>
      </p:sp>
      <p:sp>
        <p:nvSpPr>
          <p:cNvPr id="131" name="Line 44"/>
          <p:cNvSpPr>
            <a:spLocks noChangeShapeType="1"/>
          </p:cNvSpPr>
          <p:nvPr/>
        </p:nvSpPr>
        <p:spPr bwMode="auto">
          <a:xfrm flipV="1">
            <a:off x="3690533" y="4313517"/>
            <a:ext cx="285750" cy="171450"/>
          </a:xfrm>
          <a:prstGeom prst="line">
            <a:avLst/>
          </a:prstGeom>
          <a:noFill/>
          <a:ln w="25400">
            <a:solidFill>
              <a:srgbClr val="FF6600"/>
            </a:solidFill>
            <a:round/>
            <a:headEnd type="triangle" w="med" len="med"/>
            <a:tailEnd type="triangle" w="med" len="med"/>
          </a:ln>
          <a:effectLst>
            <a:prstShdw prst="shdw17" dist="17961" dir="2700000">
              <a:srgbClr val="993D00">
                <a:alpha val="74997"/>
              </a:srgbClr>
            </a:prstShdw>
          </a:effectLst>
        </p:spPr>
        <p:txBody>
          <a:bodyPr/>
          <a:lstStyle/>
          <a:p>
            <a:pPr defTabSz="456915" fontAlgn="auto">
              <a:spcBef>
                <a:spcPts val="0"/>
              </a:spcBef>
              <a:spcAft>
                <a:spcPts val="0"/>
              </a:spcAft>
            </a:pPr>
            <a:endParaRPr lang="ja-JP" altLang="en-US" sz="1350">
              <a:solidFill>
                <a:srgbClr val="000000"/>
              </a:solidFill>
              <a:latin typeface="CiscoSansTT Light"/>
              <a:ea typeface=""/>
              <a:cs typeface=""/>
            </a:endParaRPr>
          </a:p>
        </p:txBody>
      </p:sp>
      <p:sp>
        <p:nvSpPr>
          <p:cNvPr id="2" name="テキスト ボックス 1"/>
          <p:cNvSpPr txBox="1"/>
          <p:nvPr/>
        </p:nvSpPr>
        <p:spPr>
          <a:xfrm>
            <a:off x="426971" y="1010969"/>
            <a:ext cx="2738250" cy="584775"/>
          </a:xfrm>
          <a:prstGeom prst="rect">
            <a:avLst/>
          </a:prstGeom>
          <a:noFill/>
        </p:spPr>
        <p:txBody>
          <a:bodyPr wrap="none" rtlCol="0">
            <a:spAutoFit/>
          </a:bodyPr>
          <a:lstStyle/>
          <a:p>
            <a:r>
              <a:rPr kumimoji="1" lang="ja-JP" altLang="en-US" sz="1600" dirty="0" smtClean="0">
                <a:latin typeface="Hiragino Maru Gothic Pro W4" charset="-128"/>
                <a:ea typeface="Hiragino Maru Gothic Pro W4" charset="-128"/>
                <a:cs typeface="Hiragino Maru Gothic Pro W4" charset="-128"/>
              </a:rPr>
              <a:t>どれほどの</a:t>
            </a:r>
            <a:r>
              <a:rPr kumimoji="1" lang="en-US" altLang="ja-JP" sz="1600" dirty="0" smtClean="0">
                <a:latin typeface="Hiragino Maru Gothic Pro W4" charset="-128"/>
                <a:ea typeface="Hiragino Maru Gothic Pro W4" charset="-128"/>
                <a:cs typeface="Hiragino Maru Gothic Pro W4" charset="-128"/>
              </a:rPr>
              <a:t>IOPS</a:t>
            </a:r>
            <a:r>
              <a:rPr kumimoji="1" lang="ja-JP" altLang="en-US" sz="1600" dirty="0" smtClean="0">
                <a:latin typeface="Hiragino Maru Gothic Pro W4" charset="-128"/>
                <a:ea typeface="Hiragino Maru Gothic Pro W4" charset="-128"/>
                <a:cs typeface="Hiragino Maru Gothic Pro W4" charset="-128"/>
              </a:rPr>
              <a:t>が必要か？</a:t>
            </a:r>
            <a:endParaRPr kumimoji="1" lang="en-US" altLang="ja-JP" sz="1600" dirty="0" smtClean="0">
              <a:latin typeface="Hiragino Maru Gothic Pro W4" charset="-128"/>
              <a:ea typeface="Hiragino Maru Gothic Pro W4" charset="-128"/>
              <a:cs typeface="Hiragino Maru Gothic Pro W4" charset="-128"/>
            </a:endParaRPr>
          </a:p>
          <a:p>
            <a:r>
              <a:rPr kumimoji="1" lang="en-US" altLang="ja-JP" sz="1600" dirty="0" smtClean="0">
                <a:latin typeface="Hiragino Maru Gothic Pro W4" charset="-128"/>
                <a:ea typeface="Hiragino Maru Gothic Pro W4" charset="-128"/>
                <a:cs typeface="Hiragino Maru Gothic Pro W4" charset="-128"/>
              </a:rPr>
              <a:t>(</a:t>
            </a:r>
            <a:r>
              <a:rPr kumimoji="1" lang="ja-JP" altLang="en-US" sz="1600" dirty="0" smtClean="0">
                <a:latin typeface="Hiragino Maru Gothic Pro W4" charset="-128"/>
                <a:ea typeface="Hiragino Maru Gothic Pro W4" charset="-128"/>
                <a:cs typeface="Hiragino Maru Gothic Pro W4" charset="-128"/>
              </a:rPr>
              <a:t>ユーザ毎</a:t>
            </a:r>
            <a:r>
              <a:rPr kumimoji="1" lang="en-US" altLang="ja-JP" sz="1600" dirty="0" smtClean="0">
                <a:latin typeface="Hiragino Maru Gothic Pro W4" charset="-128"/>
                <a:ea typeface="Hiragino Maru Gothic Pro W4" charset="-128"/>
                <a:cs typeface="Hiragino Maru Gothic Pro W4" charset="-128"/>
              </a:rPr>
              <a:t> 10〜30 IOPS)</a:t>
            </a:r>
            <a:endParaRPr kumimoji="1" lang="ja-JP" altLang="en-US" sz="1600" dirty="0" smtClean="0">
              <a:latin typeface="Hiragino Maru Gothic Pro W4" charset="-128"/>
              <a:ea typeface="Hiragino Maru Gothic Pro W4" charset="-128"/>
              <a:cs typeface="Hiragino Maru Gothic Pro W4" charset="-128"/>
            </a:endParaRPr>
          </a:p>
        </p:txBody>
      </p:sp>
      <p:sp>
        <p:nvSpPr>
          <p:cNvPr id="132" name="テキスト ボックス 131"/>
          <p:cNvSpPr txBox="1"/>
          <p:nvPr/>
        </p:nvSpPr>
        <p:spPr>
          <a:xfrm>
            <a:off x="426971" y="1616016"/>
            <a:ext cx="2606530" cy="338554"/>
          </a:xfrm>
          <a:prstGeom prst="rect">
            <a:avLst/>
          </a:prstGeom>
          <a:noFill/>
        </p:spPr>
        <p:txBody>
          <a:bodyPr wrap="square" rtlCol="0">
            <a:spAutoFit/>
          </a:bodyPr>
          <a:lstStyle/>
          <a:p>
            <a:r>
              <a:rPr kumimoji="1" lang="ja-JP" altLang="en-US" sz="1600" dirty="0" smtClean="0">
                <a:latin typeface="Hiragino Maru Gothic Pro W4" charset="-128"/>
                <a:ea typeface="Hiragino Maru Gothic Pro W4" charset="-128"/>
                <a:cs typeface="Hiragino Maru Gothic Pro W4" charset="-128"/>
              </a:rPr>
              <a:t>サーバあたりの</a:t>
            </a:r>
            <a:r>
              <a:rPr kumimoji="1" lang="en-US" altLang="ja-JP" sz="1600" dirty="0" smtClean="0">
                <a:latin typeface="Hiragino Maru Gothic Pro W4" charset="-128"/>
                <a:ea typeface="Hiragino Maru Gothic Pro W4" charset="-128"/>
                <a:cs typeface="Hiragino Maru Gothic Pro W4" charset="-128"/>
              </a:rPr>
              <a:t>VDI</a:t>
            </a:r>
            <a:r>
              <a:rPr kumimoji="1" lang="ja-JP" altLang="en-US" sz="1600" dirty="0" smtClean="0">
                <a:latin typeface="Hiragino Maru Gothic Pro W4" charset="-128"/>
                <a:ea typeface="Hiragino Maru Gothic Pro W4" charset="-128"/>
                <a:cs typeface="Hiragino Maru Gothic Pro W4" charset="-128"/>
              </a:rPr>
              <a:t>数は？</a:t>
            </a:r>
            <a:endParaRPr kumimoji="1" lang="en-US" altLang="ja-JP" sz="1600" dirty="0" smtClean="0">
              <a:latin typeface="Hiragino Maru Gothic Pro W4" charset="-128"/>
              <a:ea typeface="Hiragino Maru Gothic Pro W4" charset="-128"/>
              <a:cs typeface="Hiragino Maru Gothic Pro W4" charset="-128"/>
            </a:endParaRPr>
          </a:p>
        </p:txBody>
      </p:sp>
      <p:sp>
        <p:nvSpPr>
          <p:cNvPr id="133" name="テキスト ボックス 132"/>
          <p:cNvSpPr txBox="1"/>
          <p:nvPr/>
        </p:nvSpPr>
        <p:spPr>
          <a:xfrm>
            <a:off x="426971" y="2280190"/>
            <a:ext cx="2699992" cy="584775"/>
          </a:xfrm>
          <a:prstGeom prst="rect">
            <a:avLst/>
          </a:prstGeom>
          <a:noFill/>
        </p:spPr>
        <p:txBody>
          <a:bodyPr wrap="square" rtlCol="0">
            <a:spAutoFit/>
          </a:bodyPr>
          <a:lstStyle/>
          <a:p>
            <a:r>
              <a:rPr kumimoji="1" lang="ja-JP" altLang="en-US" sz="1600" dirty="0" smtClean="0">
                <a:latin typeface="Hiragino Maru Gothic Pro W4" charset="-128"/>
                <a:ea typeface="Hiragino Maru Gothic Pro W4" charset="-128"/>
                <a:cs typeface="Hiragino Maru Gothic Pro W4" charset="-128"/>
              </a:rPr>
              <a:t>最適な構成と</a:t>
            </a:r>
            <a:r>
              <a:rPr kumimoji="1" lang="ja-JP" altLang="en-US" sz="1600" dirty="0" smtClean="0">
                <a:latin typeface="Hiragino Maru Gothic Pro W4" charset="-128"/>
                <a:ea typeface="Hiragino Maru Gothic Pro W4" charset="-128"/>
                <a:cs typeface="Hiragino Maru Gothic Pro W4" charset="-128"/>
              </a:rPr>
              <a:t>コスト</a:t>
            </a:r>
            <a:r>
              <a:rPr kumimoji="1" lang="en-US" altLang="ja-JP" sz="1600" dirty="0" smtClean="0">
                <a:latin typeface="Hiragino Maru Gothic Pro W4" charset="-128"/>
                <a:ea typeface="Hiragino Maru Gothic Pro W4" charset="-128"/>
                <a:cs typeface="Hiragino Maru Gothic Pro W4" charset="-128"/>
              </a:rPr>
              <a:t/>
            </a:r>
            <a:br>
              <a:rPr kumimoji="1" lang="en-US" altLang="ja-JP" sz="1600" dirty="0" smtClean="0">
                <a:latin typeface="Hiragino Maru Gothic Pro W4" charset="-128"/>
                <a:ea typeface="Hiragino Maru Gothic Pro W4" charset="-128"/>
                <a:cs typeface="Hiragino Maru Gothic Pro W4" charset="-128"/>
              </a:rPr>
            </a:br>
            <a:r>
              <a:rPr kumimoji="1" lang="ja-JP" altLang="en-US" sz="1600" dirty="0" smtClean="0">
                <a:latin typeface="Hiragino Maru Gothic Pro W4" charset="-128"/>
                <a:ea typeface="Hiragino Maru Gothic Pro W4" charset="-128"/>
                <a:cs typeface="Hiragino Maru Gothic Pro W4" charset="-128"/>
              </a:rPr>
              <a:t>シミュレーション</a:t>
            </a:r>
            <a:r>
              <a:rPr kumimoji="1" lang="ja-JP" altLang="en-US" sz="1600" dirty="0" smtClean="0">
                <a:latin typeface="Hiragino Maru Gothic Pro W4" charset="-128"/>
                <a:ea typeface="Hiragino Maru Gothic Pro W4" charset="-128"/>
                <a:cs typeface="Hiragino Maru Gothic Pro W4" charset="-128"/>
              </a:rPr>
              <a:t>が</a:t>
            </a:r>
            <a:r>
              <a:rPr kumimoji="1" lang="ja-JP" altLang="en-US" sz="1600" dirty="0" smtClean="0">
                <a:latin typeface="Hiragino Maru Gothic Pro W4" charset="-128"/>
                <a:ea typeface="Hiragino Maru Gothic Pro W4" charset="-128"/>
                <a:cs typeface="Hiragino Maru Gothic Pro W4" charset="-128"/>
              </a:rPr>
              <a:t>難しい</a:t>
            </a:r>
            <a:endParaRPr kumimoji="1" lang="en-US" altLang="ja-JP" sz="1600" dirty="0" smtClean="0">
              <a:latin typeface="Hiragino Maru Gothic Pro W4" charset="-128"/>
              <a:ea typeface="Hiragino Maru Gothic Pro W4" charset="-128"/>
              <a:cs typeface="Hiragino Maru Gothic Pro W4" charset="-128"/>
            </a:endParaRPr>
          </a:p>
        </p:txBody>
      </p:sp>
      <p:sp>
        <p:nvSpPr>
          <p:cNvPr id="134" name="テキスト ボックス 133"/>
          <p:cNvSpPr txBox="1"/>
          <p:nvPr/>
        </p:nvSpPr>
        <p:spPr>
          <a:xfrm>
            <a:off x="426971" y="2903553"/>
            <a:ext cx="2644740" cy="338554"/>
          </a:xfrm>
          <a:prstGeom prst="rect">
            <a:avLst/>
          </a:prstGeom>
          <a:noFill/>
        </p:spPr>
        <p:txBody>
          <a:bodyPr wrap="square" rtlCol="0">
            <a:spAutoFit/>
          </a:bodyPr>
          <a:lstStyle/>
          <a:p>
            <a:r>
              <a:rPr kumimoji="1" lang="ja-JP" altLang="en-US" sz="1600" dirty="0" smtClean="0">
                <a:latin typeface="Hiragino Maru Gothic Pro W4" charset="-128"/>
                <a:ea typeface="Hiragino Maru Gothic Pro W4" charset="-128"/>
                <a:cs typeface="Hiragino Maru Gothic Pro W4" charset="-128"/>
              </a:rPr>
              <a:t>拡張時のコストが見えない</a:t>
            </a:r>
            <a:endParaRPr kumimoji="1" lang="en-US" altLang="ja-JP" sz="1600" dirty="0" smtClean="0">
              <a:latin typeface="Hiragino Maru Gothic Pro W4" charset="-128"/>
              <a:ea typeface="Hiragino Maru Gothic Pro W4" charset="-128"/>
              <a:cs typeface="Hiragino Maru Gothic Pro W4" charset="-128"/>
            </a:endParaRPr>
          </a:p>
        </p:txBody>
      </p:sp>
      <p:sp>
        <p:nvSpPr>
          <p:cNvPr id="135" name="テキスト ボックス 134"/>
          <p:cNvSpPr txBox="1"/>
          <p:nvPr/>
        </p:nvSpPr>
        <p:spPr>
          <a:xfrm>
            <a:off x="426971" y="1947218"/>
            <a:ext cx="2606530" cy="338554"/>
          </a:xfrm>
          <a:prstGeom prst="rect">
            <a:avLst/>
          </a:prstGeom>
          <a:noFill/>
        </p:spPr>
        <p:txBody>
          <a:bodyPr wrap="square" rtlCol="0">
            <a:spAutoFit/>
          </a:bodyPr>
          <a:lstStyle/>
          <a:p>
            <a:r>
              <a:rPr kumimoji="1" lang="ja-JP" altLang="en-US" sz="1600" dirty="0" smtClean="0">
                <a:latin typeface="Hiragino Maru Gothic Pro W4" charset="-128"/>
                <a:ea typeface="Hiragino Maru Gothic Pro W4" charset="-128"/>
                <a:cs typeface="Hiragino Maru Gothic Pro W4" charset="-128"/>
              </a:rPr>
              <a:t>ネットワークの構成は？</a:t>
            </a:r>
            <a:endParaRPr kumimoji="1" lang="en-US" altLang="ja-JP" sz="1600" dirty="0" smtClean="0">
              <a:latin typeface="Hiragino Maru Gothic Pro W4" charset="-128"/>
              <a:ea typeface="Hiragino Maru Gothic Pro W4" charset="-128"/>
              <a:cs typeface="Hiragino Maru Gothic Pro W4" charset="-128"/>
            </a:endParaRPr>
          </a:p>
        </p:txBody>
      </p:sp>
    </p:spTree>
    <p:extLst>
      <p:ext uri="{BB962C8B-B14F-4D97-AF65-F5344CB8AC3E}">
        <p14:creationId xmlns:p14="http://schemas.microsoft.com/office/powerpoint/2010/main" val="135779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2" grpId="0"/>
      <p:bldP spid="133" grpId="0"/>
      <p:bldP spid="134" grpId="0"/>
      <p:bldP spid="1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Title 1"/>
          <p:cNvSpPr txBox="1">
            <a:spLocks/>
          </p:cNvSpPr>
          <p:nvPr/>
        </p:nvSpPr>
        <p:spPr>
          <a:xfrm>
            <a:off x="259742" y="244696"/>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lang="en-US" altLang="ja-JP" dirty="0" smtClean="0">
                <a:ea typeface="Meiryo" charset="-128"/>
                <a:cs typeface="Meiryo" charset="-128"/>
              </a:rPr>
              <a:t>HDD </a:t>
            </a:r>
            <a:r>
              <a:rPr lang="ja-JP" altLang="en-US" dirty="0" smtClean="0">
                <a:ea typeface="Meiryo" charset="-128"/>
                <a:cs typeface="Meiryo" charset="-128"/>
              </a:rPr>
              <a:t>ベースの</a:t>
            </a:r>
            <a:r>
              <a:rPr lang="en-US" altLang="ja-JP" dirty="0" smtClean="0">
                <a:ea typeface="Meiryo" charset="-128"/>
                <a:cs typeface="Meiryo" charset="-128"/>
              </a:rPr>
              <a:t>VDI </a:t>
            </a:r>
            <a:r>
              <a:rPr lang="ja-JP" altLang="en-US" dirty="0" smtClean="0">
                <a:ea typeface="Meiryo" charset="-128"/>
                <a:cs typeface="Meiryo" charset="-128"/>
              </a:rPr>
              <a:t>サイジング</a:t>
            </a:r>
            <a:endParaRPr lang="ja-JP" altLang="en-US" dirty="0">
              <a:ea typeface="Meiryo" charset="-128"/>
              <a:cs typeface="Meiryo" charset="-128"/>
            </a:endParaRPr>
          </a:p>
        </p:txBody>
      </p:sp>
      <p:sp>
        <p:nvSpPr>
          <p:cNvPr id="351" name="Text Placeholder 2"/>
          <p:cNvSpPr txBox="1">
            <a:spLocks/>
          </p:cNvSpPr>
          <p:nvPr/>
        </p:nvSpPr>
        <p:spPr>
          <a:xfrm>
            <a:off x="1263144" y="793819"/>
            <a:ext cx="6434138" cy="601329"/>
          </a:xfrm>
          <a:prstGeom prst="rect">
            <a:avLst/>
          </a:prstGeom>
        </p:spPr>
        <p:txBody>
          <a:bodyPr lIns="121808" tIns="60896" rIns="121808" bIns="60896">
            <a:noAutofit/>
          </a:bodyPr>
          <a:lstStyle>
            <a:lvl1pPr marL="374310" indent="-298181" algn="l" defTabSz="913677" rtl="0" eaLnBrk="1" latinLnBrk="0" hangingPunct="1">
              <a:lnSpc>
                <a:spcPct val="95000"/>
              </a:lnSpc>
              <a:spcBef>
                <a:spcPts val="1480"/>
              </a:spcBef>
              <a:buClr>
                <a:srgbClr val="18345B"/>
              </a:buClr>
              <a:buSzPct val="80000"/>
              <a:buFont typeface="Wingdings" panose="05000000000000000000" pitchFamily="2" charset="2"/>
              <a:buChar char="§"/>
              <a:tabLst/>
              <a:defRPr lang="en-US" sz="2700" b="0" i="0" kern="1200">
                <a:solidFill>
                  <a:srgbClr val="18345B"/>
                </a:solidFill>
                <a:latin typeface="+mn-lt"/>
                <a:ea typeface="+mn-ea"/>
                <a:cs typeface="CiscoSans ExtraLight"/>
              </a:defRPr>
            </a:lvl1pPr>
            <a:lvl2pPr marL="676706" indent="-287600" algn="l" defTabSz="913677" rtl="0" eaLnBrk="1" latinLnBrk="0" hangingPunct="1">
              <a:lnSpc>
                <a:spcPct val="95000"/>
              </a:lnSpc>
              <a:spcBef>
                <a:spcPts val="600"/>
              </a:spcBef>
              <a:buClr>
                <a:srgbClr val="18345B"/>
              </a:buClr>
              <a:buSzPct val="80000"/>
              <a:buFont typeface="Wingdings" panose="05000000000000000000" pitchFamily="2" charset="2"/>
              <a:buChar char="§"/>
              <a:defRPr lang="en-US" sz="2400" b="0" i="0" kern="1200">
                <a:solidFill>
                  <a:srgbClr val="18345B"/>
                </a:solidFill>
                <a:latin typeface="+mn-lt"/>
                <a:ea typeface="+mn-ea"/>
                <a:cs typeface="CiscoSans ExtraLight"/>
              </a:defRPr>
            </a:lvl2pPr>
            <a:lvl3pPr marL="996023" indent="-228396" algn="l" defTabSz="913677" rtl="0" eaLnBrk="1" latinLnBrk="0" hangingPunct="1">
              <a:lnSpc>
                <a:spcPct val="95000"/>
              </a:lnSpc>
              <a:spcBef>
                <a:spcPts val="840"/>
              </a:spcBef>
              <a:buClr>
                <a:srgbClr val="18345B"/>
              </a:buClr>
              <a:buSzPct val="80000"/>
              <a:buFont typeface="Wingdings" panose="05000000000000000000" pitchFamily="2" charset="2"/>
              <a:buChar char="§"/>
              <a:defRPr lang="en-US" sz="2100" b="0" i="0" kern="1200">
                <a:solidFill>
                  <a:srgbClr val="18345B"/>
                </a:solidFill>
                <a:latin typeface="+mn-lt"/>
                <a:ea typeface="+mn-ea"/>
                <a:cs typeface="CiscoSans ExtraLight"/>
              </a:defRPr>
            </a:lvl3pPr>
            <a:lvl4pPr marL="1213837" indent="-228396" algn="l" defTabSz="913677" rtl="0" eaLnBrk="1" latinLnBrk="0" hangingPunct="1">
              <a:lnSpc>
                <a:spcPct val="95000"/>
              </a:lnSpc>
              <a:spcBef>
                <a:spcPts val="840"/>
              </a:spcBef>
              <a:buClr>
                <a:srgbClr val="18345B"/>
              </a:buClr>
              <a:buSzPct val="80000"/>
              <a:buFont typeface="Wingdings" panose="05000000000000000000" pitchFamily="2" charset="2"/>
              <a:buChar char="§"/>
              <a:defRPr lang="en-US" sz="1900" b="0" i="0" kern="1200">
                <a:solidFill>
                  <a:srgbClr val="18345B"/>
                </a:solidFill>
                <a:latin typeface="+mn-lt"/>
                <a:ea typeface="+mn-ea"/>
                <a:cs typeface="CiscoSans ExtraLight"/>
              </a:defRPr>
            </a:lvl4pPr>
            <a:lvl5pPr marL="1442234" indent="-224164" algn="l" defTabSz="913677" rtl="0" eaLnBrk="1" latinLnBrk="0" hangingPunct="1">
              <a:lnSpc>
                <a:spcPct val="95000"/>
              </a:lnSpc>
              <a:spcBef>
                <a:spcPts val="840"/>
              </a:spcBef>
              <a:buClr>
                <a:srgbClr val="18345B"/>
              </a:buClr>
              <a:buSzPct val="80000"/>
              <a:buFont typeface="Wingdings" panose="05000000000000000000" pitchFamily="2" charset="2"/>
              <a:buChar char="§"/>
              <a:defRPr lang="en-US" sz="1600" b="0" i="0" kern="1200">
                <a:solidFill>
                  <a:srgbClr val="18345B"/>
                </a:solidFill>
                <a:latin typeface="+mn-lt"/>
                <a:ea typeface="+mn-ea"/>
                <a:cs typeface="CiscoSans ExtraLight"/>
              </a:defRPr>
            </a:lvl5pPr>
            <a:lvl6pPr marL="1150934" indent="-228426" algn="l" defTabSz="91367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6846" indent="-228396" algn="l" defTabSz="91367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7865" indent="0" algn="l" defTabSz="913677" rtl="0" eaLnBrk="1" latinLnBrk="0" hangingPunct="1">
              <a:spcBef>
                <a:spcPct val="20000"/>
              </a:spcBef>
              <a:buFont typeface="Arial" pitchFamily="34" charset="0"/>
              <a:buNone/>
              <a:defRPr sz="2000" kern="1200">
                <a:solidFill>
                  <a:schemeClr val="tx1"/>
                </a:solidFill>
                <a:latin typeface="+mn-lt"/>
                <a:ea typeface="+mn-ea"/>
                <a:cs typeface="+mn-cs"/>
              </a:defRPr>
            </a:lvl8pPr>
            <a:lvl9pPr marL="3883123" indent="-228426" algn="l" defTabSz="9136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129" indent="0" fontAlgn="auto">
              <a:spcAft>
                <a:spcPts val="0"/>
              </a:spcAft>
              <a:buFont typeface="Wingdings" panose="05000000000000000000" pitchFamily="2" charset="2"/>
              <a:buNone/>
            </a:pPr>
            <a:r>
              <a:rPr lang="en-US" altLang="ja-JP" sz="1500" dirty="0" smtClean="0">
                <a:latin typeface="Hiragino Maru Gothic Pro W4" charset="-128"/>
                <a:ea typeface="Hiragino Maru Gothic Pro W4" charset="-128"/>
                <a:cs typeface="Hiragino Maru Gothic Pro W4" charset="-128"/>
              </a:rPr>
              <a:t>400 GB 15,000 </a:t>
            </a:r>
            <a:r>
              <a:rPr lang="ja-JP" altLang="en-US" sz="1500" dirty="0" smtClean="0">
                <a:latin typeface="Hiragino Maru Gothic Pro W4" charset="-128"/>
                <a:ea typeface="Hiragino Maru Gothic Pro W4" charset="-128"/>
                <a:cs typeface="Hiragino Maru Gothic Pro W4" charset="-128"/>
              </a:rPr>
              <a:t>回転</a:t>
            </a:r>
            <a:r>
              <a:rPr lang="ja-JP" altLang="en-US" sz="1500" dirty="0" smtClean="0">
                <a:latin typeface="Hiragino Maru Gothic Pro W4" charset="-128"/>
                <a:ea typeface="Hiragino Maru Gothic Pro W4" charset="-128"/>
                <a:cs typeface="Hiragino Maru Gothic Pro W4" charset="-128"/>
              </a:rPr>
              <a:t>の</a:t>
            </a:r>
            <a:r>
              <a:rPr lang="en-US" altLang="ja-JP" sz="1500" dirty="0" smtClean="0">
                <a:latin typeface="Hiragino Maru Gothic Pro W4" charset="-128"/>
                <a:ea typeface="Hiragino Maru Gothic Pro W4" charset="-128"/>
                <a:cs typeface="Hiragino Maru Gothic Pro W4" charset="-128"/>
              </a:rPr>
              <a:t>HDD</a:t>
            </a:r>
            <a:r>
              <a:rPr lang="ja-JP" altLang="en-US" sz="1500" dirty="0" smtClean="0">
                <a:latin typeface="Hiragino Maru Gothic Pro W4" charset="-128"/>
                <a:ea typeface="Hiragino Maru Gothic Pro W4" charset="-128"/>
                <a:cs typeface="Hiragino Maru Gothic Pro W4" charset="-128"/>
              </a:rPr>
              <a:t>では大量の</a:t>
            </a:r>
            <a:r>
              <a:rPr lang="en-US" altLang="ja-JP" sz="1500" dirty="0" smtClean="0">
                <a:latin typeface="Hiragino Maru Gothic Pro W4" charset="-128"/>
                <a:ea typeface="Hiragino Maru Gothic Pro W4" charset="-128"/>
                <a:cs typeface="Hiragino Maru Gothic Pro W4" charset="-128"/>
              </a:rPr>
              <a:t>IOPS</a:t>
            </a:r>
            <a:r>
              <a:rPr lang="ja-JP" altLang="en-US" sz="1500" dirty="0" smtClean="0">
                <a:latin typeface="Hiragino Maru Gothic Pro W4" charset="-128"/>
                <a:ea typeface="Hiragino Maru Gothic Pro W4" charset="-128"/>
                <a:cs typeface="Hiragino Maru Gothic Pro W4" charset="-128"/>
              </a:rPr>
              <a:t>を処理するためには、</a:t>
            </a:r>
            <a:r>
              <a:rPr lang="en-US" altLang="ja-JP" sz="1500" dirty="0">
                <a:latin typeface="Hiragino Maru Gothic Pro W4" charset="-128"/>
                <a:ea typeface="Hiragino Maru Gothic Pro W4" charset="-128"/>
                <a:cs typeface="Hiragino Maru Gothic Pro W4" charset="-128"/>
              </a:rPr>
              <a:t/>
            </a:r>
            <a:br>
              <a:rPr lang="en-US" altLang="ja-JP" sz="1500" dirty="0">
                <a:latin typeface="Hiragino Maru Gothic Pro W4" charset="-128"/>
                <a:ea typeface="Hiragino Maru Gothic Pro W4" charset="-128"/>
                <a:cs typeface="Hiragino Maru Gothic Pro W4" charset="-128"/>
              </a:rPr>
            </a:br>
            <a:r>
              <a:rPr lang="ja-JP" altLang="en-US" sz="1500" dirty="0" smtClean="0">
                <a:latin typeface="Hiragino Maru Gothic Pro W4" charset="-128"/>
                <a:ea typeface="Hiragino Maru Gothic Pro W4" charset="-128"/>
                <a:cs typeface="Hiragino Maru Gothic Pro W4" charset="-128"/>
              </a:rPr>
              <a:t>大量の</a:t>
            </a:r>
            <a:r>
              <a:rPr lang="en-US" altLang="ja-JP" sz="1500" dirty="0" smtClean="0">
                <a:latin typeface="Hiragino Maru Gothic Pro W4" charset="-128"/>
                <a:ea typeface="Hiragino Maru Gothic Pro W4" charset="-128"/>
                <a:cs typeface="Hiragino Maru Gothic Pro W4" charset="-128"/>
              </a:rPr>
              <a:t>HDD</a:t>
            </a:r>
            <a:r>
              <a:rPr lang="ja-JP" altLang="en-US" sz="1500" dirty="0" smtClean="0">
                <a:latin typeface="Hiragino Maru Gothic Pro W4" charset="-128"/>
                <a:ea typeface="Hiragino Maru Gothic Pro W4" charset="-128"/>
                <a:cs typeface="Hiragino Maru Gothic Pro W4" charset="-128"/>
              </a:rPr>
              <a:t>数が必要になります。</a:t>
            </a:r>
            <a:endParaRPr lang="ja-JP" altLang="en-US" sz="1200" dirty="0">
              <a:solidFill>
                <a:srgbClr val="FF0000"/>
              </a:solidFill>
              <a:latin typeface="Hiragino Maru Gothic Pro W4" charset="-128"/>
              <a:ea typeface="Hiragino Maru Gothic Pro W4" charset="-128"/>
              <a:cs typeface="Hiragino Maru Gothic Pro W4" charset="-128"/>
            </a:endParaRPr>
          </a:p>
        </p:txBody>
      </p:sp>
      <p:grpSp>
        <p:nvGrpSpPr>
          <p:cNvPr id="352" name="Group 14"/>
          <p:cNvGrpSpPr/>
          <p:nvPr/>
        </p:nvGrpSpPr>
        <p:grpSpPr>
          <a:xfrm>
            <a:off x="1537000" y="2253840"/>
            <a:ext cx="1870256" cy="1240202"/>
            <a:chOff x="813857" y="2849021"/>
            <a:chExt cx="3448355" cy="1917284"/>
          </a:xfrm>
        </p:grpSpPr>
        <p:pic>
          <p:nvPicPr>
            <p:cNvPr id="353" name="Picture 3"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354" name="Picture 4"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355" name="Picture 5"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356" name="Picture 6"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357" name="Picture 7"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358" name="Picture 8"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359" name="Picture 9"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360" name="Picture 10"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361" name="Picture 11"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362" name="Picture 12" descr="hd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sp>
        <p:nvSpPr>
          <p:cNvPr id="363" name="TextBox 18"/>
          <p:cNvSpPr txBox="1"/>
          <p:nvPr/>
        </p:nvSpPr>
        <p:spPr>
          <a:xfrm>
            <a:off x="1459492" y="1407328"/>
            <a:ext cx="2028947" cy="646331"/>
          </a:xfrm>
          <a:prstGeom prst="rect">
            <a:avLst/>
          </a:prstGeom>
          <a:noFill/>
        </p:spPr>
        <p:txBody>
          <a:bodyPr wrap="square" rtlCol="0">
            <a:spAutoFit/>
          </a:bodyPr>
          <a:lstStyle/>
          <a:p>
            <a:pPr algn="ctr" defTabSz="456915" fontAlgn="auto">
              <a:spcBef>
                <a:spcPts val="0"/>
              </a:spcBef>
              <a:spcAft>
                <a:spcPts val="0"/>
              </a:spcAft>
            </a:pPr>
            <a:r>
              <a:rPr lang="en-US" sz="900" dirty="0" smtClean="0">
                <a:solidFill>
                  <a:srgbClr val="061C23"/>
                </a:solidFill>
                <a:latin typeface="Hiragino Maru Gothic Pro W4" charset="-128"/>
                <a:ea typeface="Hiragino Maru Gothic Pro W4" charset="-128"/>
                <a:cs typeface="Hiragino Maru Gothic Pro W4" charset="-128"/>
              </a:rPr>
              <a:t>10 </a:t>
            </a:r>
            <a:r>
              <a:rPr lang="ja-JP" altLang="en-US" sz="900" dirty="0" smtClean="0">
                <a:solidFill>
                  <a:srgbClr val="061C23"/>
                </a:solidFill>
                <a:latin typeface="Hiragino Maru Gothic Pro W4" charset="-128"/>
                <a:ea typeface="Hiragino Maru Gothic Pro W4" charset="-128"/>
                <a:cs typeface="Hiragino Maru Gothic Pro W4" charset="-128"/>
              </a:rPr>
              <a:t>個</a:t>
            </a:r>
            <a:r>
              <a:rPr lang="ja-JP" altLang="en-US" sz="900" dirty="0">
                <a:solidFill>
                  <a:srgbClr val="061C23"/>
                </a:solidFill>
                <a:latin typeface="Hiragino Maru Gothic Pro W4" charset="-128"/>
                <a:ea typeface="Hiragino Maru Gothic Pro W4" charset="-128"/>
                <a:cs typeface="Hiragino Maru Gothic Pro W4" charset="-128"/>
              </a:rPr>
              <a:t>の</a:t>
            </a:r>
            <a:r>
              <a:rPr lang="en-US" sz="900" dirty="0">
                <a:solidFill>
                  <a:srgbClr val="061C23"/>
                </a:solidFill>
                <a:latin typeface="Hiragino Maru Gothic Pro W4" charset="-128"/>
                <a:ea typeface="Hiragino Maru Gothic Pro W4" charset="-128"/>
                <a:cs typeface="Hiragino Maru Gothic Pro W4" charset="-128"/>
              </a:rPr>
              <a:t> 15k RPM HDDs</a:t>
            </a:r>
            <a:br>
              <a:rPr lang="en-US" sz="900" dirty="0">
                <a:solidFill>
                  <a:srgbClr val="061C23"/>
                </a:solidFill>
                <a:latin typeface="Hiragino Maru Gothic Pro W4" charset="-128"/>
                <a:ea typeface="Hiragino Maru Gothic Pro W4" charset="-128"/>
                <a:cs typeface="Hiragino Maru Gothic Pro W4" charset="-128"/>
              </a:rPr>
            </a:br>
            <a:r>
              <a:rPr lang="en-US" sz="900" dirty="0">
                <a:solidFill>
                  <a:srgbClr val="061C23"/>
                </a:solidFill>
                <a:latin typeface="Hiragino Maru Gothic Pro W4" charset="-128"/>
                <a:ea typeface="Hiragino Maru Gothic Pro W4" charset="-128"/>
                <a:cs typeface="Hiragino Maru Gothic Pro W4" charset="-128"/>
              </a:rPr>
              <a:t>Read IOPS: 1700</a:t>
            </a:r>
            <a:br>
              <a:rPr lang="en-US" sz="900" dirty="0">
                <a:solidFill>
                  <a:srgbClr val="061C23"/>
                </a:solidFill>
                <a:latin typeface="Hiragino Maru Gothic Pro W4" charset="-128"/>
                <a:ea typeface="Hiragino Maru Gothic Pro W4" charset="-128"/>
                <a:cs typeface="Hiragino Maru Gothic Pro W4" charset="-128"/>
              </a:rPr>
            </a:br>
            <a:r>
              <a:rPr lang="en-US" sz="900" dirty="0">
                <a:solidFill>
                  <a:srgbClr val="061C23"/>
                </a:solidFill>
                <a:latin typeface="Hiragino Maru Gothic Pro W4" charset="-128"/>
                <a:ea typeface="Hiragino Maru Gothic Pro W4" charset="-128"/>
                <a:cs typeface="Hiragino Maru Gothic Pro W4" charset="-128"/>
              </a:rPr>
              <a:t>Write IOPS: 430</a:t>
            </a:r>
          </a:p>
          <a:p>
            <a:pPr algn="ctr" defTabSz="456915" fontAlgn="auto">
              <a:spcBef>
                <a:spcPts val="0"/>
              </a:spcBef>
              <a:spcAft>
                <a:spcPts val="0"/>
              </a:spcAft>
            </a:pPr>
            <a:r>
              <a:rPr lang="en-US" sz="900" dirty="0">
                <a:solidFill>
                  <a:srgbClr val="061C23"/>
                </a:solidFill>
                <a:latin typeface="Hiragino Maru Gothic Pro W4" charset="-128"/>
                <a:ea typeface="Hiragino Maru Gothic Pro W4" charset="-128"/>
                <a:cs typeface="Hiragino Maru Gothic Pro W4" charset="-128"/>
              </a:rPr>
              <a:t>Capacity: ~3.5TB</a:t>
            </a:r>
          </a:p>
        </p:txBody>
      </p:sp>
      <p:sp>
        <p:nvSpPr>
          <p:cNvPr id="364" name="Text Placeholder 2"/>
          <p:cNvSpPr txBox="1">
            <a:spLocks/>
          </p:cNvSpPr>
          <p:nvPr/>
        </p:nvSpPr>
        <p:spPr>
          <a:xfrm>
            <a:off x="4394402" y="1324015"/>
            <a:ext cx="3101984" cy="610393"/>
          </a:xfrm>
          <a:prstGeom prst="rect">
            <a:avLst/>
          </a:prstGeom>
        </p:spPr>
        <p:txBody>
          <a:bodyPr vert="horz" lIns="68580" tIns="34290" rIns="68580" bIns="34290" rtlCol="0">
            <a:noAutofit/>
          </a:bodyPr>
          <a:lstStyle>
            <a:lvl1pPr marL="228600" indent="-228600" algn="l" defTabSz="914400" rtl="0" eaLnBrk="1" latinLnBrk="0" hangingPunct="1">
              <a:lnSpc>
                <a:spcPct val="95000"/>
              </a:lnSpc>
              <a:spcBef>
                <a:spcPts val="1480"/>
              </a:spcBef>
              <a:buClr>
                <a:schemeClr val="tx2"/>
              </a:buClr>
              <a:buSzPct val="90000"/>
              <a:buFont typeface="Arial" pitchFamily="34" charset="0"/>
              <a:buChar char="•"/>
              <a:tabLst/>
              <a:defRPr lang="en-US" sz="2200" kern="1200">
                <a:solidFill>
                  <a:srgbClr val="435153"/>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defRPr lang="en-US" sz="1800" kern="1200">
                <a:solidFill>
                  <a:srgbClr val="435153"/>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a:solidFill>
                  <a:srgbClr val="435153"/>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a:solidFill>
                  <a:srgbClr val="435153"/>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a:solidFill>
                  <a:srgbClr val="435153"/>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Clr>
                <a:srgbClr val="272848"/>
              </a:buClr>
              <a:buFont typeface="Arial" pitchFamily="34" charset="0"/>
              <a:buNone/>
            </a:pPr>
            <a:r>
              <a:rPr lang="ja-JP" altLang="en-US" sz="1200" dirty="0">
                <a:latin typeface="Hiragino Maru Gothic Pro W4" charset="-128"/>
                <a:ea typeface="Hiragino Maru Gothic Pro W4" charset="-128"/>
                <a:cs typeface="Hiragino Maru Gothic Pro W4" charset="-128"/>
              </a:rPr>
              <a:t>もし</a:t>
            </a:r>
            <a:r>
              <a:rPr altLang="ja-JP" sz="1200" dirty="0" smtClean="0">
                <a:latin typeface="Hiragino Maru Gothic Pro W4" charset="-128"/>
                <a:ea typeface="Hiragino Maru Gothic Pro W4" charset="-128"/>
                <a:cs typeface="Hiragino Maru Gothic Pro W4" charset="-128"/>
              </a:rPr>
              <a:t>1,000</a:t>
            </a:r>
            <a:r>
              <a:rPr lang="en-US" altLang="ja-JP" sz="1200" dirty="0" smtClean="0">
                <a:latin typeface="Hiragino Maru Gothic Pro W4" charset="-128"/>
                <a:ea typeface="Hiragino Maru Gothic Pro W4" charset="-128"/>
                <a:cs typeface="Hiragino Maru Gothic Pro W4" charset="-128"/>
              </a:rPr>
              <a:t> </a:t>
            </a:r>
            <a:r>
              <a:rPr lang="ja-JP" altLang="en-US" sz="1200" dirty="0" smtClean="0">
                <a:latin typeface="Hiragino Maru Gothic Pro W4" charset="-128"/>
                <a:ea typeface="Hiragino Maru Gothic Pro W4" charset="-128"/>
                <a:cs typeface="Hiragino Maru Gothic Pro W4" charset="-128"/>
              </a:rPr>
              <a:t>ユーザ分</a:t>
            </a:r>
            <a:r>
              <a:rPr lang="ja-JP" altLang="en-US" sz="1200" dirty="0">
                <a:latin typeface="Hiragino Maru Gothic Pro W4" charset="-128"/>
                <a:ea typeface="Hiragino Maru Gothic Pro W4" charset="-128"/>
                <a:cs typeface="Hiragino Maru Gothic Pro W4" charset="-128"/>
              </a:rPr>
              <a:t>の</a:t>
            </a:r>
            <a:r>
              <a:rPr altLang="ja-JP" sz="1200" dirty="0">
                <a:latin typeface="Hiragino Maru Gothic Pro W4" charset="-128"/>
                <a:ea typeface="Hiragino Maru Gothic Pro W4" charset="-128"/>
                <a:cs typeface="Hiragino Maru Gothic Pro W4" charset="-128"/>
              </a:rPr>
              <a:t>VDI</a:t>
            </a:r>
            <a:r>
              <a:rPr lang="ja-JP" altLang="en-US" sz="1200" dirty="0">
                <a:latin typeface="Hiragino Maru Gothic Pro W4" charset="-128"/>
                <a:ea typeface="Hiragino Maru Gothic Pro W4" charset="-128"/>
                <a:cs typeface="Hiragino Maru Gothic Pro W4" charset="-128"/>
              </a:rPr>
              <a:t>を考慮すれば</a:t>
            </a:r>
            <a:r>
              <a:rPr lang="ja-JP" altLang="en-US" sz="1200" dirty="0" smtClean="0">
                <a:latin typeface="Hiragino Maru Gothic Pro W4" charset="-128"/>
                <a:ea typeface="Hiragino Maru Gothic Pro W4" charset="-128"/>
                <a:cs typeface="Hiragino Maru Gothic Pro W4" charset="-128"/>
              </a:rPr>
              <a:t>、</a:t>
            </a:r>
            <a:r>
              <a:rPr altLang="ja-JP" sz="1200" dirty="0" smtClean="0">
                <a:latin typeface="Hiragino Maru Gothic Pro W4" charset="-128"/>
                <a:ea typeface="Hiragino Maru Gothic Pro W4" charset="-128"/>
                <a:cs typeface="Hiragino Maru Gothic Pro W4" charset="-128"/>
              </a:rPr>
              <a:t>240</a:t>
            </a:r>
            <a:r>
              <a:rPr lang="en-US" altLang="ja-JP" sz="1200" dirty="0" smtClean="0">
                <a:latin typeface="Hiragino Maru Gothic Pro W4" charset="-128"/>
                <a:ea typeface="Hiragino Maru Gothic Pro W4" charset="-128"/>
                <a:cs typeface="Hiragino Maru Gothic Pro W4" charset="-128"/>
              </a:rPr>
              <a:t> </a:t>
            </a:r>
            <a:r>
              <a:rPr lang="ja-JP" altLang="en-US" sz="1200" dirty="0" smtClean="0">
                <a:latin typeface="Hiragino Maru Gothic Pro W4" charset="-128"/>
                <a:ea typeface="Hiragino Maru Gothic Pro W4" charset="-128"/>
                <a:cs typeface="Hiragino Maru Gothic Pro W4" charset="-128"/>
              </a:rPr>
              <a:t>個</a:t>
            </a:r>
            <a:r>
              <a:rPr lang="ja-JP" altLang="en-US" sz="1200" dirty="0">
                <a:latin typeface="Hiragino Maru Gothic Pro W4" charset="-128"/>
                <a:ea typeface="Hiragino Maru Gothic Pro W4" charset="-128"/>
                <a:cs typeface="Hiragino Maru Gothic Pro W4" charset="-128"/>
              </a:rPr>
              <a:t>以上もの</a:t>
            </a:r>
            <a:r>
              <a:rPr altLang="ja-JP" sz="1200" dirty="0">
                <a:latin typeface="Hiragino Maru Gothic Pro W4" charset="-128"/>
                <a:ea typeface="Hiragino Maru Gothic Pro W4" charset="-128"/>
                <a:cs typeface="Hiragino Maru Gothic Pro W4" charset="-128"/>
              </a:rPr>
              <a:t>HDD</a:t>
            </a:r>
            <a:r>
              <a:rPr lang="ja-JP" altLang="en-US" sz="1200" dirty="0">
                <a:latin typeface="Hiragino Maru Gothic Pro W4" charset="-128"/>
                <a:ea typeface="Hiragino Maru Gothic Pro W4" charset="-128"/>
                <a:cs typeface="Hiragino Maru Gothic Pro W4" charset="-128"/>
              </a:rPr>
              <a:t>が必要になります</a:t>
            </a:r>
            <a:r>
              <a:rPr lang="ja-JP" altLang="en-US" sz="1200" dirty="0" smtClean="0">
                <a:latin typeface="Hiragino Maru Gothic Pro W4" charset="-128"/>
                <a:ea typeface="Hiragino Maru Gothic Pro W4" charset="-128"/>
                <a:cs typeface="Hiragino Maru Gothic Pro W4" charset="-128"/>
              </a:rPr>
              <a:t>。</a:t>
            </a:r>
            <a:r>
              <a:rPr altLang="ja-JP" sz="1200" dirty="0" smtClean="0">
                <a:latin typeface="Hiragino Maru Gothic Pro W4" charset="-128"/>
                <a:ea typeface="Hiragino Maru Gothic Pro W4" charset="-128"/>
                <a:cs typeface="Hiragino Maru Gothic Pro W4" charset="-128"/>
              </a:rPr>
              <a:t/>
            </a:r>
            <a:br>
              <a:rPr altLang="ja-JP" sz="1200" dirty="0" smtClean="0">
                <a:latin typeface="Hiragino Maru Gothic Pro W4" charset="-128"/>
                <a:ea typeface="Hiragino Maru Gothic Pro W4" charset="-128"/>
                <a:cs typeface="Hiragino Maru Gothic Pro W4" charset="-128"/>
              </a:rPr>
            </a:br>
            <a:r>
              <a:rPr lang="ja-JP" altLang="en-US" sz="1200" dirty="0" smtClean="0">
                <a:latin typeface="Hiragino Maru Gothic Pro W4" charset="-128"/>
                <a:ea typeface="Hiragino Maru Gothic Pro W4" charset="-128"/>
                <a:cs typeface="Hiragino Maru Gothic Pro W4" charset="-128"/>
              </a:rPr>
              <a:t>（ストレージ</a:t>
            </a:r>
            <a:r>
              <a:rPr altLang="ja-JP" sz="1200" dirty="0" smtClean="0">
                <a:latin typeface="Hiragino Maru Gothic Pro W4" charset="-128"/>
                <a:ea typeface="Hiragino Maru Gothic Pro W4" charset="-128"/>
                <a:cs typeface="Hiragino Maru Gothic Pro W4" charset="-128"/>
              </a:rPr>
              <a:t>10</a:t>
            </a:r>
            <a:r>
              <a:rPr lang="ja-JP" altLang="en-US" sz="1200" dirty="0" smtClean="0">
                <a:latin typeface="Hiragino Maru Gothic Pro W4" charset="-128"/>
                <a:ea typeface="Hiragino Maru Gothic Pro W4" charset="-128"/>
                <a:cs typeface="Hiragino Maru Gothic Pro W4" charset="-128"/>
              </a:rPr>
              <a:t>台およそ</a:t>
            </a:r>
            <a:r>
              <a:rPr altLang="ja-JP" sz="1200" dirty="0" smtClean="0">
                <a:latin typeface="Hiragino Maru Gothic Pro W4" charset="-128"/>
                <a:ea typeface="Hiragino Maru Gothic Pro W4" charset="-128"/>
                <a:cs typeface="Hiragino Maru Gothic Pro W4" charset="-128"/>
              </a:rPr>
              <a:t>20U</a:t>
            </a:r>
            <a:r>
              <a:rPr lang="ja-JP" altLang="en-US" sz="1200" dirty="0" smtClean="0">
                <a:latin typeface="Hiragino Maru Gothic Pro W4" charset="-128"/>
                <a:ea typeface="Hiragino Maru Gothic Pro W4" charset="-128"/>
                <a:cs typeface="Hiragino Maru Gothic Pro W4" charset="-128"/>
              </a:rPr>
              <a:t>のサイズ）</a:t>
            </a:r>
            <a:endParaRPr altLang="ja-JP" sz="1200" dirty="0" smtClean="0">
              <a:latin typeface="Hiragino Maru Gothic Pro W4" charset="-128"/>
              <a:ea typeface="Hiragino Maru Gothic Pro W4" charset="-128"/>
              <a:cs typeface="Hiragino Maru Gothic Pro W4" charset="-128"/>
            </a:endParaRPr>
          </a:p>
          <a:p>
            <a:pPr marL="0" indent="0" fontAlgn="auto">
              <a:spcAft>
                <a:spcPts val="0"/>
              </a:spcAft>
              <a:buClr>
                <a:srgbClr val="272848"/>
              </a:buClr>
              <a:buFont typeface="Arial" pitchFamily="34" charset="0"/>
              <a:buNone/>
            </a:pPr>
            <a:endParaRPr sz="1200" dirty="0">
              <a:latin typeface="Hiragino Maru Gothic Pro W4" charset="-128"/>
              <a:ea typeface="Hiragino Maru Gothic Pro W4" charset="-128"/>
              <a:cs typeface="Hiragino Maru Gothic Pro W4" charset="-128"/>
            </a:endParaRPr>
          </a:p>
        </p:txBody>
      </p:sp>
      <p:grpSp>
        <p:nvGrpSpPr>
          <p:cNvPr id="365" name="Group 352"/>
          <p:cNvGrpSpPr/>
          <p:nvPr/>
        </p:nvGrpSpPr>
        <p:grpSpPr>
          <a:xfrm>
            <a:off x="4137133" y="1961116"/>
            <a:ext cx="3448223" cy="2577431"/>
            <a:chOff x="3831600" y="2870278"/>
            <a:chExt cx="4597630" cy="3436574"/>
          </a:xfrm>
        </p:grpSpPr>
        <p:grpSp>
          <p:nvGrpSpPr>
            <p:cNvPr id="366" name="Group 20"/>
            <p:cNvGrpSpPr/>
            <p:nvPr/>
          </p:nvGrpSpPr>
          <p:grpSpPr>
            <a:xfrm>
              <a:off x="3835812" y="2870278"/>
              <a:ext cx="914878" cy="580205"/>
              <a:chOff x="813857" y="2849021"/>
              <a:chExt cx="3448355" cy="1917284"/>
            </a:xfrm>
          </p:grpSpPr>
          <p:pic>
            <p:nvPicPr>
              <p:cNvPr id="686" name="Picture 2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687" name="Picture 2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688" name="Picture 2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689" name="Picture 2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90" name="Picture 2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91" name="Picture 2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92" name="Picture 2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93" name="Picture 2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94" name="Picture 2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95" name="Picture 3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67" name="Group 33"/>
            <p:cNvGrpSpPr/>
            <p:nvPr/>
          </p:nvGrpSpPr>
          <p:grpSpPr>
            <a:xfrm>
              <a:off x="4750690" y="2870279"/>
              <a:ext cx="914878" cy="580205"/>
              <a:chOff x="813857" y="2849021"/>
              <a:chExt cx="3448355" cy="1917284"/>
            </a:xfrm>
          </p:grpSpPr>
          <p:pic>
            <p:nvPicPr>
              <p:cNvPr id="676" name="Picture 3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677" name="Picture 3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678" name="Picture 3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679" name="Picture 3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80" name="Picture 3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81" name="Picture 3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82" name="Picture 4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83" name="Picture 4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84" name="Picture 4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85" name="Picture 4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68" name="Group 44"/>
            <p:cNvGrpSpPr/>
            <p:nvPr/>
          </p:nvGrpSpPr>
          <p:grpSpPr>
            <a:xfrm>
              <a:off x="5665568" y="2870280"/>
              <a:ext cx="914878" cy="580205"/>
              <a:chOff x="813857" y="2849021"/>
              <a:chExt cx="3448355" cy="1917284"/>
            </a:xfrm>
          </p:grpSpPr>
          <p:pic>
            <p:nvPicPr>
              <p:cNvPr id="666" name="Picture 4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667" name="Picture 4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668" name="Picture 4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669" name="Picture 4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70" name="Picture 4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71" name="Picture 5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72" name="Picture 5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73" name="Picture 5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74" name="Picture 5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75" name="Picture 5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69" name="Group 55"/>
            <p:cNvGrpSpPr/>
            <p:nvPr/>
          </p:nvGrpSpPr>
          <p:grpSpPr>
            <a:xfrm>
              <a:off x="6580446" y="2870281"/>
              <a:ext cx="914878" cy="580205"/>
              <a:chOff x="813857" y="2849021"/>
              <a:chExt cx="3448355" cy="1917284"/>
            </a:xfrm>
          </p:grpSpPr>
          <p:pic>
            <p:nvPicPr>
              <p:cNvPr id="656" name="Picture 5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657" name="Picture 5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658" name="Picture 5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659" name="Picture 5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60" name="Picture 6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61" name="Picture 6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62" name="Picture 6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63" name="Picture 6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64" name="Picture 6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65" name="Picture 6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0" name="Group 66"/>
            <p:cNvGrpSpPr/>
            <p:nvPr/>
          </p:nvGrpSpPr>
          <p:grpSpPr>
            <a:xfrm>
              <a:off x="7514352" y="2870282"/>
              <a:ext cx="914878" cy="580205"/>
              <a:chOff x="813857" y="2849021"/>
              <a:chExt cx="3448355" cy="1917284"/>
            </a:xfrm>
          </p:grpSpPr>
          <p:pic>
            <p:nvPicPr>
              <p:cNvPr id="646" name="Picture 6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647" name="Picture 6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648" name="Picture 6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649" name="Picture 7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50" name="Picture 7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51" name="Picture 7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52" name="Picture 7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53" name="Picture 7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54" name="Picture 7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55" name="Picture 7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1" name="Group 77"/>
            <p:cNvGrpSpPr/>
            <p:nvPr/>
          </p:nvGrpSpPr>
          <p:grpSpPr>
            <a:xfrm>
              <a:off x="3839476" y="3432756"/>
              <a:ext cx="914878" cy="580205"/>
              <a:chOff x="813857" y="2849021"/>
              <a:chExt cx="3448355" cy="1917284"/>
            </a:xfrm>
          </p:grpSpPr>
          <p:pic>
            <p:nvPicPr>
              <p:cNvPr id="636" name="Picture 7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637" name="Picture 7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638" name="Picture 8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639" name="Picture 8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40" name="Picture 8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41" name="Picture 8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42" name="Picture 8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43" name="Picture 8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44" name="Picture 8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45" name="Picture 8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2" name="Group 88"/>
            <p:cNvGrpSpPr/>
            <p:nvPr/>
          </p:nvGrpSpPr>
          <p:grpSpPr>
            <a:xfrm>
              <a:off x="4754354" y="3432756"/>
              <a:ext cx="914878" cy="580205"/>
              <a:chOff x="813857" y="2849021"/>
              <a:chExt cx="3448355" cy="1917284"/>
            </a:xfrm>
          </p:grpSpPr>
          <p:pic>
            <p:nvPicPr>
              <p:cNvPr id="626" name="Picture 8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627" name="Picture 9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628" name="Picture 9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629" name="Picture 9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30" name="Picture 9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31" name="Picture 9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32" name="Picture 9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33" name="Picture 9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34" name="Picture 9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35" name="Picture 9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3" name="Group 99"/>
            <p:cNvGrpSpPr/>
            <p:nvPr/>
          </p:nvGrpSpPr>
          <p:grpSpPr>
            <a:xfrm>
              <a:off x="5669232" y="3432756"/>
              <a:ext cx="914878" cy="580205"/>
              <a:chOff x="813857" y="2849021"/>
              <a:chExt cx="3448355" cy="1917284"/>
            </a:xfrm>
          </p:grpSpPr>
          <p:pic>
            <p:nvPicPr>
              <p:cNvPr id="616" name="Picture 10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617" name="Picture 10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618" name="Picture 10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619" name="Picture 10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20" name="Picture 10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21" name="Picture 10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22" name="Picture 10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23" name="Picture 10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24" name="Picture 10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25" name="Picture 10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4" name="Group 110"/>
            <p:cNvGrpSpPr/>
            <p:nvPr/>
          </p:nvGrpSpPr>
          <p:grpSpPr>
            <a:xfrm>
              <a:off x="6580446" y="3432756"/>
              <a:ext cx="914878" cy="580205"/>
              <a:chOff x="813857" y="2849021"/>
              <a:chExt cx="3448355" cy="1917284"/>
            </a:xfrm>
          </p:grpSpPr>
          <p:pic>
            <p:nvPicPr>
              <p:cNvPr id="606" name="Picture 11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607" name="Picture 11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608" name="Picture 11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609" name="Picture 11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10" name="Picture 11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11" name="Picture 11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12" name="Picture 11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13" name="Picture 11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14" name="Picture 11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15" name="Picture 12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5" name="Group 121"/>
            <p:cNvGrpSpPr/>
            <p:nvPr/>
          </p:nvGrpSpPr>
          <p:grpSpPr>
            <a:xfrm>
              <a:off x="7514352" y="3434204"/>
              <a:ext cx="914878" cy="580205"/>
              <a:chOff x="813857" y="2849021"/>
              <a:chExt cx="3448355" cy="1917284"/>
            </a:xfrm>
          </p:grpSpPr>
          <p:pic>
            <p:nvPicPr>
              <p:cNvPr id="596" name="Picture 12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97" name="Picture 12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98" name="Picture 12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99" name="Picture 12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600" name="Picture 12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601" name="Picture 12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602" name="Picture 12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603" name="Picture 12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604" name="Picture 13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605" name="Picture 13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6" name="Group 132"/>
            <p:cNvGrpSpPr/>
            <p:nvPr/>
          </p:nvGrpSpPr>
          <p:grpSpPr>
            <a:xfrm>
              <a:off x="3831600" y="4020290"/>
              <a:ext cx="914878" cy="580205"/>
              <a:chOff x="813857" y="2849021"/>
              <a:chExt cx="3448355" cy="1917284"/>
            </a:xfrm>
          </p:grpSpPr>
          <p:pic>
            <p:nvPicPr>
              <p:cNvPr id="586" name="Picture 13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87" name="Picture 13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88" name="Picture 13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89" name="Picture 13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90" name="Picture 13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91" name="Picture 13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92" name="Picture 13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93" name="Picture 14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94" name="Picture 14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95" name="Picture 14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7" name="Group 143"/>
            <p:cNvGrpSpPr/>
            <p:nvPr/>
          </p:nvGrpSpPr>
          <p:grpSpPr>
            <a:xfrm>
              <a:off x="4746478" y="4020291"/>
              <a:ext cx="914878" cy="580205"/>
              <a:chOff x="813857" y="2849021"/>
              <a:chExt cx="3448355" cy="1917284"/>
            </a:xfrm>
          </p:grpSpPr>
          <p:pic>
            <p:nvPicPr>
              <p:cNvPr id="576" name="Picture 14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77" name="Picture 14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78" name="Picture 14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79" name="Picture 14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80" name="Picture 14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81" name="Picture 14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82" name="Picture 15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83" name="Picture 15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84" name="Picture 15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85" name="Picture 15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8" name="Group 154"/>
            <p:cNvGrpSpPr/>
            <p:nvPr/>
          </p:nvGrpSpPr>
          <p:grpSpPr>
            <a:xfrm>
              <a:off x="5661356" y="4020292"/>
              <a:ext cx="914878" cy="580205"/>
              <a:chOff x="813857" y="2849021"/>
              <a:chExt cx="3448355" cy="1917284"/>
            </a:xfrm>
          </p:grpSpPr>
          <p:pic>
            <p:nvPicPr>
              <p:cNvPr id="566" name="Picture 15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67" name="Picture 15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68" name="Picture 15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69" name="Picture 15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70" name="Picture 15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71" name="Picture 16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72" name="Picture 16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73" name="Picture 16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74" name="Picture 16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75" name="Picture 16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79" name="Group 165"/>
            <p:cNvGrpSpPr/>
            <p:nvPr/>
          </p:nvGrpSpPr>
          <p:grpSpPr>
            <a:xfrm>
              <a:off x="6576234" y="4020293"/>
              <a:ext cx="914878" cy="580205"/>
              <a:chOff x="813857" y="2849021"/>
              <a:chExt cx="3448355" cy="1917284"/>
            </a:xfrm>
          </p:grpSpPr>
          <p:pic>
            <p:nvPicPr>
              <p:cNvPr id="556" name="Picture 16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57" name="Picture 16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58" name="Picture 16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59" name="Picture 16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60" name="Picture 17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61" name="Picture 17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62" name="Picture 17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63" name="Picture 17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64" name="Picture 17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65" name="Picture 17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0" name="Group 176"/>
            <p:cNvGrpSpPr/>
            <p:nvPr/>
          </p:nvGrpSpPr>
          <p:grpSpPr>
            <a:xfrm>
              <a:off x="7510140" y="4020294"/>
              <a:ext cx="914878" cy="580205"/>
              <a:chOff x="813857" y="2849021"/>
              <a:chExt cx="3448355" cy="1917284"/>
            </a:xfrm>
          </p:grpSpPr>
          <p:pic>
            <p:nvPicPr>
              <p:cNvPr id="546" name="Picture 17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47" name="Picture 17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48" name="Picture 17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49" name="Picture 18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50" name="Picture 18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51" name="Picture 18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52" name="Picture 18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53" name="Picture 18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54" name="Picture 18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55" name="Picture 18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1" name="Group 187"/>
            <p:cNvGrpSpPr/>
            <p:nvPr/>
          </p:nvGrpSpPr>
          <p:grpSpPr>
            <a:xfrm>
              <a:off x="3835264" y="4582768"/>
              <a:ext cx="914878" cy="580205"/>
              <a:chOff x="813857" y="2849021"/>
              <a:chExt cx="3448355" cy="1917284"/>
            </a:xfrm>
          </p:grpSpPr>
          <p:pic>
            <p:nvPicPr>
              <p:cNvPr id="536" name="Picture 18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37" name="Picture 18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38" name="Picture 19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39" name="Picture 19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40" name="Picture 19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41" name="Picture 19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42" name="Picture 19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43" name="Picture 19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44" name="Picture 19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45" name="Picture 19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2" name="Group 198"/>
            <p:cNvGrpSpPr/>
            <p:nvPr/>
          </p:nvGrpSpPr>
          <p:grpSpPr>
            <a:xfrm>
              <a:off x="4750142" y="4582768"/>
              <a:ext cx="914878" cy="580205"/>
              <a:chOff x="813857" y="2849021"/>
              <a:chExt cx="3448355" cy="1917284"/>
            </a:xfrm>
          </p:grpSpPr>
          <p:pic>
            <p:nvPicPr>
              <p:cNvPr id="526" name="Picture 19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27" name="Picture 20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28" name="Picture 20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29" name="Picture 20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30" name="Picture 20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31" name="Picture 20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32" name="Picture 20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33" name="Picture 20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34" name="Picture 20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35" name="Picture 20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3" name="Group 209"/>
            <p:cNvGrpSpPr/>
            <p:nvPr/>
          </p:nvGrpSpPr>
          <p:grpSpPr>
            <a:xfrm>
              <a:off x="5665020" y="4582768"/>
              <a:ext cx="914878" cy="580205"/>
              <a:chOff x="813857" y="2849021"/>
              <a:chExt cx="3448355" cy="1917284"/>
            </a:xfrm>
          </p:grpSpPr>
          <p:pic>
            <p:nvPicPr>
              <p:cNvPr id="516" name="Picture 21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17" name="Picture 21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18" name="Picture 21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19" name="Picture 21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20" name="Picture 21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21" name="Picture 21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22" name="Picture 21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23" name="Picture 21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24" name="Picture 21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25" name="Picture 21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4" name="Group 220"/>
            <p:cNvGrpSpPr/>
            <p:nvPr/>
          </p:nvGrpSpPr>
          <p:grpSpPr>
            <a:xfrm>
              <a:off x="6576234" y="4582768"/>
              <a:ext cx="914878" cy="580205"/>
              <a:chOff x="813857" y="2849021"/>
              <a:chExt cx="3448355" cy="1917284"/>
            </a:xfrm>
          </p:grpSpPr>
          <p:pic>
            <p:nvPicPr>
              <p:cNvPr id="506" name="Picture 22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507" name="Picture 22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508" name="Picture 22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509" name="Picture 22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10" name="Picture 22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11" name="Picture 22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12" name="Picture 22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13" name="Picture 22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14" name="Picture 22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15" name="Picture 23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5" name="Group 231"/>
            <p:cNvGrpSpPr/>
            <p:nvPr/>
          </p:nvGrpSpPr>
          <p:grpSpPr>
            <a:xfrm>
              <a:off x="7510140" y="4584216"/>
              <a:ext cx="914878" cy="580205"/>
              <a:chOff x="813857" y="2849021"/>
              <a:chExt cx="3448355" cy="1917284"/>
            </a:xfrm>
          </p:grpSpPr>
          <p:pic>
            <p:nvPicPr>
              <p:cNvPr id="496" name="Picture 23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97" name="Picture 23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98" name="Picture 23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99" name="Picture 23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500" name="Picture 23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501" name="Picture 23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502" name="Picture 23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503" name="Picture 23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504" name="Picture 24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505" name="Picture 24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6" name="Group 242"/>
            <p:cNvGrpSpPr/>
            <p:nvPr/>
          </p:nvGrpSpPr>
          <p:grpSpPr>
            <a:xfrm>
              <a:off x="3831600" y="5162721"/>
              <a:ext cx="914878" cy="580205"/>
              <a:chOff x="813857" y="2849021"/>
              <a:chExt cx="3448355" cy="1917284"/>
            </a:xfrm>
          </p:grpSpPr>
          <p:pic>
            <p:nvPicPr>
              <p:cNvPr id="486" name="Picture 24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87" name="Picture 24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88" name="Picture 24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89" name="Picture 24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90" name="Picture 24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91" name="Picture 24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92" name="Picture 24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93" name="Picture 25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94" name="Picture 25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95" name="Picture 25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7" name="Group 253"/>
            <p:cNvGrpSpPr/>
            <p:nvPr/>
          </p:nvGrpSpPr>
          <p:grpSpPr>
            <a:xfrm>
              <a:off x="4746478" y="5162722"/>
              <a:ext cx="914878" cy="580205"/>
              <a:chOff x="813857" y="2849021"/>
              <a:chExt cx="3448355" cy="1917284"/>
            </a:xfrm>
          </p:grpSpPr>
          <p:pic>
            <p:nvPicPr>
              <p:cNvPr id="476" name="Picture 25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77" name="Picture 25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78" name="Picture 25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79" name="Picture 25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80" name="Picture 25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81" name="Picture 25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82" name="Picture 26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83" name="Picture 26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84" name="Picture 26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85" name="Picture 26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8" name="Group 264"/>
            <p:cNvGrpSpPr/>
            <p:nvPr/>
          </p:nvGrpSpPr>
          <p:grpSpPr>
            <a:xfrm>
              <a:off x="5661356" y="5162723"/>
              <a:ext cx="914878" cy="580205"/>
              <a:chOff x="813857" y="2849021"/>
              <a:chExt cx="3448355" cy="1917284"/>
            </a:xfrm>
          </p:grpSpPr>
          <p:pic>
            <p:nvPicPr>
              <p:cNvPr id="466" name="Picture 26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67" name="Picture 26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68" name="Picture 26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69" name="Picture 26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70" name="Picture 26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71" name="Picture 27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72" name="Picture 27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73" name="Picture 27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74" name="Picture 27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75" name="Picture 27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89" name="Group 275"/>
            <p:cNvGrpSpPr/>
            <p:nvPr/>
          </p:nvGrpSpPr>
          <p:grpSpPr>
            <a:xfrm>
              <a:off x="6576234" y="5162724"/>
              <a:ext cx="914878" cy="580205"/>
              <a:chOff x="813857" y="2849021"/>
              <a:chExt cx="3448355" cy="1917284"/>
            </a:xfrm>
          </p:grpSpPr>
          <p:pic>
            <p:nvPicPr>
              <p:cNvPr id="456" name="Picture 27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57" name="Picture 27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58" name="Picture 27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59" name="Picture 27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60" name="Picture 28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61" name="Picture 28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62" name="Picture 28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63" name="Picture 28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64" name="Picture 28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65" name="Picture 28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90" name="Group 286"/>
            <p:cNvGrpSpPr/>
            <p:nvPr/>
          </p:nvGrpSpPr>
          <p:grpSpPr>
            <a:xfrm>
              <a:off x="7510140" y="5162725"/>
              <a:ext cx="914878" cy="580205"/>
              <a:chOff x="813857" y="2849021"/>
              <a:chExt cx="3448355" cy="1917284"/>
            </a:xfrm>
          </p:grpSpPr>
          <p:pic>
            <p:nvPicPr>
              <p:cNvPr id="446" name="Picture 28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47" name="Picture 28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48" name="Picture 28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49" name="Picture 29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50" name="Picture 29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51" name="Picture 29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52" name="Picture 29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53" name="Picture 29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54" name="Picture 29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55" name="Picture 29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91" name="Group 297"/>
            <p:cNvGrpSpPr/>
            <p:nvPr/>
          </p:nvGrpSpPr>
          <p:grpSpPr>
            <a:xfrm>
              <a:off x="3835264" y="5725199"/>
              <a:ext cx="914878" cy="580205"/>
              <a:chOff x="813857" y="2849021"/>
              <a:chExt cx="3448355" cy="1917284"/>
            </a:xfrm>
          </p:grpSpPr>
          <p:pic>
            <p:nvPicPr>
              <p:cNvPr id="436" name="Picture 29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37" name="Picture 29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38" name="Picture 30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39" name="Picture 30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40" name="Picture 30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41" name="Picture 30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42" name="Picture 30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43" name="Picture 30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44" name="Picture 30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45" name="Picture 30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92" name="Group 308"/>
            <p:cNvGrpSpPr/>
            <p:nvPr/>
          </p:nvGrpSpPr>
          <p:grpSpPr>
            <a:xfrm>
              <a:off x="4750142" y="5725199"/>
              <a:ext cx="914878" cy="580205"/>
              <a:chOff x="813857" y="2849021"/>
              <a:chExt cx="3448355" cy="1917284"/>
            </a:xfrm>
          </p:grpSpPr>
          <p:pic>
            <p:nvPicPr>
              <p:cNvPr id="426" name="Picture 30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27" name="Picture 31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28" name="Picture 31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29" name="Picture 31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30" name="Picture 31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31" name="Picture 31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32" name="Picture 31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33" name="Picture 31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34" name="Picture 31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35" name="Picture 31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93" name="Group 319"/>
            <p:cNvGrpSpPr/>
            <p:nvPr/>
          </p:nvGrpSpPr>
          <p:grpSpPr>
            <a:xfrm>
              <a:off x="5665020" y="5725199"/>
              <a:ext cx="914878" cy="580205"/>
              <a:chOff x="813857" y="2849021"/>
              <a:chExt cx="3448355" cy="1917284"/>
            </a:xfrm>
          </p:grpSpPr>
          <p:pic>
            <p:nvPicPr>
              <p:cNvPr id="416" name="Picture 32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17" name="Picture 32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18" name="Picture 32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19" name="Picture 32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20" name="Picture 32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21" name="Picture 32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22" name="Picture 32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23" name="Picture 32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24" name="Picture 32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25" name="Picture 32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94" name="Group 330"/>
            <p:cNvGrpSpPr/>
            <p:nvPr/>
          </p:nvGrpSpPr>
          <p:grpSpPr>
            <a:xfrm>
              <a:off x="6576234" y="5725199"/>
              <a:ext cx="914878" cy="580205"/>
              <a:chOff x="813857" y="2849021"/>
              <a:chExt cx="3448355" cy="1917284"/>
            </a:xfrm>
          </p:grpSpPr>
          <p:pic>
            <p:nvPicPr>
              <p:cNvPr id="406" name="Picture 33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407" name="Picture 33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408" name="Picture 33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409" name="Picture 33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10" name="Picture 33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11" name="Picture 33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12" name="Picture 33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13" name="Picture 33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14" name="Picture 33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15" name="Picture 34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nvGrpSpPr>
            <p:cNvPr id="395" name="Group 341"/>
            <p:cNvGrpSpPr/>
            <p:nvPr/>
          </p:nvGrpSpPr>
          <p:grpSpPr>
            <a:xfrm>
              <a:off x="7510140" y="5726647"/>
              <a:ext cx="914878" cy="580205"/>
              <a:chOff x="813857" y="2849021"/>
              <a:chExt cx="3448355" cy="1917284"/>
            </a:xfrm>
          </p:grpSpPr>
          <p:pic>
            <p:nvPicPr>
              <p:cNvPr id="396" name="Picture 342"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2849021"/>
                <a:ext cx="689671" cy="958642"/>
              </a:xfrm>
              <a:prstGeom prst="rect">
                <a:avLst/>
              </a:prstGeom>
            </p:spPr>
          </p:pic>
          <p:pic>
            <p:nvPicPr>
              <p:cNvPr id="397" name="Picture 343"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2849021"/>
                <a:ext cx="689671" cy="958642"/>
              </a:xfrm>
              <a:prstGeom prst="rect">
                <a:avLst/>
              </a:prstGeom>
            </p:spPr>
          </p:pic>
          <p:pic>
            <p:nvPicPr>
              <p:cNvPr id="398" name="Picture 344"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2849021"/>
                <a:ext cx="689671" cy="958642"/>
              </a:xfrm>
              <a:prstGeom prst="rect">
                <a:avLst/>
              </a:prstGeom>
            </p:spPr>
          </p:pic>
          <p:pic>
            <p:nvPicPr>
              <p:cNvPr id="399" name="Picture 345"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2849021"/>
                <a:ext cx="689671" cy="958642"/>
              </a:xfrm>
              <a:prstGeom prst="rect">
                <a:avLst/>
              </a:prstGeom>
            </p:spPr>
          </p:pic>
          <p:pic>
            <p:nvPicPr>
              <p:cNvPr id="400" name="Picture 346"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2849021"/>
                <a:ext cx="689671" cy="958642"/>
              </a:xfrm>
              <a:prstGeom prst="rect">
                <a:avLst/>
              </a:prstGeom>
            </p:spPr>
          </p:pic>
          <p:pic>
            <p:nvPicPr>
              <p:cNvPr id="401" name="Picture 347"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57" y="3807663"/>
                <a:ext cx="689671" cy="958642"/>
              </a:xfrm>
              <a:prstGeom prst="rect">
                <a:avLst/>
              </a:prstGeom>
            </p:spPr>
          </p:pic>
          <p:pic>
            <p:nvPicPr>
              <p:cNvPr id="402" name="Picture 348"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3528" y="3807663"/>
                <a:ext cx="689671" cy="958642"/>
              </a:xfrm>
              <a:prstGeom prst="rect">
                <a:avLst/>
              </a:prstGeom>
            </p:spPr>
          </p:pic>
          <p:pic>
            <p:nvPicPr>
              <p:cNvPr id="403" name="Picture 349"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199" y="3807663"/>
                <a:ext cx="689671" cy="958642"/>
              </a:xfrm>
              <a:prstGeom prst="rect">
                <a:avLst/>
              </a:prstGeom>
            </p:spPr>
          </p:pic>
          <p:pic>
            <p:nvPicPr>
              <p:cNvPr id="404" name="Picture 350"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870" y="3807663"/>
                <a:ext cx="689671" cy="958642"/>
              </a:xfrm>
              <a:prstGeom prst="rect">
                <a:avLst/>
              </a:prstGeom>
            </p:spPr>
          </p:pic>
          <p:pic>
            <p:nvPicPr>
              <p:cNvPr id="405" name="Picture 351" descr="hd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541" y="3807663"/>
                <a:ext cx="689671" cy="958642"/>
              </a:xfrm>
              <a:prstGeom prst="rect">
                <a:avLst/>
              </a:prstGeom>
            </p:spPr>
          </p:pic>
        </p:grpSp>
      </p:grpSp>
      <p:sp>
        <p:nvSpPr>
          <p:cNvPr id="696" name="TextBox 353"/>
          <p:cNvSpPr txBox="1"/>
          <p:nvPr/>
        </p:nvSpPr>
        <p:spPr>
          <a:xfrm>
            <a:off x="7435991" y="3789237"/>
            <a:ext cx="1852154" cy="738664"/>
          </a:xfrm>
          <a:prstGeom prst="rect">
            <a:avLst/>
          </a:prstGeom>
          <a:noFill/>
        </p:spPr>
        <p:txBody>
          <a:bodyPr wrap="square" rtlCol="0">
            <a:spAutoFit/>
          </a:bodyPr>
          <a:lstStyle/>
          <a:p>
            <a:pPr algn="ctr" defTabSz="456915" fontAlgn="auto">
              <a:spcBef>
                <a:spcPts val="0"/>
              </a:spcBef>
              <a:spcAft>
                <a:spcPts val="0"/>
              </a:spcAft>
            </a:pPr>
            <a:r>
              <a:rPr lang="en-US" sz="1050" dirty="0" smtClean="0">
                <a:solidFill>
                  <a:srgbClr val="800000"/>
                </a:solidFill>
                <a:latin typeface="Hiragino Maru Gothic Pro W4" charset="-128"/>
                <a:ea typeface="Hiragino Maru Gothic Pro W4" charset="-128"/>
                <a:cs typeface="Hiragino Maru Gothic Pro W4" charset="-128"/>
              </a:rPr>
              <a:t>(200</a:t>
            </a:r>
            <a:r>
              <a:rPr lang="en-US" sz="1050" dirty="0">
                <a:solidFill>
                  <a:srgbClr val="800000"/>
                </a:solidFill>
                <a:latin typeface="Hiragino Maru Gothic Pro W4" charset="-128"/>
                <a:ea typeface="Hiragino Maru Gothic Pro W4" charset="-128"/>
                <a:cs typeface="Hiragino Maru Gothic Pro W4" charset="-128"/>
              </a:rPr>
              <a:t>) 15k RPM HDDs</a:t>
            </a:r>
            <a:br>
              <a:rPr lang="en-US" sz="1050" dirty="0">
                <a:solidFill>
                  <a:srgbClr val="800000"/>
                </a:solidFill>
                <a:latin typeface="Hiragino Maru Gothic Pro W4" charset="-128"/>
                <a:ea typeface="Hiragino Maru Gothic Pro W4" charset="-128"/>
                <a:cs typeface="Hiragino Maru Gothic Pro W4" charset="-128"/>
              </a:rPr>
            </a:br>
            <a:r>
              <a:rPr lang="en-US" sz="1050" dirty="0">
                <a:solidFill>
                  <a:srgbClr val="800000"/>
                </a:solidFill>
                <a:latin typeface="Hiragino Maru Gothic Pro W4" charset="-128"/>
                <a:ea typeface="Hiragino Maru Gothic Pro W4" charset="-128"/>
                <a:cs typeface="Hiragino Maru Gothic Pro W4" charset="-128"/>
              </a:rPr>
              <a:t>Read IOPS: </a:t>
            </a:r>
            <a:r>
              <a:rPr lang="en-US" sz="1050" dirty="0" smtClean="0">
                <a:solidFill>
                  <a:srgbClr val="800000"/>
                </a:solidFill>
                <a:latin typeface="Hiragino Maru Gothic Pro W4" charset="-128"/>
                <a:ea typeface="Hiragino Maru Gothic Pro W4" charset="-128"/>
                <a:cs typeface="Hiragino Maru Gothic Pro W4" charset="-128"/>
              </a:rPr>
              <a:t>40,800</a:t>
            </a:r>
            <a:r>
              <a:rPr lang="en-US" sz="1050" dirty="0">
                <a:solidFill>
                  <a:srgbClr val="800000"/>
                </a:solidFill>
                <a:latin typeface="Hiragino Maru Gothic Pro W4" charset="-128"/>
                <a:ea typeface="Hiragino Maru Gothic Pro W4" charset="-128"/>
                <a:cs typeface="Hiragino Maru Gothic Pro W4" charset="-128"/>
              </a:rPr>
              <a:t/>
            </a:r>
            <a:br>
              <a:rPr lang="en-US" sz="1050" dirty="0">
                <a:solidFill>
                  <a:srgbClr val="800000"/>
                </a:solidFill>
                <a:latin typeface="Hiragino Maru Gothic Pro W4" charset="-128"/>
                <a:ea typeface="Hiragino Maru Gothic Pro W4" charset="-128"/>
                <a:cs typeface="Hiragino Maru Gothic Pro W4" charset="-128"/>
              </a:rPr>
            </a:br>
            <a:r>
              <a:rPr lang="en-US" sz="1050" dirty="0">
                <a:solidFill>
                  <a:srgbClr val="800000"/>
                </a:solidFill>
                <a:latin typeface="Hiragino Maru Gothic Pro W4" charset="-128"/>
                <a:ea typeface="Hiragino Maru Gothic Pro W4" charset="-128"/>
                <a:cs typeface="Hiragino Maru Gothic Pro W4" charset="-128"/>
              </a:rPr>
              <a:t>Write IOPS: </a:t>
            </a:r>
            <a:r>
              <a:rPr lang="en-US" sz="1050" dirty="0" smtClean="0">
                <a:solidFill>
                  <a:srgbClr val="800000"/>
                </a:solidFill>
                <a:latin typeface="Hiragino Maru Gothic Pro W4" charset="-128"/>
                <a:ea typeface="Hiragino Maru Gothic Pro W4" charset="-128"/>
                <a:cs typeface="Hiragino Maru Gothic Pro W4" charset="-128"/>
              </a:rPr>
              <a:t>10,320</a:t>
            </a:r>
            <a:endParaRPr lang="en-US" sz="1050" dirty="0">
              <a:solidFill>
                <a:srgbClr val="800000"/>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lang="en-US" sz="1050" dirty="0">
                <a:solidFill>
                  <a:srgbClr val="800000"/>
                </a:solidFill>
                <a:latin typeface="Hiragino Maru Gothic Pro W4" charset="-128"/>
                <a:ea typeface="Hiragino Maru Gothic Pro W4" charset="-128"/>
                <a:cs typeface="Hiragino Maru Gothic Pro W4" charset="-128"/>
              </a:rPr>
              <a:t>Capacity: </a:t>
            </a:r>
            <a:r>
              <a:rPr lang="en-US" sz="1050" dirty="0" smtClean="0">
                <a:solidFill>
                  <a:srgbClr val="800000"/>
                </a:solidFill>
                <a:latin typeface="Hiragino Maru Gothic Pro W4" charset="-128"/>
                <a:ea typeface="Hiragino Maru Gothic Pro W4" charset="-128"/>
                <a:cs typeface="Hiragino Maru Gothic Pro W4" charset="-128"/>
              </a:rPr>
              <a:t>~96TB</a:t>
            </a:r>
            <a:endParaRPr lang="en-US" sz="1050" dirty="0">
              <a:solidFill>
                <a:srgbClr val="800000"/>
              </a:solidFill>
              <a:latin typeface="Hiragino Maru Gothic Pro W4" charset="-128"/>
              <a:ea typeface="Hiragino Maru Gothic Pro W4" charset="-128"/>
              <a:cs typeface="Hiragino Maru Gothic Pro W4" charset="-128"/>
            </a:endParaRPr>
          </a:p>
        </p:txBody>
      </p:sp>
      <p:sp>
        <p:nvSpPr>
          <p:cNvPr id="2" name="正方形/長方形 1"/>
          <p:cNvSpPr/>
          <p:nvPr/>
        </p:nvSpPr>
        <p:spPr>
          <a:xfrm>
            <a:off x="0" y="4563769"/>
            <a:ext cx="9144000" cy="461665"/>
          </a:xfrm>
          <a:prstGeom prst="rect">
            <a:avLst/>
          </a:prstGeom>
          <a:solidFill>
            <a:schemeClr val="bg2"/>
          </a:solidFill>
          <a:ln>
            <a:noFill/>
          </a:ln>
        </p:spPr>
        <p:txBody>
          <a:bodyPr wrap="square">
            <a:spAutoFit/>
          </a:bodyPr>
          <a:lstStyle/>
          <a:p>
            <a:pPr marL="76129" indent="0" algn="ctr" fontAlgn="auto">
              <a:spcAft>
                <a:spcPts val="0"/>
              </a:spcAft>
              <a:buFont typeface="Wingdings" panose="05000000000000000000" pitchFamily="2" charset="2"/>
              <a:buNone/>
            </a:pPr>
            <a:r>
              <a:rPr lang="ja-JP" altLang="en-US" sz="2400" b="1" dirty="0" smtClean="0">
                <a:solidFill>
                  <a:srgbClr val="FF0000"/>
                </a:solidFill>
                <a:latin typeface="Hiragino Maru Gothic Pro W4" charset="-128"/>
                <a:ea typeface="Hiragino Maru Gothic Pro W4" charset="-128"/>
                <a:cs typeface="Hiragino Maru Gothic Pro W4" charset="-128"/>
              </a:rPr>
              <a:t>では、</a:t>
            </a:r>
            <a:r>
              <a:rPr lang="ja-JP" altLang="en-US" sz="2400" b="1" dirty="0" smtClean="0">
                <a:solidFill>
                  <a:srgbClr val="FF0000"/>
                </a:solidFill>
                <a:latin typeface="Hiragino Maru Gothic Pro W4" charset="-128"/>
                <a:ea typeface="Hiragino Maru Gothic Pro W4" charset="-128"/>
                <a:cs typeface="Hiragino Maru Gothic Pro W4" charset="-128"/>
              </a:rPr>
              <a:t>オール</a:t>
            </a:r>
            <a:r>
              <a:rPr lang="en-US" altLang="ja-JP" sz="2400" b="1" dirty="0" smtClean="0">
                <a:solidFill>
                  <a:srgbClr val="FF0000"/>
                </a:solidFill>
                <a:latin typeface="Hiragino Maru Gothic Pro W4" charset="-128"/>
                <a:ea typeface="Hiragino Maru Gothic Pro W4" charset="-128"/>
                <a:cs typeface="Hiragino Maru Gothic Pro W4" charset="-128"/>
              </a:rPr>
              <a:t> </a:t>
            </a:r>
            <a:r>
              <a:rPr lang="ja-JP" altLang="en-US" sz="2400" b="1" dirty="0" smtClean="0">
                <a:solidFill>
                  <a:srgbClr val="FF0000"/>
                </a:solidFill>
                <a:latin typeface="Hiragino Maru Gothic Pro W4" charset="-128"/>
                <a:ea typeface="Hiragino Maru Gothic Pro W4" charset="-128"/>
                <a:cs typeface="Hiragino Maru Gothic Pro W4" charset="-128"/>
              </a:rPr>
              <a:t>フラッシュ</a:t>
            </a:r>
            <a:r>
              <a:rPr lang="ja-JP" altLang="en-US" sz="2400" b="1" dirty="0" smtClean="0">
                <a:solidFill>
                  <a:srgbClr val="FF0000"/>
                </a:solidFill>
                <a:latin typeface="Hiragino Maru Gothic Pro W4" charset="-128"/>
                <a:ea typeface="Hiragino Maru Gothic Pro W4" charset="-128"/>
                <a:cs typeface="Hiragino Maru Gothic Pro W4" charset="-128"/>
              </a:rPr>
              <a:t>を使うのか</a:t>
            </a:r>
            <a:r>
              <a:rPr lang="en-US" altLang="ja-JP" sz="2400" b="1" dirty="0" smtClean="0">
                <a:solidFill>
                  <a:srgbClr val="FF0000"/>
                </a:solidFill>
                <a:latin typeface="Hiragino Maru Gothic Pro W4" charset="-128"/>
                <a:ea typeface="Hiragino Maru Gothic Pro W4" charset="-128"/>
                <a:cs typeface="Hiragino Maru Gothic Pro W4" charset="-128"/>
              </a:rPr>
              <a:t>?</a:t>
            </a:r>
            <a:r>
              <a:rPr lang="ja-JP" altLang="en-US" sz="2400" b="1" dirty="0" smtClean="0">
                <a:solidFill>
                  <a:srgbClr val="FF0000"/>
                </a:solidFill>
                <a:latin typeface="Hiragino Maru Gothic Pro W4" charset="-128"/>
                <a:ea typeface="Hiragino Maru Gothic Pro W4" charset="-128"/>
                <a:cs typeface="Hiragino Maru Gothic Pro W4" charset="-128"/>
              </a:rPr>
              <a:t>　コストは？</a:t>
            </a:r>
            <a:endParaRPr lang="ja-JP" altLang="en-US" sz="2400" b="1" dirty="0">
              <a:solidFill>
                <a:srgbClr val="FF0000"/>
              </a:solidFill>
              <a:latin typeface="Hiragino Maru Gothic Pro W4" charset="-128"/>
              <a:ea typeface="Hiragino Maru Gothic Pro W4" charset="-128"/>
              <a:cs typeface="Hiragino Maru Gothic Pro W4" charset="-128"/>
            </a:endParaRPr>
          </a:p>
        </p:txBody>
      </p:sp>
    </p:spTree>
    <p:extLst>
      <p:ext uri="{BB962C8B-B14F-4D97-AF65-F5344CB8AC3E}">
        <p14:creationId xmlns:p14="http://schemas.microsoft.com/office/powerpoint/2010/main" val="1526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2"/>
                                        </p:tgtEl>
                                        <p:attrNameLst>
                                          <p:attrName>style.visibility</p:attrName>
                                        </p:attrNameLst>
                                      </p:cBhvr>
                                      <p:to>
                                        <p:strVal val="visible"/>
                                      </p:to>
                                    </p:set>
                                    <p:animEffect transition="in" filter="dissolve">
                                      <p:cBhvr>
                                        <p:cTn id="12" dur="500"/>
                                        <p:tgtEl>
                                          <p:spTgt spid="3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63"/>
                                        </p:tgtEl>
                                        <p:attrNameLst>
                                          <p:attrName>style.visibility</p:attrName>
                                        </p:attrNameLst>
                                      </p:cBhvr>
                                      <p:to>
                                        <p:strVal val="visible"/>
                                      </p:to>
                                    </p:set>
                                    <p:animEffect transition="in" filter="dissolve">
                                      <p:cBhvr>
                                        <p:cTn id="15" dur="500"/>
                                        <p:tgtEl>
                                          <p:spTgt spid="36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64"/>
                                        </p:tgtEl>
                                        <p:attrNameLst>
                                          <p:attrName>style.visibility</p:attrName>
                                        </p:attrNameLst>
                                      </p:cBhvr>
                                      <p:to>
                                        <p:strVal val="visible"/>
                                      </p:to>
                                    </p:set>
                                    <p:animEffect transition="in" filter="dissolve">
                                      <p:cBhvr>
                                        <p:cTn id="20" dur="500"/>
                                        <p:tgtEl>
                                          <p:spTgt spid="364"/>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365"/>
                                        </p:tgtEl>
                                        <p:attrNameLst>
                                          <p:attrName>style.visibility</p:attrName>
                                        </p:attrNameLst>
                                      </p:cBhvr>
                                      <p:to>
                                        <p:strVal val="visible"/>
                                      </p:to>
                                    </p:set>
                                    <p:animEffect transition="in" filter="dissolve">
                                      <p:cBhvr>
                                        <p:cTn id="24" dur="500"/>
                                        <p:tgtEl>
                                          <p:spTgt spid="365"/>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696"/>
                                        </p:tgtEl>
                                        <p:attrNameLst>
                                          <p:attrName>style.visibility</p:attrName>
                                        </p:attrNameLst>
                                      </p:cBhvr>
                                      <p:to>
                                        <p:strVal val="visible"/>
                                      </p:to>
                                    </p:set>
                                    <p:animEffect transition="in" filter="dissolve">
                                      <p:cBhvr>
                                        <p:cTn id="28" dur="500"/>
                                        <p:tgtEl>
                                          <p:spTgt spid="69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p:bldP spid="363" grpId="0"/>
      <p:bldP spid="364" grpId="0"/>
      <p:bldP spid="696"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226"/>
          <p:cNvGrpSpPr/>
          <p:nvPr/>
        </p:nvGrpSpPr>
        <p:grpSpPr>
          <a:xfrm>
            <a:off x="395536" y="4562058"/>
            <a:ext cx="8236866" cy="581442"/>
            <a:chOff x="453567" y="3916680"/>
            <a:chExt cx="8236866" cy="601980"/>
          </a:xfrm>
        </p:grpSpPr>
        <p:sp>
          <p:nvSpPr>
            <p:cNvPr id="166" name="Richtungspfeil 65"/>
            <p:cNvSpPr/>
            <p:nvPr/>
          </p:nvSpPr>
          <p:spPr bwMode="auto">
            <a:xfrm>
              <a:off x="453567" y="3916680"/>
              <a:ext cx="8236866" cy="601980"/>
            </a:xfrm>
            <a:prstGeom prst="roundRect">
              <a:avLst>
                <a:gd name="adj" fmla="val 50000"/>
              </a:avLst>
            </a:prstGeom>
            <a:solidFill>
              <a:srgbClr val="000000">
                <a:lumMod val="10000"/>
                <a:lumOff val="90000"/>
                <a:alpha val="61000"/>
              </a:srgbClr>
            </a:solidFill>
            <a:ln w="12700">
              <a:noFill/>
              <a:miter lim="800000"/>
              <a:headEnd/>
              <a:tailEnd/>
            </a:ln>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sp>
          <p:nvSpPr>
            <p:cNvPr id="167" name="TextBox 228"/>
            <p:cNvSpPr txBox="1"/>
            <p:nvPr/>
          </p:nvSpPr>
          <p:spPr>
            <a:xfrm>
              <a:off x="555054" y="3997036"/>
              <a:ext cx="2023540" cy="244682"/>
            </a:xfrm>
            <a:prstGeom prst="rect">
              <a:avLst/>
            </a:prstGeom>
            <a:noFill/>
            <a:ln>
              <a:noFill/>
            </a:ln>
          </p:spPr>
          <p:txBody>
            <a:bodyPr wrap="square" rtlCol="0" anchor="ctr">
              <a:spAutoFit/>
            </a:bodyPr>
            <a:lstStyle/>
            <a:p>
              <a:pPr marL="0" marR="0" lvl="0" indent="0" algn="r" defTabSz="457166" eaLnBrk="0" fontAlgn="auto" latinLnBrk="0" hangingPunct="0">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676767"/>
                  </a:solidFill>
                  <a:effectLst/>
                  <a:uLnTx/>
                  <a:uFillTx/>
                  <a:latin typeface="CiscoSansTT ExtraLight"/>
                  <a:ea typeface="ＭＳ Ｐゴシック" charset="-128"/>
                  <a:cs typeface="ＭＳ Ｐゴシック" charset="-128"/>
                </a:rPr>
                <a:t>Security Everywhere</a:t>
              </a:r>
            </a:p>
          </p:txBody>
        </p:sp>
        <p:sp>
          <p:nvSpPr>
            <p:cNvPr id="168" name="TextBox 229"/>
            <p:cNvSpPr txBox="1"/>
            <p:nvPr/>
          </p:nvSpPr>
          <p:spPr>
            <a:xfrm>
              <a:off x="6033015" y="3997036"/>
              <a:ext cx="2023540" cy="244682"/>
            </a:xfrm>
            <a:prstGeom prst="rect">
              <a:avLst/>
            </a:prstGeom>
            <a:noFill/>
            <a:ln>
              <a:noFill/>
            </a:ln>
          </p:spPr>
          <p:txBody>
            <a:bodyPr wrap="square" rtlCol="0" anchor="ctr">
              <a:spAutoFit/>
            </a:bodyPr>
            <a:lstStyle/>
            <a:p>
              <a:pPr marL="0" marR="0" lvl="0" indent="0" algn="r" defTabSz="457166" eaLnBrk="0" fontAlgn="auto" latinLnBrk="0" hangingPunct="0">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676767"/>
                  </a:solidFill>
                  <a:effectLst/>
                  <a:uLnTx/>
                  <a:uFillTx/>
                  <a:latin typeface="CiscoSansTT ExtraLight"/>
                  <a:ea typeface="ＭＳ Ｐゴシック" charset="-128"/>
                  <a:cs typeface="ＭＳ Ｐゴシック" charset="-128"/>
                </a:rPr>
                <a:t>Policy Everywhere</a:t>
              </a:r>
            </a:p>
          </p:txBody>
        </p:sp>
        <p:sp>
          <p:nvSpPr>
            <p:cNvPr id="169" name="TextBox 230"/>
            <p:cNvSpPr txBox="1"/>
            <p:nvPr/>
          </p:nvSpPr>
          <p:spPr>
            <a:xfrm>
              <a:off x="3275283" y="3997036"/>
              <a:ext cx="2023540" cy="244682"/>
            </a:xfrm>
            <a:prstGeom prst="rect">
              <a:avLst/>
            </a:prstGeom>
            <a:noFill/>
            <a:ln>
              <a:noFill/>
            </a:ln>
          </p:spPr>
          <p:txBody>
            <a:bodyPr wrap="square" rtlCol="0" anchor="ctr">
              <a:spAutoFit/>
            </a:bodyPr>
            <a:lstStyle/>
            <a:p>
              <a:pPr marL="0" marR="0" lvl="0" indent="0" algn="r" defTabSz="457166" eaLnBrk="0" fontAlgn="auto" latinLnBrk="0" hangingPunct="0">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676767"/>
                  </a:solidFill>
                  <a:effectLst/>
                  <a:uLnTx/>
                  <a:uFillTx/>
                  <a:latin typeface="CiscoSansTT ExtraLight"/>
                  <a:ea typeface="ＭＳ Ｐゴシック" charset="-128"/>
                  <a:cs typeface="ＭＳ Ｐゴシック" charset="-128"/>
                </a:rPr>
                <a:t>Analytics Everywhere</a:t>
              </a:r>
            </a:p>
          </p:txBody>
        </p:sp>
        <p:pic>
          <p:nvPicPr>
            <p:cNvPr id="170" name="Picture 2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2477" y="3950834"/>
              <a:ext cx="534874" cy="534872"/>
            </a:xfrm>
            <a:prstGeom prst="rect">
              <a:avLst/>
            </a:prstGeom>
            <a:effectLst>
              <a:outerShdw dist="38100" dir="10800000" algn="r" rotWithShape="0">
                <a:srgbClr val="D3D3DA">
                  <a:alpha val="40000"/>
                </a:srgbClr>
              </a:outerShdw>
            </a:effectLst>
          </p:spPr>
        </p:pic>
        <p:pic>
          <p:nvPicPr>
            <p:cNvPr id="171" name="Picture 2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2177" y="3949700"/>
              <a:ext cx="535940" cy="535940"/>
            </a:xfrm>
            <a:prstGeom prst="rect">
              <a:avLst/>
            </a:prstGeom>
            <a:effectLst>
              <a:outerShdw dist="38100" dir="10800000" algn="r" rotWithShape="0">
                <a:srgbClr val="D3D3DA">
                  <a:alpha val="40000"/>
                </a:srgbClr>
              </a:outerShdw>
            </a:effectLst>
          </p:spPr>
        </p:pic>
        <p:pic>
          <p:nvPicPr>
            <p:cNvPr id="172" name="Picture 2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03493" y="3949700"/>
              <a:ext cx="535940" cy="535940"/>
            </a:xfrm>
            <a:prstGeom prst="rect">
              <a:avLst/>
            </a:prstGeom>
            <a:effectLst>
              <a:outerShdw dist="38100" dir="10800000" algn="r" rotWithShape="0">
                <a:srgbClr val="D3D3DA">
                  <a:alpha val="40000"/>
                </a:srgbClr>
              </a:outerShdw>
            </a:effectLst>
          </p:spPr>
        </p:pic>
      </p:grpSp>
      <p:sp>
        <p:nvSpPr>
          <p:cNvPr id="173" name="Richtungspfeil 65"/>
          <p:cNvSpPr/>
          <p:nvPr/>
        </p:nvSpPr>
        <p:spPr bwMode="auto">
          <a:xfrm>
            <a:off x="393392" y="3939902"/>
            <a:ext cx="8236866" cy="601980"/>
          </a:xfrm>
          <a:prstGeom prst="roundRect">
            <a:avLst>
              <a:gd name="adj" fmla="val 50000"/>
            </a:avLst>
          </a:prstGeom>
          <a:solidFill>
            <a:srgbClr val="000000">
              <a:lumMod val="10000"/>
              <a:lumOff val="90000"/>
            </a:srgbClr>
          </a:solidFill>
          <a:ln w="12700">
            <a:noFill/>
            <a:miter lim="800000"/>
            <a:headEnd/>
            <a:tailEnd/>
          </a:ln>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pic>
        <p:nvPicPr>
          <p:cNvPr id="174" name="Picture 14" descr="http://www.ibao.org/wp-content/uploads/2015/06/Cloud-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9822" y="1178044"/>
            <a:ext cx="1940994" cy="1358460"/>
          </a:xfrm>
          <a:prstGeom prst="rect">
            <a:avLst/>
          </a:prstGeom>
          <a:noFill/>
          <a:extLst>
            <a:ext uri="{909E8E84-426E-40DD-AFC4-6F175D3DCCD1}">
              <a14:hiddenFill xmlns:a14="http://schemas.microsoft.com/office/drawing/2010/main">
                <a:solidFill>
                  <a:srgbClr val="FFFFFF"/>
                </a:solidFill>
              </a14:hiddenFill>
            </a:ext>
          </a:extLst>
        </p:spPr>
      </p:pic>
      <p:grpSp>
        <p:nvGrpSpPr>
          <p:cNvPr id="175" name="Group 15"/>
          <p:cNvGrpSpPr/>
          <p:nvPr/>
        </p:nvGrpSpPr>
        <p:grpSpPr>
          <a:xfrm>
            <a:off x="3134283" y="987574"/>
            <a:ext cx="2793834" cy="1443644"/>
            <a:chOff x="6032551" y="947900"/>
            <a:chExt cx="2125415" cy="980816"/>
          </a:xfrm>
        </p:grpSpPr>
        <p:sp>
          <p:nvSpPr>
            <p:cNvPr id="176" name="Freeform 174"/>
            <p:cNvSpPr/>
            <p:nvPr/>
          </p:nvSpPr>
          <p:spPr>
            <a:xfrm rot="10800000">
              <a:off x="6048407" y="947900"/>
              <a:ext cx="2086258" cy="980816"/>
            </a:xfrm>
            <a:custGeom>
              <a:avLst/>
              <a:gdLst>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2710" h="1806053">
                  <a:moveTo>
                    <a:pt x="0" y="1806053"/>
                  </a:moveTo>
                  <a:cubicBezTo>
                    <a:pt x="747475" y="1322369"/>
                    <a:pt x="1191353" y="774141"/>
                    <a:pt x="1291563" y="0"/>
                  </a:cubicBezTo>
                  <a:lnTo>
                    <a:pt x="2581147" y="0"/>
                  </a:lnTo>
                  <a:cubicBezTo>
                    <a:pt x="2785290" y="860201"/>
                    <a:pt x="3246680" y="1386915"/>
                    <a:pt x="3872710" y="1806053"/>
                  </a:cubicBezTo>
                  <a:lnTo>
                    <a:pt x="0" y="1806053"/>
                  </a:lnTo>
                  <a:close/>
                </a:path>
              </a:pathLst>
            </a:custGeom>
            <a:gradFill>
              <a:gsLst>
                <a:gs pos="0">
                  <a:srgbClr val="FFFFFF">
                    <a:alpha val="0"/>
                  </a:srgbClr>
                </a:gs>
                <a:gs pos="50000">
                  <a:srgbClr val="FFFFFF">
                    <a:lumMod val="85000"/>
                  </a:srgbClr>
                </a:gs>
                <a:gs pos="100000">
                  <a:srgbClr val="FFFFFF">
                    <a:lumMod val="75000"/>
                    <a:alpha val="0"/>
                  </a:srgbClr>
                </a:gs>
              </a:gsLst>
              <a:lin ang="5400000" scaled="0"/>
            </a:gradFill>
            <a:ln w="25400" cap="flat" cmpd="sng" algn="ctr">
              <a:noFill/>
              <a:prstDash val="solid"/>
            </a:ln>
            <a:effectLst/>
          </p:spPr>
          <p:txBody>
            <a:bodyPr lIns="68577" tIns="34289" rIns="68577" bIns="34289" rtlCol="0" anchor="ctr"/>
            <a:lstStyle/>
            <a:p>
              <a:pPr marL="0" marR="0" lvl="0" indent="0" algn="ctr" defTabSz="68462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177" name="TextBox 168"/>
            <p:cNvSpPr txBox="1"/>
            <p:nvPr/>
          </p:nvSpPr>
          <p:spPr>
            <a:xfrm>
              <a:off x="6032551" y="949931"/>
              <a:ext cx="2125415" cy="164670"/>
            </a:xfrm>
            <a:prstGeom prst="rect">
              <a:avLst/>
            </a:prstGeom>
            <a:noFill/>
          </p:spPr>
          <p:txBody>
            <a:bodyPr wrap="square" rtlCol="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975" b="1" i="0" u="none" strike="noStrike" kern="0" cap="none" spc="0" normalizeH="0" baseline="0" noProof="0" dirty="0" smtClean="0">
                  <a:ln>
                    <a:noFill/>
                  </a:ln>
                  <a:solidFill>
                    <a:srgbClr val="D3D3DA">
                      <a:lumMod val="50000"/>
                    </a:srgbClr>
                  </a:solidFill>
                  <a:effectLst/>
                  <a:uLnTx/>
                  <a:uFillTx/>
                  <a:latin typeface="Meiryo" charset="-128"/>
                  <a:ea typeface="Meiryo" charset="-128"/>
                  <a:cs typeface="Meiryo" charset="-128"/>
                </a:rPr>
                <a:t>ビジネスにおける要求</a:t>
              </a:r>
              <a:endParaRPr kumimoji="0" lang="en-US" sz="975" b="1" i="0" u="none" strike="noStrike" kern="0" cap="none" spc="0" normalizeH="0" baseline="0" noProof="0" dirty="0" smtClean="0">
                <a:ln>
                  <a:noFill/>
                </a:ln>
                <a:solidFill>
                  <a:srgbClr val="D3D3DA">
                    <a:lumMod val="50000"/>
                  </a:srgbClr>
                </a:solidFill>
                <a:effectLst/>
                <a:uLnTx/>
                <a:uFillTx/>
                <a:latin typeface="Meiryo" charset="-128"/>
                <a:ea typeface="Meiryo" charset="-128"/>
                <a:cs typeface="Meiryo" charset="-128"/>
              </a:endParaRPr>
            </a:p>
          </p:txBody>
        </p:sp>
      </p:grpSp>
      <p:grpSp>
        <p:nvGrpSpPr>
          <p:cNvPr id="178" name="Group 162"/>
          <p:cNvGrpSpPr/>
          <p:nvPr/>
        </p:nvGrpSpPr>
        <p:grpSpPr>
          <a:xfrm>
            <a:off x="407977" y="2440973"/>
            <a:ext cx="8177426" cy="1625245"/>
            <a:chOff x="563364" y="2580259"/>
            <a:chExt cx="10903235" cy="2166993"/>
          </a:xfrm>
          <a:solidFill>
            <a:srgbClr val="52526D"/>
          </a:solidFill>
        </p:grpSpPr>
        <p:grpSp>
          <p:nvGrpSpPr>
            <p:cNvPr id="179" name="Group 163"/>
            <p:cNvGrpSpPr/>
            <p:nvPr/>
          </p:nvGrpSpPr>
          <p:grpSpPr>
            <a:xfrm>
              <a:off x="563364" y="2596632"/>
              <a:ext cx="10903235" cy="2150620"/>
              <a:chOff x="563364" y="2596632"/>
              <a:chExt cx="10903235" cy="2150620"/>
            </a:xfrm>
            <a:grpFill/>
          </p:grpSpPr>
          <p:sp>
            <p:nvSpPr>
              <p:cNvPr id="181" name="Oval 2"/>
              <p:cNvSpPr/>
              <p:nvPr/>
            </p:nvSpPr>
            <p:spPr>
              <a:xfrm flipV="1">
                <a:off x="563384" y="3663323"/>
                <a:ext cx="10903215" cy="1083929"/>
              </a:xfrm>
              <a:custGeom>
                <a:avLst/>
                <a:gdLst/>
                <a:ahLst/>
                <a:cxnLst/>
                <a:rect l="l" t="t" r="r" b="b"/>
                <a:pathLst>
                  <a:path w="10903215" h="1083929">
                    <a:moveTo>
                      <a:pt x="71884" y="1083929"/>
                    </a:moveTo>
                    <a:cubicBezTo>
                      <a:pt x="493197" y="661219"/>
                      <a:pt x="2741455" y="338831"/>
                      <a:pt x="5451608" y="338831"/>
                    </a:cubicBezTo>
                    <a:cubicBezTo>
                      <a:pt x="8161760" y="338831"/>
                      <a:pt x="10410018" y="661219"/>
                      <a:pt x="10831331" y="1083929"/>
                    </a:cubicBezTo>
                    <a:cubicBezTo>
                      <a:pt x="10878872" y="1037416"/>
                      <a:pt x="10903215" y="989325"/>
                      <a:pt x="10903215" y="940307"/>
                    </a:cubicBezTo>
                    <a:cubicBezTo>
                      <a:pt x="10903215" y="932543"/>
                      <a:pt x="10902604" y="924802"/>
                      <a:pt x="10899656" y="917359"/>
                    </a:cubicBezTo>
                    <a:lnTo>
                      <a:pt x="10903215" y="888721"/>
                    </a:lnTo>
                    <a:cubicBezTo>
                      <a:pt x="10903215" y="397894"/>
                      <a:pt x="8462448" y="0"/>
                      <a:pt x="5451608" y="0"/>
                    </a:cubicBezTo>
                    <a:cubicBezTo>
                      <a:pt x="2440768" y="0"/>
                      <a:pt x="0" y="397894"/>
                      <a:pt x="0" y="888721"/>
                    </a:cubicBezTo>
                    <a:cubicBezTo>
                      <a:pt x="0" y="898353"/>
                      <a:pt x="940" y="907950"/>
                      <a:pt x="3559" y="917359"/>
                    </a:cubicBezTo>
                    <a:lnTo>
                      <a:pt x="0" y="940307"/>
                    </a:lnTo>
                    <a:cubicBezTo>
                      <a:pt x="0" y="989325"/>
                      <a:pt x="24343" y="1037416"/>
                      <a:pt x="71884" y="1083929"/>
                    </a:cubicBezTo>
                    <a:close/>
                  </a:path>
                </a:pathLst>
              </a:custGeom>
              <a:grpFill/>
              <a:ln w="25400" cap="flat" cmpd="sng" algn="ctr">
                <a:noFill/>
                <a:prstDash val="solid"/>
              </a:ln>
              <a:effectLst>
                <a:outerShdw blurRad="50800" dist="127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sp>
            <p:nvSpPr>
              <p:cNvPr id="182" name="Oval 2"/>
              <p:cNvSpPr/>
              <p:nvPr/>
            </p:nvSpPr>
            <p:spPr>
              <a:xfrm flipV="1">
                <a:off x="563384" y="3460782"/>
                <a:ext cx="10903215" cy="1265167"/>
              </a:xfrm>
              <a:custGeom>
                <a:avLst/>
                <a:gdLst/>
                <a:ahLst/>
                <a:cxnLst/>
                <a:rect l="l" t="t" r="r" b="b"/>
                <a:pathLst>
                  <a:path w="10903215" h="1083929">
                    <a:moveTo>
                      <a:pt x="71884" y="1083929"/>
                    </a:moveTo>
                    <a:cubicBezTo>
                      <a:pt x="493197" y="661219"/>
                      <a:pt x="2741455" y="338831"/>
                      <a:pt x="5451608" y="338831"/>
                    </a:cubicBezTo>
                    <a:cubicBezTo>
                      <a:pt x="8161760" y="338831"/>
                      <a:pt x="10410018" y="661219"/>
                      <a:pt x="10831331" y="1083929"/>
                    </a:cubicBezTo>
                    <a:cubicBezTo>
                      <a:pt x="10878872" y="1037416"/>
                      <a:pt x="10903215" y="989325"/>
                      <a:pt x="10903215" y="940307"/>
                    </a:cubicBezTo>
                    <a:cubicBezTo>
                      <a:pt x="10903215" y="932543"/>
                      <a:pt x="10902604" y="924802"/>
                      <a:pt x="10899656" y="917359"/>
                    </a:cubicBezTo>
                    <a:lnTo>
                      <a:pt x="10903215" y="888721"/>
                    </a:lnTo>
                    <a:cubicBezTo>
                      <a:pt x="10903215" y="397894"/>
                      <a:pt x="8462448" y="0"/>
                      <a:pt x="5451608" y="0"/>
                    </a:cubicBezTo>
                    <a:cubicBezTo>
                      <a:pt x="2440768" y="0"/>
                      <a:pt x="0" y="397894"/>
                      <a:pt x="0" y="888721"/>
                    </a:cubicBezTo>
                    <a:cubicBezTo>
                      <a:pt x="0" y="898353"/>
                      <a:pt x="940" y="907950"/>
                      <a:pt x="3559" y="917359"/>
                    </a:cubicBezTo>
                    <a:lnTo>
                      <a:pt x="0" y="940307"/>
                    </a:lnTo>
                    <a:cubicBezTo>
                      <a:pt x="0" y="989325"/>
                      <a:pt x="24343" y="1037416"/>
                      <a:pt x="71884" y="1083929"/>
                    </a:cubicBezTo>
                    <a:close/>
                  </a:path>
                </a:pathLst>
              </a:custGeom>
              <a:grpFill/>
              <a:ln w="25400" cap="flat" cmpd="sng" algn="ctr">
                <a:noFill/>
                <a:prstDash val="solid"/>
              </a:ln>
              <a:effectLst>
                <a:innerShdw blurRad="279400" dist="304800" dir="5400000">
                  <a:srgbClr val="FFFFFF">
                    <a:alpha val="50000"/>
                  </a:srgb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sp>
            <p:nvSpPr>
              <p:cNvPr id="183" name="Oval 177"/>
              <p:cNvSpPr/>
              <p:nvPr/>
            </p:nvSpPr>
            <p:spPr>
              <a:xfrm>
                <a:off x="563364" y="2596632"/>
                <a:ext cx="10903217" cy="1797918"/>
              </a:xfrm>
              <a:prstGeom prst="ellipse">
                <a:avLst/>
              </a:prstGeom>
              <a:grpFill/>
              <a:ln w="28575" cap="flat" cmpd="sng" algn="ctr">
                <a:noFill/>
                <a:prstDash val="solid"/>
              </a:ln>
              <a:effectLst>
                <a:innerShdw blurRad="114300">
                  <a:prstClr val="black"/>
                </a:innerShdw>
              </a:effectLst>
            </p:spPr>
            <p:txBody>
              <a:bodyPr lIns="68534" tIns="34271" rIns="68534" bIns="34271" rtlCol="0" anchor="ctr"/>
              <a:lstStyle/>
              <a:p>
                <a:pPr marL="0" marR="0" lvl="0" indent="0" algn="ctr" defTabSz="45637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grpSp>
        <p:sp>
          <p:nvSpPr>
            <p:cNvPr id="180" name="Oval 164"/>
            <p:cNvSpPr/>
            <p:nvPr/>
          </p:nvSpPr>
          <p:spPr>
            <a:xfrm>
              <a:off x="563364" y="2580259"/>
              <a:ext cx="10903216" cy="1799146"/>
            </a:xfrm>
            <a:prstGeom prst="ellipse">
              <a:avLst/>
            </a:prstGeom>
            <a:grpFill/>
            <a:ln w="28575" cap="flat" cmpd="sng" algn="ctr">
              <a:solidFill>
                <a:srgbClr val="FFFFFF">
                  <a:alpha val="50000"/>
                </a:srgbClr>
              </a:solidFill>
              <a:prstDash val="solid"/>
            </a:ln>
            <a:effectLst/>
          </p:spPr>
          <p:txBody>
            <a:bodyPr lIns="68534" tIns="34271" rIns="68534" bIns="34271" rtlCol="0" anchor="ctr"/>
            <a:lstStyle/>
            <a:p>
              <a:pPr marL="0" marR="0" lvl="0" indent="0" algn="ctr" defTabSz="45637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sp>
        <p:nvSpPr>
          <p:cNvPr id="184" name="Oval 188"/>
          <p:cNvSpPr/>
          <p:nvPr/>
        </p:nvSpPr>
        <p:spPr>
          <a:xfrm>
            <a:off x="2823447" y="3180832"/>
            <a:ext cx="3397411" cy="525272"/>
          </a:xfrm>
          <a:prstGeom prst="ellipse">
            <a:avLst/>
          </a:prstGeom>
          <a:gradFill>
            <a:gsLst>
              <a:gs pos="0">
                <a:srgbClr val="3CBBB9">
                  <a:lumMod val="40000"/>
                  <a:lumOff val="60000"/>
                  <a:alpha val="0"/>
                </a:srgbClr>
              </a:gs>
              <a:gs pos="100000">
                <a:srgbClr val="33828D">
                  <a:alpha val="0"/>
                </a:srgbClr>
              </a:gs>
              <a:gs pos="88000">
                <a:srgbClr val="3CBBB9">
                  <a:lumMod val="40000"/>
                  <a:lumOff val="60000"/>
                  <a:alpha val="61000"/>
                </a:srgbClr>
              </a:gs>
            </a:gsLst>
            <a:path path="shape">
              <a:fillToRect l="50000" t="50000" r="50000" b="50000"/>
            </a:path>
          </a:gradFill>
          <a:ln w="25400" cap="flat" cmpd="sng" algn="ctr">
            <a:noFill/>
            <a:prstDash val="solid"/>
          </a:ln>
          <a:effectLst/>
        </p:spPr>
        <p:txBody>
          <a:bodyPr lIns="91420" tIns="45710" rIns="91420" bIns="45710"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cxnSp>
        <p:nvCxnSpPr>
          <p:cNvPr id="185" name="Straight Connector 189"/>
          <p:cNvCxnSpPr/>
          <p:nvPr/>
        </p:nvCxnSpPr>
        <p:spPr>
          <a:xfrm flipH="1">
            <a:off x="2466718" y="2619759"/>
            <a:ext cx="760416" cy="481606"/>
          </a:xfrm>
          <a:prstGeom prst="line">
            <a:avLst/>
          </a:prstGeom>
          <a:noFill/>
          <a:ln w="19050" cap="flat" cmpd="sng" algn="ctr">
            <a:gradFill>
              <a:gsLst>
                <a:gs pos="32000">
                  <a:srgbClr val="FFFFFF">
                    <a:alpha val="75000"/>
                  </a:srgbClr>
                </a:gs>
                <a:gs pos="0">
                  <a:srgbClr val="FFFFFF">
                    <a:alpha val="0"/>
                  </a:srgbClr>
                </a:gs>
                <a:gs pos="50000">
                  <a:srgbClr val="FFFFFF"/>
                </a:gs>
                <a:gs pos="98000">
                  <a:srgbClr val="FFFFFF">
                    <a:alpha val="0"/>
                  </a:srgbClr>
                </a:gs>
              </a:gsLst>
              <a:lin ang="5400000" scaled="0"/>
            </a:gradFill>
            <a:prstDash val="sysDot"/>
          </a:ln>
          <a:effectLst/>
        </p:spPr>
      </p:cxnSp>
      <p:cxnSp>
        <p:nvCxnSpPr>
          <p:cNvPr id="186" name="Straight Connector 193"/>
          <p:cNvCxnSpPr/>
          <p:nvPr/>
        </p:nvCxnSpPr>
        <p:spPr>
          <a:xfrm>
            <a:off x="5671572" y="2495794"/>
            <a:ext cx="1045697" cy="553891"/>
          </a:xfrm>
          <a:prstGeom prst="line">
            <a:avLst/>
          </a:prstGeom>
          <a:noFill/>
          <a:ln w="19050" cap="flat" cmpd="sng" algn="ctr">
            <a:gradFill>
              <a:gsLst>
                <a:gs pos="32000">
                  <a:srgbClr val="FFFFFF">
                    <a:alpha val="75000"/>
                  </a:srgbClr>
                </a:gs>
                <a:gs pos="0">
                  <a:srgbClr val="FFFFFF">
                    <a:alpha val="0"/>
                  </a:srgbClr>
                </a:gs>
                <a:gs pos="50000">
                  <a:srgbClr val="FFFFFF"/>
                </a:gs>
                <a:gs pos="100000">
                  <a:srgbClr val="FFFFFF">
                    <a:alpha val="0"/>
                  </a:srgbClr>
                </a:gs>
              </a:gsLst>
              <a:lin ang="5400000" scaled="0"/>
            </a:gradFill>
            <a:prstDash val="sysDot"/>
          </a:ln>
          <a:effectLst/>
        </p:spPr>
      </p:cxnSp>
      <p:grpSp>
        <p:nvGrpSpPr>
          <p:cNvPr id="187" name="Group 238"/>
          <p:cNvGrpSpPr/>
          <p:nvPr/>
        </p:nvGrpSpPr>
        <p:grpSpPr>
          <a:xfrm>
            <a:off x="1315681" y="2579619"/>
            <a:ext cx="7293248" cy="1367596"/>
            <a:chOff x="103196" y="1636198"/>
            <a:chExt cx="11884103" cy="2936703"/>
          </a:xfrm>
        </p:grpSpPr>
        <p:sp>
          <p:nvSpPr>
            <p:cNvPr id="188" name="Arc 242"/>
            <p:cNvSpPr/>
            <p:nvPr/>
          </p:nvSpPr>
          <p:spPr>
            <a:xfrm>
              <a:off x="103196" y="1636198"/>
              <a:ext cx="11884103" cy="2875352"/>
            </a:xfrm>
            <a:prstGeom prst="arc">
              <a:avLst>
                <a:gd name="adj1" fmla="val 73489"/>
                <a:gd name="adj2" fmla="val 2256949"/>
              </a:avLst>
            </a:prstGeom>
            <a:noFill/>
            <a:ln w="9525" cap="flat" cmpd="sng" algn="ctr">
              <a:gradFill flip="none" rotWithShape="1">
                <a:gsLst>
                  <a:gs pos="49000">
                    <a:srgbClr val="FFFFFF"/>
                  </a:gs>
                  <a:gs pos="100000">
                    <a:srgbClr val="FFFFFF">
                      <a:alpha val="0"/>
                    </a:srgbClr>
                  </a:gs>
                </a:gsLst>
                <a:lin ang="0" scaled="1"/>
                <a:tileRect/>
              </a:gra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latin typeface="Arial" charset="0"/>
                <a:ea typeface="Arial" charset="0"/>
                <a:cs typeface="Arial" charset="0"/>
              </a:endParaRPr>
            </a:p>
          </p:txBody>
        </p:sp>
        <p:cxnSp>
          <p:nvCxnSpPr>
            <p:cNvPr id="189" name="Straight Connector 243"/>
            <p:cNvCxnSpPr/>
            <p:nvPr/>
          </p:nvCxnSpPr>
          <p:spPr>
            <a:xfrm>
              <a:off x="7430251" y="4344300"/>
              <a:ext cx="0" cy="228601"/>
            </a:xfrm>
            <a:prstGeom prst="line">
              <a:avLst/>
            </a:prstGeom>
            <a:noFill/>
            <a:ln w="9525" cap="flat" cmpd="sng" algn="ctr">
              <a:solidFill>
                <a:srgbClr val="FFFFFF"/>
              </a:solidFill>
              <a:prstDash val="solid"/>
            </a:ln>
            <a:effectLst/>
          </p:spPr>
        </p:cxnSp>
      </p:grpSp>
      <p:grpSp>
        <p:nvGrpSpPr>
          <p:cNvPr id="190" name="Group 244"/>
          <p:cNvGrpSpPr/>
          <p:nvPr/>
        </p:nvGrpSpPr>
        <p:grpSpPr>
          <a:xfrm flipH="1">
            <a:off x="365576" y="2579010"/>
            <a:ext cx="7293248" cy="1367596"/>
            <a:chOff x="103196" y="1636198"/>
            <a:chExt cx="11884103" cy="2936703"/>
          </a:xfrm>
        </p:grpSpPr>
        <p:sp>
          <p:nvSpPr>
            <p:cNvPr id="191" name="Arc 245"/>
            <p:cNvSpPr/>
            <p:nvPr/>
          </p:nvSpPr>
          <p:spPr>
            <a:xfrm>
              <a:off x="103196" y="1636198"/>
              <a:ext cx="11884103" cy="2875352"/>
            </a:xfrm>
            <a:prstGeom prst="arc">
              <a:avLst>
                <a:gd name="adj1" fmla="val 100758"/>
                <a:gd name="adj2" fmla="val 2256949"/>
              </a:avLst>
            </a:prstGeom>
            <a:noFill/>
            <a:ln w="9525" cap="flat" cmpd="sng" algn="ctr">
              <a:gradFill flip="none" rotWithShape="1">
                <a:gsLst>
                  <a:gs pos="49000">
                    <a:srgbClr val="FFFFFF"/>
                  </a:gs>
                  <a:gs pos="100000">
                    <a:srgbClr val="FFFFFF">
                      <a:alpha val="0"/>
                    </a:srgbClr>
                  </a:gs>
                </a:gsLst>
                <a:lin ang="0" scaled="1"/>
                <a:tileRect/>
              </a:gra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latin typeface="Arial" charset="0"/>
                <a:ea typeface="Arial" charset="0"/>
                <a:cs typeface="Arial" charset="0"/>
              </a:endParaRPr>
            </a:p>
          </p:txBody>
        </p:sp>
        <p:cxnSp>
          <p:nvCxnSpPr>
            <p:cNvPr id="192" name="Straight Connector 246"/>
            <p:cNvCxnSpPr/>
            <p:nvPr/>
          </p:nvCxnSpPr>
          <p:spPr>
            <a:xfrm>
              <a:off x="7430251" y="4344300"/>
              <a:ext cx="0" cy="228601"/>
            </a:xfrm>
            <a:prstGeom prst="line">
              <a:avLst/>
            </a:prstGeom>
            <a:noFill/>
            <a:ln w="9525" cap="flat" cmpd="sng" algn="ctr">
              <a:solidFill>
                <a:srgbClr val="FFFFFF"/>
              </a:solidFill>
              <a:prstDash val="solid"/>
            </a:ln>
            <a:effectLst/>
          </p:spPr>
        </p:cxnSp>
      </p:grpSp>
      <p:grpSp>
        <p:nvGrpSpPr>
          <p:cNvPr id="193" name="APPLICATIONS"/>
          <p:cNvGrpSpPr/>
          <p:nvPr>
            <p:custDataLst>
              <p:tags r:id="rId1"/>
            </p:custDataLst>
          </p:nvPr>
        </p:nvGrpSpPr>
        <p:grpSpPr>
          <a:xfrm>
            <a:off x="3063621" y="1892683"/>
            <a:ext cx="2866139" cy="902450"/>
            <a:chOff x="4104217" y="2268689"/>
            <a:chExt cx="3821519" cy="1203267"/>
          </a:xfrm>
        </p:grpSpPr>
        <p:grpSp>
          <p:nvGrpSpPr>
            <p:cNvPr id="194" name="Group 248"/>
            <p:cNvGrpSpPr/>
            <p:nvPr/>
          </p:nvGrpSpPr>
          <p:grpSpPr>
            <a:xfrm>
              <a:off x="4104217" y="2641077"/>
              <a:ext cx="3821519" cy="830879"/>
              <a:chOff x="4037540" y="3128127"/>
              <a:chExt cx="3821519" cy="830879"/>
            </a:xfrm>
          </p:grpSpPr>
          <p:sp>
            <p:nvSpPr>
              <p:cNvPr id="267" name="Oval 321"/>
              <p:cNvSpPr/>
              <p:nvPr/>
            </p:nvSpPr>
            <p:spPr>
              <a:xfrm>
                <a:off x="4037548" y="3128127"/>
                <a:ext cx="3821511" cy="693650"/>
              </a:xfrm>
              <a:prstGeom prst="ellipse">
                <a:avLst/>
              </a:prstGeom>
              <a:solidFill>
                <a:srgbClr val="52526D"/>
              </a:solidFill>
              <a:ln w="15875" cap="flat" cmpd="sng" algn="ctr">
                <a:solidFill>
                  <a:srgbClr val="FFFFFF">
                    <a:alpha val="50000"/>
                  </a:srgbClr>
                </a:solidFill>
                <a:prstDash val="solid"/>
              </a:ln>
              <a:effectLst/>
            </p:spPr>
            <p:txBody>
              <a:bodyPr lIns="68534" tIns="34271" rIns="68534" bIns="34271" rtlCol="0" anchor="ctr"/>
              <a:lstStyle/>
              <a:p>
                <a:pPr marL="0" marR="0" lvl="0" indent="0" algn="ctr" defTabSz="45637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sp>
            <p:nvSpPr>
              <p:cNvPr id="268" name="Oval 2"/>
              <p:cNvSpPr/>
              <p:nvPr/>
            </p:nvSpPr>
            <p:spPr>
              <a:xfrm flipV="1">
                <a:off x="4037540" y="3521191"/>
                <a:ext cx="3821511" cy="437815"/>
              </a:xfrm>
              <a:custGeom>
                <a:avLst/>
                <a:gdLst/>
                <a:ahLst/>
                <a:cxnLst/>
                <a:rect l="l" t="t" r="r" b="b"/>
                <a:pathLst>
                  <a:path w="11887200" h="1615387">
                    <a:moveTo>
                      <a:pt x="5943600" y="0"/>
                    </a:moveTo>
                    <a:cubicBezTo>
                      <a:pt x="9226160" y="0"/>
                      <a:pt x="11887200" y="622615"/>
                      <a:pt x="11887200" y="1390650"/>
                    </a:cubicBezTo>
                    <a:cubicBezTo>
                      <a:pt x="11887200" y="1467353"/>
                      <a:pt x="11860660" y="1542605"/>
                      <a:pt x="11808829" y="1615387"/>
                    </a:cubicBezTo>
                    <a:cubicBezTo>
                      <a:pt x="11349493" y="953940"/>
                      <a:pt x="8898336" y="449474"/>
                      <a:pt x="5943600" y="449474"/>
                    </a:cubicBezTo>
                    <a:cubicBezTo>
                      <a:pt x="2988864" y="449474"/>
                      <a:pt x="537707" y="953940"/>
                      <a:pt x="78371" y="1615387"/>
                    </a:cubicBezTo>
                    <a:cubicBezTo>
                      <a:pt x="26540" y="1542605"/>
                      <a:pt x="0" y="1467353"/>
                      <a:pt x="0" y="1390650"/>
                    </a:cubicBezTo>
                    <a:cubicBezTo>
                      <a:pt x="0" y="622615"/>
                      <a:pt x="2661040" y="0"/>
                      <a:pt x="5943600" y="0"/>
                    </a:cubicBezTo>
                    <a:close/>
                  </a:path>
                </a:pathLst>
              </a:custGeom>
              <a:solidFill>
                <a:srgbClr val="D3D3DA">
                  <a:lumMod val="75000"/>
                  <a:alpha val="74000"/>
                </a:srgbClr>
              </a:solidFill>
              <a:ln w="25400" cap="flat" cmpd="sng" algn="ctr">
                <a:noFill/>
                <a:prstDash val="solid"/>
              </a:ln>
              <a:effectLst>
                <a:outerShdw blurRad="50800" dist="127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grpSp>
        <p:grpSp>
          <p:nvGrpSpPr>
            <p:cNvPr id="195" name="Group 249"/>
            <p:cNvGrpSpPr/>
            <p:nvPr/>
          </p:nvGrpSpPr>
          <p:grpSpPr>
            <a:xfrm>
              <a:off x="4429564" y="2268689"/>
              <a:ext cx="3161544" cy="969435"/>
              <a:chOff x="4429564" y="2268689"/>
              <a:chExt cx="3161544" cy="969435"/>
            </a:xfrm>
          </p:grpSpPr>
          <p:sp>
            <p:nvSpPr>
              <p:cNvPr id="197" name="Rounded Rectangle 251"/>
              <p:cNvSpPr/>
              <p:nvPr/>
            </p:nvSpPr>
            <p:spPr>
              <a:xfrm>
                <a:off x="4697434" y="2743550"/>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198" name="Rounded Rectangle 252"/>
              <p:cNvSpPr/>
              <p:nvPr/>
            </p:nvSpPr>
            <p:spPr>
              <a:xfrm>
                <a:off x="5551707" y="2677493"/>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199" name="Rounded Rectangle 253"/>
              <p:cNvSpPr/>
              <p:nvPr/>
            </p:nvSpPr>
            <p:spPr>
              <a:xfrm>
                <a:off x="6728663" y="3075366"/>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0" name="Rounded Rectangle 254"/>
              <p:cNvSpPr/>
              <p:nvPr/>
            </p:nvSpPr>
            <p:spPr>
              <a:xfrm>
                <a:off x="6455334" y="2805231"/>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1" name="Rounded Rectangle 255"/>
              <p:cNvSpPr/>
              <p:nvPr/>
            </p:nvSpPr>
            <p:spPr>
              <a:xfrm>
                <a:off x="4429564" y="3006887"/>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2" name="Rounded Rectangle 256"/>
              <p:cNvSpPr/>
              <p:nvPr/>
            </p:nvSpPr>
            <p:spPr>
              <a:xfrm>
                <a:off x="5851213" y="2933952"/>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3" name="Rounded Rectangle 257"/>
              <p:cNvSpPr/>
              <p:nvPr/>
            </p:nvSpPr>
            <p:spPr>
              <a:xfrm>
                <a:off x="5266072" y="2980362"/>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4" name="Rounded Rectangle 258"/>
              <p:cNvSpPr/>
              <p:nvPr/>
            </p:nvSpPr>
            <p:spPr>
              <a:xfrm>
                <a:off x="4989813" y="3136698"/>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05" name="Group 259"/>
              <p:cNvGrpSpPr/>
              <p:nvPr/>
            </p:nvGrpSpPr>
            <p:grpSpPr>
              <a:xfrm>
                <a:off x="4907371" y="2350330"/>
                <a:ext cx="442570" cy="442570"/>
                <a:chOff x="4907371" y="2350330"/>
                <a:chExt cx="442570" cy="442570"/>
              </a:xfrm>
            </p:grpSpPr>
            <p:sp>
              <p:nvSpPr>
                <p:cNvPr id="260" name="Rounded Rectangle 314"/>
                <p:cNvSpPr/>
                <p:nvPr/>
              </p:nvSpPr>
              <p:spPr>
                <a:xfrm>
                  <a:off x="4907371" y="2350330"/>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61" name="Group 315"/>
                <p:cNvGrpSpPr/>
                <p:nvPr/>
              </p:nvGrpSpPr>
              <p:grpSpPr>
                <a:xfrm>
                  <a:off x="4998532" y="2439292"/>
                  <a:ext cx="261688" cy="258984"/>
                  <a:chOff x="-57411" y="-185237"/>
                  <a:chExt cx="349008" cy="345492"/>
                </a:xfrm>
              </p:grpSpPr>
              <p:sp>
                <p:nvSpPr>
                  <p:cNvPr id="262" name="Freeform 316"/>
                  <p:cNvSpPr>
                    <a:spLocks/>
                  </p:cNvSpPr>
                  <p:nvPr/>
                </p:nvSpPr>
                <p:spPr bwMode="auto">
                  <a:xfrm>
                    <a:off x="64785" y="18717"/>
                    <a:ext cx="176702" cy="138900"/>
                  </a:xfrm>
                  <a:custGeom>
                    <a:avLst/>
                    <a:gdLst>
                      <a:gd name="T0" fmla="*/ 85 w 85"/>
                      <a:gd name="T1" fmla="*/ 0 h 67"/>
                      <a:gd name="T2" fmla="*/ 65 w 85"/>
                      <a:gd name="T3" fmla="*/ 0 h 67"/>
                      <a:gd name="T4" fmla="*/ 0 w 85"/>
                      <a:gd name="T5" fmla="*/ 64 h 67"/>
                      <a:gd name="T6" fmla="*/ 18 w 85"/>
                      <a:gd name="T7" fmla="*/ 67 h 67"/>
                      <a:gd name="T8" fmla="*/ 85 w 85"/>
                      <a:gd name="T9" fmla="*/ 0 h 67"/>
                    </a:gdLst>
                    <a:ahLst/>
                    <a:cxnLst>
                      <a:cxn ang="0">
                        <a:pos x="T0" y="T1"/>
                      </a:cxn>
                      <a:cxn ang="0">
                        <a:pos x="T2" y="T3"/>
                      </a:cxn>
                      <a:cxn ang="0">
                        <a:pos x="T4" y="T5"/>
                      </a:cxn>
                      <a:cxn ang="0">
                        <a:pos x="T6" y="T7"/>
                      </a:cxn>
                      <a:cxn ang="0">
                        <a:pos x="T8" y="T9"/>
                      </a:cxn>
                    </a:cxnLst>
                    <a:rect l="0" t="0" r="r" b="b"/>
                    <a:pathLst>
                      <a:path w="85" h="67">
                        <a:moveTo>
                          <a:pt x="85" y="0"/>
                        </a:moveTo>
                        <a:cubicBezTo>
                          <a:pt x="65" y="0"/>
                          <a:pt x="65" y="0"/>
                          <a:pt x="65" y="0"/>
                        </a:cubicBezTo>
                        <a:cubicBezTo>
                          <a:pt x="0" y="64"/>
                          <a:pt x="0" y="64"/>
                          <a:pt x="0" y="64"/>
                        </a:cubicBezTo>
                        <a:cubicBezTo>
                          <a:pt x="6" y="66"/>
                          <a:pt x="12" y="67"/>
                          <a:pt x="18" y="67"/>
                        </a:cubicBezTo>
                        <a:cubicBezTo>
                          <a:pt x="85" y="0"/>
                          <a:pt x="85" y="0"/>
                          <a:pt x="8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63" name="Freeform 317"/>
                  <p:cNvSpPr>
                    <a:spLocks/>
                  </p:cNvSpPr>
                  <p:nvPr/>
                </p:nvSpPr>
                <p:spPr bwMode="auto">
                  <a:xfrm>
                    <a:off x="-57411" y="-185237"/>
                    <a:ext cx="149449" cy="289229"/>
                  </a:xfrm>
                  <a:custGeom>
                    <a:avLst/>
                    <a:gdLst>
                      <a:gd name="T0" fmla="*/ 72 w 72"/>
                      <a:gd name="T1" fmla="*/ 0 h 139"/>
                      <a:gd name="T2" fmla="*/ 0 w 72"/>
                      <a:gd name="T3" fmla="*/ 83 h 139"/>
                      <a:gd name="T4" fmla="*/ 22 w 72"/>
                      <a:gd name="T5" fmla="*/ 139 h 139"/>
                      <a:gd name="T6" fmla="*/ 72 w 72"/>
                      <a:gd name="T7" fmla="*/ 89 h 139"/>
                      <a:gd name="T8" fmla="*/ 72 w 72"/>
                      <a:gd name="T9" fmla="*/ 70 h 139"/>
                      <a:gd name="T10" fmla="*/ 72 w 72"/>
                      <a:gd name="T11" fmla="*/ 70 h 139"/>
                      <a:gd name="T12" fmla="*/ 72 w 72"/>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72" h="139">
                        <a:moveTo>
                          <a:pt x="72" y="0"/>
                        </a:moveTo>
                        <a:cubicBezTo>
                          <a:pt x="31" y="6"/>
                          <a:pt x="0" y="41"/>
                          <a:pt x="0" y="83"/>
                        </a:cubicBezTo>
                        <a:cubicBezTo>
                          <a:pt x="0" y="104"/>
                          <a:pt x="8" y="124"/>
                          <a:pt x="22" y="139"/>
                        </a:cubicBezTo>
                        <a:cubicBezTo>
                          <a:pt x="72" y="89"/>
                          <a:pt x="72" y="89"/>
                          <a:pt x="72" y="89"/>
                        </a:cubicBezTo>
                        <a:cubicBezTo>
                          <a:pt x="72" y="74"/>
                          <a:pt x="72" y="70"/>
                          <a:pt x="72" y="70"/>
                        </a:cubicBezTo>
                        <a:cubicBezTo>
                          <a:pt x="72" y="70"/>
                          <a:pt x="72" y="70"/>
                          <a:pt x="72" y="70"/>
                        </a:cubicBezTo>
                        <a:cubicBezTo>
                          <a:pt x="72" y="60"/>
                          <a:pt x="72" y="40"/>
                          <a:pt x="7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64" name="Freeform 318"/>
                  <p:cNvSpPr>
                    <a:spLocks/>
                  </p:cNvSpPr>
                  <p:nvPr/>
                </p:nvSpPr>
                <p:spPr bwMode="auto">
                  <a:xfrm>
                    <a:off x="9401" y="18717"/>
                    <a:ext cx="146812" cy="120439"/>
                  </a:xfrm>
                  <a:custGeom>
                    <a:avLst/>
                    <a:gdLst>
                      <a:gd name="T0" fmla="*/ 71 w 71"/>
                      <a:gd name="T1" fmla="*/ 0 h 58"/>
                      <a:gd name="T2" fmla="*/ 51 w 71"/>
                      <a:gd name="T3" fmla="*/ 0 h 58"/>
                      <a:gd name="T4" fmla="*/ 0 w 71"/>
                      <a:gd name="T5" fmla="*/ 50 h 58"/>
                      <a:gd name="T6" fmla="*/ 13 w 71"/>
                      <a:gd name="T7" fmla="*/ 58 h 58"/>
                      <a:gd name="T8" fmla="*/ 71 w 71"/>
                      <a:gd name="T9" fmla="*/ 0 h 58"/>
                    </a:gdLst>
                    <a:ahLst/>
                    <a:cxnLst>
                      <a:cxn ang="0">
                        <a:pos x="T0" y="T1"/>
                      </a:cxn>
                      <a:cxn ang="0">
                        <a:pos x="T2" y="T3"/>
                      </a:cxn>
                      <a:cxn ang="0">
                        <a:pos x="T4" y="T5"/>
                      </a:cxn>
                      <a:cxn ang="0">
                        <a:pos x="T6" y="T7"/>
                      </a:cxn>
                      <a:cxn ang="0">
                        <a:pos x="T8" y="T9"/>
                      </a:cxn>
                    </a:cxnLst>
                    <a:rect l="0" t="0" r="r" b="b"/>
                    <a:pathLst>
                      <a:path w="71" h="58">
                        <a:moveTo>
                          <a:pt x="71" y="0"/>
                        </a:moveTo>
                        <a:cubicBezTo>
                          <a:pt x="51" y="0"/>
                          <a:pt x="51" y="0"/>
                          <a:pt x="51" y="0"/>
                        </a:cubicBezTo>
                        <a:cubicBezTo>
                          <a:pt x="0" y="50"/>
                          <a:pt x="0" y="50"/>
                          <a:pt x="0" y="50"/>
                        </a:cubicBezTo>
                        <a:cubicBezTo>
                          <a:pt x="4" y="53"/>
                          <a:pt x="8" y="55"/>
                          <a:pt x="13" y="58"/>
                        </a:cubicBezTo>
                        <a:cubicBezTo>
                          <a:pt x="71" y="0"/>
                          <a:pt x="71" y="0"/>
                          <a:pt x="71"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65" name="Freeform 319"/>
                  <p:cNvSpPr>
                    <a:spLocks/>
                  </p:cNvSpPr>
                  <p:nvPr/>
                </p:nvSpPr>
                <p:spPr bwMode="auto">
                  <a:xfrm>
                    <a:off x="142148" y="16080"/>
                    <a:ext cx="145054" cy="144175"/>
                  </a:xfrm>
                  <a:custGeom>
                    <a:avLst/>
                    <a:gdLst>
                      <a:gd name="T0" fmla="*/ 70 w 70"/>
                      <a:gd name="T1" fmla="*/ 0 h 69"/>
                      <a:gd name="T2" fmla="*/ 69 w 70"/>
                      <a:gd name="T3" fmla="*/ 0 h 69"/>
                      <a:gd name="T4" fmla="*/ 0 w 70"/>
                      <a:gd name="T5" fmla="*/ 69 h 69"/>
                      <a:gd name="T6" fmla="*/ 70 w 70"/>
                      <a:gd name="T7" fmla="*/ 0 h 69"/>
                    </a:gdLst>
                    <a:ahLst/>
                    <a:cxnLst>
                      <a:cxn ang="0">
                        <a:pos x="T0" y="T1"/>
                      </a:cxn>
                      <a:cxn ang="0">
                        <a:pos x="T2" y="T3"/>
                      </a:cxn>
                      <a:cxn ang="0">
                        <a:pos x="T4" y="T5"/>
                      </a:cxn>
                      <a:cxn ang="0">
                        <a:pos x="T6" y="T7"/>
                      </a:cxn>
                    </a:cxnLst>
                    <a:rect l="0" t="0" r="r" b="b"/>
                    <a:pathLst>
                      <a:path w="70" h="69">
                        <a:moveTo>
                          <a:pt x="70" y="0"/>
                        </a:moveTo>
                        <a:cubicBezTo>
                          <a:pt x="69" y="0"/>
                          <a:pt x="69" y="0"/>
                          <a:pt x="69" y="0"/>
                        </a:cubicBezTo>
                        <a:cubicBezTo>
                          <a:pt x="0" y="69"/>
                          <a:pt x="0" y="69"/>
                          <a:pt x="0" y="69"/>
                        </a:cubicBezTo>
                        <a:cubicBezTo>
                          <a:pt x="36" y="63"/>
                          <a:pt x="64" y="35"/>
                          <a:pt x="70"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66" name="Freeform 320"/>
                  <p:cNvSpPr>
                    <a:spLocks/>
                  </p:cNvSpPr>
                  <p:nvPr/>
                </p:nvSpPr>
                <p:spPr bwMode="auto">
                  <a:xfrm>
                    <a:off x="119291" y="-185237"/>
                    <a:ext cx="172306" cy="174944"/>
                  </a:xfrm>
                  <a:custGeom>
                    <a:avLst/>
                    <a:gdLst>
                      <a:gd name="T0" fmla="*/ 0 w 83"/>
                      <a:gd name="T1" fmla="*/ 0 h 84"/>
                      <a:gd name="T2" fmla="*/ 0 w 83"/>
                      <a:gd name="T3" fmla="*/ 84 h 84"/>
                      <a:gd name="T4" fmla="*/ 83 w 83"/>
                      <a:gd name="T5" fmla="*/ 84 h 84"/>
                      <a:gd name="T6" fmla="*/ 0 w 83"/>
                      <a:gd name="T7" fmla="*/ 0 h 84"/>
                    </a:gdLst>
                    <a:ahLst/>
                    <a:cxnLst>
                      <a:cxn ang="0">
                        <a:pos x="T0" y="T1"/>
                      </a:cxn>
                      <a:cxn ang="0">
                        <a:pos x="T2" y="T3"/>
                      </a:cxn>
                      <a:cxn ang="0">
                        <a:pos x="T4" y="T5"/>
                      </a:cxn>
                      <a:cxn ang="0">
                        <a:pos x="T6" y="T7"/>
                      </a:cxn>
                    </a:cxnLst>
                    <a:rect l="0" t="0" r="r" b="b"/>
                    <a:pathLst>
                      <a:path w="83" h="84">
                        <a:moveTo>
                          <a:pt x="0" y="0"/>
                        </a:moveTo>
                        <a:cubicBezTo>
                          <a:pt x="0" y="84"/>
                          <a:pt x="0" y="84"/>
                          <a:pt x="0" y="84"/>
                        </a:cubicBezTo>
                        <a:cubicBezTo>
                          <a:pt x="83" y="84"/>
                          <a:pt x="83" y="84"/>
                          <a:pt x="83" y="84"/>
                        </a:cubicBezTo>
                        <a:cubicBezTo>
                          <a:pt x="83" y="38"/>
                          <a:pt x="46" y="0"/>
                          <a:pt x="0"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06" name="Group 260"/>
              <p:cNvGrpSpPr/>
              <p:nvPr/>
            </p:nvGrpSpPr>
            <p:grpSpPr>
              <a:xfrm>
                <a:off x="4639501" y="2616078"/>
                <a:ext cx="442570" cy="442570"/>
                <a:chOff x="4639501" y="2616078"/>
                <a:chExt cx="442570" cy="442570"/>
              </a:xfrm>
            </p:grpSpPr>
            <p:sp>
              <p:nvSpPr>
                <p:cNvPr id="256" name="Rounded Rectangle 310"/>
                <p:cNvSpPr/>
                <p:nvPr/>
              </p:nvSpPr>
              <p:spPr>
                <a:xfrm>
                  <a:off x="4639501" y="2616078"/>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57" name="Group 311"/>
                <p:cNvGrpSpPr/>
                <p:nvPr/>
              </p:nvGrpSpPr>
              <p:grpSpPr>
                <a:xfrm>
                  <a:off x="4719971" y="2696361"/>
                  <a:ext cx="271575" cy="283366"/>
                  <a:chOff x="4719971" y="2696361"/>
                  <a:chExt cx="271575" cy="283366"/>
                </a:xfrm>
              </p:grpSpPr>
              <p:sp>
                <p:nvSpPr>
                  <p:cNvPr id="258" name="Freeform 312"/>
                  <p:cNvSpPr>
                    <a:spLocks/>
                  </p:cNvSpPr>
                  <p:nvPr/>
                </p:nvSpPr>
                <p:spPr bwMode="auto">
                  <a:xfrm>
                    <a:off x="4719971" y="2696361"/>
                    <a:ext cx="182588" cy="252394"/>
                  </a:xfrm>
                  <a:custGeom>
                    <a:avLst/>
                    <a:gdLst>
                      <a:gd name="T0" fmla="*/ 88 w 117"/>
                      <a:gd name="T1" fmla="*/ 0 h 162"/>
                      <a:gd name="T2" fmla="*/ 88 w 117"/>
                      <a:gd name="T3" fmla="*/ 21 h 162"/>
                      <a:gd name="T4" fmla="*/ 32 w 117"/>
                      <a:gd name="T5" fmla="*/ 82 h 162"/>
                      <a:gd name="T6" fmla="*/ 0 w 117"/>
                      <a:gd name="T7" fmla="*/ 122 h 162"/>
                      <a:gd name="T8" fmla="*/ 40 w 117"/>
                      <a:gd name="T9" fmla="*/ 162 h 162"/>
                      <a:gd name="T10" fmla="*/ 55 w 117"/>
                      <a:gd name="T11" fmla="*/ 162 h 162"/>
                      <a:gd name="T12" fmla="*/ 55 w 117"/>
                      <a:gd name="T13" fmla="*/ 144 h 162"/>
                      <a:gd name="T14" fmla="*/ 40 w 117"/>
                      <a:gd name="T15" fmla="*/ 144 h 162"/>
                      <a:gd name="T16" fmla="*/ 19 w 117"/>
                      <a:gd name="T17" fmla="*/ 122 h 162"/>
                      <a:gd name="T18" fmla="*/ 40 w 117"/>
                      <a:gd name="T19" fmla="*/ 100 h 162"/>
                      <a:gd name="T20" fmla="*/ 50 w 117"/>
                      <a:gd name="T21" fmla="*/ 100 h 162"/>
                      <a:gd name="T22" fmla="*/ 50 w 117"/>
                      <a:gd name="T23" fmla="*/ 91 h 162"/>
                      <a:gd name="T24" fmla="*/ 88 w 117"/>
                      <a:gd name="T25" fmla="*/ 40 h 162"/>
                      <a:gd name="T26" fmla="*/ 88 w 117"/>
                      <a:gd name="T27" fmla="*/ 58 h 162"/>
                      <a:gd name="T28" fmla="*/ 97 w 117"/>
                      <a:gd name="T29" fmla="*/ 49 h 162"/>
                      <a:gd name="T30" fmla="*/ 117 w 117"/>
                      <a:gd name="T31" fmla="*/ 29 h 162"/>
                      <a:gd name="T32" fmla="*/ 107 w 117"/>
                      <a:gd name="T33" fmla="*/ 19 h 162"/>
                      <a:gd name="T34" fmla="*/ 88 w 117"/>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162">
                        <a:moveTo>
                          <a:pt x="88" y="0"/>
                        </a:moveTo>
                        <a:cubicBezTo>
                          <a:pt x="88" y="21"/>
                          <a:pt x="88" y="21"/>
                          <a:pt x="88" y="21"/>
                        </a:cubicBezTo>
                        <a:cubicBezTo>
                          <a:pt x="58" y="27"/>
                          <a:pt x="35" y="52"/>
                          <a:pt x="32" y="82"/>
                        </a:cubicBezTo>
                        <a:cubicBezTo>
                          <a:pt x="14" y="86"/>
                          <a:pt x="0" y="102"/>
                          <a:pt x="0" y="122"/>
                        </a:cubicBezTo>
                        <a:cubicBezTo>
                          <a:pt x="0" y="144"/>
                          <a:pt x="18" y="162"/>
                          <a:pt x="40" y="162"/>
                        </a:cubicBezTo>
                        <a:cubicBezTo>
                          <a:pt x="55" y="162"/>
                          <a:pt x="55" y="162"/>
                          <a:pt x="55" y="162"/>
                        </a:cubicBezTo>
                        <a:cubicBezTo>
                          <a:pt x="55" y="144"/>
                          <a:pt x="55" y="144"/>
                          <a:pt x="55" y="144"/>
                        </a:cubicBezTo>
                        <a:cubicBezTo>
                          <a:pt x="40" y="144"/>
                          <a:pt x="40" y="144"/>
                          <a:pt x="40" y="144"/>
                        </a:cubicBezTo>
                        <a:cubicBezTo>
                          <a:pt x="28" y="144"/>
                          <a:pt x="19" y="134"/>
                          <a:pt x="19" y="122"/>
                        </a:cubicBezTo>
                        <a:cubicBezTo>
                          <a:pt x="19" y="110"/>
                          <a:pt x="28" y="100"/>
                          <a:pt x="40" y="100"/>
                        </a:cubicBezTo>
                        <a:cubicBezTo>
                          <a:pt x="50" y="100"/>
                          <a:pt x="50" y="100"/>
                          <a:pt x="50" y="100"/>
                        </a:cubicBezTo>
                        <a:cubicBezTo>
                          <a:pt x="50" y="91"/>
                          <a:pt x="50" y="91"/>
                          <a:pt x="50" y="91"/>
                        </a:cubicBezTo>
                        <a:cubicBezTo>
                          <a:pt x="50" y="66"/>
                          <a:pt x="66" y="46"/>
                          <a:pt x="88" y="40"/>
                        </a:cubicBezTo>
                        <a:cubicBezTo>
                          <a:pt x="88" y="58"/>
                          <a:pt x="88" y="58"/>
                          <a:pt x="88" y="58"/>
                        </a:cubicBezTo>
                        <a:cubicBezTo>
                          <a:pt x="97" y="49"/>
                          <a:pt x="97" y="49"/>
                          <a:pt x="97" y="49"/>
                        </a:cubicBezTo>
                        <a:cubicBezTo>
                          <a:pt x="117" y="29"/>
                          <a:pt x="117" y="29"/>
                          <a:pt x="117" y="29"/>
                        </a:cubicBezTo>
                        <a:cubicBezTo>
                          <a:pt x="107" y="19"/>
                          <a:pt x="107" y="19"/>
                          <a:pt x="107" y="19"/>
                        </a:cubicBezTo>
                        <a:cubicBezTo>
                          <a:pt x="88" y="0"/>
                          <a:pt x="88" y="0"/>
                          <a:pt x="88"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9" name="Freeform 313"/>
                  <p:cNvSpPr>
                    <a:spLocks/>
                  </p:cNvSpPr>
                  <p:nvPr/>
                </p:nvSpPr>
                <p:spPr bwMode="auto">
                  <a:xfrm>
                    <a:off x="4821482" y="2731946"/>
                    <a:ext cx="170064" cy="247781"/>
                  </a:xfrm>
                  <a:custGeom>
                    <a:avLst/>
                    <a:gdLst>
                      <a:gd name="T0" fmla="*/ 62 w 109"/>
                      <a:gd name="T1" fmla="*/ 0 h 159"/>
                      <a:gd name="T2" fmla="*/ 62 w 109"/>
                      <a:gd name="T3" fmla="*/ 20 h 159"/>
                      <a:gd name="T4" fmla="*/ 91 w 109"/>
                      <a:gd name="T5" fmla="*/ 68 h 159"/>
                      <a:gd name="T6" fmla="*/ 38 w 109"/>
                      <a:gd name="T7" fmla="*/ 121 h 159"/>
                      <a:gd name="T8" fmla="*/ 29 w 109"/>
                      <a:gd name="T9" fmla="*/ 121 h 159"/>
                      <a:gd name="T10" fmla="*/ 29 w 109"/>
                      <a:gd name="T11" fmla="*/ 101 h 159"/>
                      <a:gd name="T12" fmla="*/ 17 w 109"/>
                      <a:gd name="T13" fmla="*/ 113 h 159"/>
                      <a:gd name="T14" fmla="*/ 0 w 109"/>
                      <a:gd name="T15" fmla="*/ 130 h 159"/>
                      <a:gd name="T16" fmla="*/ 13 w 109"/>
                      <a:gd name="T17" fmla="*/ 143 h 159"/>
                      <a:gd name="T18" fmla="*/ 29 w 109"/>
                      <a:gd name="T19" fmla="*/ 159 h 159"/>
                      <a:gd name="T20" fmla="*/ 29 w 109"/>
                      <a:gd name="T21" fmla="*/ 139 h 159"/>
                      <a:gd name="T22" fmla="*/ 38 w 109"/>
                      <a:gd name="T23" fmla="*/ 139 h 159"/>
                      <a:gd name="T24" fmla="*/ 109 w 109"/>
                      <a:gd name="T25" fmla="*/ 68 h 159"/>
                      <a:gd name="T26" fmla="*/ 62 w 109"/>
                      <a:gd name="T2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59">
                        <a:moveTo>
                          <a:pt x="62" y="0"/>
                        </a:moveTo>
                        <a:cubicBezTo>
                          <a:pt x="62" y="20"/>
                          <a:pt x="62" y="20"/>
                          <a:pt x="62" y="20"/>
                        </a:cubicBezTo>
                        <a:cubicBezTo>
                          <a:pt x="79" y="29"/>
                          <a:pt x="91" y="47"/>
                          <a:pt x="91" y="68"/>
                        </a:cubicBezTo>
                        <a:cubicBezTo>
                          <a:pt x="91" y="97"/>
                          <a:pt x="67" y="121"/>
                          <a:pt x="38" y="121"/>
                        </a:cubicBezTo>
                        <a:cubicBezTo>
                          <a:pt x="29" y="121"/>
                          <a:pt x="29" y="121"/>
                          <a:pt x="29" y="121"/>
                        </a:cubicBezTo>
                        <a:cubicBezTo>
                          <a:pt x="29" y="101"/>
                          <a:pt x="29" y="101"/>
                          <a:pt x="29" y="101"/>
                        </a:cubicBezTo>
                        <a:cubicBezTo>
                          <a:pt x="17" y="113"/>
                          <a:pt x="17" y="113"/>
                          <a:pt x="17" y="113"/>
                        </a:cubicBezTo>
                        <a:cubicBezTo>
                          <a:pt x="0" y="130"/>
                          <a:pt x="0" y="130"/>
                          <a:pt x="0" y="130"/>
                        </a:cubicBezTo>
                        <a:cubicBezTo>
                          <a:pt x="13" y="143"/>
                          <a:pt x="13" y="143"/>
                          <a:pt x="13" y="143"/>
                        </a:cubicBezTo>
                        <a:cubicBezTo>
                          <a:pt x="29" y="159"/>
                          <a:pt x="29" y="159"/>
                          <a:pt x="29" y="159"/>
                        </a:cubicBezTo>
                        <a:cubicBezTo>
                          <a:pt x="29" y="139"/>
                          <a:pt x="29" y="139"/>
                          <a:pt x="29" y="139"/>
                        </a:cubicBezTo>
                        <a:cubicBezTo>
                          <a:pt x="38" y="139"/>
                          <a:pt x="38" y="139"/>
                          <a:pt x="38" y="139"/>
                        </a:cubicBezTo>
                        <a:cubicBezTo>
                          <a:pt x="77" y="139"/>
                          <a:pt x="109" y="107"/>
                          <a:pt x="109" y="68"/>
                        </a:cubicBezTo>
                        <a:cubicBezTo>
                          <a:pt x="109" y="37"/>
                          <a:pt x="90" y="10"/>
                          <a:pt x="6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07" name="Group 261"/>
              <p:cNvGrpSpPr/>
              <p:nvPr/>
            </p:nvGrpSpPr>
            <p:grpSpPr>
              <a:xfrm>
                <a:off x="5761644" y="2268689"/>
                <a:ext cx="442570" cy="442570"/>
                <a:chOff x="5761644" y="2268689"/>
                <a:chExt cx="442570" cy="442570"/>
              </a:xfrm>
            </p:grpSpPr>
            <p:sp>
              <p:nvSpPr>
                <p:cNvPr id="247" name="Rounded Rectangle 301"/>
                <p:cNvSpPr/>
                <p:nvPr/>
              </p:nvSpPr>
              <p:spPr>
                <a:xfrm>
                  <a:off x="5761644" y="2268689"/>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48" name="Group 302"/>
                <p:cNvGrpSpPr/>
                <p:nvPr/>
              </p:nvGrpSpPr>
              <p:grpSpPr>
                <a:xfrm>
                  <a:off x="5871727" y="2333466"/>
                  <a:ext cx="221718" cy="270847"/>
                  <a:chOff x="-61807" y="2843312"/>
                  <a:chExt cx="357799" cy="361317"/>
                </a:xfrm>
              </p:grpSpPr>
              <p:sp>
                <p:nvSpPr>
                  <p:cNvPr id="249" name="Rectangle 303"/>
                  <p:cNvSpPr>
                    <a:spLocks noChangeArrowheads="1"/>
                  </p:cNvSpPr>
                  <p:nvPr/>
                </p:nvSpPr>
                <p:spPr bwMode="auto">
                  <a:xfrm>
                    <a:off x="-55653" y="3134299"/>
                    <a:ext cx="95823" cy="7032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0" name="Rectangle 304"/>
                  <p:cNvSpPr>
                    <a:spLocks noChangeArrowheads="1"/>
                  </p:cNvSpPr>
                  <p:nvPr/>
                </p:nvSpPr>
                <p:spPr bwMode="auto">
                  <a:xfrm>
                    <a:off x="-55653" y="3134299"/>
                    <a:ext cx="95823" cy="7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1" name="Rectangle 305"/>
                  <p:cNvSpPr>
                    <a:spLocks noChangeArrowheads="1"/>
                  </p:cNvSpPr>
                  <p:nvPr/>
                </p:nvSpPr>
                <p:spPr bwMode="auto">
                  <a:xfrm>
                    <a:off x="73577" y="3061333"/>
                    <a:ext cx="93186" cy="14329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2" name="Rectangle 306"/>
                  <p:cNvSpPr>
                    <a:spLocks noChangeArrowheads="1"/>
                  </p:cNvSpPr>
                  <p:nvPr/>
                </p:nvSpPr>
                <p:spPr bwMode="auto">
                  <a:xfrm>
                    <a:off x="73577" y="3061333"/>
                    <a:ext cx="93186" cy="143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3" name="Rectangle 307"/>
                  <p:cNvSpPr>
                    <a:spLocks noChangeArrowheads="1"/>
                  </p:cNvSpPr>
                  <p:nvPr/>
                </p:nvSpPr>
                <p:spPr bwMode="auto">
                  <a:xfrm>
                    <a:off x="201927" y="2957597"/>
                    <a:ext cx="94065" cy="24703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4" name="Rectangle 308"/>
                  <p:cNvSpPr>
                    <a:spLocks noChangeArrowheads="1"/>
                  </p:cNvSpPr>
                  <p:nvPr/>
                </p:nvSpPr>
                <p:spPr bwMode="auto">
                  <a:xfrm>
                    <a:off x="201927" y="2957597"/>
                    <a:ext cx="94065" cy="247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5" name="Freeform 309"/>
                  <p:cNvSpPr>
                    <a:spLocks/>
                  </p:cNvSpPr>
                  <p:nvPr/>
                </p:nvSpPr>
                <p:spPr bwMode="auto">
                  <a:xfrm>
                    <a:off x="-61807" y="2843312"/>
                    <a:ext cx="232965" cy="210108"/>
                  </a:xfrm>
                  <a:custGeom>
                    <a:avLst/>
                    <a:gdLst>
                      <a:gd name="T0" fmla="*/ 56 w 112"/>
                      <a:gd name="T1" fmla="*/ 0 h 101"/>
                      <a:gd name="T2" fmla="*/ 0 w 112"/>
                      <a:gd name="T3" fmla="*/ 55 h 101"/>
                      <a:gd name="T4" fmla="*/ 32 w 112"/>
                      <a:gd name="T5" fmla="*/ 55 h 101"/>
                      <a:gd name="T6" fmla="*/ 3 w 112"/>
                      <a:gd name="T7" fmla="*/ 101 h 101"/>
                      <a:gd name="T8" fmla="*/ 23 w 112"/>
                      <a:gd name="T9" fmla="*/ 101 h 101"/>
                      <a:gd name="T10" fmla="*/ 81 w 112"/>
                      <a:gd name="T11" fmla="*/ 55 h 101"/>
                      <a:gd name="T12" fmla="*/ 112 w 112"/>
                      <a:gd name="T13" fmla="*/ 55 h 101"/>
                      <a:gd name="T14" fmla="*/ 56 w 112"/>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1">
                        <a:moveTo>
                          <a:pt x="56" y="0"/>
                        </a:moveTo>
                        <a:cubicBezTo>
                          <a:pt x="0" y="55"/>
                          <a:pt x="0" y="55"/>
                          <a:pt x="0" y="55"/>
                        </a:cubicBezTo>
                        <a:cubicBezTo>
                          <a:pt x="32" y="55"/>
                          <a:pt x="32" y="55"/>
                          <a:pt x="32" y="55"/>
                        </a:cubicBezTo>
                        <a:cubicBezTo>
                          <a:pt x="32" y="75"/>
                          <a:pt x="20" y="92"/>
                          <a:pt x="3" y="101"/>
                        </a:cubicBezTo>
                        <a:cubicBezTo>
                          <a:pt x="23" y="101"/>
                          <a:pt x="23" y="101"/>
                          <a:pt x="23" y="101"/>
                        </a:cubicBezTo>
                        <a:cubicBezTo>
                          <a:pt x="65" y="101"/>
                          <a:pt x="81" y="80"/>
                          <a:pt x="81" y="55"/>
                        </a:cubicBezTo>
                        <a:cubicBezTo>
                          <a:pt x="112" y="55"/>
                          <a:pt x="112" y="55"/>
                          <a:pt x="112" y="55"/>
                        </a:cubicBezTo>
                        <a:cubicBezTo>
                          <a:pt x="56" y="0"/>
                          <a:pt x="56" y="0"/>
                          <a:pt x="5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08" name="Group 262"/>
              <p:cNvGrpSpPr/>
              <p:nvPr/>
            </p:nvGrpSpPr>
            <p:grpSpPr>
              <a:xfrm>
                <a:off x="6665271" y="2410591"/>
                <a:ext cx="442570" cy="442570"/>
                <a:chOff x="6665271" y="2410591"/>
                <a:chExt cx="442570" cy="442570"/>
              </a:xfrm>
            </p:grpSpPr>
            <p:sp>
              <p:nvSpPr>
                <p:cNvPr id="240" name="Rounded Rectangle 294"/>
                <p:cNvSpPr/>
                <p:nvPr/>
              </p:nvSpPr>
              <p:spPr>
                <a:xfrm>
                  <a:off x="6665271" y="2410591"/>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41" name="Group 295"/>
                <p:cNvGrpSpPr/>
                <p:nvPr/>
              </p:nvGrpSpPr>
              <p:grpSpPr>
                <a:xfrm>
                  <a:off x="6785375" y="2523468"/>
                  <a:ext cx="206977" cy="258984"/>
                  <a:chOff x="994888" y="2859136"/>
                  <a:chExt cx="276042" cy="345492"/>
                </a:xfrm>
              </p:grpSpPr>
              <p:sp>
                <p:nvSpPr>
                  <p:cNvPr id="242" name="Freeform 296"/>
                  <p:cNvSpPr>
                    <a:spLocks noEditPoints="1"/>
                  </p:cNvSpPr>
                  <p:nvPr/>
                </p:nvSpPr>
                <p:spPr bwMode="auto">
                  <a:xfrm>
                    <a:off x="994888" y="2859136"/>
                    <a:ext cx="276042" cy="345492"/>
                  </a:xfrm>
                  <a:custGeom>
                    <a:avLst/>
                    <a:gdLst>
                      <a:gd name="T0" fmla="*/ 16 w 133"/>
                      <a:gd name="T1" fmla="*/ 149 h 166"/>
                      <a:gd name="T2" fmla="*/ 16 w 133"/>
                      <a:gd name="T3" fmla="*/ 97 h 166"/>
                      <a:gd name="T4" fmla="*/ 117 w 133"/>
                      <a:gd name="T5" fmla="*/ 97 h 166"/>
                      <a:gd name="T6" fmla="*/ 117 w 133"/>
                      <a:gd name="T7" fmla="*/ 149 h 166"/>
                      <a:gd name="T8" fmla="*/ 16 w 133"/>
                      <a:gd name="T9" fmla="*/ 149 h 166"/>
                      <a:gd name="T10" fmla="*/ 16 w 133"/>
                      <a:gd name="T11" fmla="*/ 88 h 166"/>
                      <a:gd name="T12" fmla="*/ 16 w 133"/>
                      <a:gd name="T13" fmla="*/ 36 h 166"/>
                      <a:gd name="T14" fmla="*/ 117 w 133"/>
                      <a:gd name="T15" fmla="*/ 36 h 166"/>
                      <a:gd name="T16" fmla="*/ 117 w 133"/>
                      <a:gd name="T17" fmla="*/ 88 h 166"/>
                      <a:gd name="T18" fmla="*/ 16 w 133"/>
                      <a:gd name="T19" fmla="*/ 88 h 166"/>
                      <a:gd name="T20" fmla="*/ 113 w 133"/>
                      <a:gd name="T21" fmla="*/ 0 h 166"/>
                      <a:gd name="T22" fmla="*/ 20 w 133"/>
                      <a:gd name="T23" fmla="*/ 0 h 166"/>
                      <a:gd name="T24" fmla="*/ 19 w 133"/>
                      <a:gd name="T25" fmla="*/ 0 h 166"/>
                      <a:gd name="T26" fmla="*/ 0 w 133"/>
                      <a:gd name="T27" fmla="*/ 19 h 166"/>
                      <a:gd name="T28" fmla="*/ 0 w 133"/>
                      <a:gd name="T29" fmla="*/ 166 h 166"/>
                      <a:gd name="T30" fmla="*/ 133 w 133"/>
                      <a:gd name="T31" fmla="*/ 166 h 166"/>
                      <a:gd name="T32" fmla="*/ 133 w 133"/>
                      <a:gd name="T33" fmla="*/ 19 h 166"/>
                      <a:gd name="T34" fmla="*/ 113 w 133"/>
                      <a:gd name="T3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166">
                        <a:moveTo>
                          <a:pt x="16" y="149"/>
                        </a:moveTo>
                        <a:cubicBezTo>
                          <a:pt x="16" y="97"/>
                          <a:pt x="16" y="97"/>
                          <a:pt x="16" y="97"/>
                        </a:cubicBezTo>
                        <a:cubicBezTo>
                          <a:pt x="117" y="97"/>
                          <a:pt x="117" y="97"/>
                          <a:pt x="117" y="97"/>
                        </a:cubicBezTo>
                        <a:cubicBezTo>
                          <a:pt x="117" y="149"/>
                          <a:pt x="117" y="149"/>
                          <a:pt x="117" y="149"/>
                        </a:cubicBezTo>
                        <a:cubicBezTo>
                          <a:pt x="16" y="149"/>
                          <a:pt x="16" y="149"/>
                          <a:pt x="16" y="149"/>
                        </a:cubicBezTo>
                        <a:moveTo>
                          <a:pt x="16" y="88"/>
                        </a:moveTo>
                        <a:cubicBezTo>
                          <a:pt x="16" y="36"/>
                          <a:pt x="16" y="36"/>
                          <a:pt x="16" y="36"/>
                        </a:cubicBezTo>
                        <a:cubicBezTo>
                          <a:pt x="117" y="36"/>
                          <a:pt x="117" y="36"/>
                          <a:pt x="117" y="36"/>
                        </a:cubicBezTo>
                        <a:cubicBezTo>
                          <a:pt x="117" y="88"/>
                          <a:pt x="117" y="88"/>
                          <a:pt x="117" y="88"/>
                        </a:cubicBezTo>
                        <a:cubicBezTo>
                          <a:pt x="16" y="88"/>
                          <a:pt x="16" y="88"/>
                          <a:pt x="16" y="88"/>
                        </a:cubicBezTo>
                        <a:moveTo>
                          <a:pt x="113" y="0"/>
                        </a:moveTo>
                        <a:cubicBezTo>
                          <a:pt x="20" y="0"/>
                          <a:pt x="20" y="0"/>
                          <a:pt x="20" y="0"/>
                        </a:cubicBezTo>
                        <a:cubicBezTo>
                          <a:pt x="20" y="0"/>
                          <a:pt x="19" y="0"/>
                          <a:pt x="19" y="0"/>
                        </a:cubicBezTo>
                        <a:cubicBezTo>
                          <a:pt x="0" y="19"/>
                          <a:pt x="0" y="19"/>
                          <a:pt x="0" y="19"/>
                        </a:cubicBezTo>
                        <a:cubicBezTo>
                          <a:pt x="0" y="166"/>
                          <a:pt x="0" y="166"/>
                          <a:pt x="0" y="166"/>
                        </a:cubicBezTo>
                        <a:cubicBezTo>
                          <a:pt x="133" y="166"/>
                          <a:pt x="133" y="166"/>
                          <a:pt x="133" y="166"/>
                        </a:cubicBezTo>
                        <a:cubicBezTo>
                          <a:pt x="133" y="19"/>
                          <a:pt x="133" y="19"/>
                          <a:pt x="133" y="19"/>
                        </a:cubicBezTo>
                        <a:cubicBezTo>
                          <a:pt x="113" y="0"/>
                          <a:pt x="113" y="0"/>
                          <a:pt x="113"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43" name="Rectangle 297"/>
                  <p:cNvSpPr>
                    <a:spLocks noChangeArrowheads="1"/>
                  </p:cNvSpPr>
                  <p:nvPr/>
                </p:nvSpPr>
                <p:spPr bwMode="auto">
                  <a:xfrm>
                    <a:off x="1109173" y="2968147"/>
                    <a:ext cx="47472" cy="2022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44" name="Rectangle 298"/>
                  <p:cNvSpPr>
                    <a:spLocks noChangeArrowheads="1"/>
                  </p:cNvSpPr>
                  <p:nvPr/>
                </p:nvSpPr>
                <p:spPr bwMode="auto">
                  <a:xfrm>
                    <a:off x="1109173" y="2968147"/>
                    <a:ext cx="47472" cy="20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45" name="Rectangle 299"/>
                  <p:cNvSpPr>
                    <a:spLocks noChangeArrowheads="1"/>
                  </p:cNvSpPr>
                  <p:nvPr/>
                </p:nvSpPr>
                <p:spPr bwMode="auto">
                  <a:xfrm>
                    <a:off x="1109173" y="3096497"/>
                    <a:ext cx="47472" cy="1846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46" name="Rectangle 300"/>
                  <p:cNvSpPr>
                    <a:spLocks noChangeArrowheads="1"/>
                  </p:cNvSpPr>
                  <p:nvPr/>
                </p:nvSpPr>
                <p:spPr bwMode="auto">
                  <a:xfrm>
                    <a:off x="1109173" y="3096497"/>
                    <a:ext cx="47472" cy="18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09" name="Group 263"/>
              <p:cNvGrpSpPr/>
              <p:nvPr/>
            </p:nvGrpSpPr>
            <p:grpSpPr>
              <a:xfrm>
                <a:off x="6938600" y="2675288"/>
                <a:ext cx="442570" cy="442570"/>
                <a:chOff x="6938600" y="2675288"/>
                <a:chExt cx="442570" cy="442570"/>
              </a:xfrm>
            </p:grpSpPr>
            <p:sp>
              <p:nvSpPr>
                <p:cNvPr id="230" name="Rounded Rectangle 284"/>
                <p:cNvSpPr/>
                <p:nvPr/>
              </p:nvSpPr>
              <p:spPr>
                <a:xfrm>
                  <a:off x="6938600" y="2675288"/>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31" name="Group 285"/>
                <p:cNvGrpSpPr/>
                <p:nvPr/>
              </p:nvGrpSpPr>
              <p:grpSpPr>
                <a:xfrm>
                  <a:off x="7022116" y="2780571"/>
                  <a:ext cx="274212" cy="252394"/>
                  <a:chOff x="1963673" y="2872323"/>
                  <a:chExt cx="365712" cy="336701"/>
                </a:xfrm>
              </p:grpSpPr>
              <p:sp>
                <p:nvSpPr>
                  <p:cNvPr id="232" name="Freeform 286"/>
                  <p:cNvSpPr>
                    <a:spLocks noEditPoints="1"/>
                  </p:cNvSpPr>
                  <p:nvPr/>
                </p:nvSpPr>
                <p:spPr bwMode="auto">
                  <a:xfrm>
                    <a:off x="1963673" y="2872323"/>
                    <a:ext cx="365712" cy="336701"/>
                  </a:xfrm>
                  <a:custGeom>
                    <a:avLst/>
                    <a:gdLst>
                      <a:gd name="T0" fmla="*/ 61 w 416"/>
                      <a:gd name="T1" fmla="*/ 267 h 383"/>
                      <a:gd name="T2" fmla="*/ 61 w 416"/>
                      <a:gd name="T3" fmla="*/ 61 h 383"/>
                      <a:gd name="T4" fmla="*/ 355 w 416"/>
                      <a:gd name="T5" fmla="*/ 61 h 383"/>
                      <a:gd name="T6" fmla="*/ 355 w 416"/>
                      <a:gd name="T7" fmla="*/ 267 h 383"/>
                      <a:gd name="T8" fmla="*/ 61 w 416"/>
                      <a:gd name="T9" fmla="*/ 267 h 383"/>
                      <a:gd name="T10" fmla="*/ 416 w 416"/>
                      <a:gd name="T11" fmla="*/ 0 h 383"/>
                      <a:gd name="T12" fmla="*/ 0 w 416"/>
                      <a:gd name="T13" fmla="*/ 0 h 383"/>
                      <a:gd name="T14" fmla="*/ 0 w 416"/>
                      <a:gd name="T15" fmla="*/ 61 h 383"/>
                      <a:gd name="T16" fmla="*/ 24 w 416"/>
                      <a:gd name="T17" fmla="*/ 61 h 383"/>
                      <a:gd name="T18" fmla="*/ 24 w 416"/>
                      <a:gd name="T19" fmla="*/ 307 h 383"/>
                      <a:gd name="T20" fmla="*/ 177 w 416"/>
                      <a:gd name="T21" fmla="*/ 307 h 383"/>
                      <a:gd name="T22" fmla="*/ 99 w 416"/>
                      <a:gd name="T23" fmla="*/ 383 h 383"/>
                      <a:gd name="T24" fmla="*/ 132 w 416"/>
                      <a:gd name="T25" fmla="*/ 383 h 383"/>
                      <a:gd name="T26" fmla="*/ 206 w 416"/>
                      <a:gd name="T27" fmla="*/ 310 h 383"/>
                      <a:gd name="T28" fmla="*/ 281 w 416"/>
                      <a:gd name="T29" fmla="*/ 383 h 383"/>
                      <a:gd name="T30" fmla="*/ 314 w 416"/>
                      <a:gd name="T31" fmla="*/ 383 h 383"/>
                      <a:gd name="T32" fmla="*/ 236 w 416"/>
                      <a:gd name="T33" fmla="*/ 307 h 383"/>
                      <a:gd name="T34" fmla="*/ 393 w 416"/>
                      <a:gd name="T35" fmla="*/ 307 h 383"/>
                      <a:gd name="T36" fmla="*/ 393 w 416"/>
                      <a:gd name="T37" fmla="*/ 61 h 383"/>
                      <a:gd name="T38" fmla="*/ 416 w 416"/>
                      <a:gd name="T39" fmla="*/ 61 h 383"/>
                      <a:gd name="T40" fmla="*/ 416 w 416"/>
                      <a:gd name="T41"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383">
                        <a:moveTo>
                          <a:pt x="61" y="267"/>
                        </a:moveTo>
                        <a:lnTo>
                          <a:pt x="61" y="61"/>
                        </a:lnTo>
                        <a:lnTo>
                          <a:pt x="355" y="61"/>
                        </a:lnTo>
                        <a:lnTo>
                          <a:pt x="355" y="267"/>
                        </a:lnTo>
                        <a:lnTo>
                          <a:pt x="61" y="267"/>
                        </a:lnTo>
                        <a:close/>
                        <a:moveTo>
                          <a:pt x="416" y="0"/>
                        </a:moveTo>
                        <a:lnTo>
                          <a:pt x="0" y="0"/>
                        </a:lnTo>
                        <a:lnTo>
                          <a:pt x="0" y="61"/>
                        </a:lnTo>
                        <a:lnTo>
                          <a:pt x="24" y="61"/>
                        </a:lnTo>
                        <a:lnTo>
                          <a:pt x="24" y="307"/>
                        </a:lnTo>
                        <a:lnTo>
                          <a:pt x="177" y="307"/>
                        </a:lnTo>
                        <a:lnTo>
                          <a:pt x="99" y="383"/>
                        </a:lnTo>
                        <a:lnTo>
                          <a:pt x="132" y="383"/>
                        </a:lnTo>
                        <a:lnTo>
                          <a:pt x="206" y="310"/>
                        </a:lnTo>
                        <a:lnTo>
                          <a:pt x="281" y="383"/>
                        </a:lnTo>
                        <a:lnTo>
                          <a:pt x="314" y="383"/>
                        </a:lnTo>
                        <a:lnTo>
                          <a:pt x="236" y="307"/>
                        </a:lnTo>
                        <a:lnTo>
                          <a:pt x="393" y="307"/>
                        </a:lnTo>
                        <a:lnTo>
                          <a:pt x="393" y="61"/>
                        </a:lnTo>
                        <a:lnTo>
                          <a:pt x="416" y="61"/>
                        </a:lnTo>
                        <a:lnTo>
                          <a:pt x="41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3" name="Freeform 287"/>
                  <p:cNvSpPr>
                    <a:spLocks noEditPoints="1"/>
                  </p:cNvSpPr>
                  <p:nvPr/>
                </p:nvSpPr>
                <p:spPr bwMode="auto">
                  <a:xfrm>
                    <a:off x="1963673" y="2872323"/>
                    <a:ext cx="365712" cy="336701"/>
                  </a:xfrm>
                  <a:custGeom>
                    <a:avLst/>
                    <a:gdLst>
                      <a:gd name="T0" fmla="*/ 61 w 416"/>
                      <a:gd name="T1" fmla="*/ 267 h 383"/>
                      <a:gd name="T2" fmla="*/ 61 w 416"/>
                      <a:gd name="T3" fmla="*/ 61 h 383"/>
                      <a:gd name="T4" fmla="*/ 355 w 416"/>
                      <a:gd name="T5" fmla="*/ 61 h 383"/>
                      <a:gd name="T6" fmla="*/ 355 w 416"/>
                      <a:gd name="T7" fmla="*/ 267 h 383"/>
                      <a:gd name="T8" fmla="*/ 61 w 416"/>
                      <a:gd name="T9" fmla="*/ 267 h 383"/>
                      <a:gd name="T10" fmla="*/ 416 w 416"/>
                      <a:gd name="T11" fmla="*/ 0 h 383"/>
                      <a:gd name="T12" fmla="*/ 0 w 416"/>
                      <a:gd name="T13" fmla="*/ 0 h 383"/>
                      <a:gd name="T14" fmla="*/ 0 w 416"/>
                      <a:gd name="T15" fmla="*/ 61 h 383"/>
                      <a:gd name="T16" fmla="*/ 24 w 416"/>
                      <a:gd name="T17" fmla="*/ 61 h 383"/>
                      <a:gd name="T18" fmla="*/ 24 w 416"/>
                      <a:gd name="T19" fmla="*/ 307 h 383"/>
                      <a:gd name="T20" fmla="*/ 177 w 416"/>
                      <a:gd name="T21" fmla="*/ 307 h 383"/>
                      <a:gd name="T22" fmla="*/ 99 w 416"/>
                      <a:gd name="T23" fmla="*/ 383 h 383"/>
                      <a:gd name="T24" fmla="*/ 132 w 416"/>
                      <a:gd name="T25" fmla="*/ 383 h 383"/>
                      <a:gd name="T26" fmla="*/ 206 w 416"/>
                      <a:gd name="T27" fmla="*/ 310 h 383"/>
                      <a:gd name="T28" fmla="*/ 281 w 416"/>
                      <a:gd name="T29" fmla="*/ 383 h 383"/>
                      <a:gd name="T30" fmla="*/ 314 w 416"/>
                      <a:gd name="T31" fmla="*/ 383 h 383"/>
                      <a:gd name="T32" fmla="*/ 236 w 416"/>
                      <a:gd name="T33" fmla="*/ 307 h 383"/>
                      <a:gd name="T34" fmla="*/ 393 w 416"/>
                      <a:gd name="T35" fmla="*/ 307 h 383"/>
                      <a:gd name="T36" fmla="*/ 393 w 416"/>
                      <a:gd name="T37" fmla="*/ 61 h 383"/>
                      <a:gd name="T38" fmla="*/ 416 w 416"/>
                      <a:gd name="T39" fmla="*/ 61 h 383"/>
                      <a:gd name="T40" fmla="*/ 416 w 416"/>
                      <a:gd name="T41"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383">
                        <a:moveTo>
                          <a:pt x="61" y="267"/>
                        </a:moveTo>
                        <a:lnTo>
                          <a:pt x="61" y="61"/>
                        </a:lnTo>
                        <a:lnTo>
                          <a:pt x="355" y="61"/>
                        </a:lnTo>
                        <a:lnTo>
                          <a:pt x="355" y="267"/>
                        </a:lnTo>
                        <a:lnTo>
                          <a:pt x="61" y="267"/>
                        </a:lnTo>
                        <a:moveTo>
                          <a:pt x="416" y="0"/>
                        </a:moveTo>
                        <a:lnTo>
                          <a:pt x="0" y="0"/>
                        </a:lnTo>
                        <a:lnTo>
                          <a:pt x="0" y="61"/>
                        </a:lnTo>
                        <a:lnTo>
                          <a:pt x="24" y="61"/>
                        </a:lnTo>
                        <a:lnTo>
                          <a:pt x="24" y="307"/>
                        </a:lnTo>
                        <a:lnTo>
                          <a:pt x="177" y="307"/>
                        </a:lnTo>
                        <a:lnTo>
                          <a:pt x="99" y="383"/>
                        </a:lnTo>
                        <a:lnTo>
                          <a:pt x="132" y="383"/>
                        </a:lnTo>
                        <a:lnTo>
                          <a:pt x="206" y="310"/>
                        </a:lnTo>
                        <a:lnTo>
                          <a:pt x="281" y="383"/>
                        </a:lnTo>
                        <a:lnTo>
                          <a:pt x="314" y="383"/>
                        </a:lnTo>
                        <a:lnTo>
                          <a:pt x="236" y="307"/>
                        </a:lnTo>
                        <a:lnTo>
                          <a:pt x="393" y="307"/>
                        </a:lnTo>
                        <a:lnTo>
                          <a:pt x="393" y="61"/>
                        </a:lnTo>
                        <a:lnTo>
                          <a:pt x="416" y="61"/>
                        </a:lnTo>
                        <a:lnTo>
                          <a:pt x="4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4" name="Rectangle 288"/>
                  <p:cNvSpPr>
                    <a:spLocks noChangeArrowheads="1"/>
                  </p:cNvSpPr>
                  <p:nvPr/>
                </p:nvSpPr>
                <p:spPr bwMode="auto">
                  <a:xfrm>
                    <a:off x="2053342" y="3053421"/>
                    <a:ext cx="45714" cy="2637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5" name="Rectangle 289"/>
                  <p:cNvSpPr>
                    <a:spLocks noChangeArrowheads="1"/>
                  </p:cNvSpPr>
                  <p:nvPr/>
                </p:nvSpPr>
                <p:spPr bwMode="auto">
                  <a:xfrm>
                    <a:off x="2053342" y="3053421"/>
                    <a:ext cx="45714" cy="26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6" name="Rectangle 290"/>
                  <p:cNvSpPr>
                    <a:spLocks noChangeArrowheads="1"/>
                  </p:cNvSpPr>
                  <p:nvPr/>
                </p:nvSpPr>
                <p:spPr bwMode="auto">
                  <a:xfrm>
                    <a:off x="2119276" y="3020014"/>
                    <a:ext cx="48351" cy="5978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7" name="Rectangle 291"/>
                  <p:cNvSpPr>
                    <a:spLocks noChangeArrowheads="1"/>
                  </p:cNvSpPr>
                  <p:nvPr/>
                </p:nvSpPr>
                <p:spPr bwMode="auto">
                  <a:xfrm>
                    <a:off x="2119276" y="3020014"/>
                    <a:ext cx="48351" cy="59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8" name="Rectangle 292"/>
                  <p:cNvSpPr>
                    <a:spLocks noChangeArrowheads="1"/>
                  </p:cNvSpPr>
                  <p:nvPr/>
                </p:nvSpPr>
                <p:spPr bwMode="auto">
                  <a:xfrm>
                    <a:off x="2187847" y="2965509"/>
                    <a:ext cx="45714" cy="11428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9" name="Rectangle 293"/>
                  <p:cNvSpPr>
                    <a:spLocks noChangeArrowheads="1"/>
                  </p:cNvSpPr>
                  <p:nvPr/>
                </p:nvSpPr>
                <p:spPr bwMode="auto">
                  <a:xfrm>
                    <a:off x="2187847" y="2965509"/>
                    <a:ext cx="45714" cy="114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10" name="Group 264"/>
              <p:cNvGrpSpPr/>
              <p:nvPr/>
            </p:nvGrpSpPr>
            <p:grpSpPr>
              <a:xfrm>
                <a:off x="5476009" y="2583144"/>
                <a:ext cx="442570" cy="442570"/>
                <a:chOff x="5476009" y="2583144"/>
                <a:chExt cx="442570" cy="442570"/>
              </a:xfrm>
            </p:grpSpPr>
            <p:sp>
              <p:nvSpPr>
                <p:cNvPr id="224" name="Rounded Rectangle 278"/>
                <p:cNvSpPr/>
                <p:nvPr/>
              </p:nvSpPr>
              <p:spPr>
                <a:xfrm>
                  <a:off x="5476009" y="2583144"/>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25" name="Group 279"/>
                <p:cNvGrpSpPr/>
                <p:nvPr/>
              </p:nvGrpSpPr>
              <p:grpSpPr>
                <a:xfrm>
                  <a:off x="5549435" y="2693158"/>
                  <a:ext cx="278827" cy="252394"/>
                  <a:chOff x="1581786" y="1328240"/>
                  <a:chExt cx="371866" cy="336701"/>
                </a:xfrm>
              </p:grpSpPr>
              <p:sp>
                <p:nvSpPr>
                  <p:cNvPr id="226" name="Freeform 280"/>
                  <p:cNvSpPr>
                    <a:spLocks/>
                  </p:cNvSpPr>
                  <p:nvPr/>
                </p:nvSpPr>
                <p:spPr bwMode="auto">
                  <a:xfrm>
                    <a:off x="1581786" y="1328240"/>
                    <a:ext cx="174065" cy="336701"/>
                  </a:xfrm>
                  <a:custGeom>
                    <a:avLst/>
                    <a:gdLst>
                      <a:gd name="T0" fmla="*/ 172 w 198"/>
                      <a:gd name="T1" fmla="*/ 0 h 383"/>
                      <a:gd name="T2" fmla="*/ 0 w 198"/>
                      <a:gd name="T3" fmla="*/ 0 h 383"/>
                      <a:gd name="T4" fmla="*/ 0 w 198"/>
                      <a:gd name="T5" fmla="*/ 172 h 383"/>
                      <a:gd name="T6" fmla="*/ 52 w 198"/>
                      <a:gd name="T7" fmla="*/ 120 h 383"/>
                      <a:gd name="T8" fmla="*/ 153 w 198"/>
                      <a:gd name="T9" fmla="*/ 222 h 383"/>
                      <a:gd name="T10" fmla="*/ 153 w 198"/>
                      <a:gd name="T11" fmla="*/ 383 h 383"/>
                      <a:gd name="T12" fmla="*/ 198 w 198"/>
                      <a:gd name="T13" fmla="*/ 383 h 383"/>
                      <a:gd name="T14" fmla="*/ 198 w 198"/>
                      <a:gd name="T15" fmla="*/ 125 h 383"/>
                      <a:gd name="T16" fmla="*/ 123 w 198"/>
                      <a:gd name="T17" fmla="*/ 49 h 383"/>
                      <a:gd name="T18" fmla="*/ 172 w 198"/>
                      <a:gd name="T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383">
                        <a:moveTo>
                          <a:pt x="172" y="0"/>
                        </a:moveTo>
                        <a:lnTo>
                          <a:pt x="0" y="0"/>
                        </a:lnTo>
                        <a:lnTo>
                          <a:pt x="0" y="172"/>
                        </a:lnTo>
                        <a:lnTo>
                          <a:pt x="52" y="120"/>
                        </a:lnTo>
                        <a:lnTo>
                          <a:pt x="153" y="222"/>
                        </a:lnTo>
                        <a:lnTo>
                          <a:pt x="153" y="383"/>
                        </a:lnTo>
                        <a:lnTo>
                          <a:pt x="198" y="383"/>
                        </a:lnTo>
                        <a:lnTo>
                          <a:pt x="198" y="125"/>
                        </a:lnTo>
                        <a:lnTo>
                          <a:pt x="123" y="49"/>
                        </a:lnTo>
                        <a:lnTo>
                          <a:pt x="17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27" name="Freeform 281"/>
                  <p:cNvSpPr>
                    <a:spLocks/>
                  </p:cNvSpPr>
                  <p:nvPr/>
                </p:nvSpPr>
                <p:spPr bwMode="auto">
                  <a:xfrm>
                    <a:off x="1581786" y="1328240"/>
                    <a:ext cx="174065" cy="336701"/>
                  </a:xfrm>
                  <a:custGeom>
                    <a:avLst/>
                    <a:gdLst>
                      <a:gd name="T0" fmla="*/ 172 w 198"/>
                      <a:gd name="T1" fmla="*/ 0 h 383"/>
                      <a:gd name="T2" fmla="*/ 0 w 198"/>
                      <a:gd name="T3" fmla="*/ 0 h 383"/>
                      <a:gd name="T4" fmla="*/ 0 w 198"/>
                      <a:gd name="T5" fmla="*/ 172 h 383"/>
                      <a:gd name="T6" fmla="*/ 52 w 198"/>
                      <a:gd name="T7" fmla="*/ 120 h 383"/>
                      <a:gd name="T8" fmla="*/ 153 w 198"/>
                      <a:gd name="T9" fmla="*/ 222 h 383"/>
                      <a:gd name="T10" fmla="*/ 153 w 198"/>
                      <a:gd name="T11" fmla="*/ 383 h 383"/>
                      <a:gd name="T12" fmla="*/ 198 w 198"/>
                      <a:gd name="T13" fmla="*/ 383 h 383"/>
                      <a:gd name="T14" fmla="*/ 198 w 198"/>
                      <a:gd name="T15" fmla="*/ 125 h 383"/>
                      <a:gd name="T16" fmla="*/ 123 w 198"/>
                      <a:gd name="T17" fmla="*/ 49 h 383"/>
                      <a:gd name="T18" fmla="*/ 172 w 198"/>
                      <a:gd name="T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383">
                        <a:moveTo>
                          <a:pt x="172" y="0"/>
                        </a:moveTo>
                        <a:lnTo>
                          <a:pt x="0" y="0"/>
                        </a:lnTo>
                        <a:lnTo>
                          <a:pt x="0" y="172"/>
                        </a:lnTo>
                        <a:lnTo>
                          <a:pt x="52" y="120"/>
                        </a:lnTo>
                        <a:lnTo>
                          <a:pt x="153" y="222"/>
                        </a:lnTo>
                        <a:lnTo>
                          <a:pt x="153" y="383"/>
                        </a:lnTo>
                        <a:lnTo>
                          <a:pt x="198" y="383"/>
                        </a:lnTo>
                        <a:lnTo>
                          <a:pt x="198" y="125"/>
                        </a:lnTo>
                        <a:lnTo>
                          <a:pt x="123" y="49"/>
                        </a:lnTo>
                        <a:lnTo>
                          <a:pt x="17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28" name="Freeform 282"/>
                  <p:cNvSpPr>
                    <a:spLocks/>
                  </p:cNvSpPr>
                  <p:nvPr/>
                </p:nvSpPr>
                <p:spPr bwMode="auto">
                  <a:xfrm>
                    <a:off x="1776950" y="1328240"/>
                    <a:ext cx="176702" cy="336701"/>
                  </a:xfrm>
                  <a:custGeom>
                    <a:avLst/>
                    <a:gdLst>
                      <a:gd name="T0" fmla="*/ 201 w 201"/>
                      <a:gd name="T1" fmla="*/ 0 h 383"/>
                      <a:gd name="T2" fmla="*/ 26 w 201"/>
                      <a:gd name="T3" fmla="*/ 0 h 383"/>
                      <a:gd name="T4" fmla="*/ 76 w 201"/>
                      <a:gd name="T5" fmla="*/ 49 h 383"/>
                      <a:gd name="T6" fmla="*/ 0 w 201"/>
                      <a:gd name="T7" fmla="*/ 125 h 383"/>
                      <a:gd name="T8" fmla="*/ 0 w 201"/>
                      <a:gd name="T9" fmla="*/ 383 h 383"/>
                      <a:gd name="T10" fmla="*/ 47 w 201"/>
                      <a:gd name="T11" fmla="*/ 383 h 383"/>
                      <a:gd name="T12" fmla="*/ 47 w 201"/>
                      <a:gd name="T13" fmla="*/ 222 h 383"/>
                      <a:gd name="T14" fmla="*/ 147 w 201"/>
                      <a:gd name="T15" fmla="*/ 120 h 383"/>
                      <a:gd name="T16" fmla="*/ 201 w 201"/>
                      <a:gd name="T17" fmla="*/ 172 h 383"/>
                      <a:gd name="T18" fmla="*/ 201 w 201"/>
                      <a:gd name="T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383">
                        <a:moveTo>
                          <a:pt x="201" y="0"/>
                        </a:moveTo>
                        <a:lnTo>
                          <a:pt x="26" y="0"/>
                        </a:lnTo>
                        <a:lnTo>
                          <a:pt x="76" y="49"/>
                        </a:lnTo>
                        <a:lnTo>
                          <a:pt x="0" y="125"/>
                        </a:lnTo>
                        <a:lnTo>
                          <a:pt x="0" y="383"/>
                        </a:lnTo>
                        <a:lnTo>
                          <a:pt x="47" y="383"/>
                        </a:lnTo>
                        <a:lnTo>
                          <a:pt x="47" y="222"/>
                        </a:lnTo>
                        <a:lnTo>
                          <a:pt x="147" y="120"/>
                        </a:lnTo>
                        <a:lnTo>
                          <a:pt x="201" y="172"/>
                        </a:lnTo>
                        <a:lnTo>
                          <a:pt x="20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29" name="Freeform 283"/>
                  <p:cNvSpPr>
                    <a:spLocks/>
                  </p:cNvSpPr>
                  <p:nvPr/>
                </p:nvSpPr>
                <p:spPr bwMode="auto">
                  <a:xfrm>
                    <a:off x="1776950" y="1328240"/>
                    <a:ext cx="176702" cy="336701"/>
                  </a:xfrm>
                  <a:custGeom>
                    <a:avLst/>
                    <a:gdLst>
                      <a:gd name="T0" fmla="*/ 201 w 201"/>
                      <a:gd name="T1" fmla="*/ 0 h 383"/>
                      <a:gd name="T2" fmla="*/ 26 w 201"/>
                      <a:gd name="T3" fmla="*/ 0 h 383"/>
                      <a:gd name="T4" fmla="*/ 76 w 201"/>
                      <a:gd name="T5" fmla="*/ 49 h 383"/>
                      <a:gd name="T6" fmla="*/ 0 w 201"/>
                      <a:gd name="T7" fmla="*/ 125 h 383"/>
                      <a:gd name="T8" fmla="*/ 0 w 201"/>
                      <a:gd name="T9" fmla="*/ 383 h 383"/>
                      <a:gd name="T10" fmla="*/ 47 w 201"/>
                      <a:gd name="T11" fmla="*/ 383 h 383"/>
                      <a:gd name="T12" fmla="*/ 47 w 201"/>
                      <a:gd name="T13" fmla="*/ 222 h 383"/>
                      <a:gd name="T14" fmla="*/ 147 w 201"/>
                      <a:gd name="T15" fmla="*/ 120 h 383"/>
                      <a:gd name="T16" fmla="*/ 201 w 201"/>
                      <a:gd name="T17" fmla="*/ 172 h 383"/>
                      <a:gd name="T18" fmla="*/ 201 w 201"/>
                      <a:gd name="T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383">
                        <a:moveTo>
                          <a:pt x="201" y="0"/>
                        </a:moveTo>
                        <a:lnTo>
                          <a:pt x="26" y="0"/>
                        </a:lnTo>
                        <a:lnTo>
                          <a:pt x="76" y="49"/>
                        </a:lnTo>
                        <a:lnTo>
                          <a:pt x="0" y="125"/>
                        </a:lnTo>
                        <a:lnTo>
                          <a:pt x="0" y="383"/>
                        </a:lnTo>
                        <a:lnTo>
                          <a:pt x="47" y="383"/>
                        </a:lnTo>
                        <a:lnTo>
                          <a:pt x="47" y="222"/>
                        </a:lnTo>
                        <a:lnTo>
                          <a:pt x="147" y="120"/>
                        </a:lnTo>
                        <a:lnTo>
                          <a:pt x="201" y="172"/>
                        </a:lnTo>
                        <a:lnTo>
                          <a:pt x="20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11" name="Group 265"/>
              <p:cNvGrpSpPr/>
              <p:nvPr/>
            </p:nvGrpSpPr>
            <p:grpSpPr>
              <a:xfrm>
                <a:off x="5199750" y="2737363"/>
                <a:ext cx="442570" cy="442570"/>
                <a:chOff x="5199750" y="2737363"/>
                <a:chExt cx="442570" cy="442570"/>
              </a:xfrm>
            </p:grpSpPr>
            <p:sp>
              <p:nvSpPr>
                <p:cNvPr id="220" name="Rounded Rectangle 274"/>
                <p:cNvSpPr/>
                <p:nvPr/>
              </p:nvSpPr>
              <p:spPr>
                <a:xfrm>
                  <a:off x="5199750" y="2737363"/>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21" name="Group 275"/>
                <p:cNvGrpSpPr/>
                <p:nvPr/>
              </p:nvGrpSpPr>
              <p:grpSpPr>
                <a:xfrm>
                  <a:off x="5291501" y="2831571"/>
                  <a:ext cx="253119" cy="247781"/>
                  <a:chOff x="1977738" y="1842880"/>
                  <a:chExt cx="337580" cy="330547"/>
                </a:xfrm>
              </p:grpSpPr>
              <p:sp>
                <p:nvSpPr>
                  <p:cNvPr id="222" name="Freeform 276"/>
                  <p:cNvSpPr>
                    <a:spLocks noEditPoints="1"/>
                  </p:cNvSpPr>
                  <p:nvPr/>
                </p:nvSpPr>
                <p:spPr bwMode="auto">
                  <a:xfrm>
                    <a:off x="1977738" y="1842880"/>
                    <a:ext cx="337580" cy="222416"/>
                  </a:xfrm>
                  <a:custGeom>
                    <a:avLst/>
                    <a:gdLst>
                      <a:gd name="T0" fmla="*/ 58 w 162"/>
                      <a:gd name="T1" fmla="*/ 36 h 107"/>
                      <a:gd name="T2" fmla="*/ 58 w 162"/>
                      <a:gd name="T3" fmla="*/ 16 h 107"/>
                      <a:gd name="T4" fmla="*/ 104 w 162"/>
                      <a:gd name="T5" fmla="*/ 16 h 107"/>
                      <a:gd name="T6" fmla="*/ 104 w 162"/>
                      <a:gd name="T7" fmla="*/ 36 h 107"/>
                      <a:gd name="T8" fmla="*/ 58 w 162"/>
                      <a:gd name="T9" fmla="*/ 36 h 107"/>
                      <a:gd name="T10" fmla="*/ 104 w 162"/>
                      <a:gd name="T11" fmla="*/ 0 h 107"/>
                      <a:gd name="T12" fmla="*/ 58 w 162"/>
                      <a:gd name="T13" fmla="*/ 0 h 107"/>
                      <a:gd name="T14" fmla="*/ 42 w 162"/>
                      <a:gd name="T15" fmla="*/ 16 h 107"/>
                      <a:gd name="T16" fmla="*/ 42 w 162"/>
                      <a:gd name="T17" fmla="*/ 36 h 107"/>
                      <a:gd name="T18" fmla="*/ 0 w 162"/>
                      <a:gd name="T19" fmla="*/ 36 h 107"/>
                      <a:gd name="T20" fmla="*/ 0 w 162"/>
                      <a:gd name="T21" fmla="*/ 107 h 107"/>
                      <a:gd name="T22" fmla="*/ 29 w 162"/>
                      <a:gd name="T23" fmla="*/ 107 h 107"/>
                      <a:gd name="T24" fmla="*/ 29 w 162"/>
                      <a:gd name="T25" fmla="*/ 98 h 107"/>
                      <a:gd name="T26" fmla="*/ 58 w 162"/>
                      <a:gd name="T27" fmla="*/ 98 h 107"/>
                      <a:gd name="T28" fmla="*/ 58 w 162"/>
                      <a:gd name="T29" fmla="*/ 107 h 107"/>
                      <a:gd name="T30" fmla="*/ 104 w 162"/>
                      <a:gd name="T31" fmla="*/ 107 h 107"/>
                      <a:gd name="T32" fmla="*/ 104 w 162"/>
                      <a:gd name="T33" fmla="*/ 98 h 107"/>
                      <a:gd name="T34" fmla="*/ 133 w 162"/>
                      <a:gd name="T35" fmla="*/ 98 h 107"/>
                      <a:gd name="T36" fmla="*/ 133 w 162"/>
                      <a:gd name="T37" fmla="*/ 107 h 107"/>
                      <a:gd name="T38" fmla="*/ 162 w 162"/>
                      <a:gd name="T39" fmla="*/ 107 h 107"/>
                      <a:gd name="T40" fmla="*/ 162 w 162"/>
                      <a:gd name="T41" fmla="*/ 36 h 107"/>
                      <a:gd name="T42" fmla="*/ 120 w 162"/>
                      <a:gd name="T43" fmla="*/ 36 h 107"/>
                      <a:gd name="T44" fmla="*/ 120 w 162"/>
                      <a:gd name="T45" fmla="*/ 16 h 107"/>
                      <a:gd name="T46" fmla="*/ 104 w 162"/>
                      <a:gd name="T4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107">
                        <a:moveTo>
                          <a:pt x="58" y="36"/>
                        </a:moveTo>
                        <a:cubicBezTo>
                          <a:pt x="58" y="16"/>
                          <a:pt x="58" y="16"/>
                          <a:pt x="58" y="16"/>
                        </a:cubicBezTo>
                        <a:cubicBezTo>
                          <a:pt x="104" y="16"/>
                          <a:pt x="104" y="16"/>
                          <a:pt x="104" y="16"/>
                        </a:cubicBezTo>
                        <a:cubicBezTo>
                          <a:pt x="104" y="36"/>
                          <a:pt x="104" y="36"/>
                          <a:pt x="104" y="36"/>
                        </a:cubicBezTo>
                        <a:cubicBezTo>
                          <a:pt x="58" y="36"/>
                          <a:pt x="58" y="36"/>
                          <a:pt x="58" y="36"/>
                        </a:cubicBezTo>
                        <a:moveTo>
                          <a:pt x="104" y="0"/>
                        </a:moveTo>
                        <a:cubicBezTo>
                          <a:pt x="58" y="0"/>
                          <a:pt x="58" y="0"/>
                          <a:pt x="58" y="0"/>
                        </a:cubicBezTo>
                        <a:cubicBezTo>
                          <a:pt x="49" y="0"/>
                          <a:pt x="42" y="7"/>
                          <a:pt x="42" y="16"/>
                        </a:cubicBezTo>
                        <a:cubicBezTo>
                          <a:pt x="42" y="36"/>
                          <a:pt x="42" y="36"/>
                          <a:pt x="42" y="36"/>
                        </a:cubicBezTo>
                        <a:cubicBezTo>
                          <a:pt x="0" y="36"/>
                          <a:pt x="0" y="36"/>
                          <a:pt x="0" y="36"/>
                        </a:cubicBezTo>
                        <a:cubicBezTo>
                          <a:pt x="0" y="107"/>
                          <a:pt x="0" y="107"/>
                          <a:pt x="0" y="107"/>
                        </a:cubicBezTo>
                        <a:cubicBezTo>
                          <a:pt x="29" y="107"/>
                          <a:pt x="29" y="107"/>
                          <a:pt x="29" y="107"/>
                        </a:cubicBezTo>
                        <a:cubicBezTo>
                          <a:pt x="29" y="98"/>
                          <a:pt x="29" y="98"/>
                          <a:pt x="29" y="98"/>
                        </a:cubicBezTo>
                        <a:cubicBezTo>
                          <a:pt x="58" y="98"/>
                          <a:pt x="58" y="98"/>
                          <a:pt x="58" y="98"/>
                        </a:cubicBezTo>
                        <a:cubicBezTo>
                          <a:pt x="58" y="107"/>
                          <a:pt x="58" y="107"/>
                          <a:pt x="58" y="107"/>
                        </a:cubicBezTo>
                        <a:cubicBezTo>
                          <a:pt x="104" y="107"/>
                          <a:pt x="104" y="107"/>
                          <a:pt x="104" y="107"/>
                        </a:cubicBezTo>
                        <a:cubicBezTo>
                          <a:pt x="104" y="98"/>
                          <a:pt x="104" y="98"/>
                          <a:pt x="104" y="98"/>
                        </a:cubicBezTo>
                        <a:cubicBezTo>
                          <a:pt x="133" y="98"/>
                          <a:pt x="133" y="98"/>
                          <a:pt x="133" y="98"/>
                        </a:cubicBezTo>
                        <a:cubicBezTo>
                          <a:pt x="133" y="107"/>
                          <a:pt x="133" y="107"/>
                          <a:pt x="133" y="107"/>
                        </a:cubicBezTo>
                        <a:cubicBezTo>
                          <a:pt x="162" y="107"/>
                          <a:pt x="162" y="107"/>
                          <a:pt x="162" y="107"/>
                        </a:cubicBezTo>
                        <a:cubicBezTo>
                          <a:pt x="162" y="36"/>
                          <a:pt x="162" y="36"/>
                          <a:pt x="162" y="36"/>
                        </a:cubicBezTo>
                        <a:cubicBezTo>
                          <a:pt x="120" y="36"/>
                          <a:pt x="120" y="36"/>
                          <a:pt x="120" y="36"/>
                        </a:cubicBezTo>
                        <a:cubicBezTo>
                          <a:pt x="120" y="16"/>
                          <a:pt x="120" y="16"/>
                          <a:pt x="120" y="16"/>
                        </a:cubicBezTo>
                        <a:cubicBezTo>
                          <a:pt x="120" y="7"/>
                          <a:pt x="113" y="0"/>
                          <a:pt x="104"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23" name="Freeform 277"/>
                  <p:cNvSpPr>
                    <a:spLocks/>
                  </p:cNvSpPr>
                  <p:nvPr/>
                </p:nvSpPr>
                <p:spPr bwMode="auto">
                  <a:xfrm>
                    <a:off x="1977738" y="2085516"/>
                    <a:ext cx="337580" cy="87911"/>
                  </a:xfrm>
                  <a:custGeom>
                    <a:avLst/>
                    <a:gdLst>
                      <a:gd name="T0" fmla="*/ 162 w 162"/>
                      <a:gd name="T1" fmla="*/ 0 h 42"/>
                      <a:gd name="T2" fmla="*/ 133 w 162"/>
                      <a:gd name="T3" fmla="*/ 0 h 42"/>
                      <a:gd name="T4" fmla="*/ 133 w 162"/>
                      <a:gd name="T5" fmla="*/ 2 h 42"/>
                      <a:gd name="T6" fmla="*/ 119 w 162"/>
                      <a:gd name="T7" fmla="*/ 16 h 42"/>
                      <a:gd name="T8" fmla="*/ 104 w 162"/>
                      <a:gd name="T9" fmla="*/ 2 h 42"/>
                      <a:gd name="T10" fmla="*/ 104 w 162"/>
                      <a:gd name="T11" fmla="*/ 0 h 42"/>
                      <a:gd name="T12" fmla="*/ 58 w 162"/>
                      <a:gd name="T13" fmla="*/ 0 h 42"/>
                      <a:gd name="T14" fmla="*/ 58 w 162"/>
                      <a:gd name="T15" fmla="*/ 2 h 42"/>
                      <a:gd name="T16" fmla="*/ 44 w 162"/>
                      <a:gd name="T17" fmla="*/ 16 h 42"/>
                      <a:gd name="T18" fmla="*/ 29 w 162"/>
                      <a:gd name="T19" fmla="*/ 2 h 42"/>
                      <a:gd name="T20" fmla="*/ 29 w 162"/>
                      <a:gd name="T21" fmla="*/ 0 h 42"/>
                      <a:gd name="T22" fmla="*/ 0 w 162"/>
                      <a:gd name="T23" fmla="*/ 0 h 42"/>
                      <a:gd name="T24" fmla="*/ 0 w 162"/>
                      <a:gd name="T25" fmla="*/ 42 h 42"/>
                      <a:gd name="T26" fmla="*/ 162 w 162"/>
                      <a:gd name="T27" fmla="*/ 42 h 42"/>
                      <a:gd name="T28" fmla="*/ 162 w 162"/>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42">
                        <a:moveTo>
                          <a:pt x="162" y="0"/>
                        </a:moveTo>
                        <a:cubicBezTo>
                          <a:pt x="133" y="0"/>
                          <a:pt x="133" y="0"/>
                          <a:pt x="133" y="0"/>
                        </a:cubicBezTo>
                        <a:cubicBezTo>
                          <a:pt x="133" y="2"/>
                          <a:pt x="133" y="2"/>
                          <a:pt x="133" y="2"/>
                        </a:cubicBezTo>
                        <a:cubicBezTo>
                          <a:pt x="133" y="10"/>
                          <a:pt x="127" y="16"/>
                          <a:pt x="119" y="16"/>
                        </a:cubicBezTo>
                        <a:cubicBezTo>
                          <a:pt x="110" y="16"/>
                          <a:pt x="104" y="10"/>
                          <a:pt x="104" y="2"/>
                        </a:cubicBezTo>
                        <a:cubicBezTo>
                          <a:pt x="104" y="0"/>
                          <a:pt x="104" y="0"/>
                          <a:pt x="104" y="0"/>
                        </a:cubicBezTo>
                        <a:cubicBezTo>
                          <a:pt x="58" y="0"/>
                          <a:pt x="58" y="0"/>
                          <a:pt x="58" y="0"/>
                        </a:cubicBezTo>
                        <a:cubicBezTo>
                          <a:pt x="58" y="2"/>
                          <a:pt x="58" y="2"/>
                          <a:pt x="58" y="2"/>
                        </a:cubicBezTo>
                        <a:cubicBezTo>
                          <a:pt x="58" y="10"/>
                          <a:pt x="52" y="16"/>
                          <a:pt x="44" y="16"/>
                        </a:cubicBezTo>
                        <a:cubicBezTo>
                          <a:pt x="36" y="16"/>
                          <a:pt x="29" y="10"/>
                          <a:pt x="29" y="2"/>
                        </a:cubicBezTo>
                        <a:cubicBezTo>
                          <a:pt x="29" y="0"/>
                          <a:pt x="29" y="0"/>
                          <a:pt x="29" y="0"/>
                        </a:cubicBezTo>
                        <a:cubicBezTo>
                          <a:pt x="0" y="0"/>
                          <a:pt x="0" y="0"/>
                          <a:pt x="0" y="0"/>
                        </a:cubicBezTo>
                        <a:cubicBezTo>
                          <a:pt x="0" y="42"/>
                          <a:pt x="0" y="42"/>
                          <a:pt x="0" y="42"/>
                        </a:cubicBezTo>
                        <a:cubicBezTo>
                          <a:pt x="162" y="42"/>
                          <a:pt x="162" y="42"/>
                          <a:pt x="162" y="42"/>
                        </a:cubicBezTo>
                        <a:cubicBezTo>
                          <a:pt x="162" y="0"/>
                          <a:pt x="162" y="0"/>
                          <a:pt x="16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12" name="Group 266"/>
              <p:cNvGrpSpPr/>
              <p:nvPr/>
            </p:nvGrpSpPr>
            <p:grpSpPr>
              <a:xfrm>
                <a:off x="6061149" y="2535270"/>
                <a:ext cx="442570" cy="442570"/>
                <a:chOff x="6061149" y="2535270"/>
                <a:chExt cx="442570" cy="442570"/>
              </a:xfrm>
            </p:grpSpPr>
            <p:sp>
              <p:nvSpPr>
                <p:cNvPr id="218" name="Rounded Rectangle 272"/>
                <p:cNvSpPr/>
                <p:nvPr/>
              </p:nvSpPr>
              <p:spPr>
                <a:xfrm>
                  <a:off x="6061149" y="2535270"/>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19" name="Freeform 273"/>
                <p:cNvSpPr>
                  <a:spLocks/>
                </p:cNvSpPr>
                <p:nvPr/>
              </p:nvSpPr>
              <p:spPr bwMode="auto">
                <a:xfrm>
                  <a:off x="6165963" y="2627028"/>
                  <a:ext cx="228071" cy="257666"/>
                </a:xfrm>
                <a:custGeom>
                  <a:avLst/>
                  <a:gdLst>
                    <a:gd name="T0" fmla="*/ 87 w 146"/>
                    <a:gd name="T1" fmla="*/ 0 h 165"/>
                    <a:gd name="T2" fmla="*/ 75 w 146"/>
                    <a:gd name="T3" fmla="*/ 5 h 165"/>
                    <a:gd name="T4" fmla="*/ 16 w 146"/>
                    <a:gd name="T5" fmla="*/ 64 h 165"/>
                    <a:gd name="T6" fmla="*/ 15 w 146"/>
                    <a:gd name="T7" fmla="*/ 84 h 165"/>
                    <a:gd name="T8" fmla="*/ 84 w 146"/>
                    <a:gd name="T9" fmla="*/ 15 h 165"/>
                    <a:gd name="T10" fmla="*/ 87 w 146"/>
                    <a:gd name="T11" fmla="*/ 14 h 165"/>
                    <a:gd name="T12" fmla="*/ 89 w 146"/>
                    <a:gd name="T13" fmla="*/ 15 h 165"/>
                    <a:gd name="T14" fmla="*/ 132 w 146"/>
                    <a:gd name="T15" fmla="*/ 57 h 165"/>
                    <a:gd name="T16" fmla="*/ 133 w 146"/>
                    <a:gd name="T17" fmla="*/ 60 h 165"/>
                    <a:gd name="T18" fmla="*/ 132 w 146"/>
                    <a:gd name="T19" fmla="*/ 62 h 165"/>
                    <a:gd name="T20" fmla="*/ 48 w 146"/>
                    <a:gd name="T21" fmla="*/ 146 h 165"/>
                    <a:gd name="T22" fmla="*/ 34 w 146"/>
                    <a:gd name="T23" fmla="*/ 152 h 165"/>
                    <a:gd name="T24" fmla="*/ 19 w 146"/>
                    <a:gd name="T25" fmla="*/ 146 h 165"/>
                    <a:gd name="T26" fmla="*/ 13 w 146"/>
                    <a:gd name="T27" fmla="*/ 132 h 165"/>
                    <a:gd name="T28" fmla="*/ 19 w 146"/>
                    <a:gd name="T29" fmla="*/ 118 h 165"/>
                    <a:gd name="T30" fmla="*/ 86 w 146"/>
                    <a:gd name="T31" fmla="*/ 51 h 165"/>
                    <a:gd name="T32" fmla="*/ 96 w 146"/>
                    <a:gd name="T33" fmla="*/ 60 h 165"/>
                    <a:gd name="T34" fmla="*/ 96 w 146"/>
                    <a:gd name="T35" fmla="*/ 61 h 165"/>
                    <a:gd name="T36" fmla="*/ 43 w 146"/>
                    <a:gd name="T37" fmla="*/ 113 h 165"/>
                    <a:gd name="T38" fmla="*/ 53 w 146"/>
                    <a:gd name="T39" fmla="*/ 117 h 165"/>
                    <a:gd name="T40" fmla="*/ 63 w 146"/>
                    <a:gd name="T41" fmla="*/ 112 h 165"/>
                    <a:gd name="T42" fmla="*/ 115 w 146"/>
                    <a:gd name="T43" fmla="*/ 60 h 165"/>
                    <a:gd name="T44" fmla="*/ 86 w 146"/>
                    <a:gd name="T45" fmla="*/ 32 h 165"/>
                    <a:gd name="T46" fmla="*/ 10 w 146"/>
                    <a:gd name="T47" fmla="*/ 108 h 165"/>
                    <a:gd name="T48" fmla="*/ 0 w 146"/>
                    <a:gd name="T49" fmla="*/ 132 h 165"/>
                    <a:gd name="T50" fmla="*/ 10 w 146"/>
                    <a:gd name="T51" fmla="*/ 156 h 165"/>
                    <a:gd name="T52" fmla="*/ 34 w 146"/>
                    <a:gd name="T53" fmla="*/ 165 h 165"/>
                    <a:gd name="T54" fmla="*/ 57 w 146"/>
                    <a:gd name="T55" fmla="*/ 156 h 165"/>
                    <a:gd name="T56" fmla="*/ 141 w 146"/>
                    <a:gd name="T57" fmla="*/ 72 h 165"/>
                    <a:gd name="T58" fmla="*/ 146 w 146"/>
                    <a:gd name="T59" fmla="*/ 60 h 165"/>
                    <a:gd name="T60" fmla="*/ 141 w 146"/>
                    <a:gd name="T61" fmla="*/ 48 h 165"/>
                    <a:gd name="T62" fmla="*/ 99 w 146"/>
                    <a:gd name="T63" fmla="*/ 5 h 165"/>
                    <a:gd name="T64" fmla="*/ 87 w 146"/>
                    <a:gd name="T6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65">
                      <a:moveTo>
                        <a:pt x="87" y="0"/>
                      </a:moveTo>
                      <a:cubicBezTo>
                        <a:pt x="82" y="0"/>
                        <a:pt x="78" y="2"/>
                        <a:pt x="75" y="5"/>
                      </a:cubicBezTo>
                      <a:cubicBezTo>
                        <a:pt x="16" y="64"/>
                        <a:pt x="16" y="64"/>
                        <a:pt x="16" y="64"/>
                      </a:cubicBezTo>
                      <a:cubicBezTo>
                        <a:pt x="11" y="70"/>
                        <a:pt x="10" y="78"/>
                        <a:pt x="15" y="84"/>
                      </a:cubicBezTo>
                      <a:cubicBezTo>
                        <a:pt x="84" y="15"/>
                        <a:pt x="84" y="15"/>
                        <a:pt x="84" y="15"/>
                      </a:cubicBezTo>
                      <a:cubicBezTo>
                        <a:pt x="85" y="14"/>
                        <a:pt x="86" y="14"/>
                        <a:pt x="87" y="14"/>
                      </a:cubicBezTo>
                      <a:cubicBezTo>
                        <a:pt x="88" y="14"/>
                        <a:pt x="89" y="14"/>
                        <a:pt x="89" y="15"/>
                      </a:cubicBezTo>
                      <a:cubicBezTo>
                        <a:pt x="132" y="57"/>
                        <a:pt x="132" y="57"/>
                        <a:pt x="132" y="57"/>
                      </a:cubicBezTo>
                      <a:cubicBezTo>
                        <a:pt x="133" y="58"/>
                        <a:pt x="133" y="59"/>
                        <a:pt x="133" y="60"/>
                      </a:cubicBezTo>
                      <a:cubicBezTo>
                        <a:pt x="133" y="61"/>
                        <a:pt x="133" y="61"/>
                        <a:pt x="132" y="62"/>
                      </a:cubicBezTo>
                      <a:cubicBezTo>
                        <a:pt x="48" y="146"/>
                        <a:pt x="48" y="146"/>
                        <a:pt x="48" y="146"/>
                      </a:cubicBezTo>
                      <a:cubicBezTo>
                        <a:pt x="44" y="150"/>
                        <a:pt x="39" y="152"/>
                        <a:pt x="34" y="152"/>
                      </a:cubicBezTo>
                      <a:cubicBezTo>
                        <a:pt x="28" y="152"/>
                        <a:pt x="23" y="150"/>
                        <a:pt x="19" y="146"/>
                      </a:cubicBezTo>
                      <a:cubicBezTo>
                        <a:pt x="16" y="142"/>
                        <a:pt x="13" y="137"/>
                        <a:pt x="13" y="132"/>
                      </a:cubicBezTo>
                      <a:cubicBezTo>
                        <a:pt x="13" y="127"/>
                        <a:pt x="16" y="122"/>
                        <a:pt x="19" y="118"/>
                      </a:cubicBezTo>
                      <a:cubicBezTo>
                        <a:pt x="86" y="51"/>
                        <a:pt x="86" y="51"/>
                        <a:pt x="86" y="51"/>
                      </a:cubicBezTo>
                      <a:cubicBezTo>
                        <a:pt x="96" y="60"/>
                        <a:pt x="96" y="60"/>
                        <a:pt x="96" y="60"/>
                      </a:cubicBezTo>
                      <a:cubicBezTo>
                        <a:pt x="96" y="61"/>
                        <a:pt x="96" y="61"/>
                        <a:pt x="96" y="61"/>
                      </a:cubicBezTo>
                      <a:cubicBezTo>
                        <a:pt x="43" y="113"/>
                        <a:pt x="43" y="113"/>
                        <a:pt x="43" y="113"/>
                      </a:cubicBezTo>
                      <a:cubicBezTo>
                        <a:pt x="46" y="115"/>
                        <a:pt x="49" y="117"/>
                        <a:pt x="53" y="117"/>
                      </a:cubicBezTo>
                      <a:cubicBezTo>
                        <a:pt x="57" y="117"/>
                        <a:pt x="61" y="115"/>
                        <a:pt x="63" y="112"/>
                      </a:cubicBezTo>
                      <a:cubicBezTo>
                        <a:pt x="115" y="60"/>
                        <a:pt x="115" y="60"/>
                        <a:pt x="115" y="60"/>
                      </a:cubicBezTo>
                      <a:cubicBezTo>
                        <a:pt x="86" y="32"/>
                        <a:pt x="86" y="32"/>
                        <a:pt x="86" y="32"/>
                      </a:cubicBezTo>
                      <a:cubicBezTo>
                        <a:pt x="10" y="108"/>
                        <a:pt x="10" y="108"/>
                        <a:pt x="10" y="108"/>
                      </a:cubicBezTo>
                      <a:cubicBezTo>
                        <a:pt x="4" y="115"/>
                        <a:pt x="0" y="123"/>
                        <a:pt x="0" y="132"/>
                      </a:cubicBezTo>
                      <a:cubicBezTo>
                        <a:pt x="0" y="141"/>
                        <a:pt x="4" y="149"/>
                        <a:pt x="10" y="156"/>
                      </a:cubicBezTo>
                      <a:cubicBezTo>
                        <a:pt x="16" y="162"/>
                        <a:pt x="25" y="165"/>
                        <a:pt x="34" y="165"/>
                      </a:cubicBezTo>
                      <a:cubicBezTo>
                        <a:pt x="43" y="165"/>
                        <a:pt x="51" y="162"/>
                        <a:pt x="57" y="156"/>
                      </a:cubicBezTo>
                      <a:cubicBezTo>
                        <a:pt x="141" y="72"/>
                        <a:pt x="141" y="72"/>
                        <a:pt x="141" y="72"/>
                      </a:cubicBezTo>
                      <a:cubicBezTo>
                        <a:pt x="145" y="68"/>
                        <a:pt x="146" y="64"/>
                        <a:pt x="146" y="60"/>
                      </a:cubicBezTo>
                      <a:cubicBezTo>
                        <a:pt x="146" y="55"/>
                        <a:pt x="145" y="51"/>
                        <a:pt x="141" y="48"/>
                      </a:cubicBezTo>
                      <a:cubicBezTo>
                        <a:pt x="99" y="5"/>
                        <a:pt x="99" y="5"/>
                        <a:pt x="99" y="5"/>
                      </a:cubicBezTo>
                      <a:cubicBezTo>
                        <a:pt x="96" y="2"/>
                        <a:pt x="91" y="0"/>
                        <a:pt x="87"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nvGrpSpPr>
              <p:cNvPr id="213" name="Group 267"/>
              <p:cNvGrpSpPr/>
              <p:nvPr/>
            </p:nvGrpSpPr>
            <p:grpSpPr>
              <a:xfrm>
                <a:off x="6400057" y="2758075"/>
                <a:ext cx="442570" cy="442570"/>
                <a:chOff x="6400057" y="2758075"/>
                <a:chExt cx="442570" cy="442570"/>
              </a:xfrm>
            </p:grpSpPr>
            <p:sp>
              <p:nvSpPr>
                <p:cNvPr id="214" name="Rounded Rectangle 268"/>
                <p:cNvSpPr/>
                <p:nvPr/>
              </p:nvSpPr>
              <p:spPr>
                <a:xfrm>
                  <a:off x="6400057" y="2758075"/>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15" name="Group 269"/>
                <p:cNvGrpSpPr/>
                <p:nvPr/>
              </p:nvGrpSpPr>
              <p:grpSpPr>
                <a:xfrm>
                  <a:off x="6501580" y="2857904"/>
                  <a:ext cx="247845" cy="243168"/>
                  <a:chOff x="-46862" y="1855188"/>
                  <a:chExt cx="330547" cy="324393"/>
                </a:xfrm>
              </p:grpSpPr>
              <p:sp>
                <p:nvSpPr>
                  <p:cNvPr id="216" name="Freeform 270"/>
                  <p:cNvSpPr>
                    <a:spLocks noEditPoints="1"/>
                  </p:cNvSpPr>
                  <p:nvPr/>
                </p:nvSpPr>
                <p:spPr bwMode="auto">
                  <a:xfrm>
                    <a:off x="-46862" y="1855188"/>
                    <a:ext cx="330547" cy="324393"/>
                  </a:xfrm>
                  <a:custGeom>
                    <a:avLst/>
                    <a:gdLst>
                      <a:gd name="T0" fmla="*/ 37 w 376"/>
                      <a:gd name="T1" fmla="*/ 331 h 369"/>
                      <a:gd name="T2" fmla="*/ 37 w 376"/>
                      <a:gd name="T3" fmla="*/ 270 h 369"/>
                      <a:gd name="T4" fmla="*/ 123 w 376"/>
                      <a:gd name="T5" fmla="*/ 270 h 369"/>
                      <a:gd name="T6" fmla="*/ 123 w 376"/>
                      <a:gd name="T7" fmla="*/ 331 h 369"/>
                      <a:gd name="T8" fmla="*/ 37 w 376"/>
                      <a:gd name="T9" fmla="*/ 331 h 369"/>
                      <a:gd name="T10" fmla="*/ 144 w 376"/>
                      <a:gd name="T11" fmla="*/ 331 h 369"/>
                      <a:gd name="T12" fmla="*/ 144 w 376"/>
                      <a:gd name="T13" fmla="*/ 270 h 369"/>
                      <a:gd name="T14" fmla="*/ 229 w 376"/>
                      <a:gd name="T15" fmla="*/ 270 h 369"/>
                      <a:gd name="T16" fmla="*/ 229 w 376"/>
                      <a:gd name="T17" fmla="*/ 331 h 369"/>
                      <a:gd name="T18" fmla="*/ 144 w 376"/>
                      <a:gd name="T19" fmla="*/ 331 h 369"/>
                      <a:gd name="T20" fmla="*/ 253 w 376"/>
                      <a:gd name="T21" fmla="*/ 331 h 369"/>
                      <a:gd name="T22" fmla="*/ 253 w 376"/>
                      <a:gd name="T23" fmla="*/ 270 h 369"/>
                      <a:gd name="T24" fmla="*/ 338 w 376"/>
                      <a:gd name="T25" fmla="*/ 270 h 369"/>
                      <a:gd name="T26" fmla="*/ 338 w 376"/>
                      <a:gd name="T27" fmla="*/ 331 h 369"/>
                      <a:gd name="T28" fmla="*/ 253 w 376"/>
                      <a:gd name="T29" fmla="*/ 331 h 369"/>
                      <a:gd name="T30" fmla="*/ 37 w 376"/>
                      <a:gd name="T31" fmla="*/ 246 h 369"/>
                      <a:gd name="T32" fmla="*/ 37 w 376"/>
                      <a:gd name="T33" fmla="*/ 184 h 369"/>
                      <a:gd name="T34" fmla="*/ 123 w 376"/>
                      <a:gd name="T35" fmla="*/ 184 h 369"/>
                      <a:gd name="T36" fmla="*/ 123 w 376"/>
                      <a:gd name="T37" fmla="*/ 246 h 369"/>
                      <a:gd name="T38" fmla="*/ 37 w 376"/>
                      <a:gd name="T39" fmla="*/ 246 h 369"/>
                      <a:gd name="T40" fmla="*/ 144 w 376"/>
                      <a:gd name="T41" fmla="*/ 246 h 369"/>
                      <a:gd name="T42" fmla="*/ 144 w 376"/>
                      <a:gd name="T43" fmla="*/ 184 h 369"/>
                      <a:gd name="T44" fmla="*/ 229 w 376"/>
                      <a:gd name="T45" fmla="*/ 184 h 369"/>
                      <a:gd name="T46" fmla="*/ 229 w 376"/>
                      <a:gd name="T47" fmla="*/ 246 h 369"/>
                      <a:gd name="T48" fmla="*/ 144 w 376"/>
                      <a:gd name="T49" fmla="*/ 246 h 369"/>
                      <a:gd name="T50" fmla="*/ 253 w 376"/>
                      <a:gd name="T51" fmla="*/ 246 h 369"/>
                      <a:gd name="T52" fmla="*/ 253 w 376"/>
                      <a:gd name="T53" fmla="*/ 184 h 369"/>
                      <a:gd name="T54" fmla="*/ 338 w 376"/>
                      <a:gd name="T55" fmla="*/ 184 h 369"/>
                      <a:gd name="T56" fmla="*/ 338 w 376"/>
                      <a:gd name="T57" fmla="*/ 246 h 369"/>
                      <a:gd name="T58" fmla="*/ 253 w 376"/>
                      <a:gd name="T59" fmla="*/ 246 h 369"/>
                      <a:gd name="T60" fmla="*/ 37 w 376"/>
                      <a:gd name="T61" fmla="*/ 161 h 369"/>
                      <a:gd name="T62" fmla="*/ 37 w 376"/>
                      <a:gd name="T63" fmla="*/ 99 h 369"/>
                      <a:gd name="T64" fmla="*/ 123 w 376"/>
                      <a:gd name="T65" fmla="*/ 99 h 369"/>
                      <a:gd name="T66" fmla="*/ 123 w 376"/>
                      <a:gd name="T67" fmla="*/ 161 h 369"/>
                      <a:gd name="T68" fmla="*/ 37 w 376"/>
                      <a:gd name="T69" fmla="*/ 161 h 369"/>
                      <a:gd name="T70" fmla="*/ 144 w 376"/>
                      <a:gd name="T71" fmla="*/ 161 h 369"/>
                      <a:gd name="T72" fmla="*/ 144 w 376"/>
                      <a:gd name="T73" fmla="*/ 99 h 369"/>
                      <a:gd name="T74" fmla="*/ 229 w 376"/>
                      <a:gd name="T75" fmla="*/ 99 h 369"/>
                      <a:gd name="T76" fmla="*/ 229 w 376"/>
                      <a:gd name="T77" fmla="*/ 161 h 369"/>
                      <a:gd name="T78" fmla="*/ 144 w 376"/>
                      <a:gd name="T79" fmla="*/ 161 h 369"/>
                      <a:gd name="T80" fmla="*/ 253 w 376"/>
                      <a:gd name="T81" fmla="*/ 161 h 369"/>
                      <a:gd name="T82" fmla="*/ 253 w 376"/>
                      <a:gd name="T83" fmla="*/ 99 h 369"/>
                      <a:gd name="T84" fmla="*/ 338 w 376"/>
                      <a:gd name="T85" fmla="*/ 99 h 369"/>
                      <a:gd name="T86" fmla="*/ 338 w 376"/>
                      <a:gd name="T87" fmla="*/ 161 h 369"/>
                      <a:gd name="T88" fmla="*/ 253 w 376"/>
                      <a:gd name="T89" fmla="*/ 161 h 369"/>
                      <a:gd name="T90" fmla="*/ 376 w 376"/>
                      <a:gd name="T91" fmla="*/ 0 h 369"/>
                      <a:gd name="T92" fmla="*/ 0 w 376"/>
                      <a:gd name="T93" fmla="*/ 0 h 369"/>
                      <a:gd name="T94" fmla="*/ 0 w 376"/>
                      <a:gd name="T95" fmla="*/ 369 h 369"/>
                      <a:gd name="T96" fmla="*/ 376 w 376"/>
                      <a:gd name="T97" fmla="*/ 369 h 369"/>
                      <a:gd name="T98" fmla="*/ 376 w 376"/>
                      <a:gd name="T9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6" h="369">
                        <a:moveTo>
                          <a:pt x="37" y="331"/>
                        </a:moveTo>
                        <a:lnTo>
                          <a:pt x="37" y="270"/>
                        </a:lnTo>
                        <a:lnTo>
                          <a:pt x="123" y="270"/>
                        </a:lnTo>
                        <a:lnTo>
                          <a:pt x="123" y="331"/>
                        </a:lnTo>
                        <a:lnTo>
                          <a:pt x="37" y="331"/>
                        </a:lnTo>
                        <a:close/>
                        <a:moveTo>
                          <a:pt x="144" y="331"/>
                        </a:moveTo>
                        <a:lnTo>
                          <a:pt x="144" y="270"/>
                        </a:lnTo>
                        <a:lnTo>
                          <a:pt x="229" y="270"/>
                        </a:lnTo>
                        <a:lnTo>
                          <a:pt x="229" y="331"/>
                        </a:lnTo>
                        <a:lnTo>
                          <a:pt x="144" y="331"/>
                        </a:lnTo>
                        <a:close/>
                        <a:moveTo>
                          <a:pt x="253" y="331"/>
                        </a:moveTo>
                        <a:lnTo>
                          <a:pt x="253" y="270"/>
                        </a:lnTo>
                        <a:lnTo>
                          <a:pt x="338" y="270"/>
                        </a:lnTo>
                        <a:lnTo>
                          <a:pt x="338" y="331"/>
                        </a:lnTo>
                        <a:lnTo>
                          <a:pt x="253" y="331"/>
                        </a:lnTo>
                        <a:close/>
                        <a:moveTo>
                          <a:pt x="37" y="246"/>
                        </a:moveTo>
                        <a:lnTo>
                          <a:pt x="37" y="184"/>
                        </a:lnTo>
                        <a:lnTo>
                          <a:pt x="123" y="184"/>
                        </a:lnTo>
                        <a:lnTo>
                          <a:pt x="123" y="246"/>
                        </a:lnTo>
                        <a:lnTo>
                          <a:pt x="37" y="246"/>
                        </a:lnTo>
                        <a:close/>
                        <a:moveTo>
                          <a:pt x="144" y="246"/>
                        </a:moveTo>
                        <a:lnTo>
                          <a:pt x="144" y="184"/>
                        </a:lnTo>
                        <a:lnTo>
                          <a:pt x="229" y="184"/>
                        </a:lnTo>
                        <a:lnTo>
                          <a:pt x="229" y="246"/>
                        </a:lnTo>
                        <a:lnTo>
                          <a:pt x="144" y="246"/>
                        </a:lnTo>
                        <a:close/>
                        <a:moveTo>
                          <a:pt x="253" y="246"/>
                        </a:moveTo>
                        <a:lnTo>
                          <a:pt x="253" y="184"/>
                        </a:lnTo>
                        <a:lnTo>
                          <a:pt x="338" y="184"/>
                        </a:lnTo>
                        <a:lnTo>
                          <a:pt x="338" y="246"/>
                        </a:lnTo>
                        <a:lnTo>
                          <a:pt x="253" y="246"/>
                        </a:lnTo>
                        <a:close/>
                        <a:moveTo>
                          <a:pt x="37" y="161"/>
                        </a:moveTo>
                        <a:lnTo>
                          <a:pt x="37" y="99"/>
                        </a:lnTo>
                        <a:lnTo>
                          <a:pt x="123" y="99"/>
                        </a:lnTo>
                        <a:lnTo>
                          <a:pt x="123" y="161"/>
                        </a:lnTo>
                        <a:lnTo>
                          <a:pt x="37" y="161"/>
                        </a:lnTo>
                        <a:close/>
                        <a:moveTo>
                          <a:pt x="144" y="161"/>
                        </a:moveTo>
                        <a:lnTo>
                          <a:pt x="144" y="99"/>
                        </a:lnTo>
                        <a:lnTo>
                          <a:pt x="229" y="99"/>
                        </a:lnTo>
                        <a:lnTo>
                          <a:pt x="229" y="161"/>
                        </a:lnTo>
                        <a:lnTo>
                          <a:pt x="144" y="161"/>
                        </a:lnTo>
                        <a:close/>
                        <a:moveTo>
                          <a:pt x="253" y="161"/>
                        </a:moveTo>
                        <a:lnTo>
                          <a:pt x="253" y="99"/>
                        </a:lnTo>
                        <a:lnTo>
                          <a:pt x="338" y="99"/>
                        </a:lnTo>
                        <a:lnTo>
                          <a:pt x="338" y="161"/>
                        </a:lnTo>
                        <a:lnTo>
                          <a:pt x="253" y="161"/>
                        </a:lnTo>
                        <a:close/>
                        <a:moveTo>
                          <a:pt x="376" y="0"/>
                        </a:moveTo>
                        <a:lnTo>
                          <a:pt x="0" y="0"/>
                        </a:lnTo>
                        <a:lnTo>
                          <a:pt x="0" y="369"/>
                        </a:lnTo>
                        <a:lnTo>
                          <a:pt x="376" y="369"/>
                        </a:lnTo>
                        <a:lnTo>
                          <a:pt x="3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17" name="Freeform 271"/>
                  <p:cNvSpPr>
                    <a:spLocks noEditPoints="1"/>
                  </p:cNvSpPr>
                  <p:nvPr/>
                </p:nvSpPr>
                <p:spPr bwMode="auto">
                  <a:xfrm>
                    <a:off x="-46862" y="1855188"/>
                    <a:ext cx="330547" cy="324393"/>
                  </a:xfrm>
                  <a:custGeom>
                    <a:avLst/>
                    <a:gdLst>
                      <a:gd name="T0" fmla="*/ 37 w 376"/>
                      <a:gd name="T1" fmla="*/ 331 h 369"/>
                      <a:gd name="T2" fmla="*/ 37 w 376"/>
                      <a:gd name="T3" fmla="*/ 270 h 369"/>
                      <a:gd name="T4" fmla="*/ 123 w 376"/>
                      <a:gd name="T5" fmla="*/ 270 h 369"/>
                      <a:gd name="T6" fmla="*/ 123 w 376"/>
                      <a:gd name="T7" fmla="*/ 331 h 369"/>
                      <a:gd name="T8" fmla="*/ 37 w 376"/>
                      <a:gd name="T9" fmla="*/ 331 h 369"/>
                      <a:gd name="T10" fmla="*/ 144 w 376"/>
                      <a:gd name="T11" fmla="*/ 331 h 369"/>
                      <a:gd name="T12" fmla="*/ 144 w 376"/>
                      <a:gd name="T13" fmla="*/ 270 h 369"/>
                      <a:gd name="T14" fmla="*/ 229 w 376"/>
                      <a:gd name="T15" fmla="*/ 270 h 369"/>
                      <a:gd name="T16" fmla="*/ 229 w 376"/>
                      <a:gd name="T17" fmla="*/ 331 h 369"/>
                      <a:gd name="T18" fmla="*/ 144 w 376"/>
                      <a:gd name="T19" fmla="*/ 331 h 369"/>
                      <a:gd name="T20" fmla="*/ 253 w 376"/>
                      <a:gd name="T21" fmla="*/ 331 h 369"/>
                      <a:gd name="T22" fmla="*/ 253 w 376"/>
                      <a:gd name="T23" fmla="*/ 270 h 369"/>
                      <a:gd name="T24" fmla="*/ 338 w 376"/>
                      <a:gd name="T25" fmla="*/ 270 h 369"/>
                      <a:gd name="T26" fmla="*/ 338 w 376"/>
                      <a:gd name="T27" fmla="*/ 331 h 369"/>
                      <a:gd name="T28" fmla="*/ 253 w 376"/>
                      <a:gd name="T29" fmla="*/ 331 h 369"/>
                      <a:gd name="T30" fmla="*/ 37 w 376"/>
                      <a:gd name="T31" fmla="*/ 246 h 369"/>
                      <a:gd name="T32" fmla="*/ 37 w 376"/>
                      <a:gd name="T33" fmla="*/ 184 h 369"/>
                      <a:gd name="T34" fmla="*/ 123 w 376"/>
                      <a:gd name="T35" fmla="*/ 184 h 369"/>
                      <a:gd name="T36" fmla="*/ 123 w 376"/>
                      <a:gd name="T37" fmla="*/ 246 h 369"/>
                      <a:gd name="T38" fmla="*/ 37 w 376"/>
                      <a:gd name="T39" fmla="*/ 246 h 369"/>
                      <a:gd name="T40" fmla="*/ 144 w 376"/>
                      <a:gd name="T41" fmla="*/ 246 h 369"/>
                      <a:gd name="T42" fmla="*/ 144 w 376"/>
                      <a:gd name="T43" fmla="*/ 184 h 369"/>
                      <a:gd name="T44" fmla="*/ 229 w 376"/>
                      <a:gd name="T45" fmla="*/ 184 h 369"/>
                      <a:gd name="T46" fmla="*/ 229 w 376"/>
                      <a:gd name="T47" fmla="*/ 246 h 369"/>
                      <a:gd name="T48" fmla="*/ 144 w 376"/>
                      <a:gd name="T49" fmla="*/ 246 h 369"/>
                      <a:gd name="T50" fmla="*/ 253 w 376"/>
                      <a:gd name="T51" fmla="*/ 246 h 369"/>
                      <a:gd name="T52" fmla="*/ 253 w 376"/>
                      <a:gd name="T53" fmla="*/ 184 h 369"/>
                      <a:gd name="T54" fmla="*/ 338 w 376"/>
                      <a:gd name="T55" fmla="*/ 184 h 369"/>
                      <a:gd name="T56" fmla="*/ 338 w 376"/>
                      <a:gd name="T57" fmla="*/ 246 h 369"/>
                      <a:gd name="T58" fmla="*/ 253 w 376"/>
                      <a:gd name="T59" fmla="*/ 246 h 369"/>
                      <a:gd name="T60" fmla="*/ 37 w 376"/>
                      <a:gd name="T61" fmla="*/ 161 h 369"/>
                      <a:gd name="T62" fmla="*/ 37 w 376"/>
                      <a:gd name="T63" fmla="*/ 99 h 369"/>
                      <a:gd name="T64" fmla="*/ 123 w 376"/>
                      <a:gd name="T65" fmla="*/ 99 h 369"/>
                      <a:gd name="T66" fmla="*/ 123 w 376"/>
                      <a:gd name="T67" fmla="*/ 161 h 369"/>
                      <a:gd name="T68" fmla="*/ 37 w 376"/>
                      <a:gd name="T69" fmla="*/ 161 h 369"/>
                      <a:gd name="T70" fmla="*/ 144 w 376"/>
                      <a:gd name="T71" fmla="*/ 161 h 369"/>
                      <a:gd name="T72" fmla="*/ 144 w 376"/>
                      <a:gd name="T73" fmla="*/ 99 h 369"/>
                      <a:gd name="T74" fmla="*/ 229 w 376"/>
                      <a:gd name="T75" fmla="*/ 99 h 369"/>
                      <a:gd name="T76" fmla="*/ 229 w 376"/>
                      <a:gd name="T77" fmla="*/ 161 h 369"/>
                      <a:gd name="T78" fmla="*/ 144 w 376"/>
                      <a:gd name="T79" fmla="*/ 161 h 369"/>
                      <a:gd name="T80" fmla="*/ 253 w 376"/>
                      <a:gd name="T81" fmla="*/ 161 h 369"/>
                      <a:gd name="T82" fmla="*/ 253 w 376"/>
                      <a:gd name="T83" fmla="*/ 99 h 369"/>
                      <a:gd name="T84" fmla="*/ 338 w 376"/>
                      <a:gd name="T85" fmla="*/ 99 h 369"/>
                      <a:gd name="T86" fmla="*/ 338 w 376"/>
                      <a:gd name="T87" fmla="*/ 161 h 369"/>
                      <a:gd name="T88" fmla="*/ 253 w 376"/>
                      <a:gd name="T89" fmla="*/ 161 h 369"/>
                      <a:gd name="T90" fmla="*/ 376 w 376"/>
                      <a:gd name="T91" fmla="*/ 0 h 369"/>
                      <a:gd name="T92" fmla="*/ 0 w 376"/>
                      <a:gd name="T93" fmla="*/ 0 h 369"/>
                      <a:gd name="T94" fmla="*/ 0 w 376"/>
                      <a:gd name="T95" fmla="*/ 369 h 369"/>
                      <a:gd name="T96" fmla="*/ 376 w 376"/>
                      <a:gd name="T97" fmla="*/ 369 h 369"/>
                      <a:gd name="T98" fmla="*/ 376 w 376"/>
                      <a:gd name="T9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6" h="369">
                        <a:moveTo>
                          <a:pt x="37" y="331"/>
                        </a:moveTo>
                        <a:lnTo>
                          <a:pt x="37" y="270"/>
                        </a:lnTo>
                        <a:lnTo>
                          <a:pt x="123" y="270"/>
                        </a:lnTo>
                        <a:lnTo>
                          <a:pt x="123" y="331"/>
                        </a:lnTo>
                        <a:lnTo>
                          <a:pt x="37" y="331"/>
                        </a:lnTo>
                        <a:moveTo>
                          <a:pt x="144" y="331"/>
                        </a:moveTo>
                        <a:lnTo>
                          <a:pt x="144" y="270"/>
                        </a:lnTo>
                        <a:lnTo>
                          <a:pt x="229" y="270"/>
                        </a:lnTo>
                        <a:lnTo>
                          <a:pt x="229" y="331"/>
                        </a:lnTo>
                        <a:lnTo>
                          <a:pt x="144" y="331"/>
                        </a:lnTo>
                        <a:moveTo>
                          <a:pt x="253" y="331"/>
                        </a:moveTo>
                        <a:lnTo>
                          <a:pt x="253" y="270"/>
                        </a:lnTo>
                        <a:lnTo>
                          <a:pt x="338" y="270"/>
                        </a:lnTo>
                        <a:lnTo>
                          <a:pt x="338" y="331"/>
                        </a:lnTo>
                        <a:lnTo>
                          <a:pt x="253" y="331"/>
                        </a:lnTo>
                        <a:moveTo>
                          <a:pt x="37" y="246"/>
                        </a:moveTo>
                        <a:lnTo>
                          <a:pt x="37" y="184"/>
                        </a:lnTo>
                        <a:lnTo>
                          <a:pt x="123" y="184"/>
                        </a:lnTo>
                        <a:lnTo>
                          <a:pt x="123" y="246"/>
                        </a:lnTo>
                        <a:lnTo>
                          <a:pt x="37" y="246"/>
                        </a:lnTo>
                        <a:moveTo>
                          <a:pt x="144" y="246"/>
                        </a:moveTo>
                        <a:lnTo>
                          <a:pt x="144" y="184"/>
                        </a:lnTo>
                        <a:lnTo>
                          <a:pt x="229" y="184"/>
                        </a:lnTo>
                        <a:lnTo>
                          <a:pt x="229" y="246"/>
                        </a:lnTo>
                        <a:lnTo>
                          <a:pt x="144" y="246"/>
                        </a:lnTo>
                        <a:moveTo>
                          <a:pt x="253" y="246"/>
                        </a:moveTo>
                        <a:lnTo>
                          <a:pt x="253" y="184"/>
                        </a:lnTo>
                        <a:lnTo>
                          <a:pt x="338" y="184"/>
                        </a:lnTo>
                        <a:lnTo>
                          <a:pt x="338" y="246"/>
                        </a:lnTo>
                        <a:lnTo>
                          <a:pt x="253" y="246"/>
                        </a:lnTo>
                        <a:moveTo>
                          <a:pt x="37" y="161"/>
                        </a:moveTo>
                        <a:lnTo>
                          <a:pt x="37" y="99"/>
                        </a:lnTo>
                        <a:lnTo>
                          <a:pt x="123" y="99"/>
                        </a:lnTo>
                        <a:lnTo>
                          <a:pt x="123" y="161"/>
                        </a:lnTo>
                        <a:lnTo>
                          <a:pt x="37" y="161"/>
                        </a:lnTo>
                        <a:moveTo>
                          <a:pt x="144" y="161"/>
                        </a:moveTo>
                        <a:lnTo>
                          <a:pt x="144" y="99"/>
                        </a:lnTo>
                        <a:lnTo>
                          <a:pt x="229" y="99"/>
                        </a:lnTo>
                        <a:lnTo>
                          <a:pt x="229" y="161"/>
                        </a:lnTo>
                        <a:lnTo>
                          <a:pt x="144" y="161"/>
                        </a:lnTo>
                        <a:moveTo>
                          <a:pt x="253" y="161"/>
                        </a:moveTo>
                        <a:lnTo>
                          <a:pt x="253" y="99"/>
                        </a:lnTo>
                        <a:lnTo>
                          <a:pt x="338" y="99"/>
                        </a:lnTo>
                        <a:lnTo>
                          <a:pt x="338" y="161"/>
                        </a:lnTo>
                        <a:lnTo>
                          <a:pt x="253" y="161"/>
                        </a:lnTo>
                        <a:moveTo>
                          <a:pt x="376" y="0"/>
                        </a:moveTo>
                        <a:lnTo>
                          <a:pt x="0" y="0"/>
                        </a:lnTo>
                        <a:lnTo>
                          <a:pt x="0" y="369"/>
                        </a:lnTo>
                        <a:lnTo>
                          <a:pt x="376" y="369"/>
                        </a:lnTo>
                        <a:lnTo>
                          <a:pt x="3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sp>
          <p:nvSpPr>
            <p:cNvPr id="196" name="TextBox 250"/>
            <p:cNvSpPr txBox="1"/>
            <p:nvPr/>
          </p:nvSpPr>
          <p:spPr>
            <a:xfrm>
              <a:off x="5302670" y="3306738"/>
              <a:ext cx="1500526" cy="127429"/>
            </a:xfrm>
            <a:prstGeom prst="rect">
              <a:avLst/>
            </a:prstGeom>
            <a:noFill/>
            <a:effectLst>
              <a:outerShdw blurRad="152400" dist="317500" dir="5400000" sx="90000" sy="-19000" rotWithShape="0">
                <a:prstClr val="black">
                  <a:alpha val="15000"/>
                </a:prstClr>
              </a:outerShdw>
            </a:effectLst>
          </p:spPr>
          <p:txBody>
            <a:bodyPr wrap="none" rtlCol="0">
              <a:prstTxWarp prst="textArchDown">
                <a:avLst/>
              </a:prstTxWarp>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825" b="1" i="0" u="none" strike="noStrike" kern="0" cap="none" spc="0" normalizeH="0" baseline="0" noProof="0" dirty="0" smtClean="0">
                  <a:ln>
                    <a:noFill/>
                  </a:ln>
                  <a:solidFill>
                    <a:srgbClr val="FFFFFF"/>
                  </a:solidFill>
                  <a:effectLst/>
                  <a:uLnTx/>
                  <a:uFillTx/>
                  <a:latin typeface="Meiryo" charset="-128"/>
                  <a:ea typeface="Meiryo" charset="-128"/>
                  <a:cs typeface="Meiryo" charset="-128"/>
                </a:rPr>
                <a:t>アプリケーション</a:t>
              </a:r>
              <a:endParaRPr kumimoji="0" lang="en-US" sz="825" b="1" i="0" u="none" strike="noStrike" kern="0" cap="none" spc="0" normalizeH="0" baseline="0" noProof="0" dirty="0" smtClean="0">
                <a:ln>
                  <a:noFill/>
                </a:ln>
                <a:solidFill>
                  <a:srgbClr val="FFFFFF"/>
                </a:solidFill>
                <a:effectLst/>
                <a:uLnTx/>
                <a:uFillTx/>
                <a:latin typeface="Meiryo" charset="-128"/>
                <a:ea typeface="Meiryo" charset="-128"/>
                <a:cs typeface="Meiryo" charset="-128"/>
              </a:endParaRPr>
            </a:p>
          </p:txBody>
        </p:sp>
      </p:grpSp>
      <p:cxnSp>
        <p:nvCxnSpPr>
          <p:cNvPr id="269" name="Straight Connector 335"/>
          <p:cNvCxnSpPr/>
          <p:nvPr/>
        </p:nvCxnSpPr>
        <p:spPr>
          <a:xfrm>
            <a:off x="4525157" y="2766790"/>
            <a:ext cx="0" cy="537275"/>
          </a:xfrm>
          <a:prstGeom prst="line">
            <a:avLst/>
          </a:prstGeom>
          <a:noFill/>
          <a:ln w="19050" cap="flat" cmpd="sng" algn="ctr">
            <a:gradFill>
              <a:gsLst>
                <a:gs pos="78000">
                  <a:srgbClr val="FFFFFF">
                    <a:alpha val="75000"/>
                  </a:srgbClr>
                </a:gs>
                <a:gs pos="22000">
                  <a:srgbClr val="FFFFFF">
                    <a:alpha val="75000"/>
                  </a:srgbClr>
                </a:gs>
                <a:gs pos="0">
                  <a:srgbClr val="FFFFFF">
                    <a:alpha val="0"/>
                  </a:srgbClr>
                </a:gs>
                <a:gs pos="50000">
                  <a:srgbClr val="FFFFFF"/>
                </a:gs>
                <a:gs pos="100000">
                  <a:srgbClr val="FFFFFF">
                    <a:alpha val="0"/>
                  </a:srgbClr>
                </a:gs>
              </a:gsLst>
              <a:lin ang="5400000" scaled="0"/>
            </a:gradFill>
            <a:prstDash val="sysDot"/>
          </a:ln>
          <a:effectLst/>
        </p:spPr>
      </p:cxnSp>
      <p:sp>
        <p:nvSpPr>
          <p:cNvPr id="270" name="Oval 157"/>
          <p:cNvSpPr/>
          <p:nvPr/>
        </p:nvSpPr>
        <p:spPr>
          <a:xfrm>
            <a:off x="5515006" y="3049684"/>
            <a:ext cx="2697488" cy="525272"/>
          </a:xfrm>
          <a:prstGeom prst="ellipse">
            <a:avLst/>
          </a:prstGeom>
          <a:gradFill>
            <a:gsLst>
              <a:gs pos="0">
                <a:srgbClr val="3CBBB9">
                  <a:lumMod val="40000"/>
                  <a:lumOff val="60000"/>
                  <a:alpha val="0"/>
                </a:srgbClr>
              </a:gs>
              <a:gs pos="100000">
                <a:srgbClr val="33828D">
                  <a:alpha val="0"/>
                </a:srgbClr>
              </a:gs>
              <a:gs pos="88000">
                <a:srgbClr val="3CBBB9">
                  <a:lumMod val="40000"/>
                  <a:lumOff val="60000"/>
                  <a:alpha val="61000"/>
                </a:srgbClr>
              </a:gs>
            </a:gsLst>
            <a:path path="shape">
              <a:fillToRect l="50000" t="50000" r="50000" b="50000"/>
            </a:path>
          </a:gradFill>
          <a:ln w="25400" cap="flat" cmpd="sng" algn="ctr">
            <a:noFill/>
            <a:prstDash val="solid"/>
          </a:ln>
          <a:effectLst/>
        </p:spPr>
        <p:txBody>
          <a:bodyPr lIns="91420" tIns="45710" rIns="91420" bIns="45710"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71" name="Oval 158"/>
          <p:cNvSpPr/>
          <p:nvPr/>
        </p:nvSpPr>
        <p:spPr>
          <a:xfrm>
            <a:off x="703393" y="2984773"/>
            <a:ext cx="2761691" cy="525272"/>
          </a:xfrm>
          <a:prstGeom prst="ellipse">
            <a:avLst/>
          </a:prstGeom>
          <a:gradFill>
            <a:gsLst>
              <a:gs pos="0">
                <a:srgbClr val="3CBBB9">
                  <a:lumMod val="40000"/>
                  <a:lumOff val="60000"/>
                  <a:alpha val="0"/>
                </a:srgbClr>
              </a:gs>
              <a:gs pos="100000">
                <a:srgbClr val="33828D">
                  <a:alpha val="0"/>
                </a:srgbClr>
              </a:gs>
              <a:gs pos="88000">
                <a:srgbClr val="3CBBB9">
                  <a:lumMod val="40000"/>
                  <a:lumOff val="60000"/>
                  <a:alpha val="61000"/>
                </a:srgbClr>
              </a:gs>
            </a:gsLst>
            <a:path path="shape">
              <a:fillToRect l="50000" t="50000" r="50000" b="50000"/>
            </a:path>
          </a:gradFill>
          <a:ln w="25400" cap="flat" cmpd="sng" algn="ctr">
            <a:noFill/>
            <a:prstDash val="solid"/>
          </a:ln>
          <a:effectLst/>
        </p:spPr>
        <p:txBody>
          <a:bodyPr lIns="91420" tIns="45710" rIns="91420" bIns="45710"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72" name="Rectangle 17"/>
          <p:cNvSpPr/>
          <p:nvPr/>
        </p:nvSpPr>
        <p:spPr>
          <a:xfrm>
            <a:off x="191907" y="233427"/>
            <a:ext cx="8596277" cy="561690"/>
          </a:xfrm>
          <a:prstGeom prst="rect">
            <a:avLst/>
          </a:prstGeom>
        </p:spPr>
        <p:txBody>
          <a:bodyPr wrap="square" lIns="68577" tIns="34289" rIns="68577" bIns="34289">
            <a:spAutoFit/>
          </a:bodyPr>
          <a:lstStyle/>
          <a:p>
            <a:pPr algn="ctr" defTabSz="456915" fontAlgn="auto">
              <a:spcBef>
                <a:spcPts val="0"/>
              </a:spcBef>
              <a:spcAft>
                <a:spcPts val="0"/>
              </a:spcAft>
            </a:pPr>
            <a:r>
              <a:rPr lang="ja-JP" altLang="en-US" sz="3200" dirty="0" smtClean="0">
                <a:solidFill>
                  <a:srgbClr val="3CBBB9">
                    <a:lumMod val="50000"/>
                  </a:srgbClr>
                </a:solidFill>
                <a:latin typeface="Meiryo" charset="-128"/>
                <a:ea typeface="Meiryo" charset="-128"/>
                <a:cs typeface="Meiryo" charset="-128"/>
              </a:rPr>
              <a:t>シスコのデータセンタープロダクト戦略</a:t>
            </a:r>
            <a:endParaRPr lang="en-US" sz="3200" dirty="0">
              <a:solidFill>
                <a:srgbClr val="3CBBB9">
                  <a:lumMod val="50000"/>
                </a:srgbClr>
              </a:solidFill>
              <a:latin typeface="Meiryo" charset="-128"/>
              <a:ea typeface="Meiryo" charset="-128"/>
              <a:cs typeface="Meiryo" charset="-128"/>
            </a:endParaRPr>
          </a:p>
        </p:txBody>
      </p:sp>
      <p:grpSp>
        <p:nvGrpSpPr>
          <p:cNvPr id="273" name="Group 344"/>
          <p:cNvGrpSpPr/>
          <p:nvPr>
            <p:custDataLst>
              <p:tags r:id="rId2"/>
            </p:custDataLst>
          </p:nvPr>
        </p:nvGrpSpPr>
        <p:grpSpPr>
          <a:xfrm>
            <a:off x="1001787" y="2893495"/>
            <a:ext cx="2247338" cy="685787"/>
            <a:chOff x="561187" y="2945553"/>
            <a:chExt cx="2996449" cy="914383"/>
          </a:xfrm>
        </p:grpSpPr>
        <p:sp>
          <p:nvSpPr>
            <p:cNvPr id="274" name="TextBox 345"/>
            <p:cNvSpPr txBox="1"/>
            <p:nvPr/>
          </p:nvSpPr>
          <p:spPr>
            <a:xfrm>
              <a:off x="561187" y="3572677"/>
              <a:ext cx="2996449" cy="287259"/>
            </a:xfrm>
            <a:prstGeom prst="rect">
              <a:avLst/>
            </a:prstGeom>
            <a:noFill/>
          </p:spPr>
          <p:txBody>
            <a:bodyPr wrap="square" rtlCol="0">
              <a:spAutoFit/>
            </a:bodyPr>
            <a:lstStyle>
              <a:defPPr>
                <a:defRPr lang="en-US"/>
              </a:defPPr>
              <a:lvl1pPr algn="ctr">
                <a:defRPr sz="1600" b="1">
                  <a:solidFill>
                    <a:schemeClr val="bg1"/>
                  </a:solidFill>
                </a:defRPr>
              </a:lvl1p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srgbClr val="FFFFFF"/>
                  </a:solidFill>
                  <a:effectLst/>
                  <a:uLnTx/>
                  <a:uFillTx/>
                  <a:latin typeface="Meiryo" charset="-128"/>
                  <a:ea typeface="Meiryo" charset="-128"/>
                  <a:cs typeface="Meiryo" charset="-128"/>
                </a:rPr>
                <a:t>ネットワーク</a:t>
              </a:r>
              <a:endParaRPr kumimoji="0" lang="en-US" sz="800" b="0" i="0" u="none" strike="noStrike" kern="0" cap="none" spc="0" normalizeH="0" baseline="0" noProof="0" dirty="0">
                <a:ln>
                  <a:noFill/>
                </a:ln>
                <a:solidFill>
                  <a:srgbClr val="FFFFFF"/>
                </a:solidFill>
                <a:effectLst/>
                <a:uLnTx/>
                <a:uFillTx/>
                <a:latin typeface="Meiryo" charset="-128"/>
                <a:ea typeface="Meiryo" charset="-128"/>
                <a:cs typeface="Meiryo" charset="-128"/>
              </a:endParaRPr>
            </a:p>
          </p:txBody>
        </p:sp>
        <p:pic>
          <p:nvPicPr>
            <p:cNvPr id="275" name="Picture 5" descr="\\CHICOSTORAGE\Client Projects\Cisco References\Kubrick Icons\Kubrick png icons\topology_view_1033_256.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748906" y="2945553"/>
              <a:ext cx="642347" cy="642347"/>
            </a:xfrm>
            <a:prstGeom prst="rect">
              <a:avLst/>
            </a:prstGeom>
            <a:noFill/>
            <a:extLst>
              <a:ext uri="{909E8E84-426E-40dd-AFC4-6F175D3DCCD1}">
                <a14:hiddenFill xmlns:a14="http://schemas.microsoft.com/office/drawing/2010/main" xmlns="">
                  <a:solidFill>
                    <a:srgbClr val="FFFFFF"/>
                  </a:solidFill>
                </a14:hiddenFill>
              </a:ext>
            </a:extLst>
          </p:spPr>
        </p:pic>
        <p:sp>
          <p:nvSpPr>
            <p:cNvPr id="276" name="Oval 347"/>
            <p:cNvSpPr/>
            <p:nvPr/>
          </p:nvSpPr>
          <p:spPr>
            <a:xfrm>
              <a:off x="1443952" y="3472826"/>
              <a:ext cx="1262707" cy="163349"/>
            </a:xfrm>
            <a:prstGeom prst="ellipse">
              <a:avLst/>
            </a:prstGeom>
            <a:gradFill flip="none" rotWithShape="1">
              <a:gsLst>
                <a:gs pos="0">
                  <a:srgbClr val="000000">
                    <a:lumMod val="75000"/>
                    <a:alpha val="64000"/>
                  </a:srgbClr>
                </a:gs>
                <a:gs pos="100000">
                  <a:srgbClr val="33828D">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pic>
        <p:nvPicPr>
          <p:cNvPr id="277" name="Picture 3" descr="\\MV-FS\Projects\Cisco\References\Brand Assets\Kubrick Icons\Kubrick png icons\file_1036_256.png"/>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6300192" y="2591423"/>
            <a:ext cx="224779" cy="224778"/>
          </a:xfrm>
          <a:prstGeom prst="rect">
            <a:avLst/>
          </a:prstGeom>
          <a:noFill/>
        </p:spPr>
      </p:pic>
      <p:sp>
        <p:nvSpPr>
          <p:cNvPr id="278" name="TextBox 178"/>
          <p:cNvSpPr txBox="1"/>
          <p:nvPr/>
        </p:nvSpPr>
        <p:spPr>
          <a:xfrm>
            <a:off x="6406836" y="2594335"/>
            <a:ext cx="506596" cy="196204"/>
          </a:xfrm>
          <a:prstGeom prst="rect">
            <a:avLst/>
          </a:prstGeom>
          <a:noFill/>
        </p:spPr>
        <p:txBody>
          <a:bodyPr wrap="square" lIns="68568" tIns="34288" rIns="68568" bIns="34288"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en-US" sz="825" b="0" dirty="0">
                <a:solidFill>
                  <a:srgbClr val="FFFFFF"/>
                </a:solidFill>
                <a:ea typeface="Arial" charset="0"/>
                <a:cs typeface="Arial" charset="0"/>
              </a:rPr>
              <a:t>Policy</a:t>
            </a:r>
          </a:p>
        </p:txBody>
      </p:sp>
      <p:pic>
        <p:nvPicPr>
          <p:cNvPr id="279" name="Picture 3" descr="\\MV-FS\Projects\Cisco\References\Brand Assets\Kubrick Icons\Kubrick png icons\file_1036_256.png"/>
          <p:cNvPicPr>
            <a:picLocks noChangeAspect="1" noChangeArrowheads="1"/>
          </p:cNvPicPr>
          <p:nvPr/>
        </p:nvPicPr>
        <p:blipFill>
          <a:blip r:embed="rId10"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2870466" y="2639255"/>
            <a:ext cx="224779" cy="224778"/>
          </a:xfrm>
          <a:prstGeom prst="rect">
            <a:avLst/>
          </a:prstGeom>
          <a:noFill/>
        </p:spPr>
      </p:pic>
      <p:sp>
        <p:nvSpPr>
          <p:cNvPr id="280" name="TextBox 180"/>
          <p:cNvSpPr txBox="1"/>
          <p:nvPr/>
        </p:nvSpPr>
        <p:spPr>
          <a:xfrm>
            <a:off x="2459767" y="2618397"/>
            <a:ext cx="506596" cy="196204"/>
          </a:xfrm>
          <a:prstGeom prst="rect">
            <a:avLst/>
          </a:prstGeom>
          <a:noFill/>
        </p:spPr>
        <p:txBody>
          <a:bodyPr wrap="square" lIns="68568" tIns="34288" rIns="68568" bIns="34288"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en-US" sz="825" b="0" dirty="0">
                <a:solidFill>
                  <a:srgbClr val="FFFFFF"/>
                </a:solidFill>
                <a:ea typeface="Arial" charset="0"/>
                <a:cs typeface="Arial" charset="0"/>
              </a:rPr>
              <a:t>Policy</a:t>
            </a:r>
          </a:p>
        </p:txBody>
      </p:sp>
      <p:pic>
        <p:nvPicPr>
          <p:cNvPr id="281" name="Picture 3" descr="\\MV-FS\Projects\Cisco\References\Brand Assets\Kubrick Icons\Kubrick png icons\file_1036_256.png"/>
          <p:cNvPicPr>
            <a:picLocks noChangeAspect="1" noChangeArrowheads="1"/>
          </p:cNvPicPr>
          <p:nvPr/>
        </p:nvPicPr>
        <p:blipFill>
          <a:blip r:embed="rId10"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4418931" y="2883178"/>
            <a:ext cx="224779" cy="224778"/>
          </a:xfrm>
          <a:prstGeom prst="rect">
            <a:avLst/>
          </a:prstGeom>
          <a:noFill/>
        </p:spPr>
      </p:pic>
      <p:sp>
        <p:nvSpPr>
          <p:cNvPr id="282" name="TextBox 182"/>
          <p:cNvSpPr txBox="1"/>
          <p:nvPr/>
        </p:nvSpPr>
        <p:spPr>
          <a:xfrm>
            <a:off x="4555372" y="2893496"/>
            <a:ext cx="506596" cy="196204"/>
          </a:xfrm>
          <a:prstGeom prst="rect">
            <a:avLst/>
          </a:prstGeom>
          <a:noFill/>
        </p:spPr>
        <p:txBody>
          <a:bodyPr wrap="square" lIns="68568" tIns="34288" rIns="68568" bIns="34288"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en-US" sz="825" b="0" dirty="0">
                <a:solidFill>
                  <a:srgbClr val="FFFFFF"/>
                </a:solidFill>
                <a:ea typeface="Arial" charset="0"/>
                <a:cs typeface="Arial" charset="0"/>
              </a:rPr>
              <a:t>Policy</a:t>
            </a:r>
          </a:p>
        </p:txBody>
      </p:sp>
      <p:grpSp>
        <p:nvGrpSpPr>
          <p:cNvPr id="283" name="Group 337"/>
          <p:cNvGrpSpPr/>
          <p:nvPr>
            <p:custDataLst>
              <p:tags r:id="rId3"/>
            </p:custDataLst>
          </p:nvPr>
        </p:nvGrpSpPr>
        <p:grpSpPr>
          <a:xfrm>
            <a:off x="3465084" y="3153025"/>
            <a:ext cx="2049925" cy="611625"/>
            <a:chOff x="2492764" y="3404656"/>
            <a:chExt cx="2733232" cy="815500"/>
          </a:xfrm>
        </p:grpSpPr>
        <p:sp>
          <p:nvSpPr>
            <p:cNvPr id="284" name="Oval 338"/>
            <p:cNvSpPr/>
            <p:nvPr/>
          </p:nvSpPr>
          <p:spPr>
            <a:xfrm>
              <a:off x="3292771" y="3825408"/>
              <a:ext cx="1262707" cy="217417"/>
            </a:xfrm>
            <a:prstGeom prst="ellipse">
              <a:avLst/>
            </a:prstGeom>
            <a:gradFill flip="none" rotWithShape="1">
              <a:gsLst>
                <a:gs pos="0">
                  <a:srgbClr val="000000">
                    <a:lumMod val="75000"/>
                    <a:alpha val="80000"/>
                  </a:srgbClr>
                </a:gs>
                <a:gs pos="100000">
                  <a:srgbClr val="33828D">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85" name="Group 339"/>
            <p:cNvGrpSpPr/>
            <p:nvPr/>
          </p:nvGrpSpPr>
          <p:grpSpPr>
            <a:xfrm>
              <a:off x="2492764" y="3404656"/>
              <a:ext cx="2733232" cy="815500"/>
              <a:chOff x="2492764" y="3404656"/>
              <a:chExt cx="2733232" cy="815500"/>
            </a:xfrm>
          </p:grpSpPr>
          <p:pic>
            <p:nvPicPr>
              <p:cNvPr id="286" name="Picture 10" descr="\\CHICOSTORAGE\Client Projects\Cisco References\Kubrick Icons\Kubrick png icons\Utilization_cpu_1005_256.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632148" y="3404656"/>
                <a:ext cx="583952" cy="583952"/>
              </a:xfrm>
              <a:prstGeom prst="rect">
                <a:avLst/>
              </a:prstGeom>
              <a:noFill/>
              <a:extLst>
                <a:ext uri="{909E8E84-426E-40dd-AFC4-6F175D3DCCD1}">
                  <a14:hiddenFill xmlns:a14="http://schemas.microsoft.com/office/drawing/2010/main" xmlns="">
                    <a:solidFill>
                      <a:srgbClr val="FFFFFF"/>
                    </a:solidFill>
                  </a14:hiddenFill>
                </a:ext>
              </a:extLst>
            </p:spPr>
          </p:pic>
          <p:sp>
            <p:nvSpPr>
              <p:cNvPr id="287" name="TextBox 341"/>
              <p:cNvSpPr txBox="1"/>
              <p:nvPr/>
            </p:nvSpPr>
            <p:spPr>
              <a:xfrm>
                <a:off x="2492764" y="3932898"/>
                <a:ext cx="2733232" cy="287258"/>
              </a:xfrm>
              <a:prstGeom prst="rect">
                <a:avLst/>
              </a:prstGeom>
              <a:noFill/>
            </p:spPr>
            <p:txBody>
              <a:bodyPr wrap="square" rtlCol="0">
                <a:spAutoFit/>
              </a:bodyPr>
              <a:lstStyle>
                <a:defPPr>
                  <a:defRPr lang="en-US"/>
                </a:defPPr>
                <a:lvl1pPr algn="ctr">
                  <a:defRPr sz="1600" b="1">
                    <a:solidFill>
                      <a:schemeClr val="bg1"/>
                    </a:solidFill>
                  </a:defRPr>
                </a:lvl1p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srgbClr val="FFFFFF"/>
                    </a:solidFill>
                    <a:effectLst/>
                    <a:uLnTx/>
                    <a:uFillTx/>
                    <a:latin typeface="Meiryo" charset="-128"/>
                    <a:ea typeface="Meiryo" charset="-128"/>
                    <a:cs typeface="Meiryo" charset="-128"/>
                  </a:rPr>
                  <a:t>コンピューティング</a:t>
                </a:r>
                <a:endParaRPr kumimoji="0" lang="en-US" sz="800" b="0" i="0" u="none" strike="noStrike" kern="0" cap="none" spc="0" normalizeH="0" baseline="0" noProof="0" dirty="0">
                  <a:ln>
                    <a:noFill/>
                  </a:ln>
                  <a:solidFill>
                    <a:srgbClr val="FFFFFF"/>
                  </a:solidFill>
                  <a:effectLst/>
                  <a:uLnTx/>
                  <a:uFillTx/>
                  <a:latin typeface="Meiryo" charset="-128"/>
                  <a:ea typeface="Meiryo" charset="-128"/>
                  <a:cs typeface="Meiryo" charset="-128"/>
                </a:endParaRPr>
              </a:p>
            </p:txBody>
          </p:sp>
        </p:grpSp>
      </p:grpSp>
      <p:sp>
        <p:nvSpPr>
          <p:cNvPr id="288" name="Rounded Rectangle 3"/>
          <p:cNvSpPr/>
          <p:nvPr/>
        </p:nvSpPr>
        <p:spPr>
          <a:xfrm>
            <a:off x="1434769" y="2966632"/>
            <a:ext cx="1388678" cy="426691"/>
          </a:xfrm>
          <a:prstGeom prst="roundRect">
            <a:avLst/>
          </a:prstGeom>
          <a:gradFill rotWithShape="1">
            <a:gsLst>
              <a:gs pos="0">
                <a:srgbClr val="33828D">
                  <a:shade val="51000"/>
                  <a:satMod val="130000"/>
                </a:srgbClr>
              </a:gs>
              <a:gs pos="80000">
                <a:srgbClr val="33828D">
                  <a:shade val="93000"/>
                  <a:satMod val="130000"/>
                </a:srgbClr>
              </a:gs>
              <a:gs pos="100000">
                <a:srgbClr val="33828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rPr>
              <a:t>ACI</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smtClean="0">
                <a:ln>
                  <a:noFill/>
                </a:ln>
                <a:solidFill>
                  <a:srgbClr val="FFFFFF"/>
                </a:solidFill>
                <a:effectLst/>
                <a:uLnTx/>
                <a:uFillTx/>
                <a:latin typeface="Arial" charset="0"/>
                <a:ea typeface="Arial" charset="0"/>
                <a:cs typeface="Arial" charset="0"/>
              </a:rPr>
              <a:t>Software-Defined Networking</a:t>
            </a:r>
          </a:p>
        </p:txBody>
      </p:sp>
      <p:sp>
        <p:nvSpPr>
          <p:cNvPr id="289" name="Rounded Rectangle 129"/>
          <p:cNvSpPr/>
          <p:nvPr/>
        </p:nvSpPr>
        <p:spPr>
          <a:xfrm>
            <a:off x="3717905" y="3167555"/>
            <a:ext cx="1664267" cy="426691"/>
          </a:xfrm>
          <a:prstGeom prst="roundRect">
            <a:avLst/>
          </a:prstGeom>
          <a:gradFill rotWithShape="1">
            <a:gsLst>
              <a:gs pos="0">
                <a:srgbClr val="D3D3DA">
                  <a:shade val="51000"/>
                  <a:satMod val="130000"/>
                </a:srgbClr>
              </a:gs>
              <a:gs pos="80000">
                <a:srgbClr val="D3D3DA">
                  <a:shade val="93000"/>
                  <a:satMod val="130000"/>
                </a:srgbClr>
              </a:gs>
              <a:gs pos="100000">
                <a:srgbClr val="D3D3D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rPr>
              <a:t>UCS</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charset="0"/>
                <a:ea typeface="Arial" charset="0"/>
                <a:cs typeface="Arial" charset="0"/>
              </a:rPr>
              <a:t>Software-Defined Compute</a:t>
            </a:r>
          </a:p>
        </p:txBody>
      </p:sp>
      <p:sp>
        <p:nvSpPr>
          <p:cNvPr id="290" name="Rounded Rectangle 132"/>
          <p:cNvSpPr/>
          <p:nvPr/>
        </p:nvSpPr>
        <p:spPr>
          <a:xfrm>
            <a:off x="3216393" y="2217067"/>
            <a:ext cx="2534496" cy="442896"/>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Arial" charset="0"/>
                <a:ea typeface="Arial" charset="0"/>
                <a:cs typeface="Arial" charset="0"/>
              </a:rPr>
              <a:t>Cisco One Data Center Suite</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Orchestrate, </a:t>
            </a:r>
            <a:r>
              <a:rPr kumimoji="0" lang="en-US" sz="500" b="0" i="0" u="none" strike="noStrike" kern="0" cap="none" spc="0" normalizeH="0" baseline="0" noProof="0" dirty="0" err="1" smtClean="0">
                <a:ln>
                  <a:noFill/>
                </a:ln>
                <a:solidFill>
                  <a:srgbClr val="FFFFFF"/>
                </a:solidFill>
                <a:effectLst/>
                <a:uLnTx/>
                <a:uFillTx/>
                <a:latin typeface="Arial" charset="0"/>
                <a:ea typeface="Arial" charset="0"/>
                <a:cs typeface="Arial" charset="0"/>
              </a:rPr>
              <a:t>Optmize</a:t>
            </a: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 &amp; Manage Infrastructure</a:t>
            </a:r>
          </a:p>
        </p:txBody>
      </p:sp>
      <p:pic>
        <p:nvPicPr>
          <p:cNvPr id="291" name="Picture 2"/>
          <p:cNvPicPr>
            <a:picLocks noChangeAspect="1"/>
          </p:cNvPicPr>
          <p:nvPr/>
        </p:nvPicPr>
        <p:blipFill>
          <a:blip r:embed="rId15"/>
          <a:stretch>
            <a:fillRect/>
          </a:stretch>
        </p:blipFill>
        <p:spPr>
          <a:xfrm>
            <a:off x="1552548" y="1684407"/>
            <a:ext cx="403292" cy="403292"/>
          </a:xfrm>
          <a:prstGeom prst="rect">
            <a:avLst/>
          </a:prstGeom>
        </p:spPr>
      </p:pic>
      <p:pic>
        <p:nvPicPr>
          <p:cNvPr id="292" name="Picture 4"/>
          <p:cNvPicPr>
            <a:picLocks noChangeAspect="1"/>
          </p:cNvPicPr>
          <p:nvPr/>
        </p:nvPicPr>
        <p:blipFill rotWithShape="1">
          <a:blip r:embed="rId16"/>
          <a:srcRect l="7115" t="30423" r="62809" b="42713"/>
          <a:stretch/>
        </p:blipFill>
        <p:spPr>
          <a:xfrm>
            <a:off x="917254" y="1710771"/>
            <a:ext cx="437613" cy="302042"/>
          </a:xfrm>
          <a:prstGeom prst="rect">
            <a:avLst/>
          </a:prstGeom>
        </p:spPr>
      </p:pic>
      <p:pic>
        <p:nvPicPr>
          <p:cNvPr id="293" name="Picture 2" descr="http://media.corporate-ir.net/media_files/IROL/17/176060/KindleLogos/AWS%20Logo%20-%20New/aws_logo_web_300px.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26095" y="987574"/>
            <a:ext cx="726782" cy="302826"/>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4" descr="http://www.cloudlinktech.com/wp-content/uploads/2015/05/ms_azure1.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49795" y="1329878"/>
            <a:ext cx="1043608" cy="178766"/>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6" descr="http://im.pcmag.com/pcmagus/photo/default/softlayerlogo3_eteq.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61932" y="1567692"/>
            <a:ext cx="718021" cy="126997"/>
          </a:xfrm>
          <a:prstGeom prst="rect">
            <a:avLst/>
          </a:prstGeom>
          <a:noFill/>
          <a:extLst>
            <a:ext uri="{909E8E84-426E-40DD-AFC4-6F175D3DCCD1}">
              <a14:hiddenFill xmlns:a14="http://schemas.microsoft.com/office/drawing/2010/main">
                <a:solidFill>
                  <a:srgbClr val="FFFFFF"/>
                </a:solidFill>
              </a14:hiddenFill>
            </a:ext>
          </a:extLst>
        </p:spPr>
      </p:pic>
      <p:cxnSp>
        <p:nvCxnSpPr>
          <p:cNvPr id="296" name="Straight Connector 142"/>
          <p:cNvCxnSpPr/>
          <p:nvPr/>
        </p:nvCxnSpPr>
        <p:spPr>
          <a:xfrm flipV="1">
            <a:off x="5599798" y="1943020"/>
            <a:ext cx="1018994" cy="343747"/>
          </a:xfrm>
          <a:prstGeom prst="line">
            <a:avLst/>
          </a:prstGeom>
          <a:noFill/>
          <a:ln w="19050" cap="flat" cmpd="sng" algn="ctr">
            <a:solidFill>
              <a:srgbClr val="272A48"/>
            </a:solidFill>
            <a:prstDash val="sysDot"/>
          </a:ln>
          <a:effectLst/>
        </p:spPr>
      </p:cxnSp>
      <p:sp>
        <p:nvSpPr>
          <p:cNvPr id="297" name="Rectangle 12"/>
          <p:cNvSpPr/>
          <p:nvPr/>
        </p:nvSpPr>
        <p:spPr>
          <a:xfrm>
            <a:off x="7417446" y="2283718"/>
            <a:ext cx="538930" cy="253916"/>
          </a:xfrm>
          <a:prstGeom prst="rect">
            <a:avLst/>
          </a:prstGeom>
        </p:spPr>
        <p:txBody>
          <a:bodyPr wrap="none">
            <a:spAutoFit/>
          </a:bodyPr>
          <a:lstStyle/>
          <a:p>
            <a:pPr defTabSz="456915" fontAlgn="auto">
              <a:spcBef>
                <a:spcPts val="0"/>
              </a:spcBef>
              <a:spcAft>
                <a:spcPts val="0"/>
              </a:spcAft>
            </a:pPr>
            <a:r>
              <a:rPr lang="en-US" sz="1050" smtClean="0">
                <a:solidFill>
                  <a:srgbClr val="000000"/>
                </a:solidFill>
                <a:ea typeface="Arial" charset="0"/>
                <a:cs typeface="Arial" charset="0"/>
              </a:rPr>
              <a:t>Cloud</a:t>
            </a:r>
            <a:endParaRPr lang="en-US" sz="1050" dirty="0">
              <a:solidFill>
                <a:srgbClr val="000000"/>
              </a:solidFill>
              <a:ea typeface="Arial" charset="0"/>
              <a:cs typeface="Arial" charset="0"/>
            </a:endParaRPr>
          </a:p>
        </p:txBody>
      </p:sp>
      <p:sp>
        <p:nvSpPr>
          <p:cNvPr id="298" name="TextBox 155"/>
          <p:cNvSpPr txBox="1"/>
          <p:nvPr/>
        </p:nvSpPr>
        <p:spPr>
          <a:xfrm>
            <a:off x="5796136" y="3436426"/>
            <a:ext cx="2049925" cy="215444"/>
          </a:xfrm>
          <a:prstGeom prst="rect">
            <a:avLst/>
          </a:prstGeom>
          <a:noFill/>
        </p:spPr>
        <p:txBody>
          <a:bodyPr wrap="square"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ja-JP" altLang="en-US" sz="800" b="0" dirty="0" smtClean="0">
                <a:solidFill>
                  <a:srgbClr val="FFFFFF"/>
                </a:solidFill>
                <a:latin typeface="Meiryo" charset="-128"/>
                <a:ea typeface="Meiryo" charset="-128"/>
                <a:cs typeface="Meiryo" charset="-128"/>
              </a:rPr>
              <a:t>ストレージ</a:t>
            </a:r>
            <a:endParaRPr lang="en-US" sz="800" b="0" dirty="0" smtClean="0">
              <a:solidFill>
                <a:srgbClr val="FFFFFF"/>
              </a:solidFill>
              <a:latin typeface="Meiryo" charset="-128"/>
              <a:ea typeface="Meiryo" charset="-128"/>
              <a:cs typeface="Meiryo" charset="-128"/>
            </a:endParaRPr>
          </a:p>
        </p:txBody>
      </p:sp>
      <p:pic>
        <p:nvPicPr>
          <p:cNvPr id="299" name="Picture 3" descr="\\MV-FS\Projects\Cisco\References\Brand Assets\Kubrick Icons\Kubrick png icons\file_1036_256.png"/>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5974984" y="1770908"/>
            <a:ext cx="224779" cy="224778"/>
          </a:xfrm>
          <a:prstGeom prst="rect">
            <a:avLst/>
          </a:prstGeom>
          <a:noFill/>
        </p:spPr>
      </p:pic>
      <p:sp>
        <p:nvSpPr>
          <p:cNvPr id="300" name="TextBox 159"/>
          <p:cNvSpPr txBox="1"/>
          <p:nvPr/>
        </p:nvSpPr>
        <p:spPr>
          <a:xfrm>
            <a:off x="6081628" y="1773820"/>
            <a:ext cx="506596" cy="196204"/>
          </a:xfrm>
          <a:prstGeom prst="rect">
            <a:avLst/>
          </a:prstGeom>
          <a:noFill/>
        </p:spPr>
        <p:txBody>
          <a:bodyPr wrap="square" lIns="68568" tIns="34288" rIns="68568" bIns="34288"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en-US" sz="825" b="0" dirty="0">
                <a:solidFill>
                  <a:srgbClr val="000000"/>
                </a:solidFill>
                <a:ea typeface="Arial" charset="0"/>
                <a:cs typeface="Arial" charset="0"/>
              </a:rPr>
              <a:t>Policy</a:t>
            </a:r>
          </a:p>
        </p:txBody>
      </p:sp>
      <p:sp>
        <p:nvSpPr>
          <p:cNvPr id="301" name="Rectangle 160"/>
          <p:cNvSpPr/>
          <p:nvPr/>
        </p:nvSpPr>
        <p:spPr>
          <a:xfrm>
            <a:off x="854495" y="2045345"/>
            <a:ext cx="1189749" cy="253916"/>
          </a:xfrm>
          <a:prstGeom prst="rect">
            <a:avLst/>
          </a:prstGeom>
        </p:spPr>
        <p:txBody>
          <a:bodyPr wrap="none">
            <a:spAutoFit/>
          </a:bodyPr>
          <a:lstStyle/>
          <a:p>
            <a:pPr defTabSz="456915" fontAlgn="auto">
              <a:spcBef>
                <a:spcPts val="0"/>
              </a:spcBef>
              <a:spcAft>
                <a:spcPts val="0"/>
              </a:spcAft>
            </a:pPr>
            <a:r>
              <a:rPr lang="en-US" sz="1050" dirty="0" smtClean="0">
                <a:solidFill>
                  <a:srgbClr val="000000"/>
                </a:solidFill>
                <a:ea typeface="Arial" charset="0"/>
                <a:cs typeface="Arial" charset="0"/>
              </a:rPr>
              <a:t>Open Integration</a:t>
            </a:r>
            <a:endParaRPr lang="en-US" sz="1050" dirty="0">
              <a:solidFill>
                <a:srgbClr val="000000"/>
              </a:solidFill>
              <a:ea typeface="Arial" charset="0"/>
              <a:cs typeface="Arial" charset="0"/>
            </a:endParaRPr>
          </a:p>
        </p:txBody>
      </p:sp>
      <p:pic>
        <p:nvPicPr>
          <p:cNvPr id="302" name="Picture 2" descr="http://www.freeiconspng.com/uploads/storage-icon-10.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29769" y="3075806"/>
            <a:ext cx="334519" cy="334519"/>
          </a:xfrm>
          <a:prstGeom prst="rect">
            <a:avLst/>
          </a:prstGeom>
          <a:noFill/>
          <a:extLst>
            <a:ext uri="{909E8E84-426E-40DD-AFC4-6F175D3DCCD1}">
              <a14:hiddenFill xmlns:a14="http://schemas.microsoft.com/office/drawing/2010/main">
                <a:solidFill>
                  <a:srgbClr val="FFFFFF"/>
                </a:solidFill>
              </a14:hiddenFill>
            </a:ext>
          </a:extLst>
        </p:spPr>
      </p:pic>
      <p:sp>
        <p:nvSpPr>
          <p:cNvPr id="303" name="Rounded Rectangle 146"/>
          <p:cNvSpPr/>
          <p:nvPr/>
        </p:nvSpPr>
        <p:spPr>
          <a:xfrm>
            <a:off x="5850953" y="3021927"/>
            <a:ext cx="1956892" cy="426691"/>
          </a:xfrm>
          <a:prstGeom prst="roundRect">
            <a:avLst/>
          </a:prstGeom>
          <a:solidFill>
            <a:srgbClr val="52526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FFFFFF"/>
                </a:solidFill>
                <a:effectLst/>
                <a:uLnTx/>
                <a:uFillTx/>
                <a:latin typeface="Arial" charset="0"/>
                <a:ea typeface="Arial" charset="0"/>
                <a:cs typeface="Arial" charset="0"/>
              </a:rPr>
              <a:t>HyperFlex</a:t>
            </a:r>
            <a:r>
              <a:rPr kumimoji="0" lang="en-US" sz="1200" b="0" i="0" u="none" strike="noStrike" kern="0" cap="none" spc="0" normalizeH="0" baseline="0" noProof="0" dirty="0" smtClean="0">
                <a:ln>
                  <a:noFill/>
                </a:ln>
                <a:solidFill>
                  <a:srgbClr val="FFFFFF"/>
                </a:solidFill>
                <a:effectLst/>
                <a:uLnTx/>
                <a:uFillTx/>
                <a:latin typeface="Arial" charset="0"/>
                <a:ea typeface="Arial" charset="0"/>
                <a:cs typeface="Arial" charset="0"/>
              </a:rPr>
              <a:t>/UCS/3</a:t>
            </a:r>
            <a:r>
              <a:rPr kumimoji="0" lang="en-US" sz="1200" b="0" i="0" u="none" strike="noStrike" kern="0" cap="none" spc="0" normalizeH="0" baseline="30000" noProof="0" dirty="0" smtClean="0">
                <a:ln>
                  <a:noFill/>
                </a:ln>
                <a:solidFill>
                  <a:srgbClr val="FFFFFF"/>
                </a:solidFill>
                <a:effectLst/>
                <a:uLnTx/>
                <a:uFillTx/>
                <a:latin typeface="Arial" charset="0"/>
                <a:ea typeface="Arial" charset="0"/>
                <a:cs typeface="Arial" charset="0"/>
              </a:rPr>
              <a:t>rd</a:t>
            </a:r>
            <a:r>
              <a:rPr kumimoji="0" lang="en-US" sz="1200" b="0" i="0" u="none" strike="noStrike" kern="0" cap="none" spc="0" normalizeH="0" baseline="0" noProof="0" dirty="0" smtClean="0">
                <a:ln>
                  <a:noFill/>
                </a:ln>
                <a:solidFill>
                  <a:srgbClr val="FFFFFF"/>
                </a:solidFill>
                <a:effectLst/>
                <a:uLnTx/>
                <a:uFillTx/>
                <a:latin typeface="Arial" charset="0"/>
                <a:ea typeface="Arial" charset="0"/>
                <a:cs typeface="Arial" charset="0"/>
              </a:rPr>
              <a:t> party</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FFFFFF"/>
                </a:solidFill>
                <a:effectLst/>
                <a:uLnTx/>
                <a:uFillTx/>
                <a:latin typeface="Arial" charset="0"/>
                <a:ea typeface="Arial" charset="0"/>
                <a:cs typeface="Arial" charset="0"/>
              </a:rPr>
              <a:t>(HCI/SDS/Converged)</a:t>
            </a:r>
          </a:p>
        </p:txBody>
      </p:sp>
      <p:sp>
        <p:nvSpPr>
          <p:cNvPr id="304" name="TextBox 7"/>
          <p:cNvSpPr txBox="1"/>
          <p:nvPr/>
        </p:nvSpPr>
        <p:spPr>
          <a:xfrm>
            <a:off x="8963247" y="3817088"/>
            <a:ext cx="184731" cy="369332"/>
          </a:xfrm>
          <a:prstGeom prst="rect">
            <a:avLst/>
          </a:prstGeom>
          <a:noFill/>
        </p:spPr>
        <p:txBody>
          <a:bodyPr wrap="none" rtlCol="0">
            <a:spAutoFit/>
          </a:bodyPr>
          <a:lstStyle/>
          <a:p>
            <a:pPr defTabSz="456915" fontAlgn="auto">
              <a:spcBef>
                <a:spcPts val="0"/>
              </a:spcBef>
              <a:spcAft>
                <a:spcPts val="0"/>
              </a:spcAft>
            </a:pPr>
            <a:endParaRPr lang="en-US">
              <a:solidFill>
                <a:srgbClr val="000000"/>
              </a:solidFill>
              <a:latin typeface="CiscoSansTT Light"/>
              <a:ea typeface=""/>
              <a:cs typeface=""/>
            </a:endParaRPr>
          </a:p>
        </p:txBody>
      </p:sp>
      <p:pic>
        <p:nvPicPr>
          <p:cNvPr id="305" name="Picture 2" descr="mage result for tetration analytics cisc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07822" y="4724504"/>
            <a:ext cx="1167099" cy="583550"/>
          </a:xfrm>
          <a:prstGeom prst="rect">
            <a:avLst/>
          </a:prstGeom>
          <a:noFill/>
          <a:extLst>
            <a:ext uri="{909E8E84-426E-40DD-AFC4-6F175D3DCCD1}">
              <a14:hiddenFill xmlns:a14="http://schemas.microsoft.com/office/drawing/2010/main">
                <a:solidFill>
                  <a:srgbClr val="FFFFFF"/>
                </a:solidFill>
              </a14:hiddenFill>
            </a:ext>
          </a:extLst>
        </p:spPr>
      </p:pic>
      <p:sp>
        <p:nvSpPr>
          <p:cNvPr id="306" name="Rounded Rectangle 8"/>
          <p:cNvSpPr/>
          <p:nvPr/>
        </p:nvSpPr>
        <p:spPr>
          <a:xfrm>
            <a:off x="2915816" y="1816359"/>
            <a:ext cx="883955" cy="395351"/>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Infra Automation</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(UCSD,UCS Central, PM, IMC Sup, VACS)</a:t>
            </a:r>
          </a:p>
        </p:txBody>
      </p:sp>
      <p:sp>
        <p:nvSpPr>
          <p:cNvPr id="307" name="Rounded Rectangle 148"/>
          <p:cNvSpPr/>
          <p:nvPr/>
        </p:nvSpPr>
        <p:spPr>
          <a:xfrm>
            <a:off x="3808537" y="1817798"/>
            <a:ext cx="691455" cy="395351"/>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Infra Optimization</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(CWOM)</a:t>
            </a:r>
          </a:p>
        </p:txBody>
      </p:sp>
      <p:sp>
        <p:nvSpPr>
          <p:cNvPr id="308" name="Rounded Rectangle 149"/>
          <p:cNvSpPr/>
          <p:nvPr/>
        </p:nvSpPr>
        <p:spPr>
          <a:xfrm>
            <a:off x="4528617" y="1819737"/>
            <a:ext cx="691455" cy="395351"/>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Big Data Automation</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(UCSD for Big Data)</a:t>
            </a:r>
          </a:p>
        </p:txBody>
      </p:sp>
      <p:sp>
        <p:nvSpPr>
          <p:cNvPr id="309" name="Rounded Rectangle 150"/>
          <p:cNvSpPr/>
          <p:nvPr/>
        </p:nvSpPr>
        <p:spPr>
          <a:xfrm>
            <a:off x="5248697" y="1816359"/>
            <a:ext cx="691455" cy="395351"/>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Service Management</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(PSC and PO)</a:t>
            </a:r>
          </a:p>
        </p:txBody>
      </p:sp>
      <p:sp>
        <p:nvSpPr>
          <p:cNvPr id="310" name="Rounded Rectangle 151"/>
          <p:cNvSpPr/>
          <p:nvPr/>
        </p:nvSpPr>
        <p:spPr>
          <a:xfrm>
            <a:off x="6760045" y="1647998"/>
            <a:ext cx="1189750" cy="395351"/>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FFFFFF"/>
                </a:solidFill>
                <a:effectLst/>
                <a:uLnTx/>
                <a:uFillTx/>
                <a:latin typeface="Arial" charset="0"/>
                <a:ea typeface="Arial" charset="0"/>
                <a:cs typeface="Arial" charset="0"/>
              </a:rPr>
              <a:t>Cloud Management</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(Cloud Center)</a:t>
            </a:r>
          </a:p>
        </p:txBody>
      </p:sp>
      <p:cxnSp>
        <p:nvCxnSpPr>
          <p:cNvPr id="311" name="Straight Connector 152"/>
          <p:cNvCxnSpPr>
            <a:endCxn id="172" idx="1"/>
          </p:cNvCxnSpPr>
          <p:nvPr/>
        </p:nvCxnSpPr>
        <p:spPr>
          <a:xfrm flipV="1">
            <a:off x="1964960" y="2014035"/>
            <a:ext cx="950856" cy="9152"/>
          </a:xfrm>
          <a:prstGeom prst="line">
            <a:avLst/>
          </a:prstGeom>
          <a:noFill/>
          <a:ln w="19050" cap="flat" cmpd="sng" algn="ctr">
            <a:solidFill>
              <a:srgbClr val="272A48"/>
            </a:solidFill>
            <a:prstDash val="sysDot"/>
          </a:ln>
          <a:effectLst/>
        </p:spPr>
      </p:cxnSp>
      <p:cxnSp>
        <p:nvCxnSpPr>
          <p:cNvPr id="312" name="Straight Connector 153"/>
          <p:cNvCxnSpPr/>
          <p:nvPr/>
        </p:nvCxnSpPr>
        <p:spPr>
          <a:xfrm>
            <a:off x="1964692" y="2030695"/>
            <a:ext cx="168766" cy="862800"/>
          </a:xfrm>
          <a:prstGeom prst="line">
            <a:avLst/>
          </a:prstGeom>
          <a:noFill/>
          <a:ln w="19050" cap="flat" cmpd="sng" algn="ctr">
            <a:solidFill>
              <a:srgbClr val="272A48"/>
            </a:solidFill>
            <a:prstDash val="sysDot"/>
          </a:ln>
          <a:effectLst/>
        </p:spPr>
      </p:cxnSp>
      <p:cxnSp>
        <p:nvCxnSpPr>
          <p:cNvPr id="313" name="Straight Connector 161"/>
          <p:cNvCxnSpPr/>
          <p:nvPr/>
        </p:nvCxnSpPr>
        <p:spPr>
          <a:xfrm>
            <a:off x="1967057" y="2022201"/>
            <a:ext cx="583712" cy="485948"/>
          </a:xfrm>
          <a:prstGeom prst="line">
            <a:avLst/>
          </a:prstGeom>
          <a:noFill/>
          <a:ln w="19050" cap="flat" cmpd="sng" algn="ctr">
            <a:solidFill>
              <a:srgbClr val="272A48"/>
            </a:solidFill>
            <a:prstDash val="sysDot"/>
          </a:ln>
          <a:effectLst/>
        </p:spPr>
      </p:cxnSp>
      <p:cxnSp>
        <p:nvCxnSpPr>
          <p:cNvPr id="314" name="Straight Connector 167"/>
          <p:cNvCxnSpPr/>
          <p:nvPr/>
        </p:nvCxnSpPr>
        <p:spPr>
          <a:xfrm>
            <a:off x="1984968" y="2014731"/>
            <a:ext cx="1099565" cy="461236"/>
          </a:xfrm>
          <a:prstGeom prst="line">
            <a:avLst/>
          </a:prstGeom>
          <a:noFill/>
          <a:ln w="19050" cap="flat" cmpd="sng" algn="ctr">
            <a:solidFill>
              <a:srgbClr val="272A48"/>
            </a:solidFill>
            <a:prstDash val="sysDot"/>
          </a:ln>
          <a:effectLst/>
        </p:spPr>
      </p:cxnSp>
      <p:grpSp>
        <p:nvGrpSpPr>
          <p:cNvPr id="315" name="Group 19"/>
          <p:cNvGrpSpPr/>
          <p:nvPr/>
        </p:nvGrpSpPr>
        <p:grpSpPr>
          <a:xfrm>
            <a:off x="4306691" y="4831766"/>
            <a:ext cx="945354" cy="306702"/>
            <a:chOff x="3867817" y="1424719"/>
            <a:chExt cx="1183715" cy="396993"/>
          </a:xfrm>
        </p:grpSpPr>
        <p:pic>
          <p:nvPicPr>
            <p:cNvPr id="316" name="Picture 170"/>
            <p:cNvPicPr>
              <a:picLocks noChangeAspect="1"/>
            </p:cNvPicPr>
            <p:nvPr/>
          </p:nvPicPr>
          <p:blipFill rotWithShape="1">
            <a:blip r:embed="rId22"/>
            <a:srcRect t="1" b="24359"/>
            <a:stretch/>
          </p:blipFill>
          <p:spPr>
            <a:xfrm>
              <a:off x="3867817" y="1424719"/>
              <a:ext cx="524840" cy="396993"/>
            </a:xfrm>
            <a:prstGeom prst="rect">
              <a:avLst/>
            </a:prstGeom>
          </p:spPr>
        </p:pic>
        <p:pic>
          <p:nvPicPr>
            <p:cNvPr id="317" name="Picture 173"/>
            <p:cNvPicPr>
              <a:picLocks noChangeAspect="1"/>
            </p:cNvPicPr>
            <p:nvPr/>
          </p:nvPicPr>
          <p:blipFill rotWithShape="1">
            <a:blip r:embed="rId22"/>
            <a:srcRect t="70523"/>
            <a:stretch/>
          </p:blipFill>
          <p:spPr>
            <a:xfrm>
              <a:off x="4164301" y="1517610"/>
              <a:ext cx="887231" cy="261528"/>
            </a:xfrm>
            <a:prstGeom prst="rect">
              <a:avLst/>
            </a:prstGeom>
          </p:spPr>
        </p:pic>
      </p:grpSp>
      <p:sp>
        <p:nvSpPr>
          <p:cNvPr id="318" name="TextBox 183"/>
          <p:cNvSpPr txBox="1"/>
          <p:nvPr/>
        </p:nvSpPr>
        <p:spPr>
          <a:xfrm>
            <a:off x="2483768" y="3662903"/>
            <a:ext cx="4168160" cy="276999"/>
          </a:xfrm>
          <a:prstGeom prst="rect">
            <a:avLst/>
          </a:prstGeom>
          <a:noFill/>
          <a:effectLst>
            <a:outerShdw blurRad="50800" dist="50800" dir="16200000" rotWithShape="0">
              <a:prstClr val="black">
                <a:alpha val="16000"/>
              </a:prstClr>
            </a:outerShdw>
          </a:effectLst>
        </p:spPr>
        <p:txBody>
          <a:bodyPr spcFirstLastPara="1" wrap="none" lIns="91420" tIns="45710" rIns="91420" bIns="45710" numCol="1" rtlCol="0">
            <a:prstTxWarp prst="textArchDown">
              <a:avLst/>
            </a:prstTxWarp>
            <a:spAutoFit/>
          </a:bodyPr>
          <a:lstStyle/>
          <a:p>
            <a:pPr algn="ctr" defTabSz="456915" fontAlgn="auto">
              <a:spcBef>
                <a:spcPts val="0"/>
              </a:spcBef>
              <a:spcAft>
                <a:spcPts val="0"/>
              </a:spcAft>
            </a:pPr>
            <a:r>
              <a:rPr lang="ja-JP" altLang="en-US" sz="1600" b="1" dirty="0" smtClean="0">
                <a:solidFill>
                  <a:srgbClr val="FFFFFF"/>
                </a:solidFill>
                <a:latin typeface="MS PGothic" charset="-128"/>
                <a:ea typeface="MS PGothic" charset="-128"/>
                <a:cs typeface="MS PGothic" charset="-128"/>
              </a:rPr>
              <a:t>プラットフォーム基盤</a:t>
            </a:r>
            <a:endParaRPr lang="en-US" sz="1600" b="1" dirty="0">
              <a:solidFill>
                <a:srgbClr val="FFFFFF"/>
              </a:solidFill>
              <a:latin typeface="MS PGothic" charset="-128"/>
              <a:ea typeface="MS PGothic" charset="-128"/>
              <a:cs typeface="MS PGothic" charset="-128"/>
            </a:endParaRPr>
          </a:p>
        </p:txBody>
      </p:sp>
      <p:pic>
        <p:nvPicPr>
          <p:cNvPr id="319" name="Picture 184" descr="Screen Shot 2015-10-19 at 10.47.49 AM.png"/>
          <p:cNvPicPr>
            <a:picLocks noChangeAspect="1"/>
          </p:cNvPicPr>
          <p:nvPr/>
        </p:nvPicPr>
        <p:blipFill rotWithShape="1">
          <a:blip r:embed="rId23">
            <a:extLst>
              <a:ext uri="{28A0092B-C50C-407E-A947-70E740481C1C}">
                <a14:useLocalDpi xmlns:a14="http://schemas.microsoft.com/office/drawing/2010/main" val="0"/>
              </a:ext>
            </a:extLst>
          </a:blip>
          <a:srcRect l="53932" t="11943" r="2140" b="12797"/>
          <a:stretch/>
        </p:blipFill>
        <p:spPr>
          <a:xfrm>
            <a:off x="8121616" y="1763172"/>
            <a:ext cx="663243" cy="280177"/>
          </a:xfrm>
          <a:prstGeom prst="rect">
            <a:avLst/>
          </a:prstGeom>
        </p:spPr>
      </p:pic>
      <p:sp>
        <p:nvSpPr>
          <p:cNvPr id="320" name="Richtungspfeil 65"/>
          <p:cNvSpPr/>
          <p:nvPr/>
        </p:nvSpPr>
        <p:spPr bwMode="auto">
          <a:xfrm>
            <a:off x="443859" y="4083918"/>
            <a:ext cx="2980178" cy="378689"/>
          </a:xfrm>
          <a:prstGeom prst="roundRect">
            <a:avLst>
              <a:gd name="adj" fmla="val 50000"/>
            </a:avLst>
          </a:prstGeom>
          <a:solidFill>
            <a:srgbClr val="272A48"/>
          </a:solidFill>
          <a:ln w="12700">
            <a:noFill/>
            <a:miter lim="800000"/>
            <a:headEnd/>
            <a:tailEnd/>
          </a:ln>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sp>
        <p:nvSpPr>
          <p:cNvPr id="321" name="Richtungspfeil 65"/>
          <p:cNvSpPr/>
          <p:nvPr/>
        </p:nvSpPr>
        <p:spPr bwMode="auto">
          <a:xfrm>
            <a:off x="3021738" y="4083918"/>
            <a:ext cx="2980178" cy="378689"/>
          </a:xfrm>
          <a:prstGeom prst="roundRect">
            <a:avLst>
              <a:gd name="adj" fmla="val 50000"/>
            </a:avLst>
          </a:prstGeom>
          <a:solidFill>
            <a:srgbClr val="FFFFFF"/>
          </a:solidFill>
          <a:ln w="12700">
            <a:noFill/>
            <a:miter lim="800000"/>
            <a:headEnd/>
            <a:tailEnd/>
          </a:ln>
          <a:effectLst>
            <a:outerShdw dist="38100" dir="10800000" algn="r" rotWithShape="0">
              <a:srgbClr val="272A48">
                <a:lumMod val="75000"/>
                <a:alpha val="40000"/>
              </a:srgbClr>
            </a:outerShdw>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sp>
        <p:nvSpPr>
          <p:cNvPr id="322" name="Richtungspfeil 65"/>
          <p:cNvSpPr/>
          <p:nvPr/>
        </p:nvSpPr>
        <p:spPr bwMode="auto">
          <a:xfrm>
            <a:off x="5599617" y="4083918"/>
            <a:ext cx="2980178" cy="378689"/>
          </a:xfrm>
          <a:prstGeom prst="roundRect">
            <a:avLst>
              <a:gd name="adj" fmla="val 50000"/>
            </a:avLst>
          </a:prstGeom>
          <a:solidFill>
            <a:srgbClr val="52526D"/>
          </a:solidFill>
          <a:ln w="12700">
            <a:noFill/>
            <a:miter lim="800000"/>
            <a:headEnd/>
            <a:tailEnd/>
          </a:ln>
          <a:effectLst>
            <a:outerShdw dist="38100" dir="10800000" algn="r" rotWithShape="0">
              <a:srgbClr val="FFFFFF">
                <a:lumMod val="50000"/>
                <a:alpha val="40000"/>
              </a:srgbClr>
            </a:outerShdw>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sp>
        <p:nvSpPr>
          <p:cNvPr id="323" name="TextBox 223"/>
          <p:cNvSpPr txBox="1"/>
          <p:nvPr/>
        </p:nvSpPr>
        <p:spPr>
          <a:xfrm>
            <a:off x="787112" y="4158042"/>
            <a:ext cx="2023540" cy="244682"/>
          </a:xfrm>
          <a:prstGeom prst="rect">
            <a:avLst/>
          </a:prstGeom>
          <a:noFill/>
          <a:ln>
            <a:noFill/>
          </a:ln>
        </p:spPr>
        <p:txBody>
          <a:bodyPr wrap="square" rtlCol="0" anchor="ctr">
            <a:spAutoFit/>
          </a:bodyPr>
          <a:lstStyle/>
          <a:p>
            <a:pPr algn="ctr" defTabSz="457166" eaLnBrk="0" fontAlgn="auto" hangingPunct="0">
              <a:lnSpc>
                <a:spcPct val="90000"/>
              </a:lnSpc>
              <a:spcBef>
                <a:spcPts val="0"/>
              </a:spcBef>
              <a:spcAft>
                <a:spcPts val="0"/>
              </a:spcAft>
              <a:defRPr/>
            </a:pPr>
            <a:r>
              <a:rPr lang="ja-JP" altLang="en-US" sz="1100" b="1" dirty="0" smtClean="0">
                <a:solidFill>
                  <a:srgbClr val="FFFFFF"/>
                </a:solidFill>
                <a:latin typeface="CiscoSansTT ExtraLight"/>
                <a:ea typeface="ＭＳ Ｐゴシック" charset="-128"/>
                <a:cs typeface="ＭＳ Ｐゴシック" charset="-128"/>
              </a:rPr>
              <a:t>リモート</a:t>
            </a:r>
            <a:r>
              <a:rPr lang="en-US" altLang="ja-JP" sz="1100" b="1" dirty="0" smtClean="0">
                <a:solidFill>
                  <a:srgbClr val="FFFFFF"/>
                </a:solidFill>
                <a:latin typeface="CiscoSansTT ExtraLight"/>
                <a:ea typeface="ＭＳ Ｐゴシック" charset="-128"/>
                <a:cs typeface="ＭＳ Ｐゴシック" charset="-128"/>
              </a:rPr>
              <a:t> </a:t>
            </a:r>
            <a:r>
              <a:rPr lang="ja-JP" altLang="en-US" sz="1100" b="1" dirty="0" smtClean="0">
                <a:solidFill>
                  <a:srgbClr val="FFFFFF"/>
                </a:solidFill>
                <a:latin typeface="CiscoSansTT ExtraLight"/>
                <a:ea typeface="ＭＳ Ｐゴシック" charset="-128"/>
                <a:cs typeface="ＭＳ Ｐゴシック" charset="-128"/>
              </a:rPr>
              <a:t>サイト</a:t>
            </a:r>
            <a:endParaRPr lang="en-US" sz="1100" b="1" dirty="0">
              <a:solidFill>
                <a:srgbClr val="FFFFFF"/>
              </a:solidFill>
              <a:latin typeface="CiscoSansTT ExtraLight"/>
              <a:ea typeface="ＭＳ Ｐゴシック" charset="-128"/>
              <a:cs typeface="ＭＳ Ｐゴシック" charset="-128"/>
            </a:endParaRPr>
          </a:p>
        </p:txBody>
      </p:sp>
      <p:sp>
        <p:nvSpPr>
          <p:cNvPr id="324" name="TextBox 224"/>
          <p:cNvSpPr txBox="1"/>
          <p:nvPr/>
        </p:nvSpPr>
        <p:spPr>
          <a:xfrm>
            <a:off x="6135881" y="4158042"/>
            <a:ext cx="2023540" cy="244682"/>
          </a:xfrm>
          <a:prstGeom prst="rect">
            <a:avLst/>
          </a:prstGeom>
          <a:noFill/>
          <a:ln>
            <a:noFill/>
          </a:ln>
        </p:spPr>
        <p:txBody>
          <a:bodyPr wrap="square" rtlCol="0" anchor="ctr">
            <a:spAutoFit/>
          </a:bodyPr>
          <a:lstStyle/>
          <a:p>
            <a:pPr algn="ctr" defTabSz="457166" eaLnBrk="0" fontAlgn="auto" hangingPunct="0">
              <a:lnSpc>
                <a:spcPct val="90000"/>
              </a:lnSpc>
              <a:spcBef>
                <a:spcPts val="0"/>
              </a:spcBef>
              <a:spcAft>
                <a:spcPts val="0"/>
              </a:spcAft>
              <a:defRPr/>
            </a:pPr>
            <a:r>
              <a:rPr lang="ja-JP" altLang="en-US" sz="1100" b="1" dirty="0" smtClean="0">
                <a:solidFill>
                  <a:srgbClr val="FFFFFF"/>
                </a:solidFill>
                <a:latin typeface="CiscoSansTT ExtraLight"/>
                <a:ea typeface="ＭＳ Ｐゴシック" charset="-128"/>
                <a:cs typeface="ＭＳ Ｐゴシック" charset="-128"/>
              </a:rPr>
              <a:t>パブリック</a:t>
            </a:r>
            <a:r>
              <a:rPr lang="en-US" altLang="ja-JP" sz="1100" b="1" dirty="0" smtClean="0">
                <a:solidFill>
                  <a:srgbClr val="FFFFFF"/>
                </a:solidFill>
                <a:latin typeface="CiscoSansTT ExtraLight"/>
                <a:ea typeface="ＭＳ Ｐゴシック" charset="-128"/>
                <a:cs typeface="ＭＳ Ｐゴシック" charset="-128"/>
              </a:rPr>
              <a:t> </a:t>
            </a:r>
            <a:r>
              <a:rPr lang="ja-JP" altLang="en-US" sz="1100" b="1" dirty="0" smtClean="0">
                <a:solidFill>
                  <a:srgbClr val="FFFFFF"/>
                </a:solidFill>
                <a:latin typeface="CiscoSansTT ExtraLight"/>
                <a:ea typeface="ＭＳ Ｐゴシック" charset="-128"/>
                <a:cs typeface="ＭＳ Ｐゴシック" charset="-128"/>
              </a:rPr>
              <a:t>クラウド</a:t>
            </a:r>
            <a:endParaRPr lang="en-US" sz="1100" b="1" dirty="0">
              <a:solidFill>
                <a:srgbClr val="FFFFFF"/>
              </a:solidFill>
              <a:latin typeface="CiscoSansTT ExtraLight"/>
              <a:ea typeface="ＭＳ Ｐゴシック" charset="-128"/>
              <a:cs typeface="ＭＳ Ｐゴシック" charset="-128"/>
            </a:endParaRPr>
          </a:p>
        </p:txBody>
      </p:sp>
      <p:sp>
        <p:nvSpPr>
          <p:cNvPr id="325" name="TextBox 225"/>
          <p:cNvSpPr txBox="1"/>
          <p:nvPr/>
        </p:nvSpPr>
        <p:spPr>
          <a:xfrm>
            <a:off x="3500057" y="4155926"/>
            <a:ext cx="2023540" cy="248914"/>
          </a:xfrm>
          <a:prstGeom prst="rect">
            <a:avLst/>
          </a:prstGeom>
          <a:noFill/>
          <a:ln>
            <a:noFill/>
          </a:ln>
        </p:spPr>
        <p:txBody>
          <a:bodyPr wrap="square" rtlCol="0" anchor="ctr">
            <a:spAutoFit/>
          </a:bodyPr>
          <a:lstStyle/>
          <a:p>
            <a:pPr algn="ctr" defTabSz="457166" eaLnBrk="0" fontAlgn="auto" hangingPunct="0">
              <a:lnSpc>
                <a:spcPct val="90000"/>
              </a:lnSpc>
              <a:spcBef>
                <a:spcPts val="0"/>
              </a:spcBef>
              <a:spcAft>
                <a:spcPts val="0"/>
              </a:spcAft>
              <a:defRPr/>
            </a:pPr>
            <a:r>
              <a:rPr lang="ja-JP" altLang="en-US" sz="1100" b="1" dirty="0" smtClean="0">
                <a:solidFill>
                  <a:srgbClr val="272848"/>
                </a:solidFill>
                <a:latin typeface="CiscoSansTT ExtraLight"/>
                <a:ea typeface="ＭＳ Ｐゴシック" charset="-128"/>
                <a:cs typeface="ＭＳ Ｐゴシック" charset="-128"/>
              </a:rPr>
              <a:t>オンプレミス</a:t>
            </a:r>
            <a:endParaRPr lang="en-US" sz="1100" b="1" dirty="0">
              <a:solidFill>
                <a:srgbClr val="272848"/>
              </a:solidFill>
              <a:latin typeface="CiscoSansTT ExtraLight"/>
              <a:ea typeface="ＭＳ Ｐゴシック" charset="-128"/>
              <a:cs typeface="ＭＳ Ｐゴシック" charset="-128"/>
            </a:endParaRPr>
          </a:p>
        </p:txBody>
      </p:sp>
      <p:sp>
        <p:nvSpPr>
          <p:cNvPr id="2" name="円/楕円 1"/>
          <p:cNvSpPr/>
          <p:nvPr/>
        </p:nvSpPr>
        <p:spPr>
          <a:xfrm>
            <a:off x="5662401" y="2766790"/>
            <a:ext cx="2370727" cy="939314"/>
          </a:xfrm>
          <a:prstGeom prst="ellipse">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95122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5"/>
          <p:cNvSpPr txBox="1">
            <a:spLocks/>
          </p:cNvSpPr>
          <p:nvPr/>
        </p:nvSpPr>
        <p:spPr>
          <a:xfrm>
            <a:off x="437766" y="24015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12" rIns="91424" bIns="45712" numCol="1" rtlCol="0" anchor="ctr" anchorCtr="0" compatLnSpc="1">
            <a:prstTxWarp prst="textNoShape">
              <a:avLst/>
            </a:prstTxWarp>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pPr algn="just"/>
            <a:r>
              <a:rPr lang="en-US" dirty="0" err="1" smtClean="0">
                <a:ea typeface="Meiryo" charset="-128"/>
                <a:cs typeface="Meiryo" charset="-128"/>
              </a:rPr>
              <a:t>HyperFlex</a:t>
            </a:r>
            <a:r>
              <a:rPr lang="en-US" dirty="0" smtClean="0">
                <a:ea typeface="Meiryo" charset="-128"/>
                <a:cs typeface="Meiryo" charset="-128"/>
              </a:rPr>
              <a:t> </a:t>
            </a:r>
            <a:r>
              <a:rPr lang="ja-JP" altLang="en-US" dirty="0" smtClean="0">
                <a:ea typeface="Meiryo" charset="-128"/>
                <a:cs typeface="Meiryo" charset="-128"/>
              </a:rPr>
              <a:t>サイジング</a:t>
            </a:r>
            <a:r>
              <a:rPr lang="en-US" altLang="ja-JP" dirty="0">
                <a:ea typeface="Meiryo" charset="-128"/>
                <a:cs typeface="Meiryo" charset="-128"/>
              </a:rPr>
              <a:t> </a:t>
            </a:r>
            <a:r>
              <a:rPr lang="ja-JP" altLang="en-US" dirty="0" smtClean="0">
                <a:ea typeface="Meiryo" charset="-128"/>
                <a:cs typeface="Meiryo" charset="-128"/>
              </a:rPr>
              <a:t>ツール</a:t>
            </a:r>
            <a:endParaRPr lang="en-US" dirty="0">
              <a:ea typeface="Meiryo" charset="-128"/>
              <a:cs typeface="Meiryo" charset="-128"/>
            </a:endParaRPr>
          </a:p>
        </p:txBody>
      </p:sp>
      <p:sp>
        <p:nvSpPr>
          <p:cNvPr id="17" name="テキスト ボックス 16"/>
          <p:cNvSpPr txBox="1"/>
          <p:nvPr/>
        </p:nvSpPr>
        <p:spPr>
          <a:xfrm>
            <a:off x="998821" y="910436"/>
            <a:ext cx="4557786" cy="369332"/>
          </a:xfrm>
          <a:prstGeom prst="rect">
            <a:avLst/>
          </a:prstGeom>
          <a:noFill/>
        </p:spPr>
        <p:txBody>
          <a:bodyPr wrap="none" rtlCol="0">
            <a:spAutoFit/>
          </a:bodyPr>
          <a:lstStyle/>
          <a:p>
            <a:pPr defTabSz="456915" fontAlgn="auto">
              <a:spcBef>
                <a:spcPts val="0"/>
              </a:spcBef>
              <a:spcAft>
                <a:spcPts val="0"/>
              </a:spcAft>
            </a:pPr>
            <a:r>
              <a:rPr kumimoji="1" lang="en-US" altLang="ja-JP" dirty="0" smtClean="0">
                <a:solidFill>
                  <a:srgbClr val="000000"/>
                </a:solidFill>
                <a:latin typeface="CiscoSansTT Light"/>
                <a:ea typeface=""/>
                <a:cs typeface=""/>
              </a:rPr>
              <a:t>https</a:t>
            </a:r>
            <a:r>
              <a:rPr kumimoji="1" lang="en-US" altLang="ja-JP" dirty="0">
                <a:solidFill>
                  <a:srgbClr val="000000"/>
                </a:solidFill>
                <a:latin typeface="CiscoSansTT Light"/>
                <a:ea typeface=""/>
                <a:cs typeface=""/>
              </a:rPr>
              <a:t>://</a:t>
            </a:r>
            <a:r>
              <a:rPr kumimoji="1" lang="en-US" altLang="ja-JP" dirty="0" err="1" smtClean="0">
                <a:solidFill>
                  <a:srgbClr val="000000"/>
                </a:solidFill>
                <a:latin typeface="CiscoSansTT Light"/>
                <a:ea typeface=""/>
                <a:cs typeface=""/>
              </a:rPr>
              <a:t>hyperflexsizer.cloudapps.cisco.com</a:t>
            </a:r>
            <a:r>
              <a:rPr kumimoji="1" lang="en-US" altLang="ja-JP" dirty="0" smtClean="0">
                <a:solidFill>
                  <a:srgbClr val="000000"/>
                </a:solidFill>
                <a:latin typeface="CiscoSansTT Light"/>
                <a:ea typeface=""/>
                <a:cs typeface=""/>
              </a:rPr>
              <a:t>/</a:t>
            </a:r>
            <a:endParaRPr kumimoji="1" lang="ja-JP" altLang="en-US" dirty="0">
              <a:solidFill>
                <a:srgbClr val="000000"/>
              </a:solidFill>
              <a:latin typeface="CiscoSansTT Light"/>
              <a:ea typeface=""/>
              <a:cs typeface=""/>
            </a:endParaRPr>
          </a:p>
        </p:txBody>
      </p:sp>
      <p:sp>
        <p:nvSpPr>
          <p:cNvPr id="18" name="テキスト ボックス 17"/>
          <p:cNvSpPr txBox="1"/>
          <p:nvPr/>
        </p:nvSpPr>
        <p:spPr>
          <a:xfrm>
            <a:off x="6251841" y="971991"/>
            <a:ext cx="2044149" cy="307777"/>
          </a:xfrm>
          <a:prstGeom prst="rect">
            <a:avLst/>
          </a:prstGeom>
          <a:noFill/>
        </p:spPr>
        <p:txBody>
          <a:bodyPr wrap="none" rtlCol="0">
            <a:spAutoFit/>
          </a:bodyPr>
          <a:lstStyle/>
          <a:p>
            <a:pPr algn="just" defTabSz="456915" fontAlgn="auto">
              <a:spcBef>
                <a:spcPts val="0"/>
              </a:spcBef>
              <a:spcAft>
                <a:spcPts val="0"/>
              </a:spcAft>
            </a:pPr>
            <a:r>
              <a:rPr kumimoji="1" lang="ja-JP" altLang="en-US" sz="1400" dirty="0" smtClean="0">
                <a:solidFill>
                  <a:srgbClr val="FF0000"/>
                </a:solidFill>
                <a:latin typeface="Meiryo" charset="-128"/>
                <a:ea typeface="Meiryo" charset="-128"/>
                <a:cs typeface="Meiryo" charset="-128"/>
              </a:rPr>
              <a:t>利用条件</a:t>
            </a:r>
            <a:r>
              <a:rPr kumimoji="1" lang="en-US" altLang="ja-JP" sz="1400" dirty="0" smtClean="0">
                <a:solidFill>
                  <a:srgbClr val="FF0000"/>
                </a:solidFill>
                <a:latin typeface="Meiryo" charset="-128"/>
                <a:ea typeface="Meiryo" charset="-128"/>
                <a:cs typeface="Meiryo" charset="-128"/>
              </a:rPr>
              <a:t>: CCO ID</a:t>
            </a:r>
            <a:r>
              <a:rPr kumimoji="1" lang="ja-JP" altLang="en-US" sz="1400" dirty="0" smtClean="0">
                <a:solidFill>
                  <a:srgbClr val="FF0000"/>
                </a:solidFill>
                <a:latin typeface="Meiryo" charset="-128"/>
                <a:ea typeface="Meiryo" charset="-128"/>
                <a:cs typeface="Meiryo" charset="-128"/>
              </a:rPr>
              <a:t>必要</a:t>
            </a:r>
            <a:endParaRPr kumimoji="1" lang="en-US" altLang="ja-JP" sz="1400" dirty="0">
              <a:solidFill>
                <a:srgbClr val="FF0000"/>
              </a:solidFill>
              <a:latin typeface="Meiryo" charset="-128"/>
              <a:ea typeface="Meiryo" charset="-128"/>
              <a:cs typeface="Meiryo" charset="-128"/>
            </a:endParaRPr>
          </a:p>
        </p:txBody>
      </p:sp>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39" y="2125304"/>
            <a:ext cx="5521764" cy="2856085"/>
          </a:xfrm>
          <a:prstGeom prst="rect">
            <a:avLst/>
          </a:prstGeom>
          <a:ln>
            <a:solidFill>
              <a:srgbClr val="000000"/>
            </a:solidFill>
          </a:ln>
          <a:effectLst>
            <a:outerShdw blurRad="50800" dist="38100" dir="2700000" algn="tl" rotWithShape="0">
              <a:prstClr val="black">
                <a:alpha val="40000"/>
              </a:prstClr>
            </a:outerShdw>
          </a:effectLst>
        </p:spPr>
      </p:pic>
      <p:sp>
        <p:nvSpPr>
          <p:cNvPr id="21" name="屈折矢印 20"/>
          <p:cNvSpPr/>
          <p:nvPr/>
        </p:nvSpPr>
        <p:spPr>
          <a:xfrm rot="5400000">
            <a:off x="2151885" y="3547718"/>
            <a:ext cx="560238" cy="1546698"/>
          </a:xfrm>
          <a:prstGeom prst="bentUpArrow">
            <a:avLst/>
          </a:prstGeom>
          <a:solidFill>
            <a:srgbClr val="00B0F0"/>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22" name="テキスト ボックス 21"/>
          <p:cNvSpPr txBox="1"/>
          <p:nvPr/>
        </p:nvSpPr>
        <p:spPr>
          <a:xfrm>
            <a:off x="467078" y="3625448"/>
            <a:ext cx="2502608" cy="415498"/>
          </a:xfrm>
          <a:prstGeom prst="rect">
            <a:avLst/>
          </a:prstGeom>
          <a:noFill/>
        </p:spPr>
        <p:txBody>
          <a:bodyPr wrap="none" rtlCol="0">
            <a:spAutoFit/>
          </a:bodyPr>
          <a:lstStyle/>
          <a:p>
            <a:pPr defTabSz="456915" fontAlgn="auto">
              <a:spcBef>
                <a:spcPts val="0"/>
              </a:spcBef>
              <a:spcAft>
                <a:spcPts val="0"/>
              </a:spcAft>
            </a:pPr>
            <a:r>
              <a:rPr kumimoji="1" lang="ja-JP" altLang="en-US" sz="1050" dirty="0" smtClean="0">
                <a:solidFill>
                  <a:srgbClr val="FF0000"/>
                </a:solidFill>
                <a:latin typeface="Meiryo" charset="-128"/>
                <a:ea typeface="Meiryo" charset="-128"/>
                <a:cs typeface="Meiryo" charset="-128"/>
              </a:rPr>
              <a:t>アプリケーション</a:t>
            </a:r>
            <a:r>
              <a:rPr kumimoji="1" lang="en-US" altLang="ja-JP" sz="1050" dirty="0" smtClean="0">
                <a:solidFill>
                  <a:srgbClr val="FF0000"/>
                </a:solidFill>
                <a:latin typeface="Meiryo" charset="-128"/>
                <a:ea typeface="Meiryo" charset="-128"/>
                <a:cs typeface="Meiryo" charset="-128"/>
              </a:rPr>
              <a:t> </a:t>
            </a:r>
            <a:r>
              <a:rPr kumimoji="1" lang="ja-JP" altLang="en-US" sz="1050" dirty="0" smtClean="0">
                <a:solidFill>
                  <a:srgbClr val="FF0000"/>
                </a:solidFill>
                <a:latin typeface="Meiryo" charset="-128"/>
                <a:ea typeface="Meiryo" charset="-128"/>
                <a:cs typeface="Meiryo" charset="-128"/>
              </a:rPr>
              <a:t>タイプ</a:t>
            </a:r>
            <a:r>
              <a:rPr kumimoji="1" lang="en-US" altLang="ja-JP" sz="1050" dirty="0" smtClean="0">
                <a:solidFill>
                  <a:srgbClr val="FF0000"/>
                </a:solidFill>
                <a:latin typeface="Meiryo" charset="-128"/>
                <a:ea typeface="Meiryo" charset="-128"/>
                <a:cs typeface="Meiryo" charset="-128"/>
              </a:rPr>
              <a:t>(workload</a:t>
            </a:r>
            <a:r>
              <a:rPr kumimoji="1" lang="ja-JP" altLang="en-US" sz="1050" dirty="0" smtClean="0">
                <a:solidFill>
                  <a:srgbClr val="FF0000"/>
                </a:solidFill>
                <a:latin typeface="Meiryo" charset="-128"/>
                <a:ea typeface="Meiryo" charset="-128"/>
                <a:cs typeface="Meiryo" charset="-128"/>
              </a:rPr>
              <a:t>）</a:t>
            </a:r>
            <a:endParaRPr kumimoji="1" lang="en-US" altLang="ja-JP" sz="1050" dirty="0" smtClean="0">
              <a:solidFill>
                <a:srgbClr val="FF0000"/>
              </a:solidFill>
              <a:latin typeface="Meiryo" charset="-128"/>
              <a:ea typeface="Meiryo" charset="-128"/>
              <a:cs typeface="Meiryo" charset="-128"/>
            </a:endParaRPr>
          </a:p>
          <a:p>
            <a:pPr defTabSz="456915" fontAlgn="auto">
              <a:spcBef>
                <a:spcPts val="0"/>
              </a:spcBef>
              <a:spcAft>
                <a:spcPts val="0"/>
              </a:spcAft>
            </a:pPr>
            <a:r>
              <a:rPr kumimoji="1" lang="ja-JP" altLang="en-US" sz="1050" dirty="0" smtClean="0">
                <a:solidFill>
                  <a:srgbClr val="FF0000"/>
                </a:solidFill>
                <a:latin typeface="Meiryo" charset="-128"/>
                <a:ea typeface="Meiryo" charset="-128"/>
                <a:cs typeface="Meiryo" charset="-128"/>
              </a:rPr>
              <a:t>を選択し、必要なリソースを設定</a:t>
            </a:r>
            <a:endParaRPr kumimoji="1" lang="ja-JP" altLang="en-US" sz="1050" dirty="0">
              <a:solidFill>
                <a:srgbClr val="FF0000"/>
              </a:solidFill>
              <a:latin typeface="Meiryo" charset="-128"/>
              <a:ea typeface="Meiryo" charset="-128"/>
              <a:cs typeface="Meiryo" charset="-128"/>
            </a:endParaRPr>
          </a:p>
        </p:txBody>
      </p:sp>
      <p:sp>
        <p:nvSpPr>
          <p:cNvPr id="23" name="テキスト ボックス 22"/>
          <p:cNvSpPr txBox="1"/>
          <p:nvPr/>
        </p:nvSpPr>
        <p:spPr>
          <a:xfrm>
            <a:off x="3810151" y="1642273"/>
            <a:ext cx="4439036" cy="415498"/>
          </a:xfrm>
          <a:prstGeom prst="rect">
            <a:avLst/>
          </a:prstGeom>
          <a:noFill/>
        </p:spPr>
        <p:txBody>
          <a:bodyPr wrap="none" rtlCol="0">
            <a:spAutoFit/>
          </a:bodyPr>
          <a:lstStyle/>
          <a:p>
            <a:pPr defTabSz="456915" fontAlgn="auto">
              <a:spcBef>
                <a:spcPts val="0"/>
              </a:spcBef>
              <a:spcAft>
                <a:spcPts val="0"/>
              </a:spcAft>
            </a:pPr>
            <a:r>
              <a:rPr kumimoji="1" lang="ja-JP" altLang="en-US" sz="1050" dirty="0" smtClean="0">
                <a:solidFill>
                  <a:srgbClr val="FF0000"/>
                </a:solidFill>
                <a:latin typeface="Meiryo" charset="-128"/>
                <a:ea typeface="Meiryo" charset="-128"/>
                <a:cs typeface="Meiryo" charset="-128"/>
              </a:rPr>
              <a:t>設定したワークロードで自動計算し、最適なリソース・構成をご提案</a:t>
            </a:r>
            <a:endParaRPr kumimoji="1" lang="en-US" altLang="ja-JP" sz="1050" dirty="0" smtClean="0">
              <a:solidFill>
                <a:srgbClr val="FF0000"/>
              </a:solidFill>
              <a:latin typeface="Meiryo" charset="-128"/>
              <a:ea typeface="Meiryo" charset="-128"/>
              <a:cs typeface="Meiryo" charset="-128"/>
            </a:endParaRPr>
          </a:p>
          <a:p>
            <a:pPr defTabSz="456915" fontAlgn="auto">
              <a:spcBef>
                <a:spcPts val="0"/>
              </a:spcBef>
              <a:spcAft>
                <a:spcPts val="0"/>
              </a:spcAft>
            </a:pPr>
            <a:r>
              <a:rPr kumimoji="1" lang="ja-JP" altLang="en-US" sz="1050" dirty="0" smtClean="0">
                <a:solidFill>
                  <a:srgbClr val="FF0000"/>
                </a:solidFill>
                <a:latin typeface="Meiryo" charset="-128"/>
                <a:ea typeface="Meiryo" charset="-128"/>
                <a:cs typeface="Meiryo" charset="-128"/>
              </a:rPr>
              <a:t>システム構成は変更可能、構成に応じた負荷状況も表示が可能</a:t>
            </a:r>
            <a:endParaRPr kumimoji="1" lang="ja-JP" altLang="en-US" sz="1050" dirty="0">
              <a:solidFill>
                <a:srgbClr val="FF0000"/>
              </a:solidFill>
              <a:latin typeface="Meiryo" charset="-128"/>
              <a:ea typeface="Meiryo" charset="-128"/>
              <a:cs typeface="Meiryo" charset="-128"/>
            </a:endParaRPr>
          </a:p>
        </p:txBody>
      </p:sp>
      <p:sp>
        <p:nvSpPr>
          <p:cNvPr id="24" name="正方形/長方形 23"/>
          <p:cNvSpPr/>
          <p:nvPr/>
        </p:nvSpPr>
        <p:spPr>
          <a:xfrm>
            <a:off x="8410302" y="2302057"/>
            <a:ext cx="537501" cy="194529"/>
          </a:xfrm>
          <a:prstGeom prst="rect">
            <a:avLst/>
          </a:prstGeom>
          <a:noFill/>
          <a:ln w="25400" cap="flat" cmpd="sng" algn="ctr">
            <a:solidFill>
              <a:srgbClr val="FF0000"/>
            </a:solidFill>
            <a:prstDash val="solid"/>
          </a:ln>
          <a:effectLst/>
        </p:spPr>
        <p:txBody>
          <a:bodyPr rtlCol="0"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25" name="テキスト ボックス 24"/>
          <p:cNvSpPr txBox="1"/>
          <p:nvPr/>
        </p:nvSpPr>
        <p:spPr>
          <a:xfrm>
            <a:off x="7479188" y="2308924"/>
            <a:ext cx="1090880" cy="215444"/>
          </a:xfrm>
          <a:prstGeom prst="rect">
            <a:avLst/>
          </a:prstGeom>
          <a:noFill/>
        </p:spPr>
        <p:txBody>
          <a:bodyPr wrap="square" rtlCol="0">
            <a:spAutoFit/>
          </a:bodyPr>
          <a:lstStyle/>
          <a:p>
            <a:pPr algn="just" defTabSz="456915" fontAlgn="auto">
              <a:spcBef>
                <a:spcPts val="0"/>
              </a:spcBef>
              <a:spcAft>
                <a:spcPts val="0"/>
              </a:spcAft>
            </a:pPr>
            <a:r>
              <a:rPr kumimoji="1" lang="ja-JP" altLang="en-US" sz="800" dirty="0" smtClean="0">
                <a:solidFill>
                  <a:srgbClr val="FF0000"/>
                </a:solidFill>
                <a:latin typeface="Meiryo" charset="-128"/>
                <a:ea typeface="Meiryo" charset="-128"/>
                <a:cs typeface="Meiryo" charset="-128"/>
              </a:rPr>
              <a:t>結果の出力</a:t>
            </a:r>
            <a:r>
              <a:rPr kumimoji="1" lang="en-US" altLang="ja-JP" sz="800" dirty="0" smtClean="0">
                <a:solidFill>
                  <a:srgbClr val="FF0000"/>
                </a:solidFill>
                <a:latin typeface="Meiryo" charset="-128"/>
                <a:ea typeface="Meiryo" charset="-128"/>
                <a:cs typeface="Meiryo" charset="-128"/>
              </a:rPr>
              <a:t>(PPT)</a:t>
            </a:r>
            <a:endParaRPr kumimoji="1" lang="ja-JP" altLang="en-US" sz="800" dirty="0">
              <a:solidFill>
                <a:srgbClr val="FF0000"/>
              </a:solidFill>
              <a:latin typeface="Meiryo" charset="-128"/>
              <a:ea typeface="Meiryo" charset="-128"/>
              <a:cs typeface="Meiryo" charset="-128"/>
            </a:endParaRPr>
          </a:p>
        </p:txBody>
      </p:sp>
      <p:sp>
        <p:nvSpPr>
          <p:cNvPr id="26" name="正方形/長方形 25"/>
          <p:cNvSpPr/>
          <p:nvPr/>
        </p:nvSpPr>
        <p:spPr>
          <a:xfrm>
            <a:off x="8410302" y="2557455"/>
            <a:ext cx="537501" cy="194529"/>
          </a:xfrm>
          <a:prstGeom prst="rect">
            <a:avLst/>
          </a:prstGeom>
          <a:noFill/>
          <a:ln w="25400" cap="flat" cmpd="sng" algn="ctr">
            <a:solidFill>
              <a:srgbClr val="FF0000"/>
            </a:solidFill>
            <a:prstDash val="solid"/>
          </a:ln>
          <a:effectLst/>
        </p:spPr>
        <p:txBody>
          <a:bodyPr rtlCol="0"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27" name="テキスト ボックス 26"/>
          <p:cNvSpPr txBox="1"/>
          <p:nvPr/>
        </p:nvSpPr>
        <p:spPr>
          <a:xfrm>
            <a:off x="7045408" y="2518389"/>
            <a:ext cx="1539998" cy="215444"/>
          </a:xfrm>
          <a:prstGeom prst="rect">
            <a:avLst/>
          </a:prstGeom>
          <a:noFill/>
        </p:spPr>
        <p:txBody>
          <a:bodyPr wrap="square" rtlCol="0">
            <a:spAutoFit/>
          </a:bodyPr>
          <a:lstStyle/>
          <a:p>
            <a:pPr algn="just" defTabSz="456915" fontAlgn="auto">
              <a:spcBef>
                <a:spcPts val="0"/>
              </a:spcBef>
              <a:spcAft>
                <a:spcPts val="0"/>
              </a:spcAft>
            </a:pPr>
            <a:r>
              <a:rPr kumimoji="1" lang="ja-JP" altLang="en-US" sz="800" dirty="0" smtClean="0">
                <a:solidFill>
                  <a:srgbClr val="FF0000"/>
                </a:solidFill>
                <a:latin typeface="Meiryo" charset="-128"/>
                <a:ea typeface="Meiryo" charset="-128"/>
                <a:cs typeface="Meiryo" charset="-128"/>
              </a:rPr>
              <a:t>ノード構成要件の絞り込み</a:t>
            </a:r>
            <a:endParaRPr kumimoji="1" lang="ja-JP" altLang="en-US" sz="800" dirty="0">
              <a:solidFill>
                <a:srgbClr val="FF0000"/>
              </a:solidFill>
              <a:latin typeface="Meiryo" charset="-128"/>
              <a:ea typeface="Meiryo" charset="-128"/>
              <a:cs typeface="Meiryo" charset="-128"/>
            </a:endParaRPr>
          </a:p>
        </p:txBody>
      </p:sp>
      <p:sp>
        <p:nvSpPr>
          <p:cNvPr id="28" name="正方形/長方形 27"/>
          <p:cNvSpPr/>
          <p:nvPr/>
        </p:nvSpPr>
        <p:spPr>
          <a:xfrm>
            <a:off x="4807863" y="2903307"/>
            <a:ext cx="4102738" cy="1736000"/>
          </a:xfrm>
          <a:prstGeom prst="rect">
            <a:avLst/>
          </a:prstGeom>
          <a:noFill/>
          <a:ln w="25400" cap="flat" cmpd="sng" algn="ctr">
            <a:solidFill>
              <a:srgbClr val="FF0000"/>
            </a:solidFill>
            <a:prstDash val="solid"/>
          </a:ln>
          <a:effectLst/>
        </p:spPr>
        <p:txBody>
          <a:bodyPr rtlCol="0"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29" name="テキスト ボックス 28"/>
          <p:cNvSpPr txBox="1"/>
          <p:nvPr/>
        </p:nvSpPr>
        <p:spPr>
          <a:xfrm>
            <a:off x="7450859" y="4659825"/>
            <a:ext cx="1459742" cy="215444"/>
          </a:xfrm>
          <a:prstGeom prst="rect">
            <a:avLst/>
          </a:prstGeom>
          <a:noFill/>
        </p:spPr>
        <p:txBody>
          <a:bodyPr wrap="square" rtlCol="0">
            <a:spAutoFit/>
          </a:bodyPr>
          <a:lstStyle/>
          <a:p>
            <a:pPr algn="just" defTabSz="456915" fontAlgn="auto">
              <a:spcBef>
                <a:spcPts val="0"/>
              </a:spcBef>
              <a:spcAft>
                <a:spcPts val="0"/>
              </a:spcAft>
            </a:pPr>
            <a:r>
              <a:rPr kumimoji="1" lang="ja-JP" altLang="en-US" sz="800" smtClean="0">
                <a:solidFill>
                  <a:srgbClr val="FF0000"/>
                </a:solidFill>
                <a:latin typeface="Meiryo" charset="-128"/>
                <a:ea typeface="Meiryo" charset="-128"/>
                <a:cs typeface="Meiryo" charset="-128"/>
              </a:rPr>
              <a:t>想定される負荷</a:t>
            </a:r>
            <a:r>
              <a:rPr kumimoji="1" lang="ja-JP" altLang="en-US" sz="800" dirty="0" smtClean="0">
                <a:solidFill>
                  <a:srgbClr val="FF0000"/>
                </a:solidFill>
                <a:latin typeface="Meiryo" charset="-128"/>
                <a:ea typeface="Meiryo" charset="-128"/>
                <a:cs typeface="Meiryo" charset="-128"/>
              </a:rPr>
              <a:t>状態</a:t>
            </a:r>
            <a:endParaRPr kumimoji="1" lang="ja-JP" altLang="en-US" sz="800" dirty="0">
              <a:solidFill>
                <a:srgbClr val="FF0000"/>
              </a:solidFill>
              <a:latin typeface="Meiryo" charset="-128"/>
              <a:ea typeface="Meiryo" charset="-128"/>
              <a:cs typeface="Meiryo"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1" y="1395428"/>
            <a:ext cx="3028658" cy="220231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9023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5"/>
          <p:cNvSpPr txBox="1">
            <a:spLocks/>
          </p:cNvSpPr>
          <p:nvPr/>
        </p:nvSpPr>
        <p:spPr>
          <a:xfrm>
            <a:off x="437766" y="24015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12" rIns="91424" bIns="45712" numCol="1" rtlCol="0" anchor="ctr" anchorCtr="0" compatLnSpc="1">
            <a:prstTxWarp prst="textNoShape">
              <a:avLst/>
            </a:prstTxWarp>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pPr algn="just"/>
            <a:r>
              <a:rPr lang="ja-JP" altLang="en-US" dirty="0" smtClean="0">
                <a:ea typeface="Meiryo" charset="-128"/>
                <a:cs typeface="Meiryo" charset="-128"/>
              </a:rPr>
              <a:t>例：</a:t>
            </a:r>
            <a:r>
              <a:rPr lang="en-US" altLang="ja-JP" dirty="0" smtClean="0">
                <a:ea typeface="Meiryo" charset="-128"/>
                <a:cs typeface="Meiryo" charset="-128"/>
              </a:rPr>
              <a:t>VDI </a:t>
            </a:r>
            <a:r>
              <a:rPr lang="en-US" altLang="ja-JP" dirty="0" smtClean="0">
                <a:ea typeface="Meiryo" charset="-128"/>
                <a:cs typeface="Meiryo" charset="-128"/>
              </a:rPr>
              <a:t>500 </a:t>
            </a:r>
            <a:r>
              <a:rPr lang="ja-JP" altLang="en-US" dirty="0" smtClean="0">
                <a:ea typeface="Meiryo" charset="-128"/>
                <a:cs typeface="Meiryo" charset="-128"/>
              </a:rPr>
              <a:t>台</a:t>
            </a:r>
            <a:r>
              <a:rPr lang="ja-JP" altLang="en-US" dirty="0" smtClean="0">
                <a:ea typeface="Meiryo" charset="-128"/>
                <a:cs typeface="Meiryo" charset="-128"/>
              </a:rPr>
              <a:t>のサイジング</a:t>
            </a:r>
            <a:endParaRPr lang="ja-JP" altLang="en-US" dirty="0">
              <a:ea typeface="Meiryo" charset="-128"/>
              <a:cs typeface="Meiryo"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8630"/>
            <a:ext cx="9144000" cy="3874804"/>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 y="3245352"/>
            <a:ext cx="2867903" cy="1518082"/>
          </a:xfrm>
          <a:prstGeom prst="rect">
            <a:avLst/>
          </a:prstGeom>
          <a:ln>
            <a:solidFill>
              <a:srgbClr val="FFFFFF">
                <a:lumMod val="50000"/>
              </a:srgbClr>
            </a:solidFill>
          </a:ln>
          <a:effectLst>
            <a:outerShdw blurRad="50800" dist="38100" dir="2700000" algn="tl" rotWithShape="0">
              <a:prstClr val="black">
                <a:alpha val="40000"/>
              </a:prstClr>
            </a:outerShdw>
          </a:effectLst>
        </p:spPr>
      </p:pic>
      <p:sp>
        <p:nvSpPr>
          <p:cNvPr id="10" name="ストライプ矢印 9"/>
          <p:cNvSpPr/>
          <p:nvPr/>
        </p:nvSpPr>
        <p:spPr>
          <a:xfrm rot="5400000">
            <a:off x="1194145" y="2436921"/>
            <a:ext cx="1074197" cy="266330"/>
          </a:xfrm>
          <a:prstGeom prst="stripedRightArrow">
            <a:avLst/>
          </a:prstGeom>
          <a:solidFill>
            <a:srgbClr val="3CBBB9"/>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1" name="円/楕円 10"/>
          <p:cNvSpPr/>
          <p:nvPr/>
        </p:nvSpPr>
        <p:spPr>
          <a:xfrm>
            <a:off x="1642565" y="1707444"/>
            <a:ext cx="248575" cy="239698"/>
          </a:xfrm>
          <a:prstGeom prst="ellipse">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Tree>
    <p:extLst>
      <p:ext uri="{BB962C8B-B14F-4D97-AF65-F5344CB8AC3E}">
        <p14:creationId xmlns:p14="http://schemas.microsoft.com/office/powerpoint/2010/main" val="1139355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6" y="886161"/>
            <a:ext cx="9144000" cy="3789284"/>
          </a:xfrm>
          <a:prstGeom prst="rect">
            <a:avLst/>
          </a:prstGeom>
        </p:spPr>
      </p:pic>
      <p:sp>
        <p:nvSpPr>
          <p:cNvPr id="8" name="Title 45"/>
          <p:cNvSpPr txBox="1">
            <a:spLocks/>
          </p:cNvSpPr>
          <p:nvPr/>
        </p:nvSpPr>
        <p:spPr>
          <a:xfrm>
            <a:off x="437766" y="24015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12" rIns="91424" bIns="45712" numCol="1" rtlCol="0" anchor="ctr" anchorCtr="0" compatLnSpc="1">
            <a:prstTxWarp prst="textNoShape">
              <a:avLst/>
            </a:prstTxWarp>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pPr algn="just"/>
            <a:r>
              <a:rPr lang="ja-JP" altLang="en-US" dirty="0" smtClean="0">
                <a:ea typeface="Meiryo" charset="-128"/>
                <a:cs typeface="Meiryo" charset="-128"/>
              </a:rPr>
              <a:t>例：</a:t>
            </a:r>
            <a:r>
              <a:rPr lang="en-US" altLang="ja-JP" dirty="0" smtClean="0">
                <a:ea typeface="Meiryo" charset="-128"/>
                <a:cs typeface="Meiryo" charset="-128"/>
              </a:rPr>
              <a:t>VDI </a:t>
            </a:r>
            <a:r>
              <a:rPr lang="en-US" altLang="ja-JP" dirty="0" smtClean="0">
                <a:ea typeface="Meiryo" charset="-128"/>
                <a:cs typeface="Meiryo" charset="-128"/>
              </a:rPr>
              <a:t>1000 </a:t>
            </a:r>
            <a:r>
              <a:rPr lang="ja-JP" altLang="en-US" dirty="0" smtClean="0">
                <a:ea typeface="Meiryo" charset="-128"/>
                <a:cs typeface="Meiryo" charset="-128"/>
              </a:rPr>
              <a:t>台</a:t>
            </a:r>
            <a:r>
              <a:rPr lang="ja-JP" altLang="en-US" dirty="0" smtClean="0">
                <a:ea typeface="Meiryo" charset="-128"/>
                <a:cs typeface="Meiryo" charset="-128"/>
              </a:rPr>
              <a:t>のサイジング</a:t>
            </a:r>
            <a:endParaRPr lang="ja-JP" altLang="en-US" dirty="0">
              <a:ea typeface="Meiryo" charset="-128"/>
              <a:cs typeface="Meiryo"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 y="3245352"/>
            <a:ext cx="2867903" cy="1518082"/>
          </a:xfrm>
          <a:prstGeom prst="rect">
            <a:avLst/>
          </a:prstGeom>
          <a:ln>
            <a:solidFill>
              <a:srgbClr val="FFFFFF">
                <a:lumMod val="50000"/>
              </a:srgbClr>
            </a:solidFill>
          </a:ln>
          <a:effectLst>
            <a:outerShdw blurRad="50800" dist="38100" dir="2700000" algn="tl" rotWithShape="0">
              <a:prstClr val="black">
                <a:alpha val="40000"/>
              </a:prstClr>
            </a:outerShdw>
          </a:effectLst>
        </p:spPr>
      </p:pic>
      <p:sp>
        <p:nvSpPr>
          <p:cNvPr id="10" name="ストライプ矢印 9"/>
          <p:cNvSpPr/>
          <p:nvPr/>
        </p:nvSpPr>
        <p:spPr>
          <a:xfrm rot="5400000">
            <a:off x="1194145" y="2436921"/>
            <a:ext cx="1074197" cy="266330"/>
          </a:xfrm>
          <a:prstGeom prst="stripedRightArrow">
            <a:avLst/>
          </a:prstGeom>
          <a:solidFill>
            <a:srgbClr val="3CBBB9"/>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1" name="円/楕円 10"/>
          <p:cNvSpPr/>
          <p:nvPr/>
        </p:nvSpPr>
        <p:spPr>
          <a:xfrm>
            <a:off x="1642565" y="1707444"/>
            <a:ext cx="248575" cy="239698"/>
          </a:xfrm>
          <a:prstGeom prst="ellipse">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Tree>
    <p:extLst>
      <p:ext uri="{BB962C8B-B14F-4D97-AF65-F5344CB8AC3E}">
        <p14:creationId xmlns:p14="http://schemas.microsoft.com/office/powerpoint/2010/main" val="33855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45"/>
          <p:cNvSpPr txBox="1">
            <a:spLocks/>
          </p:cNvSpPr>
          <p:nvPr/>
        </p:nvSpPr>
        <p:spPr>
          <a:xfrm>
            <a:off x="437766" y="24015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12" rIns="91424" bIns="45712" numCol="1" rtlCol="0" anchor="ctr" anchorCtr="0" compatLnSpc="1">
            <a:prstTxWarp prst="textNoShape">
              <a:avLst/>
            </a:prstTxWarp>
            <a:noAutofit/>
          </a:bodyPr>
          <a:lstStyle>
            <a:lvl1pPr marL="0" marR="0" indent="0" algn="l" defTabSz="913677" rtl="0" eaLnBrk="1" fontAlgn="auto" latinLnBrk="0" hangingPunct="1">
              <a:lnSpc>
                <a:spcPct val="80000"/>
              </a:lnSpc>
              <a:spcBef>
                <a:spcPts val="0"/>
              </a:spcBef>
              <a:spcAft>
                <a:spcPts val="0"/>
              </a:spcAft>
              <a:buClrTx/>
              <a:buSzTx/>
              <a:buFontTx/>
              <a:buNone/>
              <a:tabLst/>
              <a:defRPr lang="en-US" sz="3600" b="0" kern="1200" spc="0" baseline="0">
                <a:solidFill>
                  <a:srgbClr val="204881"/>
                </a:solidFill>
                <a:effectLst/>
                <a:latin typeface="+mj-lt"/>
                <a:ea typeface="ＭＳ 明朝"/>
                <a:cs typeface="Times New Roman"/>
              </a:defRPr>
            </a:lvl1pPr>
          </a:lstStyle>
          <a:p>
            <a:pPr algn="just"/>
            <a:r>
              <a:rPr lang="en-US" dirty="0" err="1" smtClean="0">
                <a:ea typeface="Meiryo" charset="-128"/>
                <a:cs typeface="Meiryo" charset="-128"/>
              </a:rPr>
              <a:t>HyperFlex</a:t>
            </a:r>
            <a:r>
              <a:rPr lang="en-US" dirty="0" smtClean="0">
                <a:ea typeface="Meiryo" charset="-128"/>
                <a:cs typeface="Meiryo" charset="-128"/>
              </a:rPr>
              <a:t> </a:t>
            </a:r>
            <a:r>
              <a:rPr lang="en-US" dirty="0" smtClean="0">
                <a:ea typeface="Meiryo" charset="-128"/>
                <a:cs typeface="Meiryo" charset="-128"/>
              </a:rPr>
              <a:t>VDI </a:t>
            </a:r>
            <a:r>
              <a:rPr lang="ja-JP" altLang="en-US" dirty="0" smtClean="0">
                <a:ea typeface="Meiryo" charset="-128"/>
                <a:cs typeface="Meiryo" charset="-128"/>
              </a:rPr>
              <a:t>システム</a:t>
            </a:r>
            <a:endParaRPr lang="en-US" dirty="0">
              <a:ea typeface="Meiryo" charset="-128"/>
              <a:cs typeface="Meiryo" charset="-128"/>
            </a:endParaRPr>
          </a:p>
        </p:txBody>
      </p:sp>
      <p:sp>
        <p:nvSpPr>
          <p:cNvPr id="101" name="テキスト ボックス 100"/>
          <p:cNvSpPr txBox="1"/>
          <p:nvPr/>
        </p:nvSpPr>
        <p:spPr>
          <a:xfrm>
            <a:off x="4610510" y="899839"/>
            <a:ext cx="4256293" cy="923330"/>
          </a:xfrm>
          <a:prstGeom prst="rect">
            <a:avLst/>
          </a:prstGeom>
          <a:noFill/>
        </p:spPr>
        <p:txBody>
          <a:bodyPr wrap="none" rtlCol="0">
            <a:spAutoFit/>
          </a:bodyPr>
          <a:lstStyle/>
          <a:p>
            <a:pPr marL="171450" indent="-171450" defTabSz="456915" fontAlgn="auto">
              <a:lnSpc>
                <a:spcPct val="150000"/>
              </a:lnSpc>
              <a:spcBef>
                <a:spcPts val="0"/>
              </a:spcBef>
              <a:spcAft>
                <a:spcPts val="0"/>
              </a:spcAft>
              <a:buFont typeface="Arial" charset="0"/>
              <a:buChar char="•"/>
            </a:pPr>
            <a:r>
              <a:rPr kumimoji="1" lang="ja-JP" altLang="en-US" sz="1200" dirty="0" smtClean="0">
                <a:solidFill>
                  <a:srgbClr val="000000"/>
                </a:solidFill>
                <a:latin typeface="Hiragino Maru Gothic Pro W4" charset="-128"/>
                <a:ea typeface="Hiragino Maru Gothic Pro W4" charset="-128"/>
                <a:cs typeface="Hiragino Maru Gothic Pro W4" charset="-128"/>
              </a:rPr>
              <a:t>ユーザ数増加に応じてノードの追加で対応できる</a:t>
            </a:r>
            <a:endParaRPr kumimoji="1" lang="en-US" altLang="ja-JP" sz="1200" dirty="0" smtClean="0">
              <a:solidFill>
                <a:srgbClr val="000000"/>
              </a:solidFill>
              <a:latin typeface="Hiragino Maru Gothic Pro W4" charset="-128"/>
              <a:ea typeface="Hiragino Maru Gothic Pro W4" charset="-128"/>
              <a:cs typeface="Hiragino Maru Gothic Pro W4" charset="-128"/>
            </a:endParaRPr>
          </a:p>
          <a:p>
            <a:pPr marL="171450" indent="-171450" defTabSz="456915" fontAlgn="auto">
              <a:lnSpc>
                <a:spcPct val="150000"/>
              </a:lnSpc>
              <a:spcBef>
                <a:spcPts val="0"/>
              </a:spcBef>
              <a:spcAft>
                <a:spcPts val="0"/>
              </a:spcAft>
              <a:buFont typeface="Arial" charset="0"/>
              <a:buChar char="•"/>
            </a:pPr>
            <a:r>
              <a:rPr kumimoji="1" lang="ja-JP" altLang="en-US" sz="1200" dirty="0" smtClean="0">
                <a:solidFill>
                  <a:srgbClr val="000000"/>
                </a:solidFill>
                <a:latin typeface="Hiragino Maru Gothic Pro W4" charset="-128"/>
                <a:ea typeface="Hiragino Maru Gothic Pro W4" charset="-128"/>
                <a:cs typeface="Hiragino Maru Gothic Pro W4" charset="-128"/>
              </a:rPr>
              <a:t>ファブリック</a:t>
            </a:r>
            <a:r>
              <a:rPr kumimoji="1" lang="en-US" altLang="ja-JP" sz="1200" dirty="0" smtClean="0">
                <a:solidFill>
                  <a:srgbClr val="000000"/>
                </a:solidFill>
                <a:latin typeface="Hiragino Maru Gothic Pro W4" charset="-128"/>
                <a:ea typeface="Hiragino Maru Gothic Pro W4" charset="-128"/>
                <a:cs typeface="Hiragino Maru Gothic Pro W4" charset="-128"/>
              </a:rPr>
              <a:t> </a:t>
            </a:r>
            <a:r>
              <a:rPr kumimoji="1" lang="ja-JP" altLang="en-US" sz="1200" dirty="0" smtClean="0">
                <a:solidFill>
                  <a:srgbClr val="000000"/>
                </a:solidFill>
                <a:latin typeface="Hiragino Maru Gothic Pro W4" charset="-128"/>
                <a:ea typeface="Hiragino Maru Gothic Pro W4" charset="-128"/>
                <a:cs typeface="Hiragino Maru Gothic Pro W4" charset="-128"/>
              </a:rPr>
              <a:t>インターコネクト</a:t>
            </a:r>
            <a:r>
              <a:rPr kumimoji="1" lang="ja-JP" altLang="en-US" sz="1200" dirty="0" smtClean="0">
                <a:solidFill>
                  <a:srgbClr val="000000"/>
                </a:solidFill>
                <a:latin typeface="Hiragino Maru Gothic Pro W4" charset="-128"/>
                <a:ea typeface="Hiragino Maru Gothic Pro W4" charset="-128"/>
                <a:cs typeface="Hiragino Maru Gothic Pro W4" charset="-128"/>
              </a:rPr>
              <a:t>上位のネットワークには</a:t>
            </a:r>
            <a:r>
              <a:rPr kumimoji="1" lang="en-US" altLang="ja-JP" sz="1200" dirty="0" smtClean="0">
                <a:solidFill>
                  <a:srgbClr val="000000"/>
                </a:solidFill>
                <a:latin typeface="Hiragino Maru Gothic Pro W4" charset="-128"/>
                <a:ea typeface="Hiragino Maru Gothic Pro W4" charset="-128"/>
                <a:cs typeface="Hiragino Maru Gothic Pro W4" charset="-128"/>
              </a:rPr>
              <a:t/>
            </a:r>
            <a:br>
              <a:rPr kumimoji="1" lang="en-US" altLang="ja-JP" sz="1200" dirty="0" smtClean="0">
                <a:solidFill>
                  <a:srgbClr val="000000"/>
                </a:solidFill>
                <a:latin typeface="Hiragino Maru Gothic Pro W4" charset="-128"/>
                <a:ea typeface="Hiragino Maru Gothic Pro W4" charset="-128"/>
                <a:cs typeface="Hiragino Maru Gothic Pro W4" charset="-128"/>
              </a:rPr>
            </a:br>
            <a:r>
              <a:rPr kumimoji="1" lang="ja-JP" altLang="en-US" sz="1200" dirty="0" smtClean="0">
                <a:solidFill>
                  <a:srgbClr val="000000"/>
                </a:solidFill>
                <a:latin typeface="Hiragino Maru Gothic Pro W4" charset="-128"/>
                <a:ea typeface="Hiragino Maru Gothic Pro W4" charset="-128"/>
                <a:cs typeface="Hiragino Maru Gothic Pro W4" charset="-128"/>
              </a:rPr>
              <a:t>影響与えない</a:t>
            </a:r>
            <a:endParaRPr kumimoji="1" lang="ja-JP" altLang="en-US" sz="1200" dirty="0">
              <a:solidFill>
                <a:srgbClr val="000000"/>
              </a:solidFill>
              <a:latin typeface="Hiragino Maru Gothic Pro W4" charset="-128"/>
              <a:ea typeface="Hiragino Maru Gothic Pro W4" charset="-128"/>
              <a:cs typeface="Hiragino Maru Gothic Pro W4" charset="-128"/>
            </a:endParaRPr>
          </a:p>
        </p:txBody>
      </p:sp>
      <p:grpSp>
        <p:nvGrpSpPr>
          <p:cNvPr id="5" name="図形グループ 4"/>
          <p:cNvGrpSpPr/>
          <p:nvPr/>
        </p:nvGrpSpPr>
        <p:grpSpPr>
          <a:xfrm>
            <a:off x="494673" y="1014661"/>
            <a:ext cx="3859301" cy="3648379"/>
            <a:chOff x="494673" y="1014661"/>
            <a:chExt cx="3859301" cy="3648379"/>
          </a:xfrm>
        </p:grpSpPr>
        <p:sp>
          <p:nvSpPr>
            <p:cNvPr id="66" name="角丸四角形 65"/>
            <p:cNvSpPr/>
            <p:nvPr/>
          </p:nvSpPr>
          <p:spPr>
            <a:xfrm>
              <a:off x="494673" y="4082183"/>
              <a:ext cx="1869215" cy="580857"/>
            </a:xfrm>
            <a:prstGeom prst="round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cxnSp>
          <p:nvCxnSpPr>
            <p:cNvPr id="67" name="直線コネクタ 66"/>
            <p:cNvCxnSpPr/>
            <p:nvPr/>
          </p:nvCxnSpPr>
          <p:spPr>
            <a:xfrm>
              <a:off x="544371" y="2006441"/>
              <a:ext cx="0" cy="1533575"/>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68" name="直線コネクタ 67"/>
            <p:cNvCxnSpPr/>
            <p:nvPr/>
          </p:nvCxnSpPr>
          <p:spPr>
            <a:xfrm>
              <a:off x="2403470" y="2006441"/>
              <a:ext cx="0" cy="1533575"/>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sp>
          <p:nvSpPr>
            <p:cNvPr id="69" name="テキスト ボックス 68"/>
            <p:cNvSpPr txBox="1"/>
            <p:nvPr/>
          </p:nvSpPr>
          <p:spPr>
            <a:xfrm>
              <a:off x="781834" y="4157268"/>
              <a:ext cx="1324402" cy="461665"/>
            </a:xfrm>
            <a:prstGeom prst="rect">
              <a:avLst/>
            </a:prstGeom>
            <a:noFill/>
          </p:spPr>
          <p:txBody>
            <a:bodyPr wrap="none" rtlCol="0">
              <a:spAutoFit/>
            </a:bodyPr>
            <a:lstStyle/>
            <a:p>
              <a:pPr algn="ctr" defTabSz="456915" fontAlgn="auto">
                <a:spcBef>
                  <a:spcPts val="0"/>
                </a:spcBef>
                <a:spcAft>
                  <a:spcPts val="0"/>
                </a:spcAft>
              </a:pPr>
              <a:r>
                <a:rPr kumimoji="1" lang="en-US" altLang="ja-JP" sz="1200" dirty="0" smtClean="0">
                  <a:solidFill>
                    <a:srgbClr val="000000"/>
                  </a:solidFill>
                  <a:latin typeface="Hiragino Maru Gothic Pro W4" charset="-128"/>
                  <a:ea typeface="Hiragino Maru Gothic Pro W4" charset="-128"/>
                  <a:cs typeface="Hiragino Maru Gothic Pro W4" charset="-128"/>
                </a:rPr>
                <a:t>VDI </a:t>
              </a:r>
              <a:r>
                <a:rPr kumimoji="1" lang="en-US" altLang="ja-JP" sz="1200" dirty="0" smtClean="0">
                  <a:solidFill>
                    <a:srgbClr val="000000"/>
                  </a:solidFill>
                  <a:latin typeface="Hiragino Maru Gothic Pro W4" charset="-128"/>
                  <a:ea typeface="Hiragino Maru Gothic Pro W4" charset="-128"/>
                  <a:cs typeface="Hiragino Maru Gothic Pro W4" charset="-128"/>
                </a:rPr>
                <a:t>500 </a:t>
              </a:r>
              <a:r>
                <a:rPr kumimoji="1" lang="ja-JP" altLang="en-US" sz="1200" dirty="0" smtClean="0">
                  <a:solidFill>
                    <a:srgbClr val="000000"/>
                  </a:solidFill>
                  <a:latin typeface="Hiragino Maru Gothic Pro W4" charset="-128"/>
                  <a:ea typeface="Hiragino Maru Gothic Pro W4" charset="-128"/>
                  <a:cs typeface="Hiragino Maru Gothic Pro W4" charset="-128"/>
                </a:rPr>
                <a:t>ユーザ</a:t>
              </a:r>
              <a:endParaRPr kumimoji="1" lang="en-US" altLang="ja-JP" sz="1200" dirty="0" smtClean="0">
                <a:solidFill>
                  <a:srgbClr val="000000"/>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kumimoji="1" lang="en-US" altLang="ja-JP" sz="1200" dirty="0" smtClean="0">
                  <a:solidFill>
                    <a:srgbClr val="000000"/>
                  </a:solidFill>
                  <a:latin typeface="Hiragino Maru Gothic Pro W4" charset="-128"/>
                  <a:ea typeface="Hiragino Maru Gothic Pro W4" charset="-128"/>
                  <a:cs typeface="Hiragino Maru Gothic Pro W4" charset="-128"/>
                </a:rPr>
                <a:t>5</a:t>
              </a:r>
              <a:r>
                <a:rPr kumimoji="1" lang="ja-JP" altLang="en-US" sz="1200" dirty="0" smtClean="0">
                  <a:solidFill>
                    <a:srgbClr val="000000"/>
                  </a:solidFill>
                  <a:latin typeface="Hiragino Maru Gothic Pro W4" charset="-128"/>
                  <a:ea typeface="Hiragino Maru Gothic Pro W4" charset="-128"/>
                  <a:cs typeface="Hiragino Maru Gothic Pro W4" charset="-128"/>
                </a:rPr>
                <a:t>ノード</a:t>
              </a:r>
              <a:endParaRPr kumimoji="1" lang="ja-JP" altLang="en-US" sz="1200" dirty="0">
                <a:solidFill>
                  <a:srgbClr val="000000"/>
                </a:solidFill>
                <a:latin typeface="Hiragino Maru Gothic Pro W4" charset="-128"/>
                <a:ea typeface="Hiragino Maru Gothic Pro W4" charset="-128"/>
                <a:cs typeface="Hiragino Maru Gothic Pro W4" charset="-128"/>
              </a:endParaRPr>
            </a:p>
          </p:txBody>
        </p:sp>
        <p:cxnSp>
          <p:nvCxnSpPr>
            <p:cNvPr id="72" name="直線コネクタ 71"/>
            <p:cNvCxnSpPr/>
            <p:nvPr/>
          </p:nvCxnSpPr>
          <p:spPr>
            <a:xfrm>
              <a:off x="544371" y="2006441"/>
              <a:ext cx="2963165"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73" name="直線コネクタ 72"/>
            <p:cNvCxnSpPr/>
            <p:nvPr/>
          </p:nvCxnSpPr>
          <p:spPr>
            <a:xfrm>
              <a:off x="1502229" y="1630466"/>
              <a:ext cx="0" cy="375975"/>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74" name="直線コネクタ 73"/>
            <p:cNvCxnSpPr/>
            <p:nvPr/>
          </p:nvCxnSpPr>
          <p:spPr>
            <a:xfrm>
              <a:off x="3507536" y="1630467"/>
              <a:ext cx="0" cy="375974"/>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pic>
          <p:nvPicPr>
            <p:cNvPr id="75" name="Picture 14" descr="C:\Users\rasrivas\Documents\wip\2011 projects\Shanaz-Patricia-2011\Capitola PPT for Beautification- June 2011\product photos from Ravi\LKL17572-Fabric Interconnect – 6248  .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V="1">
              <a:off x="544371" y="1518312"/>
              <a:ext cx="1756790" cy="226498"/>
            </a:xfrm>
            <a:prstGeom prst="rect">
              <a:avLst/>
            </a:prstGeom>
            <a:noFill/>
            <a:effectLst>
              <a:outerShdw blurRad="50800" dist="38100" dir="2700000" algn="tl" rotWithShape="0">
                <a:prstClr val="black">
                  <a:alpha val="40000"/>
                </a:prstClr>
              </a:outerShdw>
            </a:effectLst>
          </p:spPr>
        </p:pic>
        <p:pic>
          <p:nvPicPr>
            <p:cNvPr id="76" name="Picture 14" descr="C:\Users\rasrivas\Documents\wip\2011 projects\Shanaz-Patricia-2011\Capitola PPT for Beautification- June 2011\product photos from Ravi\LKL17572-Fabric Interconnect – 6248  .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V="1">
              <a:off x="2597184" y="1517217"/>
              <a:ext cx="1756790" cy="226498"/>
            </a:xfrm>
            <a:prstGeom prst="rect">
              <a:avLst/>
            </a:prstGeom>
            <a:noFill/>
            <a:effectLst>
              <a:outerShdw blurRad="50800" dist="38100" dir="2700000" algn="tl" rotWithShape="0">
                <a:prstClr val="black">
                  <a:alpha val="40000"/>
                </a:prstClr>
              </a:outerShdw>
            </a:effectLst>
          </p:spPr>
        </p:pic>
        <p:sp>
          <p:nvSpPr>
            <p:cNvPr id="77" name="テキスト ボックス 76"/>
            <p:cNvSpPr txBox="1"/>
            <p:nvPr/>
          </p:nvSpPr>
          <p:spPr>
            <a:xfrm>
              <a:off x="1711270" y="1701183"/>
              <a:ext cx="1598515" cy="334835"/>
            </a:xfrm>
            <a:prstGeom prst="rect">
              <a:avLst/>
            </a:prstGeom>
            <a:noFill/>
          </p:spPr>
          <p:txBody>
            <a:bodyPr wrap="none" rtlCol="0">
              <a:spAutoFit/>
            </a:bodyPr>
            <a:lstStyle/>
            <a:p>
              <a:pPr algn="ctr" defTabSz="456915" fontAlgn="auto">
                <a:spcBef>
                  <a:spcPts val="0"/>
                </a:spcBef>
                <a:spcAft>
                  <a:spcPts val="0"/>
                </a:spcAft>
              </a:pPr>
              <a:r>
                <a:rPr kumimoji="1" lang="ja-JP" altLang="en-US" sz="788" dirty="0" smtClean="0">
                  <a:solidFill>
                    <a:srgbClr val="000000"/>
                  </a:solidFill>
                  <a:latin typeface="メイリオ"/>
                  <a:ea typeface="メイリオ"/>
                  <a:cs typeface="メイリオ"/>
                </a:rPr>
                <a:t>ファブリックインターコネクト</a:t>
              </a:r>
              <a:endParaRPr kumimoji="1" lang="en-US" altLang="ja-JP" sz="788" dirty="0" smtClean="0">
                <a:solidFill>
                  <a:srgbClr val="000000"/>
                </a:solidFill>
                <a:latin typeface="メイリオ"/>
                <a:ea typeface="メイリオ"/>
                <a:cs typeface="メイリオ"/>
              </a:endParaRPr>
            </a:p>
            <a:p>
              <a:pPr algn="ctr" defTabSz="456915" fontAlgn="auto">
                <a:spcBef>
                  <a:spcPts val="0"/>
                </a:spcBef>
                <a:spcAft>
                  <a:spcPts val="0"/>
                </a:spcAft>
              </a:pPr>
              <a:r>
                <a:rPr kumimoji="1" lang="en-US" altLang="ja-JP" sz="788" dirty="0" smtClean="0">
                  <a:solidFill>
                    <a:srgbClr val="000000"/>
                  </a:solidFill>
                  <a:latin typeface="メイリオ"/>
                  <a:ea typeface="メイリオ"/>
                  <a:cs typeface="メイリオ"/>
                </a:rPr>
                <a:t>(UCS 6248FI)</a:t>
              </a:r>
              <a:endParaRPr kumimoji="1" lang="ja-JP" altLang="en-US" sz="788" dirty="0">
                <a:solidFill>
                  <a:srgbClr val="000000"/>
                </a:solidFill>
                <a:latin typeface="メイリオ"/>
                <a:ea typeface="メイリオ"/>
                <a:cs typeface="メイリオ"/>
              </a:endParaRPr>
            </a:p>
          </p:txBody>
        </p:sp>
        <p:cxnSp>
          <p:nvCxnSpPr>
            <p:cNvPr id="78" name="直線コネクタ 77"/>
            <p:cNvCxnSpPr/>
            <p:nvPr/>
          </p:nvCxnSpPr>
          <p:spPr>
            <a:xfrm>
              <a:off x="1502229" y="1105570"/>
              <a:ext cx="0" cy="449768"/>
            </a:xfrm>
            <a:prstGeom prst="line">
              <a:avLst/>
            </a:prstGeom>
            <a:noFill/>
            <a:ln w="3175" cap="flat" cmpd="sng" algn="ctr">
              <a:solidFill>
                <a:srgbClr val="FF0000"/>
              </a:solidFill>
              <a:prstDash val="solid"/>
              <a:headEnd type="triangle"/>
            </a:ln>
            <a:effectLst>
              <a:outerShdw blurRad="40000" dist="20000" dir="5400000" rotWithShape="0">
                <a:srgbClr val="000000">
                  <a:alpha val="38000"/>
                </a:srgbClr>
              </a:outerShdw>
            </a:effectLst>
          </p:spPr>
        </p:cxnSp>
        <p:cxnSp>
          <p:nvCxnSpPr>
            <p:cNvPr id="79" name="直線コネクタ 78"/>
            <p:cNvCxnSpPr/>
            <p:nvPr/>
          </p:nvCxnSpPr>
          <p:spPr>
            <a:xfrm>
              <a:off x="3507536" y="1070132"/>
              <a:ext cx="0" cy="485205"/>
            </a:xfrm>
            <a:prstGeom prst="line">
              <a:avLst/>
            </a:prstGeom>
            <a:noFill/>
            <a:ln w="3175" cap="flat" cmpd="sng" algn="ctr">
              <a:solidFill>
                <a:srgbClr val="FF0000"/>
              </a:solidFill>
              <a:prstDash val="solid"/>
              <a:headEnd type="triangle"/>
            </a:ln>
            <a:effectLst>
              <a:outerShdw blurRad="40000" dist="20000" dir="5400000" rotWithShape="0">
                <a:srgbClr val="000000">
                  <a:alpha val="38000"/>
                </a:srgbClr>
              </a:outerShdw>
            </a:effectLst>
          </p:spPr>
        </p:cxnSp>
        <p:sp>
          <p:nvSpPr>
            <p:cNvPr id="80" name="テキスト ボックス 79"/>
            <p:cNvSpPr txBox="1"/>
            <p:nvPr/>
          </p:nvSpPr>
          <p:spPr>
            <a:xfrm>
              <a:off x="1812259" y="1014661"/>
              <a:ext cx="1396536" cy="213585"/>
            </a:xfrm>
            <a:prstGeom prst="rect">
              <a:avLst/>
            </a:prstGeom>
            <a:noFill/>
          </p:spPr>
          <p:txBody>
            <a:bodyPr wrap="none" rtlCol="0">
              <a:spAutoFit/>
            </a:bodyPr>
            <a:lstStyle/>
            <a:p>
              <a:pPr algn="ctr" defTabSz="456915" fontAlgn="auto">
                <a:spcBef>
                  <a:spcPts val="0"/>
                </a:spcBef>
                <a:spcAft>
                  <a:spcPts val="0"/>
                </a:spcAft>
              </a:pPr>
              <a:r>
                <a:rPr kumimoji="1" lang="ja-JP" altLang="en-US" sz="788" smtClean="0">
                  <a:solidFill>
                    <a:srgbClr val="000000"/>
                  </a:solidFill>
                  <a:latin typeface="メイリオ"/>
                  <a:ea typeface="メイリオ"/>
                  <a:cs typeface="メイリオ"/>
                </a:rPr>
                <a:t>上位ネットワークスイッチ</a:t>
              </a:r>
              <a:endParaRPr kumimoji="1" lang="ja-JP" altLang="en-US" sz="788" dirty="0">
                <a:solidFill>
                  <a:srgbClr val="000000"/>
                </a:solidFill>
                <a:latin typeface="メイリオ"/>
                <a:ea typeface="メイリオ"/>
                <a:cs typeface="メイリオ"/>
              </a:endParaRPr>
            </a:p>
          </p:txBody>
        </p:sp>
        <p:cxnSp>
          <p:nvCxnSpPr>
            <p:cNvPr id="82" name="直線コネクタ 81"/>
            <p:cNvCxnSpPr/>
            <p:nvPr/>
          </p:nvCxnSpPr>
          <p:spPr>
            <a:xfrm>
              <a:off x="544371" y="2295232"/>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83" name="直線コネクタ 82"/>
            <p:cNvCxnSpPr/>
            <p:nvPr/>
          </p:nvCxnSpPr>
          <p:spPr>
            <a:xfrm>
              <a:off x="546523" y="2610188"/>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84" name="直線コネクタ 83"/>
            <p:cNvCxnSpPr/>
            <p:nvPr/>
          </p:nvCxnSpPr>
          <p:spPr>
            <a:xfrm>
              <a:off x="547320" y="2925132"/>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85" name="直線コネクタ 84"/>
            <p:cNvCxnSpPr/>
            <p:nvPr/>
          </p:nvCxnSpPr>
          <p:spPr>
            <a:xfrm>
              <a:off x="539922" y="3239404"/>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86" name="直線コネクタ 85"/>
            <p:cNvCxnSpPr/>
            <p:nvPr/>
          </p:nvCxnSpPr>
          <p:spPr>
            <a:xfrm>
              <a:off x="550274" y="3540016"/>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pic>
          <p:nvPicPr>
            <p:cNvPr id="112" name="Picture 8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776" y="2074756"/>
              <a:ext cx="1796472" cy="457843"/>
            </a:xfrm>
            <a:prstGeom prst="rect">
              <a:avLst/>
            </a:prstGeom>
          </p:spPr>
        </p:pic>
        <p:pic>
          <p:nvPicPr>
            <p:cNvPr id="113" name="Picture 8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776" y="2385778"/>
              <a:ext cx="1796472" cy="457843"/>
            </a:xfrm>
            <a:prstGeom prst="rect">
              <a:avLst/>
            </a:prstGeom>
          </p:spPr>
        </p:pic>
        <p:pic>
          <p:nvPicPr>
            <p:cNvPr id="114" name="Picture 9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776" y="2696799"/>
              <a:ext cx="1796472" cy="457843"/>
            </a:xfrm>
            <a:prstGeom prst="rect">
              <a:avLst/>
            </a:prstGeom>
          </p:spPr>
        </p:pic>
        <p:pic>
          <p:nvPicPr>
            <p:cNvPr id="115" name="Picture 9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776" y="3007821"/>
              <a:ext cx="1796472" cy="457843"/>
            </a:xfrm>
            <a:prstGeom prst="rect">
              <a:avLst/>
            </a:prstGeom>
          </p:spPr>
        </p:pic>
        <p:pic>
          <p:nvPicPr>
            <p:cNvPr id="116" name="Picture 9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776" y="3326970"/>
              <a:ext cx="1796472" cy="457843"/>
            </a:xfrm>
            <a:prstGeom prst="rect">
              <a:avLst/>
            </a:prstGeom>
          </p:spPr>
        </p:pic>
      </p:grpSp>
      <p:grpSp>
        <p:nvGrpSpPr>
          <p:cNvPr id="7" name="図形グループ 6"/>
          <p:cNvGrpSpPr/>
          <p:nvPr/>
        </p:nvGrpSpPr>
        <p:grpSpPr>
          <a:xfrm>
            <a:off x="2580522" y="2006204"/>
            <a:ext cx="2270005" cy="2656836"/>
            <a:chOff x="2580522" y="2006204"/>
            <a:chExt cx="2270005" cy="2656836"/>
          </a:xfrm>
        </p:grpSpPr>
        <p:cxnSp>
          <p:nvCxnSpPr>
            <p:cNvPr id="70" name="直線コネクタ 69"/>
            <p:cNvCxnSpPr/>
            <p:nvPr/>
          </p:nvCxnSpPr>
          <p:spPr>
            <a:xfrm>
              <a:off x="2879885" y="2006441"/>
              <a:ext cx="0" cy="1126726"/>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71" name="直線コネクタ 70"/>
            <p:cNvCxnSpPr/>
            <p:nvPr/>
          </p:nvCxnSpPr>
          <p:spPr>
            <a:xfrm>
              <a:off x="4738984" y="2006441"/>
              <a:ext cx="0" cy="1126726"/>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87" name="直線コネクタ 86"/>
            <p:cNvCxnSpPr/>
            <p:nvPr/>
          </p:nvCxnSpPr>
          <p:spPr>
            <a:xfrm>
              <a:off x="2881701" y="2549459"/>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88" name="直線コネクタ 87"/>
            <p:cNvCxnSpPr/>
            <p:nvPr/>
          </p:nvCxnSpPr>
          <p:spPr>
            <a:xfrm>
              <a:off x="2879753" y="2843906"/>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89" name="直線コネクタ 88"/>
            <p:cNvCxnSpPr/>
            <p:nvPr/>
          </p:nvCxnSpPr>
          <p:spPr>
            <a:xfrm>
              <a:off x="2884650" y="3134248"/>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sp>
          <p:nvSpPr>
            <p:cNvPr id="97" name="角丸四角形 96"/>
            <p:cNvSpPr/>
            <p:nvPr/>
          </p:nvSpPr>
          <p:spPr>
            <a:xfrm>
              <a:off x="2943210" y="4082183"/>
              <a:ext cx="1869215" cy="580857"/>
            </a:xfrm>
            <a:prstGeom prst="round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98" name="テキスト ボックス 97"/>
            <p:cNvSpPr txBox="1"/>
            <p:nvPr/>
          </p:nvSpPr>
          <p:spPr>
            <a:xfrm>
              <a:off x="2934618" y="4157268"/>
              <a:ext cx="1915909" cy="461665"/>
            </a:xfrm>
            <a:prstGeom prst="rect">
              <a:avLst/>
            </a:prstGeom>
            <a:noFill/>
          </p:spPr>
          <p:txBody>
            <a:bodyPr wrap="none" rtlCol="0">
              <a:spAutoFit/>
            </a:bodyPr>
            <a:lstStyle/>
            <a:p>
              <a:pPr algn="ctr" defTabSz="456915" fontAlgn="auto">
                <a:spcBef>
                  <a:spcPts val="0"/>
                </a:spcBef>
                <a:spcAft>
                  <a:spcPts val="0"/>
                </a:spcAft>
              </a:pPr>
              <a:r>
                <a:rPr kumimoji="1" lang="en-US" altLang="ja-JP" sz="1200" dirty="0" smtClean="0">
                  <a:solidFill>
                    <a:srgbClr val="000000"/>
                  </a:solidFill>
                  <a:latin typeface="Hiragino Maru Gothic Pro W4" charset="-128"/>
                  <a:ea typeface="Hiragino Maru Gothic Pro W4" charset="-128"/>
                  <a:cs typeface="Hiragino Maru Gothic Pro W4" charset="-128"/>
                </a:rPr>
                <a:t>VDI </a:t>
              </a:r>
              <a:r>
                <a:rPr kumimoji="1" lang="en-US" altLang="ja-JP" sz="1200" dirty="0" smtClean="0">
                  <a:solidFill>
                    <a:srgbClr val="000000"/>
                  </a:solidFill>
                  <a:latin typeface="Hiragino Maru Gothic Pro W4" charset="-128"/>
                  <a:ea typeface="Hiragino Maru Gothic Pro W4" charset="-128"/>
                  <a:cs typeface="Hiragino Maru Gothic Pro W4" charset="-128"/>
                </a:rPr>
                <a:t>1000 </a:t>
              </a:r>
              <a:r>
                <a:rPr kumimoji="1" lang="ja-JP" altLang="en-US" sz="1200" dirty="0" smtClean="0">
                  <a:solidFill>
                    <a:srgbClr val="000000"/>
                  </a:solidFill>
                  <a:latin typeface="Hiragino Maru Gothic Pro W4" charset="-128"/>
                  <a:ea typeface="Hiragino Maru Gothic Pro W4" charset="-128"/>
                  <a:cs typeface="Hiragino Maru Gothic Pro W4" charset="-128"/>
                </a:rPr>
                <a:t>ユーザ</a:t>
              </a:r>
              <a:endParaRPr kumimoji="1" lang="en-US" altLang="ja-JP" sz="1200" dirty="0" smtClean="0">
                <a:solidFill>
                  <a:srgbClr val="000000"/>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kumimoji="1" lang="en-US" altLang="ja-JP" sz="1200" dirty="0">
                  <a:solidFill>
                    <a:srgbClr val="000000"/>
                  </a:solidFill>
                  <a:latin typeface="Hiragino Maru Gothic Pro W4" charset="-128"/>
                  <a:ea typeface="Hiragino Maru Gothic Pro W4" charset="-128"/>
                  <a:cs typeface="Hiragino Maru Gothic Pro W4" charset="-128"/>
                </a:rPr>
                <a:t>3</a:t>
              </a:r>
              <a:r>
                <a:rPr kumimoji="1" lang="ja-JP" altLang="en-US" sz="1200" dirty="0" smtClean="0">
                  <a:solidFill>
                    <a:srgbClr val="000000"/>
                  </a:solidFill>
                  <a:latin typeface="Hiragino Maru Gothic Pro W4" charset="-128"/>
                  <a:ea typeface="Hiragino Maru Gothic Pro W4" charset="-128"/>
                  <a:cs typeface="Hiragino Maru Gothic Pro W4" charset="-128"/>
                </a:rPr>
                <a:t>ノード追加（</a:t>
              </a:r>
              <a:r>
                <a:rPr kumimoji="1" lang="en-US" altLang="ja-JP" sz="1200" dirty="0" smtClean="0">
                  <a:solidFill>
                    <a:srgbClr val="000000"/>
                  </a:solidFill>
                  <a:latin typeface="Hiragino Maru Gothic Pro W4" charset="-128"/>
                  <a:ea typeface="Hiragino Maru Gothic Pro W4" charset="-128"/>
                  <a:cs typeface="Hiragino Maru Gothic Pro W4" charset="-128"/>
                </a:rPr>
                <a:t>8</a:t>
              </a:r>
              <a:r>
                <a:rPr kumimoji="1" lang="ja-JP" altLang="en-US" sz="1200" dirty="0" smtClean="0">
                  <a:solidFill>
                    <a:srgbClr val="000000"/>
                  </a:solidFill>
                  <a:latin typeface="Hiragino Maru Gothic Pro W4" charset="-128"/>
                  <a:ea typeface="Hiragino Maru Gothic Pro W4" charset="-128"/>
                  <a:cs typeface="Hiragino Maru Gothic Pro W4" charset="-128"/>
                </a:rPr>
                <a:t>ノード）</a:t>
              </a:r>
              <a:endParaRPr kumimoji="1" lang="ja-JP" altLang="en-US" sz="1200" dirty="0">
                <a:solidFill>
                  <a:srgbClr val="000000"/>
                </a:solidFill>
                <a:latin typeface="Hiragino Maru Gothic Pro W4" charset="-128"/>
                <a:ea typeface="Hiragino Maru Gothic Pro W4" charset="-128"/>
                <a:cs typeface="Hiragino Maru Gothic Pro W4" charset="-128"/>
              </a:endParaRPr>
            </a:p>
          </p:txBody>
        </p:sp>
        <p:sp>
          <p:nvSpPr>
            <p:cNvPr id="102" name="ストライプ矢印 101"/>
            <p:cNvSpPr/>
            <p:nvPr/>
          </p:nvSpPr>
          <p:spPr>
            <a:xfrm>
              <a:off x="2580522" y="2492266"/>
              <a:ext cx="224751" cy="1212745"/>
            </a:xfrm>
            <a:prstGeom prst="stripedRightArrow">
              <a:avLst/>
            </a:prstGeom>
            <a:solidFill>
              <a:srgbClr val="92D050"/>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pic>
          <p:nvPicPr>
            <p:cNvPr id="117" name="Picture 8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1133" y="2310153"/>
              <a:ext cx="1796472" cy="457843"/>
            </a:xfrm>
            <a:prstGeom prst="rect">
              <a:avLst/>
            </a:prstGeom>
          </p:spPr>
        </p:pic>
        <p:pic>
          <p:nvPicPr>
            <p:cNvPr id="118" name="Picture 8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1133" y="2621175"/>
              <a:ext cx="1796472" cy="457843"/>
            </a:xfrm>
            <a:prstGeom prst="rect">
              <a:avLst/>
            </a:prstGeom>
          </p:spPr>
        </p:pic>
        <p:pic>
          <p:nvPicPr>
            <p:cNvPr id="119" name="Picture 9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1133" y="2932196"/>
              <a:ext cx="1796472" cy="457843"/>
            </a:xfrm>
            <a:prstGeom prst="rect">
              <a:avLst/>
            </a:prstGeom>
          </p:spPr>
        </p:pic>
        <p:cxnSp>
          <p:nvCxnSpPr>
            <p:cNvPr id="130" name="直線コネクタ 129"/>
            <p:cNvCxnSpPr/>
            <p:nvPr/>
          </p:nvCxnSpPr>
          <p:spPr>
            <a:xfrm>
              <a:off x="2879753" y="2006204"/>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grpSp>
      <p:grpSp>
        <p:nvGrpSpPr>
          <p:cNvPr id="9" name="図形グループ 8"/>
          <p:cNvGrpSpPr/>
          <p:nvPr/>
        </p:nvGrpSpPr>
        <p:grpSpPr>
          <a:xfrm>
            <a:off x="4735722" y="2001260"/>
            <a:ext cx="2577782" cy="2682195"/>
            <a:chOff x="4735722" y="2001260"/>
            <a:chExt cx="2577782" cy="2682195"/>
          </a:xfrm>
        </p:grpSpPr>
        <p:cxnSp>
          <p:nvCxnSpPr>
            <p:cNvPr id="65" name="直線コネクタ 64"/>
            <p:cNvCxnSpPr/>
            <p:nvPr/>
          </p:nvCxnSpPr>
          <p:spPr>
            <a:xfrm>
              <a:off x="5360013" y="2288305"/>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90" name="直線コネクタ 89"/>
            <p:cNvCxnSpPr/>
            <p:nvPr/>
          </p:nvCxnSpPr>
          <p:spPr>
            <a:xfrm flipH="1">
              <a:off x="5358229" y="2001260"/>
              <a:ext cx="1" cy="1895373"/>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91" name="直線コネクタ 90"/>
            <p:cNvCxnSpPr/>
            <p:nvPr/>
          </p:nvCxnSpPr>
          <p:spPr>
            <a:xfrm>
              <a:off x="7217328" y="2001260"/>
              <a:ext cx="10278" cy="1895373"/>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92" name="直線コネクタ 91"/>
            <p:cNvCxnSpPr/>
            <p:nvPr/>
          </p:nvCxnSpPr>
          <p:spPr>
            <a:xfrm>
              <a:off x="5360045" y="2618083"/>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93" name="直線コネクタ 92"/>
            <p:cNvCxnSpPr/>
            <p:nvPr/>
          </p:nvCxnSpPr>
          <p:spPr>
            <a:xfrm>
              <a:off x="5358097" y="2920730"/>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94" name="直線コネクタ 93"/>
            <p:cNvCxnSpPr/>
            <p:nvPr/>
          </p:nvCxnSpPr>
          <p:spPr>
            <a:xfrm>
              <a:off x="5354794" y="3219273"/>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95" name="直線コネクタ 94"/>
            <p:cNvCxnSpPr/>
            <p:nvPr/>
          </p:nvCxnSpPr>
          <p:spPr>
            <a:xfrm>
              <a:off x="5359696" y="3525345"/>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96" name="直線コネクタ 95"/>
            <p:cNvCxnSpPr/>
            <p:nvPr/>
          </p:nvCxnSpPr>
          <p:spPr>
            <a:xfrm>
              <a:off x="5357748" y="3896633"/>
              <a:ext cx="1859099"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sp>
          <p:nvSpPr>
            <p:cNvPr id="99" name="角丸四角形 98"/>
            <p:cNvSpPr/>
            <p:nvPr/>
          </p:nvSpPr>
          <p:spPr>
            <a:xfrm>
              <a:off x="5358097" y="4102598"/>
              <a:ext cx="1869215" cy="580857"/>
            </a:xfrm>
            <a:prstGeom prst="round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100" name="テキスト ボックス 99"/>
            <p:cNvSpPr txBox="1"/>
            <p:nvPr/>
          </p:nvSpPr>
          <p:spPr>
            <a:xfrm>
              <a:off x="5301415" y="4157268"/>
              <a:ext cx="2012089" cy="461665"/>
            </a:xfrm>
            <a:prstGeom prst="rect">
              <a:avLst/>
            </a:prstGeom>
            <a:noFill/>
          </p:spPr>
          <p:txBody>
            <a:bodyPr wrap="none" rtlCol="0">
              <a:spAutoFit/>
            </a:bodyPr>
            <a:lstStyle/>
            <a:p>
              <a:pPr algn="ctr" defTabSz="456915" fontAlgn="auto">
                <a:spcBef>
                  <a:spcPts val="0"/>
                </a:spcBef>
                <a:spcAft>
                  <a:spcPts val="0"/>
                </a:spcAft>
              </a:pPr>
              <a:r>
                <a:rPr kumimoji="1" lang="en-US" altLang="ja-JP" sz="1200" dirty="0" smtClean="0">
                  <a:solidFill>
                    <a:srgbClr val="000000"/>
                  </a:solidFill>
                  <a:latin typeface="Hiragino Maru Gothic Pro W4" charset="-128"/>
                  <a:ea typeface="Hiragino Maru Gothic Pro W4" charset="-128"/>
                  <a:cs typeface="Hiragino Maru Gothic Pro W4" charset="-128"/>
                </a:rPr>
                <a:t>VDI </a:t>
              </a:r>
              <a:r>
                <a:rPr kumimoji="1" lang="en-US" altLang="ja-JP" sz="1200" dirty="0" smtClean="0">
                  <a:solidFill>
                    <a:srgbClr val="000000"/>
                  </a:solidFill>
                  <a:latin typeface="Hiragino Maru Gothic Pro W4" charset="-128"/>
                  <a:ea typeface="Hiragino Maru Gothic Pro W4" charset="-128"/>
                  <a:cs typeface="Hiragino Maru Gothic Pro W4" charset="-128"/>
                </a:rPr>
                <a:t>2000 </a:t>
              </a:r>
              <a:r>
                <a:rPr kumimoji="1" lang="ja-JP" altLang="en-US" sz="1200" dirty="0" smtClean="0">
                  <a:solidFill>
                    <a:srgbClr val="000000"/>
                  </a:solidFill>
                  <a:latin typeface="Hiragino Maru Gothic Pro W4" charset="-128"/>
                  <a:ea typeface="Hiragino Maru Gothic Pro W4" charset="-128"/>
                  <a:cs typeface="Hiragino Maru Gothic Pro W4" charset="-128"/>
                </a:rPr>
                <a:t>ユーザ</a:t>
              </a:r>
              <a:endParaRPr kumimoji="1" lang="en-US" altLang="ja-JP" sz="1200" dirty="0" smtClean="0">
                <a:solidFill>
                  <a:srgbClr val="000000"/>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kumimoji="1" lang="en-US" altLang="ja-JP" sz="1200" dirty="0">
                  <a:solidFill>
                    <a:srgbClr val="000000"/>
                  </a:solidFill>
                  <a:latin typeface="Hiragino Maru Gothic Pro W4" charset="-128"/>
                  <a:ea typeface="Hiragino Maru Gothic Pro W4" charset="-128"/>
                  <a:cs typeface="Hiragino Maru Gothic Pro W4" charset="-128"/>
                </a:rPr>
                <a:t>6</a:t>
              </a:r>
              <a:r>
                <a:rPr kumimoji="1" lang="ja-JP" altLang="en-US" sz="1200" dirty="0" smtClean="0">
                  <a:solidFill>
                    <a:srgbClr val="000000"/>
                  </a:solidFill>
                  <a:latin typeface="Hiragino Maru Gothic Pro W4" charset="-128"/>
                  <a:ea typeface="Hiragino Maru Gothic Pro W4" charset="-128"/>
                  <a:cs typeface="Hiragino Maru Gothic Pro W4" charset="-128"/>
                </a:rPr>
                <a:t>ノード追加（</a:t>
              </a:r>
              <a:r>
                <a:rPr kumimoji="1" lang="en-US" altLang="ja-JP" sz="1200" dirty="0" smtClean="0">
                  <a:solidFill>
                    <a:srgbClr val="000000"/>
                  </a:solidFill>
                  <a:latin typeface="Hiragino Maru Gothic Pro W4" charset="-128"/>
                  <a:ea typeface="Hiragino Maru Gothic Pro W4" charset="-128"/>
                  <a:cs typeface="Hiragino Maru Gothic Pro W4" charset="-128"/>
                </a:rPr>
                <a:t>14</a:t>
              </a:r>
              <a:r>
                <a:rPr kumimoji="1" lang="ja-JP" altLang="en-US" sz="1200" dirty="0" smtClean="0">
                  <a:solidFill>
                    <a:srgbClr val="000000"/>
                  </a:solidFill>
                  <a:latin typeface="Hiragino Maru Gothic Pro W4" charset="-128"/>
                  <a:ea typeface="Hiragino Maru Gothic Pro W4" charset="-128"/>
                  <a:cs typeface="Hiragino Maru Gothic Pro W4" charset="-128"/>
                </a:rPr>
                <a:t>ノード）</a:t>
              </a:r>
              <a:endParaRPr kumimoji="1" lang="ja-JP" altLang="en-US" sz="1200" dirty="0">
                <a:solidFill>
                  <a:srgbClr val="000000"/>
                </a:solidFill>
                <a:latin typeface="Hiragino Maru Gothic Pro W4" charset="-128"/>
                <a:ea typeface="Hiragino Maru Gothic Pro W4" charset="-128"/>
                <a:cs typeface="Hiragino Maru Gothic Pro W4" charset="-128"/>
              </a:endParaRPr>
            </a:p>
          </p:txBody>
        </p:sp>
        <p:sp>
          <p:nvSpPr>
            <p:cNvPr id="103" name="ストライプ矢印 102"/>
            <p:cNvSpPr/>
            <p:nvPr/>
          </p:nvSpPr>
          <p:spPr>
            <a:xfrm>
              <a:off x="4915419" y="2473806"/>
              <a:ext cx="224751" cy="1212745"/>
            </a:xfrm>
            <a:prstGeom prst="stripedRightArrow">
              <a:avLst/>
            </a:prstGeom>
            <a:solidFill>
              <a:srgbClr val="92D050"/>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pic>
          <p:nvPicPr>
            <p:cNvPr id="120" name="Picture 8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87153" y="2074756"/>
              <a:ext cx="1796472" cy="457843"/>
            </a:xfrm>
            <a:prstGeom prst="rect">
              <a:avLst/>
            </a:prstGeom>
          </p:spPr>
        </p:pic>
        <p:pic>
          <p:nvPicPr>
            <p:cNvPr id="121" name="Picture 8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87153" y="2385778"/>
              <a:ext cx="1796472" cy="457843"/>
            </a:xfrm>
            <a:prstGeom prst="rect">
              <a:avLst/>
            </a:prstGeom>
          </p:spPr>
        </p:pic>
        <p:pic>
          <p:nvPicPr>
            <p:cNvPr id="122" name="Picture 9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87153" y="2696799"/>
              <a:ext cx="1796472" cy="457843"/>
            </a:xfrm>
            <a:prstGeom prst="rect">
              <a:avLst/>
            </a:prstGeom>
          </p:spPr>
        </p:pic>
        <p:pic>
          <p:nvPicPr>
            <p:cNvPr id="123" name="Picture 8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1734" y="3002535"/>
              <a:ext cx="1796472" cy="457843"/>
            </a:xfrm>
            <a:prstGeom prst="rect">
              <a:avLst/>
            </a:prstGeom>
          </p:spPr>
        </p:pic>
        <p:pic>
          <p:nvPicPr>
            <p:cNvPr id="124" name="Picture 8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1734" y="3313557"/>
              <a:ext cx="1796472" cy="457843"/>
            </a:xfrm>
            <a:prstGeom prst="rect">
              <a:avLst/>
            </a:prstGeom>
          </p:spPr>
        </p:pic>
        <p:pic>
          <p:nvPicPr>
            <p:cNvPr id="125" name="Picture 9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1734" y="3624578"/>
              <a:ext cx="1796472" cy="457843"/>
            </a:xfrm>
            <a:prstGeom prst="rect">
              <a:avLst/>
            </a:prstGeom>
          </p:spPr>
        </p:pic>
        <p:cxnSp>
          <p:nvCxnSpPr>
            <p:cNvPr id="131" name="直線コネクタ 130"/>
            <p:cNvCxnSpPr/>
            <p:nvPr/>
          </p:nvCxnSpPr>
          <p:spPr>
            <a:xfrm>
              <a:off x="4735722" y="2007244"/>
              <a:ext cx="2491590"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grpSp>
      <p:grpSp>
        <p:nvGrpSpPr>
          <p:cNvPr id="11" name="図形グループ 10"/>
          <p:cNvGrpSpPr/>
          <p:nvPr/>
        </p:nvGrpSpPr>
        <p:grpSpPr>
          <a:xfrm>
            <a:off x="7213893" y="2002740"/>
            <a:ext cx="1718521" cy="2660322"/>
            <a:chOff x="7213893" y="2002740"/>
            <a:chExt cx="1718521" cy="2660322"/>
          </a:xfrm>
        </p:grpSpPr>
        <p:cxnSp>
          <p:nvCxnSpPr>
            <p:cNvPr id="104" name="直線コネクタ 103"/>
            <p:cNvCxnSpPr/>
            <p:nvPr/>
          </p:nvCxnSpPr>
          <p:spPr>
            <a:xfrm>
              <a:off x="7373678" y="2002740"/>
              <a:ext cx="0" cy="1310817"/>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105" name="直線コネクタ 104"/>
            <p:cNvCxnSpPr/>
            <p:nvPr/>
          </p:nvCxnSpPr>
          <p:spPr>
            <a:xfrm>
              <a:off x="8922058" y="2002740"/>
              <a:ext cx="0" cy="132423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106" name="直線コネクタ 105"/>
            <p:cNvCxnSpPr/>
            <p:nvPr/>
          </p:nvCxnSpPr>
          <p:spPr>
            <a:xfrm>
              <a:off x="7373678" y="2492266"/>
              <a:ext cx="1548380"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cxnSp>
          <p:nvCxnSpPr>
            <p:cNvPr id="107" name="直線コネクタ 106"/>
            <p:cNvCxnSpPr/>
            <p:nvPr/>
          </p:nvCxnSpPr>
          <p:spPr>
            <a:xfrm>
              <a:off x="7384034" y="2697934"/>
              <a:ext cx="1548380"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pic>
          <p:nvPicPr>
            <p:cNvPr id="108" name="Picture 102" descr="KO71017.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14419" y="2423048"/>
              <a:ext cx="1436433" cy="187658"/>
            </a:xfrm>
            <a:prstGeom prst="rect">
              <a:avLst/>
            </a:prstGeom>
          </p:spPr>
        </p:pic>
        <p:pic>
          <p:nvPicPr>
            <p:cNvPr id="109" name="Picture 103" descr="KO71017.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18716" y="2610895"/>
              <a:ext cx="1436433" cy="187658"/>
            </a:xfrm>
            <a:prstGeom prst="rect">
              <a:avLst/>
            </a:prstGeom>
          </p:spPr>
        </p:pic>
        <p:sp>
          <p:nvSpPr>
            <p:cNvPr id="110" name="角丸四角形 109"/>
            <p:cNvSpPr/>
            <p:nvPr/>
          </p:nvSpPr>
          <p:spPr>
            <a:xfrm>
              <a:off x="7374567" y="4082205"/>
              <a:ext cx="1557847" cy="580857"/>
            </a:xfrm>
            <a:prstGeom prst="round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111" name="テキスト ボックス 110"/>
            <p:cNvSpPr txBox="1"/>
            <p:nvPr/>
          </p:nvSpPr>
          <p:spPr>
            <a:xfrm>
              <a:off x="7542428" y="4157268"/>
              <a:ext cx="1281971" cy="461665"/>
            </a:xfrm>
            <a:prstGeom prst="rect">
              <a:avLst/>
            </a:prstGeom>
            <a:noFill/>
          </p:spPr>
          <p:txBody>
            <a:bodyPr wrap="square" rtlCol="0">
              <a:spAutoFit/>
            </a:bodyPr>
            <a:lstStyle/>
            <a:p>
              <a:pPr algn="ctr" defTabSz="456915" fontAlgn="auto">
                <a:spcBef>
                  <a:spcPts val="0"/>
                </a:spcBef>
                <a:spcAft>
                  <a:spcPts val="0"/>
                </a:spcAft>
              </a:pPr>
              <a:r>
                <a:rPr kumimoji="1" lang="ja-JP" altLang="en-US" sz="1200" dirty="0" smtClean="0">
                  <a:solidFill>
                    <a:srgbClr val="000000"/>
                  </a:solidFill>
                  <a:latin typeface="Hiragino Maru Gothic Pro W4" charset="-128"/>
                  <a:ea typeface="Hiragino Maru Gothic Pro W4" charset="-128"/>
                  <a:cs typeface="Hiragino Maru Gothic Pro W4" charset="-128"/>
                </a:rPr>
                <a:t>必要に応じて</a:t>
              </a:r>
              <a:r>
                <a:rPr kumimoji="1" lang="en-US" altLang="ja-JP" sz="1200" dirty="0" smtClean="0">
                  <a:solidFill>
                    <a:srgbClr val="000000"/>
                  </a:solidFill>
                  <a:latin typeface="Hiragino Maru Gothic Pro W4" charset="-128"/>
                  <a:ea typeface="Hiragino Maru Gothic Pro W4" charset="-128"/>
                  <a:cs typeface="Hiragino Maru Gothic Pro W4" charset="-128"/>
                </a:rPr>
                <a:t/>
              </a:r>
              <a:br>
                <a:rPr kumimoji="1" lang="en-US" altLang="ja-JP" sz="1200" dirty="0" smtClean="0">
                  <a:solidFill>
                    <a:srgbClr val="000000"/>
                  </a:solidFill>
                  <a:latin typeface="Hiragino Maru Gothic Pro W4" charset="-128"/>
                  <a:ea typeface="Hiragino Maru Gothic Pro W4" charset="-128"/>
                  <a:cs typeface="Hiragino Maru Gothic Pro W4" charset="-128"/>
                </a:rPr>
              </a:br>
              <a:r>
                <a:rPr kumimoji="1" lang="ja-JP" altLang="en-US" sz="1200" dirty="0" smtClean="0">
                  <a:solidFill>
                    <a:srgbClr val="000000"/>
                  </a:solidFill>
                  <a:latin typeface="Hiragino Maru Gothic Pro W4" charset="-128"/>
                  <a:ea typeface="Hiragino Maru Gothic Pro W4" charset="-128"/>
                  <a:cs typeface="Hiragino Maru Gothic Pro W4" charset="-128"/>
                </a:rPr>
                <a:t>サーバのみ増強</a:t>
              </a:r>
              <a:endParaRPr kumimoji="1" lang="ja-JP" altLang="en-US" sz="1200" dirty="0">
                <a:solidFill>
                  <a:srgbClr val="000000"/>
                </a:solidFill>
                <a:latin typeface="Hiragino Maru Gothic Pro W4" charset="-128"/>
                <a:ea typeface="Hiragino Maru Gothic Pro W4" charset="-128"/>
                <a:cs typeface="Hiragino Maru Gothic Pro W4" charset="-128"/>
              </a:endParaRPr>
            </a:p>
          </p:txBody>
        </p:sp>
        <p:cxnSp>
          <p:nvCxnSpPr>
            <p:cNvPr id="126" name="直線コネクタ 125"/>
            <p:cNvCxnSpPr/>
            <p:nvPr/>
          </p:nvCxnSpPr>
          <p:spPr>
            <a:xfrm>
              <a:off x="7373678" y="3313692"/>
              <a:ext cx="1548380"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pic>
          <p:nvPicPr>
            <p:cNvPr id="1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1248" y="2932196"/>
              <a:ext cx="1385079" cy="78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2" name="直線コネクタ 131"/>
            <p:cNvCxnSpPr/>
            <p:nvPr/>
          </p:nvCxnSpPr>
          <p:spPr>
            <a:xfrm>
              <a:off x="7213893" y="2008348"/>
              <a:ext cx="1718521" cy="0"/>
            </a:xfrm>
            <a:prstGeom prst="line">
              <a:avLst/>
            </a:prstGeom>
            <a:noFill/>
            <a:ln w="3175" cap="flat" cmpd="sng" algn="ctr">
              <a:solidFill>
                <a:srgbClr val="FF0000"/>
              </a:solidFill>
              <a:prstDash val="solid"/>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20690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grpId="0" nodeType="afterEffect">
                                  <p:stCondLst>
                                    <p:cond delay="50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
            <a:extLst>
              <a:ext uri="{FF2B5EF4-FFF2-40B4-BE49-F238E27FC236}">
                <a16:creationId xmlns:a16="http://schemas.microsoft.com/office/drawing/2014/main" xmlns="" id="{685F48A8-76A8-4F1C-8A17-57268BD3AD14}"/>
              </a:ext>
            </a:extLst>
          </p:cNvPr>
          <p:cNvGrpSpPr/>
          <p:nvPr/>
        </p:nvGrpSpPr>
        <p:grpSpPr>
          <a:xfrm>
            <a:off x="881937" y="3390896"/>
            <a:ext cx="5737114" cy="849697"/>
            <a:chOff x="688324" y="2984417"/>
            <a:chExt cx="7649485" cy="1132929"/>
          </a:xfrm>
        </p:grpSpPr>
        <p:sp>
          <p:nvSpPr>
            <p:cNvPr id="42" name="Rectangle 102"/>
            <p:cNvSpPr/>
            <p:nvPr/>
          </p:nvSpPr>
          <p:spPr>
            <a:xfrm>
              <a:off x="692661" y="2984417"/>
              <a:ext cx="7640814" cy="1132929"/>
            </a:xfrm>
            <a:prstGeom prst="rect">
              <a:avLst/>
            </a:prstGeom>
            <a:solidFill>
              <a:srgbClr val="58585B">
                <a:alpha val="65000"/>
              </a:srgbClr>
            </a:solidFill>
            <a:ln w="12700" cap="flat" cmpd="sng" algn="ctr">
              <a:solidFill>
                <a:srgbClr val="58585B"/>
              </a:solid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Arial"/>
                <a:ea typeface=""/>
                <a:cs typeface=""/>
              </a:endParaRPr>
            </a:p>
          </p:txBody>
        </p:sp>
        <p:pic>
          <p:nvPicPr>
            <p:cNvPr id="43" name="Picture 6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8324" y="2987878"/>
              <a:ext cx="7649485" cy="1126008"/>
            </a:xfrm>
            <a:prstGeom prst="rect">
              <a:avLst/>
            </a:prstGeom>
            <a:ln w="12700">
              <a:noFill/>
            </a:ln>
          </p:spPr>
        </p:pic>
        <p:grpSp>
          <p:nvGrpSpPr>
            <p:cNvPr id="44" name="Group 103"/>
            <p:cNvGrpSpPr/>
            <p:nvPr/>
          </p:nvGrpSpPr>
          <p:grpSpPr>
            <a:xfrm>
              <a:off x="1957668" y="3043635"/>
              <a:ext cx="5110802" cy="969644"/>
              <a:chOff x="4404718" y="2664653"/>
              <a:chExt cx="2520216" cy="684036"/>
            </a:xfrm>
          </p:grpSpPr>
          <p:sp>
            <p:nvSpPr>
              <p:cNvPr id="45" name="Rectangle 104"/>
              <p:cNvSpPr/>
              <p:nvPr/>
            </p:nvSpPr>
            <p:spPr>
              <a:xfrm>
                <a:off x="4415258" y="2664653"/>
                <a:ext cx="2499137" cy="347273"/>
              </a:xfrm>
              <a:prstGeom prst="rect">
                <a:avLst/>
              </a:prstGeom>
              <a:noFill/>
            </p:spPr>
            <p:txBody>
              <a:bodyPr wrap="none">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799" b="0" i="0" u="none" strike="noStrike" kern="0" cap="none" spc="0" normalizeH="0" baseline="0" noProof="0" dirty="0">
                    <a:ln>
                      <a:noFill/>
                    </a:ln>
                    <a:solidFill>
                      <a:srgbClr val="FFFFFF"/>
                    </a:solidFill>
                    <a:effectLst>
                      <a:outerShdw blurRad="254000" algn="ctr" rotWithShape="0">
                        <a:prstClr val="black">
                          <a:alpha val="70000"/>
                        </a:prstClr>
                      </a:outerShdw>
                    </a:effectLst>
                    <a:uLnTx/>
                    <a:uFillTx/>
                    <a:latin typeface="Arial"/>
                    <a:cs typeface=""/>
                  </a:rPr>
                  <a:t>Cisco HyperFlex: HX Data Platform</a:t>
                </a:r>
              </a:p>
            </p:txBody>
          </p:sp>
          <p:sp>
            <p:nvSpPr>
              <p:cNvPr id="46" name="Rectangle 105"/>
              <p:cNvSpPr/>
              <p:nvPr/>
            </p:nvSpPr>
            <p:spPr>
              <a:xfrm>
                <a:off x="4404718" y="3030245"/>
                <a:ext cx="2520216" cy="318444"/>
              </a:xfrm>
              <a:prstGeom prst="rect">
                <a:avLst/>
              </a:prstGeom>
            </p:spPr>
            <p:txBody>
              <a:bodyPr wrap="none">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outerShdw blurRad="254000" algn="ctr" rotWithShape="0">
                        <a:prstClr val="black">
                          <a:alpha val="70000"/>
                        </a:prstClr>
                      </a:outerShdw>
                    </a:effectLst>
                    <a:uLnTx/>
                    <a:uFillTx/>
                    <a:latin typeface="Arial"/>
                    <a:cs typeface=""/>
                  </a:rPr>
                  <a:t>Data Services and Storage Optimization</a:t>
                </a:r>
              </a:p>
            </p:txBody>
          </p:sp>
          <p:cxnSp>
            <p:nvCxnSpPr>
              <p:cNvPr id="47" name="Straight Connector 106"/>
              <p:cNvCxnSpPr/>
              <p:nvPr/>
            </p:nvCxnSpPr>
            <p:spPr>
              <a:xfrm>
                <a:off x="5397197" y="3018613"/>
                <a:ext cx="535258" cy="0"/>
              </a:xfrm>
              <a:prstGeom prst="line">
                <a:avLst/>
              </a:prstGeom>
              <a:noFill/>
              <a:ln w="12700" cap="flat" cmpd="sng" algn="ctr">
                <a:solidFill>
                  <a:srgbClr val="049FD9"/>
                </a:solidFill>
                <a:prstDash val="solid"/>
              </a:ln>
              <a:effectLst/>
            </p:spPr>
          </p:cxnSp>
        </p:grpSp>
      </p:grpSp>
      <p:grpSp>
        <p:nvGrpSpPr>
          <p:cNvPr id="48" name="Group 9"/>
          <p:cNvGrpSpPr/>
          <p:nvPr/>
        </p:nvGrpSpPr>
        <p:grpSpPr>
          <a:xfrm>
            <a:off x="6327241" y="4407735"/>
            <a:ext cx="2456014" cy="276999"/>
            <a:chOff x="2413763" y="4573051"/>
            <a:chExt cx="2456654" cy="277072"/>
          </a:xfrm>
        </p:grpSpPr>
        <p:grpSp>
          <p:nvGrpSpPr>
            <p:cNvPr id="49" name="Group 5"/>
            <p:cNvGrpSpPr/>
            <p:nvPr/>
          </p:nvGrpSpPr>
          <p:grpSpPr>
            <a:xfrm>
              <a:off x="3560174" y="4573051"/>
              <a:ext cx="1310243" cy="277072"/>
              <a:chOff x="1962675" y="1092242"/>
              <a:chExt cx="1310243" cy="277072"/>
            </a:xfrm>
          </p:grpSpPr>
          <p:sp>
            <p:nvSpPr>
              <p:cNvPr id="53" name="Shape 545"/>
              <p:cNvSpPr/>
              <p:nvPr/>
            </p:nvSpPr>
            <p:spPr>
              <a:xfrm>
                <a:off x="1962675" y="1134729"/>
                <a:ext cx="191956" cy="192024"/>
              </a:xfrm>
              <a:prstGeom prst="rect">
                <a:avLst/>
              </a:prstGeom>
              <a:solidFill>
                <a:srgbClr val="FFFFFF">
                  <a:lumMod val="50000"/>
                </a:srgbClr>
              </a:solidFill>
              <a:ln w="25400" cap="flat" cmpd="sng" algn="ctr">
                <a:noFill/>
                <a:prstDash val="solid"/>
              </a:ln>
              <a:effectLst/>
            </p:spPr>
            <p:txBody>
              <a:bodyPr rtlCol="0" anchor="ctr"/>
              <a:lstStyle/>
              <a:p>
                <a:pPr marL="0" marR="0" lvl="0" indent="0" algn="ctr" defTabSz="457086" eaLnBrk="1" fontAlgn="auto" latinLnBrk="0" hangingPunct="1">
                  <a:lnSpc>
                    <a:spcPct val="9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a typeface=""/>
                  <a:cs typeface=""/>
                </a:endParaRPr>
              </a:p>
            </p:txBody>
          </p:sp>
          <p:sp>
            <p:nvSpPr>
              <p:cNvPr id="54" name="TextBox 2"/>
              <p:cNvSpPr txBox="1"/>
              <p:nvPr/>
            </p:nvSpPr>
            <p:spPr>
              <a:xfrm>
                <a:off x="2125182" y="1092242"/>
                <a:ext cx="1147736" cy="277072"/>
              </a:xfrm>
              <a:prstGeom prst="rect">
                <a:avLst/>
              </a:prstGeom>
              <a:noFill/>
            </p:spPr>
            <p:txBody>
              <a:bodyPr wrap="square" rtlCol="0">
                <a:spAutoFit/>
              </a:bodyPr>
              <a:lstStyle/>
              <a:p>
                <a:pPr marL="0" marR="0" lvl="0" indent="0" defTabSz="45708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6595B"/>
                    </a:solidFill>
                    <a:effectLst/>
                    <a:uLnTx/>
                    <a:uFillTx/>
                    <a:latin typeface="Arial"/>
                    <a:cs typeface=""/>
                  </a:rPr>
                  <a:t>Coming Soon</a:t>
                </a:r>
              </a:p>
            </p:txBody>
          </p:sp>
        </p:grpSp>
        <p:grpSp>
          <p:nvGrpSpPr>
            <p:cNvPr id="50" name="Group 6"/>
            <p:cNvGrpSpPr/>
            <p:nvPr/>
          </p:nvGrpSpPr>
          <p:grpSpPr>
            <a:xfrm>
              <a:off x="2413763" y="4573051"/>
              <a:ext cx="903308" cy="277072"/>
              <a:chOff x="522883" y="1092242"/>
              <a:chExt cx="903308" cy="277072"/>
            </a:xfrm>
          </p:grpSpPr>
          <p:sp>
            <p:nvSpPr>
              <p:cNvPr id="51" name="Shape 545"/>
              <p:cNvSpPr/>
              <p:nvPr/>
            </p:nvSpPr>
            <p:spPr>
              <a:xfrm>
                <a:off x="522883" y="1134729"/>
                <a:ext cx="191956" cy="192024"/>
              </a:xfrm>
              <a:prstGeom prst="rect">
                <a:avLst/>
              </a:prstGeom>
              <a:solidFill>
                <a:srgbClr val="92D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7086" eaLnBrk="1" fontAlgn="auto" latinLnBrk="0" hangingPunct="1">
                  <a:lnSpc>
                    <a:spcPct val="90000"/>
                  </a:lnSpc>
                  <a:spcBef>
                    <a:spcPts val="0"/>
                  </a:spcBef>
                  <a:spcAft>
                    <a:spcPts val="0"/>
                  </a:spcAft>
                  <a:buClrTx/>
                  <a:buSzTx/>
                  <a:buFontTx/>
                  <a:buNone/>
                  <a:tabLst/>
                  <a:defRPr/>
                </a:pPr>
                <a:endParaRPr kumimoji="0" lang="en-US" sz="700" b="1" i="0" u="none" strike="noStrike" kern="0" cap="none" spc="0" normalizeH="0" baseline="0" noProof="0" dirty="0">
                  <a:ln>
                    <a:noFill/>
                  </a:ln>
                  <a:solidFill>
                    <a:srgbClr val="FFFFFF"/>
                  </a:solidFill>
                  <a:effectLst/>
                  <a:uLnTx/>
                  <a:uFillTx/>
                  <a:latin typeface="Arial"/>
                </a:endParaRPr>
              </a:p>
            </p:txBody>
          </p:sp>
          <p:sp>
            <p:nvSpPr>
              <p:cNvPr id="52" name="TextBox 96"/>
              <p:cNvSpPr txBox="1"/>
              <p:nvPr/>
            </p:nvSpPr>
            <p:spPr>
              <a:xfrm>
                <a:off x="675674" y="1092242"/>
                <a:ext cx="750517" cy="277072"/>
              </a:xfrm>
              <a:prstGeom prst="rect">
                <a:avLst/>
              </a:prstGeom>
              <a:noFill/>
            </p:spPr>
            <p:txBody>
              <a:bodyPr wrap="square" rtlCol="0">
                <a:spAutoFit/>
              </a:bodyPr>
              <a:lstStyle/>
              <a:p>
                <a:pPr marL="0" marR="0" lvl="0" indent="0" defTabSz="45708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6595B"/>
                    </a:solidFill>
                    <a:effectLst/>
                    <a:uLnTx/>
                    <a:uFillTx/>
                    <a:latin typeface="Arial"/>
                    <a:cs typeface=""/>
                  </a:rPr>
                  <a:t>Current</a:t>
                </a:r>
              </a:p>
            </p:txBody>
          </p:sp>
        </p:grpSp>
      </p:grpSp>
      <p:sp>
        <p:nvSpPr>
          <p:cNvPr id="55" name="Shape 537"/>
          <p:cNvSpPr/>
          <p:nvPr/>
        </p:nvSpPr>
        <p:spPr>
          <a:xfrm>
            <a:off x="476783" y="1085850"/>
            <a:ext cx="5377491" cy="2102713"/>
          </a:xfrm>
          <a:prstGeom prst="rect">
            <a:avLst/>
          </a:prstGeom>
          <a:solidFill>
            <a:srgbClr val="004BAF"/>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Arial"/>
              <a:cs typeface=""/>
            </a:endParaRPr>
          </a:p>
        </p:txBody>
      </p:sp>
      <p:sp>
        <p:nvSpPr>
          <p:cNvPr id="56" name="Shape 537"/>
          <p:cNvSpPr/>
          <p:nvPr/>
        </p:nvSpPr>
        <p:spPr>
          <a:xfrm>
            <a:off x="521478" y="1119321"/>
            <a:ext cx="5250652" cy="347227"/>
          </a:xfrm>
          <a:prstGeom prst="rect">
            <a:avLst/>
          </a:prstGeom>
          <a:solidFill>
            <a:srgbClr val="004BAF">
              <a:lumMod val="50000"/>
            </a:srgbClr>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cs typeface=""/>
              </a:rPr>
              <a:t>WORKLOADS / APPLICATIONS</a:t>
            </a:r>
          </a:p>
        </p:txBody>
      </p:sp>
      <p:sp>
        <p:nvSpPr>
          <p:cNvPr id="57" name="Freeform 6"/>
          <p:cNvSpPr>
            <a:spLocks/>
          </p:cNvSpPr>
          <p:nvPr/>
        </p:nvSpPr>
        <p:spPr bwMode="auto">
          <a:xfrm>
            <a:off x="1857408" y="1597273"/>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VMWare Horizon</a:t>
            </a:r>
          </a:p>
        </p:txBody>
      </p:sp>
      <p:sp>
        <p:nvSpPr>
          <p:cNvPr id="58" name="Freeform 6"/>
          <p:cNvSpPr>
            <a:spLocks/>
          </p:cNvSpPr>
          <p:nvPr/>
        </p:nvSpPr>
        <p:spPr bwMode="auto">
          <a:xfrm>
            <a:off x="518268" y="1597273"/>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Citrix </a:t>
            </a:r>
            <a:r>
              <a:rPr lang="en-US" sz="1000" dirty="0" err="1">
                <a:solidFill>
                  <a:srgbClr val="FFFFFF"/>
                </a:solidFill>
                <a:latin typeface="Arial"/>
                <a:cs typeface=""/>
              </a:rPr>
              <a:t>XenDesktop</a:t>
            </a:r>
            <a:endParaRPr lang="en-US" sz="1000" dirty="0">
              <a:solidFill>
                <a:srgbClr val="FFFFFF"/>
              </a:solidFill>
              <a:latin typeface="Arial"/>
              <a:cs typeface=""/>
            </a:endParaRPr>
          </a:p>
        </p:txBody>
      </p:sp>
      <p:sp>
        <p:nvSpPr>
          <p:cNvPr id="59" name="Freeform 6">
            <a:extLst>
              <a:ext uri="{FF2B5EF4-FFF2-40B4-BE49-F238E27FC236}">
                <a16:creationId xmlns:a16="http://schemas.microsoft.com/office/drawing/2014/main" xmlns="" id="{AF5F40ED-4856-42FC-916E-6A508FC76F43}"/>
              </a:ext>
            </a:extLst>
          </p:cNvPr>
          <p:cNvSpPr>
            <a:spLocks/>
          </p:cNvSpPr>
          <p:nvPr/>
        </p:nvSpPr>
        <p:spPr bwMode="auto">
          <a:xfrm>
            <a:off x="525314" y="2135551"/>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VSI on HX</a:t>
            </a:r>
          </a:p>
        </p:txBody>
      </p:sp>
      <p:sp>
        <p:nvSpPr>
          <p:cNvPr id="60" name="Freeform 6">
            <a:extLst>
              <a:ext uri="{FF2B5EF4-FFF2-40B4-BE49-F238E27FC236}">
                <a16:creationId xmlns:a16="http://schemas.microsoft.com/office/drawing/2014/main" xmlns="" id="{6842A0FE-0082-4CDE-96A6-9290AD3C38EB}"/>
              </a:ext>
            </a:extLst>
          </p:cNvPr>
          <p:cNvSpPr>
            <a:spLocks/>
          </p:cNvSpPr>
          <p:nvPr/>
        </p:nvSpPr>
        <p:spPr bwMode="auto">
          <a:xfrm>
            <a:off x="4518795" y="1597273"/>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Cisco UC</a:t>
            </a:r>
          </a:p>
        </p:txBody>
      </p:sp>
      <p:sp>
        <p:nvSpPr>
          <p:cNvPr id="61" name="Freeform 6">
            <a:extLst>
              <a:ext uri="{FF2B5EF4-FFF2-40B4-BE49-F238E27FC236}">
                <a16:creationId xmlns:a16="http://schemas.microsoft.com/office/drawing/2014/main" xmlns="" id="{1DDBB3C1-7150-4864-8B77-F135101DD2F0}"/>
              </a:ext>
            </a:extLst>
          </p:cNvPr>
          <p:cNvSpPr>
            <a:spLocks/>
          </p:cNvSpPr>
          <p:nvPr/>
        </p:nvSpPr>
        <p:spPr bwMode="auto">
          <a:xfrm>
            <a:off x="1858777" y="2135551"/>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MS SQL</a:t>
            </a:r>
          </a:p>
        </p:txBody>
      </p:sp>
      <p:sp>
        <p:nvSpPr>
          <p:cNvPr id="62" name="Freeform 6">
            <a:extLst>
              <a:ext uri="{FF2B5EF4-FFF2-40B4-BE49-F238E27FC236}">
                <a16:creationId xmlns:a16="http://schemas.microsoft.com/office/drawing/2014/main" xmlns="" id="{FB040092-06BA-4CEA-8116-21E4CCC0F116}"/>
              </a:ext>
            </a:extLst>
          </p:cNvPr>
          <p:cNvSpPr>
            <a:spLocks/>
          </p:cNvSpPr>
          <p:nvPr/>
        </p:nvSpPr>
        <p:spPr bwMode="auto">
          <a:xfrm>
            <a:off x="3190334" y="2135551"/>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SAP (Non – Prod / Prod)</a:t>
            </a:r>
          </a:p>
        </p:txBody>
      </p:sp>
      <p:sp>
        <p:nvSpPr>
          <p:cNvPr id="63" name="Freeform 6"/>
          <p:cNvSpPr>
            <a:spLocks/>
          </p:cNvSpPr>
          <p:nvPr/>
        </p:nvSpPr>
        <p:spPr bwMode="auto">
          <a:xfrm>
            <a:off x="541573" y="2683720"/>
            <a:ext cx="1259920" cy="402041"/>
          </a:xfrm>
          <a:prstGeom prst="rect">
            <a:avLst/>
          </a:prstGeom>
          <a:solidFill>
            <a:srgbClr val="FFFFFF">
              <a:lumMod val="50000"/>
            </a:srgbClr>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400"/>
              </a:spcBef>
              <a:spcAft>
                <a:spcPts val="20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cs typeface=""/>
              </a:rPr>
              <a:t>Oracle RAC</a:t>
            </a:r>
          </a:p>
        </p:txBody>
      </p:sp>
      <p:sp>
        <p:nvSpPr>
          <p:cNvPr id="64" name="Freeform 6"/>
          <p:cNvSpPr>
            <a:spLocks/>
          </p:cNvSpPr>
          <p:nvPr/>
        </p:nvSpPr>
        <p:spPr bwMode="auto">
          <a:xfrm>
            <a:off x="1865243" y="2683720"/>
            <a:ext cx="1261341" cy="402041"/>
          </a:xfrm>
          <a:prstGeom prst="rect">
            <a:avLst/>
          </a:prstGeom>
          <a:solidFill>
            <a:srgbClr val="FFFFFF">
              <a:lumMod val="50000"/>
            </a:srgbClr>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400"/>
              </a:spcBef>
              <a:spcAft>
                <a:spcPts val="20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cs typeface=""/>
              </a:rPr>
              <a:t>Splunk</a:t>
            </a:r>
          </a:p>
        </p:txBody>
      </p:sp>
      <p:sp>
        <p:nvSpPr>
          <p:cNvPr id="65" name="Freeform 6">
            <a:extLst>
              <a:ext uri="{FF2B5EF4-FFF2-40B4-BE49-F238E27FC236}">
                <a16:creationId xmlns:a16="http://schemas.microsoft.com/office/drawing/2014/main" xmlns="" id="{A2D6A60C-1E6A-4E67-88EE-461BD00A1A41}"/>
              </a:ext>
            </a:extLst>
          </p:cNvPr>
          <p:cNvSpPr>
            <a:spLocks/>
          </p:cNvSpPr>
          <p:nvPr/>
        </p:nvSpPr>
        <p:spPr bwMode="auto">
          <a:xfrm>
            <a:off x="3190334" y="2683720"/>
            <a:ext cx="1261341"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MS Exchange</a:t>
            </a:r>
          </a:p>
        </p:txBody>
      </p:sp>
      <p:sp>
        <p:nvSpPr>
          <p:cNvPr id="66" name="Freeform 6">
            <a:extLst>
              <a:ext uri="{FF2B5EF4-FFF2-40B4-BE49-F238E27FC236}">
                <a16:creationId xmlns:a16="http://schemas.microsoft.com/office/drawing/2014/main" xmlns="" id="{1AF0588A-5F29-4C8A-82BC-96BEEEC5510A}"/>
              </a:ext>
            </a:extLst>
          </p:cNvPr>
          <p:cNvSpPr>
            <a:spLocks/>
          </p:cNvSpPr>
          <p:nvPr/>
        </p:nvSpPr>
        <p:spPr bwMode="auto">
          <a:xfrm>
            <a:off x="4508871" y="2135551"/>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ACI</a:t>
            </a:r>
          </a:p>
        </p:txBody>
      </p:sp>
      <p:sp>
        <p:nvSpPr>
          <p:cNvPr id="67" name="Freeform 6">
            <a:extLst>
              <a:ext uri="{FF2B5EF4-FFF2-40B4-BE49-F238E27FC236}">
                <a16:creationId xmlns:a16="http://schemas.microsoft.com/office/drawing/2014/main" xmlns="" id="{3F276F42-2A23-4103-AD3E-DFD0F5F6F134}"/>
              </a:ext>
            </a:extLst>
          </p:cNvPr>
          <p:cNvSpPr>
            <a:spLocks/>
          </p:cNvSpPr>
          <p:nvPr/>
        </p:nvSpPr>
        <p:spPr bwMode="auto">
          <a:xfrm>
            <a:off x="4527556" y="2683720"/>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N1K</a:t>
            </a:r>
          </a:p>
        </p:txBody>
      </p:sp>
      <p:sp>
        <p:nvSpPr>
          <p:cNvPr id="68" name="Rectangle 189">
            <a:extLst>
              <a:ext uri="{FF2B5EF4-FFF2-40B4-BE49-F238E27FC236}">
                <a16:creationId xmlns:a16="http://schemas.microsoft.com/office/drawing/2014/main" xmlns="" id="{A188863E-BA37-49ED-A71B-DBFB0F5BF714}"/>
              </a:ext>
            </a:extLst>
          </p:cNvPr>
          <p:cNvSpPr/>
          <p:nvPr/>
        </p:nvSpPr>
        <p:spPr>
          <a:xfrm>
            <a:off x="1857408" y="4409386"/>
            <a:ext cx="3328734" cy="276999"/>
          </a:xfrm>
          <a:prstGeom prst="rect">
            <a:avLst/>
          </a:prstGeom>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457200" marR="0" lvl="1"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BAF"/>
                </a:solidFill>
                <a:effectLst/>
                <a:uLnTx/>
                <a:uFillTx/>
                <a:latin typeface="Arial" charset="0"/>
                <a:ea typeface="ＭＳ Ｐゴシック" charset="0"/>
                <a:cs typeface="ＭＳ Ｐゴシック" charset="0"/>
              </a:rPr>
              <a:t>Resources: </a:t>
            </a:r>
            <a:r>
              <a:rPr kumimoji="0" lang="en-US" sz="1200" b="0" i="0" u="none" strike="noStrike" kern="1200" cap="none" spc="0" normalizeH="0" baseline="0" noProof="0" dirty="0">
                <a:ln>
                  <a:noFill/>
                </a:ln>
                <a:solidFill>
                  <a:srgbClr val="004BAF"/>
                </a:solidFill>
                <a:effectLst/>
                <a:uLnTx/>
                <a:uFillTx/>
                <a:latin typeface="Arial" charset="0"/>
                <a:ea typeface="ＭＳ Ｐゴシック" charset="0"/>
                <a:cs typeface="ＭＳ Ｐゴシック" charset="0"/>
                <a:hlinkClick r:id="rId3"/>
              </a:rPr>
              <a:t>HX homepage </a:t>
            </a:r>
            <a:r>
              <a:rPr kumimoji="0" lang="en-US" sz="1200" b="0" i="0" u="none" strike="noStrike" kern="1200" cap="none" spc="0" normalizeH="0" baseline="0" noProof="0" dirty="0">
                <a:ln>
                  <a:noFill/>
                </a:ln>
                <a:solidFill>
                  <a:srgbClr val="004BAF"/>
                </a:solidFill>
                <a:effectLst/>
                <a:uLnTx/>
                <a:uFillTx/>
                <a:latin typeface="Arial" charset="0"/>
                <a:ea typeface="ＭＳ Ｐゴシック" charset="0"/>
                <a:cs typeface="ＭＳ Ｐゴシック" charset="0"/>
              </a:rPr>
              <a:t>(external)</a:t>
            </a:r>
          </a:p>
        </p:txBody>
      </p:sp>
      <p:sp>
        <p:nvSpPr>
          <p:cNvPr id="69" name="Shape 537">
            <a:extLst>
              <a:ext uri="{FF2B5EF4-FFF2-40B4-BE49-F238E27FC236}">
                <a16:creationId xmlns:a16="http://schemas.microsoft.com/office/drawing/2014/main" xmlns="" id="{0CECD885-0472-4A28-8E85-5FDEAD598EFC}"/>
              </a:ext>
            </a:extLst>
          </p:cNvPr>
          <p:cNvSpPr/>
          <p:nvPr/>
        </p:nvSpPr>
        <p:spPr>
          <a:xfrm>
            <a:off x="5930155" y="1091139"/>
            <a:ext cx="2757836" cy="2102713"/>
          </a:xfrm>
          <a:prstGeom prst="rect">
            <a:avLst/>
          </a:prstGeom>
          <a:solidFill>
            <a:srgbClr val="004BAF"/>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Arial"/>
              <a:cs typeface=""/>
            </a:endParaRPr>
          </a:p>
        </p:txBody>
      </p:sp>
      <p:sp>
        <p:nvSpPr>
          <p:cNvPr id="70" name="Shape 537">
            <a:extLst>
              <a:ext uri="{FF2B5EF4-FFF2-40B4-BE49-F238E27FC236}">
                <a16:creationId xmlns:a16="http://schemas.microsoft.com/office/drawing/2014/main" xmlns="" id="{9847B723-CE05-4954-A629-5D507BF946B7}"/>
              </a:ext>
            </a:extLst>
          </p:cNvPr>
          <p:cNvSpPr/>
          <p:nvPr/>
        </p:nvSpPr>
        <p:spPr>
          <a:xfrm>
            <a:off x="6011498" y="1124610"/>
            <a:ext cx="2597270" cy="347227"/>
          </a:xfrm>
          <a:prstGeom prst="rect">
            <a:avLst/>
          </a:prstGeom>
          <a:solidFill>
            <a:srgbClr val="004BAF">
              <a:lumMod val="50000"/>
            </a:srgbClr>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cs typeface=""/>
              </a:rPr>
              <a:t>INTEGRATION / INTEROP</a:t>
            </a:r>
          </a:p>
        </p:txBody>
      </p:sp>
      <p:sp>
        <p:nvSpPr>
          <p:cNvPr id="71" name="Freeform 6">
            <a:extLst>
              <a:ext uri="{FF2B5EF4-FFF2-40B4-BE49-F238E27FC236}">
                <a16:creationId xmlns:a16="http://schemas.microsoft.com/office/drawing/2014/main" xmlns="" id="{7D39173E-CFB3-40FB-ADA7-8AB773606A9B}"/>
              </a:ext>
            </a:extLst>
          </p:cNvPr>
          <p:cNvSpPr>
            <a:spLocks/>
          </p:cNvSpPr>
          <p:nvPr/>
        </p:nvSpPr>
        <p:spPr bwMode="auto">
          <a:xfrm>
            <a:off x="7347427" y="1597273"/>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err="1">
                <a:solidFill>
                  <a:srgbClr val="FFFFFF"/>
                </a:solidFill>
                <a:latin typeface="Arial"/>
                <a:cs typeface=""/>
              </a:rPr>
              <a:t>Commvault</a:t>
            </a:r>
            <a:endParaRPr lang="en-US" sz="1000" dirty="0">
              <a:solidFill>
                <a:srgbClr val="FFFFFF"/>
              </a:solidFill>
              <a:latin typeface="Arial"/>
              <a:cs typeface=""/>
            </a:endParaRPr>
          </a:p>
        </p:txBody>
      </p:sp>
      <p:sp>
        <p:nvSpPr>
          <p:cNvPr id="72" name="Freeform 6">
            <a:extLst>
              <a:ext uri="{FF2B5EF4-FFF2-40B4-BE49-F238E27FC236}">
                <a16:creationId xmlns:a16="http://schemas.microsoft.com/office/drawing/2014/main" xmlns="" id="{5871F90C-72AE-4695-93A3-41CF34933471}"/>
              </a:ext>
            </a:extLst>
          </p:cNvPr>
          <p:cNvSpPr>
            <a:spLocks/>
          </p:cNvSpPr>
          <p:nvPr/>
        </p:nvSpPr>
        <p:spPr bwMode="auto">
          <a:xfrm>
            <a:off x="6008287" y="1597273"/>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err="1">
                <a:solidFill>
                  <a:srgbClr val="FFFFFF"/>
                </a:solidFill>
                <a:latin typeface="Arial"/>
                <a:cs typeface=""/>
              </a:rPr>
              <a:t>Veeam</a:t>
            </a:r>
            <a:endParaRPr lang="en-US" sz="1000" dirty="0">
              <a:solidFill>
                <a:srgbClr val="FFFFFF"/>
              </a:solidFill>
              <a:latin typeface="Arial"/>
              <a:cs typeface=""/>
            </a:endParaRPr>
          </a:p>
        </p:txBody>
      </p:sp>
      <p:sp>
        <p:nvSpPr>
          <p:cNvPr id="73" name="Freeform 6">
            <a:extLst>
              <a:ext uri="{FF2B5EF4-FFF2-40B4-BE49-F238E27FC236}">
                <a16:creationId xmlns:a16="http://schemas.microsoft.com/office/drawing/2014/main" xmlns="" id="{000D1956-5F92-4E6E-81EA-F8784F7647A6}"/>
              </a:ext>
            </a:extLst>
          </p:cNvPr>
          <p:cNvSpPr>
            <a:spLocks/>
          </p:cNvSpPr>
          <p:nvPr/>
        </p:nvSpPr>
        <p:spPr bwMode="auto">
          <a:xfrm>
            <a:off x="6015334" y="2135551"/>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Cloud Center</a:t>
            </a:r>
          </a:p>
        </p:txBody>
      </p:sp>
      <p:sp>
        <p:nvSpPr>
          <p:cNvPr id="74" name="Freeform 6">
            <a:extLst>
              <a:ext uri="{FF2B5EF4-FFF2-40B4-BE49-F238E27FC236}">
                <a16:creationId xmlns:a16="http://schemas.microsoft.com/office/drawing/2014/main" xmlns="" id="{D2982DA4-8A3F-4126-9B3C-859EB5F5C5E5}"/>
              </a:ext>
            </a:extLst>
          </p:cNvPr>
          <p:cNvSpPr>
            <a:spLocks/>
          </p:cNvSpPr>
          <p:nvPr/>
        </p:nvSpPr>
        <p:spPr bwMode="auto">
          <a:xfrm>
            <a:off x="7348796" y="2135551"/>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UCSD</a:t>
            </a:r>
          </a:p>
        </p:txBody>
      </p:sp>
      <p:sp>
        <p:nvSpPr>
          <p:cNvPr id="75" name="Freeform 6">
            <a:extLst>
              <a:ext uri="{FF2B5EF4-FFF2-40B4-BE49-F238E27FC236}">
                <a16:creationId xmlns:a16="http://schemas.microsoft.com/office/drawing/2014/main" xmlns="" id="{9C2A1931-7949-4743-A93A-132979D8F10D}"/>
              </a:ext>
            </a:extLst>
          </p:cNvPr>
          <p:cNvSpPr>
            <a:spLocks/>
          </p:cNvSpPr>
          <p:nvPr/>
        </p:nvSpPr>
        <p:spPr bwMode="auto">
          <a:xfrm>
            <a:off x="6027688" y="2683720"/>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3</a:t>
            </a:r>
            <a:r>
              <a:rPr lang="en-US" sz="1000" baseline="30000" dirty="0">
                <a:solidFill>
                  <a:srgbClr val="FFFFFF"/>
                </a:solidFill>
                <a:latin typeface="Arial"/>
                <a:cs typeface=""/>
              </a:rPr>
              <a:t>rd</a:t>
            </a:r>
            <a:r>
              <a:rPr lang="en-US" sz="1000" dirty="0">
                <a:solidFill>
                  <a:srgbClr val="FFFFFF"/>
                </a:solidFill>
                <a:latin typeface="Arial"/>
                <a:cs typeface=""/>
              </a:rPr>
              <a:t> Party Arrays</a:t>
            </a:r>
          </a:p>
        </p:txBody>
      </p:sp>
      <p:sp>
        <p:nvSpPr>
          <p:cNvPr id="76" name="Freeform 6">
            <a:extLst>
              <a:ext uri="{FF2B5EF4-FFF2-40B4-BE49-F238E27FC236}">
                <a16:creationId xmlns:a16="http://schemas.microsoft.com/office/drawing/2014/main" xmlns="" id="{B2D57AAE-5D50-4037-958D-60C3E47D8B1B}"/>
              </a:ext>
            </a:extLst>
          </p:cNvPr>
          <p:cNvSpPr>
            <a:spLocks/>
          </p:cNvSpPr>
          <p:nvPr/>
        </p:nvSpPr>
        <p:spPr bwMode="auto">
          <a:xfrm>
            <a:off x="7361151" y="2683720"/>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NVIDIA</a:t>
            </a:r>
          </a:p>
        </p:txBody>
      </p:sp>
      <p:sp>
        <p:nvSpPr>
          <p:cNvPr id="77" name="Rectangle 215">
            <a:extLst>
              <a:ext uri="{FF2B5EF4-FFF2-40B4-BE49-F238E27FC236}">
                <a16:creationId xmlns:a16="http://schemas.microsoft.com/office/drawing/2014/main" xmlns="" id="{25803795-48E0-4432-AA6D-F48AA5FB797C}"/>
              </a:ext>
            </a:extLst>
          </p:cNvPr>
          <p:cNvSpPr/>
          <p:nvPr/>
        </p:nvSpPr>
        <p:spPr>
          <a:xfrm>
            <a:off x="6659319" y="3381627"/>
            <a:ext cx="1428072" cy="866924"/>
          </a:xfrm>
          <a:prstGeom prst="rect">
            <a:avLst/>
          </a:prstGeom>
          <a:solidFill>
            <a:srgbClr val="004BAF">
              <a:alpha val="90000"/>
            </a:srgbClr>
          </a:solidFill>
          <a:ln w="19050" cap="flat" cmpd="sng" algn="ctr">
            <a:solidFill>
              <a:srgbClr val="64BBE3"/>
            </a:solidFill>
            <a:prstDash val="solid"/>
          </a:ln>
          <a:effectLst/>
        </p:spPr>
        <p:txBody>
          <a:bodyPr rtlCol="0" anchor="ctr"/>
          <a:lstStyle/>
          <a:p>
            <a:pPr marL="0" marR="0" lvl="0" indent="0" algn="ctr" defTabSz="457064"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ＭＳ Ｐゴシック" charset="0"/>
                <a:cs typeface="ＭＳ Ｐゴシック" charset="0"/>
              </a:rPr>
              <a:t>HX Tools </a:t>
            </a:r>
          </a:p>
          <a:p>
            <a:pPr marL="0" marR="0" lvl="0" indent="0" algn="ctr" defTabSz="457064"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ＭＳ Ｐゴシック" charset="0"/>
                <a:cs typeface="ＭＳ Ｐゴシック" charset="0"/>
              </a:rPr>
              <a:t>(for sizing)</a:t>
            </a:r>
          </a:p>
        </p:txBody>
      </p:sp>
      <p:sp>
        <p:nvSpPr>
          <p:cNvPr id="78" name="Freeform 6">
            <a:extLst>
              <a:ext uri="{FF2B5EF4-FFF2-40B4-BE49-F238E27FC236}">
                <a16:creationId xmlns:a16="http://schemas.microsoft.com/office/drawing/2014/main" xmlns="" id="{239276C5-DFFA-4567-8712-859A70830E2C}"/>
              </a:ext>
            </a:extLst>
          </p:cNvPr>
          <p:cNvSpPr>
            <a:spLocks/>
          </p:cNvSpPr>
          <p:nvPr/>
        </p:nvSpPr>
        <p:spPr bwMode="auto">
          <a:xfrm>
            <a:off x="3187860" y="1597273"/>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Oracle Single Instance</a:t>
            </a:r>
          </a:p>
        </p:txBody>
      </p:sp>
      <p:sp>
        <p:nvSpPr>
          <p:cNvPr id="79" name="Title 1"/>
          <p:cNvSpPr txBox="1">
            <a:spLocks/>
          </p:cNvSpPr>
          <p:nvPr/>
        </p:nvSpPr>
        <p:spPr>
          <a:xfrm>
            <a:off x="437766" y="316153"/>
            <a:ext cx="8345488" cy="731837"/>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pPr marL="0" marR="0" lvl="0" indent="0" algn="l" defTabSz="913677" rtl="0" eaLnBrk="1" fontAlgn="auto" latinLnBrk="0" hangingPunct="1">
              <a:lnSpc>
                <a:spcPct val="90000"/>
              </a:lnSpc>
              <a:spcBef>
                <a:spcPts val="0"/>
              </a:spcBef>
              <a:spcAft>
                <a:spcPts val="0"/>
              </a:spcAft>
              <a:buClrTx/>
              <a:buSzTx/>
              <a:buFontTx/>
              <a:buNone/>
              <a:tabLst/>
              <a:defRPr/>
            </a:pPr>
            <a:r>
              <a:rPr kumimoji="0" lang="en-US" sz="3300" b="0" i="0" u="none" strike="noStrike" kern="1200" cap="none" spc="0" normalizeH="0" baseline="0" noProof="0" dirty="0" err="1" smtClean="0">
                <a:ln>
                  <a:noFill/>
                </a:ln>
                <a:solidFill>
                  <a:srgbClr val="3979D1"/>
                </a:solidFill>
                <a:effectLst/>
                <a:uLnTx/>
                <a:uFillTx/>
                <a:ea typeface="Meiryo" charset="-128"/>
                <a:cs typeface="Meiryo" charset="-128"/>
              </a:rPr>
              <a:t>HyperFlex</a:t>
            </a:r>
            <a:r>
              <a:rPr kumimoji="0" lang="en-US" sz="3300" b="0" i="0" u="none" strike="noStrike" kern="1200" cap="none" spc="0" normalizeH="0" baseline="0" noProof="0" dirty="0" smtClean="0">
                <a:ln>
                  <a:noFill/>
                </a:ln>
                <a:solidFill>
                  <a:srgbClr val="3979D1"/>
                </a:solidFill>
                <a:effectLst/>
                <a:uLnTx/>
                <a:uFillTx/>
                <a:ea typeface="Meiryo" charset="-128"/>
                <a:cs typeface="Meiryo" charset="-128"/>
              </a:rPr>
              <a:t> </a:t>
            </a:r>
            <a:r>
              <a:rPr lang="ja-JP" altLang="en-US" dirty="0" smtClean="0">
                <a:ea typeface="Meiryo" charset="-128"/>
                <a:cs typeface="Meiryo" charset="-128"/>
              </a:rPr>
              <a:t>ソリューション</a:t>
            </a:r>
            <a:endParaRPr kumimoji="0" lang="en-US" sz="3300" b="0" i="0" u="none" strike="noStrike" kern="1200" cap="none" spc="0" normalizeH="0" baseline="0" noProof="0" dirty="0">
              <a:ln>
                <a:noFill/>
              </a:ln>
              <a:solidFill>
                <a:srgbClr val="3979D1"/>
              </a:solidFill>
              <a:effectLst/>
              <a:uLnTx/>
              <a:uFillTx/>
              <a:ea typeface="Meiryo" charset="-128"/>
              <a:cs typeface="Meiryo" charset="-128"/>
            </a:endParaRPr>
          </a:p>
        </p:txBody>
      </p:sp>
    </p:spTree>
    <p:extLst>
      <p:ext uri="{BB962C8B-B14F-4D97-AF65-F5344CB8AC3E}">
        <p14:creationId xmlns:p14="http://schemas.microsoft.com/office/powerpoint/2010/main" val="1905758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p:cNvPicPr>
            <a:picLocks noChangeAspect="1"/>
          </p:cNvPicPr>
          <p:nvPr/>
        </p:nvPicPr>
        <p:blipFill>
          <a:blip r:embed="rId2"/>
          <a:stretch>
            <a:fillRect/>
          </a:stretch>
        </p:blipFill>
        <p:spPr>
          <a:xfrm>
            <a:off x="6699687" y="1756536"/>
            <a:ext cx="2001768" cy="3002651"/>
          </a:xfrm>
          <a:prstGeom prst="rect">
            <a:avLst/>
          </a:prstGeom>
          <a:ln w="19050">
            <a:solidFill>
              <a:srgbClr val="FFFFFF"/>
            </a:solidFill>
          </a:ln>
        </p:spPr>
      </p:pic>
      <p:sp>
        <p:nvSpPr>
          <p:cNvPr id="37" name="正方形/長方形 36"/>
          <p:cNvSpPr/>
          <p:nvPr/>
        </p:nvSpPr>
        <p:spPr>
          <a:xfrm>
            <a:off x="1288240" y="411596"/>
            <a:ext cx="5547386" cy="707886"/>
          </a:xfrm>
          <a:prstGeom prst="rect">
            <a:avLst/>
          </a:prstGeom>
        </p:spPr>
        <p:txBody>
          <a:bodyPr wrap="square">
            <a:spAutoFit/>
          </a:bodyPr>
          <a:lstStyle/>
          <a:p>
            <a:pPr defTabSz="456915" fontAlgn="auto">
              <a:spcBef>
                <a:spcPts val="0"/>
              </a:spcBef>
              <a:spcAft>
                <a:spcPts val="0"/>
              </a:spcAft>
            </a:pPr>
            <a:r>
              <a:rPr lang="ja-JP" altLang="en-US" sz="2000" b="1" dirty="0">
                <a:solidFill>
                  <a:srgbClr val="000000"/>
                </a:solidFill>
                <a:latin typeface="MS PGothic" charset="-128"/>
                <a:ea typeface="MS PGothic" charset="-128"/>
                <a:cs typeface="MS PGothic" charset="-128"/>
              </a:rPr>
              <a:t>日本初の情報セキュリティ学科のシステムに</a:t>
            </a:r>
          </a:p>
          <a:p>
            <a:pPr defTabSz="456915" fontAlgn="auto">
              <a:spcBef>
                <a:spcPts val="0"/>
              </a:spcBef>
              <a:spcAft>
                <a:spcPts val="0"/>
              </a:spcAft>
            </a:pPr>
            <a:r>
              <a:rPr lang="ja-JP" altLang="en-US" sz="2000" b="1" dirty="0">
                <a:solidFill>
                  <a:srgbClr val="000000"/>
                </a:solidFill>
                <a:latin typeface="MS PGothic" charset="-128"/>
                <a:ea typeface="MS PGothic" charset="-128"/>
                <a:cs typeface="MS PGothic" charset="-128"/>
              </a:rPr>
              <a:t>最新</a:t>
            </a:r>
            <a:r>
              <a:rPr lang="ja-JP" altLang="en-US" sz="2000" b="1" dirty="0" smtClean="0">
                <a:solidFill>
                  <a:srgbClr val="000000"/>
                </a:solidFill>
                <a:latin typeface="MS PGothic" charset="-128"/>
                <a:ea typeface="MS PGothic" charset="-128"/>
                <a:cs typeface="MS PGothic" charset="-128"/>
              </a:rPr>
              <a:t>のハイパーコンバージド インフラを</a:t>
            </a:r>
            <a:r>
              <a:rPr lang="ja-JP" altLang="en-US" sz="2000" b="1" dirty="0">
                <a:solidFill>
                  <a:srgbClr val="000000"/>
                </a:solidFill>
                <a:latin typeface="MS PGothic" charset="-128"/>
                <a:ea typeface="MS PGothic" charset="-128"/>
                <a:cs typeface="MS PGothic" charset="-128"/>
              </a:rPr>
              <a:t>採用</a:t>
            </a:r>
            <a:endParaRPr lang="ja-JP" altLang="en-US" sz="2000" b="1" kern="100" dirty="0">
              <a:solidFill>
                <a:srgbClr val="000000"/>
              </a:solidFill>
              <a:latin typeface="MS PGothic" charset="-128"/>
              <a:ea typeface="MS PGothic" charset="-128"/>
              <a:cs typeface="MS PGothic" charset="-128"/>
            </a:endParaRPr>
          </a:p>
        </p:txBody>
      </p:sp>
      <p:sp>
        <p:nvSpPr>
          <p:cNvPr id="38" name="正方形/長方形 37"/>
          <p:cNvSpPr/>
          <p:nvPr/>
        </p:nvSpPr>
        <p:spPr>
          <a:xfrm>
            <a:off x="1288240" y="1143228"/>
            <a:ext cx="5325653" cy="600164"/>
          </a:xfrm>
          <a:prstGeom prst="rect">
            <a:avLst/>
          </a:prstGeom>
        </p:spPr>
        <p:txBody>
          <a:bodyPr wrap="square">
            <a:spAutoFit/>
          </a:bodyPr>
          <a:lstStyle/>
          <a:p>
            <a:pPr defTabSz="456915" fontAlgn="auto">
              <a:spcBef>
                <a:spcPts val="0"/>
              </a:spcBef>
              <a:spcAft>
                <a:spcPts val="0"/>
              </a:spcAft>
            </a:pPr>
            <a:r>
              <a:rPr lang="ja-JP" altLang="en-US" sz="1100" dirty="0">
                <a:solidFill>
                  <a:srgbClr val="000000"/>
                </a:solidFill>
                <a:latin typeface="MS PGothic" charset="-128"/>
                <a:ea typeface="MS PGothic" charset="-128"/>
                <a:cs typeface="MS PGothic" charset="-128"/>
              </a:rPr>
              <a:t>長崎県立大学は </a:t>
            </a:r>
            <a:r>
              <a:rPr lang="en-US" altLang="ja-JP" sz="1100" dirty="0">
                <a:solidFill>
                  <a:srgbClr val="000000"/>
                </a:solidFill>
                <a:latin typeface="CiscoSansTT Light"/>
                <a:ea typeface="Arial" charset="0"/>
                <a:cs typeface="Arial" charset="0"/>
              </a:rPr>
              <a:t>2016</a:t>
            </a:r>
            <a:r>
              <a:rPr lang="en-US" altLang="ja-JP" sz="1100" dirty="0">
                <a:solidFill>
                  <a:srgbClr val="000000"/>
                </a:solidFill>
                <a:latin typeface="MS PGothic" charset="-128"/>
                <a:ea typeface="MS PGothic" charset="-128"/>
                <a:cs typeface="MS PGothic" charset="-128"/>
              </a:rPr>
              <a:t> </a:t>
            </a:r>
            <a:r>
              <a:rPr lang="ja-JP" altLang="en-US" sz="1100" dirty="0">
                <a:solidFill>
                  <a:srgbClr val="000000"/>
                </a:solidFill>
                <a:latin typeface="MS PGothic" charset="-128"/>
                <a:ea typeface="MS PGothic" charset="-128"/>
                <a:cs typeface="MS PGothic" charset="-128"/>
              </a:rPr>
              <a:t>年の学部</a:t>
            </a:r>
            <a:r>
              <a:rPr lang="en-US" altLang="ja-JP" sz="1100" dirty="0">
                <a:solidFill>
                  <a:srgbClr val="000000"/>
                </a:solidFill>
                <a:latin typeface="MS PGothic" charset="-128"/>
                <a:ea typeface="MS PGothic" charset="-128"/>
                <a:cs typeface="MS PGothic" charset="-128"/>
              </a:rPr>
              <a:t>/ </a:t>
            </a:r>
            <a:r>
              <a:rPr lang="ja-JP" altLang="en-US" sz="1100" dirty="0">
                <a:solidFill>
                  <a:srgbClr val="000000"/>
                </a:solidFill>
                <a:latin typeface="MS PGothic" charset="-128"/>
                <a:ea typeface="MS PGothic" charset="-128"/>
                <a:cs typeface="MS PGothic" charset="-128"/>
              </a:rPr>
              <a:t>学科の再編で日本の大学として初となる「情報セキュリティ学科」を設立しました。その授業や研究などで用いるシステムを新たに構築しており、</a:t>
            </a:r>
            <a:r>
              <a:rPr lang="en-US" altLang="ja-JP" sz="1100" b="1" dirty="0">
                <a:solidFill>
                  <a:srgbClr val="0070C0"/>
                </a:solidFill>
                <a:latin typeface="CiscoSansTT Light"/>
                <a:ea typeface="Arial" charset="0"/>
                <a:cs typeface="Arial" charset="0"/>
              </a:rPr>
              <a:t>Cisco HyperFlex </a:t>
            </a:r>
            <a:r>
              <a:rPr lang="ja-JP" altLang="en-US" sz="1100" dirty="0" smtClean="0">
                <a:solidFill>
                  <a:srgbClr val="000000"/>
                </a:solidFill>
                <a:latin typeface="MS PGothic" charset="-128"/>
                <a:ea typeface="MS PGothic" charset="-128"/>
                <a:cs typeface="MS PGothic" charset="-128"/>
              </a:rPr>
              <a:t>に</a:t>
            </a:r>
            <a:r>
              <a:rPr lang="ja-JP" altLang="en-US" sz="1100" dirty="0">
                <a:solidFill>
                  <a:srgbClr val="000000"/>
                </a:solidFill>
                <a:latin typeface="MS PGothic" charset="-128"/>
                <a:ea typeface="MS PGothic" charset="-128"/>
                <a:cs typeface="MS PGothic" charset="-128"/>
              </a:rPr>
              <a:t>よって高いパフォーマンスと可用性を実現しています。</a:t>
            </a:r>
            <a:endParaRPr lang="en-US" altLang="ja-JP" sz="1100" kern="100" dirty="0">
              <a:solidFill>
                <a:srgbClr val="000000"/>
              </a:solidFill>
              <a:latin typeface="MS PGothic" charset="-128"/>
              <a:ea typeface="MS PGothic" charset="-128"/>
              <a:cs typeface="MS PGothic" charset="-128"/>
            </a:endParaRPr>
          </a:p>
        </p:txBody>
      </p:sp>
      <p:sp>
        <p:nvSpPr>
          <p:cNvPr id="39" name="正方形/長方形 38"/>
          <p:cNvSpPr/>
          <p:nvPr/>
        </p:nvSpPr>
        <p:spPr>
          <a:xfrm>
            <a:off x="0" y="213755"/>
            <a:ext cx="1288240" cy="312883"/>
          </a:xfrm>
          <a:prstGeom prst="rect">
            <a:avLst/>
          </a:prstGeom>
          <a:solidFill>
            <a:srgbClr val="36A4D7"/>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40" name="テキスト ボックス 39"/>
          <p:cNvSpPr txBox="1"/>
          <p:nvPr/>
        </p:nvSpPr>
        <p:spPr>
          <a:xfrm>
            <a:off x="46437" y="197871"/>
            <a:ext cx="1199367" cy="338554"/>
          </a:xfrm>
          <a:prstGeom prst="rect">
            <a:avLst/>
          </a:prstGeom>
          <a:noFill/>
        </p:spPr>
        <p:txBody>
          <a:bodyPr wrap="none" rtlCol="0">
            <a:spAutoFit/>
          </a:bodyPr>
          <a:lstStyle/>
          <a:p>
            <a:pPr defTabSz="456915" fontAlgn="auto">
              <a:spcBef>
                <a:spcPts val="0"/>
              </a:spcBef>
              <a:spcAft>
                <a:spcPts val="0"/>
              </a:spcAft>
            </a:pPr>
            <a:r>
              <a:rPr kumimoji="1" lang="ja-JP" altLang="en-US" sz="1600" b="1" dirty="0" smtClean="0">
                <a:solidFill>
                  <a:srgbClr val="FFFFFF"/>
                </a:solidFill>
                <a:latin typeface="MS PGothic" charset="-128"/>
                <a:ea typeface="MS PGothic" charset="-128"/>
                <a:cs typeface="MS PGothic" charset="-128"/>
              </a:rPr>
              <a:t>お客様事例</a:t>
            </a:r>
            <a:endParaRPr kumimoji="1" lang="ja-JP" altLang="en-US" sz="1600" b="1" dirty="0">
              <a:solidFill>
                <a:srgbClr val="FFFFFF"/>
              </a:solidFill>
              <a:latin typeface="MS PGothic" charset="-128"/>
              <a:ea typeface="MS PGothic" charset="-128"/>
              <a:cs typeface="MS PGothic" charset="-128"/>
            </a:endParaRPr>
          </a:p>
        </p:txBody>
      </p:sp>
      <p:grpSp>
        <p:nvGrpSpPr>
          <p:cNvPr id="41" name="グループ化 39"/>
          <p:cNvGrpSpPr/>
          <p:nvPr/>
        </p:nvGrpSpPr>
        <p:grpSpPr>
          <a:xfrm>
            <a:off x="177282" y="1831532"/>
            <a:ext cx="2107001" cy="1862570"/>
            <a:chOff x="205275" y="1710231"/>
            <a:chExt cx="2107001" cy="1862570"/>
          </a:xfrm>
        </p:grpSpPr>
        <p:sp>
          <p:nvSpPr>
            <p:cNvPr id="42" name="正方形/長方形 41"/>
            <p:cNvSpPr/>
            <p:nvPr/>
          </p:nvSpPr>
          <p:spPr>
            <a:xfrm>
              <a:off x="205275" y="1956974"/>
              <a:ext cx="2107001" cy="1615827"/>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地域的に落雷が多く、従来のシステム構成では停電や瞬断によるシステム再起動に数時間要しており、可用性の向上を検討</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・大学として必要なパフォーマンスを満たす際、ハードウェア構成がパッケージ化されている製品では物理的な台数の増加が生じ、コスト負担が増すことを懸念</a:t>
              </a:r>
              <a:endParaRPr kumimoji="0" lang="ja-JP" altLang="en-US" sz="11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43" name="正方形/長方形 42"/>
            <p:cNvSpPr/>
            <p:nvPr/>
          </p:nvSpPr>
          <p:spPr>
            <a:xfrm>
              <a:off x="257628" y="1710231"/>
              <a:ext cx="1980000" cy="239486"/>
            </a:xfrm>
            <a:prstGeom prst="rect">
              <a:avLst/>
            </a:prstGeom>
            <a:solidFill>
              <a:srgbClr val="00206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課題</a:t>
              </a:r>
            </a:p>
          </p:txBody>
        </p:sp>
      </p:grpSp>
      <p:grpSp>
        <p:nvGrpSpPr>
          <p:cNvPr id="44" name="グループ化 40"/>
          <p:cNvGrpSpPr/>
          <p:nvPr/>
        </p:nvGrpSpPr>
        <p:grpSpPr>
          <a:xfrm>
            <a:off x="2311109" y="1831532"/>
            <a:ext cx="2206280" cy="1693293"/>
            <a:chOff x="2339102" y="1710231"/>
            <a:chExt cx="2206280" cy="1693293"/>
          </a:xfrm>
        </p:grpSpPr>
        <p:sp>
          <p:nvSpPr>
            <p:cNvPr id="45" name="正方形/長方形 44"/>
            <p:cNvSpPr/>
            <p:nvPr/>
          </p:nvSpPr>
          <p:spPr>
            <a:xfrm>
              <a:off x="2339102" y="1956974"/>
              <a:ext cx="2206280" cy="1446550"/>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・ハイパーコンバージド インフラの </a:t>
              </a:r>
              <a:r>
                <a:rPr kumimoji="0" lang="en-US" altLang="ja-JP" sz="1100" b="1" i="0" u="none" strike="noStrike" kern="0" cap="none" spc="0" normalizeH="0" baseline="0" noProof="0" dirty="0" smtClean="0">
                  <a:ln>
                    <a:noFill/>
                  </a:ln>
                  <a:solidFill>
                    <a:srgbClr val="0070C0"/>
                  </a:solidFill>
                  <a:effectLst/>
                  <a:uLnTx/>
                  <a:uFillTx/>
                  <a:latin typeface="CiscoSansTT Light"/>
                  <a:ea typeface="Arial" charset="0"/>
                  <a:cs typeface="Arial" charset="0"/>
                </a:rPr>
                <a:t>Cisco HyperFlex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により、</a:t>
              </a:r>
              <a:r>
                <a:rPr kumimoji="0" lang="ja-JP" altLang="en-US" sz="1100" b="1"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再起動の所要時間を十数分程度と大幅に短縮</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し、可用性の向上を実現</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en-US" altLang="ja-JP" sz="1100" b="1" i="0" u="none" strike="noStrike" kern="0" cap="none" spc="0" normalizeH="0" baseline="0" noProof="0" dirty="0" smtClean="0">
                  <a:ln>
                    <a:noFill/>
                  </a:ln>
                  <a:solidFill>
                    <a:srgbClr val="0070C0"/>
                  </a:solidFill>
                  <a:effectLst/>
                  <a:uLnTx/>
                  <a:uFillTx/>
                  <a:latin typeface="CiscoSansTT Light"/>
                  <a:ea typeface="Arial" charset="0"/>
                  <a:cs typeface="Arial" charset="0"/>
                </a:rPr>
                <a:t>Cisco HyperFlex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はハードウェア構成を柔軟に選択できるため、パフォーマンスの引き上げと機器数の抑制によるコスト削減を両立</a:t>
              </a:r>
            </a:p>
          </p:txBody>
        </p:sp>
        <p:sp>
          <p:nvSpPr>
            <p:cNvPr id="46" name="正方形/長方形 45"/>
            <p:cNvSpPr/>
            <p:nvPr/>
          </p:nvSpPr>
          <p:spPr>
            <a:xfrm>
              <a:off x="2434494" y="1710231"/>
              <a:ext cx="1980000" cy="239486"/>
            </a:xfrm>
            <a:prstGeom prst="rect">
              <a:avLst/>
            </a:prstGeom>
            <a:solidFill>
              <a:srgbClr val="36A4D7"/>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ソリューション</a:t>
              </a:r>
            </a:p>
          </p:txBody>
        </p:sp>
      </p:grpSp>
      <p:grpSp>
        <p:nvGrpSpPr>
          <p:cNvPr id="47" name="グループ化 41"/>
          <p:cNvGrpSpPr/>
          <p:nvPr/>
        </p:nvGrpSpPr>
        <p:grpSpPr>
          <a:xfrm>
            <a:off x="4517389" y="1831532"/>
            <a:ext cx="2092632" cy="1862570"/>
            <a:chOff x="4545382" y="1710231"/>
            <a:chExt cx="2092632" cy="1862570"/>
          </a:xfrm>
        </p:grpSpPr>
        <p:sp>
          <p:nvSpPr>
            <p:cNvPr id="48" name="正方形/長方形 47"/>
            <p:cNvSpPr/>
            <p:nvPr/>
          </p:nvSpPr>
          <p:spPr>
            <a:xfrm>
              <a:off x="4545382" y="1956974"/>
              <a:ext cx="2092632" cy="1615827"/>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・コンフィグレーションの簡単さ、スケールアウトの容易さを活かし、学生のセキュリティ演習および学内システムの基盤として活用</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・セキュリティ学科として広範な知識と実践的な教育を提供し、サイバー セキュリティに関する国や企業の施策への貢献を目指す</a:t>
              </a:r>
              <a:endParaRPr kumimoji="0" lang="ja-JP" altLang="en-US" sz="11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49" name="正方形/長方形 48"/>
            <p:cNvSpPr/>
            <p:nvPr/>
          </p:nvSpPr>
          <p:spPr>
            <a:xfrm>
              <a:off x="4611359" y="1710231"/>
              <a:ext cx="1980000" cy="239486"/>
            </a:xfrm>
            <a:prstGeom prst="rect">
              <a:avLst/>
            </a:prstGeom>
            <a:solidFill>
              <a:srgbClr val="FF930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結果～今後</a:t>
              </a:r>
            </a:p>
          </p:txBody>
        </p:sp>
      </p:grpSp>
      <p:sp>
        <p:nvSpPr>
          <p:cNvPr id="50" name="正方形/長方形 49"/>
          <p:cNvSpPr/>
          <p:nvPr/>
        </p:nvSpPr>
        <p:spPr>
          <a:xfrm>
            <a:off x="6588125" y="481923"/>
            <a:ext cx="2490562" cy="1277273"/>
          </a:xfrm>
          <a:prstGeom prst="rect">
            <a:avLst/>
          </a:prstGeom>
        </p:spPr>
        <p:txBody>
          <a:bodyPr wrap="square">
            <a:spAutoFit/>
          </a:bodyPr>
          <a:lstStyle/>
          <a:p>
            <a:pPr algn="just" defTabSz="456915" fontAlgn="auto">
              <a:spcBef>
                <a:spcPts val="0"/>
              </a:spcBef>
              <a:spcAft>
                <a:spcPts val="0"/>
              </a:spcAft>
            </a:pPr>
            <a:r>
              <a:rPr lang="ja-JP" altLang="en-US" sz="1400" b="1" kern="100" dirty="0">
                <a:solidFill>
                  <a:srgbClr val="000000"/>
                </a:solidFill>
                <a:latin typeface="MS PGothic" charset="-128"/>
                <a:ea typeface="MS PGothic" charset="-128"/>
                <a:cs typeface="MS PGothic" charset="-128"/>
              </a:rPr>
              <a:t>長崎県立大学</a:t>
            </a:r>
            <a:endParaRPr lang="en-US" altLang="ja-JP" sz="1400" b="1"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800" kern="100" dirty="0">
                <a:solidFill>
                  <a:srgbClr val="000000"/>
                </a:solidFill>
                <a:latin typeface="MS PGothic" charset="-128"/>
                <a:ea typeface="MS PGothic" charset="-128"/>
                <a:cs typeface="MS PGothic" charset="-128"/>
              </a:rPr>
              <a:t>　</a:t>
            </a:r>
            <a:r>
              <a:rPr lang="ja-JP" altLang="en-US" sz="900" kern="100" dirty="0">
                <a:solidFill>
                  <a:srgbClr val="000000"/>
                </a:solidFill>
                <a:latin typeface="MS PGothic" charset="-128"/>
                <a:ea typeface="MS PGothic" charset="-128"/>
                <a:cs typeface="MS PGothic" charset="-128"/>
              </a:rPr>
              <a:t>規模：</a:t>
            </a:r>
            <a:r>
              <a:rPr lang="zh-CN" altLang="en-US" sz="900" dirty="0">
                <a:solidFill>
                  <a:srgbClr val="000000"/>
                </a:solidFill>
                <a:latin typeface="MS PGothic" charset="-128"/>
                <a:ea typeface="MS PGothic" charset="-128"/>
                <a:cs typeface="MS PGothic" charset="-128"/>
              </a:rPr>
              <a:t>学生数 </a:t>
            </a:r>
            <a:r>
              <a:rPr lang="en-US" altLang="zh-CN" sz="900" dirty="0">
                <a:solidFill>
                  <a:srgbClr val="000000"/>
                </a:solidFill>
                <a:latin typeface="MS PGothic" charset="-128"/>
                <a:ea typeface="MS PGothic" charset="-128"/>
                <a:cs typeface="MS PGothic" charset="-128"/>
              </a:rPr>
              <a:t>3,046 </a:t>
            </a:r>
            <a:r>
              <a:rPr lang="zh-CN" altLang="en-US" sz="900" dirty="0">
                <a:solidFill>
                  <a:srgbClr val="000000"/>
                </a:solidFill>
                <a:latin typeface="MS PGothic" charset="-128"/>
                <a:ea typeface="MS PGothic" charset="-128"/>
                <a:cs typeface="MS PGothic" charset="-128"/>
              </a:rPr>
              <a:t>名</a:t>
            </a: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a:t>
            </a:r>
            <a:r>
              <a:rPr lang="zh-CN" altLang="en-US" sz="900" dirty="0">
                <a:solidFill>
                  <a:srgbClr val="000000"/>
                </a:solidFill>
                <a:latin typeface="MS PGothic" charset="-128"/>
                <a:ea typeface="MS PGothic" charset="-128"/>
                <a:cs typeface="MS PGothic" charset="-128"/>
              </a:rPr>
              <a:t>（</a:t>
            </a:r>
            <a:r>
              <a:rPr lang="en-US" altLang="zh-CN" sz="900" dirty="0">
                <a:solidFill>
                  <a:srgbClr val="000000"/>
                </a:solidFill>
                <a:latin typeface="MS PGothic" charset="-128"/>
                <a:ea typeface="MS PGothic" charset="-128"/>
                <a:cs typeface="MS PGothic" charset="-128"/>
              </a:rPr>
              <a:t>2016 </a:t>
            </a:r>
            <a:r>
              <a:rPr lang="zh-CN" altLang="en-US" sz="900" dirty="0">
                <a:solidFill>
                  <a:srgbClr val="000000"/>
                </a:solidFill>
                <a:latin typeface="MS PGothic" charset="-128"/>
                <a:ea typeface="MS PGothic" charset="-128"/>
                <a:cs typeface="MS PGothic" charset="-128"/>
              </a:rPr>
              <a:t>年 </a:t>
            </a:r>
            <a:r>
              <a:rPr lang="en-US" altLang="zh-CN" sz="900" dirty="0">
                <a:solidFill>
                  <a:srgbClr val="000000"/>
                </a:solidFill>
                <a:latin typeface="MS PGothic" charset="-128"/>
                <a:ea typeface="MS PGothic" charset="-128"/>
                <a:cs typeface="MS PGothic" charset="-128"/>
              </a:rPr>
              <a:t>5 </a:t>
            </a:r>
            <a:r>
              <a:rPr lang="zh-CN" altLang="en-US" sz="900" dirty="0">
                <a:solidFill>
                  <a:srgbClr val="000000"/>
                </a:solidFill>
                <a:latin typeface="MS PGothic" charset="-128"/>
                <a:ea typeface="MS PGothic" charset="-128"/>
                <a:cs typeface="MS PGothic" charset="-128"/>
              </a:rPr>
              <a:t>月 </a:t>
            </a:r>
            <a:r>
              <a:rPr lang="en-US" altLang="zh-CN" sz="900" dirty="0">
                <a:solidFill>
                  <a:srgbClr val="000000"/>
                </a:solidFill>
                <a:latin typeface="MS PGothic" charset="-128"/>
                <a:ea typeface="MS PGothic" charset="-128"/>
                <a:cs typeface="MS PGothic" charset="-128"/>
              </a:rPr>
              <a:t>1 </a:t>
            </a:r>
            <a:r>
              <a:rPr lang="zh-CN" altLang="en-US" sz="900" dirty="0">
                <a:solidFill>
                  <a:srgbClr val="000000"/>
                </a:solidFill>
                <a:latin typeface="MS PGothic" charset="-128"/>
                <a:ea typeface="MS PGothic" charset="-128"/>
                <a:cs typeface="MS PGothic" charset="-128"/>
              </a:rPr>
              <a:t>日現在　学部、大学院 総計）</a:t>
            </a: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a:t>
            </a:r>
            <a:r>
              <a:rPr lang="zh-CN" altLang="en-US" sz="900" dirty="0">
                <a:solidFill>
                  <a:srgbClr val="000000"/>
                </a:solidFill>
                <a:latin typeface="MS PGothic" charset="-128"/>
                <a:ea typeface="MS PGothic" charset="-128"/>
                <a:cs typeface="MS PGothic" charset="-128"/>
              </a:rPr>
              <a:t>学部</a:t>
            </a:r>
            <a:r>
              <a:rPr lang="en-US" altLang="zh-CN" sz="900" dirty="0">
                <a:solidFill>
                  <a:srgbClr val="000000"/>
                </a:solidFill>
                <a:latin typeface="MS PGothic" charset="-128"/>
                <a:ea typeface="MS PGothic" charset="-128"/>
                <a:cs typeface="MS PGothic" charset="-128"/>
              </a:rPr>
              <a:t>/ </a:t>
            </a:r>
            <a:r>
              <a:rPr lang="zh-CN" altLang="en-US" sz="900" dirty="0">
                <a:solidFill>
                  <a:srgbClr val="000000"/>
                </a:solidFill>
                <a:latin typeface="MS PGothic" charset="-128"/>
                <a:ea typeface="MS PGothic" charset="-128"/>
                <a:cs typeface="MS PGothic" charset="-128"/>
              </a:rPr>
              <a:t>学科数　</a:t>
            </a:r>
            <a:r>
              <a:rPr lang="en-US" altLang="zh-CN" sz="900" dirty="0">
                <a:solidFill>
                  <a:srgbClr val="000000"/>
                </a:solidFill>
                <a:latin typeface="MS PGothic" charset="-128"/>
                <a:ea typeface="MS PGothic" charset="-128"/>
                <a:cs typeface="MS PGothic" charset="-128"/>
              </a:rPr>
              <a:t>5 </a:t>
            </a:r>
            <a:r>
              <a:rPr lang="zh-CN" altLang="en-US" sz="900" dirty="0">
                <a:solidFill>
                  <a:srgbClr val="000000"/>
                </a:solidFill>
                <a:latin typeface="MS PGothic" charset="-128"/>
                <a:ea typeface="MS PGothic" charset="-128"/>
                <a:cs typeface="MS PGothic" charset="-128"/>
              </a:rPr>
              <a:t>学部 </a:t>
            </a:r>
            <a:r>
              <a:rPr lang="en-US" altLang="zh-CN" sz="900" dirty="0">
                <a:solidFill>
                  <a:srgbClr val="000000"/>
                </a:solidFill>
                <a:latin typeface="MS PGothic" charset="-128"/>
                <a:ea typeface="MS PGothic" charset="-128"/>
                <a:cs typeface="MS PGothic" charset="-128"/>
              </a:rPr>
              <a:t>9 </a:t>
            </a:r>
            <a:r>
              <a:rPr lang="zh-CN" altLang="en-US" sz="900" dirty="0">
                <a:solidFill>
                  <a:srgbClr val="000000"/>
                </a:solidFill>
                <a:latin typeface="MS PGothic" charset="-128"/>
                <a:ea typeface="MS PGothic" charset="-128"/>
                <a:cs typeface="MS PGothic" charset="-128"/>
              </a:rPr>
              <a:t>学科</a:t>
            </a: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a:t>
            </a:r>
            <a:r>
              <a:rPr lang="zh-CN" altLang="en-US" sz="900" dirty="0">
                <a:solidFill>
                  <a:srgbClr val="000000"/>
                </a:solidFill>
                <a:latin typeface="MS PGothic" charset="-128"/>
                <a:ea typeface="MS PGothic" charset="-128"/>
                <a:cs typeface="MS PGothic" charset="-128"/>
              </a:rPr>
              <a:t>大学院　</a:t>
            </a:r>
            <a:r>
              <a:rPr lang="en-US" altLang="zh-CN" sz="900" dirty="0">
                <a:solidFill>
                  <a:srgbClr val="000000"/>
                </a:solidFill>
                <a:latin typeface="MS PGothic" charset="-128"/>
                <a:ea typeface="MS PGothic" charset="-128"/>
                <a:cs typeface="MS PGothic" charset="-128"/>
              </a:rPr>
              <a:t>3 </a:t>
            </a:r>
            <a:r>
              <a:rPr lang="zh-CN" altLang="en-US" sz="900" dirty="0">
                <a:solidFill>
                  <a:srgbClr val="000000"/>
                </a:solidFill>
                <a:latin typeface="MS PGothic" charset="-128"/>
                <a:ea typeface="MS PGothic" charset="-128"/>
                <a:cs typeface="MS PGothic" charset="-128"/>
              </a:rPr>
              <a:t>研究科</a:t>
            </a:r>
            <a:endParaRPr lang="en-US" altLang="zh-CN"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所在地：長崎県</a:t>
            </a:r>
            <a:endParaRPr lang="en-US" altLang="ja-JP" sz="900"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業種：</a:t>
            </a:r>
            <a:r>
              <a:rPr lang="ja-JP" altLang="en-US" sz="900" dirty="0">
                <a:solidFill>
                  <a:srgbClr val="000000"/>
                </a:solidFill>
                <a:latin typeface="MS PGothic" charset="-128"/>
                <a:ea typeface="MS PGothic" charset="-128"/>
                <a:cs typeface="MS PGothic" charset="-128"/>
              </a:rPr>
              <a:t>教育</a:t>
            </a:r>
            <a:endParaRPr lang="en-US" altLang="ja-JP"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創立</a:t>
            </a:r>
            <a:r>
              <a:rPr lang="ja-JP" altLang="en-US" sz="900" dirty="0">
                <a:solidFill>
                  <a:srgbClr val="000000"/>
                </a:solidFill>
                <a:latin typeface="MS PGothic" charset="-128"/>
                <a:ea typeface="MS PGothic" charset="-128"/>
                <a:cs typeface="MS PGothic" charset="-128"/>
              </a:rPr>
              <a:t>：</a:t>
            </a:r>
            <a:r>
              <a:rPr lang="en-US" altLang="ja-JP" sz="900" dirty="0">
                <a:solidFill>
                  <a:srgbClr val="000000"/>
                </a:solidFill>
                <a:latin typeface="MS PGothic" charset="-128"/>
                <a:ea typeface="MS PGothic" charset="-128"/>
                <a:cs typeface="MS PGothic" charset="-128"/>
              </a:rPr>
              <a:t>1902</a:t>
            </a:r>
            <a:r>
              <a:rPr lang="ja-JP" altLang="en-US" sz="900" dirty="0">
                <a:solidFill>
                  <a:srgbClr val="000000"/>
                </a:solidFill>
                <a:latin typeface="MS PGothic" charset="-128"/>
                <a:ea typeface="MS PGothic" charset="-128"/>
                <a:cs typeface="MS PGothic" charset="-128"/>
              </a:rPr>
              <a:t>（明治 </a:t>
            </a:r>
            <a:r>
              <a:rPr lang="en-US" altLang="ja-JP" sz="900" dirty="0">
                <a:solidFill>
                  <a:srgbClr val="000000"/>
                </a:solidFill>
                <a:latin typeface="MS PGothic" charset="-128"/>
                <a:ea typeface="MS PGothic" charset="-128"/>
                <a:cs typeface="MS PGothic" charset="-128"/>
              </a:rPr>
              <a:t>35</a:t>
            </a:r>
            <a:r>
              <a:rPr lang="ja-JP" altLang="en-US" sz="900" dirty="0">
                <a:solidFill>
                  <a:srgbClr val="000000"/>
                </a:solidFill>
                <a:latin typeface="MS PGothic" charset="-128"/>
                <a:ea typeface="MS PGothic" charset="-128"/>
                <a:cs typeface="MS PGothic" charset="-128"/>
              </a:rPr>
              <a:t>）年</a:t>
            </a:r>
            <a:endParaRPr lang="en-US" altLang="ja-JP" sz="900" dirty="0">
              <a:solidFill>
                <a:srgbClr val="000000"/>
              </a:solidFill>
              <a:latin typeface="MS PGothic" charset="-128"/>
              <a:ea typeface="MS PGothic" charset="-128"/>
              <a:cs typeface="MS PGothic" charset="-128"/>
            </a:endParaRPr>
          </a:p>
        </p:txBody>
      </p:sp>
      <p:sp>
        <p:nvSpPr>
          <p:cNvPr id="51" name="二等辺三角形 24"/>
          <p:cNvSpPr>
            <a:spLocks noChangeAspect="1"/>
          </p:cNvSpPr>
          <p:nvPr/>
        </p:nvSpPr>
        <p:spPr>
          <a:xfrm rot="5400000">
            <a:off x="2236401" y="1889493"/>
            <a:ext cx="143334" cy="123564"/>
          </a:xfrm>
          <a:prstGeom prst="triangle">
            <a:avLst/>
          </a:prstGeom>
          <a:gradFill rotWithShape="1">
            <a:gsLst>
              <a:gs pos="0">
                <a:srgbClr val="272A48">
                  <a:tint val="50000"/>
                  <a:satMod val="300000"/>
                </a:srgbClr>
              </a:gs>
              <a:gs pos="35000">
                <a:srgbClr val="272A48">
                  <a:tint val="37000"/>
                  <a:satMod val="300000"/>
                </a:srgbClr>
              </a:gs>
              <a:gs pos="100000">
                <a:srgbClr val="272A48">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52" name="二等辺三角形 25"/>
          <p:cNvSpPr>
            <a:spLocks noChangeAspect="1"/>
          </p:cNvSpPr>
          <p:nvPr/>
        </p:nvSpPr>
        <p:spPr>
          <a:xfrm rot="5400000">
            <a:off x="4413267" y="1889493"/>
            <a:ext cx="143334" cy="123564"/>
          </a:xfrm>
          <a:prstGeom prst="triangle">
            <a:avLst/>
          </a:prstGeom>
          <a:gradFill rotWithShape="1">
            <a:gsLst>
              <a:gs pos="0">
                <a:srgbClr val="52526D">
                  <a:tint val="50000"/>
                  <a:satMod val="300000"/>
                </a:srgbClr>
              </a:gs>
              <a:gs pos="35000">
                <a:srgbClr val="52526D">
                  <a:tint val="37000"/>
                  <a:satMod val="300000"/>
                </a:srgbClr>
              </a:gs>
              <a:gs pos="100000">
                <a:srgbClr val="52526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cxnSp>
        <p:nvCxnSpPr>
          <p:cNvPr id="53" name="直線コネクタ 52"/>
          <p:cNvCxnSpPr/>
          <p:nvPr/>
        </p:nvCxnSpPr>
        <p:spPr>
          <a:xfrm>
            <a:off x="1351703" y="407068"/>
            <a:ext cx="6239182" cy="0"/>
          </a:xfrm>
          <a:prstGeom prst="line">
            <a:avLst/>
          </a:prstGeom>
          <a:noFill/>
          <a:ln w="9525" cap="flat" cmpd="sng" algn="ctr">
            <a:solidFill>
              <a:srgbClr val="52526D"/>
            </a:solidFill>
            <a:prstDash val="solid"/>
          </a:ln>
          <a:effectLst/>
        </p:spPr>
      </p:cxnSp>
      <p:grpSp>
        <p:nvGrpSpPr>
          <p:cNvPr id="54" name="グループ化 42"/>
          <p:cNvGrpSpPr/>
          <p:nvPr/>
        </p:nvGrpSpPr>
        <p:grpSpPr>
          <a:xfrm>
            <a:off x="-1" y="3839977"/>
            <a:ext cx="6654200" cy="1000862"/>
            <a:chOff x="-1" y="3587013"/>
            <a:chExt cx="6654200" cy="1000862"/>
          </a:xfrm>
        </p:grpSpPr>
        <p:sp>
          <p:nvSpPr>
            <p:cNvPr id="55" name="Rectangle 630"/>
            <p:cNvSpPr>
              <a:spLocks noChangeArrowheads="1"/>
            </p:cNvSpPr>
            <p:nvPr/>
          </p:nvSpPr>
          <p:spPr bwMode="auto">
            <a:xfrm flipV="1">
              <a:off x="-1" y="3587013"/>
              <a:ext cx="6588125" cy="1000862"/>
            </a:xfrm>
            <a:prstGeom prst="rect">
              <a:avLst/>
            </a:prstGeom>
            <a:gradFill rotWithShape="1">
              <a:gsLst>
                <a:gs pos="0">
                  <a:srgbClr val="33828D">
                    <a:shade val="51000"/>
                    <a:satMod val="130000"/>
                  </a:srgbClr>
                </a:gs>
                <a:gs pos="80000">
                  <a:srgbClr val="33828D">
                    <a:shade val="93000"/>
                    <a:satMod val="130000"/>
                  </a:srgbClr>
                </a:gs>
                <a:gs pos="100000">
                  <a:srgbClr val="33828D">
                    <a:shade val="94000"/>
                    <a:satMod val="135000"/>
                  </a:srgbClr>
                </a:gs>
              </a:gsLst>
              <a:lin ang="16200000" scaled="0"/>
            </a:gradFill>
            <a:ln w="9525" cap="flat" cmpd="sng" algn="ctr">
              <a:solidFill>
                <a:srgbClr val="33828D">
                  <a:shade val="95000"/>
                  <a:satMod val="105000"/>
                </a:srgbClr>
              </a:solidFill>
              <a:prstDash val="solid"/>
              <a:headEnd/>
              <a:tailEnd/>
            </a:ln>
            <a:effectLst>
              <a:outerShdw blurRad="40000" dist="23000" dir="5400000" rotWithShape="0">
                <a:srgbClr val="000000">
                  <a:alpha val="35000"/>
                </a:srgbClr>
              </a:outerShdw>
            </a:effectLst>
          </p:spPr>
          <p:txBody>
            <a:bodyPr wrap="none" lIns="73025" tIns="36511" rIns="73025" bIns="3651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grpSp>
          <p:nvGrpSpPr>
            <p:cNvPr id="56" name="グループ化 3"/>
            <p:cNvGrpSpPr/>
            <p:nvPr/>
          </p:nvGrpSpPr>
          <p:grpSpPr>
            <a:xfrm>
              <a:off x="685295" y="3671672"/>
              <a:ext cx="806492" cy="806492"/>
              <a:chOff x="1647825" y="5186363"/>
              <a:chExt cx="1428750" cy="1428750"/>
            </a:xfrm>
          </p:grpSpPr>
          <p:sp>
            <p:nvSpPr>
              <p:cNvPr id="62" name="Oval 20"/>
              <p:cNvSpPr>
                <a:spLocks noChangeArrowheads="1"/>
              </p:cNvSpPr>
              <p:nvPr/>
            </p:nvSpPr>
            <p:spPr bwMode="auto">
              <a:xfrm>
                <a:off x="1647825" y="5186363"/>
                <a:ext cx="1428750" cy="1428750"/>
              </a:xfrm>
              <a:prstGeom prst="ellipse">
                <a:avLst/>
              </a:prstGeom>
              <a:gradFill rotWithShape="1">
                <a:gsLst>
                  <a:gs pos="0">
                    <a:srgbClr val="215163">
                      <a:alpha val="0"/>
                    </a:srgbClr>
                  </a:gs>
                  <a:gs pos="100000">
                    <a:srgbClr val="3CBBB9">
                      <a:alpha val="10999"/>
                    </a:srgbClr>
                  </a:gs>
                </a:gsLst>
                <a:path path="shape">
                  <a:fillToRect l="50000" t="50000" r="50000" b="50000"/>
                </a:path>
              </a:gradFill>
              <a:ln w="9525">
                <a:noFill/>
                <a:round/>
                <a:headEnd/>
                <a:tailEnd/>
              </a:ln>
            </p:spPr>
            <p:txBody>
              <a:bodyPr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63" name="Oval 21"/>
              <p:cNvSpPr>
                <a:spLocks noChangeArrowheads="1"/>
              </p:cNvSpPr>
              <p:nvPr/>
            </p:nvSpPr>
            <p:spPr bwMode="auto">
              <a:xfrm>
                <a:off x="1895991" y="5434529"/>
                <a:ext cx="932417" cy="932417"/>
              </a:xfrm>
              <a:prstGeom prst="ellipse">
                <a:avLst/>
              </a:prstGeom>
              <a:gradFill rotWithShape="1">
                <a:gsLst>
                  <a:gs pos="0">
                    <a:srgbClr val="255E76">
                      <a:alpha val="0"/>
                    </a:srgbClr>
                  </a:gs>
                  <a:gs pos="100000">
                    <a:srgbClr val="50CCFE">
                      <a:alpha val="28000"/>
                    </a:srgbClr>
                  </a:gs>
                </a:gsLst>
                <a:path path="shape">
                  <a:fillToRect l="50000" t="50000" r="50000" b="50000"/>
                </a:path>
              </a:gradFill>
              <a:ln w="9525">
                <a:noFill/>
                <a:round/>
                <a:headEnd/>
                <a:tailEnd/>
              </a:ln>
            </p:spPr>
            <p:txBody>
              <a:bodyPr wrap="none"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grpSp>
          <p:nvGrpSpPr>
            <p:cNvPr id="57" name="グループ化 6"/>
            <p:cNvGrpSpPr/>
            <p:nvPr/>
          </p:nvGrpSpPr>
          <p:grpSpPr>
            <a:xfrm>
              <a:off x="67702" y="3646412"/>
              <a:ext cx="1419993" cy="871854"/>
              <a:chOff x="67702" y="3661250"/>
              <a:chExt cx="1419993" cy="871854"/>
            </a:xfrm>
          </p:grpSpPr>
          <p:sp>
            <p:nvSpPr>
              <p:cNvPr id="60" name="Text Box 23"/>
              <p:cNvSpPr txBox="1">
                <a:spLocks noChangeArrowheads="1"/>
              </p:cNvSpPr>
              <p:nvPr/>
            </p:nvSpPr>
            <p:spPr bwMode="auto">
              <a:xfrm>
                <a:off x="67702" y="3661250"/>
                <a:ext cx="815069" cy="452256"/>
              </a:xfrm>
              <a:prstGeom prst="rect">
                <a:avLst/>
              </a:prstGeom>
              <a:noFill/>
              <a:ln w="9525">
                <a:noFill/>
                <a:miter lim="800000"/>
                <a:headEnd/>
                <a:tailEnd/>
              </a:ln>
            </p:spPr>
            <p:txBody>
              <a:bodyPr wrap="none" lIns="82124" tIns="41061" rIns="82124" bIns="41061">
                <a:spAutoFit/>
              </a:bodyPr>
              <a:lstStyle/>
              <a:p>
                <a:pPr marL="0" marR="0" lvl="0" indent="0" defTabSz="814388"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srgbClr val="FFFFFF"/>
                    </a:solidFill>
                    <a:effectLst/>
                    <a:uLnTx/>
                    <a:uFillTx/>
                    <a:latin typeface="CiscoSansTT Light"/>
                    <a:ea typeface="Arial" charset="0"/>
                    <a:cs typeface="Arial" charset="0"/>
                  </a:rPr>
                  <a:t>Why</a:t>
                </a:r>
              </a:p>
            </p:txBody>
          </p:sp>
          <p:sp>
            <p:nvSpPr>
              <p:cNvPr id="61" name="Text Box 24"/>
              <p:cNvSpPr txBox="1">
                <a:spLocks noChangeArrowheads="1"/>
              </p:cNvSpPr>
              <p:nvPr/>
            </p:nvSpPr>
            <p:spPr bwMode="auto">
              <a:xfrm>
                <a:off x="295921" y="4080848"/>
                <a:ext cx="1191774" cy="452256"/>
              </a:xfrm>
              <a:prstGeom prst="rect">
                <a:avLst/>
              </a:prstGeom>
              <a:noFill/>
              <a:ln w="9525">
                <a:noFill/>
                <a:miter lim="800000"/>
                <a:headEnd/>
                <a:tailEnd/>
              </a:ln>
            </p:spPr>
            <p:txBody>
              <a:bodyPr wrap="none" lIns="82124" tIns="41061" rIns="82124" bIns="41061">
                <a:spAutoFit/>
              </a:bodyPr>
              <a:lstStyle/>
              <a:p>
                <a:pPr marL="0" marR="0" lvl="0" indent="0" defTabSz="814388"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srgbClr val="FFFFFF"/>
                    </a:solidFill>
                    <a:effectLst/>
                    <a:uLnTx/>
                    <a:uFillTx/>
                    <a:latin typeface="CiscoSansTT Light"/>
                    <a:ea typeface="Arial" charset="0"/>
                    <a:cs typeface="Arial" charset="0"/>
                  </a:rPr>
                  <a:t>Cisco?</a:t>
                </a:r>
              </a:p>
            </p:txBody>
          </p:sp>
        </p:grpSp>
        <p:sp>
          <p:nvSpPr>
            <p:cNvPr id="58" name="正方形/長方形 57"/>
            <p:cNvSpPr/>
            <p:nvPr/>
          </p:nvSpPr>
          <p:spPr>
            <a:xfrm>
              <a:off x="1457830" y="3628564"/>
              <a:ext cx="5196369" cy="923330"/>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「情報資産を安全に維持し、支えるのが情報セキュリティ技術です。その専門家を育てていくために必要な設備として、活用していけるよう期待しています。</a:t>
              </a:r>
              <a:r>
                <a:rPr kumimoji="0" lang="ja-JP" altLang="ja-JP"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a:t>
              </a:r>
            </a:p>
            <a:p>
              <a:pPr marL="0" marR="0" lvl="0" indent="0" defTabSz="456915" eaLnBrk="1" fontAlgn="auto" latinLnBrk="0" hangingPunct="1">
                <a:lnSpc>
                  <a:spcPct val="100000"/>
                </a:lnSpc>
                <a:spcBef>
                  <a:spcPts val="0"/>
                </a:spcBef>
                <a:spcAft>
                  <a:spcPts val="0"/>
                </a:spcAft>
                <a:buClrTx/>
                <a:buSzTx/>
                <a:buFontTx/>
                <a:buNone/>
                <a:tabLst/>
                <a:defRPr/>
              </a:pPr>
              <a:endParaRPr kumimoji="0" lang="en-US" altLang="ja-JP" sz="1000" b="0"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長崎県立大学 情報システム学部 情報セキュリティ学科</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学科長 教授 博士（情報学）　小松 文子 氏</a:t>
              </a:r>
              <a:endParaRPr kumimoji="0" lang="ja-JP" altLang="en-US" sz="1000" b="0"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59" name="Line 17"/>
            <p:cNvSpPr>
              <a:spLocks noChangeShapeType="1"/>
            </p:cNvSpPr>
            <p:nvPr/>
          </p:nvSpPr>
          <p:spPr bwMode="auto">
            <a:xfrm>
              <a:off x="1485640" y="3713525"/>
              <a:ext cx="0" cy="747839"/>
            </a:xfrm>
            <a:prstGeom prst="line">
              <a:avLst/>
            </a:prstGeom>
            <a:noFill/>
            <a:ln w="9525">
              <a:solidFill>
                <a:srgbClr val="C5D4E9"/>
              </a:solidFill>
              <a:round/>
              <a:headEnd/>
              <a:tailEnd/>
            </a:ln>
          </p:spPr>
          <p:txBody>
            <a:bodyPr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sp>
        <p:nvSpPr>
          <p:cNvPr id="64" name="テキスト ボックス 63"/>
          <p:cNvSpPr txBox="1"/>
          <p:nvPr/>
        </p:nvSpPr>
        <p:spPr>
          <a:xfrm>
            <a:off x="7565050" y="272519"/>
            <a:ext cx="274434" cy="253916"/>
          </a:xfrm>
          <a:prstGeom prst="rect">
            <a:avLst/>
          </a:prstGeom>
          <a:noFill/>
        </p:spPr>
        <p:txBody>
          <a:bodyPr wrap="none" rtlCol="0">
            <a:spAutoFit/>
          </a:bodyPr>
          <a:lstStyle/>
          <a:p>
            <a:pPr defTabSz="456915" fontAlgn="auto">
              <a:spcBef>
                <a:spcPts val="0"/>
              </a:spcBef>
              <a:spcAft>
                <a:spcPts val="0"/>
              </a:spcAft>
            </a:pPr>
            <a:r>
              <a:rPr kumimoji="1" lang="ja-JP" altLang="en-US" sz="1050" dirty="0">
                <a:solidFill>
                  <a:srgbClr val="000000"/>
                </a:solidFill>
                <a:latin typeface="MS PGothic" charset="-128"/>
                <a:ea typeface="MS PGothic" charset="-128"/>
                <a:cs typeface="MS PGothic" charset="-128"/>
              </a:rPr>
              <a:t>　</a:t>
            </a:r>
            <a:endParaRPr kumimoji="1" lang="en-US" altLang="ja-JP" sz="1050" dirty="0">
              <a:solidFill>
                <a:srgbClr val="000000"/>
              </a:solidFill>
              <a:latin typeface="MS PGothic" charset="-128"/>
              <a:ea typeface="MS PGothic" charset="-128"/>
              <a:cs typeface="MS PGothic" charset="-128"/>
            </a:endParaRPr>
          </a:p>
        </p:txBody>
      </p:sp>
      <p:pic>
        <p:nvPicPr>
          <p:cNvPr id="65" name="図 64"/>
          <p:cNvPicPr>
            <a:picLocks noChangeAspect="1"/>
          </p:cNvPicPr>
          <p:nvPr/>
        </p:nvPicPr>
        <p:blipFill>
          <a:blip r:embed="rId3"/>
          <a:stretch>
            <a:fillRect/>
          </a:stretch>
        </p:blipFill>
        <p:spPr>
          <a:xfrm>
            <a:off x="6675646" y="3888956"/>
            <a:ext cx="2232523" cy="902903"/>
          </a:xfrm>
          <a:prstGeom prst="rect">
            <a:avLst/>
          </a:prstGeom>
        </p:spPr>
      </p:pic>
      <p:sp>
        <p:nvSpPr>
          <p:cNvPr id="66" name="正方形/長方形 65"/>
          <p:cNvSpPr/>
          <p:nvPr/>
        </p:nvSpPr>
        <p:spPr>
          <a:xfrm>
            <a:off x="7150000" y="2925443"/>
            <a:ext cx="288032" cy="288032"/>
          </a:xfrm>
          <a:prstGeom prst="rect">
            <a:avLst/>
          </a:prstGeom>
          <a:no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67" name="正方形/長方形 66"/>
          <p:cNvSpPr/>
          <p:nvPr/>
        </p:nvSpPr>
        <p:spPr>
          <a:xfrm>
            <a:off x="7550762" y="3756199"/>
            <a:ext cx="288032" cy="288032"/>
          </a:xfrm>
          <a:prstGeom prst="rect">
            <a:avLst/>
          </a:prstGeom>
          <a:no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69" name="図 6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636366"/>
            <a:ext cx="1266098" cy="1055081"/>
          </a:xfrm>
          <a:prstGeom prst="rect">
            <a:avLst/>
          </a:prstGeom>
        </p:spPr>
      </p:pic>
    </p:spTree>
    <p:extLst>
      <p:ext uri="{BB962C8B-B14F-4D97-AF65-F5344CB8AC3E}">
        <p14:creationId xmlns:p14="http://schemas.microsoft.com/office/powerpoint/2010/main" val="368699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xmlns="" id="{9FB3ED5A-F599-48A9-B4FB-0F0EFCF2571B}"/>
              </a:ext>
            </a:extLst>
          </p:cNvPr>
          <p:cNvPicPr>
            <a:picLocks noChangeAspect="1"/>
          </p:cNvPicPr>
          <p:nvPr/>
        </p:nvPicPr>
        <p:blipFill>
          <a:blip r:embed="rId2"/>
          <a:stretch>
            <a:fillRect/>
          </a:stretch>
        </p:blipFill>
        <p:spPr>
          <a:xfrm>
            <a:off x="5948092" y="2626682"/>
            <a:ext cx="3195908" cy="1783123"/>
          </a:xfrm>
          <a:prstGeom prst="rect">
            <a:avLst/>
          </a:prstGeom>
        </p:spPr>
      </p:pic>
      <p:sp>
        <p:nvSpPr>
          <p:cNvPr id="36" name="正方形/長方形 35"/>
          <p:cNvSpPr/>
          <p:nvPr/>
        </p:nvSpPr>
        <p:spPr>
          <a:xfrm>
            <a:off x="1101567" y="295742"/>
            <a:ext cx="5582048" cy="707886"/>
          </a:xfrm>
          <a:prstGeom prst="rect">
            <a:avLst/>
          </a:prstGeom>
        </p:spPr>
        <p:txBody>
          <a:bodyPr wrap="square">
            <a:spAutoFit/>
          </a:bodyPr>
          <a:lstStyle/>
          <a:p>
            <a:pPr defTabSz="456915" fontAlgn="auto">
              <a:spcBef>
                <a:spcPts val="0"/>
              </a:spcBef>
              <a:spcAft>
                <a:spcPts val="0"/>
              </a:spcAft>
            </a:pPr>
            <a:r>
              <a:rPr lang="ja-JP" altLang="en-US" sz="2000" b="1" dirty="0">
                <a:solidFill>
                  <a:srgbClr val="000000"/>
                </a:solidFill>
                <a:latin typeface="MS PGothic" charset="-128"/>
                <a:ea typeface="MS PGothic" charset="-128"/>
                <a:cs typeface="MS PGothic" charset="-128"/>
              </a:rPr>
              <a:t>全社員を対象とした </a:t>
            </a:r>
            <a:r>
              <a:rPr lang="en-US" altLang="ja-JP" sz="2000" b="1" dirty="0">
                <a:solidFill>
                  <a:srgbClr val="000000"/>
                </a:solidFill>
                <a:latin typeface="CiscoSansTT Light"/>
                <a:ea typeface="Arial" charset="0"/>
                <a:cs typeface="Arial" charset="0"/>
              </a:rPr>
              <a:t>VDI</a:t>
            </a:r>
            <a:r>
              <a:rPr lang="en-US" altLang="ja-JP" sz="2000" b="1" dirty="0">
                <a:solidFill>
                  <a:srgbClr val="000000"/>
                </a:solidFill>
                <a:latin typeface="MS PGothic" charset="-128"/>
                <a:ea typeface="MS PGothic" charset="-128"/>
                <a:cs typeface="MS PGothic" charset="-128"/>
              </a:rPr>
              <a:t> </a:t>
            </a:r>
            <a:r>
              <a:rPr lang="ja-JP" altLang="en-US" sz="2000" b="1" dirty="0">
                <a:solidFill>
                  <a:srgbClr val="000000"/>
                </a:solidFill>
                <a:latin typeface="MS PGothic" charset="-128"/>
                <a:ea typeface="MS PGothic" charset="-128"/>
                <a:cs typeface="MS PGothic" charset="-128"/>
              </a:rPr>
              <a:t>環境を</a:t>
            </a:r>
          </a:p>
          <a:p>
            <a:pPr defTabSz="456915" fontAlgn="auto">
              <a:spcBef>
                <a:spcPts val="0"/>
              </a:spcBef>
              <a:spcAft>
                <a:spcPts val="0"/>
              </a:spcAft>
            </a:pPr>
            <a:r>
              <a:rPr lang="ja-JP" altLang="en-US" sz="2000" b="1" dirty="0">
                <a:solidFill>
                  <a:srgbClr val="000000"/>
                </a:solidFill>
                <a:latin typeface="MS PGothic" charset="-128"/>
                <a:ea typeface="MS PGothic" charset="-128"/>
                <a:cs typeface="MS PGothic" charset="-128"/>
              </a:rPr>
              <a:t>ハイパーコンバージド インフラで増強</a:t>
            </a:r>
            <a:endParaRPr lang="ja-JP" altLang="en-US" sz="2000" b="1" kern="100" dirty="0">
              <a:solidFill>
                <a:srgbClr val="000000"/>
              </a:solidFill>
              <a:latin typeface="MS PGothic" charset="-128"/>
              <a:ea typeface="MS PGothic" charset="-128"/>
              <a:cs typeface="MS PGothic" charset="-128"/>
            </a:endParaRPr>
          </a:p>
        </p:txBody>
      </p:sp>
      <p:sp>
        <p:nvSpPr>
          <p:cNvPr id="37" name="正方形/長方形 36"/>
          <p:cNvSpPr/>
          <p:nvPr/>
        </p:nvSpPr>
        <p:spPr>
          <a:xfrm>
            <a:off x="1100546" y="995778"/>
            <a:ext cx="5584432" cy="600164"/>
          </a:xfrm>
          <a:prstGeom prst="rect">
            <a:avLst/>
          </a:prstGeom>
        </p:spPr>
        <p:txBody>
          <a:bodyPr wrap="square">
            <a:spAutoFit/>
          </a:bodyPr>
          <a:lstStyle/>
          <a:p>
            <a:pPr defTabSz="456915" fontAlgn="auto">
              <a:spcBef>
                <a:spcPts val="0"/>
              </a:spcBef>
              <a:spcAft>
                <a:spcPts val="0"/>
              </a:spcAft>
            </a:pPr>
            <a:r>
              <a:rPr lang="ja-JP" altLang="en-US" sz="1100" dirty="0">
                <a:solidFill>
                  <a:srgbClr val="000000"/>
                </a:solidFill>
                <a:latin typeface="MS PGothic" charset="-128"/>
                <a:ea typeface="MS PGothic" charset="-128"/>
                <a:cs typeface="MS PGothic" charset="-128"/>
              </a:rPr>
              <a:t>アズワン株式会社は理化学機器の総合商社で、サービス向上につながる情報システム構築を積極的に行っています。効率的な業務環境の実現にもいち早く取り組み、今回 </a:t>
            </a:r>
            <a:r>
              <a:rPr lang="en-US" altLang="ja-JP" sz="1100" dirty="0">
                <a:solidFill>
                  <a:srgbClr val="000000"/>
                </a:solidFill>
                <a:latin typeface="CiscoSansTT Light"/>
                <a:ea typeface="Arial" charset="0"/>
                <a:cs typeface="Arial" charset="0"/>
              </a:rPr>
              <a:t>400</a:t>
            </a:r>
            <a:r>
              <a:rPr lang="en-US" altLang="ja-JP" sz="1100" dirty="0">
                <a:solidFill>
                  <a:srgbClr val="000000"/>
                </a:solidFill>
                <a:latin typeface="MS PGothic" charset="-128"/>
                <a:ea typeface="MS PGothic" charset="-128"/>
                <a:cs typeface="MS PGothic" charset="-128"/>
              </a:rPr>
              <a:t> </a:t>
            </a:r>
            <a:r>
              <a:rPr lang="ja-JP" altLang="en-US" sz="1100" dirty="0">
                <a:solidFill>
                  <a:srgbClr val="000000"/>
                </a:solidFill>
                <a:latin typeface="MS PGothic" charset="-128"/>
                <a:ea typeface="MS PGothic" charset="-128"/>
                <a:cs typeface="MS PGothic" charset="-128"/>
              </a:rPr>
              <a:t>人以上の全社員を対象とした</a:t>
            </a:r>
            <a:r>
              <a:rPr lang="ja-JP" altLang="en-US" sz="1100" dirty="0">
                <a:solidFill>
                  <a:srgbClr val="000000"/>
                </a:solidFill>
                <a:latin typeface="CiscoSansTT Light"/>
                <a:ea typeface="Arial" charset="0"/>
                <a:cs typeface="Arial" charset="0"/>
              </a:rPr>
              <a:t> </a:t>
            </a:r>
            <a:r>
              <a:rPr lang="en-US" altLang="ja-JP" sz="1100" dirty="0">
                <a:solidFill>
                  <a:srgbClr val="000000"/>
                </a:solidFill>
                <a:latin typeface="CiscoSansTT Light"/>
                <a:ea typeface="Arial" charset="0"/>
                <a:cs typeface="Arial" charset="0"/>
              </a:rPr>
              <a:t>VDI </a:t>
            </a:r>
            <a:r>
              <a:rPr lang="ja-JP" altLang="en-US" sz="1100" dirty="0">
                <a:solidFill>
                  <a:srgbClr val="000000"/>
                </a:solidFill>
                <a:latin typeface="MS PGothic" charset="-128"/>
                <a:ea typeface="MS PGothic" charset="-128"/>
                <a:cs typeface="MS PGothic" charset="-128"/>
              </a:rPr>
              <a:t>を展開するために </a:t>
            </a:r>
            <a:r>
              <a:rPr lang="en-US" altLang="ja-JP" sz="1100" b="1" dirty="0">
                <a:solidFill>
                  <a:srgbClr val="0070C0"/>
                </a:solidFill>
                <a:latin typeface="CiscoSansTT Light"/>
                <a:ea typeface="Arial" charset="0"/>
                <a:cs typeface="Arial" charset="0"/>
              </a:rPr>
              <a:t>Cisco HyperFlex </a:t>
            </a:r>
            <a:r>
              <a:rPr lang="ja-JP" altLang="en-US" sz="1100" dirty="0">
                <a:solidFill>
                  <a:srgbClr val="000000"/>
                </a:solidFill>
                <a:latin typeface="MS PGothic" charset="-128"/>
                <a:ea typeface="MS PGothic" charset="-128"/>
                <a:cs typeface="MS PGothic" charset="-128"/>
              </a:rPr>
              <a:t>システムを採用しました。</a:t>
            </a:r>
            <a:endParaRPr lang="en-US" altLang="ja-JP" sz="1100" kern="100" dirty="0">
              <a:solidFill>
                <a:srgbClr val="000000"/>
              </a:solidFill>
              <a:latin typeface="MS PGothic" charset="-128"/>
              <a:ea typeface="MS PGothic" charset="-128"/>
              <a:cs typeface="MS PGothic" charset="-128"/>
            </a:endParaRPr>
          </a:p>
        </p:txBody>
      </p:sp>
      <p:sp>
        <p:nvSpPr>
          <p:cNvPr id="38" name="正方形/長方形 37"/>
          <p:cNvSpPr/>
          <p:nvPr/>
        </p:nvSpPr>
        <p:spPr>
          <a:xfrm>
            <a:off x="-15655" y="167965"/>
            <a:ext cx="1090799" cy="330479"/>
          </a:xfrm>
          <a:prstGeom prst="rect">
            <a:avLst/>
          </a:prstGeom>
          <a:solidFill>
            <a:srgbClr val="36A4D7"/>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39" name="テキスト ボックス 38"/>
          <p:cNvSpPr txBox="1"/>
          <p:nvPr/>
        </p:nvSpPr>
        <p:spPr>
          <a:xfrm>
            <a:off x="1077516" y="153986"/>
            <a:ext cx="822661" cy="253916"/>
          </a:xfrm>
          <a:prstGeom prst="rect">
            <a:avLst/>
          </a:prstGeom>
          <a:noFill/>
        </p:spPr>
        <p:txBody>
          <a:bodyPr wrap="none" rtlCol="0">
            <a:spAutoFit/>
          </a:bodyPr>
          <a:lstStyle/>
          <a:p>
            <a:pPr defTabSz="456915" fontAlgn="auto">
              <a:spcBef>
                <a:spcPts val="0"/>
              </a:spcBef>
              <a:spcAft>
                <a:spcPts val="0"/>
              </a:spcAft>
            </a:pPr>
            <a:r>
              <a:rPr kumimoji="1" lang="ja-JP" altLang="en-US" sz="1050" dirty="0">
                <a:solidFill>
                  <a:srgbClr val="000000"/>
                </a:solidFill>
                <a:latin typeface="MS PGothic" charset="-128"/>
                <a:ea typeface="MS PGothic" charset="-128"/>
                <a:cs typeface="MS PGothic" charset="-128"/>
              </a:rPr>
              <a:t>サービス業</a:t>
            </a:r>
          </a:p>
        </p:txBody>
      </p:sp>
      <p:grpSp>
        <p:nvGrpSpPr>
          <p:cNvPr id="40" name="グループ化 39"/>
          <p:cNvGrpSpPr/>
          <p:nvPr/>
        </p:nvGrpSpPr>
        <p:grpSpPr>
          <a:xfrm>
            <a:off x="214438" y="1710231"/>
            <a:ext cx="1988467" cy="1862570"/>
            <a:chOff x="257628" y="1710231"/>
            <a:chExt cx="1988467" cy="1862570"/>
          </a:xfrm>
        </p:grpSpPr>
        <p:sp>
          <p:nvSpPr>
            <p:cNvPr id="41" name="正方形/長方形 40"/>
            <p:cNvSpPr/>
            <p:nvPr/>
          </p:nvSpPr>
          <p:spPr>
            <a:xfrm>
              <a:off x="257628" y="1956974"/>
              <a:ext cx="1980000" cy="1615827"/>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en-US" altLang="ja-JP" sz="1100" b="0" i="0" u="none" strike="noStrike" kern="0" cap="none" spc="0" normalizeH="0" baseline="0" noProof="0" dirty="0" smtClean="0">
                  <a:ln>
                    <a:noFill/>
                  </a:ln>
                  <a:solidFill>
                    <a:srgbClr val="000000"/>
                  </a:solidFill>
                  <a:effectLst/>
                  <a:uLnTx/>
                  <a:uFillTx/>
                  <a:latin typeface="CiscoSansTT Light"/>
                  <a:ea typeface="Arial" charset="0"/>
                  <a:cs typeface="Arial" charset="0"/>
                </a:rPr>
                <a:t>400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人以上の全社員を対象とした仮想デスクトップ環境（</a:t>
              </a:r>
              <a:r>
                <a:rPr kumimoji="0" lang="en-US" altLang="ja-JP" sz="1100" b="0" i="0" u="none" strike="noStrike" kern="0" cap="none" spc="0" normalizeH="0" baseline="0" noProof="0" dirty="0" smtClean="0">
                  <a:ln>
                    <a:noFill/>
                  </a:ln>
                  <a:solidFill>
                    <a:srgbClr val="000000"/>
                  </a:solidFill>
                  <a:effectLst/>
                  <a:uLnTx/>
                  <a:uFillTx/>
                  <a:latin typeface="CiscoSansTT Light"/>
                  <a:ea typeface="Arial" charset="0"/>
                  <a:cs typeface="Arial" charset="0"/>
                </a:rPr>
                <a:t>VDI</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）の構築に伴い、パフォーマンスと運用管理性が高い製品を検討</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・サーバ、ストレージなど個々の製品の組み合わせによる構築時の工数とコストや、運用管理にかかる負担の削減</a:t>
              </a:r>
            </a:p>
          </p:txBody>
        </p:sp>
        <p:sp>
          <p:nvSpPr>
            <p:cNvPr id="42" name="正方形/長方形 41"/>
            <p:cNvSpPr/>
            <p:nvPr/>
          </p:nvSpPr>
          <p:spPr>
            <a:xfrm>
              <a:off x="266095" y="1710231"/>
              <a:ext cx="1980000" cy="239486"/>
            </a:xfrm>
            <a:prstGeom prst="rect">
              <a:avLst/>
            </a:prstGeom>
            <a:solidFill>
              <a:srgbClr val="00206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課題</a:t>
              </a:r>
            </a:p>
          </p:txBody>
        </p:sp>
      </p:grpSp>
      <p:grpSp>
        <p:nvGrpSpPr>
          <p:cNvPr id="43" name="グループ化 40"/>
          <p:cNvGrpSpPr/>
          <p:nvPr/>
        </p:nvGrpSpPr>
        <p:grpSpPr>
          <a:xfrm>
            <a:off x="2334521" y="1710231"/>
            <a:ext cx="2195287" cy="2201124"/>
            <a:chOff x="2334521" y="1710231"/>
            <a:chExt cx="2195287" cy="2201124"/>
          </a:xfrm>
        </p:grpSpPr>
        <p:sp>
          <p:nvSpPr>
            <p:cNvPr id="44" name="正方形/長方形 43"/>
            <p:cNvSpPr/>
            <p:nvPr/>
          </p:nvSpPr>
          <p:spPr>
            <a:xfrm>
              <a:off x="2334521" y="1956974"/>
              <a:ext cx="2195287" cy="1954381"/>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ハイパーコンバージド インフラ製品に着目し、</a:t>
              </a:r>
              <a:r>
                <a:rPr kumimoji="0" lang="en-US" altLang="ja-JP" sz="1100" b="1" i="0" u="none" strike="noStrike" kern="0" cap="none" spc="0" normalizeH="0" baseline="0" noProof="0" dirty="0" smtClean="0">
                  <a:ln>
                    <a:noFill/>
                  </a:ln>
                  <a:solidFill>
                    <a:srgbClr val="0070C0"/>
                  </a:solidFill>
                  <a:effectLst/>
                  <a:uLnTx/>
                  <a:uFillTx/>
                  <a:latin typeface="CiscoSansTT Light"/>
                  <a:ea typeface="Arial" charset="0"/>
                  <a:cs typeface="Arial" charset="0"/>
                </a:rPr>
                <a:t>Cisco HyperFlex</a:t>
              </a:r>
              <a:r>
                <a:rPr kumimoji="0" lang="en-US" altLang="ja-JP" sz="1100" b="1" i="0" u="none" strike="noStrike" kern="0" cap="none" spc="0" normalizeH="0" baseline="0" noProof="0" dirty="0" smtClean="0">
                  <a:ln>
                    <a:noFill/>
                  </a:ln>
                  <a:solidFill>
                    <a:srgbClr val="0070C0"/>
                  </a:solidFill>
                  <a:effectLst/>
                  <a:uLnTx/>
                  <a:uFillTx/>
                  <a:latin typeface="MS PGothic" charset="-128"/>
                  <a:ea typeface="MS PGothic" charset="-128"/>
                  <a:cs typeface="MS PGothic" charset="-128"/>
                </a:rPr>
                <a:t>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システムを採用</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・構築時に要する期間を、従来のシステム構成からほぼ半減</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・ハードウェアの設置後、</a:t>
              </a:r>
              <a:r>
                <a:rPr kumimoji="0" lang="en-US" altLang="ja-JP" sz="1100" b="1" i="0" u="none" strike="noStrike" kern="0" cap="none" spc="0" normalizeH="0" baseline="0" noProof="0" dirty="0" smtClean="0">
                  <a:ln>
                    <a:noFill/>
                  </a:ln>
                  <a:solidFill>
                    <a:srgbClr val="FF0000"/>
                  </a:solidFill>
                  <a:effectLst/>
                  <a:uLnTx/>
                  <a:uFillTx/>
                  <a:latin typeface="CiscoSansTT Light"/>
                  <a:ea typeface="Arial" charset="0"/>
                  <a:cs typeface="Arial" charset="0"/>
                </a:rPr>
                <a:t>30</a:t>
              </a:r>
              <a:r>
                <a:rPr kumimoji="0" lang="en-US" altLang="ja-JP" sz="1100" b="1"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 </a:t>
              </a:r>
              <a:r>
                <a:rPr kumimoji="0" lang="ja-JP" altLang="en-US" sz="1100" b="1"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分ほどでシステムのセットアップを完了</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でき、スピーディな展開が可能</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・管理コンソールで各コンポーネントの状態を一括して把握でき、運用管理の負担を削減</a:t>
              </a:r>
            </a:p>
          </p:txBody>
        </p:sp>
        <p:sp>
          <p:nvSpPr>
            <p:cNvPr id="45" name="正方形/長方形 44"/>
            <p:cNvSpPr/>
            <p:nvPr/>
          </p:nvSpPr>
          <p:spPr>
            <a:xfrm>
              <a:off x="2434494" y="1710231"/>
              <a:ext cx="1980000" cy="239486"/>
            </a:xfrm>
            <a:prstGeom prst="rect">
              <a:avLst/>
            </a:prstGeom>
            <a:solidFill>
              <a:srgbClr val="36A4D7"/>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ソリューション</a:t>
              </a:r>
            </a:p>
          </p:txBody>
        </p:sp>
      </p:grpSp>
      <p:grpSp>
        <p:nvGrpSpPr>
          <p:cNvPr id="46" name="グループ化 41"/>
          <p:cNvGrpSpPr/>
          <p:nvPr/>
        </p:nvGrpSpPr>
        <p:grpSpPr>
          <a:xfrm>
            <a:off x="4611359" y="1710231"/>
            <a:ext cx="1980000" cy="846907"/>
            <a:chOff x="4611359" y="1710231"/>
            <a:chExt cx="1980000" cy="846907"/>
          </a:xfrm>
        </p:grpSpPr>
        <p:sp>
          <p:nvSpPr>
            <p:cNvPr id="47" name="正方形/長方形 46"/>
            <p:cNvSpPr/>
            <p:nvPr/>
          </p:nvSpPr>
          <p:spPr>
            <a:xfrm>
              <a:off x="4611359" y="1956974"/>
              <a:ext cx="1980000" cy="600164"/>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en-US" altLang="ja-JP" sz="1100" b="0" i="0" u="none" strike="noStrike" kern="0" cap="none" spc="0" normalizeH="0" baseline="0" noProof="0" dirty="0" smtClean="0">
                  <a:ln>
                    <a:noFill/>
                  </a:ln>
                  <a:solidFill>
                    <a:srgbClr val="000000"/>
                  </a:solidFill>
                  <a:effectLst/>
                  <a:uLnTx/>
                  <a:uFillTx/>
                  <a:latin typeface="CiscoSansTT Light"/>
                  <a:ea typeface="Arial" charset="0"/>
                  <a:cs typeface="Arial" charset="0"/>
                </a:rPr>
                <a:t>VDI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環境をさらに増強して、年度内に全社員の端末を対応予定</a:t>
              </a:r>
              <a:endParaRPr kumimoji="0" lang="ja-JP" altLang="en-US" sz="11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48" name="正方形/長方形 47"/>
            <p:cNvSpPr/>
            <p:nvPr/>
          </p:nvSpPr>
          <p:spPr>
            <a:xfrm>
              <a:off x="4611359" y="1710231"/>
              <a:ext cx="1980000" cy="239486"/>
            </a:xfrm>
            <a:prstGeom prst="rect">
              <a:avLst/>
            </a:prstGeom>
            <a:solidFill>
              <a:srgbClr val="FF930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結果～今後</a:t>
              </a:r>
            </a:p>
          </p:txBody>
        </p:sp>
      </p:grpSp>
      <p:sp>
        <p:nvSpPr>
          <p:cNvPr id="49" name="正方形/長方形 48"/>
          <p:cNvSpPr/>
          <p:nvPr/>
        </p:nvSpPr>
        <p:spPr>
          <a:xfrm>
            <a:off x="6591359" y="564866"/>
            <a:ext cx="2552641" cy="1415772"/>
          </a:xfrm>
          <a:prstGeom prst="rect">
            <a:avLst/>
          </a:prstGeom>
        </p:spPr>
        <p:txBody>
          <a:bodyPr wrap="square">
            <a:spAutoFit/>
          </a:bodyPr>
          <a:lstStyle/>
          <a:p>
            <a:pPr algn="just" defTabSz="456915" fontAlgn="auto">
              <a:spcBef>
                <a:spcPts val="0"/>
              </a:spcBef>
              <a:spcAft>
                <a:spcPts val="0"/>
              </a:spcAft>
            </a:pPr>
            <a:r>
              <a:rPr lang="ja-JP" altLang="en-US" sz="1400" b="1" kern="100" dirty="0">
                <a:solidFill>
                  <a:srgbClr val="000000"/>
                </a:solidFill>
                <a:latin typeface="MS PGothic" charset="-128"/>
                <a:ea typeface="MS PGothic" charset="-128"/>
                <a:cs typeface="MS PGothic" charset="-128"/>
              </a:rPr>
              <a:t>アズワン株式会社</a:t>
            </a:r>
            <a:endParaRPr lang="en-US" altLang="ja-JP" sz="1400" b="1"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700" kern="100" dirty="0">
                <a:solidFill>
                  <a:srgbClr val="000000"/>
                </a:solidFill>
                <a:latin typeface="MS PGothic" charset="-128"/>
                <a:ea typeface="MS PGothic" charset="-128"/>
                <a:cs typeface="MS PGothic" charset="-128"/>
              </a:rPr>
              <a:t>　</a:t>
            </a:r>
            <a:r>
              <a:rPr lang="ja-JP" altLang="en-US" sz="900" kern="100" dirty="0">
                <a:solidFill>
                  <a:srgbClr val="000000"/>
                </a:solidFill>
                <a:latin typeface="MS PGothic" charset="-128"/>
                <a:ea typeface="MS PGothic" charset="-128"/>
                <a:cs typeface="MS PGothic" charset="-128"/>
              </a:rPr>
              <a:t>規模：</a:t>
            </a:r>
            <a:r>
              <a:rPr lang="zh-TW" altLang="en-US" sz="900" dirty="0">
                <a:solidFill>
                  <a:srgbClr val="000000"/>
                </a:solidFill>
                <a:latin typeface="MS PGothic" charset="-128"/>
                <a:ea typeface="MS PGothic" charset="-128"/>
                <a:cs typeface="MS PGothic" charset="-128"/>
              </a:rPr>
              <a:t>従業員数</a:t>
            </a:r>
            <a:r>
              <a:rPr lang="ja-JP" altLang="en-US" sz="900" dirty="0">
                <a:solidFill>
                  <a:srgbClr val="000000"/>
                </a:solidFill>
                <a:latin typeface="MS PGothic" charset="-128"/>
                <a:ea typeface="MS PGothic" charset="-128"/>
                <a:cs typeface="MS PGothic" charset="-128"/>
              </a:rPr>
              <a:t> </a:t>
            </a:r>
            <a:r>
              <a:rPr lang="en-US" altLang="ja-JP" sz="900" dirty="0">
                <a:solidFill>
                  <a:srgbClr val="000000"/>
                </a:solidFill>
                <a:latin typeface="MS PGothic" charset="-128"/>
                <a:ea typeface="MS PGothic" charset="-128"/>
                <a:cs typeface="MS PGothic" charset="-128"/>
              </a:rPr>
              <a:t>485 </a:t>
            </a:r>
            <a:r>
              <a:rPr lang="ja-JP" altLang="en-US" sz="900" dirty="0">
                <a:solidFill>
                  <a:srgbClr val="000000"/>
                </a:solidFill>
                <a:latin typeface="MS PGothic" charset="-128"/>
                <a:ea typeface="MS PGothic" charset="-128"/>
                <a:cs typeface="MS PGothic" charset="-128"/>
              </a:rPr>
              <a:t>名</a:t>
            </a:r>
            <a:endParaRPr lang="en-US" altLang="ja-JP"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（連結、</a:t>
            </a:r>
            <a:r>
              <a:rPr lang="en-US" altLang="ja-JP" sz="900" dirty="0">
                <a:solidFill>
                  <a:srgbClr val="000000"/>
                </a:solidFill>
                <a:latin typeface="MS PGothic" charset="-128"/>
                <a:ea typeface="MS PGothic" charset="-128"/>
                <a:cs typeface="MS PGothic" charset="-128"/>
              </a:rPr>
              <a:t>2017 </a:t>
            </a:r>
            <a:r>
              <a:rPr lang="ja-JP" altLang="en-US" sz="900" dirty="0">
                <a:solidFill>
                  <a:srgbClr val="000000"/>
                </a:solidFill>
                <a:latin typeface="MS PGothic" charset="-128"/>
                <a:ea typeface="MS PGothic" charset="-128"/>
                <a:cs typeface="MS PGothic" charset="-128"/>
              </a:rPr>
              <a:t>年 </a:t>
            </a:r>
            <a:r>
              <a:rPr lang="en-US" altLang="ja-JP" sz="900" dirty="0">
                <a:solidFill>
                  <a:srgbClr val="000000"/>
                </a:solidFill>
                <a:latin typeface="MS PGothic" charset="-128"/>
                <a:ea typeface="MS PGothic" charset="-128"/>
                <a:cs typeface="MS PGothic" charset="-128"/>
              </a:rPr>
              <a:t>3 </a:t>
            </a:r>
            <a:r>
              <a:rPr lang="ja-JP" altLang="en-US" sz="900" dirty="0">
                <a:solidFill>
                  <a:srgbClr val="000000"/>
                </a:solidFill>
                <a:latin typeface="MS PGothic" charset="-128"/>
                <a:ea typeface="MS PGothic" charset="-128"/>
                <a:cs typeface="MS PGothic" charset="-128"/>
              </a:rPr>
              <a:t>月末現在）</a:t>
            </a: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所在地：大阪府大阪市</a:t>
            </a:r>
            <a:endParaRPr lang="en-US" altLang="ja-JP" sz="900"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業種：</a:t>
            </a:r>
            <a:r>
              <a:rPr lang="ja-JP" altLang="en-US" sz="900" dirty="0">
                <a:solidFill>
                  <a:srgbClr val="000000"/>
                </a:solidFill>
                <a:latin typeface="MS PGothic" charset="-128"/>
                <a:ea typeface="MS PGothic" charset="-128"/>
                <a:cs typeface="MS PGothic" charset="-128"/>
              </a:rPr>
              <a:t>卸売業</a:t>
            </a: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研究用機器機材、看護・介護用品、その他</a:t>
            </a:r>
            <a:endParaRPr lang="en-US" altLang="ja-JP"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科学機器の販売</a:t>
            </a:r>
            <a:endParaRPr lang="en-US" altLang="ja-JP"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a:t>
            </a:r>
            <a:r>
              <a:rPr lang="zh-TW" altLang="en-US" sz="900" kern="100" dirty="0">
                <a:solidFill>
                  <a:srgbClr val="000000"/>
                </a:solidFill>
                <a:latin typeface="MS PGothic" charset="-128"/>
                <a:ea typeface="MS PGothic" charset="-128"/>
                <a:cs typeface="MS PGothic" charset="-128"/>
              </a:rPr>
              <a:t>設立</a:t>
            </a:r>
            <a:r>
              <a:rPr lang="ja-JP" altLang="en-US" sz="900" kern="100" dirty="0">
                <a:solidFill>
                  <a:srgbClr val="000000"/>
                </a:solidFill>
                <a:latin typeface="MS PGothic" charset="-128"/>
                <a:ea typeface="MS PGothic" charset="-128"/>
                <a:cs typeface="MS PGothic" charset="-128"/>
              </a:rPr>
              <a:t>：</a:t>
            </a:r>
            <a:r>
              <a:rPr lang="en-US" altLang="zh-TW" sz="900" kern="100" dirty="0">
                <a:solidFill>
                  <a:srgbClr val="000000"/>
                </a:solidFill>
                <a:latin typeface="MS PGothic" charset="-128"/>
                <a:ea typeface="MS PGothic" charset="-128"/>
                <a:cs typeface="MS PGothic" charset="-128"/>
              </a:rPr>
              <a:t>1962 </a:t>
            </a:r>
            <a:r>
              <a:rPr lang="zh-TW" altLang="en-US" sz="900" kern="100" dirty="0">
                <a:solidFill>
                  <a:srgbClr val="000000"/>
                </a:solidFill>
                <a:latin typeface="MS PGothic" charset="-128"/>
                <a:ea typeface="MS PGothic" charset="-128"/>
                <a:cs typeface="MS PGothic" charset="-128"/>
              </a:rPr>
              <a:t>年</a:t>
            </a:r>
            <a:r>
              <a:rPr lang="ja-JP" altLang="en-US" sz="900" kern="100" dirty="0">
                <a:solidFill>
                  <a:srgbClr val="000000"/>
                </a:solidFill>
                <a:latin typeface="MS PGothic" charset="-128"/>
                <a:ea typeface="MS PGothic" charset="-128"/>
                <a:cs typeface="MS PGothic" charset="-128"/>
              </a:rPr>
              <a:t>（昭和 </a:t>
            </a:r>
            <a:r>
              <a:rPr lang="en-US" altLang="ja-JP" sz="900" kern="100" dirty="0">
                <a:solidFill>
                  <a:srgbClr val="000000"/>
                </a:solidFill>
                <a:latin typeface="MS PGothic" charset="-128"/>
                <a:ea typeface="MS PGothic" charset="-128"/>
                <a:cs typeface="MS PGothic" charset="-128"/>
              </a:rPr>
              <a:t>37 </a:t>
            </a:r>
            <a:r>
              <a:rPr lang="ja-JP" altLang="en-US" sz="900" kern="100" dirty="0">
                <a:solidFill>
                  <a:srgbClr val="000000"/>
                </a:solidFill>
                <a:latin typeface="MS PGothic" charset="-128"/>
                <a:ea typeface="MS PGothic" charset="-128"/>
                <a:cs typeface="MS PGothic" charset="-128"/>
              </a:rPr>
              <a:t>年）</a:t>
            </a:r>
            <a:r>
              <a:rPr lang="en-US" altLang="ja-JP" sz="900" kern="100" dirty="0">
                <a:solidFill>
                  <a:srgbClr val="000000"/>
                </a:solidFill>
                <a:latin typeface="MS PGothic" charset="-128"/>
                <a:ea typeface="MS PGothic" charset="-128"/>
                <a:cs typeface="MS PGothic" charset="-128"/>
              </a:rPr>
              <a:t>6</a:t>
            </a:r>
            <a:r>
              <a:rPr lang="en-US" altLang="zh-TW" sz="900" kern="100" dirty="0">
                <a:solidFill>
                  <a:srgbClr val="000000"/>
                </a:solidFill>
                <a:latin typeface="MS PGothic" charset="-128"/>
                <a:ea typeface="MS PGothic" charset="-128"/>
                <a:cs typeface="MS PGothic" charset="-128"/>
              </a:rPr>
              <a:t> </a:t>
            </a:r>
            <a:r>
              <a:rPr lang="zh-TW" altLang="en-US" sz="900" kern="100" dirty="0">
                <a:solidFill>
                  <a:srgbClr val="000000"/>
                </a:solidFill>
                <a:latin typeface="MS PGothic" charset="-128"/>
                <a:ea typeface="MS PGothic" charset="-128"/>
                <a:cs typeface="MS PGothic" charset="-128"/>
              </a:rPr>
              <a:t>月 </a:t>
            </a:r>
            <a:r>
              <a:rPr lang="en-US" altLang="zh-TW" sz="900" kern="100" dirty="0">
                <a:solidFill>
                  <a:srgbClr val="000000"/>
                </a:solidFill>
                <a:latin typeface="MS PGothic" charset="-128"/>
                <a:ea typeface="MS PGothic" charset="-128"/>
                <a:cs typeface="MS PGothic" charset="-128"/>
              </a:rPr>
              <a:t>1 </a:t>
            </a:r>
            <a:r>
              <a:rPr lang="zh-TW" altLang="en-US" sz="900" kern="100" dirty="0">
                <a:solidFill>
                  <a:srgbClr val="000000"/>
                </a:solidFill>
                <a:latin typeface="MS PGothic" charset="-128"/>
                <a:ea typeface="MS PGothic" charset="-128"/>
                <a:cs typeface="MS PGothic" charset="-128"/>
              </a:rPr>
              <a:t>日</a:t>
            </a:r>
            <a:endParaRPr lang="en-US" altLang="zh-TW" sz="900"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資本金：</a:t>
            </a:r>
            <a:r>
              <a:rPr lang="en-US" altLang="zh-TW" sz="900" dirty="0">
                <a:solidFill>
                  <a:srgbClr val="000000"/>
                </a:solidFill>
                <a:latin typeface="MS PGothic" charset="-128"/>
                <a:ea typeface="MS PGothic" charset="-128"/>
                <a:cs typeface="MS PGothic" charset="-128"/>
              </a:rPr>
              <a:t>50 </a:t>
            </a:r>
            <a:r>
              <a:rPr lang="zh-TW" altLang="en-US" sz="900" dirty="0">
                <a:solidFill>
                  <a:srgbClr val="000000"/>
                </a:solidFill>
                <a:latin typeface="MS PGothic" charset="-128"/>
                <a:ea typeface="MS PGothic" charset="-128"/>
                <a:cs typeface="MS PGothic" charset="-128"/>
              </a:rPr>
              <a:t>億 </a:t>
            </a:r>
            <a:r>
              <a:rPr lang="en-US" altLang="zh-TW" sz="900" dirty="0">
                <a:solidFill>
                  <a:srgbClr val="000000"/>
                </a:solidFill>
                <a:latin typeface="MS PGothic" charset="-128"/>
                <a:ea typeface="MS PGothic" charset="-128"/>
                <a:cs typeface="MS PGothic" charset="-128"/>
              </a:rPr>
              <a:t>7500 </a:t>
            </a:r>
            <a:r>
              <a:rPr lang="zh-TW" altLang="en-US" sz="900" dirty="0">
                <a:solidFill>
                  <a:srgbClr val="000000"/>
                </a:solidFill>
                <a:latin typeface="MS PGothic" charset="-128"/>
                <a:ea typeface="MS PGothic" charset="-128"/>
                <a:cs typeface="MS PGothic" charset="-128"/>
              </a:rPr>
              <a:t>万円（</a:t>
            </a:r>
            <a:r>
              <a:rPr lang="en-US" altLang="zh-TW" sz="900" dirty="0">
                <a:solidFill>
                  <a:srgbClr val="000000"/>
                </a:solidFill>
                <a:latin typeface="MS PGothic" charset="-128"/>
                <a:ea typeface="MS PGothic" charset="-128"/>
                <a:cs typeface="MS PGothic" charset="-128"/>
              </a:rPr>
              <a:t>2017 </a:t>
            </a:r>
            <a:r>
              <a:rPr lang="zh-TW" altLang="en-US" sz="900" dirty="0">
                <a:solidFill>
                  <a:srgbClr val="000000"/>
                </a:solidFill>
                <a:latin typeface="MS PGothic" charset="-128"/>
                <a:ea typeface="MS PGothic" charset="-128"/>
                <a:cs typeface="MS PGothic" charset="-128"/>
              </a:rPr>
              <a:t>年 </a:t>
            </a:r>
            <a:r>
              <a:rPr lang="en-US" altLang="zh-TW" sz="900" dirty="0">
                <a:solidFill>
                  <a:srgbClr val="000000"/>
                </a:solidFill>
                <a:latin typeface="MS PGothic" charset="-128"/>
                <a:ea typeface="MS PGothic" charset="-128"/>
                <a:cs typeface="MS PGothic" charset="-128"/>
              </a:rPr>
              <a:t>3 </a:t>
            </a:r>
            <a:r>
              <a:rPr lang="zh-TW" altLang="en-US" sz="900" dirty="0">
                <a:solidFill>
                  <a:srgbClr val="000000"/>
                </a:solidFill>
                <a:latin typeface="MS PGothic" charset="-128"/>
                <a:ea typeface="MS PGothic" charset="-128"/>
                <a:cs typeface="MS PGothic" charset="-128"/>
              </a:rPr>
              <a:t>月末現在）</a:t>
            </a:r>
            <a:endParaRPr lang="ja-JP" altLang="ja-JP" sz="900" kern="100" dirty="0">
              <a:solidFill>
                <a:srgbClr val="000000"/>
              </a:solidFill>
              <a:latin typeface="MS PGothic" charset="-128"/>
              <a:ea typeface="MS PGothic" charset="-128"/>
              <a:cs typeface="MS PGothic" charset="-128"/>
            </a:endParaRPr>
          </a:p>
        </p:txBody>
      </p:sp>
      <p:sp>
        <p:nvSpPr>
          <p:cNvPr id="50" name="二等辺三角形 24"/>
          <p:cNvSpPr>
            <a:spLocks noChangeAspect="1"/>
          </p:cNvSpPr>
          <p:nvPr/>
        </p:nvSpPr>
        <p:spPr>
          <a:xfrm rot="5400000">
            <a:off x="2264394" y="1768192"/>
            <a:ext cx="143334" cy="123564"/>
          </a:xfrm>
          <a:prstGeom prst="triangle">
            <a:avLst/>
          </a:prstGeom>
          <a:gradFill rotWithShape="1">
            <a:gsLst>
              <a:gs pos="0">
                <a:srgbClr val="272A48">
                  <a:tint val="50000"/>
                  <a:satMod val="300000"/>
                </a:srgbClr>
              </a:gs>
              <a:gs pos="35000">
                <a:srgbClr val="272A48">
                  <a:tint val="37000"/>
                  <a:satMod val="300000"/>
                </a:srgbClr>
              </a:gs>
              <a:gs pos="100000">
                <a:srgbClr val="272A48">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51" name="二等辺三角形 25"/>
          <p:cNvSpPr>
            <a:spLocks noChangeAspect="1"/>
          </p:cNvSpPr>
          <p:nvPr/>
        </p:nvSpPr>
        <p:spPr>
          <a:xfrm rot="5400000">
            <a:off x="4441260" y="1768192"/>
            <a:ext cx="143334" cy="123564"/>
          </a:xfrm>
          <a:prstGeom prst="triangle">
            <a:avLst/>
          </a:prstGeom>
          <a:gradFill rotWithShape="1">
            <a:gsLst>
              <a:gs pos="0">
                <a:srgbClr val="52526D">
                  <a:tint val="50000"/>
                  <a:satMod val="300000"/>
                </a:srgbClr>
              </a:gs>
              <a:gs pos="35000">
                <a:srgbClr val="52526D">
                  <a:tint val="37000"/>
                  <a:satMod val="300000"/>
                </a:srgbClr>
              </a:gs>
              <a:gs pos="100000">
                <a:srgbClr val="52526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cxnSp>
        <p:nvCxnSpPr>
          <p:cNvPr id="52" name="直線コネクタ 51"/>
          <p:cNvCxnSpPr>
            <a:stCxn id="42" idx="3"/>
          </p:cNvCxnSpPr>
          <p:nvPr/>
        </p:nvCxnSpPr>
        <p:spPr>
          <a:xfrm>
            <a:off x="1900177" y="280944"/>
            <a:ext cx="5664873" cy="0"/>
          </a:xfrm>
          <a:prstGeom prst="line">
            <a:avLst/>
          </a:prstGeom>
          <a:noFill/>
          <a:ln w="9525" cap="flat" cmpd="sng" algn="ctr">
            <a:solidFill>
              <a:srgbClr val="52526D"/>
            </a:solidFill>
            <a:prstDash val="solid"/>
          </a:ln>
          <a:effectLst/>
        </p:spPr>
      </p:cxnSp>
      <p:grpSp>
        <p:nvGrpSpPr>
          <p:cNvPr id="53" name="グループ化 42"/>
          <p:cNvGrpSpPr/>
          <p:nvPr/>
        </p:nvGrpSpPr>
        <p:grpSpPr>
          <a:xfrm>
            <a:off x="0" y="3951081"/>
            <a:ext cx="6714620" cy="1000862"/>
            <a:chOff x="0" y="3587013"/>
            <a:chExt cx="6232234" cy="1000862"/>
          </a:xfrm>
        </p:grpSpPr>
        <p:sp>
          <p:nvSpPr>
            <p:cNvPr id="54" name="Rectangle 630"/>
            <p:cNvSpPr>
              <a:spLocks noChangeArrowheads="1"/>
            </p:cNvSpPr>
            <p:nvPr/>
          </p:nvSpPr>
          <p:spPr bwMode="auto">
            <a:xfrm flipV="1">
              <a:off x="0" y="3587013"/>
              <a:ext cx="6232234" cy="1000862"/>
            </a:xfrm>
            <a:prstGeom prst="rect">
              <a:avLst/>
            </a:prstGeom>
            <a:gradFill rotWithShape="1">
              <a:gsLst>
                <a:gs pos="0">
                  <a:srgbClr val="33828D">
                    <a:shade val="51000"/>
                    <a:satMod val="130000"/>
                  </a:srgbClr>
                </a:gs>
                <a:gs pos="80000">
                  <a:srgbClr val="33828D">
                    <a:shade val="93000"/>
                    <a:satMod val="130000"/>
                  </a:srgbClr>
                </a:gs>
                <a:gs pos="100000">
                  <a:srgbClr val="33828D">
                    <a:shade val="94000"/>
                    <a:satMod val="135000"/>
                  </a:srgbClr>
                </a:gs>
              </a:gsLst>
              <a:lin ang="16200000" scaled="0"/>
            </a:gradFill>
            <a:ln w="9525" cap="flat" cmpd="sng" algn="ctr">
              <a:solidFill>
                <a:srgbClr val="33828D">
                  <a:shade val="95000"/>
                  <a:satMod val="105000"/>
                </a:srgbClr>
              </a:solidFill>
              <a:prstDash val="solid"/>
              <a:headEnd/>
              <a:tailEnd/>
            </a:ln>
            <a:effectLst>
              <a:outerShdw blurRad="40000" dist="23000" dir="5400000" rotWithShape="0">
                <a:srgbClr val="000000">
                  <a:alpha val="35000"/>
                </a:srgbClr>
              </a:outerShdw>
            </a:effectLst>
          </p:spPr>
          <p:txBody>
            <a:bodyPr wrap="none" lIns="73025" tIns="36511" rIns="73025" bIns="3651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smtClean="0">
                <a:ln>
                  <a:noFill/>
                </a:ln>
                <a:solidFill>
                  <a:srgbClr val="FFFFFF"/>
                </a:solidFill>
                <a:effectLst/>
                <a:uLnTx/>
                <a:uFillTx/>
                <a:latin typeface="MS PGothic" charset="-128"/>
                <a:ea typeface="MS PGothic" charset="-128"/>
                <a:cs typeface="MS PGothic" charset="-128"/>
              </a:endParaRPr>
            </a:p>
          </p:txBody>
        </p:sp>
        <p:grpSp>
          <p:nvGrpSpPr>
            <p:cNvPr id="55" name="グループ化 3"/>
            <p:cNvGrpSpPr/>
            <p:nvPr/>
          </p:nvGrpSpPr>
          <p:grpSpPr>
            <a:xfrm>
              <a:off x="685295" y="3671672"/>
              <a:ext cx="806492" cy="806492"/>
              <a:chOff x="1647825" y="5186363"/>
              <a:chExt cx="1428750" cy="1428750"/>
            </a:xfrm>
          </p:grpSpPr>
          <p:sp>
            <p:nvSpPr>
              <p:cNvPr id="61" name="Oval 20"/>
              <p:cNvSpPr>
                <a:spLocks noChangeArrowheads="1"/>
              </p:cNvSpPr>
              <p:nvPr/>
            </p:nvSpPr>
            <p:spPr bwMode="auto">
              <a:xfrm>
                <a:off x="1647825" y="5186363"/>
                <a:ext cx="1428750" cy="1428750"/>
              </a:xfrm>
              <a:prstGeom prst="ellipse">
                <a:avLst/>
              </a:prstGeom>
              <a:gradFill rotWithShape="1">
                <a:gsLst>
                  <a:gs pos="0">
                    <a:srgbClr val="215163">
                      <a:alpha val="0"/>
                    </a:srgbClr>
                  </a:gs>
                  <a:gs pos="100000">
                    <a:srgbClr val="3CBBB9">
                      <a:alpha val="10999"/>
                    </a:srgbClr>
                  </a:gs>
                </a:gsLst>
                <a:path path="shape">
                  <a:fillToRect l="50000" t="50000" r="50000" b="50000"/>
                </a:path>
              </a:gradFill>
              <a:ln w="9525">
                <a:noFill/>
                <a:round/>
                <a:headEnd/>
                <a:tailEnd/>
              </a:ln>
            </p:spPr>
            <p:txBody>
              <a:bodyPr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62" name="Oval 21"/>
              <p:cNvSpPr>
                <a:spLocks noChangeArrowheads="1"/>
              </p:cNvSpPr>
              <p:nvPr/>
            </p:nvSpPr>
            <p:spPr bwMode="auto">
              <a:xfrm>
                <a:off x="1895991" y="5434529"/>
                <a:ext cx="932417" cy="932417"/>
              </a:xfrm>
              <a:prstGeom prst="ellipse">
                <a:avLst/>
              </a:prstGeom>
              <a:gradFill rotWithShape="1">
                <a:gsLst>
                  <a:gs pos="0">
                    <a:srgbClr val="255E76">
                      <a:alpha val="0"/>
                    </a:srgbClr>
                  </a:gs>
                  <a:gs pos="100000">
                    <a:srgbClr val="50CCFE">
                      <a:alpha val="28000"/>
                    </a:srgbClr>
                  </a:gs>
                </a:gsLst>
                <a:path path="shape">
                  <a:fillToRect l="50000" t="50000" r="50000" b="50000"/>
                </a:path>
              </a:gradFill>
              <a:ln w="9525">
                <a:noFill/>
                <a:round/>
                <a:headEnd/>
                <a:tailEnd/>
              </a:ln>
            </p:spPr>
            <p:txBody>
              <a:bodyPr wrap="none"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grpSp>
          <p:nvGrpSpPr>
            <p:cNvPr id="56" name="グループ化 6"/>
            <p:cNvGrpSpPr/>
            <p:nvPr/>
          </p:nvGrpSpPr>
          <p:grpSpPr>
            <a:xfrm>
              <a:off x="106545" y="3644884"/>
              <a:ext cx="1449441" cy="866619"/>
              <a:chOff x="106545" y="3659722"/>
              <a:chExt cx="1449441" cy="866619"/>
            </a:xfrm>
          </p:grpSpPr>
          <p:sp>
            <p:nvSpPr>
              <p:cNvPr id="59" name="Text Box 23"/>
              <p:cNvSpPr txBox="1">
                <a:spLocks noChangeArrowheads="1"/>
              </p:cNvSpPr>
              <p:nvPr/>
            </p:nvSpPr>
            <p:spPr bwMode="auto">
              <a:xfrm>
                <a:off x="106545" y="3659722"/>
                <a:ext cx="815069" cy="452256"/>
              </a:xfrm>
              <a:prstGeom prst="rect">
                <a:avLst/>
              </a:prstGeom>
              <a:noFill/>
              <a:ln w="9525">
                <a:noFill/>
                <a:miter lim="800000"/>
                <a:headEnd/>
                <a:tailEnd/>
              </a:ln>
            </p:spPr>
            <p:txBody>
              <a:bodyPr wrap="none" lIns="82124" tIns="41061" rIns="82124" bIns="41061">
                <a:spAutoFit/>
              </a:bodyPr>
              <a:lstStyle/>
              <a:p>
                <a:pPr marL="0" marR="0" lvl="0" indent="0" defTabSz="814388"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srgbClr val="FFFFFF"/>
                    </a:solidFill>
                    <a:effectLst/>
                    <a:uLnTx/>
                    <a:uFillTx/>
                    <a:latin typeface="CiscoSansTT Light"/>
                    <a:ea typeface="Arial" charset="0"/>
                    <a:cs typeface="Arial" charset="0"/>
                  </a:rPr>
                  <a:t>Why</a:t>
                </a:r>
              </a:p>
            </p:txBody>
          </p:sp>
          <p:sp>
            <p:nvSpPr>
              <p:cNvPr id="60" name="Text Box 24"/>
              <p:cNvSpPr txBox="1">
                <a:spLocks noChangeArrowheads="1"/>
              </p:cNvSpPr>
              <p:nvPr/>
            </p:nvSpPr>
            <p:spPr bwMode="auto">
              <a:xfrm>
                <a:off x="364212" y="4074085"/>
                <a:ext cx="1191774" cy="452256"/>
              </a:xfrm>
              <a:prstGeom prst="rect">
                <a:avLst/>
              </a:prstGeom>
              <a:noFill/>
              <a:ln w="9525">
                <a:noFill/>
                <a:miter lim="800000"/>
                <a:headEnd/>
                <a:tailEnd/>
              </a:ln>
            </p:spPr>
            <p:txBody>
              <a:bodyPr wrap="none" lIns="82124" tIns="41061" rIns="82124" bIns="41061">
                <a:spAutoFit/>
              </a:bodyPr>
              <a:lstStyle/>
              <a:p>
                <a:pPr marL="0" marR="0" lvl="0" indent="0" defTabSz="814388"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srgbClr val="FFFFFF"/>
                    </a:solidFill>
                    <a:effectLst/>
                    <a:uLnTx/>
                    <a:uFillTx/>
                    <a:latin typeface="CiscoSansTT Light"/>
                    <a:ea typeface="Arial" charset="0"/>
                    <a:cs typeface="Arial" charset="0"/>
                  </a:rPr>
                  <a:t>Cisco?</a:t>
                </a:r>
              </a:p>
            </p:txBody>
          </p:sp>
        </p:grpSp>
        <p:sp>
          <p:nvSpPr>
            <p:cNvPr id="57" name="正方形/長方形 56"/>
            <p:cNvSpPr/>
            <p:nvPr/>
          </p:nvSpPr>
          <p:spPr>
            <a:xfrm>
              <a:off x="1560287" y="3622689"/>
              <a:ext cx="4671947" cy="923330"/>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a:t>
              </a:r>
              <a:r>
                <a:rPr kumimoji="0" lang="en-US" altLang="ja-JP" sz="1200" b="1" i="0" u="none" strike="noStrike" kern="100" cap="none" spc="0" normalizeH="0" baseline="0" noProof="0" dirty="0" smtClean="0">
                  <a:ln>
                    <a:noFill/>
                  </a:ln>
                  <a:solidFill>
                    <a:srgbClr val="FFFFFF"/>
                  </a:solidFill>
                  <a:effectLst/>
                  <a:uLnTx/>
                  <a:uFillTx/>
                  <a:latin typeface="CiscoSansTT Light"/>
                  <a:ea typeface="Arial" charset="0"/>
                  <a:cs typeface="Arial" charset="0"/>
                </a:rPr>
                <a:t>Cisco HyperFlex </a:t>
              </a:r>
              <a:r>
                <a:rPr kumimoji="0" lang="ja-JP" altLang="en-US"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システムを導入して、パフォーマンスや運用管理性など、個々の製品の組み合わせでは実現できないメリットを実感しています。</a:t>
              </a:r>
              <a:r>
                <a:rPr kumimoji="0" lang="ja-JP" altLang="ja-JP"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a:t>
              </a:r>
              <a:endParaRPr kumimoji="0" lang="en-US" altLang="ja-JP" sz="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456915"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アズワン株式会社 </a:t>
              </a:r>
              <a:r>
                <a:rPr kumimoji="0" lang="en-US" altLang="ja-JP"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IT</a:t>
              </a: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推進部</a:t>
              </a:r>
              <a:endParaRPr kumimoji="0" lang="en-US" altLang="ja-JP"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マネージャー　箱田 真一 氏</a:t>
              </a:r>
              <a:endParaRPr kumimoji="0" lang="ja-JP" altLang="en-US" sz="1000" b="0"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58" name="Line 17"/>
            <p:cNvSpPr>
              <a:spLocks noChangeShapeType="1"/>
            </p:cNvSpPr>
            <p:nvPr/>
          </p:nvSpPr>
          <p:spPr bwMode="auto">
            <a:xfrm>
              <a:off x="1560288" y="3713525"/>
              <a:ext cx="0" cy="747839"/>
            </a:xfrm>
            <a:prstGeom prst="line">
              <a:avLst/>
            </a:prstGeom>
            <a:noFill/>
            <a:ln w="9525">
              <a:solidFill>
                <a:srgbClr val="C5D4E9"/>
              </a:solidFill>
              <a:round/>
              <a:headEnd/>
              <a:tailEnd/>
            </a:ln>
          </p:spPr>
          <p:txBody>
            <a:bodyPr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sp>
        <p:nvSpPr>
          <p:cNvPr id="63" name="テキスト ボックス 62"/>
          <p:cNvSpPr txBox="1"/>
          <p:nvPr/>
        </p:nvSpPr>
        <p:spPr>
          <a:xfrm>
            <a:off x="7565050" y="272519"/>
            <a:ext cx="274434" cy="253916"/>
          </a:xfrm>
          <a:prstGeom prst="rect">
            <a:avLst/>
          </a:prstGeom>
          <a:noFill/>
        </p:spPr>
        <p:txBody>
          <a:bodyPr wrap="none" rtlCol="0">
            <a:spAutoFit/>
          </a:bodyPr>
          <a:lstStyle/>
          <a:p>
            <a:pPr defTabSz="456915" fontAlgn="auto">
              <a:spcBef>
                <a:spcPts val="0"/>
              </a:spcBef>
              <a:spcAft>
                <a:spcPts val="0"/>
              </a:spcAft>
            </a:pPr>
            <a:r>
              <a:rPr kumimoji="1" lang="ja-JP" altLang="en-US" sz="1050" dirty="0">
                <a:solidFill>
                  <a:srgbClr val="000000"/>
                </a:solidFill>
                <a:latin typeface="MS PGothic" charset="-128"/>
                <a:ea typeface="MS PGothic" charset="-128"/>
                <a:cs typeface="MS PGothic" charset="-128"/>
              </a:rPr>
              <a:t>　</a:t>
            </a:r>
            <a:endParaRPr kumimoji="1" lang="en-US" altLang="ja-JP" sz="1050" dirty="0">
              <a:solidFill>
                <a:srgbClr val="000000"/>
              </a:solidFill>
              <a:latin typeface="MS PGothic" charset="-128"/>
              <a:ea typeface="MS PGothic" charset="-128"/>
              <a:cs typeface="MS PGothic" charset="-128"/>
            </a:endParaRPr>
          </a:p>
        </p:txBody>
      </p:sp>
      <p:sp>
        <p:nvSpPr>
          <p:cNvPr id="64" name="正方形/長方形 63"/>
          <p:cNvSpPr/>
          <p:nvPr/>
        </p:nvSpPr>
        <p:spPr>
          <a:xfrm>
            <a:off x="6732400" y="2026518"/>
            <a:ext cx="2214167" cy="600164"/>
          </a:xfrm>
          <a:prstGeom prst="rect">
            <a:avLst/>
          </a:prstGeom>
        </p:spPr>
        <p:txBody>
          <a:bodyPr wrap="square">
            <a:spAutoFit/>
          </a:bodyPr>
          <a:lstStyle/>
          <a:p>
            <a:pPr algn="ctr" defTabSz="456915" fontAlgn="auto">
              <a:spcBef>
                <a:spcPts val="0"/>
              </a:spcBef>
              <a:spcAft>
                <a:spcPts val="0"/>
              </a:spcAft>
            </a:pPr>
            <a:r>
              <a:rPr lang="en-US" altLang="ja-JP" sz="1100" dirty="0">
                <a:solidFill>
                  <a:srgbClr val="0070C0"/>
                </a:solidFill>
                <a:latin typeface="CiscoSansTT Light"/>
                <a:ea typeface="Arial" charset="0"/>
                <a:cs typeface="Arial" charset="0"/>
              </a:rPr>
              <a:t>VDI</a:t>
            </a:r>
            <a:r>
              <a:rPr lang="en-US" altLang="ja-JP" sz="1100" dirty="0">
                <a:solidFill>
                  <a:srgbClr val="0070C0"/>
                </a:solidFill>
                <a:latin typeface="MS PGothic" charset="-128"/>
                <a:ea typeface="MS PGothic" charset="-128"/>
                <a:cs typeface="MS PGothic" charset="-128"/>
              </a:rPr>
              <a:t> </a:t>
            </a:r>
            <a:r>
              <a:rPr lang="ja-JP" altLang="en-US" sz="1100" dirty="0">
                <a:solidFill>
                  <a:srgbClr val="0070C0"/>
                </a:solidFill>
                <a:latin typeface="MS PGothic" charset="-128"/>
                <a:ea typeface="MS PGothic" charset="-128"/>
                <a:cs typeface="MS PGothic" charset="-128"/>
              </a:rPr>
              <a:t>環境構成図</a:t>
            </a:r>
          </a:p>
          <a:p>
            <a:pPr algn="ctr" defTabSz="456915" fontAlgn="auto">
              <a:spcBef>
                <a:spcPts val="0"/>
              </a:spcBef>
              <a:spcAft>
                <a:spcPts val="0"/>
              </a:spcAft>
            </a:pPr>
            <a:r>
              <a:rPr lang="ja-JP" altLang="en-US" sz="1100" dirty="0">
                <a:solidFill>
                  <a:srgbClr val="0070C0"/>
                </a:solidFill>
                <a:latin typeface="MS PGothic" charset="-128"/>
                <a:ea typeface="MS PGothic" charset="-128"/>
                <a:cs typeface="MS PGothic" charset="-128"/>
              </a:rPr>
              <a:t>シンクライアント端末　約 </a:t>
            </a:r>
            <a:r>
              <a:rPr lang="en-US" altLang="ja-JP" sz="1100" dirty="0">
                <a:solidFill>
                  <a:srgbClr val="0070C0"/>
                </a:solidFill>
                <a:latin typeface="CiscoSansTT Light"/>
                <a:ea typeface="Arial" charset="0"/>
                <a:cs typeface="Arial" charset="0"/>
              </a:rPr>
              <a:t>100</a:t>
            </a:r>
            <a:r>
              <a:rPr lang="en-US" altLang="ja-JP" sz="1100" dirty="0">
                <a:solidFill>
                  <a:srgbClr val="0070C0"/>
                </a:solidFill>
                <a:latin typeface="MS PGothic" charset="-128"/>
                <a:ea typeface="MS PGothic" charset="-128"/>
                <a:cs typeface="MS PGothic" charset="-128"/>
              </a:rPr>
              <a:t> </a:t>
            </a:r>
            <a:r>
              <a:rPr lang="ja-JP" altLang="en-US" sz="1100" dirty="0">
                <a:solidFill>
                  <a:srgbClr val="0070C0"/>
                </a:solidFill>
                <a:latin typeface="MS PGothic" charset="-128"/>
                <a:ea typeface="MS PGothic" charset="-128"/>
                <a:cs typeface="MS PGothic" charset="-128"/>
              </a:rPr>
              <a:t>台</a:t>
            </a:r>
          </a:p>
          <a:p>
            <a:pPr algn="ctr" defTabSz="456915" fontAlgn="auto">
              <a:spcBef>
                <a:spcPts val="0"/>
              </a:spcBef>
              <a:spcAft>
                <a:spcPts val="0"/>
              </a:spcAft>
            </a:pPr>
            <a:r>
              <a:rPr lang="ja-JP" altLang="en-US" sz="1100" dirty="0">
                <a:solidFill>
                  <a:srgbClr val="0070C0"/>
                </a:solidFill>
                <a:latin typeface="MS PGothic" charset="-128"/>
                <a:ea typeface="MS PGothic" charset="-128"/>
                <a:cs typeface="MS PGothic" charset="-128"/>
              </a:rPr>
              <a:t>（</a:t>
            </a:r>
            <a:r>
              <a:rPr lang="en-US" altLang="ja-JP" sz="1100" dirty="0">
                <a:solidFill>
                  <a:srgbClr val="0070C0"/>
                </a:solidFill>
                <a:latin typeface="CiscoSansTT Light"/>
                <a:ea typeface="Arial" charset="0"/>
                <a:cs typeface="Arial" charset="0"/>
              </a:rPr>
              <a:t>2017</a:t>
            </a:r>
            <a:r>
              <a:rPr lang="en-US" altLang="ja-JP" sz="1100" dirty="0">
                <a:solidFill>
                  <a:srgbClr val="0070C0"/>
                </a:solidFill>
                <a:latin typeface="MS PGothic" charset="-128"/>
                <a:ea typeface="MS PGothic" charset="-128"/>
                <a:cs typeface="MS PGothic" charset="-128"/>
              </a:rPr>
              <a:t> </a:t>
            </a:r>
            <a:r>
              <a:rPr lang="ja-JP" altLang="en-US" sz="1100" dirty="0">
                <a:solidFill>
                  <a:srgbClr val="0070C0"/>
                </a:solidFill>
                <a:latin typeface="MS PGothic" charset="-128"/>
                <a:ea typeface="MS PGothic" charset="-128"/>
                <a:cs typeface="MS PGothic" charset="-128"/>
              </a:rPr>
              <a:t>年 </a:t>
            </a:r>
            <a:r>
              <a:rPr lang="en-US" altLang="ja-JP" sz="1100" dirty="0">
                <a:solidFill>
                  <a:srgbClr val="0070C0"/>
                </a:solidFill>
                <a:latin typeface="CiscoSansTT Light"/>
                <a:ea typeface="Arial" charset="0"/>
                <a:cs typeface="Arial" charset="0"/>
              </a:rPr>
              <a:t>4</a:t>
            </a:r>
            <a:r>
              <a:rPr lang="en-US" altLang="ja-JP" sz="1100" dirty="0">
                <a:solidFill>
                  <a:srgbClr val="0070C0"/>
                </a:solidFill>
                <a:latin typeface="MS PGothic" charset="-128"/>
                <a:ea typeface="MS PGothic" charset="-128"/>
                <a:cs typeface="MS PGothic" charset="-128"/>
              </a:rPr>
              <a:t> </a:t>
            </a:r>
            <a:r>
              <a:rPr lang="ja-JP" altLang="en-US" sz="1100" dirty="0">
                <a:solidFill>
                  <a:srgbClr val="0070C0"/>
                </a:solidFill>
                <a:latin typeface="MS PGothic" charset="-128"/>
                <a:ea typeface="MS PGothic" charset="-128"/>
                <a:cs typeface="MS PGothic" charset="-128"/>
              </a:rPr>
              <a:t>月時点）</a:t>
            </a:r>
          </a:p>
        </p:txBody>
      </p:sp>
      <p:pic>
        <p:nvPicPr>
          <p:cNvPr id="66" name="図 65">
            <a:extLst>
              <a:ext uri="{FF2B5EF4-FFF2-40B4-BE49-F238E27FC236}">
                <a16:creationId xmlns:a16="http://schemas.microsoft.com/office/drawing/2014/main" xmlns="" id="{E433B5D5-EE5D-47FF-A9F2-A25BF9788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86955"/>
            <a:ext cx="1080000" cy="900000"/>
          </a:xfrm>
          <a:prstGeom prst="rect">
            <a:avLst/>
          </a:prstGeom>
        </p:spPr>
      </p:pic>
      <p:sp>
        <p:nvSpPr>
          <p:cNvPr id="67" name="テキスト ボックス 66"/>
          <p:cNvSpPr txBox="1"/>
          <p:nvPr/>
        </p:nvSpPr>
        <p:spPr>
          <a:xfrm>
            <a:off x="-69940" y="154087"/>
            <a:ext cx="1199367" cy="338554"/>
          </a:xfrm>
          <a:prstGeom prst="rect">
            <a:avLst/>
          </a:prstGeom>
          <a:noFill/>
        </p:spPr>
        <p:txBody>
          <a:bodyPr wrap="none" rtlCol="0">
            <a:spAutoFit/>
          </a:bodyPr>
          <a:lstStyle/>
          <a:p>
            <a:pPr defTabSz="456915" fontAlgn="auto">
              <a:spcBef>
                <a:spcPts val="0"/>
              </a:spcBef>
              <a:spcAft>
                <a:spcPts val="0"/>
              </a:spcAft>
            </a:pPr>
            <a:r>
              <a:rPr kumimoji="1" lang="ja-JP" altLang="en-US" sz="1600" b="1" dirty="0" smtClean="0">
                <a:solidFill>
                  <a:srgbClr val="FFFFFF"/>
                </a:solidFill>
                <a:latin typeface="MS PGothic" charset="-128"/>
                <a:ea typeface="MS PGothic" charset="-128"/>
                <a:cs typeface="MS PGothic" charset="-128"/>
              </a:rPr>
              <a:t>お客様事例</a:t>
            </a:r>
            <a:endParaRPr kumimoji="1" lang="ja-JP" altLang="en-US" sz="1600" b="1" dirty="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1241132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89">
            <a:extLst>
              <a:ext uri="{FF2B5EF4-FFF2-40B4-BE49-F238E27FC236}">
                <a16:creationId xmlns="" xmlns:a16="http://schemas.microsoft.com/office/drawing/2014/main" id="{F898DE12-773D-4348-8440-E080FD0472FF}"/>
              </a:ext>
            </a:extLst>
          </p:cNvPr>
          <p:cNvGrpSpPr/>
          <p:nvPr/>
        </p:nvGrpSpPr>
        <p:grpSpPr>
          <a:xfrm>
            <a:off x="4426108" y="235805"/>
            <a:ext cx="2032928" cy="4313475"/>
            <a:chOff x="5439455" y="1175551"/>
            <a:chExt cx="1525093" cy="3235949"/>
          </a:xfrm>
        </p:grpSpPr>
        <p:cxnSp>
          <p:nvCxnSpPr>
            <p:cNvPr id="117" name="Straight Connector 90">
              <a:extLst>
                <a:ext uri="{FF2B5EF4-FFF2-40B4-BE49-F238E27FC236}">
                  <a16:creationId xmlns="" xmlns:a16="http://schemas.microsoft.com/office/drawing/2014/main" id="{0D89370D-64BE-4D8A-846A-29C16F2A3A7B}"/>
                </a:ext>
              </a:extLst>
            </p:cNvPr>
            <p:cNvCxnSpPr>
              <a:cxnSpLocks/>
            </p:cNvCxnSpPr>
            <p:nvPr/>
          </p:nvCxnSpPr>
          <p:spPr>
            <a:xfrm>
              <a:off x="6203111" y="2813390"/>
              <a:ext cx="0" cy="358877"/>
            </a:xfrm>
            <a:prstGeom prst="line">
              <a:avLst/>
            </a:prstGeom>
            <a:noFill/>
            <a:ln w="12700" cap="flat" cmpd="sng" algn="ctr">
              <a:solidFill>
                <a:srgbClr val="8EBCDC"/>
              </a:solidFill>
              <a:prstDash val="solid"/>
              <a:tailEnd type="oval"/>
            </a:ln>
            <a:effectLst/>
          </p:spPr>
        </p:cxnSp>
        <p:cxnSp>
          <p:nvCxnSpPr>
            <p:cNvPr id="118" name="Straight Connector 91">
              <a:extLst>
                <a:ext uri="{FF2B5EF4-FFF2-40B4-BE49-F238E27FC236}">
                  <a16:creationId xmlns="" xmlns:a16="http://schemas.microsoft.com/office/drawing/2014/main" id="{6446CA20-E89C-429A-A78E-9C62F0DE15DF}"/>
                </a:ext>
              </a:extLst>
            </p:cNvPr>
            <p:cNvCxnSpPr>
              <a:cxnSpLocks/>
            </p:cNvCxnSpPr>
            <p:nvPr/>
          </p:nvCxnSpPr>
          <p:spPr>
            <a:xfrm flipV="1">
              <a:off x="6192264" y="2435785"/>
              <a:ext cx="0" cy="358877"/>
            </a:xfrm>
            <a:prstGeom prst="line">
              <a:avLst/>
            </a:prstGeom>
            <a:noFill/>
            <a:ln w="12700" cap="flat" cmpd="sng" algn="ctr">
              <a:solidFill>
                <a:srgbClr val="8EBCDC"/>
              </a:solidFill>
              <a:prstDash val="solid"/>
              <a:tailEnd type="oval"/>
            </a:ln>
            <a:effectLst/>
          </p:spPr>
        </p:cxnSp>
        <p:sp>
          <p:nvSpPr>
            <p:cNvPr id="119" name="Rectangle 92">
              <a:extLst>
                <a:ext uri="{FF2B5EF4-FFF2-40B4-BE49-F238E27FC236}">
                  <a16:creationId xmlns="" xmlns:a16="http://schemas.microsoft.com/office/drawing/2014/main" id="{293927D4-FCA3-448A-A106-E895BF6874EC}"/>
                </a:ext>
              </a:extLst>
            </p:cNvPr>
            <p:cNvSpPr/>
            <p:nvPr/>
          </p:nvSpPr>
          <p:spPr>
            <a:xfrm>
              <a:off x="5686151" y="3911425"/>
              <a:ext cx="1264137" cy="500075"/>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Double Scale</a:t>
              </a:r>
              <a:br>
                <a:rPr lang="en-US" sz="1866" b="1" kern="0" dirty="0">
                  <a:solidFill>
                    <a:srgbClr val="272848"/>
                  </a:solidFill>
                  <a:latin typeface="Arial"/>
                  <a:ea typeface=""/>
                </a:rPr>
              </a:br>
              <a:r>
                <a:rPr lang="en-US" sz="1866" b="1" kern="0" dirty="0">
                  <a:solidFill>
                    <a:srgbClr val="272848"/>
                  </a:solidFill>
                  <a:latin typeface="Arial"/>
                  <a:ea typeface=""/>
                </a:rPr>
                <a:t> Again</a:t>
              </a:r>
            </a:p>
          </p:txBody>
        </p:sp>
        <p:grpSp>
          <p:nvGrpSpPr>
            <p:cNvPr id="120" name="Group 93">
              <a:extLst>
                <a:ext uri="{FF2B5EF4-FFF2-40B4-BE49-F238E27FC236}">
                  <a16:creationId xmlns="" xmlns:a16="http://schemas.microsoft.com/office/drawing/2014/main" id="{BA87F0FD-7C47-4E13-8CB8-4B9C051BB726}"/>
                </a:ext>
              </a:extLst>
            </p:cNvPr>
            <p:cNvGrpSpPr/>
            <p:nvPr/>
          </p:nvGrpSpPr>
          <p:grpSpPr>
            <a:xfrm>
              <a:off x="5726237" y="3029854"/>
              <a:ext cx="1139683" cy="850964"/>
              <a:chOff x="5080395" y="3898285"/>
              <a:chExt cx="1139683" cy="850964"/>
            </a:xfrm>
          </p:grpSpPr>
          <p:sp>
            <p:nvSpPr>
              <p:cNvPr id="123" name="Rounded Rectangle 7">
                <a:extLst>
                  <a:ext uri="{FF2B5EF4-FFF2-40B4-BE49-F238E27FC236}">
                    <a16:creationId xmlns="" xmlns:a16="http://schemas.microsoft.com/office/drawing/2014/main" id="{62A641FB-1FF8-4DD8-BC1A-9AAA62881D20}"/>
                  </a:ext>
                </a:extLst>
              </p:cNvPr>
              <p:cNvSpPr/>
              <p:nvPr/>
            </p:nvSpPr>
            <p:spPr>
              <a:xfrm>
                <a:off x="5181607" y="4381417"/>
                <a:ext cx="425404" cy="346822"/>
              </a:xfrm>
              <a:prstGeom prst="roundRect">
                <a:avLst>
                  <a:gd name="adj" fmla="val 9456"/>
                </a:avLst>
              </a:prstGeom>
              <a:solidFill>
                <a:srgbClr val="2968AF"/>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09417" fontAlgn="auto">
                  <a:spcBef>
                    <a:spcPts val="0"/>
                  </a:spcBef>
                  <a:spcAft>
                    <a:spcPts val="0"/>
                  </a:spcAft>
                  <a:defRPr/>
                </a:pPr>
                <a:endParaRPr lang="en-US" sz="1466" kern="0">
                  <a:solidFill>
                    <a:srgbClr val="272848"/>
                  </a:solidFill>
                  <a:latin typeface="Arial"/>
                </a:endParaRPr>
              </a:p>
            </p:txBody>
          </p:sp>
          <p:sp>
            <p:nvSpPr>
              <p:cNvPr id="124" name="Rounded Rectangle 8">
                <a:extLst>
                  <a:ext uri="{FF2B5EF4-FFF2-40B4-BE49-F238E27FC236}">
                    <a16:creationId xmlns="" xmlns:a16="http://schemas.microsoft.com/office/drawing/2014/main" id="{1F16B837-F7A6-4EDB-9B06-C17B862149E5}"/>
                  </a:ext>
                </a:extLst>
              </p:cNvPr>
              <p:cNvSpPr/>
              <p:nvPr/>
            </p:nvSpPr>
            <p:spPr>
              <a:xfrm>
                <a:off x="5658091" y="4104759"/>
                <a:ext cx="425404" cy="623480"/>
              </a:xfrm>
              <a:prstGeom prst="roundRect">
                <a:avLst>
                  <a:gd name="adj" fmla="val 9502"/>
                </a:avLst>
              </a:prstGeom>
              <a:solidFill>
                <a:srgbClr val="214794"/>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09417" fontAlgn="auto">
                  <a:spcBef>
                    <a:spcPts val="0"/>
                  </a:spcBef>
                  <a:spcAft>
                    <a:spcPts val="0"/>
                  </a:spcAft>
                  <a:defRPr/>
                </a:pPr>
                <a:endParaRPr lang="en-US" sz="1466" kern="0">
                  <a:solidFill>
                    <a:srgbClr val="FFFFFF"/>
                  </a:solidFill>
                  <a:latin typeface="Arial"/>
                </a:endParaRPr>
              </a:p>
            </p:txBody>
          </p:sp>
          <p:sp>
            <p:nvSpPr>
              <p:cNvPr id="125" name="TextBox 103">
                <a:extLst>
                  <a:ext uri="{FF2B5EF4-FFF2-40B4-BE49-F238E27FC236}">
                    <a16:creationId xmlns="" xmlns:a16="http://schemas.microsoft.com/office/drawing/2014/main" id="{11902CB9-5631-4E8D-B899-DF5779724AB4}"/>
                  </a:ext>
                </a:extLst>
              </p:cNvPr>
              <p:cNvSpPr txBox="1"/>
              <p:nvPr/>
            </p:nvSpPr>
            <p:spPr>
              <a:xfrm>
                <a:off x="5661819" y="4207002"/>
                <a:ext cx="419724" cy="246093"/>
              </a:xfrm>
              <a:prstGeom prst="rect">
                <a:avLst/>
              </a:prstGeom>
              <a:noFill/>
            </p:spPr>
            <p:txBody>
              <a:bodyPr wrap="square" lIns="0" tIns="0" rIns="0" bIns="0" rtlCol="0">
                <a:spAutoFit/>
              </a:bodyPr>
              <a:lstStyle/>
              <a:p>
                <a:pPr algn="ctr" defTabSz="609417" fontAlgn="auto">
                  <a:spcBef>
                    <a:spcPts val="0"/>
                  </a:spcBef>
                  <a:spcAft>
                    <a:spcPts val="0"/>
                  </a:spcAft>
                  <a:defRPr/>
                </a:pPr>
                <a:r>
                  <a:rPr lang="en-US" sz="1066" kern="0" dirty="0">
                    <a:solidFill>
                      <a:srgbClr val="FFFFFF"/>
                    </a:solidFill>
                    <a:latin typeface="CiscoSansTT Light" panose="020B0503020201020303" pitchFamily="34" charset="0"/>
                    <a:ea typeface=""/>
                    <a:cs typeface="CiscoSansTT Light" panose="020B0503020201020303" pitchFamily="34" charset="0"/>
                  </a:rPr>
                  <a:t>64 nodes</a:t>
                </a:r>
              </a:p>
            </p:txBody>
          </p:sp>
          <p:sp>
            <p:nvSpPr>
              <p:cNvPr id="126" name="TextBox 104">
                <a:extLst>
                  <a:ext uri="{FF2B5EF4-FFF2-40B4-BE49-F238E27FC236}">
                    <a16:creationId xmlns="" xmlns:a16="http://schemas.microsoft.com/office/drawing/2014/main" id="{8C93F3B6-CD65-485C-A254-3B67FEF93398}"/>
                  </a:ext>
                </a:extLst>
              </p:cNvPr>
              <p:cNvSpPr txBox="1"/>
              <p:nvPr/>
            </p:nvSpPr>
            <p:spPr>
              <a:xfrm>
                <a:off x="5192924" y="4421335"/>
                <a:ext cx="419724" cy="246093"/>
              </a:xfrm>
              <a:prstGeom prst="rect">
                <a:avLst/>
              </a:prstGeom>
              <a:noFill/>
            </p:spPr>
            <p:txBody>
              <a:bodyPr wrap="square" lIns="0" tIns="0" rIns="0" bIns="0" rtlCol="0">
                <a:spAutoFit/>
              </a:bodyPr>
              <a:lstStyle/>
              <a:p>
                <a:pPr algn="ctr" defTabSz="609417" fontAlgn="auto">
                  <a:spcBef>
                    <a:spcPts val="0"/>
                  </a:spcBef>
                  <a:spcAft>
                    <a:spcPts val="0"/>
                  </a:spcAft>
                  <a:defRPr/>
                </a:pPr>
                <a:r>
                  <a:rPr lang="en-US" sz="1066" kern="0" dirty="0">
                    <a:solidFill>
                      <a:srgbClr val="FFFFFF"/>
                    </a:solidFill>
                    <a:latin typeface="CiscoSansTT Light" panose="020B0503020201020303" pitchFamily="34" charset="0"/>
                    <a:ea typeface=""/>
                    <a:cs typeface="CiscoSansTT Light" panose="020B0503020201020303" pitchFamily="34" charset="0"/>
                  </a:rPr>
                  <a:t>32 nodes</a:t>
                </a:r>
              </a:p>
            </p:txBody>
          </p:sp>
          <p:sp>
            <p:nvSpPr>
              <p:cNvPr id="127" name="TextBox 105">
                <a:extLst>
                  <a:ext uri="{FF2B5EF4-FFF2-40B4-BE49-F238E27FC236}">
                    <a16:creationId xmlns="" xmlns:a16="http://schemas.microsoft.com/office/drawing/2014/main" id="{C0342040-3A47-44A1-8F5A-7DC066485398}"/>
                  </a:ext>
                </a:extLst>
              </p:cNvPr>
              <p:cNvSpPr txBox="1"/>
              <p:nvPr/>
            </p:nvSpPr>
            <p:spPr>
              <a:xfrm>
                <a:off x="5525893" y="3898285"/>
                <a:ext cx="694185" cy="192314"/>
              </a:xfrm>
              <a:prstGeom prst="rect">
                <a:avLst/>
              </a:prstGeom>
              <a:noFill/>
            </p:spPr>
            <p:txBody>
              <a:bodyPr wrap="square" rtlCol="0">
                <a:spAutoFit/>
              </a:bodyPr>
              <a:lstStyle/>
              <a:p>
                <a:pPr algn="ctr" defTabSz="609417" fontAlgn="auto">
                  <a:spcBef>
                    <a:spcPts val="0"/>
                  </a:spcBef>
                  <a:spcAft>
                    <a:spcPts val="0"/>
                  </a:spcAft>
                  <a:defRPr/>
                </a:pPr>
                <a:r>
                  <a:rPr lang="en-US" sz="1066" kern="0" dirty="0">
                    <a:solidFill>
                      <a:srgbClr val="272848"/>
                    </a:solidFill>
                    <a:latin typeface="Arial"/>
                    <a:ea typeface=""/>
                  </a:rPr>
                  <a:t>HX 3.0</a:t>
                </a:r>
              </a:p>
            </p:txBody>
          </p:sp>
          <p:sp>
            <p:nvSpPr>
              <p:cNvPr id="128" name="TextBox 106">
                <a:extLst>
                  <a:ext uri="{FF2B5EF4-FFF2-40B4-BE49-F238E27FC236}">
                    <a16:creationId xmlns="" xmlns:a16="http://schemas.microsoft.com/office/drawing/2014/main" id="{37D84FEB-EA31-4C4E-BA82-4763AEC7AF9B}"/>
                  </a:ext>
                </a:extLst>
              </p:cNvPr>
              <p:cNvSpPr txBox="1"/>
              <p:nvPr/>
            </p:nvSpPr>
            <p:spPr>
              <a:xfrm>
                <a:off x="5080395" y="4179708"/>
                <a:ext cx="622092" cy="192314"/>
              </a:xfrm>
              <a:prstGeom prst="rect">
                <a:avLst/>
              </a:prstGeom>
              <a:noFill/>
            </p:spPr>
            <p:txBody>
              <a:bodyPr wrap="square" rtlCol="0">
                <a:spAutoFit/>
              </a:bodyPr>
              <a:lstStyle/>
              <a:p>
                <a:pPr algn="ctr" defTabSz="609417" fontAlgn="auto">
                  <a:spcBef>
                    <a:spcPts val="0"/>
                  </a:spcBef>
                  <a:spcAft>
                    <a:spcPts val="0"/>
                  </a:spcAft>
                  <a:defRPr/>
                </a:pPr>
                <a:r>
                  <a:rPr lang="en-US" sz="1066" kern="0" dirty="0">
                    <a:solidFill>
                      <a:srgbClr val="272848"/>
                    </a:solidFill>
                    <a:latin typeface="Arial"/>
                    <a:ea typeface=""/>
                  </a:rPr>
                  <a:t>Today</a:t>
                </a:r>
              </a:p>
            </p:txBody>
          </p:sp>
          <p:cxnSp>
            <p:nvCxnSpPr>
              <p:cNvPr id="129" name="Straight Connector 107">
                <a:extLst>
                  <a:ext uri="{FF2B5EF4-FFF2-40B4-BE49-F238E27FC236}">
                    <a16:creationId xmlns="" xmlns:a16="http://schemas.microsoft.com/office/drawing/2014/main" id="{4533B8A7-B8B4-497A-927B-F4664F552680}"/>
                  </a:ext>
                </a:extLst>
              </p:cNvPr>
              <p:cNvCxnSpPr>
                <a:cxnSpLocks/>
              </p:cNvCxnSpPr>
              <p:nvPr/>
            </p:nvCxnSpPr>
            <p:spPr>
              <a:xfrm>
                <a:off x="5113016" y="4749249"/>
                <a:ext cx="1055821" cy="0"/>
              </a:xfrm>
              <a:prstGeom prst="line">
                <a:avLst/>
              </a:prstGeom>
              <a:noFill/>
              <a:ln w="3175" cap="flat" cmpd="sng" algn="ctr">
                <a:solidFill>
                  <a:srgbClr val="676767">
                    <a:lumMod val="50000"/>
                    <a:lumOff val="50000"/>
                  </a:srgbClr>
                </a:solidFill>
                <a:prstDash val="solid"/>
              </a:ln>
              <a:effectLst/>
            </p:spPr>
          </p:cxnSp>
        </p:grpSp>
        <p:sp>
          <p:nvSpPr>
            <p:cNvPr id="121" name="Rectangle 94">
              <a:extLst>
                <a:ext uri="{FF2B5EF4-FFF2-40B4-BE49-F238E27FC236}">
                  <a16:creationId xmlns="" xmlns:a16="http://schemas.microsoft.com/office/drawing/2014/main" id="{9DF82E9E-DE81-4C78-948F-88319E14862F}"/>
                </a:ext>
              </a:extLst>
            </p:cNvPr>
            <p:cNvSpPr/>
            <p:nvPr/>
          </p:nvSpPr>
          <p:spPr>
            <a:xfrm>
              <a:off x="5439455" y="1175551"/>
              <a:ext cx="1525093" cy="284671"/>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Stretch Clusters</a:t>
              </a:r>
            </a:p>
          </p:txBody>
        </p:sp>
        <p:sp>
          <p:nvSpPr>
            <p:cNvPr id="122" name="Freeform: Shape 98">
              <a:extLst>
                <a:ext uri="{FF2B5EF4-FFF2-40B4-BE49-F238E27FC236}">
                  <a16:creationId xmlns="" xmlns:a16="http://schemas.microsoft.com/office/drawing/2014/main" id="{B9CC7C4C-BAA2-4EAB-9475-DE64AED835A4}"/>
                </a:ext>
              </a:extLst>
            </p:cNvPr>
            <p:cNvSpPr/>
            <p:nvPr/>
          </p:nvSpPr>
          <p:spPr>
            <a:xfrm>
              <a:off x="6088442" y="1779191"/>
              <a:ext cx="321693" cy="120202"/>
            </a:xfrm>
            <a:custGeom>
              <a:avLst/>
              <a:gdLst>
                <a:gd name="connsiteX0" fmla="*/ 60101 w 321693"/>
                <a:gd name="connsiteY0" fmla="*/ 0 h 120202"/>
                <a:gd name="connsiteX1" fmla="*/ 261592 w 321693"/>
                <a:gd name="connsiteY1" fmla="*/ 0 h 120202"/>
                <a:gd name="connsiteX2" fmla="*/ 321693 w 321693"/>
                <a:gd name="connsiteY2" fmla="*/ 60101 h 120202"/>
                <a:gd name="connsiteX3" fmla="*/ 321692 w 321693"/>
                <a:gd name="connsiteY3" fmla="*/ 60101 h 120202"/>
                <a:gd name="connsiteX4" fmla="*/ 261591 w 321693"/>
                <a:gd name="connsiteY4" fmla="*/ 120202 h 120202"/>
                <a:gd name="connsiteX5" fmla="*/ 224819 w 321693"/>
                <a:gd name="connsiteY5" fmla="*/ 120202 h 120202"/>
                <a:gd name="connsiteX6" fmla="*/ 221328 w 321693"/>
                <a:gd name="connsiteY6" fmla="*/ 102909 h 120202"/>
                <a:gd name="connsiteX7" fmla="*/ 173935 w 321693"/>
                <a:gd name="connsiteY7" fmla="*/ 71495 h 120202"/>
                <a:gd name="connsiteX8" fmla="*/ 2301 w 321693"/>
                <a:gd name="connsiteY8" fmla="*/ 71495 h 120202"/>
                <a:gd name="connsiteX9" fmla="*/ 0 w 321693"/>
                <a:gd name="connsiteY9" fmla="*/ 60100 h 120202"/>
                <a:gd name="connsiteX10" fmla="*/ 4723 w 321693"/>
                <a:gd name="connsiteY10" fmla="*/ 36707 h 120202"/>
                <a:gd name="connsiteX11" fmla="*/ 60101 w 321693"/>
                <a:gd name="connsiteY11" fmla="*/ 0 h 1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93" h="120202">
                  <a:moveTo>
                    <a:pt x="60101" y="0"/>
                  </a:moveTo>
                  <a:lnTo>
                    <a:pt x="261592" y="0"/>
                  </a:lnTo>
                  <a:cubicBezTo>
                    <a:pt x="294785" y="0"/>
                    <a:pt x="321693" y="26908"/>
                    <a:pt x="321693" y="60101"/>
                  </a:cubicBezTo>
                  <a:lnTo>
                    <a:pt x="321692" y="60101"/>
                  </a:lnTo>
                  <a:cubicBezTo>
                    <a:pt x="321692" y="93294"/>
                    <a:pt x="294784" y="120202"/>
                    <a:pt x="261591" y="120202"/>
                  </a:cubicBezTo>
                  <a:lnTo>
                    <a:pt x="224819" y="120202"/>
                  </a:lnTo>
                  <a:lnTo>
                    <a:pt x="221328" y="102909"/>
                  </a:lnTo>
                  <a:cubicBezTo>
                    <a:pt x="213520" y="84448"/>
                    <a:pt x="195240" y="71495"/>
                    <a:pt x="173935" y="71495"/>
                  </a:cubicBezTo>
                  <a:lnTo>
                    <a:pt x="2301" y="71495"/>
                  </a:lnTo>
                  <a:lnTo>
                    <a:pt x="0" y="60100"/>
                  </a:lnTo>
                  <a:lnTo>
                    <a:pt x="4723" y="36707"/>
                  </a:lnTo>
                  <a:cubicBezTo>
                    <a:pt x="13847" y="15136"/>
                    <a:pt x="35206" y="0"/>
                    <a:pt x="60101" y="0"/>
                  </a:cubicBezTo>
                  <a:close/>
                </a:path>
              </a:pathLst>
            </a:custGeom>
            <a:solidFill>
              <a:srgbClr val="FFFFFF"/>
            </a:solidFill>
            <a:ln w="25400" cap="flat" cmpd="sng" algn="ctr">
              <a:noFill/>
              <a:prstDash val="solid"/>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grpSp>
      <p:sp>
        <p:nvSpPr>
          <p:cNvPr id="130" name="Rectangle 108">
            <a:extLst>
              <a:ext uri="{FF2B5EF4-FFF2-40B4-BE49-F238E27FC236}">
                <a16:creationId xmlns="" xmlns:a16="http://schemas.microsoft.com/office/drawing/2014/main" id="{F2C7BF84-9096-41BB-8E02-D29A0B5D13B3}"/>
              </a:ext>
            </a:extLst>
          </p:cNvPr>
          <p:cNvSpPr/>
          <p:nvPr/>
        </p:nvSpPr>
        <p:spPr>
          <a:xfrm>
            <a:off x="165364" y="3813882"/>
            <a:ext cx="1315899" cy="379463"/>
          </a:xfrm>
          <a:prstGeom prst="rect">
            <a:avLst/>
          </a:prstGeom>
        </p:spPr>
        <p:txBody>
          <a:bodyPr wrap="square">
            <a:spAutoFit/>
          </a:bodyPr>
          <a:lstStyle/>
          <a:p>
            <a:pPr algn="ctr" defTabSz="609417" fontAlgn="auto">
              <a:spcBef>
                <a:spcPts val="0"/>
              </a:spcBef>
              <a:spcAft>
                <a:spcPts val="0"/>
              </a:spcAft>
            </a:pPr>
            <a:r>
              <a:rPr lang="en-US" sz="1866" b="1" dirty="0">
                <a:solidFill>
                  <a:srgbClr val="272848"/>
                </a:solidFill>
                <a:latin typeface="Arial"/>
                <a:ea typeface=""/>
              </a:rPr>
              <a:t>Intersight</a:t>
            </a:r>
          </a:p>
        </p:txBody>
      </p:sp>
      <p:pic>
        <p:nvPicPr>
          <p:cNvPr id="131" name="Picture 109">
            <a:extLst>
              <a:ext uri="{FF2B5EF4-FFF2-40B4-BE49-F238E27FC236}">
                <a16:creationId xmlns="" xmlns:a16="http://schemas.microsoft.com/office/drawing/2014/main" id="{5FF4B5C1-9493-4954-9C56-7F79D53706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303" y="3133977"/>
            <a:ext cx="640023" cy="640023"/>
          </a:xfrm>
          <a:prstGeom prst="rect">
            <a:avLst/>
          </a:prstGeom>
        </p:spPr>
      </p:pic>
      <p:cxnSp>
        <p:nvCxnSpPr>
          <p:cNvPr id="132" name="Straight Connector 110">
            <a:extLst>
              <a:ext uri="{FF2B5EF4-FFF2-40B4-BE49-F238E27FC236}">
                <a16:creationId xmlns="" xmlns:a16="http://schemas.microsoft.com/office/drawing/2014/main" id="{FB6E18F6-A847-442B-BAEC-4098FDCA2E28}"/>
              </a:ext>
            </a:extLst>
          </p:cNvPr>
          <p:cNvCxnSpPr>
            <a:cxnSpLocks/>
          </p:cNvCxnSpPr>
          <p:nvPr/>
        </p:nvCxnSpPr>
        <p:spPr>
          <a:xfrm>
            <a:off x="827787" y="2419021"/>
            <a:ext cx="0" cy="478378"/>
          </a:xfrm>
          <a:prstGeom prst="line">
            <a:avLst/>
          </a:prstGeom>
          <a:noFill/>
          <a:ln w="12700" cap="flat" cmpd="sng" algn="ctr">
            <a:solidFill>
              <a:srgbClr val="676767"/>
            </a:solidFill>
            <a:prstDash val="solid"/>
            <a:tailEnd type="oval"/>
          </a:ln>
          <a:effectLst/>
        </p:spPr>
      </p:cxnSp>
      <p:sp>
        <p:nvSpPr>
          <p:cNvPr id="133" name="Rectangle: Rounded Corners 111">
            <a:extLst>
              <a:ext uri="{FF2B5EF4-FFF2-40B4-BE49-F238E27FC236}">
                <a16:creationId xmlns="" xmlns:a16="http://schemas.microsoft.com/office/drawing/2014/main" id="{4D3C7183-81A6-422F-AFAC-E4D1EB0AE5B3}"/>
              </a:ext>
            </a:extLst>
          </p:cNvPr>
          <p:cNvSpPr/>
          <p:nvPr/>
        </p:nvSpPr>
        <p:spPr>
          <a:xfrm>
            <a:off x="41066" y="2165837"/>
            <a:ext cx="8829207" cy="508810"/>
          </a:xfrm>
          <a:prstGeom prst="roundRect">
            <a:avLst>
              <a:gd name="adj" fmla="val 50000"/>
            </a:avLst>
          </a:prstGeom>
          <a:solidFill>
            <a:srgbClr val="6EBE4A"/>
          </a:solidFill>
          <a:ln w="25400" cap="flat" cmpd="sng" algn="ctr">
            <a:noFill/>
            <a:prstDash val="solid"/>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sp>
        <p:nvSpPr>
          <p:cNvPr id="134" name="TextBox 113">
            <a:extLst>
              <a:ext uri="{FF2B5EF4-FFF2-40B4-BE49-F238E27FC236}">
                <a16:creationId xmlns="" xmlns:a16="http://schemas.microsoft.com/office/drawing/2014/main" id="{7DBCF9BD-FC06-4CEC-BAE4-825828CD7246}"/>
              </a:ext>
            </a:extLst>
          </p:cNvPr>
          <p:cNvSpPr txBox="1"/>
          <p:nvPr/>
        </p:nvSpPr>
        <p:spPr>
          <a:xfrm>
            <a:off x="4480227" y="2188927"/>
            <a:ext cx="2413827" cy="379463"/>
          </a:xfrm>
          <a:prstGeom prst="rect">
            <a:avLst/>
          </a:prstGeom>
          <a:noFill/>
        </p:spPr>
        <p:txBody>
          <a:bodyPr wrap="square" rtlCol="0">
            <a:spAutoFit/>
          </a:bodyPr>
          <a:lstStyle/>
          <a:p>
            <a:pPr algn="ctr" defTabSz="609417" fontAlgn="auto">
              <a:spcBef>
                <a:spcPts val="0"/>
              </a:spcBef>
              <a:spcAft>
                <a:spcPts val="0"/>
              </a:spcAft>
            </a:pPr>
            <a:r>
              <a:rPr lang="en-US" sz="1866" b="1" dirty="0">
                <a:solidFill>
                  <a:srgbClr val="FFFFFF"/>
                </a:solidFill>
                <a:latin typeface="Arial"/>
                <a:ea typeface=""/>
              </a:rPr>
              <a:t>Q1 CY18</a:t>
            </a:r>
          </a:p>
        </p:txBody>
      </p:sp>
      <p:grpSp>
        <p:nvGrpSpPr>
          <p:cNvPr id="135" name="Group 116">
            <a:extLst>
              <a:ext uri="{FF2B5EF4-FFF2-40B4-BE49-F238E27FC236}">
                <a16:creationId xmlns="" xmlns:a16="http://schemas.microsoft.com/office/drawing/2014/main" id="{1D6C1280-E836-46DB-92C9-F9F806CAA538}"/>
              </a:ext>
            </a:extLst>
          </p:cNvPr>
          <p:cNvGrpSpPr/>
          <p:nvPr/>
        </p:nvGrpSpPr>
        <p:grpSpPr>
          <a:xfrm>
            <a:off x="2036480" y="147130"/>
            <a:ext cx="2205219" cy="4225544"/>
            <a:chOff x="3577074" y="1109028"/>
            <a:chExt cx="1654345" cy="3169983"/>
          </a:xfrm>
        </p:grpSpPr>
        <p:grpSp>
          <p:nvGrpSpPr>
            <p:cNvPr id="136" name="Group 117">
              <a:extLst>
                <a:ext uri="{FF2B5EF4-FFF2-40B4-BE49-F238E27FC236}">
                  <a16:creationId xmlns="" xmlns:a16="http://schemas.microsoft.com/office/drawing/2014/main" id="{6526CC35-30F8-465E-B7F1-1EF2E1EEFE5F}"/>
                </a:ext>
              </a:extLst>
            </p:cNvPr>
            <p:cNvGrpSpPr/>
            <p:nvPr/>
          </p:nvGrpSpPr>
          <p:grpSpPr>
            <a:xfrm>
              <a:off x="3990438" y="1109028"/>
              <a:ext cx="827605" cy="1080489"/>
              <a:chOff x="6934160" y="1136739"/>
              <a:chExt cx="827605" cy="1080489"/>
            </a:xfrm>
          </p:grpSpPr>
          <p:sp>
            <p:nvSpPr>
              <p:cNvPr id="144" name="Rectangle 127">
                <a:extLst>
                  <a:ext uri="{FF2B5EF4-FFF2-40B4-BE49-F238E27FC236}">
                    <a16:creationId xmlns="" xmlns:a16="http://schemas.microsoft.com/office/drawing/2014/main" id="{96D529A7-1A99-4F5D-8987-E798468859B8}"/>
                  </a:ext>
                </a:extLst>
              </p:cNvPr>
              <p:cNvSpPr/>
              <p:nvPr/>
            </p:nvSpPr>
            <p:spPr>
              <a:xfrm>
                <a:off x="6934160" y="1136739"/>
                <a:ext cx="827605" cy="284671"/>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Hyper-V</a:t>
                </a:r>
              </a:p>
            </p:txBody>
          </p:sp>
          <p:grpSp>
            <p:nvGrpSpPr>
              <p:cNvPr id="145" name="Group 128">
                <a:extLst>
                  <a:ext uri="{FF2B5EF4-FFF2-40B4-BE49-F238E27FC236}">
                    <a16:creationId xmlns="" xmlns:a16="http://schemas.microsoft.com/office/drawing/2014/main" id="{CB97DCAF-6697-4C6B-9C3B-8677729B0658}"/>
                  </a:ext>
                </a:extLst>
              </p:cNvPr>
              <p:cNvGrpSpPr>
                <a:grpSpLocks noChangeAspect="1"/>
              </p:cNvGrpSpPr>
              <p:nvPr/>
            </p:nvGrpSpPr>
            <p:grpSpPr>
              <a:xfrm>
                <a:off x="7035836" y="1667611"/>
                <a:ext cx="128923" cy="549617"/>
                <a:chOff x="6176964" y="2160590"/>
                <a:chExt cx="120650" cy="514350"/>
              </a:xfrm>
            </p:grpSpPr>
            <p:sp>
              <p:nvSpPr>
                <p:cNvPr id="146" name="Line 279">
                  <a:extLst>
                    <a:ext uri="{FF2B5EF4-FFF2-40B4-BE49-F238E27FC236}">
                      <a16:creationId xmlns="" xmlns:a16="http://schemas.microsoft.com/office/drawing/2014/main" id="{D474FDC2-9A9B-4D9B-8F4C-728AA410FB74}"/>
                    </a:ext>
                  </a:extLst>
                </p:cNvPr>
                <p:cNvSpPr>
                  <a:spLocks noChangeShapeType="1"/>
                </p:cNvSpPr>
                <p:nvPr/>
              </p:nvSpPr>
              <p:spPr bwMode="auto">
                <a:xfrm flipV="1">
                  <a:off x="6176964"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47" name="Line 280">
                  <a:extLst>
                    <a:ext uri="{FF2B5EF4-FFF2-40B4-BE49-F238E27FC236}">
                      <a16:creationId xmlns="" xmlns:a16="http://schemas.microsoft.com/office/drawing/2014/main" id="{A8F034B5-539C-45B7-A5CC-1F7BB448E9FB}"/>
                    </a:ext>
                  </a:extLst>
                </p:cNvPr>
                <p:cNvSpPr>
                  <a:spLocks noChangeShapeType="1"/>
                </p:cNvSpPr>
                <p:nvPr/>
              </p:nvSpPr>
              <p:spPr bwMode="auto">
                <a:xfrm flipV="1">
                  <a:off x="6207126"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48" name="Line 281">
                  <a:extLst>
                    <a:ext uri="{FF2B5EF4-FFF2-40B4-BE49-F238E27FC236}">
                      <a16:creationId xmlns="" xmlns:a16="http://schemas.microsoft.com/office/drawing/2014/main" id="{5123A37A-2571-4927-AD45-7D349F734E47}"/>
                    </a:ext>
                  </a:extLst>
                </p:cNvPr>
                <p:cNvSpPr>
                  <a:spLocks noChangeShapeType="1"/>
                </p:cNvSpPr>
                <p:nvPr/>
              </p:nvSpPr>
              <p:spPr bwMode="auto">
                <a:xfrm flipV="1">
                  <a:off x="6238876"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49" name="Line 282">
                  <a:extLst>
                    <a:ext uri="{FF2B5EF4-FFF2-40B4-BE49-F238E27FC236}">
                      <a16:creationId xmlns="" xmlns:a16="http://schemas.microsoft.com/office/drawing/2014/main" id="{F4C8F1EB-18A0-4768-9B2E-DABC75C9F90A}"/>
                    </a:ext>
                  </a:extLst>
                </p:cNvPr>
                <p:cNvSpPr>
                  <a:spLocks noChangeShapeType="1"/>
                </p:cNvSpPr>
                <p:nvPr/>
              </p:nvSpPr>
              <p:spPr bwMode="auto">
                <a:xfrm flipV="1">
                  <a:off x="6267451"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0" name="Line 283">
                  <a:extLst>
                    <a:ext uri="{FF2B5EF4-FFF2-40B4-BE49-F238E27FC236}">
                      <a16:creationId xmlns="" xmlns:a16="http://schemas.microsoft.com/office/drawing/2014/main" id="{165757B1-99E1-42BF-9299-A14EFEE9BDF4}"/>
                    </a:ext>
                  </a:extLst>
                </p:cNvPr>
                <p:cNvSpPr>
                  <a:spLocks noChangeShapeType="1"/>
                </p:cNvSpPr>
                <p:nvPr/>
              </p:nvSpPr>
              <p:spPr bwMode="auto">
                <a:xfrm flipV="1">
                  <a:off x="6297614"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1" name="Line 285">
                  <a:extLst>
                    <a:ext uri="{FF2B5EF4-FFF2-40B4-BE49-F238E27FC236}">
                      <a16:creationId xmlns="" xmlns:a16="http://schemas.microsoft.com/office/drawing/2014/main" id="{309B7E9B-D710-47A4-8EBB-F5D3E82B755F}"/>
                    </a:ext>
                  </a:extLst>
                </p:cNvPr>
                <p:cNvSpPr>
                  <a:spLocks noChangeShapeType="1"/>
                </p:cNvSpPr>
                <p:nvPr/>
              </p:nvSpPr>
              <p:spPr bwMode="auto">
                <a:xfrm flipV="1">
                  <a:off x="6176964"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2" name="Line 286">
                  <a:extLst>
                    <a:ext uri="{FF2B5EF4-FFF2-40B4-BE49-F238E27FC236}">
                      <a16:creationId xmlns="" xmlns:a16="http://schemas.microsoft.com/office/drawing/2014/main" id="{CF3E85F3-4643-4927-9178-4CB19E785EA1}"/>
                    </a:ext>
                  </a:extLst>
                </p:cNvPr>
                <p:cNvSpPr>
                  <a:spLocks noChangeShapeType="1"/>
                </p:cNvSpPr>
                <p:nvPr/>
              </p:nvSpPr>
              <p:spPr bwMode="auto">
                <a:xfrm flipV="1">
                  <a:off x="6207126"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3" name="Line 287">
                  <a:extLst>
                    <a:ext uri="{FF2B5EF4-FFF2-40B4-BE49-F238E27FC236}">
                      <a16:creationId xmlns="" xmlns:a16="http://schemas.microsoft.com/office/drawing/2014/main" id="{965BEBA6-DC14-4B59-BF79-433D2276F3D1}"/>
                    </a:ext>
                  </a:extLst>
                </p:cNvPr>
                <p:cNvSpPr>
                  <a:spLocks noChangeShapeType="1"/>
                </p:cNvSpPr>
                <p:nvPr/>
              </p:nvSpPr>
              <p:spPr bwMode="auto">
                <a:xfrm flipV="1">
                  <a:off x="6238876"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4" name="Line 288">
                  <a:extLst>
                    <a:ext uri="{FF2B5EF4-FFF2-40B4-BE49-F238E27FC236}">
                      <a16:creationId xmlns="" xmlns:a16="http://schemas.microsoft.com/office/drawing/2014/main" id="{73B66000-41B7-413D-9F9D-28FE0492FCF3}"/>
                    </a:ext>
                  </a:extLst>
                </p:cNvPr>
                <p:cNvSpPr>
                  <a:spLocks noChangeShapeType="1"/>
                </p:cNvSpPr>
                <p:nvPr/>
              </p:nvSpPr>
              <p:spPr bwMode="auto">
                <a:xfrm flipV="1">
                  <a:off x="6267451"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5" name="Line 289">
                  <a:extLst>
                    <a:ext uri="{FF2B5EF4-FFF2-40B4-BE49-F238E27FC236}">
                      <a16:creationId xmlns="" xmlns:a16="http://schemas.microsoft.com/office/drawing/2014/main" id="{B5B65B38-542C-474D-97BB-1958F639E732}"/>
                    </a:ext>
                  </a:extLst>
                </p:cNvPr>
                <p:cNvSpPr>
                  <a:spLocks noChangeShapeType="1"/>
                </p:cNvSpPr>
                <p:nvPr/>
              </p:nvSpPr>
              <p:spPr bwMode="auto">
                <a:xfrm flipV="1">
                  <a:off x="6297614"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6" name="Line 291">
                  <a:extLst>
                    <a:ext uri="{FF2B5EF4-FFF2-40B4-BE49-F238E27FC236}">
                      <a16:creationId xmlns="" xmlns:a16="http://schemas.microsoft.com/office/drawing/2014/main" id="{49A36F84-4D67-46D5-A1A2-1395BA797E76}"/>
                    </a:ext>
                  </a:extLst>
                </p:cNvPr>
                <p:cNvSpPr>
                  <a:spLocks noChangeShapeType="1"/>
                </p:cNvSpPr>
                <p:nvPr/>
              </p:nvSpPr>
              <p:spPr bwMode="auto">
                <a:xfrm flipV="1">
                  <a:off x="6176964"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7" name="Line 292">
                  <a:extLst>
                    <a:ext uri="{FF2B5EF4-FFF2-40B4-BE49-F238E27FC236}">
                      <a16:creationId xmlns="" xmlns:a16="http://schemas.microsoft.com/office/drawing/2014/main" id="{6D376D53-2C7E-40F1-B176-D631A99A6086}"/>
                    </a:ext>
                  </a:extLst>
                </p:cNvPr>
                <p:cNvSpPr>
                  <a:spLocks noChangeShapeType="1"/>
                </p:cNvSpPr>
                <p:nvPr/>
              </p:nvSpPr>
              <p:spPr bwMode="auto">
                <a:xfrm flipV="1">
                  <a:off x="6207126"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8" name="Line 293">
                  <a:extLst>
                    <a:ext uri="{FF2B5EF4-FFF2-40B4-BE49-F238E27FC236}">
                      <a16:creationId xmlns="" xmlns:a16="http://schemas.microsoft.com/office/drawing/2014/main" id="{8A8DF51F-07DD-4D07-9F93-D4F5BA25A1FB}"/>
                    </a:ext>
                  </a:extLst>
                </p:cNvPr>
                <p:cNvSpPr>
                  <a:spLocks noChangeShapeType="1"/>
                </p:cNvSpPr>
                <p:nvPr/>
              </p:nvSpPr>
              <p:spPr bwMode="auto">
                <a:xfrm flipV="1">
                  <a:off x="6238876"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9" name="Line 294">
                  <a:extLst>
                    <a:ext uri="{FF2B5EF4-FFF2-40B4-BE49-F238E27FC236}">
                      <a16:creationId xmlns="" xmlns:a16="http://schemas.microsoft.com/office/drawing/2014/main" id="{F337E75B-052D-4CF2-A039-46BAFE3AC73D}"/>
                    </a:ext>
                  </a:extLst>
                </p:cNvPr>
                <p:cNvSpPr>
                  <a:spLocks noChangeShapeType="1"/>
                </p:cNvSpPr>
                <p:nvPr/>
              </p:nvSpPr>
              <p:spPr bwMode="auto">
                <a:xfrm flipV="1">
                  <a:off x="6267451"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0" name="Line 295">
                  <a:extLst>
                    <a:ext uri="{FF2B5EF4-FFF2-40B4-BE49-F238E27FC236}">
                      <a16:creationId xmlns="" xmlns:a16="http://schemas.microsoft.com/office/drawing/2014/main" id="{E000DCB4-5D18-4F3A-8D08-F86ACA7692C4}"/>
                    </a:ext>
                  </a:extLst>
                </p:cNvPr>
                <p:cNvSpPr>
                  <a:spLocks noChangeShapeType="1"/>
                </p:cNvSpPr>
                <p:nvPr/>
              </p:nvSpPr>
              <p:spPr bwMode="auto">
                <a:xfrm flipV="1">
                  <a:off x="6297614"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1" name="Line 297">
                  <a:extLst>
                    <a:ext uri="{FF2B5EF4-FFF2-40B4-BE49-F238E27FC236}">
                      <a16:creationId xmlns="" xmlns:a16="http://schemas.microsoft.com/office/drawing/2014/main" id="{521FBF7C-0BBB-4C44-80E1-41469CDB7965}"/>
                    </a:ext>
                  </a:extLst>
                </p:cNvPr>
                <p:cNvSpPr>
                  <a:spLocks noChangeShapeType="1"/>
                </p:cNvSpPr>
                <p:nvPr/>
              </p:nvSpPr>
              <p:spPr bwMode="auto">
                <a:xfrm flipV="1">
                  <a:off x="6176964"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2" name="Line 298">
                  <a:extLst>
                    <a:ext uri="{FF2B5EF4-FFF2-40B4-BE49-F238E27FC236}">
                      <a16:creationId xmlns="" xmlns:a16="http://schemas.microsoft.com/office/drawing/2014/main" id="{26352A44-6B39-487E-B7A8-37304A7756CA}"/>
                    </a:ext>
                  </a:extLst>
                </p:cNvPr>
                <p:cNvSpPr>
                  <a:spLocks noChangeShapeType="1"/>
                </p:cNvSpPr>
                <p:nvPr/>
              </p:nvSpPr>
              <p:spPr bwMode="auto">
                <a:xfrm flipV="1">
                  <a:off x="6207126"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3" name="Line 299">
                  <a:extLst>
                    <a:ext uri="{FF2B5EF4-FFF2-40B4-BE49-F238E27FC236}">
                      <a16:creationId xmlns="" xmlns:a16="http://schemas.microsoft.com/office/drawing/2014/main" id="{F2E30565-5EDA-4C15-ABE2-3CF50F9BC2A0}"/>
                    </a:ext>
                  </a:extLst>
                </p:cNvPr>
                <p:cNvSpPr>
                  <a:spLocks noChangeShapeType="1"/>
                </p:cNvSpPr>
                <p:nvPr/>
              </p:nvSpPr>
              <p:spPr bwMode="auto">
                <a:xfrm flipV="1">
                  <a:off x="6238876"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4" name="Line 300">
                  <a:extLst>
                    <a:ext uri="{FF2B5EF4-FFF2-40B4-BE49-F238E27FC236}">
                      <a16:creationId xmlns="" xmlns:a16="http://schemas.microsoft.com/office/drawing/2014/main" id="{C9B89653-B012-48ED-9F82-4029AD8071F2}"/>
                    </a:ext>
                  </a:extLst>
                </p:cNvPr>
                <p:cNvSpPr>
                  <a:spLocks noChangeShapeType="1"/>
                </p:cNvSpPr>
                <p:nvPr/>
              </p:nvSpPr>
              <p:spPr bwMode="auto">
                <a:xfrm flipV="1">
                  <a:off x="6267451"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5" name="Line 301">
                  <a:extLst>
                    <a:ext uri="{FF2B5EF4-FFF2-40B4-BE49-F238E27FC236}">
                      <a16:creationId xmlns="" xmlns:a16="http://schemas.microsoft.com/office/drawing/2014/main" id="{EB0B99E8-230E-481F-A356-D12223C2EE00}"/>
                    </a:ext>
                  </a:extLst>
                </p:cNvPr>
                <p:cNvSpPr>
                  <a:spLocks noChangeShapeType="1"/>
                </p:cNvSpPr>
                <p:nvPr/>
              </p:nvSpPr>
              <p:spPr bwMode="auto">
                <a:xfrm flipV="1">
                  <a:off x="6297614"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6" name="Line 303">
                  <a:extLst>
                    <a:ext uri="{FF2B5EF4-FFF2-40B4-BE49-F238E27FC236}">
                      <a16:creationId xmlns="" xmlns:a16="http://schemas.microsoft.com/office/drawing/2014/main" id="{43421BF5-3F4A-4755-9C22-8E5D868F410E}"/>
                    </a:ext>
                  </a:extLst>
                </p:cNvPr>
                <p:cNvSpPr>
                  <a:spLocks noChangeShapeType="1"/>
                </p:cNvSpPr>
                <p:nvPr/>
              </p:nvSpPr>
              <p:spPr bwMode="auto">
                <a:xfrm flipV="1">
                  <a:off x="6176964"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7" name="Line 304">
                  <a:extLst>
                    <a:ext uri="{FF2B5EF4-FFF2-40B4-BE49-F238E27FC236}">
                      <a16:creationId xmlns="" xmlns:a16="http://schemas.microsoft.com/office/drawing/2014/main" id="{697DAF76-4F1F-4A99-9CD6-4806AD6C6B2E}"/>
                    </a:ext>
                  </a:extLst>
                </p:cNvPr>
                <p:cNvSpPr>
                  <a:spLocks noChangeShapeType="1"/>
                </p:cNvSpPr>
                <p:nvPr/>
              </p:nvSpPr>
              <p:spPr bwMode="auto">
                <a:xfrm flipV="1">
                  <a:off x="6207126"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8" name="Line 305">
                  <a:extLst>
                    <a:ext uri="{FF2B5EF4-FFF2-40B4-BE49-F238E27FC236}">
                      <a16:creationId xmlns="" xmlns:a16="http://schemas.microsoft.com/office/drawing/2014/main" id="{FF337C8D-4216-49EA-9729-E4D98B7BBE43}"/>
                    </a:ext>
                  </a:extLst>
                </p:cNvPr>
                <p:cNvSpPr>
                  <a:spLocks noChangeShapeType="1"/>
                </p:cNvSpPr>
                <p:nvPr/>
              </p:nvSpPr>
              <p:spPr bwMode="auto">
                <a:xfrm flipV="1">
                  <a:off x="6238876"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9" name="Line 306">
                  <a:extLst>
                    <a:ext uri="{FF2B5EF4-FFF2-40B4-BE49-F238E27FC236}">
                      <a16:creationId xmlns="" xmlns:a16="http://schemas.microsoft.com/office/drawing/2014/main" id="{205E3F27-D378-4C62-8D0B-51453B25555F}"/>
                    </a:ext>
                  </a:extLst>
                </p:cNvPr>
                <p:cNvSpPr>
                  <a:spLocks noChangeShapeType="1"/>
                </p:cNvSpPr>
                <p:nvPr/>
              </p:nvSpPr>
              <p:spPr bwMode="auto">
                <a:xfrm flipV="1">
                  <a:off x="6267451"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70" name="Line 307">
                  <a:extLst>
                    <a:ext uri="{FF2B5EF4-FFF2-40B4-BE49-F238E27FC236}">
                      <a16:creationId xmlns="" xmlns:a16="http://schemas.microsoft.com/office/drawing/2014/main" id="{41EFFDA7-5EAD-4178-B6A6-F3E105311D06}"/>
                    </a:ext>
                  </a:extLst>
                </p:cNvPr>
                <p:cNvSpPr>
                  <a:spLocks noChangeShapeType="1"/>
                </p:cNvSpPr>
                <p:nvPr/>
              </p:nvSpPr>
              <p:spPr bwMode="auto">
                <a:xfrm flipV="1">
                  <a:off x="6297614"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grpSp>
        </p:grpSp>
        <p:grpSp>
          <p:nvGrpSpPr>
            <p:cNvPr id="137" name="Group 123">
              <a:extLst>
                <a:ext uri="{FF2B5EF4-FFF2-40B4-BE49-F238E27FC236}">
                  <a16:creationId xmlns="" xmlns:a16="http://schemas.microsoft.com/office/drawing/2014/main" id="{779BD338-72A1-4980-8C96-2EBC7F316DC5}"/>
                </a:ext>
              </a:extLst>
            </p:cNvPr>
            <p:cNvGrpSpPr/>
            <p:nvPr/>
          </p:nvGrpSpPr>
          <p:grpSpPr>
            <a:xfrm>
              <a:off x="4061620" y="3377135"/>
              <a:ext cx="719130" cy="495693"/>
              <a:chOff x="-1678285" y="1523147"/>
              <a:chExt cx="982178" cy="490580"/>
            </a:xfrm>
          </p:grpSpPr>
          <p:sp>
            <p:nvSpPr>
              <p:cNvPr id="141" name="Rounded Rectangle 3">
                <a:extLst>
                  <a:ext uri="{FF2B5EF4-FFF2-40B4-BE49-F238E27FC236}">
                    <a16:creationId xmlns="" xmlns:a16="http://schemas.microsoft.com/office/drawing/2014/main" id="{63EEBC6B-84A1-4C34-AFF7-B756A55C479F}"/>
                  </a:ext>
                </a:extLst>
              </p:cNvPr>
              <p:cNvSpPr/>
              <p:nvPr/>
            </p:nvSpPr>
            <p:spPr>
              <a:xfrm>
                <a:off x="-1678285" y="1523147"/>
                <a:ext cx="288153" cy="486287"/>
              </a:xfrm>
              <a:prstGeom prst="roundRect">
                <a:avLst/>
              </a:prstGeom>
              <a:noFill/>
              <a:ln w="6350" cap="flat" cmpd="sng" algn="ctr">
                <a:solidFill>
                  <a:srgbClr val="FFFFFF"/>
                </a:solidFill>
                <a:prstDash val="dash"/>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sp>
            <p:nvSpPr>
              <p:cNvPr id="142" name="Rounded Rectangle 137">
                <a:extLst>
                  <a:ext uri="{FF2B5EF4-FFF2-40B4-BE49-F238E27FC236}">
                    <a16:creationId xmlns="" xmlns:a16="http://schemas.microsoft.com/office/drawing/2014/main" id="{488F1F2B-C2D8-49B3-99F9-A0FB1446A50A}"/>
                  </a:ext>
                </a:extLst>
              </p:cNvPr>
              <p:cNvSpPr/>
              <p:nvPr/>
            </p:nvSpPr>
            <p:spPr>
              <a:xfrm>
                <a:off x="-1331272" y="1523147"/>
                <a:ext cx="288153" cy="486287"/>
              </a:xfrm>
              <a:prstGeom prst="roundRect">
                <a:avLst/>
              </a:prstGeom>
              <a:noFill/>
              <a:ln w="6350" cap="flat" cmpd="sng" algn="ctr">
                <a:solidFill>
                  <a:srgbClr val="FFFFFF"/>
                </a:solidFill>
                <a:prstDash val="dash"/>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sp>
            <p:nvSpPr>
              <p:cNvPr id="143" name="Rounded Rectangle 138">
                <a:extLst>
                  <a:ext uri="{FF2B5EF4-FFF2-40B4-BE49-F238E27FC236}">
                    <a16:creationId xmlns="" xmlns:a16="http://schemas.microsoft.com/office/drawing/2014/main" id="{0EA6F966-8C19-4ADE-B19E-9A45D69B0F51}"/>
                  </a:ext>
                </a:extLst>
              </p:cNvPr>
              <p:cNvSpPr/>
              <p:nvPr/>
            </p:nvSpPr>
            <p:spPr>
              <a:xfrm>
                <a:off x="-984260" y="1527440"/>
                <a:ext cx="288153" cy="486287"/>
              </a:xfrm>
              <a:prstGeom prst="roundRect">
                <a:avLst/>
              </a:prstGeom>
              <a:noFill/>
              <a:ln w="6350" cap="flat" cmpd="sng" algn="ctr">
                <a:solidFill>
                  <a:srgbClr val="FFFFFF"/>
                </a:solidFill>
                <a:prstDash val="dash"/>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grpSp>
        <p:sp>
          <p:nvSpPr>
            <p:cNvPr id="138" name="Rectangle 119">
              <a:extLst>
                <a:ext uri="{FF2B5EF4-FFF2-40B4-BE49-F238E27FC236}">
                  <a16:creationId xmlns="" xmlns:a16="http://schemas.microsoft.com/office/drawing/2014/main" id="{B8D5781A-73E8-4A06-89D9-29A8955BEE4D}"/>
                </a:ext>
              </a:extLst>
            </p:cNvPr>
            <p:cNvSpPr/>
            <p:nvPr/>
          </p:nvSpPr>
          <p:spPr>
            <a:xfrm>
              <a:off x="3577074" y="3994340"/>
              <a:ext cx="1654345" cy="284671"/>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Availability Zones</a:t>
              </a:r>
            </a:p>
          </p:txBody>
        </p:sp>
        <p:cxnSp>
          <p:nvCxnSpPr>
            <p:cNvPr id="139" name="Straight Connector 120">
              <a:extLst>
                <a:ext uri="{FF2B5EF4-FFF2-40B4-BE49-F238E27FC236}">
                  <a16:creationId xmlns="" xmlns:a16="http://schemas.microsoft.com/office/drawing/2014/main" id="{D29D311B-A4C7-4ECF-B481-B9D810FD6333}"/>
                </a:ext>
              </a:extLst>
            </p:cNvPr>
            <p:cNvCxnSpPr>
              <a:cxnSpLocks/>
            </p:cNvCxnSpPr>
            <p:nvPr/>
          </p:nvCxnSpPr>
          <p:spPr>
            <a:xfrm>
              <a:off x="4406423" y="2813390"/>
              <a:ext cx="0" cy="358877"/>
            </a:xfrm>
            <a:prstGeom prst="line">
              <a:avLst/>
            </a:prstGeom>
            <a:noFill/>
            <a:ln w="12700" cap="flat" cmpd="sng" algn="ctr">
              <a:solidFill>
                <a:srgbClr val="8EBCDC"/>
              </a:solidFill>
              <a:prstDash val="solid"/>
              <a:tailEnd type="oval"/>
            </a:ln>
            <a:effectLst/>
          </p:spPr>
        </p:cxnSp>
        <p:cxnSp>
          <p:nvCxnSpPr>
            <p:cNvPr id="140" name="Straight Connector 121">
              <a:extLst>
                <a:ext uri="{FF2B5EF4-FFF2-40B4-BE49-F238E27FC236}">
                  <a16:creationId xmlns="" xmlns:a16="http://schemas.microsoft.com/office/drawing/2014/main" id="{C9D9E56E-CADE-4A20-B3AE-2820387E26CE}"/>
                </a:ext>
              </a:extLst>
            </p:cNvPr>
            <p:cNvCxnSpPr>
              <a:cxnSpLocks/>
            </p:cNvCxnSpPr>
            <p:nvPr/>
          </p:nvCxnSpPr>
          <p:spPr>
            <a:xfrm flipV="1">
              <a:off x="4404241" y="2435785"/>
              <a:ext cx="0" cy="358877"/>
            </a:xfrm>
            <a:prstGeom prst="line">
              <a:avLst/>
            </a:prstGeom>
            <a:noFill/>
            <a:ln w="12700" cap="flat" cmpd="sng" algn="ctr">
              <a:solidFill>
                <a:srgbClr val="8EBCDC"/>
              </a:solidFill>
              <a:prstDash val="solid"/>
              <a:tailEnd type="oval"/>
            </a:ln>
            <a:effectLst/>
          </p:spPr>
        </p:cxnSp>
      </p:grpSp>
      <p:grpSp>
        <p:nvGrpSpPr>
          <p:cNvPr id="171" name="Group 159">
            <a:extLst>
              <a:ext uri="{FF2B5EF4-FFF2-40B4-BE49-F238E27FC236}">
                <a16:creationId xmlns="" xmlns:a16="http://schemas.microsoft.com/office/drawing/2014/main" id="{92855BE3-EF18-4594-AF47-009796E36ED7}"/>
              </a:ext>
            </a:extLst>
          </p:cNvPr>
          <p:cNvGrpSpPr/>
          <p:nvPr/>
        </p:nvGrpSpPr>
        <p:grpSpPr>
          <a:xfrm>
            <a:off x="6570450" y="77689"/>
            <a:ext cx="2453552" cy="4466070"/>
            <a:chOff x="6978438" y="1056933"/>
            <a:chExt cx="1840643" cy="3350425"/>
          </a:xfrm>
        </p:grpSpPr>
        <p:cxnSp>
          <p:nvCxnSpPr>
            <p:cNvPr id="172" name="Straight Connector 160">
              <a:extLst>
                <a:ext uri="{FF2B5EF4-FFF2-40B4-BE49-F238E27FC236}">
                  <a16:creationId xmlns="" xmlns:a16="http://schemas.microsoft.com/office/drawing/2014/main" id="{60E1E08A-6C5D-45F6-BCBE-E64BD9C8BEAE}"/>
                </a:ext>
              </a:extLst>
            </p:cNvPr>
            <p:cNvCxnSpPr>
              <a:cxnSpLocks/>
            </p:cNvCxnSpPr>
            <p:nvPr/>
          </p:nvCxnSpPr>
          <p:spPr>
            <a:xfrm flipV="1">
              <a:off x="7844354" y="2435785"/>
              <a:ext cx="0" cy="358877"/>
            </a:xfrm>
            <a:prstGeom prst="line">
              <a:avLst/>
            </a:prstGeom>
            <a:noFill/>
            <a:ln w="12700" cap="flat" cmpd="sng" algn="ctr">
              <a:solidFill>
                <a:srgbClr val="8EBCDC"/>
              </a:solidFill>
              <a:prstDash val="solid"/>
              <a:tailEnd type="oval"/>
            </a:ln>
            <a:effectLst/>
          </p:spPr>
        </p:cxnSp>
        <p:cxnSp>
          <p:nvCxnSpPr>
            <p:cNvPr id="173" name="Straight Connector 161">
              <a:extLst>
                <a:ext uri="{FF2B5EF4-FFF2-40B4-BE49-F238E27FC236}">
                  <a16:creationId xmlns="" xmlns:a16="http://schemas.microsoft.com/office/drawing/2014/main" id="{671229DA-9567-471D-8165-85EC8519E442}"/>
                </a:ext>
              </a:extLst>
            </p:cNvPr>
            <p:cNvCxnSpPr>
              <a:cxnSpLocks/>
            </p:cNvCxnSpPr>
            <p:nvPr/>
          </p:nvCxnSpPr>
          <p:spPr>
            <a:xfrm>
              <a:off x="7851778" y="2813390"/>
              <a:ext cx="0" cy="358877"/>
            </a:xfrm>
            <a:prstGeom prst="line">
              <a:avLst/>
            </a:prstGeom>
            <a:noFill/>
            <a:ln w="12700" cap="flat" cmpd="sng" algn="ctr">
              <a:solidFill>
                <a:srgbClr val="8EBCDC"/>
              </a:solidFill>
              <a:prstDash val="solid"/>
              <a:tailEnd type="oval"/>
            </a:ln>
            <a:effectLst/>
          </p:spPr>
        </p:cxnSp>
        <p:grpSp>
          <p:nvGrpSpPr>
            <p:cNvPr id="174" name="Group 162">
              <a:extLst>
                <a:ext uri="{FF2B5EF4-FFF2-40B4-BE49-F238E27FC236}">
                  <a16:creationId xmlns="" xmlns:a16="http://schemas.microsoft.com/office/drawing/2014/main" id="{71EB0223-A92D-475B-ABD5-C32D5615B043}"/>
                </a:ext>
              </a:extLst>
            </p:cNvPr>
            <p:cNvGrpSpPr/>
            <p:nvPr/>
          </p:nvGrpSpPr>
          <p:grpSpPr>
            <a:xfrm>
              <a:off x="7630853" y="1639904"/>
              <a:ext cx="441850" cy="473796"/>
              <a:chOff x="1003256" y="3890119"/>
              <a:chExt cx="613011" cy="657333"/>
            </a:xfrm>
          </p:grpSpPr>
          <p:grpSp>
            <p:nvGrpSpPr>
              <p:cNvPr id="178" name="Group 166">
                <a:extLst>
                  <a:ext uri="{FF2B5EF4-FFF2-40B4-BE49-F238E27FC236}">
                    <a16:creationId xmlns="" xmlns:a16="http://schemas.microsoft.com/office/drawing/2014/main" id="{7371E932-13C0-4BDC-83B0-3AA41CEE81F8}"/>
                  </a:ext>
                </a:extLst>
              </p:cNvPr>
              <p:cNvGrpSpPr/>
              <p:nvPr/>
            </p:nvGrpSpPr>
            <p:grpSpPr>
              <a:xfrm>
                <a:off x="1003256" y="3890119"/>
                <a:ext cx="365131" cy="518091"/>
                <a:chOff x="880142" y="3055954"/>
                <a:chExt cx="295991" cy="419987"/>
              </a:xfrm>
            </p:grpSpPr>
            <p:sp>
              <p:nvSpPr>
                <p:cNvPr id="182" name="Freeform 609">
                  <a:extLst>
                    <a:ext uri="{FF2B5EF4-FFF2-40B4-BE49-F238E27FC236}">
                      <a16:creationId xmlns="" xmlns:a16="http://schemas.microsoft.com/office/drawing/2014/main" id="{18595CFE-6E8A-4613-A995-B0C12A85348E}"/>
                    </a:ext>
                  </a:extLst>
                </p:cNvPr>
                <p:cNvSpPr>
                  <a:spLocks/>
                </p:cNvSpPr>
                <p:nvPr/>
              </p:nvSpPr>
              <p:spPr bwMode="auto">
                <a:xfrm>
                  <a:off x="880142" y="3055954"/>
                  <a:ext cx="295991" cy="419987"/>
                </a:xfrm>
                <a:custGeom>
                  <a:avLst/>
                  <a:gdLst>
                    <a:gd name="T0" fmla="*/ 63 w 125"/>
                    <a:gd name="T1" fmla="*/ 178 h 178"/>
                    <a:gd name="T2" fmla="*/ 0 w 125"/>
                    <a:gd name="T3" fmla="*/ 62 h 178"/>
                    <a:gd name="T4" fmla="*/ 63 w 125"/>
                    <a:gd name="T5" fmla="*/ 0 h 178"/>
                    <a:gd name="T6" fmla="*/ 125 w 125"/>
                    <a:gd name="T7" fmla="*/ 62 h 178"/>
                    <a:gd name="T8" fmla="*/ 63 w 125"/>
                    <a:gd name="T9" fmla="*/ 178 h 178"/>
                  </a:gdLst>
                  <a:ahLst/>
                  <a:cxnLst>
                    <a:cxn ang="0">
                      <a:pos x="T0" y="T1"/>
                    </a:cxn>
                    <a:cxn ang="0">
                      <a:pos x="T2" y="T3"/>
                    </a:cxn>
                    <a:cxn ang="0">
                      <a:pos x="T4" y="T5"/>
                    </a:cxn>
                    <a:cxn ang="0">
                      <a:pos x="T6" y="T7"/>
                    </a:cxn>
                    <a:cxn ang="0">
                      <a:pos x="T8" y="T9"/>
                    </a:cxn>
                  </a:cxnLst>
                  <a:rect l="0" t="0" r="r" b="b"/>
                  <a:pathLst>
                    <a:path w="125" h="178">
                      <a:moveTo>
                        <a:pt x="63" y="178"/>
                      </a:moveTo>
                      <a:cubicBezTo>
                        <a:pt x="63" y="178"/>
                        <a:pt x="0" y="96"/>
                        <a:pt x="0" y="62"/>
                      </a:cubicBezTo>
                      <a:cubicBezTo>
                        <a:pt x="0" y="28"/>
                        <a:pt x="28" y="0"/>
                        <a:pt x="63" y="0"/>
                      </a:cubicBezTo>
                      <a:cubicBezTo>
                        <a:pt x="97" y="0"/>
                        <a:pt x="125" y="28"/>
                        <a:pt x="125" y="62"/>
                      </a:cubicBezTo>
                      <a:cubicBezTo>
                        <a:pt x="125" y="96"/>
                        <a:pt x="63" y="178"/>
                        <a:pt x="63" y="178"/>
                      </a:cubicBezTo>
                    </a:path>
                  </a:pathLst>
                </a:custGeom>
                <a:solidFill>
                  <a:srgbClr val="6EBE4A"/>
                </a:solidFill>
                <a:ln>
                  <a:noFill/>
                </a:ln>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83" name="Oval 610">
                  <a:extLst>
                    <a:ext uri="{FF2B5EF4-FFF2-40B4-BE49-F238E27FC236}">
                      <a16:creationId xmlns="" xmlns:a16="http://schemas.microsoft.com/office/drawing/2014/main" id="{157F78A5-968F-4563-AAF2-06FFF0357D82}"/>
                    </a:ext>
                  </a:extLst>
                </p:cNvPr>
                <p:cNvSpPr>
                  <a:spLocks noChangeArrowheads="1"/>
                </p:cNvSpPr>
                <p:nvPr/>
              </p:nvSpPr>
              <p:spPr bwMode="auto">
                <a:xfrm>
                  <a:off x="954139" y="3116952"/>
                  <a:ext cx="150995" cy="148995"/>
                </a:xfrm>
                <a:prstGeom prst="ellipse">
                  <a:avLst/>
                </a:prstGeom>
                <a:solidFill>
                  <a:srgbClr val="676767"/>
                </a:solidFill>
                <a:ln>
                  <a:noFill/>
                </a:ln>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grpSp>
          <p:grpSp>
            <p:nvGrpSpPr>
              <p:cNvPr id="179" name="Group 167">
                <a:extLst>
                  <a:ext uri="{FF2B5EF4-FFF2-40B4-BE49-F238E27FC236}">
                    <a16:creationId xmlns="" xmlns:a16="http://schemas.microsoft.com/office/drawing/2014/main" id="{14023BB3-F5B3-4152-8923-9CBB6092BB39}"/>
                  </a:ext>
                </a:extLst>
              </p:cNvPr>
              <p:cNvGrpSpPr/>
              <p:nvPr/>
            </p:nvGrpSpPr>
            <p:grpSpPr>
              <a:xfrm>
                <a:off x="1253929" y="4033324"/>
                <a:ext cx="362338" cy="514128"/>
                <a:chOff x="1136620" y="3055954"/>
                <a:chExt cx="295991" cy="419987"/>
              </a:xfrm>
            </p:grpSpPr>
            <p:sp>
              <p:nvSpPr>
                <p:cNvPr id="180" name="Freeform 609">
                  <a:extLst>
                    <a:ext uri="{FF2B5EF4-FFF2-40B4-BE49-F238E27FC236}">
                      <a16:creationId xmlns="" xmlns:a16="http://schemas.microsoft.com/office/drawing/2014/main" id="{B3775AEC-E20F-4820-A5F6-37B919B8E983}"/>
                    </a:ext>
                  </a:extLst>
                </p:cNvPr>
                <p:cNvSpPr>
                  <a:spLocks/>
                </p:cNvSpPr>
                <p:nvPr/>
              </p:nvSpPr>
              <p:spPr bwMode="auto">
                <a:xfrm>
                  <a:off x="1136620" y="3055954"/>
                  <a:ext cx="295991" cy="419987"/>
                </a:xfrm>
                <a:custGeom>
                  <a:avLst/>
                  <a:gdLst>
                    <a:gd name="T0" fmla="*/ 63 w 125"/>
                    <a:gd name="T1" fmla="*/ 178 h 178"/>
                    <a:gd name="T2" fmla="*/ 0 w 125"/>
                    <a:gd name="T3" fmla="*/ 62 h 178"/>
                    <a:gd name="T4" fmla="*/ 63 w 125"/>
                    <a:gd name="T5" fmla="*/ 0 h 178"/>
                    <a:gd name="T6" fmla="*/ 125 w 125"/>
                    <a:gd name="T7" fmla="*/ 62 h 178"/>
                    <a:gd name="T8" fmla="*/ 63 w 125"/>
                    <a:gd name="T9" fmla="*/ 178 h 178"/>
                  </a:gdLst>
                  <a:ahLst/>
                  <a:cxnLst>
                    <a:cxn ang="0">
                      <a:pos x="T0" y="T1"/>
                    </a:cxn>
                    <a:cxn ang="0">
                      <a:pos x="T2" y="T3"/>
                    </a:cxn>
                    <a:cxn ang="0">
                      <a:pos x="T4" y="T5"/>
                    </a:cxn>
                    <a:cxn ang="0">
                      <a:pos x="T6" y="T7"/>
                    </a:cxn>
                    <a:cxn ang="0">
                      <a:pos x="T8" y="T9"/>
                    </a:cxn>
                  </a:cxnLst>
                  <a:rect l="0" t="0" r="r" b="b"/>
                  <a:pathLst>
                    <a:path w="125" h="178">
                      <a:moveTo>
                        <a:pt x="63" y="178"/>
                      </a:moveTo>
                      <a:cubicBezTo>
                        <a:pt x="63" y="178"/>
                        <a:pt x="0" y="96"/>
                        <a:pt x="0" y="62"/>
                      </a:cubicBezTo>
                      <a:cubicBezTo>
                        <a:pt x="0" y="28"/>
                        <a:pt x="28" y="0"/>
                        <a:pt x="63" y="0"/>
                      </a:cubicBezTo>
                      <a:cubicBezTo>
                        <a:pt x="97" y="0"/>
                        <a:pt x="125" y="28"/>
                        <a:pt x="125" y="62"/>
                      </a:cubicBezTo>
                      <a:cubicBezTo>
                        <a:pt x="125" y="96"/>
                        <a:pt x="63" y="178"/>
                        <a:pt x="63" y="178"/>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81" name="Oval 610">
                  <a:extLst>
                    <a:ext uri="{FF2B5EF4-FFF2-40B4-BE49-F238E27FC236}">
                      <a16:creationId xmlns="" xmlns:a16="http://schemas.microsoft.com/office/drawing/2014/main" id="{5C7F9BBC-0B4B-4442-AC0E-6321B8DCDEE8}"/>
                    </a:ext>
                  </a:extLst>
                </p:cNvPr>
                <p:cNvSpPr>
                  <a:spLocks noChangeArrowheads="1"/>
                </p:cNvSpPr>
                <p:nvPr/>
              </p:nvSpPr>
              <p:spPr bwMode="auto">
                <a:xfrm>
                  <a:off x="1210617" y="3116952"/>
                  <a:ext cx="150995" cy="148995"/>
                </a:xfrm>
                <a:prstGeom prst="ellipse">
                  <a:avLst/>
                </a:pr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grpSp>
        </p:grpSp>
        <p:sp>
          <p:nvSpPr>
            <p:cNvPr id="175" name="Rectangle 163">
              <a:extLst>
                <a:ext uri="{FF2B5EF4-FFF2-40B4-BE49-F238E27FC236}">
                  <a16:creationId xmlns="" xmlns:a16="http://schemas.microsoft.com/office/drawing/2014/main" id="{EA79D0E9-47BA-40F9-B8B4-93311533EC21}"/>
                </a:ext>
              </a:extLst>
            </p:cNvPr>
            <p:cNvSpPr/>
            <p:nvPr/>
          </p:nvSpPr>
          <p:spPr>
            <a:xfrm>
              <a:off x="7070732" y="1056933"/>
              <a:ext cx="1748349" cy="500075"/>
            </a:xfrm>
            <a:prstGeom prst="rect">
              <a:avLst/>
            </a:prstGeom>
          </p:spPr>
          <p:txBody>
            <a:bodyPr wrap="square">
              <a:spAutoFit/>
            </a:bodyPr>
            <a:lstStyle/>
            <a:p>
              <a:pPr algn="ctr" defTabSz="609417" fontAlgn="auto">
                <a:spcBef>
                  <a:spcPts val="0"/>
                </a:spcBef>
                <a:spcAft>
                  <a:spcPts val="0"/>
                </a:spcAft>
                <a:defRPr/>
              </a:pPr>
              <a:r>
                <a:rPr lang="en-US" sz="1866" b="1" kern="0" dirty="0">
                  <a:solidFill>
                    <a:srgbClr val="272848"/>
                  </a:solidFill>
                  <a:latin typeface="Arial"/>
                  <a:ea typeface=""/>
                </a:rPr>
                <a:t>Docker Containers</a:t>
              </a:r>
            </a:p>
            <a:p>
              <a:pPr algn="ctr" defTabSz="609417" fontAlgn="auto">
                <a:spcBef>
                  <a:spcPts val="0"/>
                </a:spcBef>
                <a:spcAft>
                  <a:spcPts val="0"/>
                </a:spcAft>
                <a:defRPr/>
              </a:pPr>
              <a:r>
                <a:rPr lang="en-US" sz="1866" b="1" kern="0" dirty="0">
                  <a:solidFill>
                    <a:srgbClr val="272848"/>
                  </a:solidFill>
                  <a:latin typeface="Arial"/>
                  <a:ea typeface=""/>
                </a:rPr>
                <a:t>Kubernetes</a:t>
              </a:r>
              <a:endParaRPr lang="en-US" sz="1333" kern="0" dirty="0">
                <a:solidFill>
                  <a:srgbClr val="272848"/>
                </a:solidFill>
                <a:latin typeface="Arial"/>
                <a:ea typeface=""/>
              </a:endParaRPr>
            </a:p>
          </p:txBody>
        </p:sp>
        <p:sp>
          <p:nvSpPr>
            <p:cNvPr id="176" name="Rectangle 164">
              <a:extLst>
                <a:ext uri="{FF2B5EF4-FFF2-40B4-BE49-F238E27FC236}">
                  <a16:creationId xmlns="" xmlns:a16="http://schemas.microsoft.com/office/drawing/2014/main" id="{D81A521E-D806-4B42-8297-1646ACD29F21}"/>
                </a:ext>
              </a:extLst>
            </p:cNvPr>
            <p:cNvSpPr/>
            <p:nvPr/>
          </p:nvSpPr>
          <p:spPr>
            <a:xfrm>
              <a:off x="6978438" y="3907283"/>
              <a:ext cx="1793265" cy="500075"/>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Enhanced Capacity</a:t>
              </a:r>
            </a:p>
            <a:p>
              <a:pPr algn="ctr" defTabSz="609417" fontAlgn="auto">
                <a:spcBef>
                  <a:spcPts val="0"/>
                </a:spcBef>
                <a:spcAft>
                  <a:spcPts val="0"/>
                </a:spcAft>
                <a:defRPr/>
              </a:pPr>
              <a:r>
                <a:rPr lang="en-US" sz="1866" b="1" kern="0" dirty="0">
                  <a:solidFill>
                    <a:srgbClr val="272848"/>
                  </a:solidFill>
                  <a:latin typeface="Arial"/>
                  <a:ea typeface=""/>
                </a:rPr>
                <a:t>Options</a:t>
              </a:r>
            </a:p>
          </p:txBody>
        </p:sp>
        <p:pic>
          <p:nvPicPr>
            <p:cNvPr id="177" name="Picture 165">
              <a:extLst>
                <a:ext uri="{FF2B5EF4-FFF2-40B4-BE49-F238E27FC236}">
                  <a16:creationId xmlns="" xmlns:a16="http://schemas.microsoft.com/office/drawing/2014/main" id="{90A04C81-BAF6-4F0E-8C81-1B4FEF8163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64995" y="3295274"/>
              <a:ext cx="420152" cy="420152"/>
            </a:xfrm>
            <a:prstGeom prst="rect">
              <a:avLst/>
            </a:prstGeom>
          </p:spPr>
        </p:pic>
      </p:grpSp>
      <p:sp>
        <p:nvSpPr>
          <p:cNvPr id="184" name="Rectangle: Rounded Corners 78">
            <a:extLst>
              <a:ext uri="{FF2B5EF4-FFF2-40B4-BE49-F238E27FC236}">
                <a16:creationId xmlns="" xmlns:a16="http://schemas.microsoft.com/office/drawing/2014/main" id="{0928ADAC-B5C0-42C1-B5DF-3E9E762981DF}"/>
              </a:ext>
            </a:extLst>
          </p:cNvPr>
          <p:cNvSpPr/>
          <p:nvPr/>
        </p:nvSpPr>
        <p:spPr>
          <a:xfrm>
            <a:off x="41066" y="2161095"/>
            <a:ext cx="1703532" cy="515852"/>
          </a:xfrm>
          <a:prstGeom prst="roundRect">
            <a:avLst>
              <a:gd name="adj" fmla="val 50000"/>
            </a:avLst>
          </a:prstGeom>
          <a:solidFill>
            <a:srgbClr val="0070C0"/>
          </a:solidFill>
          <a:ln w="25400" cap="flat" cmpd="sng" algn="ctr">
            <a:noFill/>
            <a:prstDash val="solid"/>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sp>
        <p:nvSpPr>
          <p:cNvPr id="185" name="TextBox 175">
            <a:extLst>
              <a:ext uri="{FF2B5EF4-FFF2-40B4-BE49-F238E27FC236}">
                <a16:creationId xmlns="" xmlns:a16="http://schemas.microsoft.com/office/drawing/2014/main" id="{F3231F81-B65C-41C6-AE21-66FFFD53C3B6}"/>
              </a:ext>
            </a:extLst>
          </p:cNvPr>
          <p:cNvSpPr txBox="1"/>
          <p:nvPr/>
        </p:nvSpPr>
        <p:spPr>
          <a:xfrm>
            <a:off x="40321" y="2188927"/>
            <a:ext cx="1667454" cy="379463"/>
          </a:xfrm>
          <a:prstGeom prst="rect">
            <a:avLst/>
          </a:prstGeom>
          <a:noFill/>
        </p:spPr>
        <p:txBody>
          <a:bodyPr wrap="square" rtlCol="0">
            <a:spAutoFit/>
          </a:bodyPr>
          <a:lstStyle/>
          <a:p>
            <a:pPr algn="ctr" defTabSz="609417" fontAlgn="auto">
              <a:spcBef>
                <a:spcPts val="0"/>
              </a:spcBef>
              <a:spcAft>
                <a:spcPts val="0"/>
              </a:spcAft>
            </a:pPr>
            <a:r>
              <a:rPr lang="en-US" sz="1866" b="1" dirty="0">
                <a:solidFill>
                  <a:srgbClr val="FFFFFF"/>
                </a:solidFill>
                <a:latin typeface="Arial"/>
                <a:ea typeface=""/>
              </a:rPr>
              <a:t>CY17</a:t>
            </a:r>
          </a:p>
        </p:txBody>
      </p:sp>
      <p:grpSp>
        <p:nvGrpSpPr>
          <p:cNvPr id="186" name="Group 112">
            <a:extLst>
              <a:ext uri="{FF2B5EF4-FFF2-40B4-BE49-F238E27FC236}">
                <a16:creationId xmlns="" xmlns:a16="http://schemas.microsoft.com/office/drawing/2014/main" id="{505DC0E0-8903-44EA-AA2C-BB2B01AEC767}"/>
              </a:ext>
            </a:extLst>
          </p:cNvPr>
          <p:cNvGrpSpPr/>
          <p:nvPr/>
        </p:nvGrpSpPr>
        <p:grpSpPr>
          <a:xfrm>
            <a:off x="5020239" y="1065945"/>
            <a:ext cx="756894" cy="254374"/>
            <a:chOff x="6959557" y="3481680"/>
            <a:chExt cx="673872" cy="248100"/>
          </a:xfrm>
        </p:grpSpPr>
        <p:sp>
          <p:nvSpPr>
            <p:cNvPr id="187" name="Freeform: Shape 114">
              <a:extLst>
                <a:ext uri="{FF2B5EF4-FFF2-40B4-BE49-F238E27FC236}">
                  <a16:creationId xmlns="" xmlns:a16="http://schemas.microsoft.com/office/drawing/2014/main" id="{3E09061F-0220-4E5B-92DD-382AEF260805}"/>
                </a:ext>
              </a:extLst>
            </p:cNvPr>
            <p:cNvSpPr/>
            <p:nvPr/>
          </p:nvSpPr>
          <p:spPr>
            <a:xfrm>
              <a:off x="7314037" y="3553176"/>
              <a:ext cx="222518" cy="48707"/>
            </a:xfrm>
            <a:custGeom>
              <a:avLst/>
              <a:gdLst>
                <a:gd name="connsiteX0" fmla="*/ 0 w 222518"/>
                <a:gd name="connsiteY0" fmla="*/ 0 h 48707"/>
                <a:gd name="connsiteX1" fmla="*/ 171634 w 222518"/>
                <a:gd name="connsiteY1" fmla="*/ 0 h 48707"/>
                <a:gd name="connsiteX2" fmla="*/ 219027 w 222518"/>
                <a:gd name="connsiteY2" fmla="*/ 31414 h 48707"/>
                <a:gd name="connsiteX3" fmla="*/ 222518 w 222518"/>
                <a:gd name="connsiteY3" fmla="*/ 48707 h 48707"/>
                <a:gd name="connsiteX4" fmla="*/ 57800 w 222518"/>
                <a:gd name="connsiteY4" fmla="*/ 48706 h 48707"/>
                <a:gd name="connsiteX5" fmla="*/ 2422 w 222518"/>
                <a:gd name="connsiteY5" fmla="*/ 11999 h 48707"/>
                <a:gd name="connsiteX6" fmla="*/ 0 w 222518"/>
                <a:gd name="connsiteY6" fmla="*/ 0 h 4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518" h="48707">
                  <a:moveTo>
                    <a:pt x="0" y="0"/>
                  </a:moveTo>
                  <a:lnTo>
                    <a:pt x="171634" y="0"/>
                  </a:lnTo>
                  <a:cubicBezTo>
                    <a:pt x="192939" y="0"/>
                    <a:pt x="211219" y="12953"/>
                    <a:pt x="219027" y="31414"/>
                  </a:cubicBezTo>
                  <a:lnTo>
                    <a:pt x="222518" y="48707"/>
                  </a:lnTo>
                  <a:lnTo>
                    <a:pt x="57800" y="48706"/>
                  </a:lnTo>
                  <a:cubicBezTo>
                    <a:pt x="32905" y="48706"/>
                    <a:pt x="11546" y="33570"/>
                    <a:pt x="2422" y="11999"/>
                  </a:cubicBezTo>
                  <a:lnTo>
                    <a:pt x="0" y="0"/>
                  </a:lnTo>
                  <a:close/>
                </a:path>
              </a:pathLst>
            </a:custGeom>
            <a:solidFill>
              <a:srgbClr val="00BCEB">
                <a:lumMod val="75000"/>
              </a:srgbClr>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188" name="Freeform: Shape 115">
              <a:extLst>
                <a:ext uri="{FF2B5EF4-FFF2-40B4-BE49-F238E27FC236}">
                  <a16:creationId xmlns="" xmlns:a16="http://schemas.microsoft.com/office/drawing/2014/main" id="{D19237CC-90E6-42E9-B029-C13B1F21F5B5}"/>
                </a:ext>
              </a:extLst>
            </p:cNvPr>
            <p:cNvSpPr/>
            <p:nvPr/>
          </p:nvSpPr>
          <p:spPr>
            <a:xfrm>
              <a:off x="7038800" y="3609578"/>
              <a:ext cx="316188" cy="46468"/>
            </a:xfrm>
            <a:custGeom>
              <a:avLst/>
              <a:gdLst>
                <a:gd name="connsiteX0" fmla="*/ 57348 w 316188"/>
                <a:gd name="connsiteY0" fmla="*/ 0 h 46468"/>
                <a:gd name="connsiteX1" fmla="*/ 258839 w 316188"/>
                <a:gd name="connsiteY1" fmla="*/ 0 h 46468"/>
                <a:gd name="connsiteX2" fmla="*/ 314217 w 316188"/>
                <a:gd name="connsiteY2" fmla="*/ 36707 h 46468"/>
                <a:gd name="connsiteX3" fmla="*/ 316188 w 316188"/>
                <a:gd name="connsiteY3" fmla="*/ 46468 h 46468"/>
                <a:gd name="connsiteX4" fmla="*/ 0 w 316188"/>
                <a:gd name="connsiteY4" fmla="*/ 46467 h 46468"/>
                <a:gd name="connsiteX5" fmla="*/ 1970 w 316188"/>
                <a:gd name="connsiteY5" fmla="*/ 36707 h 46468"/>
                <a:gd name="connsiteX6" fmla="*/ 57348 w 316188"/>
                <a:gd name="connsiteY6" fmla="*/ 0 h 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188" h="46468">
                  <a:moveTo>
                    <a:pt x="57348" y="0"/>
                  </a:moveTo>
                  <a:lnTo>
                    <a:pt x="258839" y="0"/>
                  </a:lnTo>
                  <a:cubicBezTo>
                    <a:pt x="283734" y="0"/>
                    <a:pt x="305093" y="15136"/>
                    <a:pt x="314217" y="36707"/>
                  </a:cubicBezTo>
                  <a:lnTo>
                    <a:pt x="316188" y="46468"/>
                  </a:lnTo>
                  <a:lnTo>
                    <a:pt x="0" y="46467"/>
                  </a:lnTo>
                  <a:lnTo>
                    <a:pt x="1970" y="36707"/>
                  </a:lnTo>
                  <a:cubicBezTo>
                    <a:pt x="11094" y="15136"/>
                    <a:pt x="32453" y="0"/>
                    <a:pt x="57348" y="0"/>
                  </a:cubicBezTo>
                  <a:close/>
                </a:path>
              </a:pathLst>
            </a:custGeom>
            <a:solidFill>
              <a:srgbClr val="6EBE4A">
                <a:lumMod val="75000"/>
              </a:srgbClr>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189" name="Freeform: Shape 173">
              <a:extLst>
                <a:ext uri="{FF2B5EF4-FFF2-40B4-BE49-F238E27FC236}">
                  <a16:creationId xmlns="" xmlns:a16="http://schemas.microsoft.com/office/drawing/2014/main" id="{E7BC8F6F-BFF2-4D02-BE44-580C898BBC35}"/>
                </a:ext>
              </a:extLst>
            </p:cNvPr>
            <p:cNvSpPr/>
            <p:nvPr/>
          </p:nvSpPr>
          <p:spPr>
            <a:xfrm>
              <a:off x="7311736" y="3481680"/>
              <a:ext cx="321693" cy="120202"/>
            </a:xfrm>
            <a:custGeom>
              <a:avLst/>
              <a:gdLst>
                <a:gd name="connsiteX0" fmla="*/ 60101 w 321693"/>
                <a:gd name="connsiteY0" fmla="*/ 0 h 120202"/>
                <a:gd name="connsiteX1" fmla="*/ 261592 w 321693"/>
                <a:gd name="connsiteY1" fmla="*/ 0 h 120202"/>
                <a:gd name="connsiteX2" fmla="*/ 321693 w 321693"/>
                <a:gd name="connsiteY2" fmla="*/ 60101 h 120202"/>
                <a:gd name="connsiteX3" fmla="*/ 321692 w 321693"/>
                <a:gd name="connsiteY3" fmla="*/ 60101 h 120202"/>
                <a:gd name="connsiteX4" fmla="*/ 261591 w 321693"/>
                <a:gd name="connsiteY4" fmla="*/ 120202 h 120202"/>
                <a:gd name="connsiteX5" fmla="*/ 224819 w 321693"/>
                <a:gd name="connsiteY5" fmla="*/ 120202 h 120202"/>
                <a:gd name="connsiteX6" fmla="*/ 221328 w 321693"/>
                <a:gd name="connsiteY6" fmla="*/ 102909 h 120202"/>
                <a:gd name="connsiteX7" fmla="*/ 173935 w 321693"/>
                <a:gd name="connsiteY7" fmla="*/ 71495 h 120202"/>
                <a:gd name="connsiteX8" fmla="*/ 2301 w 321693"/>
                <a:gd name="connsiteY8" fmla="*/ 71495 h 120202"/>
                <a:gd name="connsiteX9" fmla="*/ 0 w 321693"/>
                <a:gd name="connsiteY9" fmla="*/ 60100 h 120202"/>
                <a:gd name="connsiteX10" fmla="*/ 4723 w 321693"/>
                <a:gd name="connsiteY10" fmla="*/ 36707 h 120202"/>
                <a:gd name="connsiteX11" fmla="*/ 60101 w 321693"/>
                <a:gd name="connsiteY11" fmla="*/ 0 h 1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93" h="120202">
                  <a:moveTo>
                    <a:pt x="60101" y="0"/>
                  </a:moveTo>
                  <a:lnTo>
                    <a:pt x="261592" y="0"/>
                  </a:lnTo>
                  <a:cubicBezTo>
                    <a:pt x="294785" y="0"/>
                    <a:pt x="321693" y="26908"/>
                    <a:pt x="321693" y="60101"/>
                  </a:cubicBezTo>
                  <a:lnTo>
                    <a:pt x="321692" y="60101"/>
                  </a:lnTo>
                  <a:cubicBezTo>
                    <a:pt x="321692" y="93294"/>
                    <a:pt x="294784" y="120202"/>
                    <a:pt x="261591" y="120202"/>
                  </a:cubicBezTo>
                  <a:lnTo>
                    <a:pt x="224819" y="120202"/>
                  </a:lnTo>
                  <a:lnTo>
                    <a:pt x="221328" y="102909"/>
                  </a:lnTo>
                  <a:cubicBezTo>
                    <a:pt x="213520" y="84448"/>
                    <a:pt x="195240" y="71495"/>
                    <a:pt x="173935" y="71495"/>
                  </a:cubicBezTo>
                  <a:lnTo>
                    <a:pt x="2301" y="71495"/>
                  </a:lnTo>
                  <a:lnTo>
                    <a:pt x="0" y="60100"/>
                  </a:lnTo>
                  <a:lnTo>
                    <a:pt x="4723" y="36707"/>
                  </a:lnTo>
                  <a:cubicBezTo>
                    <a:pt x="13847" y="15136"/>
                    <a:pt x="35206" y="0"/>
                    <a:pt x="60101" y="0"/>
                  </a:cubicBezTo>
                  <a:close/>
                </a:path>
              </a:pathLst>
            </a:custGeom>
            <a:solidFill>
              <a:srgbClr val="005073"/>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190" name="Freeform: Shape 174">
              <a:extLst>
                <a:ext uri="{FF2B5EF4-FFF2-40B4-BE49-F238E27FC236}">
                  <a16:creationId xmlns="" xmlns:a16="http://schemas.microsoft.com/office/drawing/2014/main" id="{FAF92F91-F854-4302-8BC4-DAE151474BE9}"/>
                </a:ext>
              </a:extLst>
            </p:cNvPr>
            <p:cNvSpPr/>
            <p:nvPr/>
          </p:nvSpPr>
          <p:spPr>
            <a:xfrm>
              <a:off x="6959557" y="3553176"/>
              <a:ext cx="577549" cy="102870"/>
            </a:xfrm>
            <a:custGeom>
              <a:avLst/>
              <a:gdLst>
                <a:gd name="connsiteX0" fmla="*/ 51435 w 577549"/>
                <a:gd name="connsiteY0" fmla="*/ 0 h 102870"/>
                <a:gd name="connsiteX1" fmla="*/ 354480 w 577549"/>
                <a:gd name="connsiteY1" fmla="*/ 0 h 102870"/>
                <a:gd name="connsiteX2" fmla="*/ 356902 w 577549"/>
                <a:gd name="connsiteY2" fmla="*/ 11999 h 102870"/>
                <a:gd name="connsiteX3" fmla="*/ 412280 w 577549"/>
                <a:gd name="connsiteY3" fmla="*/ 48706 h 102870"/>
                <a:gd name="connsiteX4" fmla="*/ 576998 w 577549"/>
                <a:gd name="connsiteY4" fmla="*/ 48707 h 102870"/>
                <a:gd name="connsiteX5" fmla="*/ 577549 w 577549"/>
                <a:gd name="connsiteY5" fmla="*/ 51435 h 102870"/>
                <a:gd name="connsiteX6" fmla="*/ 577548 w 577549"/>
                <a:gd name="connsiteY6" fmla="*/ 51435 h 102870"/>
                <a:gd name="connsiteX7" fmla="*/ 526113 w 577549"/>
                <a:gd name="connsiteY7" fmla="*/ 102870 h 102870"/>
                <a:gd name="connsiteX8" fmla="*/ 395431 w 577549"/>
                <a:gd name="connsiteY8" fmla="*/ 102870 h 102870"/>
                <a:gd name="connsiteX9" fmla="*/ 393460 w 577549"/>
                <a:gd name="connsiteY9" fmla="*/ 93109 h 102870"/>
                <a:gd name="connsiteX10" fmla="*/ 338082 w 577549"/>
                <a:gd name="connsiteY10" fmla="*/ 56402 h 102870"/>
                <a:gd name="connsiteX11" fmla="*/ 136591 w 577549"/>
                <a:gd name="connsiteY11" fmla="*/ 56402 h 102870"/>
                <a:gd name="connsiteX12" fmla="*/ 81213 w 577549"/>
                <a:gd name="connsiteY12" fmla="*/ 93109 h 102870"/>
                <a:gd name="connsiteX13" fmla="*/ 79243 w 577549"/>
                <a:gd name="connsiteY13" fmla="*/ 102869 h 102870"/>
                <a:gd name="connsiteX14" fmla="*/ 51435 w 577549"/>
                <a:gd name="connsiteY14" fmla="*/ 102869 h 102870"/>
                <a:gd name="connsiteX15" fmla="*/ 4042 w 577549"/>
                <a:gd name="connsiteY15" fmla="*/ 71455 h 102870"/>
                <a:gd name="connsiteX16" fmla="*/ 0 w 577549"/>
                <a:gd name="connsiteY16" fmla="*/ 51434 h 102870"/>
                <a:gd name="connsiteX17" fmla="*/ 4042 w 577549"/>
                <a:gd name="connsiteY17" fmla="*/ 31414 h 102870"/>
                <a:gd name="connsiteX18" fmla="*/ 51435 w 577549"/>
                <a:gd name="connsiteY18"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549" h="102870">
                  <a:moveTo>
                    <a:pt x="51435" y="0"/>
                  </a:moveTo>
                  <a:lnTo>
                    <a:pt x="354480" y="0"/>
                  </a:lnTo>
                  <a:lnTo>
                    <a:pt x="356902" y="11999"/>
                  </a:lnTo>
                  <a:cubicBezTo>
                    <a:pt x="366026" y="33570"/>
                    <a:pt x="387385" y="48706"/>
                    <a:pt x="412280" y="48706"/>
                  </a:cubicBezTo>
                  <a:lnTo>
                    <a:pt x="576998" y="48707"/>
                  </a:lnTo>
                  <a:lnTo>
                    <a:pt x="577549" y="51435"/>
                  </a:lnTo>
                  <a:lnTo>
                    <a:pt x="577548" y="51435"/>
                  </a:lnTo>
                  <a:cubicBezTo>
                    <a:pt x="577548" y="79842"/>
                    <a:pt x="554520" y="102870"/>
                    <a:pt x="526113" y="102870"/>
                  </a:cubicBezTo>
                  <a:lnTo>
                    <a:pt x="395431" y="102870"/>
                  </a:lnTo>
                  <a:lnTo>
                    <a:pt x="393460" y="93109"/>
                  </a:lnTo>
                  <a:cubicBezTo>
                    <a:pt x="384336" y="71538"/>
                    <a:pt x="362977" y="56402"/>
                    <a:pt x="338082" y="56402"/>
                  </a:cubicBezTo>
                  <a:lnTo>
                    <a:pt x="136591" y="56402"/>
                  </a:lnTo>
                  <a:cubicBezTo>
                    <a:pt x="111696" y="56402"/>
                    <a:pt x="90337" y="71538"/>
                    <a:pt x="81213" y="93109"/>
                  </a:cubicBezTo>
                  <a:lnTo>
                    <a:pt x="79243" y="102869"/>
                  </a:lnTo>
                  <a:lnTo>
                    <a:pt x="51435" y="102869"/>
                  </a:lnTo>
                  <a:cubicBezTo>
                    <a:pt x="30130" y="102869"/>
                    <a:pt x="11850" y="89916"/>
                    <a:pt x="4042" y="71455"/>
                  </a:cubicBezTo>
                  <a:lnTo>
                    <a:pt x="0" y="51434"/>
                  </a:lnTo>
                  <a:lnTo>
                    <a:pt x="4042" y="31414"/>
                  </a:lnTo>
                  <a:cubicBezTo>
                    <a:pt x="11850" y="12953"/>
                    <a:pt x="30130" y="0"/>
                    <a:pt x="51435" y="0"/>
                  </a:cubicBezTo>
                  <a:close/>
                </a:path>
              </a:pathLst>
            </a:custGeom>
            <a:solidFill>
              <a:srgbClr val="00BCEB">
                <a:lumMod val="60000"/>
                <a:lumOff val="40000"/>
              </a:srgbClr>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191" name="Freeform: Shape 176">
              <a:extLst>
                <a:ext uri="{FF2B5EF4-FFF2-40B4-BE49-F238E27FC236}">
                  <a16:creationId xmlns="" xmlns:a16="http://schemas.microsoft.com/office/drawing/2014/main" id="{28CFD1E5-38F4-4337-9EFD-AC7BF72A9F87}"/>
                </a:ext>
              </a:extLst>
            </p:cNvPr>
            <p:cNvSpPr/>
            <p:nvPr/>
          </p:nvSpPr>
          <p:spPr>
            <a:xfrm>
              <a:off x="7036047" y="3656045"/>
              <a:ext cx="321693" cy="73735"/>
            </a:xfrm>
            <a:custGeom>
              <a:avLst/>
              <a:gdLst>
                <a:gd name="connsiteX0" fmla="*/ 2753 w 321693"/>
                <a:gd name="connsiteY0" fmla="*/ 0 h 73735"/>
                <a:gd name="connsiteX1" fmla="*/ 318941 w 321693"/>
                <a:gd name="connsiteY1" fmla="*/ 1 h 73735"/>
                <a:gd name="connsiteX2" fmla="*/ 321693 w 321693"/>
                <a:gd name="connsiteY2" fmla="*/ 13634 h 73735"/>
                <a:gd name="connsiteX3" fmla="*/ 321692 w 321693"/>
                <a:gd name="connsiteY3" fmla="*/ 13634 h 73735"/>
                <a:gd name="connsiteX4" fmla="*/ 261591 w 321693"/>
                <a:gd name="connsiteY4" fmla="*/ 73735 h 73735"/>
                <a:gd name="connsiteX5" fmla="*/ 60101 w 321693"/>
                <a:gd name="connsiteY5" fmla="*/ 73734 h 73735"/>
                <a:gd name="connsiteX6" fmla="*/ 4723 w 321693"/>
                <a:gd name="connsiteY6" fmla="*/ 37027 h 73735"/>
                <a:gd name="connsiteX7" fmla="*/ 0 w 321693"/>
                <a:gd name="connsiteY7" fmla="*/ 13634 h 73735"/>
                <a:gd name="connsiteX8" fmla="*/ 2753 w 321693"/>
                <a:gd name="connsiteY8" fmla="*/ 0 h 7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93" h="73735">
                  <a:moveTo>
                    <a:pt x="2753" y="0"/>
                  </a:moveTo>
                  <a:lnTo>
                    <a:pt x="318941" y="1"/>
                  </a:lnTo>
                  <a:lnTo>
                    <a:pt x="321693" y="13634"/>
                  </a:lnTo>
                  <a:lnTo>
                    <a:pt x="321692" y="13634"/>
                  </a:lnTo>
                  <a:cubicBezTo>
                    <a:pt x="321692" y="46827"/>
                    <a:pt x="294784" y="73735"/>
                    <a:pt x="261591" y="73735"/>
                  </a:cubicBezTo>
                  <a:lnTo>
                    <a:pt x="60101" y="73734"/>
                  </a:lnTo>
                  <a:cubicBezTo>
                    <a:pt x="35206" y="73734"/>
                    <a:pt x="13847" y="58598"/>
                    <a:pt x="4723" y="37027"/>
                  </a:cubicBezTo>
                  <a:lnTo>
                    <a:pt x="0" y="13634"/>
                  </a:lnTo>
                  <a:lnTo>
                    <a:pt x="2753" y="0"/>
                  </a:lnTo>
                  <a:close/>
                </a:path>
              </a:pathLst>
            </a:custGeom>
            <a:solidFill>
              <a:srgbClr val="6EBE4A"/>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grpSp>
      <p:grpSp>
        <p:nvGrpSpPr>
          <p:cNvPr id="192" name="Group 208">
            <a:extLst>
              <a:ext uri="{FF2B5EF4-FFF2-40B4-BE49-F238E27FC236}">
                <a16:creationId xmlns="" xmlns:a16="http://schemas.microsoft.com/office/drawing/2014/main" id="{AAE322E7-FCC4-439B-8291-B095D0FBA118}"/>
              </a:ext>
            </a:extLst>
          </p:cNvPr>
          <p:cNvGrpSpPr>
            <a:grpSpLocks noChangeAspect="1"/>
          </p:cNvGrpSpPr>
          <p:nvPr/>
        </p:nvGrpSpPr>
        <p:grpSpPr>
          <a:xfrm>
            <a:off x="2645226" y="832689"/>
            <a:ext cx="922244" cy="810938"/>
            <a:chOff x="6146801" y="2133602"/>
            <a:chExt cx="644525" cy="566738"/>
          </a:xfrm>
        </p:grpSpPr>
        <p:sp>
          <p:nvSpPr>
            <p:cNvPr id="193" name="Freeform 278">
              <a:extLst>
                <a:ext uri="{FF2B5EF4-FFF2-40B4-BE49-F238E27FC236}">
                  <a16:creationId xmlns="" xmlns:a16="http://schemas.microsoft.com/office/drawing/2014/main" id="{BA609BAF-155A-49A8-AD6F-F89A45DF2FCC}"/>
                </a:ext>
              </a:extLst>
            </p:cNvPr>
            <p:cNvSpPr>
              <a:spLocks/>
            </p:cNvSpPr>
            <p:nvPr/>
          </p:nvSpPr>
          <p:spPr bwMode="auto">
            <a:xfrm>
              <a:off x="6146801" y="2482852"/>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4" name="Line 279">
              <a:extLst>
                <a:ext uri="{FF2B5EF4-FFF2-40B4-BE49-F238E27FC236}">
                  <a16:creationId xmlns="" xmlns:a16="http://schemas.microsoft.com/office/drawing/2014/main" id="{5F235CF8-E7C2-425E-8F76-FE26F3F6BAF4}"/>
                </a:ext>
              </a:extLst>
            </p:cNvPr>
            <p:cNvSpPr>
              <a:spLocks noChangeShapeType="1"/>
            </p:cNvSpPr>
            <p:nvPr/>
          </p:nvSpPr>
          <p:spPr bwMode="auto">
            <a:xfrm flipV="1">
              <a:off x="6176964"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5" name="Line 280">
              <a:extLst>
                <a:ext uri="{FF2B5EF4-FFF2-40B4-BE49-F238E27FC236}">
                  <a16:creationId xmlns="" xmlns:a16="http://schemas.microsoft.com/office/drawing/2014/main" id="{2EE3C644-0190-4F8F-AC43-C550C29F3BBD}"/>
                </a:ext>
              </a:extLst>
            </p:cNvPr>
            <p:cNvSpPr>
              <a:spLocks noChangeShapeType="1"/>
            </p:cNvSpPr>
            <p:nvPr/>
          </p:nvSpPr>
          <p:spPr bwMode="auto">
            <a:xfrm flipV="1">
              <a:off x="6207126"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6" name="Line 281">
              <a:extLst>
                <a:ext uri="{FF2B5EF4-FFF2-40B4-BE49-F238E27FC236}">
                  <a16:creationId xmlns="" xmlns:a16="http://schemas.microsoft.com/office/drawing/2014/main" id="{318B356E-16DE-4451-8F93-7EB8D244E11C}"/>
                </a:ext>
              </a:extLst>
            </p:cNvPr>
            <p:cNvSpPr>
              <a:spLocks noChangeShapeType="1"/>
            </p:cNvSpPr>
            <p:nvPr/>
          </p:nvSpPr>
          <p:spPr bwMode="auto">
            <a:xfrm flipV="1">
              <a:off x="6238876"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7" name="Line 282">
              <a:extLst>
                <a:ext uri="{FF2B5EF4-FFF2-40B4-BE49-F238E27FC236}">
                  <a16:creationId xmlns="" xmlns:a16="http://schemas.microsoft.com/office/drawing/2014/main" id="{D875075C-10BB-440B-826B-3452E8011CEB}"/>
                </a:ext>
              </a:extLst>
            </p:cNvPr>
            <p:cNvSpPr>
              <a:spLocks noChangeShapeType="1"/>
            </p:cNvSpPr>
            <p:nvPr/>
          </p:nvSpPr>
          <p:spPr bwMode="auto">
            <a:xfrm flipV="1">
              <a:off x="6267451"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8" name="Line 283">
              <a:extLst>
                <a:ext uri="{FF2B5EF4-FFF2-40B4-BE49-F238E27FC236}">
                  <a16:creationId xmlns="" xmlns:a16="http://schemas.microsoft.com/office/drawing/2014/main" id="{9911FE8D-AE21-45E8-84D7-D125EF0C6780}"/>
                </a:ext>
              </a:extLst>
            </p:cNvPr>
            <p:cNvSpPr>
              <a:spLocks noChangeShapeType="1"/>
            </p:cNvSpPr>
            <p:nvPr/>
          </p:nvSpPr>
          <p:spPr bwMode="auto">
            <a:xfrm flipV="1">
              <a:off x="6297614"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9" name="Freeform 284">
              <a:extLst>
                <a:ext uri="{FF2B5EF4-FFF2-40B4-BE49-F238E27FC236}">
                  <a16:creationId xmlns="" xmlns:a16="http://schemas.microsoft.com/office/drawing/2014/main" id="{B21F664B-FDC8-426D-822E-5134ADD091A0}"/>
                </a:ext>
              </a:extLst>
            </p:cNvPr>
            <p:cNvSpPr>
              <a:spLocks/>
            </p:cNvSpPr>
            <p:nvPr/>
          </p:nvSpPr>
          <p:spPr bwMode="auto">
            <a:xfrm>
              <a:off x="6146801" y="2598740"/>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0" name="Line 285">
              <a:extLst>
                <a:ext uri="{FF2B5EF4-FFF2-40B4-BE49-F238E27FC236}">
                  <a16:creationId xmlns="" xmlns:a16="http://schemas.microsoft.com/office/drawing/2014/main" id="{D68A56EE-7281-41EF-89B5-F5CBF94281D4}"/>
                </a:ext>
              </a:extLst>
            </p:cNvPr>
            <p:cNvSpPr>
              <a:spLocks noChangeShapeType="1"/>
            </p:cNvSpPr>
            <p:nvPr/>
          </p:nvSpPr>
          <p:spPr bwMode="auto">
            <a:xfrm flipV="1">
              <a:off x="6176964"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1" name="Line 286">
              <a:extLst>
                <a:ext uri="{FF2B5EF4-FFF2-40B4-BE49-F238E27FC236}">
                  <a16:creationId xmlns="" xmlns:a16="http://schemas.microsoft.com/office/drawing/2014/main" id="{A09CE9C3-9990-40E8-9317-2B9934A09ED6}"/>
                </a:ext>
              </a:extLst>
            </p:cNvPr>
            <p:cNvSpPr>
              <a:spLocks noChangeShapeType="1"/>
            </p:cNvSpPr>
            <p:nvPr/>
          </p:nvSpPr>
          <p:spPr bwMode="auto">
            <a:xfrm flipV="1">
              <a:off x="6207126"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2" name="Line 287">
              <a:extLst>
                <a:ext uri="{FF2B5EF4-FFF2-40B4-BE49-F238E27FC236}">
                  <a16:creationId xmlns="" xmlns:a16="http://schemas.microsoft.com/office/drawing/2014/main" id="{84424865-68A3-475A-9B40-4AB60213B17C}"/>
                </a:ext>
              </a:extLst>
            </p:cNvPr>
            <p:cNvSpPr>
              <a:spLocks noChangeShapeType="1"/>
            </p:cNvSpPr>
            <p:nvPr/>
          </p:nvSpPr>
          <p:spPr bwMode="auto">
            <a:xfrm flipV="1">
              <a:off x="6238876"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3" name="Line 288">
              <a:extLst>
                <a:ext uri="{FF2B5EF4-FFF2-40B4-BE49-F238E27FC236}">
                  <a16:creationId xmlns="" xmlns:a16="http://schemas.microsoft.com/office/drawing/2014/main" id="{A72F48BC-3EA5-4A2E-B057-DEE3B2C7D043}"/>
                </a:ext>
              </a:extLst>
            </p:cNvPr>
            <p:cNvSpPr>
              <a:spLocks noChangeShapeType="1"/>
            </p:cNvSpPr>
            <p:nvPr/>
          </p:nvSpPr>
          <p:spPr bwMode="auto">
            <a:xfrm flipV="1">
              <a:off x="6267451"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4" name="Line 289">
              <a:extLst>
                <a:ext uri="{FF2B5EF4-FFF2-40B4-BE49-F238E27FC236}">
                  <a16:creationId xmlns="" xmlns:a16="http://schemas.microsoft.com/office/drawing/2014/main" id="{4411AC95-40C7-496F-B483-D81322B016E4}"/>
                </a:ext>
              </a:extLst>
            </p:cNvPr>
            <p:cNvSpPr>
              <a:spLocks noChangeShapeType="1"/>
            </p:cNvSpPr>
            <p:nvPr/>
          </p:nvSpPr>
          <p:spPr bwMode="auto">
            <a:xfrm flipV="1">
              <a:off x="6297614"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5" name="Freeform 290">
              <a:extLst>
                <a:ext uri="{FF2B5EF4-FFF2-40B4-BE49-F238E27FC236}">
                  <a16:creationId xmlns="" xmlns:a16="http://schemas.microsoft.com/office/drawing/2014/main" id="{80BC03DA-45C1-434C-AB42-E7FB52469E2A}"/>
                </a:ext>
              </a:extLst>
            </p:cNvPr>
            <p:cNvSpPr>
              <a:spLocks/>
            </p:cNvSpPr>
            <p:nvPr/>
          </p:nvSpPr>
          <p:spPr bwMode="auto">
            <a:xfrm>
              <a:off x="6146801" y="2133602"/>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6" name="Line 291">
              <a:extLst>
                <a:ext uri="{FF2B5EF4-FFF2-40B4-BE49-F238E27FC236}">
                  <a16:creationId xmlns="" xmlns:a16="http://schemas.microsoft.com/office/drawing/2014/main" id="{9FDFD85F-AC34-4340-BA19-3FB1C69965D9}"/>
                </a:ext>
              </a:extLst>
            </p:cNvPr>
            <p:cNvSpPr>
              <a:spLocks noChangeShapeType="1"/>
            </p:cNvSpPr>
            <p:nvPr/>
          </p:nvSpPr>
          <p:spPr bwMode="auto">
            <a:xfrm flipV="1">
              <a:off x="6176964"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7" name="Line 292">
              <a:extLst>
                <a:ext uri="{FF2B5EF4-FFF2-40B4-BE49-F238E27FC236}">
                  <a16:creationId xmlns="" xmlns:a16="http://schemas.microsoft.com/office/drawing/2014/main" id="{306CFE60-58C0-479C-9982-26896EFDE4F3}"/>
                </a:ext>
              </a:extLst>
            </p:cNvPr>
            <p:cNvSpPr>
              <a:spLocks noChangeShapeType="1"/>
            </p:cNvSpPr>
            <p:nvPr/>
          </p:nvSpPr>
          <p:spPr bwMode="auto">
            <a:xfrm flipV="1">
              <a:off x="6207126"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8" name="Line 293">
              <a:extLst>
                <a:ext uri="{FF2B5EF4-FFF2-40B4-BE49-F238E27FC236}">
                  <a16:creationId xmlns="" xmlns:a16="http://schemas.microsoft.com/office/drawing/2014/main" id="{9D8EF3AB-3565-4C00-9097-8238657AF142}"/>
                </a:ext>
              </a:extLst>
            </p:cNvPr>
            <p:cNvSpPr>
              <a:spLocks noChangeShapeType="1"/>
            </p:cNvSpPr>
            <p:nvPr/>
          </p:nvSpPr>
          <p:spPr bwMode="auto">
            <a:xfrm flipV="1">
              <a:off x="6238876"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9" name="Line 294">
              <a:extLst>
                <a:ext uri="{FF2B5EF4-FFF2-40B4-BE49-F238E27FC236}">
                  <a16:creationId xmlns="" xmlns:a16="http://schemas.microsoft.com/office/drawing/2014/main" id="{09990077-B779-44A5-BC7F-4E87944ABC16}"/>
                </a:ext>
              </a:extLst>
            </p:cNvPr>
            <p:cNvSpPr>
              <a:spLocks noChangeShapeType="1"/>
            </p:cNvSpPr>
            <p:nvPr/>
          </p:nvSpPr>
          <p:spPr bwMode="auto">
            <a:xfrm flipV="1">
              <a:off x="6267451"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0" name="Line 295">
              <a:extLst>
                <a:ext uri="{FF2B5EF4-FFF2-40B4-BE49-F238E27FC236}">
                  <a16:creationId xmlns="" xmlns:a16="http://schemas.microsoft.com/office/drawing/2014/main" id="{DA2D9B8A-2393-4E44-AC60-8BD75857F981}"/>
                </a:ext>
              </a:extLst>
            </p:cNvPr>
            <p:cNvSpPr>
              <a:spLocks noChangeShapeType="1"/>
            </p:cNvSpPr>
            <p:nvPr/>
          </p:nvSpPr>
          <p:spPr bwMode="auto">
            <a:xfrm flipV="1">
              <a:off x="6297614"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1" name="Freeform 296">
              <a:extLst>
                <a:ext uri="{FF2B5EF4-FFF2-40B4-BE49-F238E27FC236}">
                  <a16:creationId xmlns="" xmlns:a16="http://schemas.microsoft.com/office/drawing/2014/main" id="{7C901B3D-AE69-4196-85AD-BCFEE1638899}"/>
                </a:ext>
              </a:extLst>
            </p:cNvPr>
            <p:cNvSpPr>
              <a:spLocks/>
            </p:cNvSpPr>
            <p:nvPr/>
          </p:nvSpPr>
          <p:spPr bwMode="auto">
            <a:xfrm>
              <a:off x="6146801" y="2365377"/>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2" name="Line 297">
              <a:extLst>
                <a:ext uri="{FF2B5EF4-FFF2-40B4-BE49-F238E27FC236}">
                  <a16:creationId xmlns="" xmlns:a16="http://schemas.microsoft.com/office/drawing/2014/main" id="{A23F54D7-13C0-4F57-ABCD-923467F19642}"/>
                </a:ext>
              </a:extLst>
            </p:cNvPr>
            <p:cNvSpPr>
              <a:spLocks noChangeShapeType="1"/>
            </p:cNvSpPr>
            <p:nvPr/>
          </p:nvSpPr>
          <p:spPr bwMode="auto">
            <a:xfrm flipV="1">
              <a:off x="6176964"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3" name="Line 298">
              <a:extLst>
                <a:ext uri="{FF2B5EF4-FFF2-40B4-BE49-F238E27FC236}">
                  <a16:creationId xmlns="" xmlns:a16="http://schemas.microsoft.com/office/drawing/2014/main" id="{6DD96188-E12E-43D0-A349-32580B5372C6}"/>
                </a:ext>
              </a:extLst>
            </p:cNvPr>
            <p:cNvSpPr>
              <a:spLocks noChangeShapeType="1"/>
            </p:cNvSpPr>
            <p:nvPr/>
          </p:nvSpPr>
          <p:spPr bwMode="auto">
            <a:xfrm flipV="1">
              <a:off x="6207126"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4" name="Line 299">
              <a:extLst>
                <a:ext uri="{FF2B5EF4-FFF2-40B4-BE49-F238E27FC236}">
                  <a16:creationId xmlns="" xmlns:a16="http://schemas.microsoft.com/office/drawing/2014/main" id="{1A25EA2D-1746-4B33-96CD-7E4892C9D2CE}"/>
                </a:ext>
              </a:extLst>
            </p:cNvPr>
            <p:cNvSpPr>
              <a:spLocks noChangeShapeType="1"/>
            </p:cNvSpPr>
            <p:nvPr/>
          </p:nvSpPr>
          <p:spPr bwMode="auto">
            <a:xfrm flipV="1">
              <a:off x="6238876"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5" name="Line 300">
              <a:extLst>
                <a:ext uri="{FF2B5EF4-FFF2-40B4-BE49-F238E27FC236}">
                  <a16:creationId xmlns="" xmlns:a16="http://schemas.microsoft.com/office/drawing/2014/main" id="{4A5FE691-9E19-4407-8918-B3B7214126E9}"/>
                </a:ext>
              </a:extLst>
            </p:cNvPr>
            <p:cNvSpPr>
              <a:spLocks noChangeShapeType="1"/>
            </p:cNvSpPr>
            <p:nvPr/>
          </p:nvSpPr>
          <p:spPr bwMode="auto">
            <a:xfrm flipV="1">
              <a:off x="6267451"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6" name="Line 301">
              <a:extLst>
                <a:ext uri="{FF2B5EF4-FFF2-40B4-BE49-F238E27FC236}">
                  <a16:creationId xmlns="" xmlns:a16="http://schemas.microsoft.com/office/drawing/2014/main" id="{16691C0B-9E89-4EB5-A853-5F38FCDE866E}"/>
                </a:ext>
              </a:extLst>
            </p:cNvPr>
            <p:cNvSpPr>
              <a:spLocks noChangeShapeType="1"/>
            </p:cNvSpPr>
            <p:nvPr/>
          </p:nvSpPr>
          <p:spPr bwMode="auto">
            <a:xfrm flipV="1">
              <a:off x="6297614"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7" name="Freeform 302">
              <a:extLst>
                <a:ext uri="{FF2B5EF4-FFF2-40B4-BE49-F238E27FC236}">
                  <a16:creationId xmlns="" xmlns:a16="http://schemas.microsoft.com/office/drawing/2014/main" id="{950F351D-0BB0-42CE-9BE0-6F71B5CC13DA}"/>
                </a:ext>
              </a:extLst>
            </p:cNvPr>
            <p:cNvSpPr>
              <a:spLocks/>
            </p:cNvSpPr>
            <p:nvPr/>
          </p:nvSpPr>
          <p:spPr bwMode="auto">
            <a:xfrm>
              <a:off x="6146801" y="2251077"/>
              <a:ext cx="644525" cy="103188"/>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8" name="Line 303">
              <a:extLst>
                <a:ext uri="{FF2B5EF4-FFF2-40B4-BE49-F238E27FC236}">
                  <a16:creationId xmlns="" xmlns:a16="http://schemas.microsoft.com/office/drawing/2014/main" id="{6F92CC80-C1B9-44B1-9186-526E402EA0A3}"/>
                </a:ext>
              </a:extLst>
            </p:cNvPr>
            <p:cNvSpPr>
              <a:spLocks noChangeShapeType="1"/>
            </p:cNvSpPr>
            <p:nvPr/>
          </p:nvSpPr>
          <p:spPr bwMode="auto">
            <a:xfrm flipV="1">
              <a:off x="6176964"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9" name="Line 304">
              <a:extLst>
                <a:ext uri="{FF2B5EF4-FFF2-40B4-BE49-F238E27FC236}">
                  <a16:creationId xmlns="" xmlns:a16="http://schemas.microsoft.com/office/drawing/2014/main" id="{BE5F7CA2-0EAB-4629-99EA-A708D49F3B2C}"/>
                </a:ext>
              </a:extLst>
            </p:cNvPr>
            <p:cNvSpPr>
              <a:spLocks noChangeShapeType="1"/>
            </p:cNvSpPr>
            <p:nvPr/>
          </p:nvSpPr>
          <p:spPr bwMode="auto">
            <a:xfrm flipV="1">
              <a:off x="6207126"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20" name="Line 305">
              <a:extLst>
                <a:ext uri="{FF2B5EF4-FFF2-40B4-BE49-F238E27FC236}">
                  <a16:creationId xmlns="" xmlns:a16="http://schemas.microsoft.com/office/drawing/2014/main" id="{8A0973D8-C010-4FAC-BE1B-47611602E8C0}"/>
                </a:ext>
              </a:extLst>
            </p:cNvPr>
            <p:cNvSpPr>
              <a:spLocks noChangeShapeType="1"/>
            </p:cNvSpPr>
            <p:nvPr/>
          </p:nvSpPr>
          <p:spPr bwMode="auto">
            <a:xfrm flipV="1">
              <a:off x="6238876"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21" name="Line 306">
              <a:extLst>
                <a:ext uri="{FF2B5EF4-FFF2-40B4-BE49-F238E27FC236}">
                  <a16:creationId xmlns="" xmlns:a16="http://schemas.microsoft.com/office/drawing/2014/main" id="{036E40FA-26D7-43D5-A25C-0721FE6DA52C}"/>
                </a:ext>
              </a:extLst>
            </p:cNvPr>
            <p:cNvSpPr>
              <a:spLocks noChangeShapeType="1"/>
            </p:cNvSpPr>
            <p:nvPr/>
          </p:nvSpPr>
          <p:spPr bwMode="auto">
            <a:xfrm flipV="1">
              <a:off x="6267451"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22" name="Line 307">
              <a:extLst>
                <a:ext uri="{FF2B5EF4-FFF2-40B4-BE49-F238E27FC236}">
                  <a16:creationId xmlns="" xmlns:a16="http://schemas.microsoft.com/office/drawing/2014/main" id="{65F7FB78-5ACE-4983-893E-E1C7197A6463}"/>
                </a:ext>
              </a:extLst>
            </p:cNvPr>
            <p:cNvSpPr>
              <a:spLocks noChangeShapeType="1"/>
            </p:cNvSpPr>
            <p:nvPr/>
          </p:nvSpPr>
          <p:spPr bwMode="auto">
            <a:xfrm flipV="1">
              <a:off x="6297614"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grpSp>
      <p:grpSp>
        <p:nvGrpSpPr>
          <p:cNvPr id="223" name="Group 245">
            <a:extLst>
              <a:ext uri="{FF2B5EF4-FFF2-40B4-BE49-F238E27FC236}">
                <a16:creationId xmlns="" xmlns:a16="http://schemas.microsoft.com/office/drawing/2014/main" id="{38774CE2-CD8B-43B6-BC3B-BC679D674C7A}"/>
              </a:ext>
            </a:extLst>
          </p:cNvPr>
          <p:cNvGrpSpPr/>
          <p:nvPr/>
        </p:nvGrpSpPr>
        <p:grpSpPr>
          <a:xfrm>
            <a:off x="2554898" y="2992030"/>
            <a:ext cx="1168366" cy="963654"/>
            <a:chOff x="-1771455" y="1398568"/>
            <a:chExt cx="1189416" cy="722509"/>
          </a:xfrm>
        </p:grpSpPr>
        <p:sp>
          <p:nvSpPr>
            <p:cNvPr id="224" name="Rounded Rectangle 1">
              <a:extLst>
                <a:ext uri="{FF2B5EF4-FFF2-40B4-BE49-F238E27FC236}">
                  <a16:creationId xmlns="" xmlns:a16="http://schemas.microsoft.com/office/drawing/2014/main" id="{B9C8B6A3-B03E-4090-A635-AA3B252BB474}"/>
                </a:ext>
              </a:extLst>
            </p:cNvPr>
            <p:cNvSpPr/>
            <p:nvPr/>
          </p:nvSpPr>
          <p:spPr>
            <a:xfrm>
              <a:off x="-1771455" y="1398568"/>
              <a:ext cx="1189416" cy="722509"/>
            </a:xfrm>
            <a:prstGeom prst="roundRect">
              <a:avLst>
                <a:gd name="adj" fmla="val 8460"/>
              </a:avLst>
            </a:prstGeom>
            <a:solidFill>
              <a:srgbClr val="00BCEB"/>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grpSp>
          <p:nvGrpSpPr>
            <p:cNvPr id="225" name="Group 247">
              <a:extLst>
                <a:ext uri="{FF2B5EF4-FFF2-40B4-BE49-F238E27FC236}">
                  <a16:creationId xmlns="" xmlns:a16="http://schemas.microsoft.com/office/drawing/2014/main" id="{2390E47D-3FBF-4563-AF8D-5D2FAF3D72B9}"/>
                </a:ext>
              </a:extLst>
            </p:cNvPr>
            <p:cNvGrpSpPr/>
            <p:nvPr/>
          </p:nvGrpSpPr>
          <p:grpSpPr>
            <a:xfrm>
              <a:off x="-1667836" y="1514532"/>
              <a:ext cx="982178" cy="490580"/>
              <a:chOff x="-1678285" y="1523147"/>
              <a:chExt cx="982178" cy="490580"/>
            </a:xfrm>
          </p:grpSpPr>
          <p:sp>
            <p:nvSpPr>
              <p:cNvPr id="226" name="Rounded Rectangle 3">
                <a:extLst>
                  <a:ext uri="{FF2B5EF4-FFF2-40B4-BE49-F238E27FC236}">
                    <a16:creationId xmlns="" xmlns:a16="http://schemas.microsoft.com/office/drawing/2014/main" id="{0473205A-C8F2-4649-A149-F45A440BCBDA}"/>
                  </a:ext>
                </a:extLst>
              </p:cNvPr>
              <p:cNvSpPr/>
              <p:nvPr/>
            </p:nvSpPr>
            <p:spPr>
              <a:xfrm>
                <a:off x="-1678285" y="1523147"/>
                <a:ext cx="288153" cy="486287"/>
              </a:xfrm>
              <a:prstGeom prst="roundRect">
                <a:avLst/>
              </a:prstGeom>
              <a:noFill/>
              <a:ln w="6350" cap="flat" cmpd="sng" algn="ctr">
                <a:solidFill>
                  <a:srgbClr val="FFFFFF"/>
                </a:solidFill>
                <a:prstDash val="dash"/>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227" name="Rounded Rectangle 137">
                <a:extLst>
                  <a:ext uri="{FF2B5EF4-FFF2-40B4-BE49-F238E27FC236}">
                    <a16:creationId xmlns="" xmlns:a16="http://schemas.microsoft.com/office/drawing/2014/main" id="{BB0D53A9-EF22-4F7F-945B-70CAD023F77A}"/>
                  </a:ext>
                </a:extLst>
              </p:cNvPr>
              <p:cNvSpPr/>
              <p:nvPr/>
            </p:nvSpPr>
            <p:spPr>
              <a:xfrm>
                <a:off x="-1331272" y="1523147"/>
                <a:ext cx="288153" cy="486287"/>
              </a:xfrm>
              <a:prstGeom prst="roundRect">
                <a:avLst/>
              </a:prstGeom>
              <a:noFill/>
              <a:ln w="6350" cap="flat" cmpd="sng" algn="ctr">
                <a:solidFill>
                  <a:srgbClr val="FFFFFF"/>
                </a:solidFill>
                <a:prstDash val="dash"/>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228" name="Rounded Rectangle 138">
                <a:extLst>
                  <a:ext uri="{FF2B5EF4-FFF2-40B4-BE49-F238E27FC236}">
                    <a16:creationId xmlns="" xmlns:a16="http://schemas.microsoft.com/office/drawing/2014/main" id="{74BEF3FD-94E8-4C12-B2BC-CD2195E597B6}"/>
                  </a:ext>
                </a:extLst>
              </p:cNvPr>
              <p:cNvSpPr/>
              <p:nvPr/>
            </p:nvSpPr>
            <p:spPr>
              <a:xfrm>
                <a:off x="-984260" y="1527440"/>
                <a:ext cx="288153" cy="486287"/>
              </a:xfrm>
              <a:prstGeom prst="roundRect">
                <a:avLst/>
              </a:prstGeom>
              <a:noFill/>
              <a:ln w="6350" cap="flat" cmpd="sng" algn="ctr">
                <a:solidFill>
                  <a:srgbClr val="FFFFFF"/>
                </a:solidFill>
                <a:prstDash val="dash"/>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grpSp>
      </p:grpSp>
      <p:sp>
        <p:nvSpPr>
          <p:cNvPr id="229" name="Title 2"/>
          <p:cNvSpPr txBox="1">
            <a:spLocks/>
          </p:cNvSpPr>
          <p:nvPr/>
        </p:nvSpPr>
        <p:spPr bwMode="auto">
          <a:xfrm>
            <a:off x="165364" y="32162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rtlCol="0" anchor="ctr" anchorCtr="0" compatLnSpc="1">
            <a:prstTxWarp prst="textNoShape">
              <a:avLst/>
            </a:prstTxWarp>
            <a:noAutofit/>
          </a:bodyPr>
          <a:lstStyle>
            <a:lvl1pPr marL="0" marR="0" indent="0" algn="l" defTabSz="913677" rtl="0" eaLnBrk="1" fontAlgn="auto" latinLnBrk="0" hangingPunct="1">
              <a:lnSpc>
                <a:spcPct val="80000"/>
              </a:lnSpc>
              <a:spcBef>
                <a:spcPts val="0"/>
              </a:spcBef>
              <a:spcAft>
                <a:spcPts val="0"/>
              </a:spcAft>
              <a:buClrTx/>
              <a:buSzTx/>
              <a:buFontTx/>
              <a:buNone/>
              <a:tabLst/>
              <a:defRPr lang="en-US" sz="3600" b="0" kern="1200" spc="0" baseline="0" dirty="0" err="1" smtClean="0">
                <a:solidFill>
                  <a:srgbClr val="204881"/>
                </a:solidFill>
                <a:effectLst/>
                <a:latin typeface="+mj-lt"/>
                <a:ea typeface="ＭＳ 明朝"/>
                <a:cs typeface="Times New Roman"/>
              </a:defRPr>
            </a:lvl1pPr>
          </a:lstStyle>
          <a:p>
            <a:r>
              <a:rPr lang="en-US" altLang="ja-JP" smtClean="0">
                <a:ea typeface="Meiryo" charset="-128"/>
                <a:cs typeface="Meiryo" charset="-128"/>
              </a:rPr>
              <a:t>HX</a:t>
            </a:r>
            <a:r>
              <a:rPr lang="ja-JP" altLang="en-US" dirty="0" smtClean="0">
                <a:ea typeface="Meiryo" charset="-128"/>
                <a:cs typeface="Meiryo" charset="-128"/>
              </a:rPr>
              <a:t>の今後</a:t>
            </a:r>
            <a:endParaRPr lang="ja-JP" altLang="en-US" sz="2000" dirty="0">
              <a:ea typeface="Meiryo" charset="-128"/>
              <a:cs typeface="Meiryo" charset="-128"/>
            </a:endParaRPr>
          </a:p>
        </p:txBody>
      </p:sp>
    </p:spTree>
    <p:extLst>
      <p:ext uri="{BB962C8B-B14F-4D97-AF65-F5344CB8AC3E}">
        <p14:creationId xmlns:p14="http://schemas.microsoft.com/office/powerpoint/2010/main" val="1211499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2444579" y="905352"/>
            <a:ext cx="3808520" cy="1947273"/>
            <a:chOff x="2530136" y="1230934"/>
            <a:chExt cx="3808520" cy="1947273"/>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4062" t="9561" r="5851" b="8673"/>
            <a:stretch/>
          </p:blipFill>
          <p:spPr>
            <a:xfrm>
              <a:off x="2530136" y="1230934"/>
              <a:ext cx="3808520" cy="1947273"/>
            </a:xfrm>
            <a:prstGeom prst="rect">
              <a:avLst/>
            </a:prstGeom>
          </p:spPr>
        </p:pic>
        <p:sp>
          <p:nvSpPr>
            <p:cNvPr id="4" name="テキスト ボックス 3"/>
            <p:cNvSpPr txBox="1"/>
            <p:nvPr/>
          </p:nvSpPr>
          <p:spPr>
            <a:xfrm>
              <a:off x="3053812" y="1806986"/>
              <a:ext cx="3122971" cy="1292662"/>
            </a:xfrm>
            <a:prstGeom prst="rect">
              <a:avLst/>
            </a:prstGeom>
            <a:noFill/>
          </p:spPr>
          <p:txBody>
            <a:bodyPr wrap="none" rtlCol="0">
              <a:spAutoFit/>
            </a:bodyPr>
            <a:lstStyle/>
            <a:p>
              <a:pPr algn="ctr"/>
              <a:r>
                <a:rPr kumimoji="1" lang="en-US" altLang="ja-JP" sz="2600" b="1" i="1" dirty="0">
                  <a:solidFill>
                    <a:schemeClr val="bg2"/>
                  </a:solidFill>
                  <a:latin typeface="+mj-lt"/>
                </a:rPr>
                <a:t>Cisco</a:t>
              </a:r>
            </a:p>
            <a:p>
              <a:pPr algn="ctr"/>
              <a:r>
                <a:rPr kumimoji="1" lang="en-US" altLang="ja-JP" sz="2600" b="1" i="1" dirty="0">
                  <a:solidFill>
                    <a:schemeClr val="bg2"/>
                  </a:solidFill>
                  <a:latin typeface="+mj-lt"/>
                </a:rPr>
                <a:t>Intersight</a:t>
              </a:r>
            </a:p>
            <a:p>
              <a:pPr algn="ctr"/>
              <a:r>
                <a:rPr kumimoji="1" lang="en-US" altLang="ja-JP" sz="2600" b="1" i="1" dirty="0">
                  <a:solidFill>
                    <a:schemeClr val="bg2"/>
                  </a:solidFill>
                  <a:latin typeface="+mj-lt"/>
                </a:rPr>
                <a:t>Cloud Management</a:t>
              </a:r>
            </a:p>
          </p:txBody>
        </p:sp>
      </p:grpSp>
      <p:grpSp>
        <p:nvGrpSpPr>
          <p:cNvPr id="5" name="図形グループ 4"/>
          <p:cNvGrpSpPr/>
          <p:nvPr/>
        </p:nvGrpSpPr>
        <p:grpSpPr>
          <a:xfrm>
            <a:off x="6253099" y="786125"/>
            <a:ext cx="1954672" cy="1360330"/>
            <a:chOff x="5808284" y="196684"/>
            <a:chExt cx="1954672" cy="1360330"/>
          </a:xfrm>
        </p:grpSpPr>
        <p:grpSp>
          <p:nvGrpSpPr>
            <p:cNvPr id="6" name="図形グループ 5"/>
            <p:cNvGrpSpPr/>
            <p:nvPr/>
          </p:nvGrpSpPr>
          <p:grpSpPr>
            <a:xfrm>
              <a:off x="6729616" y="525163"/>
              <a:ext cx="1033340" cy="1031851"/>
              <a:chOff x="7001835" y="788506"/>
              <a:chExt cx="1033340" cy="1031851"/>
            </a:xfrm>
          </p:grpSpPr>
          <p:sp>
            <p:nvSpPr>
              <p:cNvPr id="9" name="円/楕円 8"/>
              <p:cNvSpPr/>
              <p:nvPr/>
            </p:nvSpPr>
            <p:spPr>
              <a:xfrm>
                <a:off x="7003323" y="788506"/>
                <a:ext cx="1031852" cy="1031851"/>
              </a:xfrm>
              <a:prstGeom prst="ellipse">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Group 7"/>
              <p:cNvGrpSpPr>
                <a:grpSpLocks noChangeAspect="1"/>
              </p:cNvGrpSpPr>
              <p:nvPr/>
            </p:nvGrpSpPr>
            <p:grpSpPr>
              <a:xfrm>
                <a:off x="7058595" y="844527"/>
                <a:ext cx="908393" cy="909993"/>
                <a:chOff x="5790601" y="1358639"/>
                <a:chExt cx="566984" cy="567982"/>
              </a:xfrm>
              <a:solidFill>
                <a:srgbClr val="00B0F0"/>
              </a:solidFill>
            </p:grpSpPr>
            <p:sp>
              <p:nvSpPr>
                <p:cNvPr id="17" name="Freeform 272"/>
                <p:cNvSpPr>
                  <a:spLocks/>
                </p:cNvSpPr>
                <p:nvPr/>
              </p:nvSpPr>
              <p:spPr bwMode="auto">
                <a:xfrm>
                  <a:off x="6019590" y="1358639"/>
                  <a:ext cx="106997" cy="567982"/>
                </a:xfrm>
                <a:custGeom>
                  <a:avLst/>
                  <a:gdLst>
                    <a:gd name="T0" fmla="*/ 0 w 45"/>
                    <a:gd name="T1" fmla="*/ 217 h 240"/>
                    <a:gd name="T2" fmla="*/ 0 w 45"/>
                    <a:gd name="T3" fmla="*/ 22 h 240"/>
                    <a:gd name="T4" fmla="*/ 23 w 45"/>
                    <a:gd name="T5" fmla="*/ 0 h 240"/>
                    <a:gd name="T6" fmla="*/ 45 w 45"/>
                    <a:gd name="T7" fmla="*/ 22 h 240"/>
                    <a:gd name="T8" fmla="*/ 45 w 45"/>
                    <a:gd name="T9" fmla="*/ 217 h 240"/>
                    <a:gd name="T10" fmla="*/ 23 w 45"/>
                    <a:gd name="T11" fmla="*/ 240 h 240"/>
                    <a:gd name="T12" fmla="*/ 0 w 45"/>
                    <a:gd name="T13" fmla="*/ 217 h 240"/>
                  </a:gdLst>
                  <a:ahLst/>
                  <a:cxnLst>
                    <a:cxn ang="0">
                      <a:pos x="T0" y="T1"/>
                    </a:cxn>
                    <a:cxn ang="0">
                      <a:pos x="T2" y="T3"/>
                    </a:cxn>
                    <a:cxn ang="0">
                      <a:pos x="T4" y="T5"/>
                    </a:cxn>
                    <a:cxn ang="0">
                      <a:pos x="T6" y="T7"/>
                    </a:cxn>
                    <a:cxn ang="0">
                      <a:pos x="T8" y="T9"/>
                    </a:cxn>
                    <a:cxn ang="0">
                      <a:pos x="T10" y="T11"/>
                    </a:cxn>
                    <a:cxn ang="0">
                      <a:pos x="T12" y="T13"/>
                    </a:cxn>
                  </a:cxnLst>
                  <a:rect l="0" t="0" r="r" b="b"/>
                  <a:pathLst>
                    <a:path w="45" h="240">
                      <a:moveTo>
                        <a:pt x="0" y="217"/>
                      </a:moveTo>
                      <a:cubicBezTo>
                        <a:pt x="0" y="22"/>
                        <a:pt x="0" y="22"/>
                        <a:pt x="0" y="22"/>
                      </a:cubicBezTo>
                      <a:cubicBezTo>
                        <a:pt x="0" y="10"/>
                        <a:pt x="10" y="0"/>
                        <a:pt x="23" y="0"/>
                      </a:cubicBezTo>
                      <a:cubicBezTo>
                        <a:pt x="35" y="0"/>
                        <a:pt x="45" y="10"/>
                        <a:pt x="45" y="22"/>
                      </a:cubicBezTo>
                      <a:cubicBezTo>
                        <a:pt x="45" y="217"/>
                        <a:pt x="45" y="217"/>
                        <a:pt x="45" y="217"/>
                      </a:cubicBezTo>
                      <a:cubicBezTo>
                        <a:pt x="45" y="230"/>
                        <a:pt x="35" y="240"/>
                        <a:pt x="23" y="240"/>
                      </a:cubicBezTo>
                      <a:cubicBezTo>
                        <a:pt x="10" y="240"/>
                        <a:pt x="0" y="230"/>
                        <a:pt x="0"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73"/>
                <p:cNvSpPr>
                  <a:spLocks/>
                </p:cNvSpPr>
                <p:nvPr/>
              </p:nvSpPr>
              <p:spPr bwMode="auto">
                <a:xfrm>
                  <a:off x="5790601" y="1587631"/>
                  <a:ext cx="566984" cy="106997"/>
                </a:xfrm>
                <a:custGeom>
                  <a:avLst/>
                  <a:gdLst>
                    <a:gd name="T0" fmla="*/ 22 w 240"/>
                    <a:gd name="T1" fmla="*/ 0 h 45"/>
                    <a:gd name="T2" fmla="*/ 217 w 240"/>
                    <a:gd name="T3" fmla="*/ 0 h 45"/>
                    <a:gd name="T4" fmla="*/ 240 w 240"/>
                    <a:gd name="T5" fmla="*/ 23 h 45"/>
                    <a:gd name="T6" fmla="*/ 217 w 240"/>
                    <a:gd name="T7" fmla="*/ 45 h 45"/>
                    <a:gd name="T8" fmla="*/ 22 w 240"/>
                    <a:gd name="T9" fmla="*/ 45 h 45"/>
                    <a:gd name="T10" fmla="*/ 0 w 240"/>
                    <a:gd name="T11" fmla="*/ 23 h 45"/>
                    <a:gd name="T12" fmla="*/ 22 w 2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40" h="45">
                      <a:moveTo>
                        <a:pt x="22" y="0"/>
                      </a:moveTo>
                      <a:cubicBezTo>
                        <a:pt x="217" y="0"/>
                        <a:pt x="217" y="0"/>
                        <a:pt x="217" y="0"/>
                      </a:cubicBezTo>
                      <a:cubicBezTo>
                        <a:pt x="229" y="0"/>
                        <a:pt x="240" y="10"/>
                        <a:pt x="240" y="23"/>
                      </a:cubicBezTo>
                      <a:cubicBezTo>
                        <a:pt x="240" y="35"/>
                        <a:pt x="229" y="45"/>
                        <a:pt x="217" y="45"/>
                      </a:cubicBezTo>
                      <a:cubicBezTo>
                        <a:pt x="22" y="45"/>
                        <a:pt x="22" y="45"/>
                        <a:pt x="22" y="45"/>
                      </a:cubicBezTo>
                      <a:cubicBezTo>
                        <a:pt x="10" y="45"/>
                        <a:pt x="0" y="35"/>
                        <a:pt x="0" y="23"/>
                      </a:cubicBezTo>
                      <a:cubicBezTo>
                        <a:pt x="0" y="10"/>
                        <a:pt x="1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74"/>
                <p:cNvSpPr>
                  <a:spLocks/>
                </p:cNvSpPr>
                <p:nvPr/>
              </p:nvSpPr>
              <p:spPr bwMode="auto">
                <a:xfrm>
                  <a:off x="5851598" y="1420637"/>
                  <a:ext cx="441987" cy="441986"/>
                </a:xfrm>
                <a:custGeom>
                  <a:avLst/>
                  <a:gdLst>
                    <a:gd name="T0" fmla="*/ 9 w 187"/>
                    <a:gd name="T1" fmla="*/ 147 h 187"/>
                    <a:gd name="T2" fmla="*/ 147 w 187"/>
                    <a:gd name="T3" fmla="*/ 9 h 187"/>
                    <a:gd name="T4" fmla="*/ 178 w 187"/>
                    <a:gd name="T5" fmla="*/ 9 h 187"/>
                    <a:gd name="T6" fmla="*/ 178 w 187"/>
                    <a:gd name="T7" fmla="*/ 41 h 187"/>
                    <a:gd name="T8" fmla="*/ 41 w 187"/>
                    <a:gd name="T9" fmla="*/ 178 h 187"/>
                    <a:gd name="T10" fmla="*/ 9 w 187"/>
                    <a:gd name="T11" fmla="*/ 178 h 187"/>
                    <a:gd name="T12" fmla="*/ 9 w 187"/>
                    <a:gd name="T13" fmla="*/ 178 h 187"/>
                    <a:gd name="T14" fmla="*/ 9 w 187"/>
                    <a:gd name="T15" fmla="*/ 14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9" y="147"/>
                      </a:moveTo>
                      <a:cubicBezTo>
                        <a:pt x="147" y="9"/>
                        <a:pt x="147" y="9"/>
                        <a:pt x="147" y="9"/>
                      </a:cubicBezTo>
                      <a:cubicBezTo>
                        <a:pt x="155" y="0"/>
                        <a:pt x="170" y="0"/>
                        <a:pt x="178" y="9"/>
                      </a:cubicBezTo>
                      <a:cubicBezTo>
                        <a:pt x="187" y="18"/>
                        <a:pt x="187" y="32"/>
                        <a:pt x="178" y="41"/>
                      </a:cubicBezTo>
                      <a:cubicBezTo>
                        <a:pt x="41" y="178"/>
                        <a:pt x="41" y="178"/>
                        <a:pt x="41" y="178"/>
                      </a:cubicBezTo>
                      <a:cubicBezTo>
                        <a:pt x="32" y="187"/>
                        <a:pt x="18" y="187"/>
                        <a:pt x="9" y="178"/>
                      </a:cubicBezTo>
                      <a:cubicBezTo>
                        <a:pt x="9" y="178"/>
                        <a:pt x="9" y="178"/>
                        <a:pt x="9" y="178"/>
                      </a:cubicBezTo>
                      <a:cubicBezTo>
                        <a:pt x="0" y="170"/>
                        <a:pt x="0" y="155"/>
                        <a:pt x="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75"/>
                <p:cNvSpPr>
                  <a:spLocks/>
                </p:cNvSpPr>
                <p:nvPr/>
              </p:nvSpPr>
              <p:spPr bwMode="auto">
                <a:xfrm>
                  <a:off x="5851588" y="1420638"/>
                  <a:ext cx="441986" cy="441987"/>
                </a:xfrm>
                <a:custGeom>
                  <a:avLst/>
                  <a:gdLst>
                    <a:gd name="T0" fmla="*/ 41 w 187"/>
                    <a:gd name="T1" fmla="*/ 9 h 187"/>
                    <a:gd name="T2" fmla="*/ 178 w 187"/>
                    <a:gd name="T3" fmla="*/ 147 h 187"/>
                    <a:gd name="T4" fmla="*/ 178 w 187"/>
                    <a:gd name="T5" fmla="*/ 178 h 187"/>
                    <a:gd name="T6" fmla="*/ 147 w 187"/>
                    <a:gd name="T7" fmla="*/ 178 h 187"/>
                    <a:gd name="T8" fmla="*/ 9 w 187"/>
                    <a:gd name="T9" fmla="*/ 41 h 187"/>
                    <a:gd name="T10" fmla="*/ 9 w 187"/>
                    <a:gd name="T11" fmla="*/ 9 h 187"/>
                    <a:gd name="T12" fmla="*/ 9 w 187"/>
                    <a:gd name="T13" fmla="*/ 9 h 187"/>
                    <a:gd name="T14" fmla="*/ 41 w 187"/>
                    <a:gd name="T15" fmla="*/ 9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41" y="9"/>
                      </a:moveTo>
                      <a:cubicBezTo>
                        <a:pt x="178" y="147"/>
                        <a:pt x="178" y="147"/>
                        <a:pt x="178" y="147"/>
                      </a:cubicBezTo>
                      <a:cubicBezTo>
                        <a:pt x="187" y="155"/>
                        <a:pt x="187" y="170"/>
                        <a:pt x="178" y="178"/>
                      </a:cubicBezTo>
                      <a:cubicBezTo>
                        <a:pt x="170" y="187"/>
                        <a:pt x="155" y="187"/>
                        <a:pt x="147" y="178"/>
                      </a:cubicBezTo>
                      <a:cubicBezTo>
                        <a:pt x="9" y="41"/>
                        <a:pt x="9" y="41"/>
                        <a:pt x="9" y="41"/>
                      </a:cubicBezTo>
                      <a:cubicBezTo>
                        <a:pt x="0" y="32"/>
                        <a:pt x="0" y="18"/>
                        <a:pt x="9" y="9"/>
                      </a:cubicBezTo>
                      <a:cubicBezTo>
                        <a:pt x="9" y="9"/>
                        <a:pt x="9" y="9"/>
                        <a:pt x="9" y="9"/>
                      </a:cubicBezTo>
                      <a:cubicBezTo>
                        <a:pt x="18" y="0"/>
                        <a:pt x="32" y="0"/>
                        <a:pt x="4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77"/>
                <p:cNvSpPr>
                  <a:spLocks noEditPoints="1"/>
                </p:cNvSpPr>
                <p:nvPr/>
              </p:nvSpPr>
              <p:spPr bwMode="auto">
                <a:xfrm>
                  <a:off x="5899593" y="1467638"/>
                  <a:ext cx="346989" cy="346989"/>
                </a:xfrm>
                <a:custGeom>
                  <a:avLst/>
                  <a:gdLst>
                    <a:gd name="T0" fmla="*/ 74 w 147"/>
                    <a:gd name="T1" fmla="*/ 36 h 147"/>
                    <a:gd name="T2" fmla="*/ 112 w 147"/>
                    <a:gd name="T3" fmla="*/ 74 h 147"/>
                    <a:gd name="T4" fmla="*/ 74 w 147"/>
                    <a:gd name="T5" fmla="*/ 112 h 147"/>
                    <a:gd name="T6" fmla="*/ 35 w 147"/>
                    <a:gd name="T7" fmla="*/ 74 h 147"/>
                    <a:gd name="T8" fmla="*/ 74 w 147"/>
                    <a:gd name="T9" fmla="*/ 36 h 147"/>
                    <a:gd name="T10" fmla="*/ 74 w 147"/>
                    <a:gd name="T11" fmla="*/ 0 h 147"/>
                    <a:gd name="T12" fmla="*/ 0 w 147"/>
                    <a:gd name="T13" fmla="*/ 74 h 147"/>
                    <a:gd name="T14" fmla="*/ 74 w 147"/>
                    <a:gd name="T15" fmla="*/ 147 h 147"/>
                    <a:gd name="T16" fmla="*/ 147 w 147"/>
                    <a:gd name="T17" fmla="*/ 74 h 147"/>
                    <a:gd name="T18" fmla="*/ 74 w 14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4" y="36"/>
                      </a:moveTo>
                      <a:cubicBezTo>
                        <a:pt x="95" y="36"/>
                        <a:pt x="112" y="53"/>
                        <a:pt x="112" y="74"/>
                      </a:cubicBezTo>
                      <a:cubicBezTo>
                        <a:pt x="112" y="95"/>
                        <a:pt x="95" y="112"/>
                        <a:pt x="74" y="112"/>
                      </a:cubicBezTo>
                      <a:cubicBezTo>
                        <a:pt x="53" y="112"/>
                        <a:pt x="35" y="95"/>
                        <a:pt x="35" y="74"/>
                      </a:cubicBezTo>
                      <a:cubicBezTo>
                        <a:pt x="35" y="53"/>
                        <a:pt x="53" y="36"/>
                        <a:pt x="74" y="36"/>
                      </a:cubicBezTo>
                      <a:moveTo>
                        <a:pt x="74" y="0"/>
                      </a:moveTo>
                      <a:cubicBezTo>
                        <a:pt x="33" y="0"/>
                        <a:pt x="0" y="33"/>
                        <a:pt x="0" y="74"/>
                      </a:cubicBezTo>
                      <a:cubicBezTo>
                        <a:pt x="0" y="114"/>
                        <a:pt x="33" y="147"/>
                        <a:pt x="74" y="147"/>
                      </a:cubicBezTo>
                      <a:cubicBezTo>
                        <a:pt x="114" y="147"/>
                        <a:pt x="147" y="114"/>
                        <a:pt x="147" y="74"/>
                      </a:cubicBezTo>
                      <a:cubicBezTo>
                        <a:pt x="147" y="33"/>
                        <a:pt x="114" y="0"/>
                        <a:pt x="7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弦 10"/>
              <p:cNvSpPr/>
              <p:nvPr/>
            </p:nvSpPr>
            <p:spPr>
              <a:xfrm>
                <a:off x="7001835" y="792196"/>
                <a:ext cx="1024471" cy="1024471"/>
              </a:xfrm>
              <a:prstGeom prst="chord">
                <a:avLst>
                  <a:gd name="adj1" fmla="val 5410801"/>
                  <a:gd name="adj2" fmla="val 16200000"/>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Freeform 598"/>
              <p:cNvSpPr>
                <a:spLocks/>
              </p:cNvSpPr>
              <p:nvPr/>
            </p:nvSpPr>
            <p:spPr bwMode="auto">
              <a:xfrm>
                <a:off x="7321085" y="1135768"/>
                <a:ext cx="81748" cy="126970"/>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99"/>
              <p:cNvSpPr>
                <a:spLocks/>
              </p:cNvSpPr>
              <p:nvPr/>
            </p:nvSpPr>
            <p:spPr bwMode="auto">
              <a:xfrm>
                <a:off x="7305493" y="1012096"/>
                <a:ext cx="81748" cy="86964"/>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00"/>
              <p:cNvSpPr>
                <a:spLocks/>
              </p:cNvSpPr>
              <p:nvPr/>
            </p:nvSpPr>
            <p:spPr bwMode="auto">
              <a:xfrm>
                <a:off x="7245779" y="1373690"/>
                <a:ext cx="81748" cy="85227"/>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01"/>
              <p:cNvSpPr>
                <a:spLocks/>
              </p:cNvSpPr>
              <p:nvPr/>
            </p:nvSpPr>
            <p:spPr bwMode="auto">
              <a:xfrm>
                <a:off x="7318335" y="1374179"/>
                <a:ext cx="132188" cy="40004"/>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597"/>
              <p:cNvSpPr>
                <a:spLocks noEditPoints="1"/>
              </p:cNvSpPr>
              <p:nvPr/>
            </p:nvSpPr>
            <p:spPr bwMode="auto">
              <a:xfrm>
                <a:off x="7086427" y="883996"/>
                <a:ext cx="386126" cy="843563"/>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テキスト ボックス 6"/>
            <p:cNvSpPr txBox="1"/>
            <p:nvPr/>
          </p:nvSpPr>
          <p:spPr>
            <a:xfrm>
              <a:off x="7048498" y="196684"/>
              <a:ext cx="402674" cy="369332"/>
            </a:xfrm>
            <a:prstGeom prst="rect">
              <a:avLst/>
            </a:prstGeom>
            <a:noFill/>
          </p:spPr>
          <p:txBody>
            <a:bodyPr wrap="none" rtlCol="0">
              <a:spAutoFit/>
            </a:bodyPr>
            <a:lstStyle/>
            <a:p>
              <a:r>
                <a:rPr kumimoji="1" lang="en-US" altLang="ja-JP" dirty="0">
                  <a:latin typeface="+mj-lt"/>
                </a:rPr>
                <a:t>AI</a:t>
              </a:r>
              <a:endParaRPr kumimoji="1" lang="ja-JP" altLang="en-US" dirty="0">
                <a:latin typeface="+mj-lt"/>
              </a:endParaRPr>
            </a:p>
          </p:txBody>
        </p:sp>
        <p:cxnSp>
          <p:nvCxnSpPr>
            <p:cNvPr id="8" name="直線矢印コネクタ 7"/>
            <p:cNvCxnSpPr>
              <a:endCxn id="9" idx="3"/>
            </p:cNvCxnSpPr>
            <p:nvPr/>
          </p:nvCxnSpPr>
          <p:spPr>
            <a:xfrm flipH="1">
              <a:off x="5808284" y="1148095"/>
              <a:ext cx="736284" cy="141453"/>
            </a:xfrm>
            <a:prstGeom prst="straightConnector1">
              <a:avLst/>
            </a:prstGeom>
            <a:ln w="38100">
              <a:solidFill>
                <a:srgbClr val="00B05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22" name="図形グループ 21"/>
          <p:cNvGrpSpPr/>
          <p:nvPr/>
        </p:nvGrpSpPr>
        <p:grpSpPr>
          <a:xfrm>
            <a:off x="328897" y="854093"/>
            <a:ext cx="2276726" cy="1089527"/>
            <a:chOff x="328897" y="854093"/>
            <a:chExt cx="2276726" cy="1089527"/>
          </a:xfrm>
        </p:grpSpPr>
        <p:cxnSp>
          <p:nvCxnSpPr>
            <p:cNvPr id="23" name="直線矢印コネクタ 22"/>
            <p:cNvCxnSpPr/>
            <p:nvPr/>
          </p:nvCxnSpPr>
          <p:spPr>
            <a:xfrm>
              <a:off x="1975414" y="1640804"/>
              <a:ext cx="630209" cy="217295"/>
            </a:xfrm>
            <a:prstGeom prst="straightConnector1">
              <a:avLst/>
            </a:prstGeom>
            <a:ln w="38100">
              <a:solidFill>
                <a:srgbClr val="FF930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24" name="図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97" y="1209347"/>
              <a:ext cx="1431094" cy="734273"/>
            </a:xfrm>
            <a:prstGeom prst="rect">
              <a:avLst/>
            </a:prstGeom>
            <a:ln>
              <a:solidFill>
                <a:schemeClr val="tx1">
                  <a:lumMod val="95000"/>
                  <a:lumOff val="5000"/>
                </a:schemeClr>
              </a:solidFill>
            </a:ln>
          </p:spPr>
        </p:pic>
        <p:sp>
          <p:nvSpPr>
            <p:cNvPr id="25" name="テキスト ボックス 24"/>
            <p:cNvSpPr txBox="1"/>
            <p:nvPr/>
          </p:nvSpPr>
          <p:spPr>
            <a:xfrm>
              <a:off x="347559" y="854093"/>
              <a:ext cx="1449334" cy="369332"/>
            </a:xfrm>
            <a:prstGeom prst="rect">
              <a:avLst/>
            </a:prstGeom>
            <a:noFill/>
          </p:spPr>
          <p:txBody>
            <a:bodyPr wrap="square" rtlCol="0">
              <a:spAutoFit/>
            </a:bodyPr>
            <a:lstStyle/>
            <a:p>
              <a:pPr algn="ctr"/>
              <a:r>
                <a:rPr kumimoji="1" lang="en-US" altLang="ja-JP" dirty="0">
                  <a:latin typeface="+mj-lt"/>
                </a:rPr>
                <a:t>Dashboard</a:t>
              </a:r>
              <a:endParaRPr kumimoji="1" lang="ja-JP" altLang="en-US" dirty="0">
                <a:latin typeface="+mj-lt"/>
              </a:endParaRPr>
            </a:p>
          </p:txBody>
        </p:sp>
      </p:grpSp>
      <p:grpSp>
        <p:nvGrpSpPr>
          <p:cNvPr id="26" name="図形グループ 25"/>
          <p:cNvGrpSpPr/>
          <p:nvPr/>
        </p:nvGrpSpPr>
        <p:grpSpPr>
          <a:xfrm>
            <a:off x="629449" y="2806655"/>
            <a:ext cx="1741522" cy="2207813"/>
            <a:chOff x="629449" y="2806655"/>
            <a:chExt cx="1741522" cy="2207813"/>
          </a:xfrm>
        </p:grpSpPr>
        <p:grpSp>
          <p:nvGrpSpPr>
            <p:cNvPr id="27" name="Group 15"/>
            <p:cNvGrpSpPr/>
            <p:nvPr/>
          </p:nvGrpSpPr>
          <p:grpSpPr>
            <a:xfrm>
              <a:off x="629449" y="3437412"/>
              <a:ext cx="1587644" cy="1323415"/>
              <a:chOff x="5852745" y="1702449"/>
              <a:chExt cx="2793922" cy="2328934"/>
            </a:xfrm>
          </p:grpSpPr>
          <p:pic>
            <p:nvPicPr>
              <p:cNvPr id="30" name="Picture 12"/>
              <p:cNvPicPr>
                <a:picLocks noChangeAspect="1"/>
              </p:cNvPicPr>
              <p:nvPr/>
            </p:nvPicPr>
            <p:blipFill rotWithShape="1">
              <a:blip r:embed="rId4">
                <a:extLst/>
              </a:blip>
              <a:srcRect t="41596" b="43209"/>
              <a:stretch/>
            </p:blipFill>
            <p:spPr>
              <a:xfrm>
                <a:off x="5938161" y="1960347"/>
                <a:ext cx="2598616" cy="315881"/>
              </a:xfrm>
              <a:prstGeom prst="rect">
                <a:avLst/>
              </a:prstGeom>
            </p:spPr>
          </p:pic>
          <p:pic>
            <p:nvPicPr>
              <p:cNvPr id="31" name="Picture 13"/>
              <p:cNvPicPr>
                <a:picLocks noChangeAspect="1"/>
              </p:cNvPicPr>
              <p:nvPr/>
            </p:nvPicPr>
            <p:blipFill rotWithShape="1">
              <a:blip r:embed="rId4">
                <a:extLst/>
              </a:blip>
              <a:srcRect t="41596" b="43209"/>
              <a:stretch/>
            </p:blipFill>
            <p:spPr>
              <a:xfrm>
                <a:off x="5934839" y="1702449"/>
                <a:ext cx="2598616" cy="315881"/>
              </a:xfrm>
              <a:prstGeom prst="rect">
                <a:avLst/>
              </a:prstGeom>
            </p:spPr>
          </p:pic>
          <p:pic>
            <p:nvPicPr>
              <p:cNvPr id="32" name="Picture 14"/>
              <p:cNvPicPr>
                <a:picLocks noChangeAspect="1"/>
              </p:cNvPicPr>
              <p:nvPr/>
            </p:nvPicPr>
            <p:blipFill>
              <a:blip r:embed="rId5">
                <a:clrChange>
                  <a:clrFrom>
                    <a:srgbClr val="FFFFFF"/>
                  </a:clrFrom>
                  <a:clrTo>
                    <a:srgbClr val="FFFFFF">
                      <a:alpha val="0"/>
                    </a:srgbClr>
                  </a:clrTo>
                </a:clrChange>
              </a:blip>
              <a:stretch>
                <a:fillRect/>
              </a:stretch>
            </p:blipFill>
            <p:spPr>
              <a:xfrm>
                <a:off x="5852745" y="2168769"/>
                <a:ext cx="2793922" cy="1862614"/>
              </a:xfrm>
              <a:prstGeom prst="rect">
                <a:avLst/>
              </a:prstGeom>
            </p:spPr>
          </p:pic>
        </p:grpSp>
        <p:cxnSp>
          <p:nvCxnSpPr>
            <p:cNvPr id="28" name="直線矢印コネクタ 27"/>
            <p:cNvCxnSpPr/>
            <p:nvPr/>
          </p:nvCxnSpPr>
          <p:spPr>
            <a:xfrm flipH="1">
              <a:off x="1549457" y="2806655"/>
              <a:ext cx="821514" cy="410017"/>
            </a:xfrm>
            <a:prstGeom prst="straightConnector1">
              <a:avLst/>
            </a:prstGeom>
            <a:ln w="38100">
              <a:solidFill>
                <a:srgbClr val="00206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708937" y="4645136"/>
              <a:ext cx="1415772" cy="369332"/>
            </a:xfrm>
            <a:prstGeom prst="rect">
              <a:avLst/>
            </a:prstGeom>
            <a:noFill/>
          </p:spPr>
          <p:txBody>
            <a:bodyPr wrap="none" rtlCol="0">
              <a:spAutoFit/>
            </a:bodyPr>
            <a:lstStyle/>
            <a:p>
              <a:pPr algn="ctr"/>
              <a:r>
                <a:rPr kumimoji="1" lang="en-US" altLang="ja-JP" dirty="0">
                  <a:latin typeface="+mj-lt"/>
                </a:rPr>
                <a:t>UCS Server</a:t>
              </a:r>
              <a:endParaRPr kumimoji="1" lang="ja-JP" altLang="en-US" dirty="0">
                <a:latin typeface="+mj-lt"/>
              </a:endParaRPr>
            </a:p>
          </p:txBody>
        </p:sp>
      </p:grpSp>
      <p:grpSp>
        <p:nvGrpSpPr>
          <p:cNvPr id="33" name="図形グループ 32"/>
          <p:cNvGrpSpPr/>
          <p:nvPr/>
        </p:nvGrpSpPr>
        <p:grpSpPr>
          <a:xfrm>
            <a:off x="2525357" y="3011663"/>
            <a:ext cx="1838965" cy="2016710"/>
            <a:chOff x="2525357" y="3011663"/>
            <a:chExt cx="1838965" cy="2016710"/>
          </a:xfrm>
        </p:grpSpPr>
        <p:pic>
          <p:nvPicPr>
            <p:cNvPr id="34" name="図 33"/>
            <p:cNvPicPr>
              <a:picLocks noChangeAspect="1"/>
            </p:cNvPicPr>
            <p:nvPr/>
          </p:nvPicPr>
          <p:blipFill>
            <a:blip r:embed="rId6"/>
            <a:stretch>
              <a:fillRect/>
            </a:stretch>
          </p:blipFill>
          <p:spPr>
            <a:xfrm>
              <a:off x="2585552" y="4092443"/>
              <a:ext cx="1715515" cy="579656"/>
            </a:xfrm>
            <a:prstGeom prst="rect">
              <a:avLst/>
            </a:prstGeom>
          </p:spPr>
        </p:pic>
        <p:grpSp>
          <p:nvGrpSpPr>
            <p:cNvPr id="35" name="図形グループ 34"/>
            <p:cNvGrpSpPr/>
            <p:nvPr/>
          </p:nvGrpSpPr>
          <p:grpSpPr>
            <a:xfrm>
              <a:off x="2525357" y="3011663"/>
              <a:ext cx="1838965" cy="2016710"/>
              <a:chOff x="2525357" y="3011663"/>
              <a:chExt cx="1838965" cy="2016710"/>
            </a:xfrm>
          </p:grpSpPr>
          <p:cxnSp>
            <p:nvCxnSpPr>
              <p:cNvPr id="36" name="直線矢印コネクタ 35"/>
              <p:cNvCxnSpPr/>
              <p:nvPr/>
            </p:nvCxnSpPr>
            <p:spPr>
              <a:xfrm flipH="1">
                <a:off x="3462867" y="3011663"/>
                <a:ext cx="310237" cy="976504"/>
              </a:xfrm>
              <a:prstGeom prst="straightConnector1">
                <a:avLst/>
              </a:prstGeom>
              <a:ln w="38100">
                <a:solidFill>
                  <a:srgbClr val="00B05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525357" y="4659041"/>
                <a:ext cx="1838965" cy="369332"/>
              </a:xfrm>
              <a:prstGeom prst="rect">
                <a:avLst/>
              </a:prstGeom>
              <a:noFill/>
            </p:spPr>
            <p:txBody>
              <a:bodyPr wrap="none" rtlCol="0">
                <a:spAutoFit/>
              </a:bodyPr>
              <a:lstStyle/>
              <a:p>
                <a:pPr algn="ctr"/>
                <a:r>
                  <a:rPr kumimoji="1" lang="en-US" altLang="ja-JP" dirty="0">
                    <a:latin typeface="+mj-lt"/>
                  </a:rPr>
                  <a:t>HyperFlex Edge</a:t>
                </a:r>
                <a:endParaRPr kumimoji="1" lang="ja-JP" altLang="en-US" dirty="0">
                  <a:latin typeface="+mj-lt"/>
                </a:endParaRPr>
              </a:p>
            </p:txBody>
          </p:sp>
        </p:grpSp>
      </p:grpSp>
      <p:grpSp>
        <p:nvGrpSpPr>
          <p:cNvPr id="38" name="図形グループ 37"/>
          <p:cNvGrpSpPr/>
          <p:nvPr/>
        </p:nvGrpSpPr>
        <p:grpSpPr>
          <a:xfrm>
            <a:off x="4635658" y="3013963"/>
            <a:ext cx="1744041" cy="1994472"/>
            <a:chOff x="4635658" y="3013963"/>
            <a:chExt cx="1744041" cy="1994472"/>
          </a:xfrm>
        </p:grpSpPr>
        <p:grpSp>
          <p:nvGrpSpPr>
            <p:cNvPr id="39" name="図形グループ 38"/>
            <p:cNvGrpSpPr/>
            <p:nvPr/>
          </p:nvGrpSpPr>
          <p:grpSpPr>
            <a:xfrm>
              <a:off x="4635658" y="4109958"/>
              <a:ext cx="1744041" cy="563012"/>
              <a:chOff x="0" y="1930532"/>
              <a:chExt cx="9144000" cy="2951869"/>
            </a:xfrm>
          </p:grpSpPr>
          <p:pic>
            <p:nvPicPr>
              <p:cNvPr id="46" name="図 45"/>
              <p:cNvPicPr>
                <a:picLocks noChangeAspect="1"/>
              </p:cNvPicPr>
              <p:nvPr/>
            </p:nvPicPr>
            <p:blipFill>
              <a:blip r:embed="rId7"/>
              <a:stretch>
                <a:fillRect/>
              </a:stretch>
            </p:blipFill>
            <p:spPr>
              <a:xfrm>
                <a:off x="0" y="1930532"/>
                <a:ext cx="9144000" cy="1460006"/>
              </a:xfrm>
              <a:prstGeom prst="rect">
                <a:avLst/>
              </a:prstGeom>
            </p:spPr>
          </p:pic>
          <p:pic>
            <p:nvPicPr>
              <p:cNvPr id="47" name="図 46"/>
              <p:cNvPicPr>
                <a:picLocks noChangeAspect="1"/>
              </p:cNvPicPr>
              <p:nvPr/>
            </p:nvPicPr>
            <p:blipFill>
              <a:blip r:embed="rId7"/>
              <a:stretch>
                <a:fillRect/>
              </a:stretch>
            </p:blipFill>
            <p:spPr>
              <a:xfrm>
                <a:off x="0" y="2684643"/>
                <a:ext cx="9144000" cy="1460006"/>
              </a:xfrm>
              <a:prstGeom prst="rect">
                <a:avLst/>
              </a:prstGeom>
            </p:spPr>
          </p:pic>
          <p:pic>
            <p:nvPicPr>
              <p:cNvPr id="48" name="図 47"/>
              <p:cNvPicPr>
                <a:picLocks noChangeAspect="1"/>
              </p:cNvPicPr>
              <p:nvPr/>
            </p:nvPicPr>
            <p:blipFill>
              <a:blip r:embed="rId7"/>
              <a:stretch>
                <a:fillRect/>
              </a:stretch>
            </p:blipFill>
            <p:spPr>
              <a:xfrm>
                <a:off x="0" y="3422395"/>
                <a:ext cx="9144000" cy="1460006"/>
              </a:xfrm>
              <a:prstGeom prst="rect">
                <a:avLst/>
              </a:prstGeom>
            </p:spPr>
          </p:pic>
        </p:grpSp>
        <p:grpSp>
          <p:nvGrpSpPr>
            <p:cNvPr id="40" name="図形グループ 39"/>
            <p:cNvGrpSpPr/>
            <p:nvPr/>
          </p:nvGrpSpPr>
          <p:grpSpPr>
            <a:xfrm>
              <a:off x="4709910" y="3013963"/>
              <a:ext cx="1570946" cy="1994472"/>
              <a:chOff x="4709910" y="3013963"/>
              <a:chExt cx="1570946" cy="1994472"/>
            </a:xfrm>
          </p:grpSpPr>
          <p:grpSp>
            <p:nvGrpSpPr>
              <p:cNvPr id="41" name="図形グループ 40"/>
              <p:cNvGrpSpPr/>
              <p:nvPr/>
            </p:nvGrpSpPr>
            <p:grpSpPr>
              <a:xfrm>
                <a:off x="4729967" y="3831754"/>
                <a:ext cx="1550782" cy="344632"/>
                <a:chOff x="2493457" y="2713409"/>
                <a:chExt cx="4006258" cy="890316"/>
              </a:xfrm>
            </p:grpSpPr>
            <p:pic>
              <p:nvPicPr>
                <p:cNvPr id="44" name="Picture 12"/>
                <p:cNvPicPr>
                  <a:picLocks noChangeAspect="1"/>
                </p:cNvPicPr>
                <p:nvPr/>
              </p:nvPicPr>
              <p:blipFill rotWithShape="1">
                <a:blip r:embed="rId4">
                  <a:extLst/>
                </a:blip>
                <a:srcRect t="41596" b="43209"/>
                <a:stretch/>
              </p:blipFill>
              <p:spPr>
                <a:xfrm>
                  <a:off x="2493457" y="3117483"/>
                  <a:ext cx="4000102" cy="486242"/>
                </a:xfrm>
                <a:prstGeom prst="rect">
                  <a:avLst/>
                </a:prstGeom>
              </p:spPr>
            </p:pic>
            <p:pic>
              <p:nvPicPr>
                <p:cNvPr id="45" name="Picture 13"/>
                <p:cNvPicPr>
                  <a:picLocks noChangeAspect="1"/>
                </p:cNvPicPr>
                <p:nvPr/>
              </p:nvPicPr>
              <p:blipFill rotWithShape="1">
                <a:blip r:embed="rId4">
                  <a:extLst/>
                </a:blip>
                <a:srcRect t="41596" b="43209"/>
                <a:stretch/>
              </p:blipFill>
              <p:spPr>
                <a:xfrm>
                  <a:off x="2499613" y="2713409"/>
                  <a:ext cx="4000102" cy="486242"/>
                </a:xfrm>
                <a:prstGeom prst="rect">
                  <a:avLst/>
                </a:prstGeom>
              </p:spPr>
            </p:pic>
          </p:grpSp>
          <p:cxnSp>
            <p:nvCxnSpPr>
              <p:cNvPr id="42" name="直線矢印コネクタ 41"/>
              <p:cNvCxnSpPr/>
              <p:nvPr/>
            </p:nvCxnSpPr>
            <p:spPr>
              <a:xfrm>
                <a:off x="5185992" y="3013963"/>
                <a:ext cx="318174" cy="624811"/>
              </a:xfrm>
              <a:prstGeom prst="straightConnector1">
                <a:avLst/>
              </a:prstGeom>
              <a:ln w="38100">
                <a:solidFill>
                  <a:srgbClr val="FF930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4709910" y="4639103"/>
                <a:ext cx="1570946" cy="369332"/>
              </a:xfrm>
              <a:prstGeom prst="rect">
                <a:avLst/>
              </a:prstGeom>
              <a:noFill/>
            </p:spPr>
            <p:txBody>
              <a:bodyPr wrap="square" rtlCol="0">
                <a:spAutoFit/>
              </a:bodyPr>
              <a:lstStyle/>
              <a:p>
                <a:pPr algn="ctr"/>
                <a:r>
                  <a:rPr kumimoji="1" lang="en-US" altLang="ja-JP" dirty="0">
                    <a:latin typeface="+mj-lt"/>
                  </a:rPr>
                  <a:t>HyperFlex</a:t>
                </a:r>
                <a:endParaRPr kumimoji="1" lang="ja-JP" altLang="en-US" dirty="0">
                  <a:latin typeface="+mj-lt"/>
                </a:endParaRPr>
              </a:p>
            </p:txBody>
          </p:sp>
        </p:grpSp>
      </p:grpSp>
      <p:grpSp>
        <p:nvGrpSpPr>
          <p:cNvPr id="49" name="図形グループ 48"/>
          <p:cNvGrpSpPr/>
          <p:nvPr/>
        </p:nvGrpSpPr>
        <p:grpSpPr>
          <a:xfrm>
            <a:off x="6383653" y="2619816"/>
            <a:ext cx="2171800" cy="2376900"/>
            <a:chOff x="6383653" y="2619816"/>
            <a:chExt cx="2171800" cy="2376900"/>
          </a:xfrm>
        </p:grpSpPr>
        <p:cxnSp>
          <p:nvCxnSpPr>
            <p:cNvPr id="50" name="直線矢印コネクタ 49"/>
            <p:cNvCxnSpPr/>
            <p:nvPr/>
          </p:nvCxnSpPr>
          <p:spPr>
            <a:xfrm flipH="1" flipV="1">
              <a:off x="6383653" y="2619816"/>
              <a:ext cx="1133272" cy="883875"/>
            </a:xfrm>
            <a:prstGeom prst="straightConnector1">
              <a:avLst/>
            </a:prstGeom>
            <a:ln w="38100">
              <a:solidFill>
                <a:srgbClr val="00206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6605880" y="4627384"/>
              <a:ext cx="1949573" cy="369332"/>
            </a:xfrm>
            <a:prstGeom prst="rect">
              <a:avLst/>
            </a:prstGeom>
            <a:noFill/>
          </p:spPr>
          <p:txBody>
            <a:bodyPr wrap="none" rtlCol="0">
              <a:spAutoFit/>
            </a:bodyPr>
            <a:lstStyle/>
            <a:p>
              <a:pPr algn="ctr"/>
              <a:r>
                <a:rPr kumimoji="1" lang="en-US" altLang="ja-JP">
                  <a:latin typeface="+mj-lt"/>
                </a:rPr>
                <a:t>3</a:t>
              </a:r>
              <a:r>
                <a:rPr kumimoji="1" lang="en-US" altLang="ja-JP" baseline="30000">
                  <a:latin typeface="+mj-lt"/>
                </a:rPr>
                <a:t>rd</a:t>
              </a:r>
              <a:r>
                <a:rPr kumimoji="1" lang="en-US" altLang="ja-JP">
                  <a:latin typeface="+mj-lt"/>
                </a:rPr>
                <a:t> Party Storage</a:t>
              </a:r>
              <a:endParaRPr kumimoji="1" lang="ja-JP" altLang="en-US" dirty="0">
                <a:latin typeface="+mj-lt"/>
              </a:endParaRPr>
            </a:p>
          </p:txBody>
        </p:sp>
        <p:grpSp>
          <p:nvGrpSpPr>
            <p:cNvPr id="52" name="図形グループ 51"/>
            <p:cNvGrpSpPr/>
            <p:nvPr/>
          </p:nvGrpSpPr>
          <p:grpSpPr>
            <a:xfrm>
              <a:off x="6927840" y="3716753"/>
              <a:ext cx="1279931" cy="928320"/>
              <a:chOff x="7439340" y="3877668"/>
              <a:chExt cx="1041847" cy="755640"/>
            </a:xfrm>
          </p:grpSpPr>
          <p:pic>
            <p:nvPicPr>
              <p:cNvPr id="53"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3877668"/>
                <a:ext cx="1041847" cy="127928"/>
              </a:xfrm>
              <a:prstGeom prst="rect">
                <a:avLst/>
              </a:prstGeom>
            </p:spPr>
          </p:pic>
          <p:pic>
            <p:nvPicPr>
              <p:cNvPr id="54"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007843"/>
                <a:ext cx="1041847" cy="127928"/>
              </a:xfrm>
              <a:prstGeom prst="rect">
                <a:avLst/>
              </a:prstGeom>
            </p:spPr>
          </p:pic>
          <p:pic>
            <p:nvPicPr>
              <p:cNvPr id="55"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135771"/>
                <a:ext cx="1041847" cy="127928"/>
              </a:xfrm>
              <a:prstGeom prst="rect">
                <a:avLst/>
              </a:prstGeom>
            </p:spPr>
          </p:pic>
          <p:pic>
            <p:nvPicPr>
              <p:cNvPr id="56"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256893"/>
                <a:ext cx="1041847" cy="127928"/>
              </a:xfrm>
              <a:prstGeom prst="rect">
                <a:avLst/>
              </a:prstGeom>
            </p:spPr>
          </p:pic>
          <p:pic>
            <p:nvPicPr>
              <p:cNvPr id="57"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382574"/>
                <a:ext cx="1041847" cy="127928"/>
              </a:xfrm>
              <a:prstGeom prst="rect">
                <a:avLst/>
              </a:prstGeom>
            </p:spPr>
          </p:pic>
          <p:pic>
            <p:nvPicPr>
              <p:cNvPr id="58"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505380"/>
                <a:ext cx="1041847" cy="127928"/>
              </a:xfrm>
              <a:prstGeom prst="rect">
                <a:avLst/>
              </a:prstGeom>
            </p:spPr>
          </p:pic>
        </p:grpSp>
      </p:grpSp>
      <p:sp>
        <p:nvSpPr>
          <p:cNvPr id="59" name="Title 1">
            <a:extLst>
              <a:ext uri="{FF2B5EF4-FFF2-40B4-BE49-F238E27FC236}">
                <a16:creationId xmlns="" xmlns:a16="http://schemas.microsoft.com/office/drawing/2014/main" id="{2768F357-EDE3-4943-A440-C838E25B2974}"/>
              </a:ext>
            </a:extLst>
          </p:cNvPr>
          <p:cNvSpPr txBox="1">
            <a:spLocks/>
          </p:cNvSpPr>
          <p:nvPr/>
        </p:nvSpPr>
        <p:spPr bwMode="auto">
          <a:xfrm>
            <a:off x="113038" y="39829"/>
            <a:ext cx="9116567" cy="7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100000"/>
              </a:lnSpc>
            </a:pPr>
            <a:r>
              <a:rPr lang="ja-JP" altLang="en-US" dirty="0" smtClean="0">
                <a:ea typeface="Meiryo" charset="-128"/>
                <a:cs typeface="Meiryo" charset="-128"/>
              </a:rPr>
              <a:t>システム</a:t>
            </a:r>
            <a:r>
              <a:rPr lang="en-US" altLang="ja-JP" dirty="0" smtClean="0">
                <a:ea typeface="Meiryo" charset="-128"/>
                <a:cs typeface="Meiryo" charset="-128"/>
              </a:rPr>
              <a:t> </a:t>
            </a:r>
            <a:r>
              <a:rPr lang="ja-JP" altLang="en-US" dirty="0" smtClean="0">
                <a:ea typeface="Meiryo" charset="-128"/>
                <a:cs typeface="Meiryo" charset="-128"/>
              </a:rPr>
              <a:t>マネジメント</a:t>
            </a:r>
            <a:r>
              <a:rPr lang="ja-JP" altLang="en-US" dirty="0">
                <a:ea typeface="Meiryo" charset="-128"/>
                <a:cs typeface="Meiryo" charset="-128"/>
              </a:rPr>
              <a:t>は新時代へ</a:t>
            </a:r>
            <a:r>
              <a:rPr lang="en-US" altLang="ja-JP" dirty="0">
                <a:ea typeface="Meiryo" charset="-128"/>
                <a:cs typeface="Meiryo" charset="-128"/>
              </a:rPr>
              <a:t>: Cisco Intersight</a:t>
            </a:r>
            <a:endParaRPr lang="ja-JP" altLang="en-US" dirty="0">
              <a:ea typeface="Meiryo" charset="-128"/>
              <a:cs typeface="Meiryo" charset="-128"/>
            </a:endParaRPr>
          </a:p>
        </p:txBody>
      </p:sp>
    </p:spTree>
    <p:extLst>
      <p:ext uri="{BB962C8B-B14F-4D97-AF65-F5344CB8AC3E}">
        <p14:creationId xmlns:p14="http://schemas.microsoft.com/office/powerpoint/2010/main" val="138108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ppt_w/2"/>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ppt_w/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ppt_h/2"/>
                                          </p:val>
                                        </p:tav>
                                        <p:tav tm="100000">
                                          <p:val>
                                            <p:strVal val="#ppt_y"/>
                                          </p:val>
                                        </p:tav>
                                      </p:tavLst>
                                    </p:anim>
                                    <p:anim calcmode="lin" valueType="num">
                                      <p:cBhvr>
                                        <p:cTn id="23" dur="500" fill="hold"/>
                                        <p:tgtEl>
                                          <p:spTgt spid="26"/>
                                        </p:tgtEl>
                                        <p:attrNameLst>
                                          <p:attrName>ppt_w</p:attrName>
                                        </p:attrNameLst>
                                      </p:cBhvr>
                                      <p:tavLst>
                                        <p:tav tm="0">
                                          <p:val>
                                            <p:strVal val="#ppt_w"/>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17" presetClass="entr" presetSubtype="1"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ppt_h/2"/>
                                          </p:val>
                                        </p:tav>
                                        <p:tav tm="100000">
                                          <p:val>
                                            <p:strVal val="#ppt_y"/>
                                          </p:val>
                                        </p:tav>
                                      </p:tavLst>
                                    </p:anim>
                                    <p:anim calcmode="lin" valueType="num">
                                      <p:cBhvr>
                                        <p:cTn id="30" dur="500" fill="hold"/>
                                        <p:tgtEl>
                                          <p:spTgt spid="33"/>
                                        </p:tgtEl>
                                        <p:attrNameLst>
                                          <p:attrName>ppt_w</p:attrName>
                                        </p:attrNameLst>
                                      </p:cBhvr>
                                      <p:tavLst>
                                        <p:tav tm="0">
                                          <p:val>
                                            <p:strVal val="#ppt_w"/>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17" presetClass="entr" presetSubtype="1"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ppt_h/2"/>
                                          </p:val>
                                        </p:tav>
                                        <p:tav tm="100000">
                                          <p:val>
                                            <p:strVal val="#ppt_y"/>
                                          </p:val>
                                        </p:tav>
                                      </p:tavLst>
                                    </p:anim>
                                    <p:anim calcmode="lin" valueType="num">
                                      <p:cBhvr>
                                        <p:cTn id="37" dur="500" fill="hold"/>
                                        <p:tgtEl>
                                          <p:spTgt spid="38"/>
                                        </p:tgtEl>
                                        <p:attrNameLst>
                                          <p:attrName>ppt_w</p:attrName>
                                        </p:attrNameLst>
                                      </p:cBhvr>
                                      <p:tavLst>
                                        <p:tav tm="0">
                                          <p:val>
                                            <p:strVal val="#ppt_w"/>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childTnLst>
                                </p:cTn>
                              </p:par>
                            </p:childTnLst>
                          </p:cTn>
                        </p:par>
                        <p:par>
                          <p:cTn id="39" fill="hold">
                            <p:stCondLst>
                              <p:cond delay="2500"/>
                            </p:stCondLst>
                            <p:childTnLst>
                              <p:par>
                                <p:cTn id="40" presetID="17" presetClass="entr" presetSubtype="1"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ppt_x</p:attrName>
                                        </p:attrNameLst>
                                      </p:cBhvr>
                                      <p:tavLst>
                                        <p:tav tm="0">
                                          <p:val>
                                            <p:strVal val="#ppt_x"/>
                                          </p:val>
                                        </p:tav>
                                        <p:tav tm="100000">
                                          <p:val>
                                            <p:strVal val="#ppt_x"/>
                                          </p:val>
                                        </p:tav>
                                      </p:tavLst>
                                    </p:anim>
                                    <p:anim calcmode="lin" valueType="num">
                                      <p:cBhvr>
                                        <p:cTn id="43" dur="500" fill="hold"/>
                                        <p:tgtEl>
                                          <p:spTgt spid="49"/>
                                        </p:tgtEl>
                                        <p:attrNameLst>
                                          <p:attrName>ppt_y</p:attrName>
                                        </p:attrNameLst>
                                      </p:cBhvr>
                                      <p:tavLst>
                                        <p:tav tm="0">
                                          <p:val>
                                            <p:strVal val="#ppt_y-#ppt_h/2"/>
                                          </p:val>
                                        </p:tav>
                                        <p:tav tm="100000">
                                          <p:val>
                                            <p:strVal val="#ppt_y"/>
                                          </p:val>
                                        </p:tav>
                                      </p:tavLst>
                                    </p:anim>
                                    <p:anim calcmode="lin" valueType="num">
                                      <p:cBhvr>
                                        <p:cTn id="44" dur="500" fill="hold"/>
                                        <p:tgtEl>
                                          <p:spTgt spid="49"/>
                                        </p:tgtEl>
                                        <p:attrNameLst>
                                          <p:attrName>ppt_w</p:attrName>
                                        </p:attrNameLst>
                                      </p:cBhvr>
                                      <p:tavLst>
                                        <p:tav tm="0">
                                          <p:val>
                                            <p:strVal val="#ppt_w"/>
                                          </p:val>
                                        </p:tav>
                                        <p:tav tm="100000">
                                          <p:val>
                                            <p:strVal val="#ppt_w"/>
                                          </p:val>
                                        </p:tav>
                                      </p:tavLst>
                                    </p:anim>
                                    <p:anim calcmode="lin" valueType="num">
                                      <p:cBhvr>
                                        <p:cTn id="45" dur="50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p:cNvSpPr txBox="1">
            <a:spLocks/>
          </p:cNvSpPr>
          <p:nvPr/>
        </p:nvSpPr>
        <p:spPr>
          <a:xfrm>
            <a:off x="259742" y="118236"/>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kumimoji="1" lang="en-US" altLang="ja-JP" smtClean="0">
                <a:ea typeface="Meiryo" charset="-128"/>
                <a:cs typeface="Meiryo" charset="-128"/>
              </a:rPr>
              <a:t>White papers</a:t>
            </a:r>
            <a:r>
              <a:rPr kumimoji="1" lang="ja-JP" altLang="en-US" dirty="0" smtClean="0">
                <a:ea typeface="Meiryo" charset="-128"/>
                <a:cs typeface="Meiryo" charset="-128"/>
              </a:rPr>
              <a:t>　その他</a:t>
            </a:r>
            <a:r>
              <a:rPr kumimoji="1" lang="en-US" altLang="ja-JP" dirty="0" err="1" smtClean="0">
                <a:ea typeface="Meiryo" charset="-128"/>
                <a:cs typeface="Meiryo" charset="-128"/>
              </a:rPr>
              <a:t>HyperFlex</a:t>
            </a:r>
            <a:r>
              <a:rPr kumimoji="1" lang="ja-JP" altLang="en-US" dirty="0" smtClean="0">
                <a:ea typeface="Meiryo" charset="-128"/>
                <a:cs typeface="Meiryo" charset="-128"/>
              </a:rPr>
              <a:t>情報</a:t>
            </a:r>
            <a:r>
              <a:rPr kumimoji="1" lang="en-US" altLang="ja-JP" dirty="0" smtClean="0">
                <a:ea typeface="Meiryo" charset="-128"/>
                <a:cs typeface="Meiryo" charset="-128"/>
              </a:rPr>
              <a:t>		</a:t>
            </a:r>
            <a:endParaRPr kumimoji="1" lang="en-US" altLang="ja-JP" dirty="0">
              <a:ea typeface="Meiryo" charset="-128"/>
              <a:cs typeface="Meiryo" charset="-128"/>
            </a:endParaRPr>
          </a:p>
        </p:txBody>
      </p:sp>
      <p:sp>
        <p:nvSpPr>
          <p:cNvPr id="6" name="テキスト ボックス 5"/>
          <p:cNvSpPr txBox="1"/>
          <p:nvPr/>
        </p:nvSpPr>
        <p:spPr>
          <a:xfrm>
            <a:off x="437766" y="775699"/>
            <a:ext cx="8675678" cy="369332"/>
          </a:xfrm>
          <a:prstGeom prst="rect">
            <a:avLst/>
          </a:prstGeom>
          <a:noFill/>
        </p:spPr>
        <p:txBody>
          <a:bodyPr wrap="square" rtlCol="0">
            <a:spAutoFit/>
          </a:bodyPr>
          <a:lstStyle/>
          <a:p>
            <a:pPr defTabSz="456915" fontAlgn="auto">
              <a:spcBef>
                <a:spcPts val="0"/>
              </a:spcBef>
              <a:spcAft>
                <a:spcPts val="0"/>
              </a:spcAft>
            </a:pPr>
            <a:r>
              <a:rPr kumimoji="1" lang="en-US" altLang="ja-JP" u="sng" dirty="0" smtClean="0">
                <a:solidFill>
                  <a:srgbClr val="FF0000"/>
                </a:solidFill>
                <a:effectLst>
                  <a:outerShdw blurRad="38100" dist="38100" dir="2700000" algn="tl">
                    <a:srgbClr val="000000">
                      <a:alpha val="43137"/>
                    </a:srgbClr>
                  </a:outerShdw>
                </a:effectLst>
                <a:latin typeface="+mj-lt"/>
                <a:ea typeface="Meiryo" charset="-128"/>
                <a:cs typeface="Meiryo" charset="-128"/>
              </a:rPr>
              <a:t>Cisco</a:t>
            </a:r>
            <a:r>
              <a:rPr kumimoji="1" lang="ja-JP" altLang="en-US" u="sng" dirty="0" smtClean="0">
                <a:solidFill>
                  <a:srgbClr val="FF0000"/>
                </a:solidFill>
                <a:effectLst>
                  <a:outerShdw blurRad="38100" dist="38100" dir="2700000" algn="tl">
                    <a:srgbClr val="000000">
                      <a:alpha val="43137"/>
                    </a:srgbClr>
                  </a:outerShdw>
                </a:effectLst>
                <a:latin typeface="+mj-lt"/>
                <a:ea typeface="Meiryo" charset="-128"/>
                <a:cs typeface="Meiryo" charset="-128"/>
              </a:rPr>
              <a:t> </a:t>
            </a:r>
            <a:r>
              <a:rPr kumimoji="1" lang="en-US" altLang="ja-JP" u="sng" dirty="0" smtClean="0">
                <a:solidFill>
                  <a:srgbClr val="FF0000"/>
                </a:solidFill>
                <a:effectLst>
                  <a:outerShdw blurRad="38100" dist="38100" dir="2700000" algn="tl">
                    <a:srgbClr val="000000">
                      <a:alpha val="43137"/>
                    </a:srgbClr>
                  </a:outerShdw>
                </a:effectLst>
                <a:latin typeface="+mj-lt"/>
                <a:ea typeface="Meiryo" charset="-128"/>
                <a:cs typeface="Meiryo" charset="-128"/>
              </a:rPr>
              <a:t>HyperFlex</a:t>
            </a:r>
            <a:r>
              <a:rPr kumimoji="1" lang="ja-JP" altLang="en-US" u="sng" dirty="0" smtClean="0">
                <a:solidFill>
                  <a:srgbClr val="FF0000"/>
                </a:solidFill>
                <a:effectLst>
                  <a:outerShdw blurRad="38100" dist="38100" dir="2700000" algn="tl">
                    <a:srgbClr val="000000">
                      <a:alpha val="43137"/>
                    </a:srgbClr>
                  </a:outerShdw>
                </a:effectLst>
                <a:latin typeface="+mj-lt"/>
                <a:ea typeface="Meiryo" charset="-128"/>
                <a:cs typeface="Meiryo" charset="-128"/>
              </a:rPr>
              <a:t>に関する情報サイト　こちらの</a:t>
            </a:r>
            <a:r>
              <a:rPr kumimoji="1" lang="en-US" altLang="ja-JP" u="sng" dirty="0" smtClean="0">
                <a:solidFill>
                  <a:srgbClr val="FF0000"/>
                </a:solidFill>
                <a:effectLst>
                  <a:outerShdw blurRad="38100" dist="38100" dir="2700000" algn="tl">
                    <a:srgbClr val="000000">
                      <a:alpha val="43137"/>
                    </a:srgbClr>
                  </a:outerShdw>
                </a:effectLst>
                <a:latin typeface="+mj-lt"/>
                <a:ea typeface="Meiryo" charset="-128"/>
                <a:cs typeface="Meiryo" charset="-128"/>
              </a:rPr>
              <a:t>URL</a:t>
            </a:r>
            <a:r>
              <a:rPr kumimoji="1" lang="ja-JP" altLang="en-US" u="sng" dirty="0" smtClean="0">
                <a:solidFill>
                  <a:srgbClr val="FF0000"/>
                </a:solidFill>
                <a:effectLst>
                  <a:outerShdw blurRad="38100" dist="38100" dir="2700000" algn="tl">
                    <a:srgbClr val="000000">
                      <a:alpha val="43137"/>
                    </a:srgbClr>
                  </a:outerShdw>
                </a:effectLst>
                <a:latin typeface="+mj-lt"/>
                <a:ea typeface="Meiryo" charset="-128"/>
                <a:cs typeface="Meiryo" charset="-128"/>
              </a:rPr>
              <a:t>をぜひご紹介ください！</a:t>
            </a:r>
            <a:endParaRPr kumimoji="1" lang="en-US" altLang="ja-JP" u="sng" dirty="0" smtClean="0">
              <a:solidFill>
                <a:srgbClr val="FF0000"/>
              </a:solidFill>
              <a:effectLst>
                <a:outerShdw blurRad="38100" dist="38100" dir="2700000" algn="tl">
                  <a:srgbClr val="000000">
                    <a:alpha val="43137"/>
                  </a:srgbClr>
                </a:outerShdw>
              </a:effectLst>
              <a:latin typeface="+mj-lt"/>
              <a:ea typeface="Meiryo" charset="-128"/>
              <a:cs typeface="Meiryo" charset="-128"/>
            </a:endParaRPr>
          </a:p>
        </p:txBody>
      </p:sp>
      <p:sp>
        <p:nvSpPr>
          <p:cNvPr id="7" name="テキスト ボックス 6"/>
          <p:cNvSpPr txBox="1"/>
          <p:nvPr/>
        </p:nvSpPr>
        <p:spPr>
          <a:xfrm>
            <a:off x="259741" y="1142243"/>
            <a:ext cx="8582701" cy="3570208"/>
          </a:xfrm>
          <a:prstGeom prst="rect">
            <a:avLst/>
          </a:prstGeom>
          <a:solidFill>
            <a:srgbClr val="FFFFFF"/>
          </a:solidFill>
        </p:spPr>
        <p:txBody>
          <a:bodyPr wrap="square" rtlCol="0">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a:t>
            </a:r>
            <a:r>
              <a:rPr kumimoji="1" lang="en-US" altLang="ja-JP" sz="1600" b="0" i="0" u="none" strike="noStrike" kern="0" cap="none" spc="0" normalizeH="0" baseline="0" noProof="0" dirty="0" err="1" smtClean="0">
                <a:ln>
                  <a:noFill/>
                </a:ln>
                <a:solidFill>
                  <a:srgbClr val="000000"/>
                </a:solidFill>
                <a:effectLst/>
                <a:uLnTx/>
                <a:uFillTx/>
                <a:latin typeface="Hiragino Maru Gothic Pro W4" charset="-128"/>
                <a:ea typeface="Hiragino Maru Gothic Pro W4" charset="-128"/>
                <a:cs typeface="Hiragino Maru Gothic Pro W4" charset="-128"/>
              </a:rPr>
              <a:t>HyperFlex</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ハイパー</a:t>
            </a: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コンバージェンス用</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の次世代</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データ</a:t>
            </a: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プラットフォーム </a:t>
            </a: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hlinkClick r:id="rId2"/>
              </a:rPr>
              <a:t>https://www.cisco.com/c/dam/global/ja_jp/products/collateral/hyperconverged-infrastructure/hyperflex-hx-series/white-paper-c11-736814.pdf</a:t>
            </a:r>
            <a:endPar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endPar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err="1" smtClean="0">
                <a:ln>
                  <a:noFill/>
                </a:ln>
                <a:solidFill>
                  <a:srgbClr val="000000"/>
                </a:solidFill>
                <a:effectLst/>
                <a:uLnTx/>
                <a:uFillTx/>
                <a:latin typeface="Hiragino Maru Gothic Pro W4" charset="-128"/>
                <a:ea typeface="Hiragino Maru Gothic Pro W4" charset="-128"/>
                <a:cs typeface="Hiragino Maru Gothic Pro W4" charset="-128"/>
              </a:rPr>
              <a:t>HyperFlex</a:t>
            </a: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デザイン</a:t>
            </a: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ガイド</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a:t>
            </a: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VMware Horizon View</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や</a:t>
            </a: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Citrix </a:t>
            </a:r>
            <a:r>
              <a:rPr kumimoji="1" lang="en-US" altLang="ja-JP" sz="1600" b="0" i="0" u="none" strike="noStrike" kern="0" cap="none" spc="0" normalizeH="0" baseline="0" noProof="0" dirty="0" err="1" smtClean="0">
                <a:ln>
                  <a:noFill/>
                </a:ln>
                <a:solidFill>
                  <a:srgbClr val="000000"/>
                </a:solidFill>
                <a:effectLst/>
                <a:uLnTx/>
                <a:uFillTx/>
                <a:latin typeface="Hiragino Maru Gothic Pro W4" charset="-128"/>
                <a:ea typeface="Hiragino Maru Gothic Pro W4" charset="-128"/>
                <a:cs typeface="Hiragino Maru Gothic Pro W4" charset="-128"/>
              </a:rPr>
              <a:t>XenD</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や</a:t>
            </a: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SQL Server</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など）</a:t>
            </a:r>
            <a:endPar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hlinkClick r:id="rId3"/>
              </a:rPr>
              <a:t>https://www.cisco.com/c/en/us/solutions/design-zone/data-center-design-guides/data-center-design-guides-all.html#Hyperconverged</a:t>
            </a:r>
            <a:endParaRPr kumimoji="1" lang="en-US" altLang="ja-JP" sz="14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endPar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HyperFlex</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ドキュメント関係</a:t>
            </a:r>
            <a:endPar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hlinkClick r:id="rId4"/>
              </a:rPr>
              <a:t>http://www.cisco.com/c/en/us/products/hyperconverged-infrastructure/hyperflex-hx-series/white-paper-listing.html</a:t>
            </a:r>
            <a:r>
              <a:rPr kumimoji="1" lang="ja-JP" altLang="en-US" sz="14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endParaRPr kumimoji="1" lang="en-US" altLang="ja-JP" sz="14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err="1" smtClean="0">
                <a:ln>
                  <a:noFill/>
                </a:ln>
                <a:solidFill>
                  <a:srgbClr val="000000"/>
                </a:solidFill>
                <a:effectLst/>
                <a:uLnTx/>
                <a:uFillTx/>
                <a:latin typeface="Hiragino Maru Gothic Pro W4" charset="-128"/>
                <a:ea typeface="Hiragino Maru Gothic Pro W4" charset="-128"/>
                <a:cs typeface="Hiragino Maru Gothic Pro W4" charset="-128"/>
              </a:rPr>
              <a:t>HyperFlex</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リリース</a:t>
            </a:r>
            <a:r>
              <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1" lang="ja-JP" altLang="en-US"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ノート</a:t>
            </a:r>
            <a:endParaRPr kumimoji="1" lang="en-US" altLang="ja-JP" sz="16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hlinkClick r:id="rId5"/>
              </a:rPr>
              <a:t>https://www.cisco.com/c/en/us/support/hyperconverged-systems/hyperflex-hx-data-platform-software/products-release-notes-list.html</a:t>
            </a:r>
            <a:endParaRPr kumimoji="1" lang="en-US" altLang="ja-JP" sz="14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p:txBody>
      </p:sp>
    </p:spTree>
    <p:extLst>
      <p:ext uri="{BB962C8B-B14F-4D97-AF65-F5344CB8AC3E}">
        <p14:creationId xmlns:p14="http://schemas.microsoft.com/office/powerpoint/2010/main" val="1887212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Oval 4"/>
          <p:cNvSpPr/>
          <p:nvPr/>
        </p:nvSpPr>
        <p:spPr>
          <a:xfrm>
            <a:off x="2815915" y="2985294"/>
            <a:ext cx="1514309" cy="151430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サーバ</a:t>
            </a: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166" name="Right Arrow 12"/>
          <p:cNvSpPr/>
          <p:nvPr/>
        </p:nvSpPr>
        <p:spPr>
          <a:xfrm>
            <a:off x="4632130" y="2101554"/>
            <a:ext cx="1035533" cy="1237751"/>
          </a:xfrm>
          <a:prstGeom prst="rightArrow">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5"/>
          <p:cNvSpPr/>
          <p:nvPr/>
        </p:nvSpPr>
        <p:spPr>
          <a:xfrm>
            <a:off x="540457" y="2997630"/>
            <a:ext cx="1489639" cy="1489639"/>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統合管理ツール</a:t>
            </a:r>
            <a:endParaRPr lang="en-US" altLang="ja-JP" sz="1600" b="1" dirty="0">
              <a:solidFill>
                <a:schemeClr val="bg2"/>
              </a:solidFill>
              <a:latin typeface="Hiragino Maru Gothic Pro W4" charset="-128"/>
              <a:ea typeface="Hiragino Maru Gothic Pro W4" charset="-128"/>
              <a:cs typeface="Hiragino Maru Gothic Pro W4" charset="-128"/>
            </a:endParaRPr>
          </a:p>
        </p:txBody>
      </p:sp>
      <p:sp>
        <p:nvSpPr>
          <p:cNvPr id="168" name="Oval 6"/>
          <p:cNvSpPr/>
          <p:nvPr/>
        </p:nvSpPr>
        <p:spPr>
          <a:xfrm>
            <a:off x="1650310" y="1046309"/>
            <a:ext cx="1514309" cy="1514309"/>
          </a:xfrm>
          <a:prstGeom prst="ellipse">
            <a:avLst/>
          </a:prstGeom>
          <a:solidFill>
            <a:srgbClr val="FF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2"/>
                </a:solidFill>
                <a:latin typeface="Hiragino Maru Gothic Pro W4" charset="-128"/>
                <a:ea typeface="Hiragino Maru Gothic Pro W4" charset="-128"/>
                <a:cs typeface="Hiragino Maru Gothic Pro W4" charset="-128"/>
              </a:rPr>
              <a:t>ネットワーク</a:t>
            </a:r>
            <a:endParaRPr lang="en-US" altLang="ja-JP" sz="2000" b="1" dirty="0">
              <a:solidFill>
                <a:schemeClr val="bg2"/>
              </a:solidFill>
              <a:latin typeface="Hiragino Maru Gothic Pro W4" charset="-128"/>
              <a:ea typeface="Hiragino Maru Gothic Pro W4" charset="-128"/>
              <a:cs typeface="Hiragino Maru Gothic Pro W4" charset="-128"/>
            </a:endParaRPr>
          </a:p>
          <a:p>
            <a:pPr algn="ctr"/>
            <a:endParaRPr lang="en-US" altLang="ja-JP" sz="2000" b="1" dirty="0">
              <a:solidFill>
                <a:schemeClr val="bg2"/>
              </a:solidFill>
              <a:latin typeface="Hiragino Maru Gothic Pro W4" charset="-128"/>
              <a:ea typeface="Hiragino Maru Gothic Pro W4" charset="-128"/>
              <a:cs typeface="Hiragino Maru Gothic Pro W4" charset="-128"/>
            </a:endParaRPr>
          </a:p>
          <a:p>
            <a:pPr algn="ctr"/>
            <a:endParaRPr lang="en-US" sz="1600" b="1" dirty="0">
              <a:solidFill>
                <a:schemeClr val="bg2"/>
              </a:solidFill>
              <a:latin typeface="Hiragino Maru Gothic Pro W4" charset="-128"/>
              <a:ea typeface="Hiragino Maru Gothic Pro W4" charset="-128"/>
              <a:cs typeface="Hiragino Maru Gothic Pro W4" charset="-128"/>
            </a:endParaRPr>
          </a:p>
        </p:txBody>
      </p:sp>
      <p:grpSp>
        <p:nvGrpSpPr>
          <p:cNvPr id="169" name="Group 16"/>
          <p:cNvGrpSpPr/>
          <p:nvPr/>
        </p:nvGrpSpPr>
        <p:grpSpPr>
          <a:xfrm>
            <a:off x="5419054" y="1002178"/>
            <a:ext cx="3615268" cy="4028854"/>
            <a:chOff x="5405845" y="1702449"/>
            <a:chExt cx="3615268" cy="4028854"/>
          </a:xfrm>
        </p:grpSpPr>
        <p:sp>
          <p:nvSpPr>
            <p:cNvPr id="170" name="TextBox 9"/>
            <p:cNvSpPr txBox="1"/>
            <p:nvPr/>
          </p:nvSpPr>
          <p:spPr>
            <a:xfrm>
              <a:off x="5405845" y="3976977"/>
              <a:ext cx="3615268" cy="1754326"/>
            </a:xfrm>
            <a:prstGeom prst="rect">
              <a:avLst/>
            </a:prstGeom>
            <a:noFill/>
          </p:spPr>
          <p:txBody>
            <a:bodyPr wrap="square" rtlCol="0">
              <a:spAutoFit/>
            </a:bodyPr>
            <a:lstStyle/>
            <a:p>
              <a:pPr algn="ctr"/>
              <a:r>
                <a:rPr lang="ja-JP" altLang="en-US" dirty="0">
                  <a:latin typeface="Hiragino Maru Gothic Pro W4" charset="-128"/>
                  <a:ea typeface="Hiragino Maru Gothic Pro W4" charset="-128"/>
                  <a:cs typeface="Hiragino Maru Gothic Pro W4" charset="-128"/>
                </a:rPr>
                <a:t>複雑化するインフラ環境を</a:t>
              </a:r>
              <a:endParaRPr lang="en-US" altLang="ja-JP" dirty="0">
                <a:latin typeface="Hiragino Maru Gothic Pro W4" charset="-128"/>
                <a:ea typeface="Hiragino Maru Gothic Pro W4" charset="-128"/>
                <a:cs typeface="Hiragino Maru Gothic Pro W4" charset="-128"/>
              </a:endParaRPr>
            </a:p>
            <a:p>
              <a:pPr algn="ctr"/>
              <a:r>
                <a:rPr lang="ja-JP" altLang="en-US" dirty="0">
                  <a:latin typeface="Hiragino Maru Gothic Pro W4" charset="-128"/>
                  <a:ea typeface="Hiragino Maru Gothic Pro W4" charset="-128"/>
                  <a:cs typeface="Hiragino Maru Gothic Pro W4" charset="-128"/>
                </a:rPr>
                <a:t>集約しシンプルに</a:t>
              </a:r>
              <a:endParaRPr lang="en-US" altLang="ja-JP" dirty="0">
                <a:latin typeface="Hiragino Maru Gothic Pro W4" charset="-128"/>
                <a:ea typeface="Hiragino Maru Gothic Pro W4" charset="-128"/>
                <a:cs typeface="Hiragino Maru Gothic Pro W4" charset="-128"/>
              </a:endParaRPr>
            </a:p>
            <a:p>
              <a:pPr algn="ctr"/>
              <a:endParaRPr lang="en-US" altLang="ja-JP" dirty="0">
                <a:latin typeface="Hiragino Maru Gothic Pro W4" charset="-128"/>
                <a:ea typeface="Hiragino Maru Gothic Pro W4" charset="-128"/>
                <a:cs typeface="Hiragino Maru Gothic Pro W4" charset="-128"/>
              </a:endParaRPr>
            </a:p>
            <a:p>
              <a:pPr algn="ctr"/>
              <a:r>
                <a:rPr lang="ja-JP" altLang="en-US" dirty="0">
                  <a:latin typeface="Hiragino Maru Gothic Pro W4" charset="-128"/>
                  <a:ea typeface="Hiragino Maru Gothic Pro W4" charset="-128"/>
                  <a:cs typeface="Hiragino Maru Gothic Pro W4" charset="-128"/>
                </a:rPr>
                <a:t>最新のインテル</a:t>
              </a:r>
              <a:r>
                <a:rPr lang="en-US" altLang="ja-JP" dirty="0">
                  <a:latin typeface="Hiragino Maru Gothic Pro W4" charset="-128"/>
                  <a:ea typeface="Hiragino Maru Gothic Pro W4" charset="-128"/>
                  <a:cs typeface="Hiragino Maru Gothic Pro W4" charset="-128"/>
                </a:rPr>
                <a:t> Xeon</a:t>
              </a:r>
            </a:p>
            <a:p>
              <a:pPr algn="ctr"/>
              <a:r>
                <a:rPr lang="ja-JP" altLang="en-US" dirty="0" smtClean="0">
                  <a:latin typeface="Hiragino Maru Gothic Pro W4" charset="-128"/>
                  <a:ea typeface="Hiragino Maru Gothic Pro W4" charset="-128"/>
                  <a:cs typeface="Hiragino Maru Gothic Pro W4" charset="-128"/>
                </a:rPr>
                <a:t>スケーラブル</a:t>
              </a:r>
              <a:r>
                <a:rPr lang="en-US" altLang="ja-JP" dirty="0" smtClean="0">
                  <a:latin typeface="Hiragino Maru Gothic Pro W4" charset="-128"/>
                  <a:ea typeface="Hiragino Maru Gothic Pro W4" charset="-128"/>
                  <a:cs typeface="Hiragino Maru Gothic Pro W4" charset="-128"/>
                </a:rPr>
                <a:t> </a:t>
              </a:r>
              <a:r>
                <a:rPr lang="ja-JP" altLang="en-US" dirty="0" smtClean="0">
                  <a:latin typeface="Hiragino Maru Gothic Pro W4" charset="-128"/>
                  <a:ea typeface="Hiragino Maru Gothic Pro W4" charset="-128"/>
                  <a:cs typeface="Hiragino Maru Gothic Pro W4" charset="-128"/>
                </a:rPr>
                <a:t>プロセッサ</a:t>
              </a:r>
              <a:r>
                <a:rPr lang="ja-JP" altLang="en-US" dirty="0">
                  <a:latin typeface="Hiragino Maru Gothic Pro W4" charset="-128"/>
                  <a:ea typeface="Hiragino Maru Gothic Pro W4" charset="-128"/>
                  <a:cs typeface="Hiragino Maru Gothic Pro W4" charset="-128"/>
                </a:rPr>
                <a:t>搭載の</a:t>
              </a:r>
              <a:endParaRPr lang="en-US" altLang="ja-JP" dirty="0">
                <a:latin typeface="Hiragino Maru Gothic Pro W4" charset="-128"/>
                <a:ea typeface="Hiragino Maru Gothic Pro W4" charset="-128"/>
                <a:cs typeface="Hiragino Maru Gothic Pro W4" charset="-128"/>
              </a:endParaRPr>
            </a:p>
            <a:p>
              <a:pPr algn="ctr"/>
              <a:r>
                <a:rPr lang="en-US" dirty="0">
                  <a:latin typeface="Hiragino Maru Gothic Pro W4" charset="-128"/>
                  <a:ea typeface="Hiragino Maru Gothic Pro W4" charset="-128"/>
                  <a:cs typeface="Hiragino Maru Gothic Pro W4" charset="-128"/>
                </a:rPr>
                <a:t>UCS </a:t>
              </a:r>
              <a:r>
                <a:rPr lang="en-US" dirty="0" smtClean="0">
                  <a:latin typeface="Hiragino Maru Gothic Pro W4" charset="-128"/>
                  <a:ea typeface="Hiragino Maru Gothic Pro W4" charset="-128"/>
                  <a:cs typeface="Hiragino Maru Gothic Pro W4" charset="-128"/>
                </a:rPr>
                <a:t>M5 </a:t>
              </a:r>
              <a:r>
                <a:rPr lang="ja-JP" altLang="en-US" dirty="0" smtClean="0">
                  <a:latin typeface="Hiragino Maru Gothic Pro W4" charset="-128"/>
                  <a:ea typeface="Hiragino Maru Gothic Pro W4" charset="-128"/>
                  <a:cs typeface="Hiragino Maru Gothic Pro W4" charset="-128"/>
                </a:rPr>
                <a:t>シリーズ</a:t>
              </a:r>
              <a:r>
                <a:rPr lang="ja-JP" altLang="en-US" dirty="0">
                  <a:latin typeface="Hiragino Maru Gothic Pro W4" charset="-128"/>
                  <a:ea typeface="Hiragino Maru Gothic Pro W4" charset="-128"/>
                  <a:cs typeface="Hiragino Maru Gothic Pro W4" charset="-128"/>
                </a:rPr>
                <a:t>をリリース</a:t>
              </a:r>
              <a:endParaRPr lang="en-US" dirty="0">
                <a:latin typeface="Hiragino Maru Gothic Pro W4" charset="-128"/>
                <a:ea typeface="Hiragino Maru Gothic Pro W4" charset="-128"/>
                <a:cs typeface="Hiragino Maru Gothic Pro W4" charset="-128"/>
              </a:endParaRPr>
            </a:p>
          </p:txBody>
        </p:sp>
        <p:grpSp>
          <p:nvGrpSpPr>
            <p:cNvPr id="171" name="Group 15"/>
            <p:cNvGrpSpPr/>
            <p:nvPr/>
          </p:nvGrpSpPr>
          <p:grpSpPr>
            <a:xfrm>
              <a:off x="5852745" y="1702449"/>
              <a:ext cx="2793922" cy="2328934"/>
              <a:chOff x="5852745" y="1702449"/>
              <a:chExt cx="2793922" cy="2328934"/>
            </a:xfrm>
          </p:grpSpPr>
          <p:pic>
            <p:nvPicPr>
              <p:cNvPr id="172"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200" r="97867"/>
                        </a14:imgEffect>
                      </a14:imgLayer>
                    </a14:imgProps>
                  </a:ext>
                </a:extLst>
              </a:blip>
              <a:srcRect t="41596" b="43209"/>
              <a:stretch/>
            </p:blipFill>
            <p:spPr>
              <a:xfrm>
                <a:off x="5938161" y="1960347"/>
                <a:ext cx="2598616" cy="315881"/>
              </a:xfrm>
              <a:prstGeom prst="rect">
                <a:avLst/>
              </a:prstGeom>
            </p:spPr>
          </p:pic>
          <p:pic>
            <p:nvPicPr>
              <p:cNvPr id="173" name="Picture 13"/>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200" r="97867"/>
                        </a14:imgEffect>
                      </a14:imgLayer>
                    </a14:imgProps>
                  </a:ext>
                </a:extLst>
              </a:blip>
              <a:srcRect t="41596" b="43209"/>
              <a:stretch/>
            </p:blipFill>
            <p:spPr>
              <a:xfrm>
                <a:off x="5934839" y="1702449"/>
                <a:ext cx="2598616" cy="315881"/>
              </a:xfrm>
              <a:prstGeom prst="rect">
                <a:avLst/>
              </a:prstGeom>
            </p:spPr>
          </p:pic>
          <p:pic>
            <p:nvPicPr>
              <p:cNvPr id="174" name="Picture 14"/>
              <p:cNvPicPr>
                <a:picLocks noChangeAspect="1"/>
              </p:cNvPicPr>
              <p:nvPr/>
            </p:nvPicPr>
            <p:blipFill>
              <a:blip r:embed="rId6">
                <a:clrChange>
                  <a:clrFrom>
                    <a:srgbClr val="FFFFFF"/>
                  </a:clrFrom>
                  <a:clrTo>
                    <a:srgbClr val="FFFFFF">
                      <a:alpha val="0"/>
                    </a:srgbClr>
                  </a:clrTo>
                </a:clrChange>
              </a:blip>
              <a:stretch>
                <a:fillRect/>
              </a:stretch>
            </p:blipFill>
            <p:spPr>
              <a:xfrm>
                <a:off x="5852745" y="2168769"/>
                <a:ext cx="2793922" cy="1862614"/>
              </a:xfrm>
              <a:prstGeom prst="rect">
                <a:avLst/>
              </a:prstGeom>
            </p:spPr>
          </p:pic>
        </p:grpSp>
      </p:grpSp>
      <p:sp>
        <p:nvSpPr>
          <p:cNvPr id="175" name="タイトル 1"/>
          <p:cNvSpPr txBox="1">
            <a:spLocks/>
          </p:cNvSpPr>
          <p:nvPr/>
        </p:nvSpPr>
        <p:spPr bwMode="auto">
          <a:xfrm>
            <a:off x="177464" y="188680"/>
            <a:ext cx="8909331" cy="54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b="1" dirty="0">
                <a:ea typeface="Hiragino Maru Gothic Pro W4" charset="-128"/>
                <a:cs typeface="Hiragino Maru Gothic Pro W4" charset="-128"/>
              </a:rPr>
              <a:t>Cisco UCS: </a:t>
            </a:r>
            <a:r>
              <a:rPr kumimoji="1" lang="ja-JP" altLang="en-US" dirty="0">
                <a:latin typeface="Meiryo" charset="-128"/>
                <a:ea typeface="Meiryo" charset="-128"/>
                <a:cs typeface="Meiryo" charset="-128"/>
              </a:rPr>
              <a:t>マネジメントをシンプルに</a:t>
            </a:r>
            <a:endParaRPr kumimoji="1" lang="en-US" altLang="ja-JP" sz="2400" dirty="0">
              <a:latin typeface="Meiryo" charset="-128"/>
              <a:ea typeface="Meiryo" charset="-128"/>
              <a:cs typeface="Meiryo" charset="-128"/>
            </a:endParaRPr>
          </a:p>
        </p:txBody>
      </p:sp>
    </p:spTree>
    <p:extLst>
      <p:ext uri="{BB962C8B-B14F-4D97-AF65-F5344CB8AC3E}">
        <p14:creationId xmlns:p14="http://schemas.microsoft.com/office/powerpoint/2010/main" val="16354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2.71605E-6 L 0.00174 0.13333 " pathEditMode="relative" rAng="0" ptsTypes="AA">
                                      <p:cBhvr>
                                        <p:cTn id="6" dur="1000" fill="hold"/>
                                        <p:tgtEl>
                                          <p:spTgt spid="168"/>
                                        </p:tgtEl>
                                        <p:attrNameLst>
                                          <p:attrName>ppt_x</p:attrName>
                                          <p:attrName>ppt_y</p:attrName>
                                        </p:attrNameLst>
                                      </p:cBhvr>
                                      <p:rCtr x="87" y="6667"/>
                                    </p:animMotion>
                                  </p:childTnLst>
                                </p:cTn>
                              </p:par>
                              <p:par>
                                <p:cTn id="7" presetID="42" presetClass="path" presetSubtype="0" accel="50000" decel="50000" fill="hold" grpId="0" nodeType="withEffect">
                                  <p:stCondLst>
                                    <p:cond delay="0"/>
                                  </p:stCondLst>
                                  <p:childTnLst>
                                    <p:animMotion origin="layout" path="M 1.38889E-6 8.64198E-7 L -0.06372 -0.08827 " pathEditMode="relative" rAng="0" ptsTypes="AA">
                                      <p:cBhvr>
                                        <p:cTn id="8" dur="1000" fill="hold"/>
                                        <p:tgtEl>
                                          <p:spTgt spid="165"/>
                                        </p:tgtEl>
                                        <p:attrNameLst>
                                          <p:attrName>ppt_x</p:attrName>
                                          <p:attrName>ppt_y</p:attrName>
                                        </p:attrNameLst>
                                      </p:cBhvr>
                                      <p:rCtr x="-3194" y="-4414"/>
                                    </p:animMotion>
                                  </p:childTnLst>
                                </p:cTn>
                              </p:par>
                              <p:par>
                                <p:cTn id="9" presetID="42" presetClass="path" presetSubtype="0" accel="50000" decel="50000" fill="hold" grpId="0" nodeType="withEffect">
                                  <p:stCondLst>
                                    <p:cond delay="0"/>
                                  </p:stCondLst>
                                  <p:childTnLst>
                                    <p:animMotion origin="layout" path="M -1.38889E-6 8.64198E-7 L 0.06563 -0.08827 " pathEditMode="relative" rAng="0" ptsTypes="AA">
                                      <p:cBhvr>
                                        <p:cTn id="10" dur="1000" fill="hold"/>
                                        <p:tgtEl>
                                          <p:spTgt spid="167"/>
                                        </p:tgtEl>
                                        <p:attrNameLst>
                                          <p:attrName>ppt_x</p:attrName>
                                          <p:attrName>ppt_y</p:attrName>
                                        </p:attrNameLst>
                                      </p:cBhvr>
                                      <p:rCtr x="3281" y="-4414"/>
                                    </p:animMotion>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66"/>
                                        </p:tgtEl>
                                        <p:attrNameLst>
                                          <p:attrName>style.visibility</p:attrName>
                                        </p:attrNameLst>
                                      </p:cBhvr>
                                      <p:to>
                                        <p:strVal val="visible"/>
                                      </p:to>
                                    </p:set>
                                    <p:animEffect transition="in" filter="wipe(left)">
                                      <p:cBhvr>
                                        <p:cTn id="14" dur="500"/>
                                        <p:tgtEl>
                                          <p:spTgt spid="166"/>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69"/>
                                        </p:tgtEl>
                                        <p:attrNameLst>
                                          <p:attrName>style.visibility</p:attrName>
                                        </p:attrNameLst>
                                      </p:cBhvr>
                                      <p:to>
                                        <p:strVal val="visible"/>
                                      </p:to>
                                    </p:set>
                                    <p:animEffect transition="in" filter="fade">
                                      <p:cBhvr>
                                        <p:cTn id="18"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167" grpId="0" animBg="1"/>
      <p:bldP spid="16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449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40"/>
          <p:cNvSpPr/>
          <p:nvPr/>
        </p:nvSpPr>
        <p:spPr>
          <a:xfrm>
            <a:off x="6324601" y="1090585"/>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1" name="Rectangle 41"/>
          <p:cNvSpPr/>
          <p:nvPr/>
        </p:nvSpPr>
        <p:spPr>
          <a:xfrm>
            <a:off x="265898" y="1090585"/>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2" name="Rectangle 42"/>
          <p:cNvSpPr/>
          <p:nvPr/>
        </p:nvSpPr>
        <p:spPr>
          <a:xfrm>
            <a:off x="3296413" y="1090585"/>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3" name="Rectangle 33"/>
          <p:cNvSpPr/>
          <p:nvPr/>
        </p:nvSpPr>
        <p:spPr>
          <a:xfrm>
            <a:off x="6324601" y="2196669"/>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4" name="Rectangle 34"/>
          <p:cNvSpPr/>
          <p:nvPr/>
        </p:nvSpPr>
        <p:spPr>
          <a:xfrm>
            <a:off x="265898" y="2196669"/>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5" name="Rectangle 35"/>
          <p:cNvSpPr/>
          <p:nvPr/>
        </p:nvSpPr>
        <p:spPr>
          <a:xfrm>
            <a:off x="3296413" y="2196669"/>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6" name="Rectangle 25"/>
          <p:cNvSpPr/>
          <p:nvPr/>
        </p:nvSpPr>
        <p:spPr>
          <a:xfrm>
            <a:off x="6324601" y="3302753"/>
            <a:ext cx="2547937" cy="106919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7" name="Rectangle 23"/>
          <p:cNvSpPr/>
          <p:nvPr/>
        </p:nvSpPr>
        <p:spPr>
          <a:xfrm>
            <a:off x="265898" y="3302753"/>
            <a:ext cx="2547937" cy="106919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8"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lang="en-US" dirty="0" smtClean="0">
                <a:ea typeface="Meiryo" charset="-128"/>
                <a:cs typeface="Meiryo" charset="-128"/>
              </a:rPr>
              <a:t>Cisco UCS</a:t>
            </a:r>
            <a:r>
              <a:rPr lang="ja-JP" altLang="en-US" dirty="0" smtClean="0">
                <a:latin typeface="Meiryo" charset="-128"/>
                <a:ea typeface="Meiryo" charset="-128"/>
                <a:cs typeface="Meiryo" charset="-128"/>
              </a:rPr>
              <a:t>市場最新情報</a:t>
            </a:r>
            <a:endParaRPr lang="en-US" dirty="0">
              <a:latin typeface="Meiryo" charset="-128"/>
              <a:ea typeface="Meiryo" charset="-128"/>
              <a:cs typeface="Meiryo" charset="-128"/>
            </a:endParaRPr>
          </a:p>
        </p:txBody>
      </p:sp>
      <p:sp>
        <p:nvSpPr>
          <p:cNvPr id="49" name="Rectangle 5"/>
          <p:cNvSpPr/>
          <p:nvPr/>
        </p:nvSpPr>
        <p:spPr>
          <a:xfrm>
            <a:off x="296234" y="1679702"/>
            <a:ext cx="2487264" cy="466344"/>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インテグレーション</a:t>
            </a:r>
            <a:r>
              <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インフラ</a:t>
            </a: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r>
            <a:b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(Cisco UCS® and Cisco Nexus®) </a:t>
            </a:r>
          </a:p>
        </p:txBody>
      </p:sp>
      <p:sp>
        <p:nvSpPr>
          <p:cNvPr id="50" name="Rectangle 6"/>
          <p:cNvSpPr/>
          <p:nvPr/>
        </p:nvSpPr>
        <p:spPr>
          <a:xfrm>
            <a:off x="501374" y="1178721"/>
            <a:ext cx="2076984" cy="584775"/>
          </a:xfrm>
          <a:prstGeom prst="rect">
            <a:avLst/>
          </a:prstGeom>
          <a:noFill/>
          <a:ln w="25400" cap="flat" cmpd="sng" algn="ctr">
            <a:noFill/>
            <a:prstDash val="solid"/>
          </a:ln>
          <a:effectLst/>
        </p:spPr>
        <p:txBody>
          <a:bodyPr lIns="91440" rIns="91440" rtlCol="0" anchor="ctr" anchorCtr="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No.</a:t>
            </a:r>
            <a:r>
              <a:rPr kumimoji="0" lang="en-US" sz="32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1</a:t>
            </a:r>
          </a:p>
        </p:txBody>
      </p:sp>
      <p:sp>
        <p:nvSpPr>
          <p:cNvPr id="51" name="Rectangle 7"/>
          <p:cNvSpPr/>
          <p:nvPr/>
        </p:nvSpPr>
        <p:spPr>
          <a:xfrm>
            <a:off x="3326749" y="1679702"/>
            <a:ext cx="2487264" cy="500137"/>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アメリカ　</a:t>
            </a: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x86 </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ブレード</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販売金額</a:t>
            </a:r>
            <a:endPar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の市場シェア</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52" name="Rectangle 8"/>
          <p:cNvSpPr/>
          <p:nvPr/>
        </p:nvSpPr>
        <p:spPr>
          <a:xfrm>
            <a:off x="3531889" y="1178721"/>
            <a:ext cx="2076984" cy="584775"/>
          </a:xfrm>
          <a:prstGeom prst="rect">
            <a:avLst/>
          </a:prstGeom>
          <a:noFill/>
          <a:ln w="25400" cap="flat" cmpd="sng" algn="ctr">
            <a:noFill/>
            <a:prstDash val="solid"/>
          </a:ln>
          <a:effectLst/>
        </p:spPr>
        <p:txBody>
          <a:bodyPr lIns="0" rIns="9144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No.</a:t>
            </a:r>
            <a:r>
              <a:rPr kumimoji="0" lang="en-US" sz="3200" b="1" i="0" u="none" strike="noStrike" kern="0" cap="all" spc="0" normalizeH="0" baseline="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1</a:t>
            </a:r>
          </a:p>
        </p:txBody>
      </p:sp>
      <p:sp>
        <p:nvSpPr>
          <p:cNvPr id="53" name="Rectangle 9"/>
          <p:cNvSpPr/>
          <p:nvPr/>
        </p:nvSpPr>
        <p:spPr>
          <a:xfrm>
            <a:off x="6354937" y="1679702"/>
            <a:ext cx="2487264" cy="276999"/>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全世界</a:t>
            </a:r>
            <a:r>
              <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t>
            </a:r>
            <a:r>
              <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x86 </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サーバ</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販売金額</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54" name="Rectangle 10"/>
          <p:cNvSpPr/>
          <p:nvPr/>
        </p:nvSpPr>
        <p:spPr>
          <a:xfrm>
            <a:off x="6560077" y="1178721"/>
            <a:ext cx="2076984" cy="584775"/>
          </a:xfrm>
          <a:prstGeom prst="rect">
            <a:avLst/>
          </a:prstGeom>
          <a:noFill/>
          <a:ln w="25400" cap="flat" cmpd="sng" algn="ctr">
            <a:noFill/>
            <a:prstDash val="solid"/>
          </a:ln>
          <a:effectLst/>
        </p:spPr>
        <p:txBody>
          <a:bodyPr lIns="0" rIns="9144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No.</a:t>
            </a:r>
            <a:r>
              <a:rPr kumimoji="0" lang="en-US" sz="32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3</a:t>
            </a:r>
          </a:p>
        </p:txBody>
      </p:sp>
      <p:sp>
        <p:nvSpPr>
          <p:cNvPr id="55" name="Rectangle 24"/>
          <p:cNvSpPr/>
          <p:nvPr/>
        </p:nvSpPr>
        <p:spPr>
          <a:xfrm>
            <a:off x="3296413" y="3302753"/>
            <a:ext cx="2547937" cy="106919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56" name="Rectangle 2"/>
          <p:cNvSpPr/>
          <p:nvPr/>
        </p:nvSpPr>
        <p:spPr>
          <a:xfrm>
            <a:off x="288615" y="4445284"/>
            <a:ext cx="8583924" cy="253916"/>
          </a:xfrm>
          <a:prstGeom prst="rect">
            <a:avLst/>
          </a:prstGeom>
        </p:spPr>
        <p:txBody>
          <a:bodyPr wrap="square" lIns="68580" tIns="34290" rIns="68580" bIns="34290" anchor="b">
            <a:spAutoFit/>
          </a:bodyPr>
          <a:lstStyle/>
          <a:p>
            <a:pPr defTabSz="457178" fontAlgn="auto">
              <a:spcBef>
                <a:spcPts val="0"/>
              </a:spcBef>
              <a:spcAft>
                <a:spcPts val="0"/>
              </a:spcAft>
            </a:pPr>
            <a:r>
              <a:rPr lang="en-US" sz="600" dirty="0">
                <a:solidFill>
                  <a:srgbClr val="005073"/>
                </a:solidFill>
                <a:latin typeface="CiscoSansTT ExtraLight"/>
                <a:cs typeface=""/>
              </a:rPr>
              <a:t>Source: </a:t>
            </a:r>
            <a:r>
              <a:rPr lang="en-US" sz="600" dirty="0" smtClean="0">
                <a:solidFill>
                  <a:srgbClr val="005073"/>
                </a:solidFill>
                <a:latin typeface="CiscoSansTT ExtraLight"/>
                <a:cs typeface=""/>
              </a:rPr>
              <a:t>IDC</a:t>
            </a:r>
            <a:r>
              <a:rPr lang="en-US" sz="600" dirty="0">
                <a:solidFill>
                  <a:srgbClr val="005073"/>
                </a:solidFill>
                <a:latin typeface="CiscoSansTT ExtraLight"/>
                <a:cs typeface=""/>
              </a:rPr>
              <a:t>, 2016 Q3, </a:t>
            </a:r>
            <a:r>
              <a:rPr lang="en-US" sz="600" dirty="0" smtClean="0">
                <a:solidFill>
                  <a:srgbClr val="005073"/>
                </a:solidFill>
                <a:latin typeface="CiscoSansTT ExtraLight"/>
                <a:cs typeface=""/>
              </a:rPr>
              <a:t>Nov. </a:t>
            </a:r>
            <a:r>
              <a:rPr lang="en-US" sz="600" dirty="0">
                <a:solidFill>
                  <a:srgbClr val="005073"/>
                </a:solidFill>
                <a:latin typeface="CiscoSansTT ExtraLight"/>
                <a:cs typeface=""/>
              </a:rPr>
              <a:t>2016, Vendor Revenue </a:t>
            </a:r>
            <a:r>
              <a:rPr lang="en-US" sz="600" dirty="0" smtClean="0">
                <a:solidFill>
                  <a:srgbClr val="005073"/>
                </a:solidFill>
                <a:latin typeface="CiscoSansTT ExtraLight"/>
                <a:cs typeface=""/>
              </a:rPr>
              <a:t>Share</a:t>
            </a:r>
            <a:r>
              <a:rPr lang="en-US" sz="600" dirty="0">
                <a:solidFill>
                  <a:srgbClr val="005073"/>
                </a:solidFill>
                <a:latin typeface="CiscoSansTT ExtraLight"/>
                <a:cs typeface=""/>
              </a:rPr>
              <a:t/>
            </a:r>
            <a:br>
              <a:rPr lang="en-US" sz="600" dirty="0">
                <a:solidFill>
                  <a:srgbClr val="005073"/>
                </a:solidFill>
                <a:latin typeface="CiscoSansTT ExtraLight"/>
                <a:cs typeface=""/>
              </a:rPr>
            </a:br>
            <a:r>
              <a:rPr lang="en-US" sz="600" dirty="0" smtClean="0">
                <a:solidFill>
                  <a:srgbClr val="005073"/>
                </a:solidFill>
                <a:latin typeface="CiscoSansTT ExtraLight"/>
                <a:cs typeface=""/>
              </a:rPr>
              <a:t>Source</a:t>
            </a:r>
            <a:r>
              <a:rPr lang="en-US" sz="600" dirty="0">
                <a:solidFill>
                  <a:srgbClr val="005073"/>
                </a:solidFill>
                <a:latin typeface="CiscoSansTT ExtraLight"/>
                <a:cs typeface=""/>
              </a:rPr>
              <a:t>: As of Cisco Q2FY16 earnings </a:t>
            </a:r>
            <a:r>
              <a:rPr lang="en-US" sz="600" dirty="0" smtClean="0">
                <a:solidFill>
                  <a:srgbClr val="005073"/>
                </a:solidFill>
                <a:latin typeface="CiscoSansTT ExtraLight"/>
                <a:cs typeface=""/>
              </a:rPr>
              <a:t>results; data center revenue </a:t>
            </a:r>
            <a:r>
              <a:rPr lang="en-US" sz="600" dirty="0">
                <a:solidFill>
                  <a:srgbClr val="005073"/>
                </a:solidFill>
                <a:latin typeface="CiscoSansTT ExtraLight"/>
                <a:cs typeface=""/>
              </a:rPr>
              <a:t>is defined as Cisco UCS and </a:t>
            </a:r>
            <a:r>
              <a:rPr lang="en-US" sz="600" dirty="0" smtClean="0">
                <a:solidFill>
                  <a:srgbClr val="005073"/>
                </a:solidFill>
                <a:latin typeface="CiscoSansTT ExtraLight"/>
                <a:cs typeface=""/>
              </a:rPr>
              <a:t>Cisco Nexus 1000V</a:t>
            </a:r>
            <a:endParaRPr lang="en-US" sz="600" dirty="0">
              <a:solidFill>
                <a:srgbClr val="005073"/>
              </a:solidFill>
              <a:latin typeface="CiscoSansTT ExtraLight"/>
              <a:cs typeface=""/>
            </a:endParaRPr>
          </a:p>
        </p:txBody>
      </p:sp>
      <p:sp>
        <p:nvSpPr>
          <p:cNvPr id="57" name="Round Same Side Corner Rectangle 27"/>
          <p:cNvSpPr/>
          <p:nvPr/>
        </p:nvSpPr>
        <p:spPr>
          <a:xfrm>
            <a:off x="265898" y="1074578"/>
            <a:ext cx="2551176" cy="73818"/>
          </a:xfrm>
          <a:prstGeom prst="round2SameRect">
            <a:avLst>
              <a:gd name="adj1" fmla="val 50000"/>
              <a:gd name="adj2" fmla="val 0"/>
            </a:avLst>
          </a:prstGeom>
          <a:solidFill>
            <a:srgbClr val="272A48"/>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58" name="Round Same Side Corner Rectangle 28"/>
          <p:cNvSpPr/>
          <p:nvPr/>
        </p:nvSpPr>
        <p:spPr>
          <a:xfrm>
            <a:off x="3294793" y="1074578"/>
            <a:ext cx="2551176" cy="73818"/>
          </a:xfrm>
          <a:prstGeom prst="round2SameRect">
            <a:avLst>
              <a:gd name="adj1" fmla="val 50000"/>
              <a:gd name="adj2" fmla="val 0"/>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59" name="Round Same Side Corner Rectangle 29"/>
          <p:cNvSpPr/>
          <p:nvPr/>
        </p:nvSpPr>
        <p:spPr>
          <a:xfrm>
            <a:off x="6321362" y="1074578"/>
            <a:ext cx="2551176" cy="73818"/>
          </a:xfrm>
          <a:prstGeom prst="round2SameRect">
            <a:avLst>
              <a:gd name="adj1" fmla="val 50000"/>
              <a:gd name="adj2" fmla="val 0"/>
            </a:avLst>
          </a:prstGeom>
          <a:solidFill>
            <a:srgbClr val="272A48"/>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60" name="Rectangle 30"/>
          <p:cNvSpPr/>
          <p:nvPr/>
        </p:nvSpPr>
        <p:spPr>
          <a:xfrm>
            <a:off x="265898" y="4382453"/>
            <a:ext cx="2551176" cy="45719"/>
          </a:xfrm>
          <a:prstGeom prst="rect">
            <a:avLst/>
          </a:prstGeom>
          <a:solidFill>
            <a:srgbClr val="272A48">
              <a:lumMod val="20000"/>
              <a:lumOff val="80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61" name="Rectangle 31"/>
          <p:cNvSpPr/>
          <p:nvPr/>
        </p:nvSpPr>
        <p:spPr>
          <a:xfrm>
            <a:off x="3293174" y="4382453"/>
            <a:ext cx="2551176" cy="45719"/>
          </a:xfrm>
          <a:prstGeom prst="rect">
            <a:avLst/>
          </a:prstGeom>
          <a:solidFill>
            <a:srgbClr val="272848">
              <a:lumMod val="20000"/>
              <a:lumOff val="80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62" name="Rectangle 32"/>
          <p:cNvSpPr/>
          <p:nvPr/>
        </p:nvSpPr>
        <p:spPr>
          <a:xfrm>
            <a:off x="6321362" y="4382453"/>
            <a:ext cx="2551176" cy="45719"/>
          </a:xfrm>
          <a:prstGeom prst="rect">
            <a:avLst/>
          </a:prstGeom>
          <a:solidFill>
            <a:srgbClr val="272A48">
              <a:lumMod val="20000"/>
              <a:lumOff val="80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63" name="Rectangle 36"/>
          <p:cNvSpPr/>
          <p:nvPr/>
        </p:nvSpPr>
        <p:spPr>
          <a:xfrm>
            <a:off x="296234" y="2804851"/>
            <a:ext cx="2487264" cy="500137"/>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業界標準ベンチマークで</a:t>
            </a:r>
            <a:endPar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No1</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をとった積算数</a:t>
            </a:r>
            <a:endPar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64" name="Rectangle 37"/>
          <p:cNvSpPr/>
          <p:nvPr/>
        </p:nvSpPr>
        <p:spPr>
          <a:xfrm>
            <a:off x="437766" y="2188443"/>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130+ </a:t>
            </a:r>
          </a:p>
        </p:txBody>
      </p:sp>
      <p:sp>
        <p:nvSpPr>
          <p:cNvPr id="65" name="Rectangle 38"/>
          <p:cNvSpPr/>
          <p:nvPr/>
        </p:nvSpPr>
        <p:spPr>
          <a:xfrm>
            <a:off x="296234" y="3905605"/>
            <a:ext cx="2487264" cy="276999"/>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導入会社数</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66" name="Rectangle 39"/>
          <p:cNvSpPr/>
          <p:nvPr/>
        </p:nvSpPr>
        <p:spPr>
          <a:xfrm>
            <a:off x="475015" y="3292267"/>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60,000+</a:t>
            </a:r>
          </a:p>
        </p:txBody>
      </p:sp>
      <p:sp>
        <p:nvSpPr>
          <p:cNvPr id="67" name="Rectangle 43"/>
          <p:cNvSpPr/>
          <p:nvPr/>
        </p:nvSpPr>
        <p:spPr>
          <a:xfrm>
            <a:off x="3326749" y="2804851"/>
            <a:ext cx="2487264" cy="461665"/>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Exabyte </a:t>
            </a:r>
            <a:b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ストレージ販売　全容量</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68" name="Rectangle 44"/>
          <p:cNvSpPr/>
          <p:nvPr/>
        </p:nvSpPr>
        <p:spPr>
          <a:xfrm>
            <a:off x="3533508" y="2188443"/>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all" spc="0" normalizeH="0" baseline="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1</a:t>
            </a:r>
            <a:r>
              <a:rPr kumimoji="0" lang="en-US" sz="35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 </a:t>
            </a:r>
          </a:p>
        </p:txBody>
      </p:sp>
      <p:sp>
        <p:nvSpPr>
          <p:cNvPr id="69" name="Rectangle 45"/>
          <p:cNvSpPr/>
          <p:nvPr/>
        </p:nvSpPr>
        <p:spPr>
          <a:xfrm>
            <a:off x="3328368" y="3905605"/>
            <a:ext cx="2487264" cy="500137"/>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フォーチュン</a:t>
            </a: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500 </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社内</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での</a:t>
            </a:r>
            <a:endPar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Cisco UCS</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導入率</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70" name="Rectangle 46"/>
          <p:cNvSpPr/>
          <p:nvPr/>
        </p:nvSpPr>
        <p:spPr>
          <a:xfrm>
            <a:off x="3533508" y="3292267"/>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all" spc="0" normalizeH="0" baseline="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&gt;85</a:t>
            </a:r>
            <a:r>
              <a:rPr kumimoji="0" lang="en-US" sz="3500" b="1" i="0" u="none" strike="noStrike" kern="0" cap="all" spc="0" normalizeH="0" baseline="3000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a:t>
            </a:r>
          </a:p>
        </p:txBody>
      </p:sp>
      <p:sp>
        <p:nvSpPr>
          <p:cNvPr id="71" name="Rectangle 51"/>
          <p:cNvSpPr/>
          <p:nvPr/>
        </p:nvSpPr>
        <p:spPr>
          <a:xfrm>
            <a:off x="6354937" y="2804851"/>
            <a:ext cx="2487264" cy="500137"/>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Big data</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インフラ</a:t>
            </a: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t>
            </a:r>
          </a:p>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3</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年間の販売成長率</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72" name="Rectangle 52"/>
          <p:cNvSpPr/>
          <p:nvPr/>
        </p:nvSpPr>
        <p:spPr>
          <a:xfrm>
            <a:off x="6514566" y="2188443"/>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15x</a:t>
            </a:r>
          </a:p>
        </p:txBody>
      </p:sp>
      <p:sp>
        <p:nvSpPr>
          <p:cNvPr id="73" name="Rectangle 53"/>
          <p:cNvSpPr/>
          <p:nvPr/>
        </p:nvSpPr>
        <p:spPr>
          <a:xfrm>
            <a:off x="6354937" y="3905605"/>
            <a:ext cx="2487264" cy="276999"/>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Cisco HyperFlex™ </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導入会社数</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74" name="Rectangle 54"/>
          <p:cNvSpPr/>
          <p:nvPr/>
        </p:nvSpPr>
        <p:spPr>
          <a:xfrm>
            <a:off x="6560077" y="3292267"/>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1900+</a:t>
            </a:r>
          </a:p>
        </p:txBody>
      </p:sp>
      <p:sp>
        <p:nvSpPr>
          <p:cNvPr id="75" name="正方形/長方形 74"/>
          <p:cNvSpPr/>
          <p:nvPr/>
        </p:nvSpPr>
        <p:spPr>
          <a:xfrm>
            <a:off x="3293174" y="1148396"/>
            <a:ext cx="2551176" cy="1012037"/>
          </a:xfrm>
          <a:prstGeom prst="rect">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76" name="正方形/長方形 75"/>
          <p:cNvSpPr/>
          <p:nvPr/>
        </p:nvSpPr>
        <p:spPr>
          <a:xfrm>
            <a:off x="6326927" y="1155262"/>
            <a:ext cx="2551176" cy="1012037"/>
          </a:xfrm>
          <a:prstGeom prst="rect">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77" name="正方形/長方形 76"/>
          <p:cNvSpPr/>
          <p:nvPr/>
        </p:nvSpPr>
        <p:spPr>
          <a:xfrm>
            <a:off x="6321362" y="3326425"/>
            <a:ext cx="2551176" cy="1012037"/>
          </a:xfrm>
          <a:prstGeom prst="rect">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Tree>
    <p:extLst>
      <p:ext uri="{BB962C8B-B14F-4D97-AF65-F5344CB8AC3E}">
        <p14:creationId xmlns:p14="http://schemas.microsoft.com/office/powerpoint/2010/main" val="506552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4"/>
          <p:cNvSpPr/>
          <p:nvPr/>
        </p:nvSpPr>
        <p:spPr>
          <a:xfrm>
            <a:off x="2905656" y="2043166"/>
            <a:ext cx="1514309" cy="151430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サーバ</a:t>
            </a: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3" name="Oval 7"/>
          <p:cNvSpPr/>
          <p:nvPr/>
        </p:nvSpPr>
        <p:spPr>
          <a:xfrm>
            <a:off x="870613" y="3526539"/>
            <a:ext cx="1489639" cy="1489639"/>
          </a:xfrm>
          <a:prstGeom prst="ellipse">
            <a:avLst/>
          </a:prstGeom>
          <a:solidFill>
            <a:srgbClr val="FF9300">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ストレージ</a:t>
            </a: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4" name="Oval 8"/>
          <p:cNvSpPr/>
          <p:nvPr/>
        </p:nvSpPr>
        <p:spPr>
          <a:xfrm>
            <a:off x="2456520" y="3526539"/>
            <a:ext cx="1489639" cy="1489639"/>
          </a:xfrm>
          <a:prstGeom prst="ellipse">
            <a:avLst/>
          </a:prstGeom>
          <a:solidFill>
            <a:srgbClr val="00206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ハイパー</a:t>
            </a:r>
            <a:endParaRPr lang="en-US" altLang="ja-JP" sz="1600" b="1" dirty="0">
              <a:solidFill>
                <a:schemeClr val="bg2"/>
              </a:solidFill>
              <a:latin typeface="Hiragino Maru Gothic Pro W4" charset="-128"/>
              <a:ea typeface="Hiragino Maru Gothic Pro W4" charset="-128"/>
              <a:cs typeface="Hiragino Maru Gothic Pro W4" charset="-128"/>
            </a:endParaRPr>
          </a:p>
          <a:p>
            <a:pPr algn="ctr"/>
            <a:r>
              <a:rPr lang="ja-JP" altLang="en-US" sz="1600" b="1" dirty="0">
                <a:solidFill>
                  <a:schemeClr val="bg2"/>
                </a:solidFill>
                <a:latin typeface="Hiragino Maru Gothic Pro W4" charset="-128"/>
                <a:ea typeface="Hiragino Maru Gothic Pro W4" charset="-128"/>
                <a:cs typeface="Hiragino Maru Gothic Pro W4" charset="-128"/>
              </a:rPr>
              <a:t>バイザー</a:t>
            </a: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5" name="Right Arrow 12"/>
          <p:cNvSpPr/>
          <p:nvPr/>
        </p:nvSpPr>
        <p:spPr>
          <a:xfrm>
            <a:off x="4632130" y="2182579"/>
            <a:ext cx="1035533" cy="1237751"/>
          </a:xfrm>
          <a:prstGeom prst="rightArrow">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図形グループ 5"/>
          <p:cNvGrpSpPr/>
          <p:nvPr/>
        </p:nvGrpSpPr>
        <p:grpSpPr>
          <a:xfrm>
            <a:off x="5585679" y="1192062"/>
            <a:ext cx="3310523" cy="3826357"/>
            <a:chOff x="5585679" y="1915190"/>
            <a:chExt cx="3310523" cy="3826357"/>
          </a:xfrm>
        </p:grpSpPr>
        <p:pic>
          <p:nvPicPr>
            <p:cNvPr id="7" name="図 6"/>
            <p:cNvPicPr>
              <a:picLocks noChangeAspect="1"/>
            </p:cNvPicPr>
            <p:nvPr/>
          </p:nvPicPr>
          <p:blipFill>
            <a:blip r:embed="rId2"/>
            <a:stretch>
              <a:fillRect/>
            </a:stretch>
          </p:blipFill>
          <p:spPr>
            <a:xfrm>
              <a:off x="5856843" y="2416560"/>
              <a:ext cx="2761252" cy="2045322"/>
            </a:xfrm>
            <a:prstGeom prst="rect">
              <a:avLst/>
            </a:prstGeom>
          </p:spPr>
        </p:pic>
        <p:grpSp>
          <p:nvGrpSpPr>
            <p:cNvPr id="8" name="Group 25"/>
            <p:cNvGrpSpPr/>
            <p:nvPr/>
          </p:nvGrpSpPr>
          <p:grpSpPr>
            <a:xfrm>
              <a:off x="5585679" y="1915190"/>
              <a:ext cx="3310523" cy="3826357"/>
              <a:chOff x="5585679" y="1915190"/>
              <a:chExt cx="3310523" cy="3826357"/>
            </a:xfrm>
          </p:grpSpPr>
          <p:sp>
            <p:nvSpPr>
              <p:cNvPr id="9" name="TextBox 14"/>
              <p:cNvSpPr txBox="1"/>
              <p:nvPr/>
            </p:nvSpPr>
            <p:spPr>
              <a:xfrm>
                <a:off x="5585679" y="4418108"/>
                <a:ext cx="3310523" cy="1323439"/>
              </a:xfrm>
              <a:prstGeom prst="rect">
                <a:avLst/>
              </a:prstGeom>
              <a:noFill/>
            </p:spPr>
            <p:txBody>
              <a:bodyPr wrap="none" rtlCol="0">
                <a:spAutoFit/>
              </a:bodyPr>
              <a:lstStyle/>
              <a:p>
                <a:pPr algn="ctr"/>
                <a:r>
                  <a:rPr lang="ja-JP" altLang="en-US" sz="1600" dirty="0">
                    <a:latin typeface="Hiragino Maru Gothic Pro W4" charset="-128"/>
                    <a:ea typeface="Hiragino Maru Gothic Pro W4" charset="-128"/>
                    <a:cs typeface="Hiragino Maru Gothic Pro W4" charset="-128"/>
                  </a:rPr>
                  <a:t>インフラ</a:t>
                </a:r>
                <a:r>
                  <a:rPr lang="ja-JP" altLang="en-US" sz="1600" dirty="0" smtClean="0">
                    <a:latin typeface="Hiragino Maru Gothic Pro W4" charset="-128"/>
                    <a:ea typeface="Hiragino Maru Gothic Pro W4" charset="-128"/>
                    <a:cs typeface="Hiragino Maru Gothic Pro W4" charset="-128"/>
                  </a:rPr>
                  <a:t>をより</a:t>
                </a:r>
                <a:r>
                  <a:rPr lang="ja-JP" altLang="en-US" sz="1600" dirty="0">
                    <a:latin typeface="Hiragino Maru Gothic Pro W4" charset="-128"/>
                    <a:ea typeface="Hiragino Maru Gothic Pro W4" charset="-128"/>
                    <a:cs typeface="Hiragino Maru Gothic Pro W4" charset="-128"/>
                  </a:rPr>
                  <a:t>シンプルに</a:t>
                </a:r>
                <a:endParaRPr lang="en-US" altLang="ja-JP" sz="1600" dirty="0">
                  <a:latin typeface="Hiragino Maru Gothic Pro W4" charset="-128"/>
                  <a:ea typeface="Hiragino Maru Gothic Pro W4" charset="-128"/>
                  <a:cs typeface="Hiragino Maru Gothic Pro W4" charset="-128"/>
                </a:endParaRPr>
              </a:p>
              <a:p>
                <a:pPr algn="ctr"/>
                <a:endParaRPr lang="en-US" altLang="ja-JP" sz="1600" dirty="0">
                  <a:latin typeface="Hiragino Maru Gothic Pro W4" charset="-128"/>
                  <a:ea typeface="Hiragino Maru Gothic Pro W4" charset="-128"/>
                  <a:cs typeface="Hiragino Maru Gothic Pro W4" charset="-128"/>
                </a:endParaRPr>
              </a:p>
              <a:p>
                <a:pPr algn="ctr"/>
                <a:r>
                  <a:rPr lang="ja-JP" altLang="en-US" sz="1600" dirty="0">
                    <a:latin typeface="Hiragino Maru Gothic Pro W4" charset="-128"/>
                    <a:ea typeface="Hiragino Maru Gothic Pro W4" charset="-128"/>
                    <a:cs typeface="Hiragino Maru Gothic Pro W4" charset="-128"/>
                  </a:rPr>
                  <a:t>最新のインテル</a:t>
                </a:r>
                <a:r>
                  <a:rPr lang="en-US" altLang="ja-JP" sz="1600" dirty="0">
                    <a:latin typeface="Hiragino Maru Gothic Pro W4" charset="-128"/>
                    <a:ea typeface="Hiragino Maru Gothic Pro W4" charset="-128"/>
                    <a:cs typeface="Hiragino Maru Gothic Pro W4" charset="-128"/>
                  </a:rPr>
                  <a:t> Xeon</a:t>
                </a:r>
              </a:p>
              <a:p>
                <a:pPr algn="ctr"/>
                <a:r>
                  <a:rPr lang="ja-JP" altLang="en-US" sz="1600" dirty="0" smtClean="0">
                    <a:latin typeface="Hiragino Maru Gothic Pro W4" charset="-128"/>
                    <a:ea typeface="Hiragino Maru Gothic Pro W4" charset="-128"/>
                    <a:cs typeface="Hiragino Maru Gothic Pro W4" charset="-128"/>
                  </a:rPr>
                  <a:t>スケーラブル</a:t>
                </a:r>
                <a:r>
                  <a:rPr lang="en-US" altLang="ja-JP" sz="1600" dirty="0" smtClean="0">
                    <a:latin typeface="Hiragino Maru Gothic Pro W4" charset="-128"/>
                    <a:ea typeface="Hiragino Maru Gothic Pro W4" charset="-128"/>
                    <a:cs typeface="Hiragino Maru Gothic Pro W4" charset="-128"/>
                  </a:rPr>
                  <a:t> </a:t>
                </a:r>
                <a:r>
                  <a:rPr lang="ja-JP" altLang="en-US" sz="1600" dirty="0" smtClean="0">
                    <a:latin typeface="Hiragino Maru Gothic Pro W4" charset="-128"/>
                    <a:ea typeface="Hiragino Maru Gothic Pro W4" charset="-128"/>
                    <a:cs typeface="Hiragino Maru Gothic Pro W4" charset="-128"/>
                  </a:rPr>
                  <a:t>プロセッサ</a:t>
                </a:r>
                <a:r>
                  <a:rPr lang="ja-JP" altLang="en-US" sz="1600" dirty="0">
                    <a:latin typeface="Hiragino Maru Gothic Pro W4" charset="-128"/>
                    <a:ea typeface="Hiragino Maru Gothic Pro W4" charset="-128"/>
                    <a:cs typeface="Hiragino Maru Gothic Pro W4" charset="-128"/>
                  </a:rPr>
                  <a:t>搭載の</a:t>
                </a:r>
                <a:endParaRPr lang="en-US" altLang="ja-JP" sz="1600" dirty="0">
                  <a:latin typeface="Hiragino Maru Gothic Pro W4" charset="-128"/>
                  <a:ea typeface="Hiragino Maru Gothic Pro W4" charset="-128"/>
                  <a:cs typeface="Hiragino Maru Gothic Pro W4" charset="-128"/>
                </a:endParaRPr>
              </a:p>
              <a:p>
                <a:pPr algn="ctr"/>
                <a:r>
                  <a:rPr lang="en-US" altLang="ja-JP" sz="1600" dirty="0" err="1">
                    <a:latin typeface="Hiragino Maru Gothic Pro W4" charset="-128"/>
                    <a:ea typeface="Hiragino Maru Gothic Pro W4" charset="-128"/>
                    <a:cs typeface="Hiragino Maru Gothic Pro W4" charset="-128"/>
                  </a:rPr>
                  <a:t>HyperFlex</a:t>
                </a:r>
                <a:r>
                  <a:rPr lang="en-US" altLang="ja-JP" sz="1600" dirty="0">
                    <a:latin typeface="Hiragino Maru Gothic Pro W4" charset="-128"/>
                    <a:ea typeface="Hiragino Maru Gothic Pro W4" charset="-128"/>
                    <a:cs typeface="Hiragino Maru Gothic Pro W4" charset="-128"/>
                  </a:rPr>
                  <a:t> </a:t>
                </a:r>
                <a:r>
                  <a:rPr lang="en-US" altLang="ja-JP" sz="1600" dirty="0" smtClean="0">
                    <a:latin typeface="Hiragino Maru Gothic Pro W4" charset="-128"/>
                    <a:ea typeface="Hiragino Maru Gothic Pro W4" charset="-128"/>
                    <a:cs typeface="Hiragino Maru Gothic Pro W4" charset="-128"/>
                  </a:rPr>
                  <a:t>M5 </a:t>
                </a:r>
                <a:r>
                  <a:rPr lang="ja-JP" altLang="en-US" sz="1600" dirty="0" smtClean="0">
                    <a:latin typeface="Hiragino Maru Gothic Pro W4" charset="-128"/>
                    <a:ea typeface="Hiragino Maru Gothic Pro W4" charset="-128"/>
                    <a:cs typeface="Hiragino Maru Gothic Pro W4" charset="-128"/>
                  </a:rPr>
                  <a:t>ノード</a:t>
                </a:r>
                <a:r>
                  <a:rPr lang="ja-JP" altLang="en-US" sz="1600" dirty="0">
                    <a:latin typeface="Hiragino Maru Gothic Pro W4" charset="-128"/>
                    <a:ea typeface="Hiragino Maru Gothic Pro W4" charset="-128"/>
                    <a:cs typeface="Hiragino Maru Gothic Pro W4" charset="-128"/>
                  </a:rPr>
                  <a:t>をリリース</a:t>
                </a:r>
                <a:endParaRPr lang="en-US" altLang="ja-JP" sz="1600" dirty="0">
                  <a:latin typeface="Hiragino Maru Gothic Pro W4" charset="-128"/>
                  <a:ea typeface="Hiragino Maru Gothic Pro W4" charset="-128"/>
                  <a:cs typeface="Hiragino Maru Gothic Pro W4" charset="-128"/>
                </a:endParaRPr>
              </a:p>
            </p:txBody>
          </p:sp>
          <p:grpSp>
            <p:nvGrpSpPr>
              <p:cNvPr id="10" name="Group 24"/>
              <p:cNvGrpSpPr/>
              <p:nvPr/>
            </p:nvGrpSpPr>
            <p:grpSpPr>
              <a:xfrm>
                <a:off x="5938161" y="1915190"/>
                <a:ext cx="2604772" cy="573779"/>
                <a:chOff x="5938161" y="1915190"/>
                <a:chExt cx="2604772" cy="573779"/>
              </a:xfrm>
            </p:grpSpPr>
            <p:pic>
              <p:nvPicPr>
                <p:cNvPr id="11"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200" r="97867"/>
                          </a14:imgEffect>
                        </a14:imgLayer>
                      </a14:imgProps>
                    </a:ext>
                  </a:extLst>
                </a:blip>
                <a:srcRect t="41596" b="43209"/>
                <a:stretch/>
              </p:blipFill>
              <p:spPr>
                <a:xfrm>
                  <a:off x="5938161" y="2173088"/>
                  <a:ext cx="2598616" cy="315881"/>
                </a:xfrm>
                <a:prstGeom prst="rect">
                  <a:avLst/>
                </a:prstGeom>
              </p:spPr>
            </p:pic>
            <p:pic>
              <p:nvPicPr>
                <p:cNvPr id="12" name="Picture 17"/>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200" r="97867"/>
                          </a14:imgEffect>
                        </a14:imgLayer>
                      </a14:imgProps>
                    </a:ext>
                  </a:extLst>
                </a:blip>
                <a:srcRect t="41596" b="43209"/>
                <a:stretch/>
              </p:blipFill>
              <p:spPr>
                <a:xfrm>
                  <a:off x="5944317" y="1915190"/>
                  <a:ext cx="2598616" cy="315881"/>
                </a:xfrm>
                <a:prstGeom prst="rect">
                  <a:avLst/>
                </a:prstGeom>
              </p:spPr>
            </p:pic>
          </p:grpSp>
        </p:grpSp>
      </p:grpSp>
      <p:sp>
        <p:nvSpPr>
          <p:cNvPr id="13" name="Oval 5"/>
          <p:cNvSpPr/>
          <p:nvPr/>
        </p:nvSpPr>
        <p:spPr>
          <a:xfrm>
            <a:off x="394964" y="2067836"/>
            <a:ext cx="1489639" cy="1489639"/>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統合管理ツール</a:t>
            </a:r>
            <a:endParaRPr lang="en-US" altLang="ja-JP" sz="1600" b="1" dirty="0">
              <a:solidFill>
                <a:schemeClr val="bg2"/>
              </a:solidFill>
              <a:latin typeface="Hiragino Maru Gothic Pro W4" charset="-128"/>
              <a:ea typeface="Hiragino Maru Gothic Pro W4" charset="-128"/>
              <a:cs typeface="Hiragino Maru Gothic Pro W4" charset="-128"/>
            </a:endParaRPr>
          </a:p>
        </p:txBody>
      </p:sp>
      <p:sp>
        <p:nvSpPr>
          <p:cNvPr id="14" name="Oval 6"/>
          <p:cNvSpPr/>
          <p:nvPr/>
        </p:nvSpPr>
        <p:spPr>
          <a:xfrm>
            <a:off x="1650310" y="1127334"/>
            <a:ext cx="1514309" cy="1514309"/>
          </a:xfrm>
          <a:prstGeom prst="ellipse">
            <a:avLst/>
          </a:prstGeom>
          <a:solidFill>
            <a:srgbClr val="FF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b="1" dirty="0" smtClean="0">
              <a:solidFill>
                <a:schemeClr val="bg2"/>
              </a:solidFill>
              <a:latin typeface="Hiragino Maru Gothic Pro W4" charset="-128"/>
              <a:ea typeface="Hiragino Maru Gothic Pro W4" charset="-128"/>
              <a:cs typeface="Hiragino Maru Gothic Pro W4" charset="-128"/>
            </a:endParaRPr>
          </a:p>
          <a:p>
            <a:pPr algn="ctr"/>
            <a:r>
              <a:rPr lang="ja-JP" altLang="en-US" sz="2000" b="1" dirty="0" smtClean="0">
                <a:solidFill>
                  <a:schemeClr val="bg2"/>
                </a:solidFill>
                <a:latin typeface="Hiragino Maru Gothic Pro W4" charset="-128"/>
                <a:ea typeface="Hiragino Maru Gothic Pro W4" charset="-128"/>
                <a:cs typeface="Hiragino Maru Gothic Pro W4" charset="-128"/>
              </a:rPr>
              <a:t>ネットワーク</a:t>
            </a:r>
            <a:endParaRPr lang="en-US" altLang="ja-JP" sz="2000" b="1" dirty="0">
              <a:solidFill>
                <a:schemeClr val="bg2"/>
              </a:solidFill>
              <a:latin typeface="Hiragino Maru Gothic Pro W4" charset="-128"/>
              <a:ea typeface="Hiragino Maru Gothic Pro W4" charset="-128"/>
              <a:cs typeface="Hiragino Maru Gothic Pro W4" charset="-128"/>
            </a:endParaRPr>
          </a:p>
          <a:p>
            <a:pPr algn="ctr"/>
            <a:endParaRPr lang="en-US" altLang="ja-JP" sz="2000" b="1" dirty="0">
              <a:solidFill>
                <a:schemeClr val="bg2"/>
              </a:solidFill>
              <a:latin typeface="Hiragino Maru Gothic Pro W4" charset="-128"/>
              <a:ea typeface="Hiragino Maru Gothic Pro W4" charset="-128"/>
              <a:cs typeface="Hiragino Maru Gothic Pro W4" charset="-128"/>
            </a:endParaRPr>
          </a:p>
          <a:p>
            <a:pPr algn="ct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16"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altLang="ja-JP" dirty="0" smtClean="0">
                <a:ea typeface="Meiryo" charset="-128"/>
                <a:cs typeface="Meiryo" charset="-128"/>
              </a:rPr>
              <a:t>Cisco HyperFlex System</a:t>
            </a:r>
            <a:r>
              <a:rPr altLang="ja-JP" dirty="0" smtClean="0">
                <a:latin typeface="Meiryo" charset="-128"/>
                <a:ea typeface="Meiryo" charset="-128"/>
                <a:cs typeface="Meiryo" charset="-128"/>
              </a:rPr>
              <a:t/>
            </a:r>
            <a:br>
              <a:rPr altLang="ja-JP" dirty="0" smtClean="0">
                <a:latin typeface="Meiryo" charset="-128"/>
                <a:ea typeface="Meiryo" charset="-128"/>
                <a:cs typeface="Meiryo" charset="-128"/>
              </a:rPr>
            </a:br>
            <a:r>
              <a:rPr lang="ja-JP" altLang="en-US" sz="2000" dirty="0" smtClean="0">
                <a:solidFill>
                  <a:srgbClr val="FF6600"/>
                </a:solidFill>
                <a:latin typeface="Meiryo" charset="-128"/>
                <a:ea typeface="Meiryo" charset="-128"/>
                <a:cs typeface="Meiryo" charset="-128"/>
              </a:rPr>
              <a:t>新世代</a:t>
            </a:r>
            <a:r>
              <a:rPr lang="ja-JP" altLang="en-US" sz="2000" dirty="0" smtClean="0">
                <a:solidFill>
                  <a:srgbClr val="FF6600"/>
                </a:solidFill>
                <a:latin typeface="Meiryo" charset="-128"/>
                <a:ea typeface="Meiryo" charset="-128"/>
                <a:cs typeface="Meiryo" charset="-128"/>
              </a:rPr>
              <a:t>ハイパーコンバージド</a:t>
            </a:r>
            <a:r>
              <a:rPr lang="en-US" altLang="ja-JP" sz="2000" dirty="0" smtClean="0">
                <a:solidFill>
                  <a:srgbClr val="FF6600"/>
                </a:solidFill>
                <a:latin typeface="Meiryo" charset="-128"/>
                <a:ea typeface="Meiryo" charset="-128"/>
                <a:cs typeface="Meiryo" charset="-128"/>
              </a:rPr>
              <a:t> </a:t>
            </a:r>
            <a:r>
              <a:rPr lang="ja-JP" altLang="en-US" sz="2000" dirty="0" smtClean="0">
                <a:solidFill>
                  <a:srgbClr val="FF6600"/>
                </a:solidFill>
                <a:latin typeface="Meiryo" charset="-128"/>
                <a:ea typeface="Meiryo" charset="-128"/>
                <a:cs typeface="Meiryo" charset="-128"/>
              </a:rPr>
              <a:t>インフラ</a:t>
            </a:r>
            <a:r>
              <a:rPr lang="ja-JP" altLang="en-US" sz="2000" dirty="0" smtClean="0">
                <a:solidFill>
                  <a:srgbClr val="FF6600"/>
                </a:solidFill>
                <a:latin typeface="Meiryo" charset="-128"/>
                <a:ea typeface="Meiryo" charset="-128"/>
                <a:cs typeface="Meiryo" charset="-128"/>
              </a:rPr>
              <a:t>でマネジメントをよりシンプルに</a:t>
            </a:r>
            <a:endParaRPr altLang="ja-JP" sz="2000" dirty="0">
              <a:solidFill>
                <a:srgbClr val="FFC000"/>
              </a:solidFill>
              <a:latin typeface="Meiryo" charset="-128"/>
              <a:ea typeface="Meiryo" charset="-128"/>
              <a:cs typeface="Meiryo" charset="-128"/>
            </a:endParaRPr>
          </a:p>
        </p:txBody>
      </p:sp>
    </p:spTree>
    <p:extLst>
      <p:ext uri="{BB962C8B-B14F-4D97-AF65-F5344CB8AC3E}">
        <p14:creationId xmlns:p14="http://schemas.microsoft.com/office/powerpoint/2010/main" val="99951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1.97531E-6 L 0.00105 0.12994 " pathEditMode="relative" rAng="0" ptsTypes="AA">
                                      <p:cBhvr>
                                        <p:cTn id="6" dur="1000" fill="hold"/>
                                        <p:tgtEl>
                                          <p:spTgt spid="14"/>
                                        </p:tgtEl>
                                        <p:attrNameLst>
                                          <p:attrName>ppt_x</p:attrName>
                                          <p:attrName>ppt_y</p:attrName>
                                        </p:attrNameLst>
                                      </p:cBhvr>
                                      <p:rCtr x="52" y="6481"/>
                                    </p:animMotion>
                                  </p:childTnLst>
                                </p:cTn>
                              </p:par>
                              <p:par>
                                <p:cTn id="7" presetID="42" presetClass="path" presetSubtype="0" accel="50000" decel="50000" fill="hold" grpId="0" nodeType="withEffect">
                                  <p:stCondLst>
                                    <p:cond delay="0"/>
                                  </p:stCondLst>
                                  <p:childTnLst>
                                    <p:animMotion origin="layout" path="M -8.33333E-7 -4.44444E-6 L -0.07031 0.025 " pathEditMode="relative" rAng="0" ptsTypes="AA">
                                      <p:cBhvr>
                                        <p:cTn id="8" dur="1000" fill="hold"/>
                                        <p:tgtEl>
                                          <p:spTgt spid="2"/>
                                        </p:tgtEl>
                                        <p:attrNameLst>
                                          <p:attrName>ppt_x</p:attrName>
                                          <p:attrName>ppt_y</p:attrName>
                                        </p:attrNameLst>
                                      </p:cBhvr>
                                      <p:rCtr x="-3524" y="1235"/>
                                    </p:animMotion>
                                  </p:childTnLst>
                                </p:cTn>
                              </p:par>
                              <p:par>
                                <p:cTn id="9" presetID="42" presetClass="path" presetSubtype="0" accel="50000" decel="50000" fill="hold" grpId="0" nodeType="withEffect">
                                  <p:stCondLst>
                                    <p:cond delay="0"/>
                                  </p:stCondLst>
                                  <p:childTnLst>
                                    <p:animMotion origin="layout" path="M -2.77778E-6 -3.58025E-6 L 0.07361 0.02408 " pathEditMode="relative" rAng="0" ptsTypes="AA">
                                      <p:cBhvr>
                                        <p:cTn id="10" dur="1000" fill="hold"/>
                                        <p:tgtEl>
                                          <p:spTgt spid="13"/>
                                        </p:tgtEl>
                                        <p:attrNameLst>
                                          <p:attrName>ppt_x</p:attrName>
                                          <p:attrName>ppt_y</p:attrName>
                                        </p:attrNameLst>
                                      </p:cBhvr>
                                      <p:rCtr x="3681" y="1204"/>
                                    </p:animMotion>
                                  </p:childTnLst>
                                </p:cTn>
                              </p:par>
                              <p:par>
                                <p:cTn id="11" presetID="42" presetClass="path" presetSubtype="0" accel="50000" decel="50000" fill="hold" grpId="0" nodeType="withEffect">
                                  <p:stCondLst>
                                    <p:cond delay="0"/>
                                  </p:stCondLst>
                                  <p:childTnLst>
                                    <p:animMotion origin="layout" path="M -2.5E-6 3.08642E-6 L 0.04011 -0.08858 " pathEditMode="relative" rAng="0" ptsTypes="AA">
                                      <p:cBhvr>
                                        <p:cTn id="12" dur="1000" fill="hold"/>
                                        <p:tgtEl>
                                          <p:spTgt spid="3"/>
                                        </p:tgtEl>
                                        <p:attrNameLst>
                                          <p:attrName>ppt_x</p:attrName>
                                          <p:attrName>ppt_y</p:attrName>
                                        </p:attrNameLst>
                                      </p:cBhvr>
                                      <p:rCtr x="1997" y="-4444"/>
                                    </p:animMotion>
                                  </p:childTnLst>
                                </p:cTn>
                              </p:par>
                              <p:par>
                                <p:cTn id="13" presetID="42" presetClass="path" presetSubtype="0" accel="50000" decel="50000" fill="hold" grpId="0" nodeType="withEffect">
                                  <p:stCondLst>
                                    <p:cond delay="0"/>
                                  </p:stCondLst>
                                  <p:childTnLst>
                                    <p:animMotion origin="layout" path="M 0 3.08642E-6 L -0.03976 -0.08858 " pathEditMode="relative" rAng="0" ptsTypes="AA">
                                      <p:cBhvr>
                                        <p:cTn id="14" dur="1000" fill="hold"/>
                                        <p:tgtEl>
                                          <p:spTgt spid="4"/>
                                        </p:tgtEl>
                                        <p:attrNameLst>
                                          <p:attrName>ppt_x</p:attrName>
                                          <p:attrName>ppt_y</p:attrName>
                                        </p:attrNameLst>
                                      </p:cBhvr>
                                      <p:rCtr x="-1997" y="-4444"/>
                                    </p:animMotion>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2"/>
          <p:cNvGrpSpPr/>
          <p:nvPr/>
        </p:nvGrpSpPr>
        <p:grpSpPr>
          <a:xfrm>
            <a:off x="645439" y="1029271"/>
            <a:ext cx="1174750" cy="3852720"/>
            <a:chOff x="759739" y="870111"/>
            <a:chExt cx="1174750" cy="3852720"/>
          </a:xfrm>
        </p:grpSpPr>
        <p:sp>
          <p:nvSpPr>
            <p:cNvPr id="34" name="正方形/長方形 33"/>
            <p:cNvSpPr/>
            <p:nvPr/>
          </p:nvSpPr>
          <p:spPr>
            <a:xfrm>
              <a:off x="759739" y="3643331"/>
              <a:ext cx="1174750" cy="1079500"/>
            </a:xfrm>
            <a:prstGeom prst="rect">
              <a:avLst/>
            </a:prstGeom>
            <a:solidFill>
              <a:srgbClr val="0070C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ストレージ</a:t>
              </a:r>
            </a:p>
          </p:txBody>
        </p:sp>
        <p:sp>
          <p:nvSpPr>
            <p:cNvPr id="35" name="正方形/長方形 34"/>
            <p:cNvSpPr/>
            <p:nvPr/>
          </p:nvSpPr>
          <p:spPr>
            <a:xfrm>
              <a:off x="759739" y="2557480"/>
              <a:ext cx="1174750" cy="775901"/>
            </a:xfrm>
            <a:prstGeom prst="rect">
              <a:avLst/>
            </a:prstGeom>
            <a:solidFill>
              <a:srgbClr val="00B05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smtClean="0">
                  <a:ln>
                    <a:noFill/>
                  </a:ln>
                  <a:solidFill>
                    <a:srgbClr val="FFFFFF"/>
                  </a:solidFill>
                  <a:effectLst/>
                  <a:uLnTx/>
                  <a:uFillTx/>
                  <a:latin typeface="Hiragino Maru Gothic Pro W4" charset="-128"/>
                  <a:ea typeface="Hiragino Maru Gothic Pro W4" charset="-128"/>
                  <a:cs typeface="Hiragino Maru Gothic Pro W4" charset="-128"/>
                </a:rPr>
                <a:t>サーバ</a:t>
              </a: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36" name="正方形/長方形 35"/>
            <p:cNvSpPr/>
            <p:nvPr/>
          </p:nvSpPr>
          <p:spPr>
            <a:xfrm>
              <a:off x="759739" y="1474784"/>
              <a:ext cx="1174750" cy="775901"/>
            </a:xfrm>
            <a:prstGeom prst="rect">
              <a:avLst/>
            </a:prstGeom>
            <a:solidFill>
              <a:srgbClr val="FF990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ネット</a:t>
              </a:r>
              <a: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
              </a:r>
              <a:b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br>
              <a:r>
                <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ワーク</a:t>
              </a:r>
            </a:p>
          </p:txBody>
        </p:sp>
        <p:sp>
          <p:nvSpPr>
            <p:cNvPr id="37" name="テキスト ボックス 36"/>
            <p:cNvSpPr txBox="1"/>
            <p:nvPr/>
          </p:nvSpPr>
          <p:spPr>
            <a:xfrm>
              <a:off x="929085" y="870111"/>
              <a:ext cx="902811" cy="523220"/>
            </a:xfrm>
            <a:prstGeom prst="rect">
              <a:avLst/>
            </a:prstGeom>
            <a:noFill/>
          </p:spPr>
          <p:txBody>
            <a:bodyPr wrap="none" rtlCol="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従来の</a:t>
              </a:r>
              <a:r>
                <a:rPr kumimoji="1" lang="en-US" altLang="ja-JP"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
              </a:r>
              <a:br>
                <a:rPr kumimoji="1" lang="en-US" altLang="ja-JP"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br>
              <a:r>
                <a:rPr kumimoji="1" lang="ja-JP" altLang="en-US"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インフラ</a:t>
              </a:r>
            </a:p>
          </p:txBody>
        </p:sp>
        <p:sp>
          <p:nvSpPr>
            <p:cNvPr id="38" name="テキスト ボックス 37"/>
            <p:cNvSpPr txBox="1"/>
            <p:nvPr/>
          </p:nvSpPr>
          <p:spPr>
            <a:xfrm>
              <a:off x="1156286" y="2209667"/>
              <a:ext cx="381000" cy="369332"/>
            </a:xfrm>
            <a:prstGeom prst="rect">
              <a:avLst/>
            </a:prstGeom>
            <a:noFill/>
          </p:spPr>
          <p:txBody>
            <a:bodyPr wrap="square" rtlCol="0">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smtClean="0">
                  <a:ln>
                    <a:noFill/>
                  </a:ln>
                  <a:solidFill>
                    <a:srgbClr val="000000"/>
                  </a:solidFill>
                  <a:effectLst/>
                  <a:uLnTx/>
                  <a:uFillTx/>
                  <a:latin typeface="Hiragino Maru Gothic Pro W4" charset="-128"/>
                  <a:ea typeface="Hiragino Maru Gothic Pro W4" charset="-128"/>
                  <a:cs typeface="Hiragino Maru Gothic Pro W4" charset="-128"/>
                </a:rPr>
                <a:t>＋</a:t>
              </a:r>
            </a:p>
          </p:txBody>
        </p:sp>
        <p:sp>
          <p:nvSpPr>
            <p:cNvPr id="39" name="テキスト ボックス 38"/>
            <p:cNvSpPr txBox="1"/>
            <p:nvPr/>
          </p:nvSpPr>
          <p:spPr>
            <a:xfrm>
              <a:off x="1156286" y="3296244"/>
              <a:ext cx="381000" cy="369332"/>
            </a:xfrm>
            <a:prstGeom prst="rect">
              <a:avLst/>
            </a:prstGeom>
            <a:noFill/>
          </p:spPr>
          <p:txBody>
            <a:bodyPr wrap="square" rtlCol="0">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smtClean="0">
                  <a:ln>
                    <a:noFill/>
                  </a:ln>
                  <a:solidFill>
                    <a:srgbClr val="000000"/>
                  </a:solidFill>
                  <a:effectLst/>
                  <a:uLnTx/>
                  <a:uFillTx/>
                  <a:latin typeface="Hiragino Maru Gothic Pro W4" charset="-128"/>
                  <a:ea typeface="Hiragino Maru Gothic Pro W4" charset="-128"/>
                  <a:cs typeface="Hiragino Maru Gothic Pro W4" charset="-128"/>
                </a:rPr>
                <a:t>＋</a:t>
              </a:r>
            </a:p>
          </p:txBody>
        </p:sp>
      </p:grpSp>
      <p:sp>
        <p:nvSpPr>
          <p:cNvPr id="40" name="右矢印 39"/>
          <p:cNvSpPr/>
          <p:nvPr/>
        </p:nvSpPr>
        <p:spPr>
          <a:xfrm>
            <a:off x="2114141" y="2852670"/>
            <a:ext cx="317500" cy="1574800"/>
          </a:xfrm>
          <a:prstGeom prst="rightArrow">
            <a:avLst/>
          </a:prstGeom>
          <a:solidFill>
            <a:srgbClr val="36A4D7"/>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41" name="右矢印 40"/>
          <p:cNvSpPr/>
          <p:nvPr/>
        </p:nvSpPr>
        <p:spPr>
          <a:xfrm>
            <a:off x="4420186" y="2852670"/>
            <a:ext cx="317500" cy="1574800"/>
          </a:xfrm>
          <a:prstGeom prst="rightArrow">
            <a:avLst/>
          </a:prstGeom>
          <a:solidFill>
            <a:srgbClr val="7030A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42" name="テキスト ボックス 41"/>
          <p:cNvSpPr txBox="1"/>
          <p:nvPr/>
        </p:nvSpPr>
        <p:spPr>
          <a:xfrm>
            <a:off x="6564099" y="1869305"/>
            <a:ext cx="2492990" cy="2800767"/>
          </a:xfrm>
          <a:prstGeom prst="rect">
            <a:avLst/>
          </a:prstGeom>
          <a:noFill/>
        </p:spPr>
        <p:txBody>
          <a:bodyPr wrap="none" rtlCol="0">
            <a:spAutoFit/>
          </a:bodyPr>
          <a:lstStyle/>
          <a:p>
            <a:pPr algn="ctr" defTabSz="456915" fontAlgn="auto">
              <a:spcBef>
                <a:spcPts val="0"/>
              </a:spcBef>
              <a:spcAft>
                <a:spcPts val="0"/>
              </a:spcAft>
            </a:pPr>
            <a:r>
              <a:rPr kumimoji="1" lang="ja-JP" altLang="en-US" dirty="0" smtClean="0">
                <a:solidFill>
                  <a:srgbClr val="676767"/>
                </a:solidFill>
                <a:latin typeface="Hiragino Maru Gothic Pro W4" charset="-128"/>
                <a:ea typeface="Hiragino Maru Gothic Pro W4" charset="-128"/>
                <a:cs typeface="Hiragino Maru Gothic Pro W4" charset="-128"/>
              </a:rPr>
              <a:t>ノード集線用の</a:t>
            </a:r>
            <a:endParaRPr kumimoji="1" lang="en-US" altLang="ja-JP" dirty="0" smtClean="0">
              <a:solidFill>
                <a:srgbClr val="676767"/>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kumimoji="1" lang="ja-JP" altLang="en-US" dirty="0" smtClean="0">
                <a:solidFill>
                  <a:srgbClr val="676767"/>
                </a:solidFill>
                <a:latin typeface="Hiragino Maru Gothic Pro W4" charset="-128"/>
                <a:ea typeface="Hiragino Maru Gothic Pro W4" charset="-128"/>
                <a:cs typeface="Hiragino Maru Gothic Pro W4" charset="-128"/>
              </a:rPr>
              <a:t>ネットワークを</a:t>
            </a:r>
            <a:endParaRPr kumimoji="1" lang="en-US" altLang="ja-JP" dirty="0" smtClean="0">
              <a:solidFill>
                <a:srgbClr val="676767"/>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kumimoji="1" lang="ja-JP" altLang="en-US" dirty="0" smtClean="0">
                <a:solidFill>
                  <a:srgbClr val="676767"/>
                </a:solidFill>
                <a:latin typeface="Hiragino Maru Gothic Pro W4" charset="-128"/>
                <a:ea typeface="Hiragino Maru Gothic Pro W4" charset="-128"/>
                <a:cs typeface="Hiragino Maru Gothic Pro W4" charset="-128"/>
              </a:rPr>
              <a:t>標準で装備</a:t>
            </a:r>
            <a:endParaRPr kumimoji="1" lang="en-US" altLang="ja-JP" dirty="0" smtClean="0">
              <a:solidFill>
                <a:srgbClr val="676767"/>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endParaRPr kumimoji="1" lang="en-US" altLang="ja-JP" dirty="0" smtClean="0">
              <a:solidFill>
                <a:srgbClr val="676767"/>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kumimoji="1" lang="en-US" altLang="ja-JP" dirty="0" smtClean="0">
                <a:solidFill>
                  <a:srgbClr val="676767"/>
                </a:solidFill>
                <a:latin typeface="Hiragino Maru Gothic Pro W4" charset="-128"/>
                <a:ea typeface="Hiragino Maru Gothic Pro W4" charset="-128"/>
                <a:cs typeface="Hiragino Maru Gothic Pro W4" charset="-128"/>
              </a:rPr>
              <a:t>UCS</a:t>
            </a:r>
            <a:r>
              <a:rPr kumimoji="1" lang="ja-JP" altLang="en-US" dirty="0" smtClean="0">
                <a:solidFill>
                  <a:srgbClr val="676767"/>
                </a:solidFill>
                <a:latin typeface="Hiragino Maru Gothic Pro W4" charset="-128"/>
                <a:ea typeface="Hiragino Maru Gothic Pro W4" charset="-128"/>
                <a:cs typeface="Hiragino Maru Gothic Pro W4" charset="-128"/>
              </a:rPr>
              <a:t>サーバで培った</a:t>
            </a:r>
            <a:r>
              <a:rPr kumimoji="1" lang="en-US" altLang="ja-JP" dirty="0" smtClean="0">
                <a:solidFill>
                  <a:srgbClr val="676767"/>
                </a:solidFill>
                <a:latin typeface="Hiragino Maru Gothic Pro W4" charset="-128"/>
                <a:ea typeface="Hiragino Maru Gothic Pro W4" charset="-128"/>
                <a:cs typeface="Hiragino Maru Gothic Pro W4" charset="-128"/>
              </a:rPr>
              <a:t/>
            </a:r>
            <a:br>
              <a:rPr kumimoji="1" lang="en-US" altLang="ja-JP" dirty="0" smtClean="0">
                <a:solidFill>
                  <a:srgbClr val="676767"/>
                </a:solidFill>
                <a:latin typeface="Hiragino Maru Gothic Pro W4" charset="-128"/>
                <a:ea typeface="Hiragino Maru Gothic Pro W4" charset="-128"/>
                <a:cs typeface="Hiragino Maru Gothic Pro W4" charset="-128"/>
              </a:rPr>
            </a:br>
            <a:r>
              <a:rPr kumimoji="1" lang="ja-JP" altLang="en-US" dirty="0" smtClean="0">
                <a:solidFill>
                  <a:srgbClr val="676767"/>
                </a:solidFill>
                <a:latin typeface="Hiragino Maru Gothic Pro W4" charset="-128"/>
                <a:ea typeface="Hiragino Maru Gothic Pro W4" charset="-128"/>
                <a:cs typeface="Hiragino Maru Gothic Pro W4" charset="-128"/>
              </a:rPr>
              <a:t>実績豊富な機能を活用</a:t>
            </a:r>
            <a:endParaRPr kumimoji="1" lang="en-US" altLang="ja-JP" dirty="0" smtClean="0">
              <a:solidFill>
                <a:srgbClr val="676767"/>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kumimoji="1" lang="en-US" altLang="ja-JP" sz="1400" dirty="0" smtClean="0">
                <a:solidFill>
                  <a:srgbClr val="676767"/>
                </a:solidFill>
                <a:latin typeface="Hiragino Maru Gothic Pro W4" charset="-128"/>
                <a:ea typeface="Hiragino Maru Gothic Pro W4" charset="-128"/>
                <a:cs typeface="Hiragino Maru Gothic Pro W4" charset="-128"/>
              </a:rPr>
              <a:t>(</a:t>
            </a:r>
            <a:r>
              <a:rPr kumimoji="1" lang="ja-JP" altLang="en-US" sz="1400" dirty="0" smtClean="0">
                <a:solidFill>
                  <a:srgbClr val="676767"/>
                </a:solidFill>
                <a:latin typeface="Hiragino Maru Gothic Pro W4" charset="-128"/>
                <a:ea typeface="Hiragino Maru Gothic Pro W4" charset="-128"/>
                <a:cs typeface="Hiragino Maru Gothic Pro W4" charset="-128"/>
              </a:rPr>
              <a:t>プロファイルや</a:t>
            </a:r>
            <a:r>
              <a:rPr kumimoji="1" lang="en-US" altLang="ja-JP" sz="1400" dirty="0" err="1" smtClean="0">
                <a:solidFill>
                  <a:srgbClr val="676767"/>
                </a:solidFill>
                <a:latin typeface="Hiragino Maru Gothic Pro W4" charset="-128"/>
                <a:ea typeface="Hiragino Maru Gothic Pro W4" charset="-128"/>
                <a:cs typeface="Hiragino Maru Gothic Pro W4" charset="-128"/>
              </a:rPr>
              <a:t>vNIC</a:t>
            </a:r>
            <a:r>
              <a:rPr kumimoji="1" lang="ja-JP" altLang="en-US" sz="1400" dirty="0" smtClean="0">
                <a:solidFill>
                  <a:srgbClr val="676767"/>
                </a:solidFill>
                <a:latin typeface="Hiragino Maru Gothic Pro W4" charset="-128"/>
                <a:ea typeface="Hiragino Maru Gothic Pro W4" charset="-128"/>
                <a:cs typeface="Hiragino Maru Gothic Pro W4" charset="-128"/>
              </a:rPr>
              <a:t>など）</a:t>
            </a:r>
            <a:endParaRPr kumimoji="1" lang="en-US" altLang="ja-JP" sz="1400" dirty="0" smtClean="0">
              <a:solidFill>
                <a:srgbClr val="676767"/>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kumimoji="1" lang="en-US" altLang="ja-JP" dirty="0" smtClean="0">
                <a:solidFill>
                  <a:srgbClr val="676767"/>
                </a:solidFill>
                <a:latin typeface="Hiragino Maru Gothic Pro W4" charset="-128"/>
                <a:ea typeface="Hiragino Maru Gothic Pro W4" charset="-128"/>
                <a:cs typeface="Hiragino Maru Gothic Pro W4" charset="-128"/>
              </a:rPr>
              <a:t/>
            </a:r>
            <a:br>
              <a:rPr kumimoji="1" lang="en-US" altLang="ja-JP" dirty="0" smtClean="0">
                <a:solidFill>
                  <a:srgbClr val="676767"/>
                </a:solidFill>
                <a:latin typeface="Hiragino Maru Gothic Pro W4" charset="-128"/>
                <a:ea typeface="Hiragino Maru Gothic Pro W4" charset="-128"/>
                <a:cs typeface="Hiragino Maru Gothic Pro W4" charset="-128"/>
              </a:rPr>
            </a:br>
            <a:r>
              <a:rPr kumimoji="1" lang="ja-JP" altLang="en-US" dirty="0" smtClean="0">
                <a:solidFill>
                  <a:srgbClr val="676767"/>
                </a:solidFill>
                <a:latin typeface="Hiragino Maru Gothic Pro W4" charset="-128"/>
                <a:ea typeface="Hiragino Maru Gothic Pro W4" charset="-128"/>
                <a:cs typeface="Hiragino Maru Gothic Pro W4" charset="-128"/>
              </a:rPr>
              <a:t>保守の</a:t>
            </a:r>
            <a:r>
              <a:rPr kumimoji="1" lang="ja-JP" altLang="en-US" dirty="0" smtClean="0">
                <a:solidFill>
                  <a:srgbClr val="676767"/>
                </a:solidFill>
                <a:latin typeface="Hiragino Maru Gothic Pro W4" charset="-128"/>
                <a:ea typeface="Hiragino Maru Gothic Pro W4" charset="-128"/>
                <a:cs typeface="Hiragino Maru Gothic Pro W4" charset="-128"/>
              </a:rPr>
              <a:t>ワンストップ化</a:t>
            </a:r>
            <a:r>
              <a:rPr kumimoji="1" lang="en-US" altLang="ja-JP" dirty="0" smtClean="0">
                <a:solidFill>
                  <a:srgbClr val="676767"/>
                </a:solidFill>
                <a:latin typeface="Hiragino Maru Gothic Pro W4" charset="-128"/>
                <a:ea typeface="Hiragino Maru Gothic Pro W4" charset="-128"/>
                <a:cs typeface="Hiragino Maru Gothic Pro W4" charset="-128"/>
              </a:rPr>
              <a:t/>
            </a:r>
            <a:br>
              <a:rPr kumimoji="1" lang="en-US" altLang="ja-JP" dirty="0" smtClean="0">
                <a:solidFill>
                  <a:srgbClr val="676767"/>
                </a:solidFill>
                <a:latin typeface="Hiragino Maru Gothic Pro W4" charset="-128"/>
                <a:ea typeface="Hiragino Maru Gothic Pro W4" charset="-128"/>
                <a:cs typeface="Hiragino Maru Gothic Pro W4" charset="-128"/>
              </a:rPr>
            </a:br>
            <a:r>
              <a:rPr kumimoji="1" lang="ja-JP" altLang="en-US" dirty="0" smtClean="0">
                <a:solidFill>
                  <a:srgbClr val="676767"/>
                </a:solidFill>
                <a:latin typeface="Hiragino Maru Gothic Pro W4" charset="-128"/>
                <a:ea typeface="Hiragino Maru Gothic Pro W4" charset="-128"/>
                <a:cs typeface="Hiragino Maru Gothic Pro W4" charset="-128"/>
              </a:rPr>
              <a:t>を実現</a:t>
            </a:r>
            <a:endParaRPr kumimoji="1" lang="en-US" altLang="ja-JP" dirty="0" smtClean="0">
              <a:solidFill>
                <a:srgbClr val="676767"/>
              </a:solidFill>
              <a:latin typeface="Hiragino Maru Gothic Pro W4" charset="-128"/>
              <a:ea typeface="Hiragino Maru Gothic Pro W4" charset="-128"/>
              <a:cs typeface="Hiragino Maru Gothic Pro W4" charset="-128"/>
            </a:endParaRPr>
          </a:p>
        </p:txBody>
      </p:sp>
      <p:sp>
        <p:nvSpPr>
          <p:cNvPr id="43" name="タイトル 14"/>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kumimoji="1" lang="en-US" altLang="ja-JP" sz="3200" dirty="0" smtClean="0">
                <a:ea typeface="Hiragino Maru Gothic Pro W4" charset="-128"/>
                <a:cs typeface="Hiragino Maru Gothic Pro W4" charset="-128"/>
              </a:rPr>
              <a:t>Cisco </a:t>
            </a:r>
            <a:r>
              <a:rPr kumimoji="1" lang="en-US" altLang="ja-JP" sz="3200" dirty="0" err="1" smtClean="0">
                <a:ea typeface="Hiragino Maru Gothic Pro W4" charset="-128"/>
                <a:cs typeface="Hiragino Maru Gothic Pro W4" charset="-128"/>
              </a:rPr>
              <a:t>HyperFlex</a:t>
            </a:r>
            <a:r>
              <a:rPr kumimoji="1" lang="en-US" altLang="ja-JP" sz="3200" dirty="0" smtClean="0">
                <a:ea typeface="Hiragino Maru Gothic Pro W4" charset="-128"/>
                <a:cs typeface="Hiragino Maru Gothic Pro W4" charset="-128"/>
              </a:rPr>
              <a:t> System </a:t>
            </a:r>
            <a:r>
              <a:rPr kumimoji="1" lang="ja-JP" altLang="en-US" sz="3200" dirty="0" smtClean="0">
                <a:latin typeface="Meiryo" charset="-128"/>
                <a:ea typeface="Meiryo" charset="-128"/>
                <a:cs typeface="Meiryo" charset="-128"/>
              </a:rPr>
              <a:t>とは</a:t>
            </a:r>
            <a:endParaRPr kumimoji="1" lang="en-US" altLang="ja-JP" sz="3200" dirty="0">
              <a:latin typeface="Meiryo" charset="-128"/>
              <a:ea typeface="Meiryo" charset="-128"/>
              <a:cs typeface="Meiryo" charset="-128"/>
            </a:endParaRPr>
          </a:p>
        </p:txBody>
      </p:sp>
      <p:grpSp>
        <p:nvGrpSpPr>
          <p:cNvPr id="44" name="図形グループ 43"/>
          <p:cNvGrpSpPr/>
          <p:nvPr/>
        </p:nvGrpSpPr>
        <p:grpSpPr>
          <a:xfrm>
            <a:off x="5101392" y="908143"/>
            <a:ext cx="1360647" cy="4117321"/>
            <a:chOff x="5101392" y="908143"/>
            <a:chExt cx="1360647" cy="4117321"/>
          </a:xfrm>
        </p:grpSpPr>
        <p:grpSp>
          <p:nvGrpSpPr>
            <p:cNvPr id="45" name="グループ化 11"/>
            <p:cNvGrpSpPr/>
            <p:nvPr/>
          </p:nvGrpSpPr>
          <p:grpSpPr>
            <a:xfrm>
              <a:off x="5101392" y="908143"/>
              <a:ext cx="1360647" cy="4117321"/>
              <a:chOff x="5215692" y="748983"/>
              <a:chExt cx="1360647" cy="4117321"/>
            </a:xfrm>
          </p:grpSpPr>
          <p:sp>
            <p:nvSpPr>
              <p:cNvPr id="48" name="正方形/長方形 47"/>
              <p:cNvSpPr/>
              <p:nvPr/>
            </p:nvSpPr>
            <p:spPr>
              <a:xfrm>
                <a:off x="5223789" y="1354755"/>
                <a:ext cx="1352550" cy="3511549"/>
              </a:xfrm>
              <a:prstGeom prst="rect">
                <a:avLst/>
              </a:prstGeom>
              <a:solidFill>
                <a:srgbClr val="90BDDB"/>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49" name="正方形/長方形 48"/>
              <p:cNvSpPr/>
              <p:nvPr/>
            </p:nvSpPr>
            <p:spPr>
              <a:xfrm>
                <a:off x="5312689" y="2868630"/>
                <a:ext cx="1174750" cy="1854201"/>
              </a:xfrm>
              <a:prstGeom prst="rect">
                <a:avLst/>
              </a:prstGeom>
              <a:solidFill>
                <a:srgbClr val="00B05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サーバ</a:t>
                </a:r>
                <a: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
                </a:r>
                <a:b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br>
                <a: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a:t>
                </a:r>
                <a:b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br>
                <a: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HCI</a:t>
                </a:r>
                <a:r>
                  <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ソフトウェア</a:t>
                </a:r>
              </a:p>
            </p:txBody>
          </p:sp>
          <p:sp>
            <p:nvSpPr>
              <p:cNvPr id="50" name="正方形/長方形 49"/>
              <p:cNvSpPr/>
              <p:nvPr/>
            </p:nvSpPr>
            <p:spPr>
              <a:xfrm>
                <a:off x="5310428" y="1474784"/>
                <a:ext cx="1174750" cy="775901"/>
              </a:xfrm>
              <a:prstGeom prst="rect">
                <a:avLst/>
              </a:prstGeom>
              <a:solidFill>
                <a:srgbClr val="FF990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smtClean="0">
                    <a:ln>
                      <a:noFill/>
                    </a:ln>
                    <a:solidFill>
                      <a:srgbClr val="FFFFFF"/>
                    </a:solidFill>
                    <a:effectLst/>
                    <a:uLnTx/>
                    <a:uFillTx/>
                    <a:latin typeface="Hiragino Maru Gothic Pro W4" charset="-128"/>
                    <a:ea typeface="Hiragino Maru Gothic Pro W4" charset="-128"/>
                    <a:cs typeface="Hiragino Maru Gothic Pro W4" charset="-128"/>
                  </a:rPr>
                  <a:t>ネット</a:t>
                </a:r>
                <a:r>
                  <a:rPr kumimoji="1" lang="en-US" altLang="ja-JP" sz="1800" b="0" i="0" u="none" strike="noStrike" kern="0" cap="none" spc="0" normalizeH="0" baseline="0" noProof="0" smtClean="0">
                    <a:ln>
                      <a:noFill/>
                    </a:ln>
                    <a:solidFill>
                      <a:srgbClr val="FFFFFF"/>
                    </a:solidFill>
                    <a:effectLst/>
                    <a:uLnTx/>
                    <a:uFillTx/>
                    <a:latin typeface="Hiragino Maru Gothic Pro W4" charset="-128"/>
                    <a:ea typeface="Hiragino Maru Gothic Pro W4" charset="-128"/>
                    <a:cs typeface="Hiragino Maru Gothic Pro W4" charset="-128"/>
                  </a:rPr>
                  <a:t/>
                </a:r>
                <a:br>
                  <a:rPr kumimoji="1" lang="en-US" altLang="ja-JP" sz="1800" b="0" i="0" u="none" strike="noStrike" kern="0" cap="none" spc="0" normalizeH="0" baseline="0" noProof="0" smtClean="0">
                    <a:ln>
                      <a:noFill/>
                    </a:ln>
                    <a:solidFill>
                      <a:srgbClr val="FFFFFF"/>
                    </a:solidFill>
                    <a:effectLst/>
                    <a:uLnTx/>
                    <a:uFillTx/>
                    <a:latin typeface="Hiragino Maru Gothic Pro W4" charset="-128"/>
                    <a:ea typeface="Hiragino Maru Gothic Pro W4" charset="-128"/>
                    <a:cs typeface="Hiragino Maru Gothic Pro W4" charset="-128"/>
                  </a:rPr>
                </a:br>
                <a:r>
                  <a:rPr kumimoji="1" lang="ja-JP" altLang="en-US" sz="1800" b="0" i="0" u="none" strike="noStrike" kern="0" cap="none" spc="0" normalizeH="0" baseline="0" noProof="0" smtClean="0">
                    <a:ln>
                      <a:noFill/>
                    </a:ln>
                    <a:solidFill>
                      <a:srgbClr val="FFFFFF"/>
                    </a:solidFill>
                    <a:effectLst/>
                    <a:uLnTx/>
                    <a:uFillTx/>
                    <a:latin typeface="Hiragino Maru Gothic Pro W4" charset="-128"/>
                    <a:ea typeface="Hiragino Maru Gothic Pro W4" charset="-128"/>
                    <a:cs typeface="Hiragino Maru Gothic Pro W4" charset="-128"/>
                  </a:rPr>
                  <a:t>ワーク</a:t>
                </a: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51" name="テキスト ボックス 50"/>
              <p:cNvSpPr txBox="1"/>
              <p:nvPr/>
            </p:nvSpPr>
            <p:spPr>
              <a:xfrm>
                <a:off x="5215692" y="748983"/>
                <a:ext cx="1330814" cy="646331"/>
              </a:xfrm>
              <a:prstGeom prst="rect">
                <a:avLst/>
              </a:prstGeom>
              <a:noFill/>
            </p:spPr>
            <p:txBody>
              <a:bodyPr wrap="none" rtlCol="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smtClean="0">
                    <a:ln>
                      <a:noFill/>
                    </a:ln>
                    <a:solidFill>
                      <a:srgbClr val="33828D"/>
                    </a:solidFill>
                    <a:effectLst/>
                    <a:uLnTx/>
                    <a:uFillTx/>
                    <a:latin typeface="Hiragino Maru Gothic Pro W4" charset="-128"/>
                    <a:ea typeface="Hiragino Maru Gothic Pro W4" charset="-128"/>
                    <a:cs typeface="Hiragino Maru Gothic Pro W4" charset="-128"/>
                  </a:rPr>
                  <a:t>Cisco</a:t>
                </a:r>
                <a:br>
                  <a:rPr kumimoji="1" lang="en-US" altLang="ja-JP" sz="1800" b="1" i="0" u="none" strike="noStrike" kern="0" cap="none" spc="0" normalizeH="0" baseline="0" noProof="0" dirty="0" smtClean="0">
                    <a:ln>
                      <a:noFill/>
                    </a:ln>
                    <a:solidFill>
                      <a:srgbClr val="33828D"/>
                    </a:solidFill>
                    <a:effectLst/>
                    <a:uLnTx/>
                    <a:uFillTx/>
                    <a:latin typeface="Hiragino Maru Gothic Pro W4" charset="-128"/>
                    <a:ea typeface="Hiragino Maru Gothic Pro W4" charset="-128"/>
                    <a:cs typeface="Hiragino Maru Gothic Pro W4" charset="-128"/>
                  </a:rPr>
                </a:br>
                <a:r>
                  <a:rPr kumimoji="1" lang="en-US" altLang="ja-JP" sz="1800" b="1" i="0" u="none" strike="noStrike" kern="0" cap="none" spc="0" normalizeH="0" baseline="0" noProof="0" dirty="0" err="1" smtClean="0">
                    <a:ln>
                      <a:noFill/>
                    </a:ln>
                    <a:solidFill>
                      <a:srgbClr val="33828D"/>
                    </a:solidFill>
                    <a:effectLst/>
                    <a:uLnTx/>
                    <a:uFillTx/>
                    <a:latin typeface="Hiragino Maru Gothic Pro W4" charset="-128"/>
                    <a:ea typeface="Hiragino Maru Gothic Pro W4" charset="-128"/>
                    <a:cs typeface="Hiragino Maru Gothic Pro W4" charset="-128"/>
                  </a:rPr>
                  <a:t>HyperFlex</a:t>
                </a:r>
                <a:endParaRPr kumimoji="1" lang="ja-JP" altLang="en-US" sz="1800" b="1" i="0" u="none" strike="noStrike" kern="0" cap="none" spc="0" normalizeH="0" baseline="0" noProof="0" dirty="0" smtClean="0">
                  <a:ln>
                    <a:noFill/>
                  </a:ln>
                  <a:solidFill>
                    <a:srgbClr val="33828D"/>
                  </a:solidFill>
                  <a:effectLst/>
                  <a:uLnTx/>
                  <a:uFillTx/>
                  <a:latin typeface="Hiragino Maru Gothic Pro W4" charset="-128"/>
                  <a:ea typeface="Hiragino Maru Gothic Pro W4" charset="-128"/>
                  <a:cs typeface="Hiragino Maru Gothic Pro W4" charset="-128"/>
                </a:endParaRPr>
              </a:p>
            </p:txBody>
          </p:sp>
        </p:grpSp>
        <p:sp>
          <p:nvSpPr>
            <p:cNvPr id="46" name="円/楕円 45"/>
            <p:cNvSpPr/>
            <p:nvPr/>
          </p:nvSpPr>
          <p:spPr>
            <a:xfrm>
              <a:off x="5344111" y="2886989"/>
              <a:ext cx="958850" cy="468098"/>
            </a:xfrm>
            <a:prstGeom prst="ellipse">
              <a:avLst/>
            </a:prstGeom>
            <a:solidFill>
              <a:srgbClr val="52526D"/>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chemeClr val="bg2"/>
                  </a:solidFill>
                  <a:effectLst/>
                  <a:uLnTx/>
                  <a:uFillTx/>
                  <a:latin typeface="Hiragino Maru Gothic Pro W4" charset="-128"/>
                  <a:ea typeface="Hiragino Maru Gothic Pro W4" charset="-128"/>
                  <a:cs typeface="Hiragino Maru Gothic Pro W4" charset="-128"/>
                </a:rPr>
                <a:t>ノード</a:t>
              </a:r>
            </a:p>
          </p:txBody>
        </p:sp>
        <p:sp>
          <p:nvSpPr>
            <p:cNvPr id="47" name="テキスト ボックス 46"/>
            <p:cNvSpPr txBox="1"/>
            <p:nvPr/>
          </p:nvSpPr>
          <p:spPr>
            <a:xfrm>
              <a:off x="5205960" y="2448788"/>
              <a:ext cx="1172116" cy="430887"/>
            </a:xfrm>
            <a:prstGeom prst="rect">
              <a:avLst/>
            </a:prstGeom>
            <a:noFill/>
          </p:spPr>
          <p:txBody>
            <a:bodyPr wrap="none" rtlCol="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オールインワン</a:t>
              </a:r>
              <a:r>
                <a:rPr kumimoji="1" lang="en-US" altLang="ja-JP" sz="11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r>
              <a:br>
                <a:rPr kumimoji="1" lang="en-US" altLang="ja-JP" sz="11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br>
              <a:r>
                <a:rPr kumimoji="1" lang="ja-JP" altLang="en-US" sz="11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パッケージ</a:t>
              </a:r>
            </a:p>
          </p:txBody>
        </p:sp>
      </p:grpSp>
      <p:grpSp>
        <p:nvGrpSpPr>
          <p:cNvPr id="52" name="図形グループ 51"/>
          <p:cNvGrpSpPr/>
          <p:nvPr/>
        </p:nvGrpSpPr>
        <p:grpSpPr>
          <a:xfrm>
            <a:off x="2369721" y="935496"/>
            <a:ext cx="1980029" cy="4089968"/>
            <a:chOff x="2369721" y="935496"/>
            <a:chExt cx="1980029" cy="4089968"/>
          </a:xfrm>
        </p:grpSpPr>
        <p:sp>
          <p:nvSpPr>
            <p:cNvPr id="53" name="テキスト ボックス 52"/>
            <p:cNvSpPr txBox="1"/>
            <p:nvPr/>
          </p:nvSpPr>
          <p:spPr>
            <a:xfrm>
              <a:off x="3169235" y="2334561"/>
              <a:ext cx="381000" cy="369332"/>
            </a:xfrm>
            <a:prstGeom prst="rect">
              <a:avLst/>
            </a:prstGeom>
            <a:noFill/>
          </p:spPr>
          <p:txBody>
            <a:bodyPr wrap="square" rtlCol="0">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smtClean="0">
                  <a:ln>
                    <a:noFill/>
                  </a:ln>
                  <a:solidFill>
                    <a:srgbClr val="000000"/>
                  </a:solidFill>
                  <a:effectLst/>
                  <a:uLnTx/>
                  <a:uFillTx/>
                  <a:latin typeface="Hiragino Maru Gothic Pro W4" charset="-128"/>
                  <a:ea typeface="Hiragino Maru Gothic Pro W4" charset="-128"/>
                  <a:cs typeface="Hiragino Maru Gothic Pro W4" charset="-128"/>
                </a:rPr>
                <a:t>＋</a:t>
              </a:r>
            </a:p>
          </p:txBody>
        </p:sp>
        <p:grpSp>
          <p:nvGrpSpPr>
            <p:cNvPr id="54" name="図形グループ 53"/>
            <p:cNvGrpSpPr/>
            <p:nvPr/>
          </p:nvGrpSpPr>
          <p:grpSpPr>
            <a:xfrm>
              <a:off x="2369721" y="935496"/>
              <a:ext cx="1980029" cy="4089968"/>
              <a:chOff x="2369721" y="935496"/>
              <a:chExt cx="1980029" cy="4089968"/>
            </a:xfrm>
          </p:grpSpPr>
          <p:grpSp>
            <p:nvGrpSpPr>
              <p:cNvPr id="55" name="図形グループ 54"/>
              <p:cNvGrpSpPr/>
              <p:nvPr/>
            </p:nvGrpSpPr>
            <p:grpSpPr>
              <a:xfrm>
                <a:off x="2369721" y="935496"/>
                <a:ext cx="1980029" cy="4089968"/>
                <a:chOff x="2369721" y="935496"/>
                <a:chExt cx="1980029" cy="4089968"/>
              </a:xfrm>
            </p:grpSpPr>
            <p:grpSp>
              <p:nvGrpSpPr>
                <p:cNvPr id="57" name="グループ化 10"/>
                <p:cNvGrpSpPr/>
                <p:nvPr/>
              </p:nvGrpSpPr>
              <p:grpSpPr>
                <a:xfrm>
                  <a:off x="2369721" y="935496"/>
                  <a:ext cx="1980029" cy="4089968"/>
                  <a:chOff x="2484021" y="776336"/>
                  <a:chExt cx="1980029" cy="4089968"/>
                </a:xfrm>
              </p:grpSpPr>
              <p:sp>
                <p:nvSpPr>
                  <p:cNvPr id="59" name="テキスト ボックス 58"/>
                  <p:cNvSpPr txBox="1"/>
                  <p:nvPr/>
                </p:nvSpPr>
                <p:spPr>
                  <a:xfrm>
                    <a:off x="2484021" y="776336"/>
                    <a:ext cx="1980029" cy="738664"/>
                  </a:xfrm>
                  <a:prstGeom prst="rect">
                    <a:avLst/>
                  </a:prstGeom>
                  <a:noFill/>
                </p:spPr>
                <p:txBody>
                  <a:bodyPr wrap="none" rtlCol="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これまでの</a:t>
                    </a:r>
                    <a:endParaRPr kumimoji="1" lang="en-US" altLang="ja-JP"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ハイパーコンバージド</a:t>
                    </a:r>
                    <a:r>
                      <a:rPr kumimoji="1" lang="en-US" altLang="ja-JP"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
                    </a:r>
                    <a:br>
                      <a:rPr kumimoji="1" lang="en-US" altLang="ja-JP"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br>
                    <a:r>
                      <a:rPr kumimoji="1" lang="ja-JP" altLang="en-US" sz="1400" b="0" i="0" u="none" strike="noStrike" kern="0" cap="none" spc="0" normalizeH="0" baseline="0" noProof="0" dirty="0" smtClean="0">
                        <a:ln>
                          <a:noFill/>
                        </a:ln>
                        <a:solidFill>
                          <a:srgbClr val="676767"/>
                        </a:solidFill>
                        <a:effectLst/>
                        <a:uLnTx/>
                        <a:uFillTx/>
                        <a:latin typeface="Hiragino Maru Gothic Pro W4" charset="-128"/>
                        <a:ea typeface="Hiragino Maru Gothic Pro W4" charset="-128"/>
                        <a:cs typeface="Hiragino Maru Gothic Pro W4" charset="-128"/>
                      </a:rPr>
                      <a:t>インフラ</a:t>
                    </a:r>
                  </a:p>
                </p:txBody>
              </p:sp>
              <p:sp>
                <p:nvSpPr>
                  <p:cNvPr id="60" name="正方形/長方形 59"/>
                  <p:cNvSpPr/>
                  <p:nvPr/>
                </p:nvSpPr>
                <p:spPr>
                  <a:xfrm>
                    <a:off x="2785389" y="2457449"/>
                    <a:ext cx="1352550" cy="2408855"/>
                  </a:xfrm>
                  <a:prstGeom prst="rect">
                    <a:avLst/>
                  </a:prstGeom>
                  <a:solidFill>
                    <a:srgbClr val="90BDDB"/>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61" name="正方形/長方形 60"/>
                  <p:cNvSpPr/>
                  <p:nvPr/>
                </p:nvSpPr>
                <p:spPr>
                  <a:xfrm>
                    <a:off x="2874289" y="2876606"/>
                    <a:ext cx="1174750" cy="1846225"/>
                  </a:xfrm>
                  <a:prstGeom prst="rect">
                    <a:avLst/>
                  </a:prstGeom>
                  <a:solidFill>
                    <a:srgbClr val="00B05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サーバ</a:t>
                    </a:r>
                    <a: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
                    </a:r>
                    <a:b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br>
                    <a: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a:t>
                    </a:r>
                    <a:b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br>
                    <a:r>
                      <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HCI</a:t>
                    </a:r>
                    <a:r>
                      <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ソフトウェア</a:t>
                    </a:r>
                  </a:p>
                </p:txBody>
              </p:sp>
              <p:sp>
                <p:nvSpPr>
                  <p:cNvPr id="62" name="正方形/長方形 61"/>
                  <p:cNvSpPr/>
                  <p:nvPr/>
                </p:nvSpPr>
                <p:spPr>
                  <a:xfrm>
                    <a:off x="2874289" y="1474784"/>
                    <a:ext cx="1174750" cy="775901"/>
                  </a:xfrm>
                  <a:prstGeom prst="rect">
                    <a:avLst/>
                  </a:prstGeom>
                  <a:solidFill>
                    <a:srgbClr val="FF990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ネットワーク</a:t>
                    </a:r>
                  </a:p>
                </p:txBody>
              </p:sp>
              <p:sp>
                <p:nvSpPr>
                  <p:cNvPr id="63" name="テキスト ボックス 62"/>
                  <p:cNvSpPr txBox="1"/>
                  <p:nvPr/>
                </p:nvSpPr>
                <p:spPr>
                  <a:xfrm>
                    <a:off x="3013354" y="2444555"/>
                    <a:ext cx="877163" cy="369332"/>
                  </a:xfrm>
                  <a:prstGeom prst="rect">
                    <a:avLst/>
                  </a:prstGeom>
                  <a:noFill/>
                </p:spPr>
                <p:txBody>
                  <a:bodyPr wrap="none" rtlCol="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smtClean="0">
                        <a:ln>
                          <a:noFill/>
                        </a:ln>
                        <a:solidFill>
                          <a:srgbClr val="000000"/>
                        </a:solidFill>
                        <a:effectLst/>
                        <a:uLnTx/>
                        <a:uFillTx/>
                        <a:latin typeface="Hiragino Maru Gothic Pro W4" charset="-128"/>
                        <a:ea typeface="Hiragino Maru Gothic Pro W4" charset="-128"/>
                        <a:cs typeface="Hiragino Maru Gothic Pro W4" charset="-128"/>
                      </a:rPr>
                      <a:t>一体化</a:t>
                    </a:r>
                  </a:p>
                </p:txBody>
              </p:sp>
            </p:grpSp>
            <p:sp>
              <p:nvSpPr>
                <p:cNvPr id="58" name="円/楕円 57"/>
                <p:cNvSpPr/>
                <p:nvPr/>
              </p:nvSpPr>
              <p:spPr>
                <a:xfrm>
                  <a:off x="2867938" y="2944670"/>
                  <a:ext cx="958850" cy="468098"/>
                </a:xfrm>
                <a:prstGeom prst="ellipse">
                  <a:avLst/>
                </a:prstGeom>
                <a:solidFill>
                  <a:srgbClr val="52526D"/>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chemeClr val="bg2"/>
                      </a:solidFill>
                      <a:effectLst/>
                      <a:uLnTx/>
                      <a:uFillTx/>
                      <a:latin typeface="Hiragino Maru Gothic Pro W4" charset="-128"/>
                      <a:ea typeface="Hiragino Maru Gothic Pro W4" charset="-128"/>
                      <a:cs typeface="Hiragino Maru Gothic Pro W4" charset="-128"/>
                    </a:rPr>
                    <a:t>ノード</a:t>
                  </a:r>
                </a:p>
              </p:txBody>
            </p:sp>
          </p:grpSp>
          <p:sp>
            <p:nvSpPr>
              <p:cNvPr id="56" name="正方形/長方形 55"/>
              <p:cNvSpPr/>
              <p:nvPr/>
            </p:nvSpPr>
            <p:spPr>
              <a:xfrm>
                <a:off x="2858210" y="4089674"/>
                <a:ext cx="958850" cy="682096"/>
              </a:xfrm>
              <a:prstGeom prst="rect">
                <a:avLst/>
              </a:prstGeom>
              <a:noFill/>
              <a:ln w="25400" cap="flat" cmpd="sng" algn="ctr">
                <a:solidFill>
                  <a:srgbClr val="92D050"/>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en-US" altLang="ja-JP" sz="1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grpSp>
    </p:spTree>
    <p:extLst>
      <p:ext uri="{BB962C8B-B14F-4D97-AF65-F5344CB8AC3E}">
        <p14:creationId xmlns:p14="http://schemas.microsoft.com/office/powerpoint/2010/main" val="12192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p:tgtEl>
                                          <p:spTgt spid="40"/>
                                        </p:tgtEl>
                                        <p:attrNameLst>
                                          <p:attrName>ppt_x</p:attrName>
                                        </p:attrNameLst>
                                      </p:cBhvr>
                                      <p:tavLst>
                                        <p:tav tm="0">
                                          <p:val>
                                            <p:strVal val="#ppt_x-#ppt_w*1.125000"/>
                                          </p:val>
                                        </p:tav>
                                        <p:tav tm="100000">
                                          <p:val>
                                            <p:strVal val="#ppt_x"/>
                                          </p:val>
                                        </p:tav>
                                      </p:tavLst>
                                    </p:anim>
                                    <p:animEffect transition="in" filter="wipe(right)">
                                      <p:cBhvr>
                                        <p:cTn id="13" dur="500"/>
                                        <p:tgtEl>
                                          <p:spTgt spid="40"/>
                                        </p:tgtEl>
                                      </p:cBhvr>
                                    </p:animEffect>
                                  </p:childTnLst>
                                </p:cTn>
                              </p:par>
                              <p:par>
                                <p:cTn id="14" presetID="12" presetClass="entr" presetSubtype="8"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additive="base">
                                        <p:cTn id="16" dur="500"/>
                                        <p:tgtEl>
                                          <p:spTgt spid="52"/>
                                        </p:tgtEl>
                                        <p:attrNameLst>
                                          <p:attrName>ppt_x</p:attrName>
                                        </p:attrNameLst>
                                      </p:cBhvr>
                                      <p:tavLst>
                                        <p:tav tm="0">
                                          <p:val>
                                            <p:strVal val="#ppt_x-#ppt_w*1.125000"/>
                                          </p:val>
                                        </p:tav>
                                        <p:tav tm="100000">
                                          <p:val>
                                            <p:strVal val="#ppt_x"/>
                                          </p:val>
                                        </p:tav>
                                      </p:tavLst>
                                    </p:anim>
                                    <p:animEffect transition="in" filter="wipe(righ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ppt_x</p:attrName>
                                        </p:attrNameLst>
                                      </p:cBhvr>
                                      <p:tavLst>
                                        <p:tav tm="0">
                                          <p:val>
                                            <p:strVal val="#ppt_x-#ppt_w*1.125000"/>
                                          </p:val>
                                        </p:tav>
                                        <p:tav tm="100000">
                                          <p:val>
                                            <p:strVal val="#ppt_x"/>
                                          </p:val>
                                        </p:tav>
                                      </p:tavLst>
                                    </p:anim>
                                    <p:animEffect transition="in" filter="wipe(right)">
                                      <p:cBhvr>
                                        <p:cTn id="23" dur="500"/>
                                        <p:tgtEl>
                                          <p:spTgt spid="41"/>
                                        </p:tgtEl>
                                      </p:cBhvr>
                                    </p:animEffect>
                                  </p:childTnLst>
                                </p:cTn>
                              </p:par>
                            </p:childTnLst>
                          </p:cTn>
                        </p:par>
                        <p:par>
                          <p:cTn id="24" fill="hold">
                            <p:stCondLst>
                              <p:cond delay="500"/>
                            </p:stCondLst>
                            <p:childTnLst>
                              <p:par>
                                <p:cTn id="25" presetID="31"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1000" fill="hold"/>
                                        <p:tgtEl>
                                          <p:spTgt spid="44"/>
                                        </p:tgtEl>
                                        <p:attrNameLst>
                                          <p:attrName>ppt_w</p:attrName>
                                        </p:attrNameLst>
                                      </p:cBhvr>
                                      <p:tavLst>
                                        <p:tav tm="0">
                                          <p:val>
                                            <p:fltVal val="0"/>
                                          </p:val>
                                        </p:tav>
                                        <p:tav tm="100000">
                                          <p:val>
                                            <p:strVal val="#ppt_w"/>
                                          </p:val>
                                        </p:tav>
                                      </p:tavLst>
                                    </p:anim>
                                    <p:anim calcmode="lin" valueType="num">
                                      <p:cBhvr>
                                        <p:cTn id="28" dur="1000" fill="hold"/>
                                        <p:tgtEl>
                                          <p:spTgt spid="44"/>
                                        </p:tgtEl>
                                        <p:attrNameLst>
                                          <p:attrName>ppt_h</p:attrName>
                                        </p:attrNameLst>
                                      </p:cBhvr>
                                      <p:tavLst>
                                        <p:tav tm="0">
                                          <p:val>
                                            <p:fltVal val="0"/>
                                          </p:val>
                                        </p:tav>
                                        <p:tav tm="100000">
                                          <p:val>
                                            <p:strVal val="#ppt_h"/>
                                          </p:val>
                                        </p:tav>
                                      </p:tavLst>
                                    </p:anim>
                                    <p:anim calcmode="lin" valueType="num">
                                      <p:cBhvr>
                                        <p:cTn id="29" dur="1000" fill="hold"/>
                                        <p:tgtEl>
                                          <p:spTgt spid="44"/>
                                        </p:tgtEl>
                                        <p:attrNameLst>
                                          <p:attrName>style.rotation</p:attrName>
                                        </p:attrNameLst>
                                      </p:cBhvr>
                                      <p:tavLst>
                                        <p:tav tm="0">
                                          <p:val>
                                            <p:fltVal val="90"/>
                                          </p:val>
                                        </p:tav>
                                        <p:tav tm="100000">
                                          <p:val>
                                            <p:fltVal val="0"/>
                                          </p:val>
                                        </p:tav>
                                      </p:tavLst>
                                    </p:anim>
                                    <p:animEffect transition="in" filter="fade">
                                      <p:cBhvr>
                                        <p:cTn id="30" dur="1000"/>
                                        <p:tgtEl>
                                          <p:spTgt spid="44"/>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152"/>
          <p:cNvSpPr/>
          <p:nvPr/>
        </p:nvSpPr>
        <p:spPr>
          <a:xfrm rot="5400000" flipH="1">
            <a:off x="1867501" y="2197295"/>
            <a:ext cx="1409700" cy="3285907"/>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5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77" name="Rectangle 151"/>
          <p:cNvSpPr/>
          <p:nvPr/>
        </p:nvSpPr>
        <p:spPr>
          <a:xfrm rot="5400000" flipH="1">
            <a:off x="1867502" y="634563"/>
            <a:ext cx="1409700" cy="3285907"/>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5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nvGrpSpPr>
          <p:cNvPr id="78" name="Group 79"/>
          <p:cNvGrpSpPr/>
          <p:nvPr/>
        </p:nvGrpSpPr>
        <p:grpSpPr>
          <a:xfrm rot="10800000" flipH="1">
            <a:off x="931483" y="1560174"/>
            <a:ext cx="109360" cy="1421240"/>
            <a:chOff x="2833935" y="1184896"/>
            <a:chExt cx="118912" cy="1548394"/>
          </a:xfrm>
          <a:solidFill>
            <a:srgbClr val="FF8000"/>
          </a:solidFill>
        </p:grpSpPr>
        <p:cxnSp>
          <p:nvCxnSpPr>
            <p:cNvPr id="79" name="Straight Connector 80"/>
            <p:cNvCxnSpPr>
              <a:cxnSpLocks/>
            </p:cNvCxnSpPr>
            <p:nvPr/>
          </p:nvCxnSpPr>
          <p:spPr>
            <a:xfrm rot="10800000" flipH="1">
              <a:off x="2833935" y="1184896"/>
              <a:ext cx="0" cy="1548394"/>
            </a:xfrm>
            <a:prstGeom prst="line">
              <a:avLst/>
            </a:prstGeom>
            <a:grpFill/>
            <a:ln w="25400" cap="flat" cmpd="sng" algn="ctr">
              <a:solidFill>
                <a:srgbClr val="FF8000"/>
              </a:solidFill>
              <a:prstDash val="solid"/>
            </a:ln>
            <a:effectLst/>
          </p:spPr>
        </p:cxnSp>
        <p:sp>
          <p:nvSpPr>
            <p:cNvPr id="80" name="Isosceles Triangle 81"/>
            <p:cNvSpPr/>
            <p:nvPr/>
          </p:nvSpPr>
          <p:spPr>
            <a:xfrm rot="16200000" flipV="1">
              <a:off x="2775833" y="1904414"/>
              <a:ext cx="244669" cy="109359"/>
            </a:xfrm>
            <a:prstGeom prst="triangle">
              <a:avLst/>
            </a:prstGeom>
            <a:grpFill/>
            <a:ln w="25400" cap="flat" cmpd="sng" algn="ctr">
              <a:noFill/>
              <a:prstDash val="solid"/>
            </a:ln>
            <a:effectLst/>
          </p:spPr>
          <p:txBody>
            <a:bodyPr lIns="91416" tIns="45708" rIns="91416"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sp>
        <p:nvSpPr>
          <p:cNvPr id="81" name="Rectangle 82"/>
          <p:cNvSpPr/>
          <p:nvPr/>
        </p:nvSpPr>
        <p:spPr>
          <a:xfrm>
            <a:off x="1515564" y="2585235"/>
            <a:ext cx="681884" cy="230816"/>
          </a:xfrm>
          <a:prstGeom prst="rect">
            <a:avLst/>
          </a:prstGeom>
        </p:spPr>
        <p:txBody>
          <a:bodyPr wrap="none" lIns="68563" tIns="34282" rIns="68563" bIns="34282" anchor="t">
            <a:spAutoFit/>
          </a:bodyPr>
          <a:lstStyle/>
          <a:p>
            <a:pPr algn="ctr" defTabSz="456915" fontAlgn="auto">
              <a:spcBef>
                <a:spcPts val="0"/>
              </a:spcBef>
              <a:spcAft>
                <a:spcPts val="0"/>
              </a:spcAft>
            </a:pPr>
            <a:r>
              <a:rPr lang="en-US" sz="1050" dirty="0" smtClean="0">
                <a:solidFill>
                  <a:srgbClr val="FF8000"/>
                </a:solidFill>
                <a:latin typeface="Hiragino Maru Gothic Pro W4" charset="-128"/>
                <a:ea typeface="Hiragino Maru Gothic Pro W4" charset="-128"/>
                <a:cs typeface="Hiragino Maru Gothic Pro W4" charset="-128"/>
              </a:rPr>
              <a:t>HX220c</a:t>
            </a:r>
            <a:endParaRPr lang="en-US" sz="1050" dirty="0">
              <a:solidFill>
                <a:srgbClr val="FF8000"/>
              </a:solidFill>
              <a:latin typeface="Hiragino Maru Gothic Pro W4" charset="-128"/>
              <a:ea typeface="Hiragino Maru Gothic Pro W4" charset="-128"/>
              <a:cs typeface="Hiragino Maru Gothic Pro W4" charset="-128"/>
            </a:endParaRPr>
          </a:p>
        </p:txBody>
      </p:sp>
      <p:sp>
        <p:nvSpPr>
          <p:cNvPr id="82" name="Rectangle 83"/>
          <p:cNvSpPr/>
          <p:nvPr/>
        </p:nvSpPr>
        <p:spPr>
          <a:xfrm>
            <a:off x="2977336" y="2585235"/>
            <a:ext cx="681884" cy="230816"/>
          </a:xfrm>
          <a:prstGeom prst="rect">
            <a:avLst/>
          </a:prstGeom>
        </p:spPr>
        <p:txBody>
          <a:bodyPr wrap="none" lIns="68563" tIns="34282" rIns="68563" bIns="34282" anchor="t">
            <a:spAutoFit/>
          </a:bodyPr>
          <a:lstStyle/>
          <a:p>
            <a:pPr algn="ctr" defTabSz="456915" fontAlgn="auto">
              <a:spcBef>
                <a:spcPts val="0"/>
              </a:spcBef>
              <a:spcAft>
                <a:spcPts val="0"/>
              </a:spcAft>
            </a:pPr>
            <a:r>
              <a:rPr lang="en-US" sz="1050" dirty="0" smtClean="0">
                <a:solidFill>
                  <a:srgbClr val="FF8000"/>
                </a:solidFill>
                <a:latin typeface="Hiragino Maru Gothic Pro W4" charset="-128"/>
                <a:ea typeface="Hiragino Maru Gothic Pro W4" charset="-128"/>
                <a:cs typeface="Hiragino Maru Gothic Pro W4" charset="-128"/>
              </a:rPr>
              <a:t>HX240c</a:t>
            </a:r>
            <a:endParaRPr lang="en-US" sz="1050" dirty="0">
              <a:solidFill>
                <a:srgbClr val="FF8000"/>
              </a:solidFill>
              <a:latin typeface="Hiragino Maru Gothic Pro W4" charset="-128"/>
              <a:ea typeface="Hiragino Maru Gothic Pro W4" charset="-128"/>
              <a:cs typeface="Hiragino Maru Gothic Pro W4" charset="-128"/>
            </a:endParaRPr>
          </a:p>
        </p:txBody>
      </p:sp>
      <p:sp>
        <p:nvSpPr>
          <p:cNvPr id="83" name="Rectangle 3"/>
          <p:cNvSpPr/>
          <p:nvPr/>
        </p:nvSpPr>
        <p:spPr>
          <a:xfrm>
            <a:off x="103973" y="2005979"/>
            <a:ext cx="759849" cy="562359"/>
          </a:xfrm>
          <a:prstGeom prst="rect">
            <a:avLst/>
          </a:prstGeom>
        </p:spPr>
        <p:txBody>
          <a:bodyPr wrap="none" lIns="27000" tIns="27000" rIns="27000" bIns="27000">
            <a:spAutoFit/>
          </a:bodyPr>
          <a:lstStyle/>
          <a:p>
            <a:pPr algn="ctr" defTabSz="456915" fontAlgn="auto">
              <a:spcBef>
                <a:spcPts val="0"/>
              </a:spcBef>
              <a:spcAft>
                <a:spcPts val="0"/>
              </a:spcAft>
            </a:pPr>
            <a:r>
              <a:rPr lang="ja-JP" altLang="en-US" sz="1100" dirty="0">
                <a:solidFill>
                  <a:srgbClr val="FF8000"/>
                </a:solidFill>
                <a:latin typeface="Hiragino Maru Gothic Pro W4" charset="-128"/>
                <a:ea typeface="Hiragino Maru Gothic Pro W4" charset="-128"/>
                <a:cs typeface="Hiragino Maru Gothic Pro W4" charset="-128"/>
              </a:rPr>
              <a:t>オール</a:t>
            </a:r>
            <a:endParaRPr lang="en-US" altLang="ja-JP" sz="1100" dirty="0">
              <a:solidFill>
                <a:srgbClr val="FF8000"/>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lang="ja-JP" altLang="en-US" sz="1100" dirty="0">
                <a:solidFill>
                  <a:srgbClr val="FF8000"/>
                </a:solidFill>
                <a:latin typeface="Hiragino Maru Gothic Pro W4" charset="-128"/>
                <a:ea typeface="Hiragino Maru Gothic Pro W4" charset="-128"/>
                <a:cs typeface="Hiragino Maru Gothic Pro W4" charset="-128"/>
              </a:rPr>
              <a:t>フラッシュ</a:t>
            </a:r>
            <a:endParaRPr lang="en-US" altLang="ja-JP" sz="1100" dirty="0">
              <a:solidFill>
                <a:srgbClr val="FF8000"/>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lang="ja-JP" altLang="en-US" sz="1100" dirty="0" smtClean="0">
                <a:solidFill>
                  <a:srgbClr val="FF8000"/>
                </a:solidFill>
                <a:latin typeface="Hiragino Maru Gothic Pro W4" charset="-128"/>
                <a:ea typeface="Hiragino Maru Gothic Pro W4" charset="-128"/>
                <a:cs typeface="Hiragino Maru Gothic Pro W4" charset="-128"/>
              </a:rPr>
              <a:t>モデル</a:t>
            </a:r>
            <a:endParaRPr lang="en-US" altLang="ja-JP" sz="1100" dirty="0" smtClean="0">
              <a:solidFill>
                <a:srgbClr val="FF8000"/>
              </a:solidFill>
              <a:latin typeface="Hiragino Maru Gothic Pro W4" charset="-128"/>
              <a:ea typeface="Hiragino Maru Gothic Pro W4" charset="-128"/>
              <a:cs typeface="Hiragino Maru Gothic Pro W4" charset="-128"/>
            </a:endParaRPr>
          </a:p>
        </p:txBody>
      </p:sp>
      <p:sp>
        <p:nvSpPr>
          <p:cNvPr id="84" name="Rectangle 104"/>
          <p:cNvSpPr/>
          <p:nvPr/>
        </p:nvSpPr>
        <p:spPr>
          <a:xfrm>
            <a:off x="2981083" y="4149202"/>
            <a:ext cx="726768" cy="230816"/>
          </a:xfrm>
          <a:prstGeom prst="rect">
            <a:avLst/>
          </a:prstGeom>
        </p:spPr>
        <p:txBody>
          <a:bodyPr wrap="none" lIns="68563" tIns="34282" rIns="68563" bIns="34282" anchor="t">
            <a:spAutoFit/>
          </a:bodyPr>
          <a:lstStyle/>
          <a:p>
            <a:pPr algn="ctr" defTabSz="456915" fontAlgn="auto">
              <a:spcBef>
                <a:spcPts val="0"/>
              </a:spcBef>
              <a:spcAft>
                <a:spcPts val="0"/>
              </a:spcAft>
            </a:pPr>
            <a:r>
              <a:rPr lang="en-US" sz="1050" dirty="0" smtClean="0">
                <a:solidFill>
                  <a:srgbClr val="0C82C1"/>
                </a:solidFill>
                <a:latin typeface="Hiragino Maru Gothic Pro W4" charset="-128"/>
                <a:ea typeface="Hiragino Maru Gothic Pro W4" charset="-128"/>
                <a:cs typeface="Hiragino Maru Gothic Pro W4" charset="-128"/>
              </a:rPr>
              <a:t>HX240c</a:t>
            </a:r>
            <a:r>
              <a:rPr lang="en-US" sz="1050" dirty="0" smtClean="0">
                <a:solidFill>
                  <a:srgbClr val="272848"/>
                </a:solidFill>
                <a:latin typeface="Hiragino Maru Gothic Pro W4" charset="-128"/>
                <a:ea typeface="Hiragino Maru Gothic Pro W4" charset="-128"/>
                <a:cs typeface="Hiragino Maru Gothic Pro W4" charset="-128"/>
              </a:rPr>
              <a:t> </a:t>
            </a:r>
            <a:endParaRPr lang="en-US" sz="1050" dirty="0">
              <a:solidFill>
                <a:srgbClr val="000000"/>
              </a:solidFill>
              <a:latin typeface="Hiragino Maru Gothic Pro W4" charset="-128"/>
              <a:ea typeface="Hiragino Maru Gothic Pro W4" charset="-128"/>
              <a:cs typeface="Hiragino Maru Gothic Pro W4" charset="-128"/>
            </a:endParaRPr>
          </a:p>
        </p:txBody>
      </p:sp>
      <p:sp>
        <p:nvSpPr>
          <p:cNvPr id="85" name="Rectangle 110"/>
          <p:cNvSpPr/>
          <p:nvPr/>
        </p:nvSpPr>
        <p:spPr>
          <a:xfrm>
            <a:off x="1519312" y="4149202"/>
            <a:ext cx="726768" cy="230816"/>
          </a:xfrm>
          <a:prstGeom prst="rect">
            <a:avLst/>
          </a:prstGeom>
        </p:spPr>
        <p:txBody>
          <a:bodyPr wrap="none" lIns="68563" tIns="34282" rIns="68563" bIns="34282" anchor="t">
            <a:spAutoFit/>
          </a:bodyPr>
          <a:lstStyle/>
          <a:p>
            <a:pPr algn="ctr" defTabSz="456915" fontAlgn="auto">
              <a:spcBef>
                <a:spcPts val="0"/>
              </a:spcBef>
              <a:spcAft>
                <a:spcPts val="0"/>
              </a:spcAft>
            </a:pPr>
            <a:r>
              <a:rPr lang="en-US" sz="1050" dirty="0" smtClean="0">
                <a:solidFill>
                  <a:srgbClr val="0C82C1"/>
                </a:solidFill>
                <a:latin typeface="Hiragino Maru Gothic Pro W4" charset="-128"/>
                <a:ea typeface="Hiragino Maru Gothic Pro W4" charset="-128"/>
                <a:cs typeface="Hiragino Maru Gothic Pro W4" charset="-128"/>
              </a:rPr>
              <a:t>HX220c</a:t>
            </a:r>
            <a:r>
              <a:rPr lang="en-US" sz="1050" dirty="0" smtClean="0">
                <a:solidFill>
                  <a:srgbClr val="272848"/>
                </a:solidFill>
                <a:latin typeface="Hiragino Maru Gothic Pro W4" charset="-128"/>
                <a:ea typeface="Hiragino Maru Gothic Pro W4" charset="-128"/>
                <a:cs typeface="Hiragino Maru Gothic Pro W4" charset="-128"/>
              </a:rPr>
              <a:t> </a:t>
            </a:r>
            <a:endParaRPr lang="en-US" sz="1050" dirty="0">
              <a:solidFill>
                <a:srgbClr val="000000"/>
              </a:solidFill>
              <a:latin typeface="Hiragino Maru Gothic Pro W4" charset="-128"/>
              <a:ea typeface="Hiragino Maru Gothic Pro W4" charset="-128"/>
              <a:cs typeface="Hiragino Maru Gothic Pro W4" charset="-128"/>
            </a:endParaRPr>
          </a:p>
        </p:txBody>
      </p:sp>
      <p:grpSp>
        <p:nvGrpSpPr>
          <p:cNvPr id="86" name="Group 147"/>
          <p:cNvGrpSpPr/>
          <p:nvPr/>
        </p:nvGrpSpPr>
        <p:grpSpPr>
          <a:xfrm rot="10800000" flipH="1">
            <a:off x="931483" y="3137303"/>
            <a:ext cx="109360" cy="1404938"/>
            <a:chOff x="2833935" y="1247159"/>
            <a:chExt cx="118912" cy="1530634"/>
          </a:xfrm>
          <a:solidFill>
            <a:srgbClr val="FF8000"/>
          </a:solidFill>
        </p:grpSpPr>
        <p:cxnSp>
          <p:nvCxnSpPr>
            <p:cNvPr id="87" name="Straight Connector 148"/>
            <p:cNvCxnSpPr>
              <a:cxnSpLocks/>
            </p:cNvCxnSpPr>
            <p:nvPr/>
          </p:nvCxnSpPr>
          <p:spPr>
            <a:xfrm rot="10800000" flipH="1">
              <a:off x="2833935" y="1247159"/>
              <a:ext cx="0" cy="1530634"/>
            </a:xfrm>
            <a:prstGeom prst="line">
              <a:avLst/>
            </a:prstGeom>
            <a:grpFill/>
            <a:ln w="25400" cap="flat" cmpd="sng" algn="ctr">
              <a:solidFill>
                <a:srgbClr val="0C82C1"/>
              </a:solidFill>
              <a:prstDash val="solid"/>
            </a:ln>
            <a:effectLst/>
          </p:spPr>
        </p:cxnSp>
        <p:sp>
          <p:nvSpPr>
            <p:cNvPr id="88" name="Isosceles Triangle 149"/>
            <p:cNvSpPr/>
            <p:nvPr/>
          </p:nvSpPr>
          <p:spPr>
            <a:xfrm rot="16200000" flipV="1">
              <a:off x="2775833" y="1957797"/>
              <a:ext cx="244669" cy="109359"/>
            </a:xfrm>
            <a:prstGeom prst="triangle">
              <a:avLst/>
            </a:prstGeom>
            <a:solidFill>
              <a:srgbClr val="0C82C1"/>
            </a:solidFill>
            <a:ln w="25400" cap="flat" cmpd="sng" algn="ctr">
              <a:noFill/>
              <a:prstDash val="solid"/>
            </a:ln>
            <a:effectLst/>
          </p:spPr>
          <p:txBody>
            <a:bodyPr lIns="91416" tIns="45708" rIns="91416"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sp>
        <p:nvSpPr>
          <p:cNvPr id="89" name="Rectangle 150"/>
          <p:cNvSpPr/>
          <p:nvPr/>
        </p:nvSpPr>
        <p:spPr>
          <a:xfrm>
            <a:off x="0" y="3689741"/>
            <a:ext cx="933569" cy="393082"/>
          </a:xfrm>
          <a:prstGeom prst="rect">
            <a:avLst/>
          </a:prstGeom>
        </p:spPr>
        <p:txBody>
          <a:bodyPr wrap="square" lIns="27000" tIns="27000" rIns="27000" bIns="27000" anchor="t">
            <a:spAutoFit/>
          </a:bodyPr>
          <a:lstStyle/>
          <a:p>
            <a:pPr algn="ctr" defTabSz="456915" fontAlgn="auto">
              <a:spcBef>
                <a:spcPts val="0"/>
              </a:spcBef>
              <a:spcAft>
                <a:spcPts val="0"/>
              </a:spcAft>
            </a:pPr>
            <a:r>
              <a:rPr lang="ja-JP" altLang="en-US" sz="1100" smtClean="0">
                <a:solidFill>
                  <a:srgbClr val="0C82C2"/>
                </a:solidFill>
                <a:latin typeface="Hiragino Maru Gothic Pro W4" charset="-128"/>
                <a:ea typeface="Hiragino Maru Gothic Pro W4" charset="-128"/>
                <a:cs typeface="Hiragino Maru Gothic Pro W4" charset="-128"/>
              </a:rPr>
              <a:t>ハイブリッド</a:t>
            </a:r>
            <a:endParaRPr lang="en-US" altLang="ja-JP" sz="1100" dirty="0" smtClean="0">
              <a:solidFill>
                <a:srgbClr val="0C82C2"/>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lang="ja-JP" altLang="en-US" sz="1100" dirty="0" smtClean="0">
                <a:solidFill>
                  <a:srgbClr val="0C82C2"/>
                </a:solidFill>
                <a:latin typeface="Hiragino Maru Gothic Pro W4" charset="-128"/>
                <a:ea typeface="Hiragino Maru Gothic Pro W4" charset="-128"/>
                <a:cs typeface="Hiragino Maru Gothic Pro W4" charset="-128"/>
              </a:rPr>
              <a:t>モデル</a:t>
            </a:r>
            <a:endParaRPr lang="en-US" sz="1100" dirty="0">
              <a:solidFill>
                <a:srgbClr val="0C82C2"/>
              </a:solidFill>
              <a:latin typeface="Hiragino Maru Gothic Pro W4" charset="-128"/>
              <a:ea typeface="Hiragino Maru Gothic Pro W4" charset="-128"/>
              <a:cs typeface="Hiragino Maru Gothic Pro W4" charset="-128"/>
            </a:endParaRPr>
          </a:p>
        </p:txBody>
      </p:sp>
      <p:grpSp>
        <p:nvGrpSpPr>
          <p:cNvPr id="90" name="図形グループ 89"/>
          <p:cNvGrpSpPr/>
          <p:nvPr/>
        </p:nvGrpSpPr>
        <p:grpSpPr>
          <a:xfrm>
            <a:off x="4329470" y="855082"/>
            <a:ext cx="2286930" cy="3661929"/>
            <a:chOff x="6420211" y="820357"/>
            <a:chExt cx="2286930" cy="3661929"/>
          </a:xfrm>
        </p:grpSpPr>
        <p:grpSp>
          <p:nvGrpSpPr>
            <p:cNvPr id="91" name="グループ化 2"/>
            <p:cNvGrpSpPr/>
            <p:nvPr/>
          </p:nvGrpSpPr>
          <p:grpSpPr>
            <a:xfrm>
              <a:off x="6886638" y="1537942"/>
              <a:ext cx="1820503" cy="2944344"/>
              <a:chOff x="9158533" y="1973654"/>
              <a:chExt cx="2521075" cy="3589741"/>
            </a:xfrm>
          </p:grpSpPr>
          <p:sp>
            <p:nvSpPr>
              <p:cNvPr id="102" name="Rectangle 58"/>
              <p:cNvSpPr/>
              <p:nvPr/>
            </p:nvSpPr>
            <p:spPr>
              <a:xfrm rot="5400000" flipH="1">
                <a:off x="8624845" y="2513597"/>
                <a:ext cx="3589741" cy="2509855"/>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5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cxnSp>
            <p:nvCxnSpPr>
              <p:cNvPr id="103" name="Straight Connector 62"/>
              <p:cNvCxnSpPr/>
              <p:nvPr/>
            </p:nvCxnSpPr>
            <p:spPr>
              <a:xfrm flipH="1">
                <a:off x="9158533" y="1980508"/>
                <a:ext cx="2521075" cy="13351"/>
              </a:xfrm>
              <a:prstGeom prst="line">
                <a:avLst/>
              </a:prstGeom>
              <a:solidFill>
                <a:srgbClr val="FF8000"/>
              </a:solidFill>
              <a:ln w="25400" cap="flat" cmpd="sng" algn="ctr">
                <a:solidFill>
                  <a:srgbClr val="D3D3DA">
                    <a:lumMod val="75000"/>
                  </a:srgbClr>
                </a:solidFill>
                <a:prstDash val="solid"/>
              </a:ln>
              <a:effectLst/>
            </p:spPr>
          </p:cxnSp>
          <p:sp>
            <p:nvSpPr>
              <p:cNvPr id="104" name="Isosceles Triangle 87"/>
              <p:cNvSpPr/>
              <p:nvPr/>
            </p:nvSpPr>
            <p:spPr>
              <a:xfrm flipH="1" flipV="1">
                <a:off x="10269353" y="1988277"/>
                <a:ext cx="299436" cy="120492"/>
              </a:xfrm>
              <a:prstGeom prst="triangle">
                <a:avLst/>
              </a:prstGeom>
              <a:solidFill>
                <a:srgbClr val="D3D3DA">
                  <a:lumMod val="75000"/>
                </a:srgbClr>
              </a:solidFill>
              <a:ln w="25400" cap="flat" cmpd="sng" algn="ctr">
                <a:noFill/>
                <a:prstDash val="solid"/>
              </a:ln>
              <a:effectLst/>
            </p:spPr>
            <p:txBody>
              <a:bodyPr lIns="91416" tIns="45708" rIns="91416"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grpSp>
          <p:nvGrpSpPr>
            <p:cNvPr id="92" name="Group 160"/>
            <p:cNvGrpSpPr/>
            <p:nvPr/>
          </p:nvGrpSpPr>
          <p:grpSpPr>
            <a:xfrm>
              <a:off x="6981395" y="3064384"/>
              <a:ext cx="1644750" cy="256592"/>
              <a:chOff x="3535768" y="1357286"/>
              <a:chExt cx="1644750" cy="285568"/>
            </a:xfrm>
          </p:grpSpPr>
          <p:pic>
            <p:nvPicPr>
              <p:cNvPr id="100" name="Picture 161" descr="HKL1757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08334" y="1357286"/>
                <a:ext cx="1472184" cy="150480"/>
              </a:xfrm>
              <a:prstGeom prst="rect">
                <a:avLst/>
              </a:prstGeom>
            </p:spPr>
          </p:pic>
          <p:pic>
            <p:nvPicPr>
              <p:cNvPr id="101" name="Picture 162" descr="HKL1757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35768" y="1492374"/>
                <a:ext cx="1472184" cy="150480"/>
              </a:xfrm>
              <a:prstGeom prst="rect">
                <a:avLst/>
              </a:prstGeom>
            </p:spPr>
          </p:pic>
        </p:grpSp>
        <p:grpSp>
          <p:nvGrpSpPr>
            <p:cNvPr id="93" name="Group 163"/>
            <p:cNvGrpSpPr/>
            <p:nvPr/>
          </p:nvGrpSpPr>
          <p:grpSpPr>
            <a:xfrm>
              <a:off x="7018862" y="3572853"/>
              <a:ext cx="1594893" cy="242051"/>
              <a:chOff x="7308850" y="944982"/>
              <a:chExt cx="1594893" cy="269385"/>
            </a:xfrm>
          </p:grpSpPr>
          <p:pic>
            <p:nvPicPr>
              <p:cNvPr id="98" name="Picture 164" descr="KQ5201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08850" y="1061935"/>
                <a:ext cx="1472184" cy="152432"/>
              </a:xfrm>
              <a:prstGeom prst="rect">
                <a:avLst/>
              </a:prstGeom>
            </p:spPr>
          </p:pic>
          <p:pic>
            <p:nvPicPr>
              <p:cNvPr id="99" name="Picture 165" descr="KQ5201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31559" y="944982"/>
                <a:ext cx="1472184" cy="152432"/>
              </a:xfrm>
              <a:prstGeom prst="rect">
                <a:avLst/>
              </a:prstGeom>
            </p:spPr>
          </p:pic>
        </p:grpSp>
        <p:sp>
          <p:nvSpPr>
            <p:cNvPr id="94" name="Rectangle 59"/>
            <p:cNvSpPr/>
            <p:nvPr/>
          </p:nvSpPr>
          <p:spPr>
            <a:xfrm>
              <a:off x="7065628" y="1757940"/>
              <a:ext cx="1602007" cy="1077202"/>
            </a:xfrm>
            <a:prstGeom prst="rect">
              <a:avLst/>
            </a:prstGeom>
          </p:spPr>
          <p:txBody>
            <a:bodyPr wrap="none" lIns="68563" tIns="34282" rIns="68563" bIns="34282" anchor="t">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4</a:t>
              </a:r>
              <a:r>
                <a:rPr kumimoji="0" lang="ja-JP" alt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機種</a:t>
              </a:r>
              <a:endPar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&lt;10Gbps</a:t>
              </a:r>
              <a:r>
                <a:rPr kumimoji="0" lang="ja-JP" alt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モデル</a:t>
              </a:r>
              <a:r>
                <a:rPr kumimoji="0" lang="en-US" altLang="ja-JP"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&gt;</a:t>
              </a:r>
            </a:p>
            <a:p>
              <a:pPr marL="0" marR="0" lvl="0" indent="0" defTabSz="45691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FI 6248 / 6296</a:t>
              </a:r>
            </a:p>
            <a:p>
              <a:pPr marL="0" marR="0" lvl="0" indent="0" defTabSz="45691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&lt;40 </a:t>
              </a:r>
              <a:r>
                <a:rPr kumimoji="0" lang="en-US" sz="1100" b="1" i="0" u="none" strike="noStrike" kern="0" cap="none" spc="0" normalizeH="0" baseline="0" noProof="0" dirty="0" err="1"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Gbps</a:t>
              </a:r>
              <a:r>
                <a:rPr kumimoji="0" lang="ja-JP" alt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モデル</a:t>
              </a:r>
              <a:r>
                <a:rPr kumimoji="0" lang="en-US" altLang="ja-JP"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&gt;</a:t>
              </a:r>
            </a:p>
            <a:p>
              <a:pPr marL="0" marR="0" lvl="0" indent="0" defTabSz="456915"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FI 6332 / 6332-16UP</a:t>
              </a:r>
            </a:p>
          </p:txBody>
        </p:sp>
        <p:sp>
          <p:nvSpPr>
            <p:cNvPr id="95" name="Rectangle 153"/>
            <p:cNvSpPr/>
            <p:nvPr/>
          </p:nvSpPr>
          <p:spPr>
            <a:xfrm>
              <a:off x="6420211" y="3405362"/>
              <a:ext cx="370901" cy="484732"/>
            </a:xfrm>
            <a:prstGeom prst="rect">
              <a:avLst/>
            </a:prstGeom>
          </p:spPr>
          <p:txBody>
            <a:bodyPr wrap="none" lIns="68563" tIns="34282" rIns="68563" bIns="34282" anchor="b">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srgbClr val="0C82C1"/>
                  </a:solidFill>
                  <a:effectLst/>
                  <a:uLnTx/>
                  <a:uFillTx/>
                  <a:latin typeface="Hiragino Maru Gothic Pro W4" charset="-128"/>
                  <a:ea typeface="Hiragino Maru Gothic Pro W4" charset="-128"/>
                  <a:cs typeface="Hiragino Maru Gothic Pro W4" charset="-128"/>
                </a:rPr>
                <a:t>+</a:t>
              </a:r>
              <a:endParaRPr kumimoji="0" lang="en-US" sz="3000" b="1" i="0" u="none" strike="noStrike" kern="0" cap="none" spc="0" normalizeH="0" baseline="0" noProof="0" dirty="0" smtClean="0">
                <a:ln>
                  <a:noFill/>
                </a:ln>
                <a:solidFill>
                  <a:srgbClr val="0C82C1"/>
                </a:solidFill>
                <a:effectLst/>
                <a:uLnTx/>
                <a:uFillTx/>
                <a:latin typeface="Hiragino Maru Gothic Pro W4" charset="-128"/>
                <a:ea typeface="Hiragino Maru Gothic Pro W4" charset="-128"/>
                <a:cs typeface="Hiragino Maru Gothic Pro W4" charset="-128"/>
              </a:endParaRPr>
            </a:p>
          </p:txBody>
        </p:sp>
        <p:sp>
          <p:nvSpPr>
            <p:cNvPr id="96" name="Rectangle 154"/>
            <p:cNvSpPr/>
            <p:nvPr/>
          </p:nvSpPr>
          <p:spPr>
            <a:xfrm>
              <a:off x="6424739" y="1925069"/>
              <a:ext cx="370901" cy="484732"/>
            </a:xfrm>
            <a:prstGeom prst="rect">
              <a:avLst/>
            </a:prstGeom>
          </p:spPr>
          <p:txBody>
            <a:bodyPr wrap="none" lIns="68563" tIns="34282" rIns="68563" bIns="34282" anchor="b">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srgbClr val="FF8000"/>
                  </a:solidFill>
                  <a:effectLst/>
                  <a:uLnTx/>
                  <a:uFillTx/>
                  <a:latin typeface="Hiragino Maru Gothic Pro W4" charset="-128"/>
                  <a:ea typeface="Hiragino Maru Gothic Pro W4" charset="-128"/>
                  <a:cs typeface="Hiragino Maru Gothic Pro W4" charset="-128"/>
                </a:rPr>
                <a:t>+</a:t>
              </a:r>
              <a:endParaRPr kumimoji="0" lang="en-US" sz="3000" b="1" i="0" u="none" strike="noStrike" kern="0" cap="none" spc="0" normalizeH="0" baseline="0" noProof="0" dirty="0" smtClean="0">
                <a:ln>
                  <a:noFill/>
                </a:ln>
                <a:solidFill>
                  <a:srgbClr val="FF8000"/>
                </a:solidFill>
                <a:effectLst/>
                <a:uLnTx/>
                <a:uFillTx/>
                <a:latin typeface="Hiragino Maru Gothic Pro W4" charset="-128"/>
                <a:ea typeface="Hiragino Maru Gothic Pro W4" charset="-128"/>
                <a:cs typeface="Hiragino Maru Gothic Pro W4" charset="-128"/>
              </a:endParaRPr>
            </a:p>
          </p:txBody>
        </p:sp>
        <p:sp>
          <p:nvSpPr>
            <p:cNvPr id="97" name="Rectangle 107"/>
            <p:cNvSpPr/>
            <p:nvPr/>
          </p:nvSpPr>
          <p:spPr>
            <a:xfrm>
              <a:off x="6970932" y="820357"/>
              <a:ext cx="1611625" cy="623231"/>
            </a:xfrm>
            <a:prstGeom prst="rect">
              <a:avLst/>
            </a:prstGeom>
          </p:spPr>
          <p:txBody>
            <a:bodyPr wrap="none" lIns="68563" tIns="34282" rIns="68563" bIns="34282"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管理マネージャ＋</a:t>
              </a:r>
              <a:endParaRPr kumimoji="0" lang="en-US" altLang="ja-JP"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統合ネットワーク</a:t>
              </a:r>
              <a:endParaRPr kumimoji="0" lang="en-US" altLang="ja-JP"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Fabric Interconnect</a:t>
              </a:r>
            </a:p>
          </p:txBody>
        </p:sp>
      </p:grpSp>
      <p:sp>
        <p:nvSpPr>
          <p:cNvPr id="105" name="テキスト ボックス 104"/>
          <p:cNvSpPr txBox="1"/>
          <p:nvPr/>
        </p:nvSpPr>
        <p:spPr>
          <a:xfrm>
            <a:off x="258186" y="994008"/>
            <a:ext cx="4339650" cy="300082"/>
          </a:xfrm>
          <a:prstGeom prst="rect">
            <a:avLst/>
          </a:prstGeom>
          <a:noFill/>
        </p:spPr>
        <p:txBody>
          <a:bodyPr wrap="none" rtlCol="0">
            <a:spAutoFit/>
          </a:bodyPr>
          <a:lstStyle/>
          <a:p>
            <a:pPr defTabSz="456915" fontAlgn="auto">
              <a:spcBef>
                <a:spcPts val="0"/>
              </a:spcBef>
              <a:spcAft>
                <a:spcPts val="0"/>
              </a:spcAft>
            </a:pPr>
            <a:r>
              <a:rPr kumimoji="1" lang="ja-JP" altLang="en-US" sz="1350" dirty="0">
                <a:solidFill>
                  <a:srgbClr val="000000"/>
                </a:solidFill>
                <a:latin typeface="Hiragino Maru Gothic Pro W4" charset="-128"/>
                <a:ea typeface="Hiragino Maru Gothic Pro W4" charset="-128"/>
                <a:cs typeface="Hiragino Maru Gothic Pro W4" charset="-128"/>
              </a:rPr>
              <a:t>下記構成の組み合わせにて、稼働させる事が可能です</a:t>
            </a:r>
          </a:p>
        </p:txBody>
      </p:sp>
      <p:sp>
        <p:nvSpPr>
          <p:cNvPr id="106" name="Rectangle 3"/>
          <p:cNvSpPr/>
          <p:nvPr/>
        </p:nvSpPr>
        <p:spPr>
          <a:xfrm>
            <a:off x="1252951" y="2774469"/>
            <a:ext cx="2590035" cy="223804"/>
          </a:xfrm>
          <a:prstGeom prst="rect">
            <a:avLst/>
          </a:prstGeom>
        </p:spPr>
        <p:txBody>
          <a:bodyPr wrap="square" lIns="27000" tIns="27000" rIns="27000" bIns="27000">
            <a:spAutoFit/>
          </a:bodyPr>
          <a:lstStyle/>
          <a:p>
            <a:pPr algn="ctr" defTabSz="456915" fontAlgn="auto">
              <a:spcBef>
                <a:spcPts val="0"/>
              </a:spcBef>
              <a:spcAft>
                <a:spcPts val="0"/>
              </a:spcAft>
            </a:pPr>
            <a:r>
              <a:rPr lang="en-US" altLang="ja-JP" sz="1100" u="sng" dirty="0" smtClean="0">
                <a:solidFill>
                  <a:srgbClr val="FF8000"/>
                </a:solidFill>
                <a:latin typeface="Hiragino Maru Gothic Pro W4" charset="-128"/>
                <a:ea typeface="Hiragino Maru Gothic Pro W4" charset="-128"/>
                <a:cs typeface="Hiragino Maru Gothic Pro W4" charset="-128"/>
              </a:rPr>
              <a:t>3</a:t>
            </a:r>
            <a:r>
              <a:rPr lang="ja-JP" altLang="en-US" sz="1100" u="sng" dirty="0" smtClean="0">
                <a:solidFill>
                  <a:srgbClr val="FF8000"/>
                </a:solidFill>
                <a:latin typeface="Hiragino Maru Gothic Pro W4" charset="-128"/>
                <a:ea typeface="Hiragino Maru Gothic Pro W4" charset="-128"/>
                <a:cs typeface="Hiragino Maru Gothic Pro W4" charset="-128"/>
              </a:rPr>
              <a:t>台から</a:t>
            </a:r>
            <a:r>
              <a:rPr lang="en-US" altLang="ja-JP" sz="1100" u="sng" dirty="0" smtClean="0">
                <a:solidFill>
                  <a:srgbClr val="FF8000"/>
                </a:solidFill>
                <a:latin typeface="Hiragino Maru Gothic Pro W4" charset="-128"/>
                <a:ea typeface="Hiragino Maru Gothic Pro W4" charset="-128"/>
                <a:cs typeface="Hiragino Maru Gothic Pro W4" charset="-128"/>
              </a:rPr>
              <a:t>16</a:t>
            </a:r>
            <a:r>
              <a:rPr lang="ja-JP" altLang="en-US" sz="1100" u="sng" dirty="0" smtClean="0">
                <a:solidFill>
                  <a:srgbClr val="FF8000"/>
                </a:solidFill>
                <a:latin typeface="Hiragino Maru Gothic Pro W4" charset="-128"/>
                <a:ea typeface="Hiragino Maru Gothic Pro W4" charset="-128"/>
                <a:cs typeface="Hiragino Maru Gothic Pro W4" charset="-128"/>
              </a:rPr>
              <a:t>台でクラスターを構成</a:t>
            </a:r>
            <a:endParaRPr lang="en-US" altLang="ja-JP" sz="1100" u="sng" dirty="0" smtClean="0">
              <a:solidFill>
                <a:srgbClr val="FF8000"/>
              </a:solidFill>
              <a:latin typeface="Hiragino Maru Gothic Pro W4" charset="-128"/>
              <a:ea typeface="Hiragino Maru Gothic Pro W4" charset="-128"/>
              <a:cs typeface="Hiragino Maru Gothic Pro W4" charset="-128"/>
            </a:endParaRPr>
          </a:p>
        </p:txBody>
      </p:sp>
      <p:sp>
        <p:nvSpPr>
          <p:cNvPr id="107" name="Rectangle 150"/>
          <p:cNvSpPr/>
          <p:nvPr/>
        </p:nvSpPr>
        <p:spPr>
          <a:xfrm>
            <a:off x="1252951" y="4337139"/>
            <a:ext cx="2627404" cy="223804"/>
          </a:xfrm>
          <a:prstGeom prst="rect">
            <a:avLst/>
          </a:prstGeom>
        </p:spPr>
        <p:txBody>
          <a:bodyPr wrap="square" lIns="27000" tIns="27000" rIns="27000" bIns="27000" anchor="t">
            <a:spAutoFit/>
          </a:bodyPr>
          <a:lstStyle/>
          <a:p>
            <a:pPr algn="ctr" defTabSz="456915" fontAlgn="auto">
              <a:spcBef>
                <a:spcPts val="0"/>
              </a:spcBef>
              <a:spcAft>
                <a:spcPts val="0"/>
              </a:spcAft>
            </a:pPr>
            <a:r>
              <a:rPr lang="en-US" altLang="ja-JP" sz="1100" u="sng" dirty="0" smtClean="0">
                <a:solidFill>
                  <a:srgbClr val="0C82C2"/>
                </a:solidFill>
                <a:latin typeface="Hiragino Maru Gothic Pro W4" charset="-128"/>
                <a:ea typeface="Hiragino Maru Gothic Pro W4" charset="-128"/>
                <a:cs typeface="Hiragino Maru Gothic Pro W4" charset="-128"/>
              </a:rPr>
              <a:t>3</a:t>
            </a:r>
            <a:r>
              <a:rPr lang="ja-JP" altLang="en-US" sz="1100" u="sng" dirty="0" smtClean="0">
                <a:solidFill>
                  <a:srgbClr val="0C82C2"/>
                </a:solidFill>
                <a:latin typeface="Hiragino Maru Gothic Pro W4" charset="-128"/>
                <a:ea typeface="Hiragino Maru Gothic Pro W4" charset="-128"/>
                <a:cs typeface="Hiragino Maru Gothic Pro W4" charset="-128"/>
              </a:rPr>
              <a:t>台から</a:t>
            </a:r>
            <a:r>
              <a:rPr lang="en-US" altLang="ja-JP" sz="1100" u="sng" dirty="0" smtClean="0">
                <a:solidFill>
                  <a:srgbClr val="0C82C2"/>
                </a:solidFill>
                <a:latin typeface="Hiragino Maru Gothic Pro W4" charset="-128"/>
                <a:ea typeface="Hiragino Maru Gothic Pro W4" charset="-128"/>
                <a:cs typeface="Hiragino Maru Gothic Pro W4" charset="-128"/>
              </a:rPr>
              <a:t>8</a:t>
            </a:r>
            <a:r>
              <a:rPr lang="ja-JP" altLang="en-US" sz="1100" u="sng" dirty="0" smtClean="0">
                <a:solidFill>
                  <a:srgbClr val="0C82C2"/>
                </a:solidFill>
                <a:latin typeface="Hiragino Maru Gothic Pro W4" charset="-128"/>
                <a:ea typeface="Hiragino Maru Gothic Pro W4" charset="-128"/>
                <a:cs typeface="Hiragino Maru Gothic Pro W4" charset="-128"/>
              </a:rPr>
              <a:t>台でクラスターを構成</a:t>
            </a:r>
            <a:endParaRPr lang="en-US" altLang="ja-JP" sz="1100" u="sng" dirty="0" smtClean="0">
              <a:solidFill>
                <a:srgbClr val="0C82C2"/>
              </a:solidFill>
              <a:latin typeface="Hiragino Maru Gothic Pro W4" charset="-128"/>
              <a:ea typeface="Hiragino Maru Gothic Pro W4" charset="-128"/>
              <a:cs typeface="Hiragino Maru Gothic Pro W4" charset="-128"/>
            </a:endParaRPr>
          </a:p>
        </p:txBody>
      </p:sp>
      <p:grpSp>
        <p:nvGrpSpPr>
          <p:cNvPr id="108" name="図形グループ 107"/>
          <p:cNvGrpSpPr/>
          <p:nvPr/>
        </p:nvGrpSpPr>
        <p:grpSpPr>
          <a:xfrm>
            <a:off x="6634866" y="881202"/>
            <a:ext cx="2411145" cy="4075650"/>
            <a:chOff x="4171866" y="856205"/>
            <a:chExt cx="2411145" cy="4075650"/>
          </a:xfrm>
        </p:grpSpPr>
        <p:grpSp>
          <p:nvGrpSpPr>
            <p:cNvPr id="109" name="グループ化 1"/>
            <p:cNvGrpSpPr/>
            <p:nvPr/>
          </p:nvGrpSpPr>
          <p:grpSpPr>
            <a:xfrm>
              <a:off x="4569973" y="1553095"/>
              <a:ext cx="1820503" cy="2944344"/>
              <a:chOff x="11403992" y="1659196"/>
              <a:chExt cx="2521075" cy="3589741"/>
            </a:xfrm>
          </p:grpSpPr>
          <p:sp>
            <p:nvSpPr>
              <p:cNvPr id="125" name="Rectangle 58"/>
              <p:cNvSpPr/>
              <p:nvPr/>
            </p:nvSpPr>
            <p:spPr>
              <a:xfrm rot="5400000" flipH="1">
                <a:off x="10870304" y="2199139"/>
                <a:ext cx="3589741" cy="2509855"/>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5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cxnSp>
            <p:nvCxnSpPr>
              <p:cNvPr id="126" name="Straight Connector 62"/>
              <p:cNvCxnSpPr/>
              <p:nvPr/>
            </p:nvCxnSpPr>
            <p:spPr>
              <a:xfrm flipH="1">
                <a:off x="11403992" y="1666050"/>
                <a:ext cx="2521075" cy="13351"/>
              </a:xfrm>
              <a:prstGeom prst="line">
                <a:avLst/>
              </a:prstGeom>
              <a:solidFill>
                <a:srgbClr val="FF8000"/>
              </a:solidFill>
              <a:ln w="25400" cap="flat" cmpd="sng" algn="ctr">
                <a:solidFill>
                  <a:srgbClr val="00B050"/>
                </a:solidFill>
                <a:prstDash val="solid"/>
              </a:ln>
              <a:effectLst/>
            </p:spPr>
          </p:cxnSp>
          <p:sp>
            <p:nvSpPr>
              <p:cNvPr id="127" name="Isosceles Triangle 87"/>
              <p:cNvSpPr/>
              <p:nvPr/>
            </p:nvSpPr>
            <p:spPr>
              <a:xfrm flipH="1" flipV="1">
                <a:off x="12514812" y="1673819"/>
                <a:ext cx="299436" cy="120492"/>
              </a:xfrm>
              <a:prstGeom prst="triangle">
                <a:avLst/>
              </a:prstGeom>
              <a:solidFill>
                <a:srgbClr val="00B050"/>
              </a:solidFill>
              <a:ln w="25400" cap="flat" cmpd="sng" algn="ctr">
                <a:noFill/>
                <a:prstDash val="solid"/>
              </a:ln>
              <a:effectLst/>
            </p:spPr>
            <p:txBody>
              <a:bodyPr lIns="91416" tIns="45708" rIns="91416"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sp>
          <p:nvSpPr>
            <p:cNvPr id="110" name="Rectangle 153"/>
            <p:cNvSpPr/>
            <p:nvPr/>
          </p:nvSpPr>
          <p:spPr>
            <a:xfrm>
              <a:off x="4198882" y="3436930"/>
              <a:ext cx="370901" cy="484732"/>
            </a:xfrm>
            <a:prstGeom prst="rect">
              <a:avLst/>
            </a:prstGeom>
          </p:spPr>
          <p:txBody>
            <a:bodyPr wrap="none" lIns="68563" tIns="34282" rIns="68563" bIns="34282" anchor="b">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srgbClr val="0C82C1"/>
                  </a:solidFill>
                  <a:effectLst/>
                  <a:uLnTx/>
                  <a:uFillTx/>
                  <a:latin typeface="Hiragino Maru Gothic Pro W4" charset="-128"/>
                  <a:ea typeface="Hiragino Maru Gothic Pro W4" charset="-128"/>
                  <a:cs typeface="Hiragino Maru Gothic Pro W4" charset="-128"/>
                </a:rPr>
                <a:t>+</a:t>
              </a:r>
              <a:endParaRPr kumimoji="0" lang="en-US" sz="3000" b="1" i="0" u="none" strike="noStrike" kern="0" cap="none" spc="0" normalizeH="0" baseline="0" noProof="0" dirty="0" smtClean="0">
                <a:ln>
                  <a:noFill/>
                </a:ln>
                <a:solidFill>
                  <a:srgbClr val="0C82C1"/>
                </a:solidFill>
                <a:effectLst/>
                <a:uLnTx/>
                <a:uFillTx/>
                <a:latin typeface="Hiragino Maru Gothic Pro W4" charset="-128"/>
                <a:ea typeface="Hiragino Maru Gothic Pro W4" charset="-128"/>
                <a:cs typeface="Hiragino Maru Gothic Pro W4" charset="-128"/>
              </a:endParaRPr>
            </a:p>
          </p:txBody>
        </p:sp>
        <p:sp>
          <p:nvSpPr>
            <p:cNvPr id="111" name="Rectangle 154"/>
            <p:cNvSpPr/>
            <p:nvPr/>
          </p:nvSpPr>
          <p:spPr>
            <a:xfrm>
              <a:off x="4171866" y="1954455"/>
              <a:ext cx="370901" cy="484732"/>
            </a:xfrm>
            <a:prstGeom prst="rect">
              <a:avLst/>
            </a:prstGeom>
          </p:spPr>
          <p:txBody>
            <a:bodyPr wrap="none" lIns="68563" tIns="34282" rIns="68563" bIns="34282" anchor="b">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srgbClr val="FF8000"/>
                  </a:solidFill>
                  <a:effectLst/>
                  <a:uLnTx/>
                  <a:uFillTx/>
                  <a:latin typeface="Hiragino Maru Gothic Pro W4" charset="-128"/>
                  <a:ea typeface="Hiragino Maru Gothic Pro W4" charset="-128"/>
                  <a:cs typeface="Hiragino Maru Gothic Pro W4" charset="-128"/>
                </a:rPr>
                <a:t>+</a:t>
              </a:r>
              <a:endParaRPr kumimoji="0" lang="en-US" sz="3000" b="1" i="0" u="none" strike="noStrike" kern="0" cap="none" spc="0" normalizeH="0" baseline="0" noProof="0" dirty="0" smtClean="0">
                <a:ln>
                  <a:noFill/>
                </a:ln>
                <a:solidFill>
                  <a:srgbClr val="FF8000"/>
                </a:solidFill>
                <a:effectLst/>
                <a:uLnTx/>
                <a:uFillTx/>
                <a:latin typeface="Hiragino Maru Gothic Pro W4" charset="-128"/>
                <a:ea typeface="Hiragino Maru Gothic Pro W4" charset="-128"/>
                <a:cs typeface="Hiragino Maru Gothic Pro W4" charset="-128"/>
              </a:endParaRPr>
            </a:p>
          </p:txBody>
        </p:sp>
        <p:pic>
          <p:nvPicPr>
            <p:cNvPr id="11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1687" y="1882680"/>
              <a:ext cx="1440730" cy="8169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13" name="Group 87"/>
            <p:cNvGrpSpPr/>
            <p:nvPr/>
          </p:nvGrpSpPr>
          <p:grpSpPr>
            <a:xfrm>
              <a:off x="4776792" y="3470141"/>
              <a:ext cx="1440730" cy="868360"/>
              <a:chOff x="6172185" y="3979720"/>
              <a:chExt cx="1764792" cy="1063680"/>
            </a:xfrm>
          </p:grpSpPr>
          <p:pic>
            <p:nvPicPr>
              <p:cNvPr id="121" name="Picture 88" descr="KO71009.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2185" y="3979720"/>
                <a:ext cx="1764792" cy="322178"/>
              </a:xfrm>
              <a:prstGeom prst="rect">
                <a:avLst/>
              </a:prstGeom>
            </p:spPr>
          </p:pic>
          <p:pic>
            <p:nvPicPr>
              <p:cNvPr id="122" name="Picture 96" descr="KO71009.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2185" y="4229430"/>
                <a:ext cx="1764792" cy="322178"/>
              </a:xfrm>
              <a:prstGeom prst="rect">
                <a:avLst/>
              </a:prstGeom>
            </p:spPr>
          </p:pic>
          <p:pic>
            <p:nvPicPr>
              <p:cNvPr id="123" name="Picture 98" descr="KO71009.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2185" y="4481398"/>
                <a:ext cx="1764792" cy="322178"/>
              </a:xfrm>
              <a:prstGeom prst="rect">
                <a:avLst/>
              </a:prstGeom>
            </p:spPr>
          </p:pic>
          <p:pic>
            <p:nvPicPr>
              <p:cNvPr id="124" name="Picture 99" descr="KO71009.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2185" y="4721222"/>
                <a:ext cx="1764792" cy="322178"/>
              </a:xfrm>
              <a:prstGeom prst="rect">
                <a:avLst/>
              </a:prstGeom>
            </p:spPr>
          </p:pic>
        </p:grpSp>
        <p:grpSp>
          <p:nvGrpSpPr>
            <p:cNvPr id="114" name="Group 100"/>
            <p:cNvGrpSpPr>
              <a:grpSpLocks noChangeAspect="1"/>
            </p:cNvGrpSpPr>
            <p:nvPr/>
          </p:nvGrpSpPr>
          <p:grpSpPr>
            <a:xfrm>
              <a:off x="4761687" y="2857006"/>
              <a:ext cx="1440730" cy="545434"/>
              <a:chOff x="5949740" y="1966664"/>
              <a:chExt cx="1585690" cy="600313"/>
            </a:xfrm>
          </p:grpSpPr>
          <p:pic>
            <p:nvPicPr>
              <p:cNvPr id="117" name="Picture 102" descr="KO71017.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49740" y="1966664"/>
                <a:ext cx="1580961" cy="206539"/>
              </a:xfrm>
              <a:prstGeom prst="rect">
                <a:avLst/>
              </a:prstGeom>
            </p:spPr>
          </p:pic>
          <p:pic>
            <p:nvPicPr>
              <p:cNvPr id="118" name="Picture 103" descr="KO71017.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54469" y="2095241"/>
                <a:ext cx="1580961" cy="206539"/>
              </a:xfrm>
              <a:prstGeom prst="rect">
                <a:avLst/>
              </a:prstGeom>
            </p:spPr>
          </p:pic>
          <p:pic>
            <p:nvPicPr>
              <p:cNvPr id="119" name="Picture 105" descr="KO71017.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49740" y="2221757"/>
                <a:ext cx="1580961" cy="206539"/>
              </a:xfrm>
              <a:prstGeom prst="rect">
                <a:avLst/>
              </a:prstGeom>
            </p:spPr>
          </p:pic>
          <p:pic>
            <p:nvPicPr>
              <p:cNvPr id="120" name="Picture 106" descr="KO71017.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54469" y="2360438"/>
                <a:ext cx="1580961" cy="206539"/>
              </a:xfrm>
              <a:prstGeom prst="rect">
                <a:avLst/>
              </a:prstGeom>
            </p:spPr>
          </p:pic>
        </p:grpSp>
        <p:sp>
          <p:nvSpPr>
            <p:cNvPr id="115" name="Rectangle 107"/>
            <p:cNvSpPr/>
            <p:nvPr/>
          </p:nvSpPr>
          <p:spPr>
            <a:xfrm>
              <a:off x="4508982" y="856205"/>
              <a:ext cx="1941844" cy="623231"/>
            </a:xfrm>
            <a:prstGeom prst="rect">
              <a:avLst/>
            </a:prstGeom>
          </p:spPr>
          <p:txBody>
            <a:bodyPr wrap="none" lIns="68563" tIns="34282" rIns="68563" bIns="34282"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rPr>
                <a:t>UCS </a:t>
              </a:r>
              <a:r>
                <a:rPr kumimoji="0" lang="ja-JP" alt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rPr>
                <a:t>コンピュート</a:t>
              </a:r>
              <a:endParaRPr kumimoji="0" lang="en-US" altLang="ja-JP"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rPr>
                <a:t>専用ノード</a:t>
              </a:r>
              <a:endParaRPr kumimoji="0" 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rPr>
                <a:t>B200 / C220 / C240   </a:t>
              </a:r>
            </a:p>
          </p:txBody>
        </p:sp>
        <p:sp>
          <p:nvSpPr>
            <p:cNvPr id="116" name="テキスト ボックス 115"/>
            <p:cNvSpPr txBox="1"/>
            <p:nvPr/>
          </p:nvSpPr>
          <p:spPr>
            <a:xfrm>
              <a:off x="4386576" y="4531745"/>
              <a:ext cx="2196435" cy="400110"/>
            </a:xfrm>
            <a:prstGeom prst="rect">
              <a:avLst/>
            </a:prstGeom>
            <a:solidFill>
              <a:srgbClr val="FFFFFF"/>
            </a:solidFill>
          </p:spPr>
          <p:txBody>
            <a:bodyPr wrap="none" rtlCol="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en-US" altLang="ja-JP"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a:t>
              </a:r>
              <a:r>
                <a:rPr kumimoji="1" lang="ja-JP" altLang="en-US"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オプション</a:t>
              </a:r>
              <a:r>
                <a:rPr kumimoji="1" lang="en-US" altLang="ja-JP"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a:t>
              </a:r>
            </a:p>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必要に応じて</a:t>
              </a:r>
              <a:r>
                <a:rPr kumimoji="1" lang="en-US" altLang="ja-JP"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CPU, </a:t>
              </a:r>
              <a:r>
                <a:rPr kumimoji="1" lang="ja-JP" altLang="en-US"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メモリのみ追加</a:t>
              </a:r>
            </a:p>
          </p:txBody>
        </p:sp>
      </p:grpSp>
      <p:grpSp>
        <p:nvGrpSpPr>
          <p:cNvPr id="128" name="Group 2"/>
          <p:cNvGrpSpPr/>
          <p:nvPr/>
        </p:nvGrpSpPr>
        <p:grpSpPr>
          <a:xfrm>
            <a:off x="1233645" y="3424182"/>
            <a:ext cx="1236111" cy="525806"/>
            <a:chOff x="1676399" y="5484338"/>
            <a:chExt cx="1854682" cy="788928"/>
          </a:xfrm>
        </p:grpSpPr>
        <p:pic>
          <p:nvPicPr>
            <p:cNvPr id="129" name="Picture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76399" y="5484338"/>
              <a:ext cx="1854682" cy="296484"/>
            </a:xfrm>
            <a:prstGeom prst="rect">
              <a:avLst/>
            </a:prstGeom>
          </p:spPr>
        </p:pic>
        <p:pic>
          <p:nvPicPr>
            <p:cNvPr id="130" name="Picture 7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76399" y="5648486"/>
              <a:ext cx="1854682" cy="296484"/>
            </a:xfrm>
            <a:prstGeom prst="rect">
              <a:avLst/>
            </a:prstGeom>
          </p:spPr>
        </p:pic>
        <p:pic>
          <p:nvPicPr>
            <p:cNvPr id="131" name="Picture 7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76399" y="5812634"/>
              <a:ext cx="1854682" cy="296484"/>
            </a:xfrm>
            <a:prstGeom prst="rect">
              <a:avLst/>
            </a:prstGeom>
          </p:spPr>
        </p:pic>
        <p:pic>
          <p:nvPicPr>
            <p:cNvPr id="132" name="Picture 7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76399" y="5976782"/>
              <a:ext cx="1854682" cy="296484"/>
            </a:xfrm>
            <a:prstGeom prst="rect">
              <a:avLst/>
            </a:prstGeom>
          </p:spPr>
        </p:pic>
      </p:grpSp>
      <p:grpSp>
        <p:nvGrpSpPr>
          <p:cNvPr id="133" name="Group 3"/>
          <p:cNvGrpSpPr/>
          <p:nvPr/>
        </p:nvGrpSpPr>
        <p:grpSpPr>
          <a:xfrm>
            <a:off x="2744030" y="3213132"/>
            <a:ext cx="1197001" cy="969177"/>
            <a:chOff x="1602321" y="5166648"/>
            <a:chExt cx="1776319" cy="1357264"/>
          </a:xfrm>
        </p:grpSpPr>
        <p:pic>
          <p:nvPicPr>
            <p:cNvPr id="134" name="Picture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2321" y="5166648"/>
              <a:ext cx="1776319" cy="452708"/>
            </a:xfrm>
            <a:prstGeom prst="rect">
              <a:avLst/>
            </a:prstGeom>
          </p:spPr>
        </p:pic>
        <p:pic>
          <p:nvPicPr>
            <p:cNvPr id="135" name="Picture 7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2321" y="5468167"/>
              <a:ext cx="1776319" cy="452708"/>
            </a:xfrm>
            <a:prstGeom prst="rect">
              <a:avLst/>
            </a:prstGeom>
          </p:spPr>
        </p:pic>
        <p:pic>
          <p:nvPicPr>
            <p:cNvPr id="136" name="Picture 8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2321" y="5769686"/>
              <a:ext cx="1776319" cy="452708"/>
            </a:xfrm>
            <a:prstGeom prst="rect">
              <a:avLst/>
            </a:prstGeom>
          </p:spPr>
        </p:pic>
        <p:pic>
          <p:nvPicPr>
            <p:cNvPr id="137" name="Picture 8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2321" y="6071204"/>
              <a:ext cx="1776319" cy="452708"/>
            </a:xfrm>
            <a:prstGeom prst="rect">
              <a:avLst/>
            </a:prstGeom>
          </p:spPr>
        </p:pic>
      </p:grpSp>
      <p:grpSp>
        <p:nvGrpSpPr>
          <p:cNvPr id="138" name="Group 4"/>
          <p:cNvGrpSpPr/>
          <p:nvPr/>
        </p:nvGrpSpPr>
        <p:grpSpPr>
          <a:xfrm>
            <a:off x="1233646" y="1932886"/>
            <a:ext cx="1238160" cy="528681"/>
            <a:chOff x="1833162" y="5681992"/>
            <a:chExt cx="1857756" cy="793242"/>
          </a:xfrm>
        </p:grpSpPr>
        <p:pic>
          <p:nvPicPr>
            <p:cNvPr id="139" name="Picture 8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3162" y="5681992"/>
              <a:ext cx="1857756" cy="296976"/>
            </a:xfrm>
            <a:prstGeom prst="rect">
              <a:avLst/>
            </a:prstGeom>
          </p:spPr>
        </p:pic>
        <p:pic>
          <p:nvPicPr>
            <p:cNvPr id="140" name="Picture 8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3162" y="5847414"/>
              <a:ext cx="1857756" cy="296976"/>
            </a:xfrm>
            <a:prstGeom prst="rect">
              <a:avLst/>
            </a:prstGeom>
          </p:spPr>
        </p:pic>
        <p:pic>
          <p:nvPicPr>
            <p:cNvPr id="141" name="Picture 8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3162" y="6012836"/>
              <a:ext cx="1857756" cy="296976"/>
            </a:xfrm>
            <a:prstGeom prst="rect">
              <a:avLst/>
            </a:prstGeom>
          </p:spPr>
        </p:pic>
        <p:pic>
          <p:nvPicPr>
            <p:cNvPr id="142" name="Picture 8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3162" y="6178258"/>
              <a:ext cx="1857756" cy="296976"/>
            </a:xfrm>
            <a:prstGeom prst="rect">
              <a:avLst/>
            </a:prstGeom>
          </p:spPr>
        </p:pic>
      </p:grpSp>
      <p:grpSp>
        <p:nvGrpSpPr>
          <p:cNvPr id="143" name="Group 5"/>
          <p:cNvGrpSpPr/>
          <p:nvPr/>
        </p:nvGrpSpPr>
        <p:grpSpPr>
          <a:xfrm>
            <a:off x="2754291" y="1660274"/>
            <a:ext cx="1197001" cy="926771"/>
            <a:chOff x="1800508" y="5248860"/>
            <a:chExt cx="1441680" cy="1116213"/>
          </a:xfrm>
        </p:grpSpPr>
        <p:pic>
          <p:nvPicPr>
            <p:cNvPr id="144" name="Picture 8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0508" y="5248860"/>
              <a:ext cx="1441680" cy="367422"/>
            </a:xfrm>
            <a:prstGeom prst="rect">
              <a:avLst/>
            </a:prstGeom>
          </p:spPr>
        </p:pic>
        <p:pic>
          <p:nvPicPr>
            <p:cNvPr id="145" name="Picture 8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0508" y="5498457"/>
              <a:ext cx="1441680" cy="367422"/>
            </a:xfrm>
            <a:prstGeom prst="rect">
              <a:avLst/>
            </a:prstGeom>
          </p:spPr>
        </p:pic>
        <p:pic>
          <p:nvPicPr>
            <p:cNvPr id="146" name="Picture 9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0508" y="5748054"/>
              <a:ext cx="1441680" cy="367422"/>
            </a:xfrm>
            <a:prstGeom prst="rect">
              <a:avLst/>
            </a:prstGeom>
          </p:spPr>
        </p:pic>
        <p:pic>
          <p:nvPicPr>
            <p:cNvPr id="147" name="Picture 9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0508" y="5997651"/>
              <a:ext cx="1441680" cy="367422"/>
            </a:xfrm>
            <a:prstGeom prst="rect">
              <a:avLst/>
            </a:prstGeom>
          </p:spPr>
        </p:pic>
      </p:grpSp>
      <p:sp>
        <p:nvSpPr>
          <p:cNvPr id="148" name="タイトル 14"/>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kumimoji="1" lang="en-US" altLang="ja-JP" sz="3200" dirty="0" smtClean="0">
                <a:ea typeface="Hiragino Maru Gothic Pro W4" charset="-128"/>
                <a:cs typeface="Hiragino Maru Gothic Pro W4" charset="-128"/>
              </a:rPr>
              <a:t>Cisco </a:t>
            </a:r>
            <a:r>
              <a:rPr kumimoji="1" lang="en-US" altLang="ja-JP" sz="3200" dirty="0" err="1" smtClean="0">
                <a:ea typeface="Hiragino Maru Gothic Pro W4" charset="-128"/>
                <a:cs typeface="Hiragino Maru Gothic Pro W4" charset="-128"/>
              </a:rPr>
              <a:t>HyperFlex</a:t>
            </a:r>
            <a:r>
              <a:rPr kumimoji="1" lang="en-US" altLang="ja-JP" sz="3200" dirty="0" smtClean="0">
                <a:ea typeface="Hiragino Maru Gothic Pro W4" charset="-128"/>
                <a:cs typeface="Hiragino Maru Gothic Pro W4" charset="-128"/>
              </a:rPr>
              <a:t> System</a:t>
            </a:r>
            <a:r>
              <a:rPr kumimoji="1" lang="en-US" altLang="ja-JP" sz="3200" dirty="0">
                <a:ea typeface="Hiragino Maru Gothic Pro W4" charset="-128"/>
                <a:cs typeface="Hiragino Maru Gothic Pro W4" charset="-128"/>
              </a:rPr>
              <a:t> </a:t>
            </a:r>
            <a:r>
              <a:rPr kumimoji="1" lang="ja-JP" altLang="en-US" sz="3200" dirty="0" smtClean="0">
                <a:latin typeface="Meiryo" charset="-128"/>
                <a:ea typeface="Meiryo" charset="-128"/>
                <a:cs typeface="Meiryo" charset="-128"/>
              </a:rPr>
              <a:t>システム構成</a:t>
            </a:r>
            <a:endParaRPr kumimoji="1" lang="en-US" altLang="ja-JP" sz="3200" dirty="0">
              <a:latin typeface="Meiryo" charset="-128"/>
              <a:ea typeface="Meiryo" charset="-128"/>
              <a:cs typeface="Meiryo" charset="-128"/>
            </a:endParaRPr>
          </a:p>
        </p:txBody>
      </p:sp>
    </p:spTree>
    <p:extLst>
      <p:ext uri="{BB962C8B-B14F-4D97-AF65-F5344CB8AC3E}">
        <p14:creationId xmlns:p14="http://schemas.microsoft.com/office/powerpoint/2010/main" val="347449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2"/>
          <p:cNvGrpSpPr/>
          <p:nvPr/>
        </p:nvGrpSpPr>
        <p:grpSpPr>
          <a:xfrm>
            <a:off x="7213899" y="1201475"/>
            <a:ext cx="1650819" cy="472826"/>
            <a:chOff x="309044" y="1342790"/>
            <a:chExt cx="1651416" cy="472997"/>
          </a:xfrm>
        </p:grpSpPr>
        <p:sp>
          <p:nvSpPr>
            <p:cNvPr id="66"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67"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68" name="Group 5"/>
            <p:cNvGrpSpPr/>
            <p:nvPr/>
          </p:nvGrpSpPr>
          <p:grpSpPr>
            <a:xfrm>
              <a:off x="309044" y="1342790"/>
              <a:ext cx="672088" cy="153620"/>
              <a:chOff x="309044" y="1342790"/>
              <a:chExt cx="672088" cy="153620"/>
            </a:xfrm>
          </p:grpSpPr>
          <p:sp>
            <p:nvSpPr>
              <p:cNvPr id="69"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70"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71"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sp>
        <p:nvSpPr>
          <p:cNvPr id="72" name="Rounded Rectangle 9"/>
          <p:cNvSpPr/>
          <p:nvPr/>
        </p:nvSpPr>
        <p:spPr>
          <a:xfrm rot="10800000">
            <a:off x="111541" y="2122861"/>
            <a:ext cx="8906740" cy="1151733"/>
          </a:xfrm>
          <a:prstGeom prst="roundRect">
            <a:avLst>
              <a:gd name="adj" fmla="val 27968"/>
            </a:avLst>
          </a:prstGeom>
          <a:gradFill flip="none" rotWithShape="1">
            <a:gsLst>
              <a:gs pos="0">
                <a:srgbClr val="FFFFFF">
                  <a:alpha val="0"/>
                </a:srgbClr>
              </a:gs>
              <a:gs pos="100000">
                <a:srgbClr val="272848">
                  <a:alpha val="10000"/>
                </a:srgbClr>
              </a:gs>
            </a:gsLst>
            <a:lin ang="16200000" scaled="1"/>
            <a:tileRect/>
          </a:gradFill>
          <a:ln w="25400" cap="flat" cmpd="sng" algn="ctr">
            <a:noFill/>
            <a:prstDash val="solid"/>
          </a:ln>
          <a:effectLst/>
        </p:spPr>
        <p:txBody>
          <a:bodyPr rtlCol="0" anchor="ctr"/>
          <a:lstStyle/>
          <a:p>
            <a:pPr marL="0" marR="0" lvl="0" indent="0" algn="ctr" defTabSz="342774"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smtClean="0">
              <a:ln>
                <a:noFill/>
              </a:ln>
              <a:solidFill>
                <a:srgbClr val="FFFFFF"/>
              </a:solidFill>
              <a:effectLst/>
              <a:uLnTx/>
              <a:uFillTx/>
              <a:latin typeface="Arial"/>
              <a:ea typeface=""/>
              <a:cs typeface=""/>
            </a:endParaRPr>
          </a:p>
        </p:txBody>
      </p:sp>
      <p:sp>
        <p:nvSpPr>
          <p:cNvPr id="73" name="Freeform 10"/>
          <p:cNvSpPr/>
          <p:nvPr/>
        </p:nvSpPr>
        <p:spPr>
          <a:xfrm flipH="1">
            <a:off x="4450075" y="2052799"/>
            <a:ext cx="3656277" cy="832552"/>
          </a:xfrm>
          <a:custGeom>
            <a:avLst/>
            <a:gdLst>
              <a:gd name="connsiteX0" fmla="*/ 0 w 3657600"/>
              <a:gd name="connsiteY0" fmla="*/ 0 h 561975"/>
              <a:gd name="connsiteX1" fmla="*/ 0 w 3657600"/>
              <a:gd name="connsiteY1" fmla="*/ 561975 h 561975"/>
              <a:gd name="connsiteX2" fmla="*/ 3657600 w 3657600"/>
              <a:gd name="connsiteY2" fmla="*/ 561975 h 561975"/>
            </a:gdLst>
            <a:ahLst/>
            <a:cxnLst>
              <a:cxn ang="0">
                <a:pos x="connsiteX0" y="connsiteY0"/>
              </a:cxn>
              <a:cxn ang="0">
                <a:pos x="connsiteX1" y="connsiteY1"/>
              </a:cxn>
              <a:cxn ang="0">
                <a:pos x="connsiteX2" y="connsiteY2"/>
              </a:cxn>
            </a:cxnLst>
            <a:rect l="l" t="t" r="r" b="b"/>
            <a:pathLst>
              <a:path w="3657600" h="561975">
                <a:moveTo>
                  <a:pt x="0" y="0"/>
                </a:moveTo>
                <a:lnTo>
                  <a:pt x="0" y="561975"/>
                </a:lnTo>
                <a:lnTo>
                  <a:pt x="3657600" y="561975"/>
                </a:lnTo>
              </a:path>
            </a:pathLst>
          </a:custGeom>
          <a:noFill/>
          <a:ln w="25400" cap="flat" cmpd="sng" algn="ctr">
            <a:solidFill>
              <a:srgbClr val="52526D"/>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FFFFFF"/>
              </a:solidFill>
              <a:effectLst/>
              <a:uLnTx/>
              <a:uFillTx/>
              <a:latin typeface="CiscoSansTT Light"/>
              <a:ea typeface=""/>
              <a:cs typeface=""/>
            </a:endParaRPr>
          </a:p>
        </p:txBody>
      </p:sp>
      <p:sp>
        <p:nvSpPr>
          <p:cNvPr id="74" name="Shape 537"/>
          <p:cNvSpPr/>
          <p:nvPr/>
        </p:nvSpPr>
        <p:spPr>
          <a:xfrm>
            <a:off x="2018819" y="1700560"/>
            <a:ext cx="6845899"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en-US" sz="600" b="1" dirty="0">
                <a:solidFill>
                  <a:srgbClr val="FFFFFF"/>
                </a:solidFill>
                <a:latin typeface="Century Gothic" pitchFamily="34" charset="0"/>
                <a:ea typeface=""/>
                <a:cs typeface=""/>
              </a:rPr>
              <a:t>HYPERCONVERGED DATA PLATFORM</a:t>
            </a:r>
          </a:p>
        </p:txBody>
      </p:sp>
      <p:sp>
        <p:nvSpPr>
          <p:cNvPr id="75" name="Shape 537"/>
          <p:cNvSpPr/>
          <p:nvPr/>
        </p:nvSpPr>
        <p:spPr>
          <a:xfrm>
            <a:off x="291218" y="1708581"/>
            <a:ext cx="8573499"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en-US" sz="600" b="1" dirty="0">
                <a:solidFill>
                  <a:srgbClr val="FFFFFF"/>
                </a:solidFill>
                <a:latin typeface="Century Gothic" pitchFamily="34" charset="0"/>
                <a:ea typeface=""/>
                <a:cs typeface=""/>
              </a:rPr>
              <a:t>HYPERCONVERGED DATA PLATFORM</a:t>
            </a:r>
          </a:p>
        </p:txBody>
      </p:sp>
      <p:sp>
        <p:nvSpPr>
          <p:cNvPr id="76" name="Shape 537"/>
          <p:cNvSpPr/>
          <p:nvPr/>
        </p:nvSpPr>
        <p:spPr>
          <a:xfrm>
            <a:off x="291217" y="1700560"/>
            <a:ext cx="6845900"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en-US" sz="600" b="1" dirty="0">
                <a:solidFill>
                  <a:srgbClr val="FFFFFF"/>
                </a:solidFill>
                <a:latin typeface="Century Gothic" pitchFamily="34" charset="0"/>
                <a:ea typeface=""/>
                <a:cs typeface=""/>
              </a:rPr>
              <a:t>HYPERCONVERGED DATA PLATFORM</a:t>
            </a:r>
          </a:p>
        </p:txBody>
      </p:sp>
      <p:sp>
        <p:nvSpPr>
          <p:cNvPr id="77" name="Freeform 14"/>
          <p:cNvSpPr/>
          <p:nvPr/>
        </p:nvSpPr>
        <p:spPr>
          <a:xfrm flipH="1">
            <a:off x="4571504" y="2052799"/>
            <a:ext cx="1753314" cy="832552"/>
          </a:xfrm>
          <a:custGeom>
            <a:avLst/>
            <a:gdLst>
              <a:gd name="connsiteX0" fmla="*/ 0 w 3657600"/>
              <a:gd name="connsiteY0" fmla="*/ 0 h 561975"/>
              <a:gd name="connsiteX1" fmla="*/ 0 w 3657600"/>
              <a:gd name="connsiteY1" fmla="*/ 561975 h 561975"/>
              <a:gd name="connsiteX2" fmla="*/ 3657600 w 3657600"/>
              <a:gd name="connsiteY2" fmla="*/ 561975 h 561975"/>
            </a:gdLst>
            <a:ahLst/>
            <a:cxnLst>
              <a:cxn ang="0">
                <a:pos x="connsiteX0" y="connsiteY0"/>
              </a:cxn>
              <a:cxn ang="0">
                <a:pos x="connsiteX1" y="connsiteY1"/>
              </a:cxn>
              <a:cxn ang="0">
                <a:pos x="connsiteX2" y="connsiteY2"/>
              </a:cxn>
            </a:cxnLst>
            <a:rect l="l" t="t" r="r" b="b"/>
            <a:pathLst>
              <a:path w="3657600" h="561975">
                <a:moveTo>
                  <a:pt x="0" y="0"/>
                </a:moveTo>
                <a:lnTo>
                  <a:pt x="0" y="561975"/>
                </a:lnTo>
                <a:lnTo>
                  <a:pt x="3657600" y="561975"/>
                </a:lnTo>
              </a:path>
            </a:pathLst>
          </a:custGeom>
          <a:noFill/>
          <a:ln w="25400" cap="flat" cmpd="sng" algn="ctr">
            <a:solidFill>
              <a:srgbClr val="52526D"/>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FFFFFF"/>
              </a:solidFill>
              <a:effectLst/>
              <a:uLnTx/>
              <a:uFillTx/>
              <a:latin typeface="CiscoSansTT Light"/>
              <a:ea typeface=""/>
              <a:cs typeface=""/>
            </a:endParaRPr>
          </a:p>
        </p:txBody>
      </p:sp>
      <p:sp>
        <p:nvSpPr>
          <p:cNvPr id="78" name="Freeform 15"/>
          <p:cNvSpPr/>
          <p:nvPr/>
        </p:nvSpPr>
        <p:spPr>
          <a:xfrm>
            <a:off x="2753660" y="2052799"/>
            <a:ext cx="1753314" cy="832552"/>
          </a:xfrm>
          <a:custGeom>
            <a:avLst/>
            <a:gdLst>
              <a:gd name="connsiteX0" fmla="*/ 0 w 3657600"/>
              <a:gd name="connsiteY0" fmla="*/ 0 h 561975"/>
              <a:gd name="connsiteX1" fmla="*/ 0 w 3657600"/>
              <a:gd name="connsiteY1" fmla="*/ 561975 h 561975"/>
              <a:gd name="connsiteX2" fmla="*/ 3657600 w 3657600"/>
              <a:gd name="connsiteY2" fmla="*/ 561975 h 561975"/>
            </a:gdLst>
            <a:ahLst/>
            <a:cxnLst>
              <a:cxn ang="0">
                <a:pos x="connsiteX0" y="connsiteY0"/>
              </a:cxn>
              <a:cxn ang="0">
                <a:pos x="connsiteX1" y="connsiteY1"/>
              </a:cxn>
              <a:cxn ang="0">
                <a:pos x="connsiteX2" y="connsiteY2"/>
              </a:cxn>
            </a:cxnLst>
            <a:rect l="l" t="t" r="r" b="b"/>
            <a:pathLst>
              <a:path w="3657600" h="561975">
                <a:moveTo>
                  <a:pt x="0" y="0"/>
                </a:moveTo>
                <a:lnTo>
                  <a:pt x="0" y="561975"/>
                </a:lnTo>
                <a:lnTo>
                  <a:pt x="3657600" y="561975"/>
                </a:lnTo>
              </a:path>
            </a:pathLst>
          </a:custGeom>
          <a:noFill/>
          <a:ln w="25400" cap="flat" cmpd="sng" algn="ctr">
            <a:solidFill>
              <a:srgbClr val="52526D"/>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FFFFFF"/>
              </a:solidFill>
              <a:effectLst/>
              <a:uLnTx/>
              <a:uFillTx/>
              <a:latin typeface="CiscoSansTT Light"/>
              <a:ea typeface=""/>
              <a:cs typeface=""/>
            </a:endParaRPr>
          </a:p>
        </p:txBody>
      </p:sp>
      <p:cxnSp>
        <p:nvCxnSpPr>
          <p:cNvPr id="79" name="Straight Connector 16"/>
          <p:cNvCxnSpPr/>
          <p:nvPr/>
        </p:nvCxnSpPr>
        <p:spPr>
          <a:xfrm>
            <a:off x="4562455" y="2007688"/>
            <a:ext cx="0" cy="922771"/>
          </a:xfrm>
          <a:prstGeom prst="line">
            <a:avLst/>
          </a:prstGeom>
          <a:noFill/>
          <a:ln w="25400" cap="flat" cmpd="sng" algn="ctr">
            <a:solidFill>
              <a:srgbClr val="52526D"/>
            </a:solidFill>
            <a:prstDash val="solid"/>
          </a:ln>
          <a:effectLst/>
        </p:spPr>
      </p:cxnSp>
      <p:sp>
        <p:nvSpPr>
          <p:cNvPr id="80" name="Freeform 17"/>
          <p:cNvSpPr/>
          <p:nvPr/>
        </p:nvSpPr>
        <p:spPr>
          <a:xfrm>
            <a:off x="956243" y="2052799"/>
            <a:ext cx="3656277" cy="832552"/>
          </a:xfrm>
          <a:custGeom>
            <a:avLst/>
            <a:gdLst>
              <a:gd name="connsiteX0" fmla="*/ 0 w 3657600"/>
              <a:gd name="connsiteY0" fmla="*/ 0 h 561975"/>
              <a:gd name="connsiteX1" fmla="*/ 0 w 3657600"/>
              <a:gd name="connsiteY1" fmla="*/ 561975 h 561975"/>
              <a:gd name="connsiteX2" fmla="*/ 3657600 w 3657600"/>
              <a:gd name="connsiteY2" fmla="*/ 561975 h 561975"/>
            </a:gdLst>
            <a:ahLst/>
            <a:cxnLst>
              <a:cxn ang="0">
                <a:pos x="connsiteX0" y="connsiteY0"/>
              </a:cxn>
              <a:cxn ang="0">
                <a:pos x="connsiteX1" y="connsiteY1"/>
              </a:cxn>
              <a:cxn ang="0">
                <a:pos x="connsiteX2" y="connsiteY2"/>
              </a:cxn>
            </a:cxnLst>
            <a:rect l="l" t="t" r="r" b="b"/>
            <a:pathLst>
              <a:path w="3657600" h="561975">
                <a:moveTo>
                  <a:pt x="0" y="0"/>
                </a:moveTo>
                <a:lnTo>
                  <a:pt x="0" y="561975"/>
                </a:lnTo>
                <a:lnTo>
                  <a:pt x="3657600" y="561975"/>
                </a:lnTo>
              </a:path>
            </a:pathLst>
          </a:custGeom>
          <a:noFill/>
          <a:ln w="25400" cap="flat" cmpd="sng" algn="ctr">
            <a:solidFill>
              <a:srgbClr val="52526D"/>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FFFFFF"/>
              </a:solidFill>
              <a:effectLst/>
              <a:uLnTx/>
              <a:uFillTx/>
              <a:latin typeface="CiscoSansTT Light"/>
              <a:ea typeface=""/>
              <a:cs typeface=""/>
            </a:endParaRPr>
          </a:p>
        </p:txBody>
      </p:sp>
      <p:sp>
        <p:nvSpPr>
          <p:cNvPr id="81" name="Content Placeholder 52"/>
          <p:cNvSpPr txBox="1">
            <a:spLocks/>
          </p:cNvSpPr>
          <p:nvPr/>
        </p:nvSpPr>
        <p:spPr bwMode="auto">
          <a:xfrm>
            <a:off x="201069" y="3543332"/>
            <a:ext cx="1330945"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ノード </a:t>
            </a:r>
            <a:r>
              <a:rPr altLang="ja-JP" sz="1100" dirty="0" smtClean="0">
                <a:solidFill>
                  <a:srgbClr val="000000">
                    <a:lumMod val="50000"/>
                  </a:srgbClr>
                </a:solidFill>
                <a:latin typeface="Hiragino Maru Gothic Pro W4" charset="-128"/>
                <a:ea typeface="Hiragino Maru Gothic Pro W4" charset="-128"/>
                <a:cs typeface="Hiragino Maru Gothic Pro W4" charset="-128"/>
              </a:rPr>
              <a:t>3</a:t>
            </a:r>
            <a:r>
              <a:rPr lang="en-US" altLang="ja-JP" sz="1100" dirty="0" smtClean="0">
                <a:solidFill>
                  <a:srgbClr val="000000">
                    <a:lumMod val="50000"/>
                  </a:srgbClr>
                </a:solidFill>
                <a:latin typeface="Hiragino Maru Gothic Pro W4" charset="-128"/>
                <a:ea typeface="Hiragino Maru Gothic Pro W4" charset="-128"/>
                <a:cs typeface="Hiragino Maru Gothic Pro W4" charset="-128"/>
              </a:rPr>
              <a:t> </a:t>
            </a: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台</a:t>
            </a: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構成</a:t>
            </a:r>
            <a:endParaRPr altLang="ja-JP" sz="1100" dirty="0" smtClean="0">
              <a:solidFill>
                <a:srgbClr val="000000">
                  <a:lumMod val="50000"/>
                </a:srgbClr>
              </a:solidFill>
              <a:latin typeface="Hiragino Maru Gothic Pro W4" charset="-128"/>
              <a:ea typeface="Hiragino Maru Gothic Pro W4" charset="-128"/>
              <a:cs typeface="Hiragino Maru Gothic Pro W4" charset="-128"/>
            </a:endParaRPr>
          </a:p>
          <a:p>
            <a:pPr marL="0" indent="0" algn="ctr" defTabSz="456915">
              <a:lnSpc>
                <a:spcPct val="90000"/>
              </a:lnSpc>
              <a:spcBef>
                <a:spcPts val="0"/>
              </a:spcBef>
              <a:buClr>
                <a:srgbClr val="000000"/>
              </a:buClr>
            </a:pP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からスタート</a:t>
            </a:r>
            <a:endParaRPr sz="1100" dirty="0">
              <a:solidFill>
                <a:srgbClr val="000000">
                  <a:lumMod val="50000"/>
                </a:srgbClr>
              </a:solidFill>
              <a:latin typeface="Hiragino Maru Gothic Pro W4" charset="-128"/>
              <a:ea typeface="Hiragino Maru Gothic Pro W4" charset="-128"/>
              <a:cs typeface="Hiragino Maru Gothic Pro W4" charset="-128"/>
            </a:endParaRPr>
          </a:p>
        </p:txBody>
      </p:sp>
      <p:sp>
        <p:nvSpPr>
          <p:cNvPr id="82" name="Content Placeholder 52"/>
          <p:cNvSpPr txBox="1">
            <a:spLocks/>
          </p:cNvSpPr>
          <p:nvPr/>
        </p:nvSpPr>
        <p:spPr bwMode="auto">
          <a:xfrm>
            <a:off x="1638636" y="3543332"/>
            <a:ext cx="1381107"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構築は短時間</a:t>
            </a:r>
            <a:endParaRPr altLang="ja-JP" sz="1100" smtClean="0">
              <a:solidFill>
                <a:srgbClr val="000000">
                  <a:lumMod val="50000"/>
                </a:srgbClr>
              </a:solidFill>
              <a:latin typeface="Hiragino Maru Gothic Pro W4" charset="-128"/>
              <a:ea typeface="Hiragino Maru Gothic Pro W4" charset="-128"/>
              <a:cs typeface="Hiragino Maru Gothic Pro W4" charset="-128"/>
            </a:endParaRPr>
          </a:p>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で完了</a:t>
            </a:r>
            <a:endParaRPr sz="1100">
              <a:solidFill>
                <a:srgbClr val="000000">
                  <a:lumMod val="50000"/>
                </a:srgbClr>
              </a:solidFill>
              <a:latin typeface="Hiragino Maru Gothic Pro W4" charset="-128"/>
              <a:ea typeface="Hiragino Maru Gothic Pro W4" charset="-128"/>
              <a:cs typeface="Hiragino Maru Gothic Pro W4" charset="-128"/>
            </a:endParaRPr>
          </a:p>
        </p:txBody>
      </p:sp>
      <p:sp>
        <p:nvSpPr>
          <p:cNvPr id="83" name="Content Placeholder 52"/>
          <p:cNvSpPr txBox="1">
            <a:spLocks/>
          </p:cNvSpPr>
          <p:nvPr/>
        </p:nvSpPr>
        <p:spPr bwMode="auto">
          <a:xfrm>
            <a:off x="3227087" y="3543332"/>
            <a:ext cx="1299434" cy="44742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ノードの</a:t>
            </a: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追加</a:t>
            </a:r>
            <a:r>
              <a:rPr lang="en-US" altLang="ja-JP" sz="1100" dirty="0" smtClean="0">
                <a:solidFill>
                  <a:srgbClr val="000000">
                    <a:lumMod val="50000"/>
                  </a:srgbClr>
                </a:solidFill>
                <a:latin typeface="Hiragino Maru Gothic Pro W4" charset="-128"/>
                <a:ea typeface="Hiragino Maru Gothic Pro W4" charset="-128"/>
                <a:cs typeface="Hiragino Maru Gothic Pro W4" charset="-128"/>
              </a:rPr>
              <a:t/>
            </a:r>
            <a:br>
              <a:rPr lang="en-US" altLang="ja-JP" sz="1100" dirty="0" smtClean="0">
                <a:solidFill>
                  <a:srgbClr val="000000">
                    <a:lumMod val="50000"/>
                  </a:srgbClr>
                </a:solidFill>
                <a:latin typeface="Hiragino Maru Gothic Pro W4" charset="-128"/>
                <a:ea typeface="Hiragino Maru Gothic Pro W4" charset="-128"/>
                <a:cs typeface="Hiragino Maru Gothic Pro W4" charset="-128"/>
              </a:rPr>
            </a:b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a:t>
            </a:r>
            <a:r>
              <a:rPr altLang="ja-JP" sz="1100" dirty="0" smtClean="0">
                <a:solidFill>
                  <a:srgbClr val="000000">
                    <a:lumMod val="50000"/>
                  </a:srgbClr>
                </a:solidFill>
                <a:latin typeface="Hiragino Maru Gothic Pro W4" charset="-128"/>
                <a:ea typeface="Hiragino Maru Gothic Pro W4" charset="-128"/>
                <a:cs typeface="Hiragino Maru Gothic Pro W4" charset="-128"/>
              </a:rPr>
              <a:t>1</a:t>
            </a: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台、複数台</a:t>
            </a: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a:t>
            </a:r>
            <a:r>
              <a:rPr lang="en-US" altLang="ja-JP" sz="1100" dirty="0" smtClean="0">
                <a:solidFill>
                  <a:srgbClr val="000000">
                    <a:lumMod val="50000"/>
                  </a:srgbClr>
                </a:solidFill>
                <a:latin typeface="Hiragino Maru Gothic Pro W4" charset="-128"/>
                <a:ea typeface="Hiragino Maru Gothic Pro W4" charset="-128"/>
                <a:cs typeface="Hiragino Maru Gothic Pro W4" charset="-128"/>
              </a:rPr>
              <a:t/>
            </a:r>
            <a:br>
              <a:rPr lang="en-US" altLang="ja-JP" sz="1100" dirty="0" smtClean="0">
                <a:solidFill>
                  <a:srgbClr val="000000">
                    <a:lumMod val="50000"/>
                  </a:srgbClr>
                </a:solidFill>
                <a:latin typeface="Hiragino Maru Gothic Pro W4" charset="-128"/>
                <a:ea typeface="Hiragino Maru Gothic Pro W4" charset="-128"/>
                <a:cs typeface="Hiragino Maru Gothic Pro W4" charset="-128"/>
              </a:rPr>
            </a:b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が</a:t>
            </a:r>
            <a:r>
              <a:rPr lang="ja-JP" altLang="en-US" sz="1100" dirty="0" smtClean="0">
                <a:solidFill>
                  <a:srgbClr val="000000">
                    <a:lumMod val="50000"/>
                  </a:srgbClr>
                </a:solidFill>
                <a:latin typeface="Hiragino Maru Gothic Pro W4" charset="-128"/>
                <a:ea typeface="Hiragino Maru Gothic Pro W4" charset="-128"/>
                <a:cs typeface="Hiragino Maru Gothic Pro W4" charset="-128"/>
              </a:rPr>
              <a:t>容易</a:t>
            </a:r>
            <a:endParaRPr sz="1100" dirty="0">
              <a:solidFill>
                <a:srgbClr val="000000">
                  <a:lumMod val="50000"/>
                </a:srgbClr>
              </a:solidFill>
              <a:latin typeface="Hiragino Maru Gothic Pro W4" charset="-128"/>
              <a:ea typeface="Hiragino Maru Gothic Pro W4" charset="-128"/>
              <a:cs typeface="Hiragino Maru Gothic Pro W4" charset="-128"/>
            </a:endParaRPr>
          </a:p>
        </p:txBody>
      </p:sp>
      <p:sp>
        <p:nvSpPr>
          <p:cNvPr id="84" name="Content Placeholder 52"/>
          <p:cNvSpPr txBox="1">
            <a:spLocks/>
          </p:cNvSpPr>
          <p:nvPr/>
        </p:nvSpPr>
        <p:spPr bwMode="auto">
          <a:xfrm>
            <a:off x="4751230" y="3543332"/>
            <a:ext cx="1349326"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コンピュート、</a:t>
            </a:r>
            <a:r>
              <a:rPr altLang="ja-JP" sz="1100" smtClean="0">
                <a:solidFill>
                  <a:srgbClr val="000000">
                    <a:lumMod val="50000"/>
                  </a:srgbClr>
                </a:solidFill>
                <a:latin typeface="Hiragino Maru Gothic Pro W4" charset="-128"/>
                <a:ea typeface="Hiragino Maru Gothic Pro W4" charset="-128"/>
                <a:cs typeface="Hiragino Maru Gothic Pro W4" charset="-128"/>
              </a:rPr>
              <a:t/>
            </a:r>
            <a:br>
              <a:rPr altLang="ja-JP" sz="1100" smtClean="0">
                <a:solidFill>
                  <a:srgbClr val="000000">
                    <a:lumMod val="50000"/>
                  </a:srgbClr>
                </a:solidFill>
                <a:latin typeface="Hiragino Maru Gothic Pro W4" charset="-128"/>
                <a:ea typeface="Hiragino Maru Gothic Pro W4" charset="-128"/>
                <a:cs typeface="Hiragino Maru Gothic Pro W4" charset="-128"/>
              </a:rPr>
            </a:br>
            <a:r>
              <a:rPr lang="ja-JP" altLang="en-US" sz="1100" smtClean="0">
                <a:solidFill>
                  <a:srgbClr val="000000">
                    <a:lumMod val="50000"/>
                  </a:srgbClr>
                </a:solidFill>
                <a:latin typeface="Hiragino Maru Gothic Pro W4" charset="-128"/>
                <a:ea typeface="Hiragino Maru Gothic Pro W4" charset="-128"/>
                <a:cs typeface="Hiragino Maru Gothic Pro W4" charset="-128"/>
              </a:rPr>
              <a:t>ストレージ、</a:t>
            </a:r>
            <a:r>
              <a:rPr altLang="ja-JP" sz="1100" smtClean="0">
                <a:solidFill>
                  <a:srgbClr val="000000">
                    <a:lumMod val="50000"/>
                  </a:srgbClr>
                </a:solidFill>
                <a:latin typeface="Hiragino Maru Gothic Pro W4" charset="-128"/>
                <a:ea typeface="Hiragino Maru Gothic Pro W4" charset="-128"/>
                <a:cs typeface="Hiragino Maru Gothic Pro W4" charset="-128"/>
              </a:rPr>
              <a:t/>
            </a:r>
            <a:br>
              <a:rPr altLang="ja-JP" sz="1100" smtClean="0">
                <a:solidFill>
                  <a:srgbClr val="000000">
                    <a:lumMod val="50000"/>
                  </a:srgbClr>
                </a:solidFill>
                <a:latin typeface="Hiragino Maru Gothic Pro W4" charset="-128"/>
                <a:ea typeface="Hiragino Maru Gothic Pro W4" charset="-128"/>
                <a:cs typeface="Hiragino Maru Gothic Pro W4" charset="-128"/>
              </a:rPr>
            </a:br>
            <a:r>
              <a:rPr lang="ja-JP" altLang="en-US" sz="1100" smtClean="0">
                <a:solidFill>
                  <a:srgbClr val="000000">
                    <a:lumMod val="50000"/>
                  </a:srgbClr>
                </a:solidFill>
                <a:latin typeface="Hiragino Maru Gothic Pro W4" charset="-128"/>
                <a:ea typeface="Hiragino Maru Gothic Pro W4" charset="-128"/>
                <a:cs typeface="Hiragino Maru Gothic Pro W4" charset="-128"/>
              </a:rPr>
              <a:t>パフォーマンス、</a:t>
            </a:r>
            <a:endParaRPr altLang="ja-JP" sz="1100" smtClean="0">
              <a:solidFill>
                <a:srgbClr val="000000">
                  <a:lumMod val="50000"/>
                </a:srgbClr>
              </a:solidFill>
              <a:latin typeface="Hiragino Maru Gothic Pro W4" charset="-128"/>
              <a:ea typeface="Hiragino Maru Gothic Pro W4" charset="-128"/>
              <a:cs typeface="Hiragino Maru Gothic Pro W4" charset="-128"/>
            </a:endParaRPr>
          </a:p>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容量をリニアに</a:t>
            </a:r>
            <a:endParaRPr altLang="ja-JP" sz="1100" smtClean="0">
              <a:solidFill>
                <a:srgbClr val="000000">
                  <a:lumMod val="50000"/>
                </a:srgbClr>
              </a:solidFill>
              <a:latin typeface="Hiragino Maru Gothic Pro W4" charset="-128"/>
              <a:ea typeface="Hiragino Maru Gothic Pro W4" charset="-128"/>
              <a:cs typeface="Hiragino Maru Gothic Pro W4" charset="-128"/>
            </a:endParaRPr>
          </a:p>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追加可能</a:t>
            </a:r>
            <a:endParaRPr sz="1100">
              <a:solidFill>
                <a:srgbClr val="000000">
                  <a:lumMod val="50000"/>
                </a:srgbClr>
              </a:solidFill>
              <a:latin typeface="Hiragino Maru Gothic Pro W4" charset="-128"/>
              <a:ea typeface="Hiragino Maru Gothic Pro W4" charset="-128"/>
              <a:cs typeface="Hiragino Maru Gothic Pro W4" charset="-128"/>
            </a:endParaRPr>
          </a:p>
        </p:txBody>
      </p:sp>
      <p:sp>
        <p:nvSpPr>
          <p:cNvPr id="85" name="Content Placeholder 52"/>
          <p:cNvSpPr txBox="1">
            <a:spLocks/>
          </p:cNvSpPr>
          <p:nvPr/>
        </p:nvSpPr>
        <p:spPr bwMode="auto">
          <a:xfrm>
            <a:off x="6275373" y="3543332"/>
            <a:ext cx="1360827"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ノード間でデータの分散とリバランスが自動的に実行</a:t>
            </a:r>
            <a:endParaRPr sz="1100">
              <a:solidFill>
                <a:srgbClr val="000000">
                  <a:lumMod val="50000"/>
                </a:srgbClr>
              </a:solidFill>
              <a:latin typeface="Hiragino Maru Gothic Pro W4" charset="-128"/>
              <a:ea typeface="Hiragino Maru Gothic Pro W4" charset="-128"/>
              <a:cs typeface="Hiragino Maru Gothic Pro W4" charset="-128"/>
            </a:endParaRPr>
          </a:p>
        </p:txBody>
      </p:sp>
      <p:sp>
        <p:nvSpPr>
          <p:cNvPr id="86" name="Content Placeholder 52"/>
          <p:cNvSpPr txBox="1">
            <a:spLocks/>
          </p:cNvSpPr>
          <p:nvPr/>
        </p:nvSpPr>
        <p:spPr bwMode="auto">
          <a:xfrm>
            <a:off x="7751375" y="3543332"/>
            <a:ext cx="1233695"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サーバの</a:t>
            </a:r>
            <a:r>
              <a:rPr altLang="ja-JP" sz="1100" smtClean="0">
                <a:solidFill>
                  <a:srgbClr val="000000">
                    <a:lumMod val="50000"/>
                  </a:srgbClr>
                </a:solidFill>
                <a:latin typeface="Hiragino Maru Gothic Pro W4" charset="-128"/>
                <a:ea typeface="Hiragino Maru Gothic Pro W4" charset="-128"/>
                <a:cs typeface="Hiragino Maru Gothic Pro W4" charset="-128"/>
              </a:rPr>
              <a:t/>
            </a:r>
            <a:br>
              <a:rPr altLang="ja-JP" sz="1100" smtClean="0">
                <a:solidFill>
                  <a:srgbClr val="000000">
                    <a:lumMod val="50000"/>
                  </a:srgbClr>
                </a:solidFill>
                <a:latin typeface="Hiragino Maru Gothic Pro W4" charset="-128"/>
                <a:ea typeface="Hiragino Maru Gothic Pro W4" charset="-128"/>
                <a:cs typeface="Hiragino Maru Gothic Pro W4" charset="-128"/>
              </a:rPr>
            </a:br>
            <a:r>
              <a:rPr lang="ja-JP" altLang="en-US" sz="1100" smtClean="0">
                <a:solidFill>
                  <a:srgbClr val="000000">
                    <a:lumMod val="50000"/>
                  </a:srgbClr>
                </a:solidFill>
                <a:latin typeface="Hiragino Maru Gothic Pro W4" charset="-128"/>
                <a:ea typeface="Hiragino Maru Gothic Pro W4" charset="-128"/>
                <a:cs typeface="Hiragino Maru Gothic Pro W4" charset="-128"/>
              </a:rPr>
              <a:t>撤去も容易</a:t>
            </a:r>
            <a:endParaRPr sz="1100">
              <a:solidFill>
                <a:srgbClr val="000000">
                  <a:lumMod val="50000"/>
                </a:srgbClr>
              </a:solidFill>
              <a:latin typeface="Hiragino Maru Gothic Pro W4" charset="-128"/>
              <a:ea typeface="Hiragino Maru Gothic Pro W4" charset="-128"/>
              <a:cs typeface="Hiragino Maru Gothic Pro W4" charset="-128"/>
            </a:endParaRPr>
          </a:p>
        </p:txBody>
      </p:sp>
      <p:cxnSp>
        <p:nvCxnSpPr>
          <p:cNvPr id="87" name="Straight Connector 24"/>
          <p:cNvCxnSpPr/>
          <p:nvPr/>
        </p:nvCxnSpPr>
        <p:spPr>
          <a:xfrm>
            <a:off x="1547385"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cxnSp>
        <p:nvCxnSpPr>
          <p:cNvPr id="88" name="Straight Connector 25"/>
          <p:cNvCxnSpPr/>
          <p:nvPr/>
        </p:nvCxnSpPr>
        <p:spPr>
          <a:xfrm>
            <a:off x="4649379"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cxnSp>
        <p:nvCxnSpPr>
          <p:cNvPr id="89" name="Straight Connector 26"/>
          <p:cNvCxnSpPr/>
          <p:nvPr/>
        </p:nvCxnSpPr>
        <p:spPr>
          <a:xfrm>
            <a:off x="3096560"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cxnSp>
        <p:nvCxnSpPr>
          <p:cNvPr id="90" name="Straight Connector 27"/>
          <p:cNvCxnSpPr/>
          <p:nvPr/>
        </p:nvCxnSpPr>
        <p:spPr>
          <a:xfrm>
            <a:off x="7751374"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cxnSp>
        <p:nvCxnSpPr>
          <p:cNvPr id="91" name="Straight Connector 28"/>
          <p:cNvCxnSpPr/>
          <p:nvPr/>
        </p:nvCxnSpPr>
        <p:spPr>
          <a:xfrm>
            <a:off x="6198555"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sp>
        <p:nvSpPr>
          <p:cNvPr id="92" name="Shape 537"/>
          <p:cNvSpPr/>
          <p:nvPr/>
        </p:nvSpPr>
        <p:spPr>
          <a:xfrm>
            <a:off x="303499" y="1700560"/>
            <a:ext cx="5106018"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en-US" sz="600" b="1" dirty="0">
                <a:solidFill>
                  <a:srgbClr val="FFFFFF"/>
                </a:solidFill>
                <a:latin typeface="Century Gothic" pitchFamily="34" charset="0"/>
                <a:ea typeface=""/>
                <a:cs typeface=""/>
              </a:rPr>
              <a:t>HYPERCONVERGED DATA PLATFORM</a:t>
            </a:r>
          </a:p>
        </p:txBody>
      </p:sp>
      <p:grpSp>
        <p:nvGrpSpPr>
          <p:cNvPr id="93" name="Group 38"/>
          <p:cNvGrpSpPr/>
          <p:nvPr/>
        </p:nvGrpSpPr>
        <p:grpSpPr>
          <a:xfrm>
            <a:off x="303498" y="1201475"/>
            <a:ext cx="1650819" cy="472826"/>
            <a:chOff x="309044" y="1342790"/>
            <a:chExt cx="1651416" cy="472997"/>
          </a:xfrm>
        </p:grpSpPr>
        <p:sp>
          <p:nvSpPr>
            <p:cNvPr id="94"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95"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96" name="Group 41"/>
            <p:cNvGrpSpPr/>
            <p:nvPr/>
          </p:nvGrpSpPr>
          <p:grpSpPr>
            <a:xfrm>
              <a:off x="309044" y="1342790"/>
              <a:ext cx="672088" cy="153620"/>
              <a:chOff x="309044" y="1342790"/>
              <a:chExt cx="672088" cy="153620"/>
            </a:xfrm>
          </p:grpSpPr>
          <p:sp>
            <p:nvSpPr>
              <p:cNvPr id="97"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98"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99"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grpSp>
        <p:nvGrpSpPr>
          <p:cNvPr id="100" name="Group 45"/>
          <p:cNvGrpSpPr/>
          <p:nvPr/>
        </p:nvGrpSpPr>
        <p:grpSpPr>
          <a:xfrm>
            <a:off x="2031099" y="1201475"/>
            <a:ext cx="1650819" cy="472826"/>
            <a:chOff x="309044" y="1342790"/>
            <a:chExt cx="1651416" cy="472997"/>
          </a:xfrm>
        </p:grpSpPr>
        <p:sp>
          <p:nvSpPr>
            <p:cNvPr id="101"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102"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103" name="Group 48"/>
            <p:cNvGrpSpPr/>
            <p:nvPr/>
          </p:nvGrpSpPr>
          <p:grpSpPr>
            <a:xfrm>
              <a:off x="309044" y="1342790"/>
              <a:ext cx="672088" cy="153620"/>
              <a:chOff x="309044" y="1342790"/>
              <a:chExt cx="672088" cy="153620"/>
            </a:xfrm>
          </p:grpSpPr>
          <p:sp>
            <p:nvSpPr>
              <p:cNvPr id="104"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05"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06"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grpSp>
        <p:nvGrpSpPr>
          <p:cNvPr id="107" name="Group 52"/>
          <p:cNvGrpSpPr/>
          <p:nvPr/>
        </p:nvGrpSpPr>
        <p:grpSpPr>
          <a:xfrm>
            <a:off x="3758699" y="1201475"/>
            <a:ext cx="1650819" cy="472826"/>
            <a:chOff x="309044" y="1342790"/>
            <a:chExt cx="1651416" cy="472997"/>
          </a:xfrm>
        </p:grpSpPr>
        <p:sp>
          <p:nvSpPr>
            <p:cNvPr id="108"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109"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110" name="Group 55"/>
            <p:cNvGrpSpPr/>
            <p:nvPr/>
          </p:nvGrpSpPr>
          <p:grpSpPr>
            <a:xfrm>
              <a:off x="309044" y="1342790"/>
              <a:ext cx="672088" cy="153620"/>
              <a:chOff x="309044" y="1342790"/>
              <a:chExt cx="672088" cy="153620"/>
            </a:xfrm>
          </p:grpSpPr>
          <p:sp>
            <p:nvSpPr>
              <p:cNvPr id="111"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12"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13"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grpSp>
        <p:nvGrpSpPr>
          <p:cNvPr id="114" name="Group 59"/>
          <p:cNvGrpSpPr/>
          <p:nvPr/>
        </p:nvGrpSpPr>
        <p:grpSpPr>
          <a:xfrm>
            <a:off x="5486299" y="1201475"/>
            <a:ext cx="1650819" cy="472826"/>
            <a:chOff x="309044" y="1342790"/>
            <a:chExt cx="1651416" cy="472997"/>
          </a:xfrm>
        </p:grpSpPr>
        <p:sp>
          <p:nvSpPr>
            <p:cNvPr id="115"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116"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117" name="Group 62"/>
            <p:cNvGrpSpPr/>
            <p:nvPr/>
          </p:nvGrpSpPr>
          <p:grpSpPr>
            <a:xfrm>
              <a:off x="309044" y="1342790"/>
              <a:ext cx="672088" cy="153620"/>
              <a:chOff x="309044" y="1342790"/>
              <a:chExt cx="672088" cy="153620"/>
            </a:xfrm>
          </p:grpSpPr>
          <p:sp>
            <p:nvSpPr>
              <p:cNvPr id="118"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19"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20"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pic>
        <p:nvPicPr>
          <p:cNvPr id="121" name="Picture 6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9708" y="1930906"/>
            <a:ext cx="1598398" cy="299699"/>
          </a:xfrm>
          <a:prstGeom prst="rect">
            <a:avLst/>
          </a:prstGeom>
          <a:solidFill>
            <a:srgbClr val="FFFFFF"/>
          </a:solidFill>
        </p:spPr>
      </p:pic>
      <p:pic>
        <p:nvPicPr>
          <p:cNvPr id="122" name="Picture 6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7308" y="1930906"/>
            <a:ext cx="1598398" cy="299699"/>
          </a:xfrm>
          <a:prstGeom prst="rect">
            <a:avLst/>
          </a:prstGeom>
          <a:solidFill>
            <a:srgbClr val="FFFFFF"/>
          </a:solidFill>
        </p:spPr>
      </p:pic>
      <p:pic>
        <p:nvPicPr>
          <p:cNvPr id="123" name="Picture 6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84909" y="1930906"/>
            <a:ext cx="1598398" cy="299699"/>
          </a:xfrm>
          <a:prstGeom prst="rect">
            <a:avLst/>
          </a:prstGeom>
          <a:solidFill>
            <a:srgbClr val="FFFFFF"/>
          </a:solidFill>
        </p:spPr>
      </p:pic>
      <p:pic>
        <p:nvPicPr>
          <p:cNvPr id="124" name="Picture 6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12508" y="1930906"/>
            <a:ext cx="1598398" cy="299699"/>
          </a:xfrm>
          <a:prstGeom prst="rect">
            <a:avLst/>
          </a:prstGeom>
          <a:solidFill>
            <a:srgbClr val="FFFFFF"/>
          </a:solidFill>
        </p:spPr>
      </p:pic>
      <p:pic>
        <p:nvPicPr>
          <p:cNvPr id="125" name="Picture 7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0108" y="1930906"/>
            <a:ext cx="1598398" cy="299699"/>
          </a:xfrm>
          <a:prstGeom prst="rect">
            <a:avLst/>
          </a:prstGeom>
          <a:solidFill>
            <a:srgbClr val="FFFFFF"/>
          </a:solidFill>
        </p:spPr>
      </p:pic>
      <p:pic>
        <p:nvPicPr>
          <p:cNvPr id="126" name="Picture 2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0571" y="2700343"/>
            <a:ext cx="1934964" cy="383680"/>
          </a:xfrm>
          <a:prstGeom prst="rect">
            <a:avLst/>
          </a:prstGeom>
        </p:spPr>
      </p:pic>
      <p:sp>
        <p:nvSpPr>
          <p:cNvPr id="127"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altLang="ja-JP" dirty="0" smtClean="0">
                <a:ea typeface="Hiragino Maru Gothic Pro W4" charset="-128"/>
                <a:cs typeface="Hiragino Maru Gothic Pro W4" charset="-128"/>
              </a:rPr>
              <a:t>Cisco HyperFlex System </a:t>
            </a:r>
            <a:r>
              <a:rPr lang="ja-JP" altLang="en-US" dirty="0" smtClean="0">
                <a:latin typeface="Meiryo" charset="-128"/>
                <a:ea typeface="Meiryo" charset="-128"/>
                <a:cs typeface="Meiryo" charset="-128"/>
              </a:rPr>
              <a:t>の特徴</a:t>
            </a:r>
            <a:endParaRPr altLang="ja-JP" sz="2000" dirty="0">
              <a:solidFill>
                <a:srgbClr val="FFC000"/>
              </a:solidFill>
              <a:latin typeface="Meiryo" charset="-128"/>
              <a:ea typeface="Meiryo" charset="-128"/>
              <a:cs typeface="Meiryo" charset="-128"/>
            </a:endParaRPr>
          </a:p>
        </p:txBody>
      </p:sp>
    </p:spTree>
    <p:extLst>
      <p:ext uri="{BB962C8B-B14F-4D97-AF65-F5344CB8AC3E}">
        <p14:creationId xmlns:p14="http://schemas.microsoft.com/office/powerpoint/2010/main" val="57182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2"/>
                                        </p:tgtEl>
                                      </p:cBhvr>
                                    </p:animEffect>
                                    <p:set>
                                      <p:cBhvr>
                                        <p:cTn id="7" dur="1" fill="hold">
                                          <p:stCondLst>
                                            <p:cond delay="499"/>
                                          </p:stCondLst>
                                        </p:cTn>
                                        <p:tgtEl>
                                          <p:spTgt spid="92"/>
                                        </p:tgtEl>
                                        <p:attrNameLst>
                                          <p:attrName>style.visibility</p:attrName>
                                        </p:attrNameLst>
                                      </p:cBhvr>
                                      <p:to>
                                        <p:strVal val="hidden"/>
                                      </p:to>
                                    </p:set>
                                  </p:childTnLst>
                                </p:cTn>
                              </p:par>
                              <p:par>
                                <p:cTn id="8" presetID="42" presetClass="entr" presetSubtype="0"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1000"/>
                                        <p:tgtEl>
                                          <p:spTgt spid="124"/>
                                        </p:tgtEl>
                                      </p:cBhvr>
                                    </p:animEffect>
                                    <p:anim calcmode="lin" valueType="num">
                                      <p:cBhvr>
                                        <p:cTn id="11" dur="1000" fill="hold"/>
                                        <p:tgtEl>
                                          <p:spTgt spid="124"/>
                                        </p:tgtEl>
                                        <p:attrNameLst>
                                          <p:attrName>ppt_x</p:attrName>
                                        </p:attrNameLst>
                                      </p:cBhvr>
                                      <p:tavLst>
                                        <p:tav tm="0">
                                          <p:val>
                                            <p:strVal val="#ppt_x"/>
                                          </p:val>
                                        </p:tav>
                                        <p:tav tm="100000">
                                          <p:val>
                                            <p:strVal val="#ppt_x"/>
                                          </p:val>
                                        </p:tav>
                                      </p:tavLst>
                                    </p:anim>
                                    <p:anim calcmode="lin" valueType="num">
                                      <p:cBhvr>
                                        <p:cTn id="12" dur="1000" fill="hold"/>
                                        <p:tgtEl>
                                          <p:spTgt spid="12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1000"/>
                                        <p:tgtEl>
                                          <p:spTgt spid="87"/>
                                        </p:tgtEl>
                                      </p:cBhvr>
                                    </p:animEffect>
                                    <p:anim calcmode="lin" valueType="num">
                                      <p:cBhvr>
                                        <p:cTn id="16" dur="1000" fill="hold"/>
                                        <p:tgtEl>
                                          <p:spTgt spid="87"/>
                                        </p:tgtEl>
                                        <p:attrNameLst>
                                          <p:attrName>ppt_x</p:attrName>
                                        </p:attrNameLst>
                                      </p:cBhvr>
                                      <p:tavLst>
                                        <p:tav tm="0">
                                          <p:val>
                                            <p:strVal val="#ppt_x"/>
                                          </p:val>
                                        </p:tav>
                                        <p:tav tm="100000">
                                          <p:val>
                                            <p:strVal val="#ppt_x"/>
                                          </p:val>
                                        </p:tav>
                                      </p:tavLst>
                                    </p:anim>
                                    <p:anim calcmode="lin" valueType="num">
                                      <p:cBhvr>
                                        <p:cTn id="17" dur="1000" fill="hold"/>
                                        <p:tgtEl>
                                          <p:spTgt spid="8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1000"/>
                                        <p:tgtEl>
                                          <p:spTgt spid="89"/>
                                        </p:tgtEl>
                                      </p:cBhvr>
                                    </p:animEffect>
                                    <p:anim calcmode="lin" valueType="num">
                                      <p:cBhvr>
                                        <p:cTn id="26" dur="1000" fill="hold"/>
                                        <p:tgtEl>
                                          <p:spTgt spid="89"/>
                                        </p:tgtEl>
                                        <p:attrNameLst>
                                          <p:attrName>ppt_x</p:attrName>
                                        </p:attrNameLst>
                                      </p:cBhvr>
                                      <p:tavLst>
                                        <p:tav tm="0">
                                          <p:val>
                                            <p:strVal val="#ppt_x"/>
                                          </p:val>
                                        </p:tav>
                                        <p:tav tm="100000">
                                          <p:val>
                                            <p:strVal val="#ppt_x"/>
                                          </p:val>
                                        </p:tav>
                                      </p:tavLst>
                                    </p:anim>
                                    <p:anim calcmode="lin" valueType="num">
                                      <p:cBhvr>
                                        <p:cTn id="27" dur="1000" fill="hold"/>
                                        <p:tgtEl>
                                          <p:spTgt spid="8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1000"/>
                                        <p:tgtEl>
                                          <p:spTgt spid="83"/>
                                        </p:tgtEl>
                                      </p:cBhvr>
                                    </p:animEffect>
                                    <p:anim calcmode="lin" valueType="num">
                                      <p:cBhvr>
                                        <p:cTn id="31" dur="1000" fill="hold"/>
                                        <p:tgtEl>
                                          <p:spTgt spid="83"/>
                                        </p:tgtEl>
                                        <p:attrNameLst>
                                          <p:attrName>ppt_x</p:attrName>
                                        </p:attrNameLst>
                                      </p:cBhvr>
                                      <p:tavLst>
                                        <p:tav tm="0">
                                          <p:val>
                                            <p:strVal val="#ppt_x"/>
                                          </p:val>
                                        </p:tav>
                                        <p:tav tm="100000">
                                          <p:val>
                                            <p:strVal val="#ppt_x"/>
                                          </p:val>
                                        </p:tav>
                                      </p:tavLst>
                                    </p:anim>
                                    <p:anim calcmode="lin" valueType="num">
                                      <p:cBhvr>
                                        <p:cTn id="32" dur="1000" fill="hold"/>
                                        <p:tgtEl>
                                          <p:spTgt spid="83"/>
                                        </p:tgtEl>
                                        <p:attrNameLst>
                                          <p:attrName>ppt_y</p:attrName>
                                        </p:attrNameLst>
                                      </p:cBhvr>
                                      <p:tavLst>
                                        <p:tav tm="0">
                                          <p:val>
                                            <p:strVal val="#ppt_y+.1"/>
                                          </p:val>
                                        </p:tav>
                                        <p:tav tm="100000">
                                          <p:val>
                                            <p:strVal val="#ppt_y"/>
                                          </p:val>
                                        </p:tav>
                                      </p:tavLst>
                                    </p:anim>
                                  </p:childTnLst>
                                </p:cTn>
                              </p:par>
                              <p:par>
                                <p:cTn id="33" presetID="22" presetClass="entr" presetSubtype="8"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wipe(left)">
                                      <p:cBhvr>
                                        <p:cTn id="35" dur="1000"/>
                                        <p:tgtEl>
                                          <p:spTgt spid="7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wipe(left)">
                                      <p:cBhvr>
                                        <p:cTn id="38" dur="500"/>
                                        <p:tgtEl>
                                          <p:spTgt spid="76"/>
                                        </p:tgtEl>
                                      </p:cBhvr>
                                    </p:animEffect>
                                  </p:childTnLst>
                                </p:cTn>
                              </p:par>
                              <p:par>
                                <p:cTn id="39" presetID="42" presetClass="entr" presetSubtype="0" fill="hold" nodeType="withEffect">
                                  <p:stCondLst>
                                    <p:cond delay="0"/>
                                  </p:stCondLst>
                                  <p:childTnLst>
                                    <p:set>
                                      <p:cBhvr>
                                        <p:cTn id="40" dur="1" fill="hold">
                                          <p:stCondLst>
                                            <p:cond delay="0"/>
                                          </p:stCondLst>
                                        </p:cTn>
                                        <p:tgtEl>
                                          <p:spTgt spid="114"/>
                                        </p:tgtEl>
                                        <p:attrNameLst>
                                          <p:attrName>style.visibility</p:attrName>
                                        </p:attrNameLst>
                                      </p:cBhvr>
                                      <p:to>
                                        <p:strVal val="visible"/>
                                      </p:to>
                                    </p:set>
                                    <p:animEffect transition="in" filter="fade">
                                      <p:cBhvr>
                                        <p:cTn id="41" dur="1000"/>
                                        <p:tgtEl>
                                          <p:spTgt spid="114"/>
                                        </p:tgtEl>
                                      </p:cBhvr>
                                    </p:animEffect>
                                    <p:anim calcmode="lin" valueType="num">
                                      <p:cBhvr>
                                        <p:cTn id="42" dur="1000" fill="hold"/>
                                        <p:tgtEl>
                                          <p:spTgt spid="114"/>
                                        </p:tgtEl>
                                        <p:attrNameLst>
                                          <p:attrName>ppt_x</p:attrName>
                                        </p:attrNameLst>
                                      </p:cBhvr>
                                      <p:tavLst>
                                        <p:tav tm="0">
                                          <p:val>
                                            <p:strVal val="#ppt_x"/>
                                          </p:val>
                                        </p:tav>
                                        <p:tav tm="100000">
                                          <p:val>
                                            <p:strVal val="#ppt_x"/>
                                          </p:val>
                                        </p:tav>
                                      </p:tavLst>
                                    </p:anim>
                                    <p:anim calcmode="lin" valueType="num">
                                      <p:cBhvr>
                                        <p:cTn id="43"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xit" presetSubtype="8" fill="hold" grpId="1" nodeType="clickEffect">
                                  <p:stCondLst>
                                    <p:cond delay="0"/>
                                  </p:stCondLst>
                                  <p:childTnLst>
                                    <p:animEffect transition="out" filter="wipe(left)">
                                      <p:cBhvr>
                                        <p:cTn id="47" dur="500"/>
                                        <p:tgtEl>
                                          <p:spTgt spid="76"/>
                                        </p:tgtEl>
                                      </p:cBhvr>
                                    </p:animEffect>
                                    <p:set>
                                      <p:cBhvr>
                                        <p:cTn id="48" dur="1" fill="hold">
                                          <p:stCondLst>
                                            <p:cond delay="499"/>
                                          </p:stCondLst>
                                        </p:cTn>
                                        <p:tgtEl>
                                          <p:spTgt spid="76"/>
                                        </p:tgtEl>
                                        <p:attrNameLst>
                                          <p:attrName>style.visibility</p:attrName>
                                        </p:attrNameLst>
                                      </p:cBhvr>
                                      <p:to>
                                        <p:strVal val="hidden"/>
                                      </p:to>
                                    </p:set>
                                  </p:childTnLst>
                                </p:cTn>
                              </p:par>
                              <p:par>
                                <p:cTn id="49" presetID="42" presetClass="entr" presetSubtype="0" fill="hold" nodeType="withEffect">
                                  <p:stCondLst>
                                    <p:cond delay="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1000"/>
                                        <p:tgtEl>
                                          <p:spTgt spid="125"/>
                                        </p:tgtEl>
                                      </p:cBhvr>
                                    </p:animEffect>
                                    <p:anim calcmode="lin" valueType="num">
                                      <p:cBhvr>
                                        <p:cTn id="52" dur="1000" fill="hold"/>
                                        <p:tgtEl>
                                          <p:spTgt spid="125"/>
                                        </p:tgtEl>
                                        <p:attrNameLst>
                                          <p:attrName>ppt_x</p:attrName>
                                        </p:attrNameLst>
                                      </p:cBhvr>
                                      <p:tavLst>
                                        <p:tav tm="0">
                                          <p:val>
                                            <p:strVal val="#ppt_x"/>
                                          </p:val>
                                        </p:tav>
                                        <p:tav tm="100000">
                                          <p:val>
                                            <p:strVal val="#ppt_x"/>
                                          </p:val>
                                        </p:tav>
                                      </p:tavLst>
                                    </p:anim>
                                    <p:anim calcmode="lin" valueType="num">
                                      <p:cBhvr>
                                        <p:cTn id="53" dur="1000" fill="hold"/>
                                        <p:tgtEl>
                                          <p:spTgt spid="125"/>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left)">
                                      <p:cBhvr>
                                        <p:cTn id="56" dur="1000"/>
                                        <p:tgtEl>
                                          <p:spTgt spid="73"/>
                                        </p:tgtEl>
                                      </p:cBhvr>
                                    </p:animEffect>
                                  </p:childTnLst>
                                </p:cTn>
                              </p:par>
                              <p:par>
                                <p:cTn id="57" presetID="42" presetClass="entr" presetSubtype="0" fill="hold"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1000"/>
                                        <p:tgtEl>
                                          <p:spTgt spid="88"/>
                                        </p:tgtEl>
                                      </p:cBhvr>
                                    </p:animEffect>
                                    <p:anim calcmode="lin" valueType="num">
                                      <p:cBhvr>
                                        <p:cTn id="60" dur="1000" fill="hold"/>
                                        <p:tgtEl>
                                          <p:spTgt spid="88"/>
                                        </p:tgtEl>
                                        <p:attrNameLst>
                                          <p:attrName>ppt_x</p:attrName>
                                        </p:attrNameLst>
                                      </p:cBhvr>
                                      <p:tavLst>
                                        <p:tav tm="0">
                                          <p:val>
                                            <p:strVal val="#ppt_x"/>
                                          </p:val>
                                        </p:tav>
                                        <p:tav tm="100000">
                                          <p:val>
                                            <p:strVal val="#ppt_x"/>
                                          </p:val>
                                        </p:tav>
                                      </p:tavLst>
                                    </p:anim>
                                    <p:anim calcmode="lin" valueType="num">
                                      <p:cBhvr>
                                        <p:cTn id="61" dur="1000" fill="hold"/>
                                        <p:tgtEl>
                                          <p:spTgt spid="8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84"/>
                                        </p:tgtEl>
                                        <p:attrNameLst>
                                          <p:attrName>style.visibility</p:attrName>
                                        </p:attrNameLst>
                                      </p:cBhvr>
                                      <p:to>
                                        <p:strVal val="visible"/>
                                      </p:to>
                                    </p:set>
                                    <p:animEffect transition="in" filter="fade">
                                      <p:cBhvr>
                                        <p:cTn id="64" dur="1000"/>
                                        <p:tgtEl>
                                          <p:spTgt spid="84"/>
                                        </p:tgtEl>
                                      </p:cBhvr>
                                    </p:animEffect>
                                    <p:anim calcmode="lin" valueType="num">
                                      <p:cBhvr>
                                        <p:cTn id="65" dur="1000" fill="hold"/>
                                        <p:tgtEl>
                                          <p:spTgt spid="84"/>
                                        </p:tgtEl>
                                        <p:attrNameLst>
                                          <p:attrName>ppt_x</p:attrName>
                                        </p:attrNameLst>
                                      </p:cBhvr>
                                      <p:tavLst>
                                        <p:tav tm="0">
                                          <p:val>
                                            <p:strVal val="#ppt_x"/>
                                          </p:val>
                                        </p:tav>
                                        <p:tav tm="100000">
                                          <p:val>
                                            <p:strVal val="#ppt_x"/>
                                          </p:val>
                                        </p:tav>
                                      </p:tavLst>
                                    </p:anim>
                                    <p:anim calcmode="lin" valueType="num">
                                      <p:cBhvr>
                                        <p:cTn id="66" dur="1000" fill="hold"/>
                                        <p:tgtEl>
                                          <p:spTgt spid="8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fade">
                                      <p:cBhvr>
                                        <p:cTn id="69" dur="1000"/>
                                        <p:tgtEl>
                                          <p:spTgt spid="91"/>
                                        </p:tgtEl>
                                      </p:cBhvr>
                                    </p:animEffect>
                                    <p:anim calcmode="lin" valueType="num">
                                      <p:cBhvr>
                                        <p:cTn id="70" dur="1000" fill="hold"/>
                                        <p:tgtEl>
                                          <p:spTgt spid="91"/>
                                        </p:tgtEl>
                                        <p:attrNameLst>
                                          <p:attrName>ppt_x</p:attrName>
                                        </p:attrNameLst>
                                      </p:cBhvr>
                                      <p:tavLst>
                                        <p:tav tm="0">
                                          <p:val>
                                            <p:strVal val="#ppt_x"/>
                                          </p:val>
                                        </p:tav>
                                        <p:tav tm="100000">
                                          <p:val>
                                            <p:strVal val="#ppt_x"/>
                                          </p:val>
                                        </p:tav>
                                      </p:tavLst>
                                    </p:anim>
                                    <p:anim calcmode="lin" valueType="num">
                                      <p:cBhvr>
                                        <p:cTn id="71" dur="1000" fill="hold"/>
                                        <p:tgtEl>
                                          <p:spTgt spid="9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1000"/>
                                        <p:tgtEl>
                                          <p:spTgt spid="85"/>
                                        </p:tgtEl>
                                      </p:cBhvr>
                                    </p:animEffect>
                                    <p:anim calcmode="lin" valueType="num">
                                      <p:cBhvr>
                                        <p:cTn id="75" dur="1000" fill="hold"/>
                                        <p:tgtEl>
                                          <p:spTgt spid="85"/>
                                        </p:tgtEl>
                                        <p:attrNameLst>
                                          <p:attrName>ppt_x</p:attrName>
                                        </p:attrNameLst>
                                      </p:cBhvr>
                                      <p:tavLst>
                                        <p:tav tm="0">
                                          <p:val>
                                            <p:strVal val="#ppt_x"/>
                                          </p:val>
                                        </p:tav>
                                        <p:tav tm="100000">
                                          <p:val>
                                            <p:strVal val="#ppt_x"/>
                                          </p:val>
                                        </p:tav>
                                      </p:tavLst>
                                    </p:anim>
                                    <p:anim calcmode="lin" valueType="num">
                                      <p:cBhvr>
                                        <p:cTn id="76" dur="1000" fill="hold"/>
                                        <p:tgtEl>
                                          <p:spTgt spid="85"/>
                                        </p:tgtEl>
                                        <p:attrNameLst>
                                          <p:attrName>ppt_y</p:attrName>
                                        </p:attrNameLst>
                                      </p:cBhvr>
                                      <p:tavLst>
                                        <p:tav tm="0">
                                          <p:val>
                                            <p:strVal val="#ppt_y+.1"/>
                                          </p:val>
                                        </p:tav>
                                        <p:tav tm="100000">
                                          <p:val>
                                            <p:strVal val="#ppt_y"/>
                                          </p:val>
                                        </p:tav>
                                      </p:tavLst>
                                    </p:anim>
                                  </p:childTnLst>
                                </p:cTn>
                              </p:par>
                              <p:par>
                                <p:cTn id="77" presetID="22" presetClass="entr" presetSubtype="8"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wipe(left)">
                                      <p:cBhvr>
                                        <p:cTn id="79" dur="500"/>
                                        <p:tgtEl>
                                          <p:spTgt spid="75"/>
                                        </p:tgtEl>
                                      </p:cBhvr>
                                    </p:animEffect>
                                  </p:childTnLst>
                                </p:cTn>
                              </p:par>
                              <p:par>
                                <p:cTn id="80" presetID="42" presetClass="entr" presetSubtype="0" fill="hold" nodeType="with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1000"/>
                                        <p:tgtEl>
                                          <p:spTgt spid="65"/>
                                        </p:tgtEl>
                                      </p:cBhvr>
                                    </p:animEffect>
                                    <p:anim calcmode="lin" valueType="num">
                                      <p:cBhvr>
                                        <p:cTn id="83" dur="1000" fill="hold"/>
                                        <p:tgtEl>
                                          <p:spTgt spid="65"/>
                                        </p:tgtEl>
                                        <p:attrNameLst>
                                          <p:attrName>ppt_x</p:attrName>
                                        </p:attrNameLst>
                                      </p:cBhvr>
                                      <p:tavLst>
                                        <p:tav tm="0">
                                          <p:val>
                                            <p:strVal val="#ppt_x"/>
                                          </p:val>
                                        </p:tav>
                                        <p:tav tm="100000">
                                          <p:val>
                                            <p:strVal val="#ppt_x"/>
                                          </p:val>
                                        </p:tav>
                                      </p:tavLst>
                                    </p:anim>
                                    <p:anim calcmode="lin" valueType="num">
                                      <p:cBhvr>
                                        <p:cTn id="8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xit" presetSubtype="8" fill="hold" grpId="1" nodeType="clickEffect">
                                  <p:stCondLst>
                                    <p:cond delay="0"/>
                                  </p:stCondLst>
                                  <p:childTnLst>
                                    <p:animEffect transition="out" filter="wipe(left)">
                                      <p:cBhvr>
                                        <p:cTn id="88" dur="500"/>
                                        <p:tgtEl>
                                          <p:spTgt spid="75"/>
                                        </p:tgtEl>
                                      </p:cBhvr>
                                    </p:animEffect>
                                    <p:set>
                                      <p:cBhvr>
                                        <p:cTn id="89" dur="1" fill="hold">
                                          <p:stCondLst>
                                            <p:cond delay="499"/>
                                          </p:stCondLst>
                                        </p:cTn>
                                        <p:tgtEl>
                                          <p:spTgt spid="75"/>
                                        </p:tgtEl>
                                        <p:attrNameLst>
                                          <p:attrName>style.visibility</p:attrName>
                                        </p:attrNameLst>
                                      </p:cBhvr>
                                      <p:to>
                                        <p:strVal val="hidden"/>
                                      </p:to>
                                    </p:set>
                                  </p:childTnLst>
                                </p:cTn>
                              </p:par>
                              <p:par>
                                <p:cTn id="90" presetID="42" presetClass="entr" presetSubtype="0" fill="hold" nodeType="withEffect">
                                  <p:stCondLst>
                                    <p:cond delay="0"/>
                                  </p:stCondLst>
                                  <p:childTnLst>
                                    <p:set>
                                      <p:cBhvr>
                                        <p:cTn id="91" dur="1" fill="hold">
                                          <p:stCondLst>
                                            <p:cond delay="0"/>
                                          </p:stCondLst>
                                        </p:cTn>
                                        <p:tgtEl>
                                          <p:spTgt spid="90"/>
                                        </p:tgtEl>
                                        <p:attrNameLst>
                                          <p:attrName>style.visibility</p:attrName>
                                        </p:attrNameLst>
                                      </p:cBhvr>
                                      <p:to>
                                        <p:strVal val="visible"/>
                                      </p:to>
                                    </p:set>
                                    <p:animEffect transition="in" filter="fade">
                                      <p:cBhvr>
                                        <p:cTn id="92" dur="1000"/>
                                        <p:tgtEl>
                                          <p:spTgt spid="90"/>
                                        </p:tgtEl>
                                      </p:cBhvr>
                                    </p:animEffect>
                                    <p:anim calcmode="lin" valueType="num">
                                      <p:cBhvr>
                                        <p:cTn id="93" dur="1000" fill="hold"/>
                                        <p:tgtEl>
                                          <p:spTgt spid="90"/>
                                        </p:tgtEl>
                                        <p:attrNameLst>
                                          <p:attrName>ppt_x</p:attrName>
                                        </p:attrNameLst>
                                      </p:cBhvr>
                                      <p:tavLst>
                                        <p:tav tm="0">
                                          <p:val>
                                            <p:strVal val="#ppt_x"/>
                                          </p:val>
                                        </p:tav>
                                        <p:tav tm="100000">
                                          <p:val>
                                            <p:strVal val="#ppt_x"/>
                                          </p:val>
                                        </p:tav>
                                      </p:tavLst>
                                    </p:anim>
                                    <p:anim calcmode="lin" valueType="num">
                                      <p:cBhvr>
                                        <p:cTn id="94" dur="1000" fill="hold"/>
                                        <p:tgtEl>
                                          <p:spTgt spid="9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fade">
                                      <p:cBhvr>
                                        <p:cTn id="97" dur="1000"/>
                                        <p:tgtEl>
                                          <p:spTgt spid="86"/>
                                        </p:tgtEl>
                                      </p:cBhvr>
                                    </p:animEffect>
                                    <p:anim calcmode="lin" valueType="num">
                                      <p:cBhvr>
                                        <p:cTn id="98" dur="1000" fill="hold"/>
                                        <p:tgtEl>
                                          <p:spTgt spid="86"/>
                                        </p:tgtEl>
                                        <p:attrNameLst>
                                          <p:attrName>ppt_x</p:attrName>
                                        </p:attrNameLst>
                                      </p:cBhvr>
                                      <p:tavLst>
                                        <p:tav tm="0">
                                          <p:val>
                                            <p:strVal val="#ppt_x"/>
                                          </p:val>
                                        </p:tav>
                                        <p:tav tm="100000">
                                          <p:val>
                                            <p:strVal val="#ppt_x"/>
                                          </p:val>
                                        </p:tav>
                                      </p:tavLst>
                                    </p:anim>
                                    <p:anim calcmode="lin" valueType="num">
                                      <p:cBhvr>
                                        <p:cTn id="99" dur="1000" fill="hold"/>
                                        <p:tgtEl>
                                          <p:spTgt spid="86"/>
                                        </p:tgtEl>
                                        <p:attrNameLst>
                                          <p:attrName>ppt_y</p:attrName>
                                        </p:attrNameLst>
                                      </p:cBhvr>
                                      <p:tavLst>
                                        <p:tav tm="0">
                                          <p:val>
                                            <p:strVal val="#ppt_y+.1"/>
                                          </p:val>
                                        </p:tav>
                                        <p:tav tm="100000">
                                          <p:val>
                                            <p:strVal val="#ppt_y"/>
                                          </p:val>
                                        </p:tav>
                                      </p:tavLst>
                                    </p:anim>
                                  </p:childTnLst>
                                </p:cTn>
                              </p:par>
                              <p:par>
                                <p:cTn id="100" presetID="22" presetClass="entr" presetSubtype="8" fill="hold" grpId="0" nodeType="withEffect">
                                  <p:stCondLst>
                                    <p:cond delay="0"/>
                                  </p:stCondLst>
                                  <p:childTnLst>
                                    <p:set>
                                      <p:cBhvr>
                                        <p:cTn id="101" dur="1" fill="hold">
                                          <p:stCondLst>
                                            <p:cond delay="0"/>
                                          </p:stCondLst>
                                        </p:cTn>
                                        <p:tgtEl>
                                          <p:spTgt spid="74"/>
                                        </p:tgtEl>
                                        <p:attrNameLst>
                                          <p:attrName>style.visibility</p:attrName>
                                        </p:attrNameLst>
                                      </p:cBhvr>
                                      <p:to>
                                        <p:strVal val="visible"/>
                                      </p:to>
                                    </p:set>
                                    <p:animEffect transition="in" filter="wipe(left)">
                                      <p:cBhvr>
                                        <p:cTn id="102" dur="500"/>
                                        <p:tgtEl>
                                          <p:spTgt spid="74"/>
                                        </p:tgtEl>
                                      </p:cBhvr>
                                    </p:animEffect>
                                  </p:childTnLst>
                                </p:cTn>
                              </p:par>
                              <p:par>
                                <p:cTn id="103" presetID="10" presetClass="exit" presetSubtype="0" fill="hold" nodeType="withEffect">
                                  <p:stCondLst>
                                    <p:cond delay="0"/>
                                  </p:stCondLst>
                                  <p:childTnLst>
                                    <p:animEffect transition="out" filter="fade">
                                      <p:cBhvr>
                                        <p:cTn id="104" dur="500"/>
                                        <p:tgtEl>
                                          <p:spTgt spid="121"/>
                                        </p:tgtEl>
                                      </p:cBhvr>
                                    </p:animEffect>
                                    <p:set>
                                      <p:cBhvr>
                                        <p:cTn id="105" dur="1" fill="hold">
                                          <p:stCondLst>
                                            <p:cond delay="499"/>
                                          </p:stCondLst>
                                        </p:cTn>
                                        <p:tgtEl>
                                          <p:spTgt spid="121"/>
                                        </p:tgtEl>
                                        <p:attrNameLst>
                                          <p:attrName>style.visibility</p:attrName>
                                        </p:attrNameLst>
                                      </p:cBhvr>
                                      <p:to>
                                        <p:strVal val="hidden"/>
                                      </p:to>
                                    </p:set>
                                  </p:childTnLst>
                                </p:cTn>
                              </p:par>
                              <p:par>
                                <p:cTn id="106" presetID="9" presetClass="exit" presetSubtype="0" fill="hold" grpId="0" nodeType="withEffect">
                                  <p:stCondLst>
                                    <p:cond delay="0"/>
                                  </p:stCondLst>
                                  <p:childTnLst>
                                    <p:animEffect transition="out" filter="dissolve">
                                      <p:cBhvr>
                                        <p:cTn id="107" dur="500"/>
                                        <p:tgtEl>
                                          <p:spTgt spid="80"/>
                                        </p:tgtEl>
                                      </p:cBhvr>
                                    </p:animEffect>
                                    <p:set>
                                      <p:cBhvr>
                                        <p:cTn id="108" dur="1" fill="hold">
                                          <p:stCondLst>
                                            <p:cond delay="499"/>
                                          </p:stCondLst>
                                        </p:cTn>
                                        <p:tgtEl>
                                          <p:spTgt spid="80"/>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93"/>
                                        </p:tgtEl>
                                      </p:cBhvr>
                                    </p:animEffect>
                                    <p:set>
                                      <p:cBhvr>
                                        <p:cTn id="111" dur="1" fill="hold">
                                          <p:stCondLst>
                                            <p:cond delay="4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5" grpId="1" animBg="1"/>
      <p:bldP spid="76" grpId="0" animBg="1"/>
      <p:bldP spid="76" grpId="1" animBg="1"/>
      <p:bldP spid="77" grpId="0" animBg="1"/>
      <p:bldP spid="80" grpId="0" animBg="1" autoUpdateAnimBg="0"/>
      <p:bldP spid="82" grpId="0"/>
      <p:bldP spid="83" grpId="0"/>
      <p:bldP spid="84" grpId="0"/>
      <p:bldP spid="85" grpId="0"/>
      <p:bldP spid="86" grpId="0"/>
      <p:bldP spid="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674"/>
          <p:cNvSpPr/>
          <p:nvPr/>
        </p:nvSpPr>
        <p:spPr>
          <a:xfrm rot="10800000">
            <a:off x="5866126" y="2260733"/>
            <a:ext cx="1769114" cy="2590800"/>
          </a:xfrm>
          <a:prstGeom prst="rect">
            <a:avLst/>
          </a:prstGeom>
          <a:gradFill>
            <a:gsLst>
              <a:gs pos="0">
                <a:srgbClr val="FFFFFF">
                  <a:lumMod val="95000"/>
                  <a:alpha val="0"/>
                </a:srgbClr>
              </a:gs>
              <a:gs pos="100000">
                <a:srgbClr val="FFFFFF">
                  <a:lumMod val="95000"/>
                  <a:alpha val="0"/>
                </a:srgbClr>
              </a:gs>
              <a:gs pos="50000">
                <a:srgbClr val="FFFFFF">
                  <a:lumMod val="85000"/>
                </a:srgbClr>
              </a:gs>
            </a:gsLst>
            <a:lin ang="5400000" scaled="0"/>
          </a:gra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12" name="Rectangle 675"/>
          <p:cNvSpPr/>
          <p:nvPr/>
        </p:nvSpPr>
        <p:spPr>
          <a:xfrm rot="10800000">
            <a:off x="440686" y="2260733"/>
            <a:ext cx="1769114" cy="2590800"/>
          </a:xfrm>
          <a:prstGeom prst="rect">
            <a:avLst/>
          </a:prstGeom>
          <a:gradFill>
            <a:gsLst>
              <a:gs pos="0">
                <a:srgbClr val="FFFFFF">
                  <a:lumMod val="95000"/>
                  <a:alpha val="0"/>
                </a:srgbClr>
              </a:gs>
              <a:gs pos="100000">
                <a:srgbClr val="FFFFFF">
                  <a:lumMod val="95000"/>
                  <a:alpha val="0"/>
                </a:srgbClr>
              </a:gs>
              <a:gs pos="50000">
                <a:srgbClr val="FFFFFF">
                  <a:lumMod val="85000"/>
                </a:srgbClr>
              </a:gs>
            </a:gsLst>
            <a:lin ang="5400000" scaled="0"/>
          </a:gra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13" name="Rectangle 676"/>
          <p:cNvSpPr/>
          <p:nvPr/>
        </p:nvSpPr>
        <p:spPr>
          <a:xfrm rot="10800000">
            <a:off x="2249166" y="2260733"/>
            <a:ext cx="1769114" cy="2590800"/>
          </a:xfrm>
          <a:prstGeom prst="rect">
            <a:avLst/>
          </a:prstGeom>
          <a:gradFill>
            <a:gsLst>
              <a:gs pos="0">
                <a:srgbClr val="FFFFFF">
                  <a:lumMod val="95000"/>
                  <a:alpha val="0"/>
                </a:srgbClr>
              </a:gs>
              <a:gs pos="100000">
                <a:srgbClr val="FFFFFF">
                  <a:lumMod val="95000"/>
                  <a:alpha val="0"/>
                </a:srgbClr>
              </a:gs>
              <a:gs pos="50000">
                <a:srgbClr val="FFFFFF">
                  <a:lumMod val="85000"/>
                </a:srgbClr>
              </a:gs>
            </a:gsLst>
            <a:lin ang="5400000" scaled="0"/>
          </a:gra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14" name="Rectangle 677"/>
          <p:cNvSpPr/>
          <p:nvPr/>
        </p:nvSpPr>
        <p:spPr>
          <a:xfrm rot="10800000">
            <a:off x="4057646" y="2260733"/>
            <a:ext cx="1769114" cy="2590800"/>
          </a:xfrm>
          <a:prstGeom prst="rect">
            <a:avLst/>
          </a:prstGeom>
          <a:gradFill>
            <a:gsLst>
              <a:gs pos="0">
                <a:srgbClr val="FFFFFF">
                  <a:lumMod val="95000"/>
                  <a:alpha val="0"/>
                </a:srgbClr>
              </a:gs>
              <a:gs pos="100000">
                <a:srgbClr val="FFFFFF">
                  <a:lumMod val="95000"/>
                  <a:alpha val="0"/>
                </a:srgbClr>
              </a:gs>
              <a:gs pos="50000">
                <a:srgbClr val="FFFFFF">
                  <a:lumMod val="85000"/>
                </a:srgbClr>
              </a:gs>
            </a:gsLst>
            <a:lin ang="5400000" scaled="0"/>
          </a:gra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15" name="Group 8"/>
          <p:cNvGrpSpPr/>
          <p:nvPr/>
        </p:nvGrpSpPr>
        <p:grpSpPr>
          <a:xfrm>
            <a:off x="4051908" y="1242793"/>
            <a:ext cx="4722488" cy="974626"/>
            <a:chOff x="1429903" y="3635937"/>
            <a:chExt cx="8174066" cy="974626"/>
          </a:xfrm>
        </p:grpSpPr>
        <p:cxnSp>
          <p:nvCxnSpPr>
            <p:cNvPr id="216" name="Straight Connector 315"/>
            <p:cNvCxnSpPr/>
            <p:nvPr/>
          </p:nvCxnSpPr>
          <p:spPr>
            <a:xfrm>
              <a:off x="1429904" y="3655303"/>
              <a:ext cx="0" cy="892313"/>
            </a:xfrm>
            <a:prstGeom prst="line">
              <a:avLst/>
            </a:prstGeom>
            <a:noFill/>
            <a:ln w="3175" cap="flat" cmpd="sng" algn="ctr">
              <a:solidFill>
                <a:srgbClr val="33828D"/>
              </a:solidFill>
              <a:prstDash val="solid"/>
            </a:ln>
            <a:effectLst/>
          </p:spPr>
        </p:cxnSp>
        <p:sp>
          <p:nvSpPr>
            <p:cNvPr id="217" name="Rectangle 316"/>
            <p:cNvSpPr/>
            <p:nvPr/>
          </p:nvSpPr>
          <p:spPr>
            <a:xfrm>
              <a:off x="1429903" y="3635937"/>
              <a:ext cx="8174066" cy="974626"/>
            </a:xfrm>
            <a:prstGeom prst="rect">
              <a:avLst/>
            </a:prstGeom>
          </p:spPr>
          <p:txBody>
            <a:bodyPr wrap="square" anchor="ctr">
              <a:spAutoFit/>
            </a:bodyPr>
            <a:lstStyle/>
            <a:p>
              <a:pPr marL="169863" marR="0" lvl="0" indent="-169863" defTabSz="456915" eaLnBrk="1" fontAlgn="auto" latinLnBrk="0" hangingPunct="1">
                <a:lnSpc>
                  <a:spcPct val="90000"/>
                </a:lnSpc>
                <a:spcBef>
                  <a:spcPts val="0"/>
                </a:spcBef>
                <a:spcAft>
                  <a:spcPts val="400"/>
                </a:spcAft>
                <a:buClrTx/>
                <a:buSzTx/>
                <a:buFont typeface="Arial"/>
                <a:buChar char="•"/>
                <a:tabLst/>
                <a:defRPr/>
              </a:pPr>
              <a:r>
                <a:rPr kumimoji="0" lang="en-US" altLang="ja-JP" sz="1200" b="0" i="0" u="none" strike="noStrike" kern="0" cap="none" spc="0" normalizeH="0" baseline="0" noProof="0" dirty="0" err="1" smtClean="0">
                  <a:ln>
                    <a:noFill/>
                  </a:ln>
                  <a:solidFill>
                    <a:srgbClr val="000000"/>
                  </a:solidFill>
                  <a:effectLst/>
                  <a:uLnTx/>
                  <a:uFillTx/>
                  <a:latin typeface="Hiragino Maru Gothic Pro W4" charset="-128"/>
                  <a:ea typeface="Hiragino Maru Gothic Pro W4" charset="-128"/>
                  <a:cs typeface="Hiragino Maru Gothic Pro W4" charset="-128"/>
                </a:rPr>
                <a:t>HyperFlex</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はすべての</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サーバ</a:t>
              </a: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ノード</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に分割したデータを同時にストライピングして書き込むため、パフォーマンスの</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ホット</a:t>
              </a: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スポット</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が発生せず、一貫した高速なパフォーマンスを実現</a:t>
              </a: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r>
              <a:b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br>
              <a:endPar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169863" marR="0" lvl="0" indent="-169863" defTabSz="456915" eaLnBrk="1" fontAlgn="auto" latinLnBrk="0" hangingPunct="1">
                <a:lnSpc>
                  <a:spcPct val="90000"/>
                </a:lnSpc>
                <a:spcBef>
                  <a:spcPts val="0"/>
                </a:spcBef>
                <a:spcAft>
                  <a:spcPts val="400"/>
                </a:spcAft>
                <a:buClrTx/>
                <a:buSzTx/>
                <a:buFont typeface="Arial"/>
                <a:buChar char="•"/>
                <a:tabLst/>
                <a:defRPr/>
              </a:pPr>
              <a:r>
                <a:rPr kumimoji="0" lang="en-US" altLang="ja-JP" sz="1200" b="0" i="0" u="none" strike="noStrike" kern="0" cap="none" spc="0" normalizeH="0" baseline="0" noProof="0" dirty="0" err="1" smtClean="0">
                  <a:ln>
                    <a:noFill/>
                  </a:ln>
                  <a:solidFill>
                    <a:srgbClr val="000000"/>
                  </a:solidFill>
                  <a:effectLst/>
                  <a:uLnTx/>
                  <a:uFillTx/>
                  <a:latin typeface="Hiragino Maru Gothic Pro W4" charset="-128"/>
                  <a:ea typeface="Hiragino Maru Gothic Pro W4" charset="-128"/>
                  <a:cs typeface="Hiragino Maru Gothic Pro W4" charset="-128"/>
                </a:rPr>
                <a:t>Vmotion</a:t>
              </a: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DRS</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後のデータ移行も不要 </a:t>
              </a: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ネットワーク負担も減</a:t>
              </a:r>
            </a:p>
          </p:txBody>
        </p:sp>
      </p:grpSp>
      <p:grpSp>
        <p:nvGrpSpPr>
          <p:cNvPr id="218" name="Group 7"/>
          <p:cNvGrpSpPr/>
          <p:nvPr/>
        </p:nvGrpSpPr>
        <p:grpSpPr>
          <a:xfrm>
            <a:off x="631956" y="1290285"/>
            <a:ext cx="2978473" cy="832083"/>
            <a:chOff x="1345311" y="3695507"/>
            <a:chExt cx="3054690" cy="832083"/>
          </a:xfrm>
        </p:grpSpPr>
        <p:cxnSp>
          <p:nvCxnSpPr>
            <p:cNvPr id="219" name="Straight Connector 288"/>
            <p:cNvCxnSpPr/>
            <p:nvPr/>
          </p:nvCxnSpPr>
          <p:spPr>
            <a:xfrm>
              <a:off x="1345311" y="3696959"/>
              <a:ext cx="0" cy="830631"/>
            </a:xfrm>
            <a:prstGeom prst="line">
              <a:avLst/>
            </a:prstGeom>
            <a:noFill/>
            <a:ln w="3175" cap="flat" cmpd="sng" algn="ctr">
              <a:solidFill>
                <a:srgbClr val="33828D"/>
              </a:solidFill>
              <a:prstDash val="solid"/>
            </a:ln>
            <a:effectLst/>
          </p:spPr>
        </p:cxnSp>
        <p:sp>
          <p:nvSpPr>
            <p:cNvPr id="220" name="Rectangle 4"/>
            <p:cNvSpPr/>
            <p:nvPr/>
          </p:nvSpPr>
          <p:spPr>
            <a:xfrm>
              <a:off x="1351587" y="3695507"/>
              <a:ext cx="3048414" cy="830997"/>
            </a:xfrm>
            <a:prstGeom prst="rect">
              <a:avLst/>
            </a:prstGeom>
          </p:spPr>
          <p:txBody>
            <a:bodyPr wrap="square" anchor="ctr">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従来のシステムは、</a:t>
              </a:r>
              <a:r>
                <a:rPr kumimoji="0" lang="en-US" altLang="ja-JP"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CVM</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ローカル</a:t>
              </a:r>
              <a:r>
                <a:rPr kumimoji="0" lang="en-US" altLang="ja-JP"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サーバ</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でデータ書き込み後、他</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サーバ</a:t>
              </a:r>
              <a:r>
                <a:rPr kumimoji="0" lang="en-US" altLang="ja-JP"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へ</a:t>
              </a:r>
              <a:r>
                <a:rPr kumimoji="0" lang="en-US" altLang="ja-JP"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
              </a:r>
              <a:br>
                <a:rPr kumimoji="0" lang="en-US" altLang="ja-JP"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b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レプリケーション</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を行うため、パフォーマンスの</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ホット</a:t>
              </a:r>
              <a:r>
                <a:rPr kumimoji="0" lang="en-US" altLang="ja-JP"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スポット</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が発生</a:t>
              </a:r>
            </a:p>
          </p:txBody>
        </p:sp>
      </p:grpSp>
      <p:sp>
        <p:nvSpPr>
          <p:cNvPr id="221" name="Freeform 6"/>
          <p:cNvSpPr>
            <a:spLocks/>
          </p:cNvSpPr>
          <p:nvPr/>
        </p:nvSpPr>
        <p:spPr bwMode="auto">
          <a:xfrm>
            <a:off x="3415970" y="3056055"/>
            <a:ext cx="526810" cy="292832"/>
          </a:xfrm>
          <a:prstGeom prst="rect">
            <a:avLst/>
          </a:prstGeom>
          <a:solidFill>
            <a:srgbClr val="33828D"/>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500" b="1" i="0" u="none" strike="noStrike" kern="0" cap="none" spc="0" normalizeH="0" baseline="0" noProof="0" dirty="0" smtClean="0">
                <a:ln>
                  <a:noFill/>
                </a:ln>
                <a:solidFill>
                  <a:srgbClr val="FFFFFF"/>
                </a:solidFill>
                <a:effectLst/>
                <a:uLnTx/>
                <a:uFillTx/>
                <a:latin typeface="メイリオ"/>
                <a:ea typeface="メイリオ"/>
                <a:cs typeface="メイリオ"/>
              </a:rPr>
              <a:t>コントローラ</a:t>
            </a:r>
          </a:p>
        </p:txBody>
      </p:sp>
      <p:sp>
        <p:nvSpPr>
          <p:cNvPr id="222" name="Freeform 10"/>
          <p:cNvSpPr>
            <a:spLocks/>
          </p:cNvSpPr>
          <p:nvPr/>
        </p:nvSpPr>
        <p:spPr bwMode="auto">
          <a:xfrm>
            <a:off x="2317633" y="3057410"/>
            <a:ext cx="1074185" cy="291477"/>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ハイパーバイザ</a:t>
            </a:r>
          </a:p>
        </p:txBody>
      </p:sp>
      <p:sp>
        <p:nvSpPr>
          <p:cNvPr id="223" name="Freeform 10"/>
          <p:cNvSpPr>
            <a:spLocks/>
          </p:cNvSpPr>
          <p:nvPr/>
        </p:nvSpPr>
        <p:spPr bwMode="auto">
          <a:xfrm>
            <a:off x="491262" y="3064478"/>
            <a:ext cx="1074185" cy="291477"/>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ハイパーバイザ</a:t>
            </a:r>
          </a:p>
        </p:txBody>
      </p:sp>
      <p:sp>
        <p:nvSpPr>
          <p:cNvPr id="224" name="Freeform 6"/>
          <p:cNvSpPr>
            <a:spLocks/>
          </p:cNvSpPr>
          <p:nvPr/>
        </p:nvSpPr>
        <p:spPr bwMode="auto">
          <a:xfrm>
            <a:off x="5242967" y="3051235"/>
            <a:ext cx="526810" cy="292832"/>
          </a:xfrm>
          <a:prstGeom prst="rect">
            <a:avLst/>
          </a:prstGeom>
          <a:solidFill>
            <a:srgbClr val="33828D"/>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500" b="1" i="0" u="none" strike="noStrike" kern="0" cap="none" spc="0" normalizeH="0" baseline="0" noProof="0" dirty="0" smtClean="0">
                <a:ln>
                  <a:noFill/>
                </a:ln>
                <a:solidFill>
                  <a:srgbClr val="FFFFFF"/>
                </a:solidFill>
                <a:effectLst/>
                <a:uLnTx/>
                <a:uFillTx/>
                <a:latin typeface="メイリオ"/>
                <a:ea typeface="メイリオ"/>
                <a:cs typeface="メイリオ"/>
              </a:rPr>
              <a:t>コントローラ</a:t>
            </a:r>
          </a:p>
        </p:txBody>
      </p:sp>
      <p:sp>
        <p:nvSpPr>
          <p:cNvPr id="225" name="Freeform 10"/>
          <p:cNvSpPr>
            <a:spLocks/>
          </p:cNvSpPr>
          <p:nvPr/>
        </p:nvSpPr>
        <p:spPr bwMode="auto">
          <a:xfrm>
            <a:off x="4144631" y="3052590"/>
            <a:ext cx="1074185" cy="291477"/>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ハイパーバイザ</a:t>
            </a:r>
          </a:p>
        </p:txBody>
      </p:sp>
      <p:sp>
        <p:nvSpPr>
          <p:cNvPr id="226" name="Freeform 6"/>
          <p:cNvSpPr>
            <a:spLocks/>
          </p:cNvSpPr>
          <p:nvPr/>
        </p:nvSpPr>
        <p:spPr bwMode="auto">
          <a:xfrm>
            <a:off x="7039414" y="3039347"/>
            <a:ext cx="526810" cy="292832"/>
          </a:xfrm>
          <a:prstGeom prst="rect">
            <a:avLst/>
          </a:prstGeom>
          <a:solidFill>
            <a:srgbClr val="33828D"/>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500" b="1" i="0" u="none" strike="noStrike" kern="0" cap="none" spc="0" normalizeH="0" baseline="0" noProof="0" dirty="0" smtClean="0">
                <a:ln>
                  <a:noFill/>
                </a:ln>
                <a:solidFill>
                  <a:srgbClr val="FFFFFF"/>
                </a:solidFill>
                <a:effectLst/>
                <a:uLnTx/>
                <a:uFillTx/>
                <a:latin typeface="メイリオ"/>
                <a:ea typeface="メイリオ"/>
                <a:cs typeface="メイリオ"/>
              </a:rPr>
              <a:t>コントローラ</a:t>
            </a:r>
          </a:p>
        </p:txBody>
      </p:sp>
      <p:sp>
        <p:nvSpPr>
          <p:cNvPr id="227" name="Freeform 10"/>
          <p:cNvSpPr>
            <a:spLocks/>
          </p:cNvSpPr>
          <p:nvPr/>
        </p:nvSpPr>
        <p:spPr bwMode="auto">
          <a:xfrm>
            <a:off x="5941078" y="3040702"/>
            <a:ext cx="1074185" cy="291477"/>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ハイパーバイザ</a:t>
            </a:r>
          </a:p>
        </p:txBody>
      </p:sp>
      <p:grpSp>
        <p:nvGrpSpPr>
          <p:cNvPr id="228" name="Group 259"/>
          <p:cNvGrpSpPr/>
          <p:nvPr/>
        </p:nvGrpSpPr>
        <p:grpSpPr>
          <a:xfrm>
            <a:off x="2457992" y="2829095"/>
            <a:ext cx="793466" cy="195423"/>
            <a:chOff x="2430504" y="2724822"/>
            <a:chExt cx="793466" cy="195423"/>
          </a:xfrm>
          <a:solidFill>
            <a:srgbClr val="FFFFFF">
              <a:lumMod val="50000"/>
            </a:srgbClr>
          </a:solidFill>
        </p:grpSpPr>
        <p:sp>
          <p:nvSpPr>
            <p:cNvPr id="229" name="Shape 545"/>
            <p:cNvSpPr/>
            <p:nvPr/>
          </p:nvSpPr>
          <p:spPr>
            <a:xfrm>
              <a:off x="2430504"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endParaRPr kumimoji="0" lang="en-US" altLang="ja-JP" sz="600" b="0" i="0" u="none" strike="noStrike" kern="0" cap="none" spc="0" normalizeH="0" baseline="0" noProof="0" dirty="0">
                <a:ln>
                  <a:noFill/>
                </a:ln>
                <a:solidFill>
                  <a:srgbClr val="FFFFFF"/>
                </a:solidFill>
                <a:effectLst/>
                <a:uLnTx/>
                <a:uFillTx/>
                <a:ea typeface="Arial" charset="0"/>
                <a:cs typeface="Arial" charset="0"/>
              </a:endParaRPr>
            </a:p>
          </p:txBody>
        </p:sp>
        <p:sp>
          <p:nvSpPr>
            <p:cNvPr id="230" name="Shape 545"/>
            <p:cNvSpPr/>
            <p:nvPr/>
          </p:nvSpPr>
          <p:spPr>
            <a:xfrm>
              <a:off x="2986226"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231" name="Shape 545"/>
            <p:cNvSpPr/>
            <p:nvPr/>
          </p:nvSpPr>
          <p:spPr>
            <a:xfrm>
              <a:off x="2712994"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grpSp>
      <p:grpSp>
        <p:nvGrpSpPr>
          <p:cNvPr id="232" name="Group 287"/>
          <p:cNvGrpSpPr/>
          <p:nvPr/>
        </p:nvGrpSpPr>
        <p:grpSpPr>
          <a:xfrm>
            <a:off x="4284990" y="2829095"/>
            <a:ext cx="793466" cy="195423"/>
            <a:chOff x="4257502" y="2724822"/>
            <a:chExt cx="793466" cy="195423"/>
          </a:xfrm>
          <a:solidFill>
            <a:srgbClr val="FFFFFF">
              <a:lumMod val="50000"/>
            </a:srgbClr>
          </a:solidFill>
        </p:grpSpPr>
        <p:sp>
          <p:nvSpPr>
            <p:cNvPr id="233" name="Shape 545"/>
            <p:cNvSpPr/>
            <p:nvPr/>
          </p:nvSpPr>
          <p:spPr>
            <a:xfrm>
              <a:off x="4257502"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endParaRPr kumimoji="0" lang="en-US" altLang="ja-JP" sz="600" b="0" i="0" u="none" strike="noStrike" kern="0" cap="none" spc="0" normalizeH="0" baseline="0" noProof="0" dirty="0">
                <a:ln>
                  <a:noFill/>
                </a:ln>
                <a:solidFill>
                  <a:srgbClr val="FFFFFF"/>
                </a:solidFill>
                <a:effectLst/>
                <a:uLnTx/>
                <a:uFillTx/>
                <a:ea typeface="Arial" charset="0"/>
                <a:cs typeface="Arial" charset="0"/>
              </a:endParaRPr>
            </a:p>
          </p:txBody>
        </p:sp>
        <p:sp>
          <p:nvSpPr>
            <p:cNvPr id="234" name="Shape 545"/>
            <p:cNvSpPr/>
            <p:nvPr/>
          </p:nvSpPr>
          <p:spPr>
            <a:xfrm>
              <a:off x="4813224"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235" name="Shape 545"/>
            <p:cNvSpPr/>
            <p:nvPr/>
          </p:nvSpPr>
          <p:spPr>
            <a:xfrm>
              <a:off x="4538481"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grpSp>
      <p:sp>
        <p:nvSpPr>
          <p:cNvPr id="236" name="Shape 545"/>
          <p:cNvSpPr/>
          <p:nvPr/>
        </p:nvSpPr>
        <p:spPr>
          <a:xfrm>
            <a:off x="6081629"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endParaRPr kumimoji="0" lang="en-US" altLang="ja-JP" sz="600" b="0" i="0" u="none" strike="noStrike" kern="0" cap="none" spc="0" normalizeH="0" baseline="0" noProof="0" dirty="0">
              <a:ln>
                <a:noFill/>
              </a:ln>
              <a:solidFill>
                <a:srgbClr val="FFFFFF"/>
              </a:solidFill>
              <a:effectLst/>
              <a:uLnTx/>
              <a:uFillTx/>
              <a:ea typeface="Arial" charset="0"/>
              <a:cs typeface="Arial" charset="0"/>
            </a:endParaRPr>
          </a:p>
        </p:txBody>
      </p:sp>
      <p:sp>
        <p:nvSpPr>
          <p:cNvPr id="237" name="Shape 545"/>
          <p:cNvSpPr/>
          <p:nvPr/>
        </p:nvSpPr>
        <p:spPr>
          <a:xfrm>
            <a:off x="6637351"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238" name="Shape 545"/>
          <p:cNvSpPr/>
          <p:nvPr/>
        </p:nvSpPr>
        <p:spPr>
          <a:xfrm>
            <a:off x="6359490"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grpSp>
        <p:nvGrpSpPr>
          <p:cNvPr id="239" name="Group 304"/>
          <p:cNvGrpSpPr/>
          <p:nvPr/>
        </p:nvGrpSpPr>
        <p:grpSpPr>
          <a:xfrm>
            <a:off x="5962958" y="3930213"/>
            <a:ext cx="1618894" cy="354647"/>
            <a:chOff x="5962958" y="3825940"/>
            <a:chExt cx="1618894" cy="354647"/>
          </a:xfrm>
        </p:grpSpPr>
        <p:grpSp>
          <p:nvGrpSpPr>
            <p:cNvPr id="240" name="Group 305"/>
            <p:cNvGrpSpPr/>
            <p:nvPr/>
          </p:nvGrpSpPr>
          <p:grpSpPr>
            <a:xfrm>
              <a:off x="5962958" y="3825940"/>
              <a:ext cx="1618894" cy="354647"/>
              <a:chOff x="5962958" y="3825940"/>
              <a:chExt cx="1618894" cy="354647"/>
            </a:xfrm>
          </p:grpSpPr>
          <p:sp>
            <p:nvSpPr>
              <p:cNvPr id="249" name="Rectangle 314"/>
              <p:cNvSpPr/>
              <p:nvPr/>
            </p:nvSpPr>
            <p:spPr>
              <a:xfrm>
                <a:off x="5962958" y="3825940"/>
                <a:ext cx="1618894" cy="354647"/>
              </a:xfrm>
              <a:prstGeom prst="rect">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50" name="Rectangle 317"/>
              <p:cNvSpPr/>
              <p:nvPr/>
            </p:nvSpPr>
            <p:spPr>
              <a:xfrm>
                <a:off x="6045241" y="3948763"/>
                <a:ext cx="199664" cy="109001"/>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51" name="Group 318"/>
              <p:cNvGrpSpPr/>
              <p:nvPr/>
            </p:nvGrpSpPr>
            <p:grpSpPr>
              <a:xfrm>
                <a:off x="6351016" y="3878314"/>
                <a:ext cx="219450" cy="249899"/>
                <a:chOff x="10782301" y="6920601"/>
                <a:chExt cx="232410" cy="249899"/>
              </a:xfrm>
            </p:grpSpPr>
            <p:sp>
              <p:nvSpPr>
                <p:cNvPr id="275" name="Rectangle 342"/>
                <p:cNvSpPr/>
                <p:nvPr/>
              </p:nvSpPr>
              <p:spPr>
                <a:xfrm>
                  <a:off x="10782301" y="6920601"/>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76" name="Freeform 343"/>
                <p:cNvSpPr/>
                <p:nvPr/>
              </p:nvSpPr>
              <p:spPr>
                <a:xfrm>
                  <a:off x="10810876" y="6943724"/>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77" name="Group 10"/>
                <p:cNvGrpSpPr>
                  <a:grpSpLocks noChangeAspect="1"/>
                </p:cNvGrpSpPr>
                <p:nvPr/>
              </p:nvGrpSpPr>
              <p:grpSpPr bwMode="auto">
                <a:xfrm>
                  <a:off x="10857250" y="7125040"/>
                  <a:ext cx="82513" cy="33414"/>
                  <a:chOff x="2759" y="1571"/>
                  <a:chExt cx="242" cy="98"/>
                </a:xfrm>
                <a:solidFill>
                  <a:srgbClr val="000000"/>
                </a:solidFill>
              </p:grpSpPr>
              <p:sp>
                <p:nvSpPr>
                  <p:cNvPr id="278"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79"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80"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52" name="Group 319"/>
              <p:cNvGrpSpPr/>
              <p:nvPr/>
            </p:nvGrpSpPr>
            <p:grpSpPr>
              <a:xfrm>
                <a:off x="6593305" y="3878314"/>
                <a:ext cx="219450" cy="249899"/>
                <a:chOff x="1339364" y="3073387"/>
                <a:chExt cx="232410" cy="249899"/>
              </a:xfrm>
            </p:grpSpPr>
            <p:sp>
              <p:nvSpPr>
                <p:cNvPr id="269" name="Rectangle 336"/>
                <p:cNvSpPr/>
                <p:nvPr/>
              </p:nvSpPr>
              <p:spPr>
                <a:xfrm>
                  <a:off x="1339364" y="3073387"/>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70" name="Freeform 337"/>
                <p:cNvSpPr/>
                <p:nvPr/>
              </p:nvSpPr>
              <p:spPr>
                <a:xfrm>
                  <a:off x="1367939" y="3096510"/>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71" name="Group 10"/>
                <p:cNvGrpSpPr>
                  <a:grpSpLocks noChangeAspect="1"/>
                </p:cNvGrpSpPr>
                <p:nvPr/>
              </p:nvGrpSpPr>
              <p:grpSpPr bwMode="auto">
                <a:xfrm>
                  <a:off x="1414313" y="3277826"/>
                  <a:ext cx="82513" cy="33414"/>
                  <a:chOff x="2759" y="1571"/>
                  <a:chExt cx="242" cy="98"/>
                </a:xfrm>
                <a:solidFill>
                  <a:srgbClr val="000000"/>
                </a:solidFill>
              </p:grpSpPr>
              <p:sp>
                <p:nvSpPr>
                  <p:cNvPr id="272"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73"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74"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53" name="Group 320"/>
              <p:cNvGrpSpPr/>
              <p:nvPr/>
            </p:nvGrpSpPr>
            <p:grpSpPr>
              <a:xfrm>
                <a:off x="7320171" y="3878314"/>
                <a:ext cx="219450" cy="249899"/>
                <a:chOff x="7320171" y="3878314"/>
                <a:chExt cx="219450" cy="249899"/>
              </a:xfrm>
            </p:grpSpPr>
            <p:sp>
              <p:nvSpPr>
                <p:cNvPr id="262" name="Rectangle 329"/>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63"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4"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5"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6" name="Rounded Rectangle 333"/>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67"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8"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254" name="Group 321"/>
              <p:cNvGrpSpPr/>
              <p:nvPr/>
            </p:nvGrpSpPr>
            <p:grpSpPr>
              <a:xfrm>
                <a:off x="7077883" y="3878314"/>
                <a:ext cx="219450" cy="249899"/>
                <a:chOff x="7320171" y="3878314"/>
                <a:chExt cx="219450" cy="249899"/>
              </a:xfrm>
            </p:grpSpPr>
            <p:sp>
              <p:nvSpPr>
                <p:cNvPr id="255" name="Rectangle 322"/>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56"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57"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58"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59" name="Rounded Rectangle 326"/>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60"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1"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41" name="Group 306"/>
            <p:cNvGrpSpPr/>
            <p:nvPr/>
          </p:nvGrpSpPr>
          <p:grpSpPr>
            <a:xfrm>
              <a:off x="6835594" y="3878314"/>
              <a:ext cx="219450" cy="249899"/>
              <a:chOff x="7320171" y="3878314"/>
              <a:chExt cx="219450" cy="249899"/>
            </a:xfrm>
          </p:grpSpPr>
          <p:sp>
            <p:nvSpPr>
              <p:cNvPr id="242" name="Rectangle 307"/>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43"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44"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45"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46" name="Rounded Rectangle 311"/>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47"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48"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81" name="Group 348"/>
          <p:cNvGrpSpPr/>
          <p:nvPr/>
        </p:nvGrpSpPr>
        <p:grpSpPr>
          <a:xfrm>
            <a:off x="2323885" y="3930213"/>
            <a:ext cx="1618894" cy="354647"/>
            <a:chOff x="2323885" y="3825940"/>
            <a:chExt cx="1618894" cy="354647"/>
          </a:xfrm>
        </p:grpSpPr>
        <p:sp>
          <p:nvSpPr>
            <p:cNvPr id="282" name="Rectangle 349"/>
            <p:cNvSpPr/>
            <p:nvPr/>
          </p:nvSpPr>
          <p:spPr>
            <a:xfrm>
              <a:off x="2323885" y="3825940"/>
              <a:ext cx="1618894" cy="354647"/>
            </a:xfrm>
            <a:prstGeom prst="rect">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83" name="Rectangle 350"/>
            <p:cNvSpPr/>
            <p:nvPr/>
          </p:nvSpPr>
          <p:spPr>
            <a:xfrm>
              <a:off x="2406168" y="3948763"/>
              <a:ext cx="199664" cy="109001"/>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84" name="Group 351"/>
            <p:cNvGrpSpPr/>
            <p:nvPr/>
          </p:nvGrpSpPr>
          <p:grpSpPr>
            <a:xfrm>
              <a:off x="2711943" y="3878314"/>
              <a:ext cx="219450" cy="249899"/>
              <a:chOff x="10782301" y="6920601"/>
              <a:chExt cx="232410" cy="249899"/>
            </a:xfrm>
          </p:grpSpPr>
          <p:sp>
            <p:nvSpPr>
              <p:cNvPr id="308" name="Rectangle 375"/>
              <p:cNvSpPr/>
              <p:nvPr/>
            </p:nvSpPr>
            <p:spPr>
              <a:xfrm>
                <a:off x="10782301" y="6920601"/>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09" name="Freeform 376"/>
              <p:cNvSpPr/>
              <p:nvPr/>
            </p:nvSpPr>
            <p:spPr>
              <a:xfrm>
                <a:off x="10810876" y="6943724"/>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10" name="Group 10"/>
              <p:cNvGrpSpPr>
                <a:grpSpLocks noChangeAspect="1"/>
              </p:cNvGrpSpPr>
              <p:nvPr/>
            </p:nvGrpSpPr>
            <p:grpSpPr bwMode="auto">
              <a:xfrm>
                <a:off x="10857250" y="7125040"/>
                <a:ext cx="82513" cy="33414"/>
                <a:chOff x="2759" y="1571"/>
                <a:chExt cx="242" cy="98"/>
              </a:xfrm>
              <a:solidFill>
                <a:srgbClr val="000000"/>
              </a:solidFill>
            </p:grpSpPr>
            <p:sp>
              <p:nvSpPr>
                <p:cNvPr id="311"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2"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3"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85" name="Group 352"/>
            <p:cNvGrpSpPr/>
            <p:nvPr/>
          </p:nvGrpSpPr>
          <p:grpSpPr>
            <a:xfrm>
              <a:off x="2954232" y="3878314"/>
              <a:ext cx="219450" cy="249899"/>
              <a:chOff x="1339364" y="3073387"/>
              <a:chExt cx="232410" cy="249899"/>
            </a:xfrm>
          </p:grpSpPr>
          <p:sp>
            <p:nvSpPr>
              <p:cNvPr id="302" name="Rectangle 369"/>
              <p:cNvSpPr/>
              <p:nvPr/>
            </p:nvSpPr>
            <p:spPr>
              <a:xfrm>
                <a:off x="1339364" y="3073387"/>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03" name="Freeform 370"/>
              <p:cNvSpPr/>
              <p:nvPr/>
            </p:nvSpPr>
            <p:spPr>
              <a:xfrm>
                <a:off x="1367939" y="3096510"/>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04" name="Group 10"/>
              <p:cNvGrpSpPr>
                <a:grpSpLocks noChangeAspect="1"/>
              </p:cNvGrpSpPr>
              <p:nvPr/>
            </p:nvGrpSpPr>
            <p:grpSpPr bwMode="auto">
              <a:xfrm>
                <a:off x="1414313" y="3277826"/>
                <a:ext cx="82513" cy="33414"/>
                <a:chOff x="2759" y="1571"/>
                <a:chExt cx="242" cy="98"/>
              </a:xfrm>
              <a:solidFill>
                <a:srgbClr val="000000"/>
              </a:solidFill>
            </p:grpSpPr>
            <p:sp>
              <p:nvSpPr>
                <p:cNvPr id="305"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06"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07"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86" name="Group 353"/>
            <p:cNvGrpSpPr/>
            <p:nvPr/>
          </p:nvGrpSpPr>
          <p:grpSpPr>
            <a:xfrm>
              <a:off x="3681098" y="3878314"/>
              <a:ext cx="219450" cy="249899"/>
              <a:chOff x="7320171" y="3878314"/>
              <a:chExt cx="219450" cy="249899"/>
            </a:xfrm>
          </p:grpSpPr>
          <p:sp>
            <p:nvSpPr>
              <p:cNvPr id="295" name="Rectangle 362"/>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96"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7"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8"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9" name="Rounded Rectangle 366"/>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00"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01"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287" name="Group 354"/>
            <p:cNvGrpSpPr/>
            <p:nvPr/>
          </p:nvGrpSpPr>
          <p:grpSpPr>
            <a:xfrm>
              <a:off x="3438810" y="3878314"/>
              <a:ext cx="219450" cy="249899"/>
              <a:chOff x="7320171" y="3878314"/>
              <a:chExt cx="219450" cy="249899"/>
            </a:xfrm>
          </p:grpSpPr>
          <p:sp>
            <p:nvSpPr>
              <p:cNvPr id="288" name="Rectangle 355"/>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89"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0"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1"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2" name="Rounded Rectangle 359"/>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93"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4"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14" name="Group 381"/>
          <p:cNvGrpSpPr/>
          <p:nvPr/>
        </p:nvGrpSpPr>
        <p:grpSpPr>
          <a:xfrm>
            <a:off x="3196521" y="3982587"/>
            <a:ext cx="219450" cy="249899"/>
            <a:chOff x="7320171" y="3878314"/>
            <a:chExt cx="219450" cy="249899"/>
          </a:xfrm>
        </p:grpSpPr>
        <p:sp>
          <p:nvSpPr>
            <p:cNvPr id="315" name="Rectangle 382"/>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16"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7"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8"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9" name="Rounded Rectangle 386"/>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20"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21"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322" name="Group 389"/>
          <p:cNvGrpSpPr/>
          <p:nvPr/>
        </p:nvGrpSpPr>
        <p:grpSpPr>
          <a:xfrm>
            <a:off x="4143421" y="3930213"/>
            <a:ext cx="1618894" cy="354647"/>
            <a:chOff x="4143421" y="3825940"/>
            <a:chExt cx="1618894" cy="354647"/>
          </a:xfrm>
        </p:grpSpPr>
        <p:sp>
          <p:nvSpPr>
            <p:cNvPr id="323" name="Rectangle 390"/>
            <p:cNvSpPr/>
            <p:nvPr/>
          </p:nvSpPr>
          <p:spPr>
            <a:xfrm>
              <a:off x="4143421" y="3825940"/>
              <a:ext cx="1618894" cy="354647"/>
            </a:xfrm>
            <a:prstGeom prst="rect">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24" name="Rectangle 391"/>
            <p:cNvSpPr/>
            <p:nvPr/>
          </p:nvSpPr>
          <p:spPr>
            <a:xfrm>
              <a:off x="4225704" y="3948763"/>
              <a:ext cx="199664" cy="109001"/>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25" name="Group 392"/>
            <p:cNvGrpSpPr/>
            <p:nvPr/>
          </p:nvGrpSpPr>
          <p:grpSpPr>
            <a:xfrm>
              <a:off x="4531479" y="3878314"/>
              <a:ext cx="219450" cy="249899"/>
              <a:chOff x="10782301" y="6920601"/>
              <a:chExt cx="232410" cy="249899"/>
            </a:xfrm>
          </p:grpSpPr>
          <p:sp>
            <p:nvSpPr>
              <p:cNvPr id="349" name="Rectangle 416"/>
              <p:cNvSpPr/>
              <p:nvPr/>
            </p:nvSpPr>
            <p:spPr>
              <a:xfrm>
                <a:off x="10782301" y="6920601"/>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50" name="Freeform 417"/>
              <p:cNvSpPr/>
              <p:nvPr/>
            </p:nvSpPr>
            <p:spPr>
              <a:xfrm>
                <a:off x="10810876" y="6943724"/>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51" name="Group 10"/>
              <p:cNvGrpSpPr>
                <a:grpSpLocks noChangeAspect="1"/>
              </p:cNvGrpSpPr>
              <p:nvPr/>
            </p:nvGrpSpPr>
            <p:grpSpPr bwMode="auto">
              <a:xfrm>
                <a:off x="10857250" y="7125040"/>
                <a:ext cx="82513" cy="33414"/>
                <a:chOff x="2759" y="1571"/>
                <a:chExt cx="242" cy="98"/>
              </a:xfrm>
              <a:solidFill>
                <a:srgbClr val="000000"/>
              </a:solidFill>
            </p:grpSpPr>
            <p:sp>
              <p:nvSpPr>
                <p:cNvPr id="352"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53"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54"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26" name="Group 393"/>
            <p:cNvGrpSpPr/>
            <p:nvPr/>
          </p:nvGrpSpPr>
          <p:grpSpPr>
            <a:xfrm>
              <a:off x="4773768" y="3878314"/>
              <a:ext cx="219450" cy="249899"/>
              <a:chOff x="1339364" y="3073387"/>
              <a:chExt cx="232410" cy="249899"/>
            </a:xfrm>
          </p:grpSpPr>
          <p:sp>
            <p:nvSpPr>
              <p:cNvPr id="343" name="Rectangle 410"/>
              <p:cNvSpPr/>
              <p:nvPr/>
            </p:nvSpPr>
            <p:spPr>
              <a:xfrm>
                <a:off x="1339364" y="3073387"/>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44" name="Freeform 411"/>
              <p:cNvSpPr/>
              <p:nvPr/>
            </p:nvSpPr>
            <p:spPr>
              <a:xfrm>
                <a:off x="1367939" y="3096510"/>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45" name="Group 10"/>
              <p:cNvGrpSpPr>
                <a:grpSpLocks noChangeAspect="1"/>
              </p:cNvGrpSpPr>
              <p:nvPr/>
            </p:nvGrpSpPr>
            <p:grpSpPr bwMode="auto">
              <a:xfrm>
                <a:off x="1414313" y="3277826"/>
                <a:ext cx="82513" cy="33414"/>
                <a:chOff x="2759" y="1571"/>
                <a:chExt cx="242" cy="98"/>
              </a:xfrm>
              <a:solidFill>
                <a:srgbClr val="000000"/>
              </a:solidFill>
            </p:grpSpPr>
            <p:sp>
              <p:nvSpPr>
                <p:cNvPr id="346"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47"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48"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27" name="Group 394"/>
            <p:cNvGrpSpPr/>
            <p:nvPr/>
          </p:nvGrpSpPr>
          <p:grpSpPr>
            <a:xfrm>
              <a:off x="5500634" y="3878314"/>
              <a:ext cx="219450" cy="249899"/>
              <a:chOff x="7320171" y="3878314"/>
              <a:chExt cx="219450" cy="249899"/>
            </a:xfrm>
          </p:grpSpPr>
          <p:sp>
            <p:nvSpPr>
              <p:cNvPr id="336" name="Rectangle 403"/>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37"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8"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9"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40" name="Rounded Rectangle 407"/>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41"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42"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328" name="Group 395"/>
            <p:cNvGrpSpPr/>
            <p:nvPr/>
          </p:nvGrpSpPr>
          <p:grpSpPr>
            <a:xfrm>
              <a:off x="5258346" y="3878314"/>
              <a:ext cx="219450" cy="249899"/>
              <a:chOff x="7320171" y="3878314"/>
              <a:chExt cx="219450" cy="249899"/>
            </a:xfrm>
          </p:grpSpPr>
          <p:sp>
            <p:nvSpPr>
              <p:cNvPr id="329" name="Rectangle 396"/>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30"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1"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2"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3" name="Rounded Rectangle 400"/>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34"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5"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55" name="Group 422"/>
          <p:cNvGrpSpPr/>
          <p:nvPr/>
        </p:nvGrpSpPr>
        <p:grpSpPr>
          <a:xfrm>
            <a:off x="504349" y="3930213"/>
            <a:ext cx="1618894" cy="354647"/>
            <a:chOff x="504349" y="3825940"/>
            <a:chExt cx="1618894" cy="354647"/>
          </a:xfrm>
        </p:grpSpPr>
        <p:sp>
          <p:nvSpPr>
            <p:cNvPr id="356" name="Rectangle 423"/>
            <p:cNvSpPr/>
            <p:nvPr/>
          </p:nvSpPr>
          <p:spPr>
            <a:xfrm>
              <a:off x="504349" y="3825940"/>
              <a:ext cx="1618894" cy="354647"/>
            </a:xfrm>
            <a:prstGeom prst="rect">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57" name="Rectangle 424"/>
            <p:cNvSpPr/>
            <p:nvPr/>
          </p:nvSpPr>
          <p:spPr>
            <a:xfrm>
              <a:off x="586632" y="3948763"/>
              <a:ext cx="199664" cy="109001"/>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58" name="Group 425"/>
            <p:cNvGrpSpPr/>
            <p:nvPr/>
          </p:nvGrpSpPr>
          <p:grpSpPr>
            <a:xfrm>
              <a:off x="892407" y="3878314"/>
              <a:ext cx="219450" cy="249899"/>
              <a:chOff x="10782301" y="6920601"/>
              <a:chExt cx="232410" cy="249899"/>
            </a:xfrm>
          </p:grpSpPr>
          <p:sp>
            <p:nvSpPr>
              <p:cNvPr id="382" name="Rectangle 596"/>
              <p:cNvSpPr/>
              <p:nvPr/>
            </p:nvSpPr>
            <p:spPr>
              <a:xfrm>
                <a:off x="10782301" y="6920601"/>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83" name="Freeform 597"/>
              <p:cNvSpPr/>
              <p:nvPr/>
            </p:nvSpPr>
            <p:spPr>
              <a:xfrm>
                <a:off x="10810876" y="6943724"/>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84" name="Group 10"/>
              <p:cNvGrpSpPr>
                <a:grpSpLocks noChangeAspect="1"/>
              </p:cNvGrpSpPr>
              <p:nvPr/>
            </p:nvGrpSpPr>
            <p:grpSpPr bwMode="auto">
              <a:xfrm>
                <a:off x="10857250" y="7125040"/>
                <a:ext cx="82513" cy="33414"/>
                <a:chOff x="2759" y="1571"/>
                <a:chExt cx="242" cy="98"/>
              </a:xfrm>
              <a:solidFill>
                <a:srgbClr val="000000"/>
              </a:solidFill>
            </p:grpSpPr>
            <p:sp>
              <p:nvSpPr>
                <p:cNvPr id="385"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86"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87"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59" name="Group 426"/>
            <p:cNvGrpSpPr/>
            <p:nvPr/>
          </p:nvGrpSpPr>
          <p:grpSpPr>
            <a:xfrm>
              <a:off x="1134696" y="3878314"/>
              <a:ext cx="219450" cy="249899"/>
              <a:chOff x="1339364" y="3073387"/>
              <a:chExt cx="232410" cy="249899"/>
            </a:xfrm>
          </p:grpSpPr>
          <p:sp>
            <p:nvSpPr>
              <p:cNvPr id="376" name="Rectangle 590"/>
              <p:cNvSpPr/>
              <p:nvPr/>
            </p:nvSpPr>
            <p:spPr>
              <a:xfrm>
                <a:off x="1339364" y="3073387"/>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77" name="Freeform 591"/>
              <p:cNvSpPr/>
              <p:nvPr/>
            </p:nvSpPr>
            <p:spPr>
              <a:xfrm>
                <a:off x="1367939" y="3096510"/>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78" name="Group 10"/>
              <p:cNvGrpSpPr>
                <a:grpSpLocks noChangeAspect="1"/>
              </p:cNvGrpSpPr>
              <p:nvPr/>
            </p:nvGrpSpPr>
            <p:grpSpPr bwMode="auto">
              <a:xfrm>
                <a:off x="1414313" y="3277826"/>
                <a:ext cx="82513" cy="33414"/>
                <a:chOff x="2759" y="1571"/>
                <a:chExt cx="242" cy="98"/>
              </a:xfrm>
              <a:solidFill>
                <a:srgbClr val="000000"/>
              </a:solidFill>
            </p:grpSpPr>
            <p:sp>
              <p:nvSpPr>
                <p:cNvPr id="379"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80"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81"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60" name="Group 427"/>
            <p:cNvGrpSpPr/>
            <p:nvPr/>
          </p:nvGrpSpPr>
          <p:grpSpPr>
            <a:xfrm>
              <a:off x="1861562" y="3878314"/>
              <a:ext cx="219450" cy="249899"/>
              <a:chOff x="7320171" y="3878314"/>
              <a:chExt cx="219450" cy="249899"/>
            </a:xfrm>
          </p:grpSpPr>
          <p:sp>
            <p:nvSpPr>
              <p:cNvPr id="369" name="Rectangle 437"/>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70"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71"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72"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73" name="Rounded Rectangle 540"/>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74"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75"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361" name="Group 428"/>
            <p:cNvGrpSpPr/>
            <p:nvPr/>
          </p:nvGrpSpPr>
          <p:grpSpPr>
            <a:xfrm>
              <a:off x="1619274" y="3878314"/>
              <a:ext cx="219450" cy="249899"/>
              <a:chOff x="7320171" y="3878314"/>
              <a:chExt cx="219450" cy="249899"/>
            </a:xfrm>
          </p:grpSpPr>
          <p:sp>
            <p:nvSpPr>
              <p:cNvPr id="362" name="Rectangle 429"/>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63"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64"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65"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66" name="Rounded Rectangle 433"/>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67"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68"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88" name="Group 663"/>
          <p:cNvGrpSpPr/>
          <p:nvPr/>
        </p:nvGrpSpPr>
        <p:grpSpPr>
          <a:xfrm>
            <a:off x="504349" y="3427293"/>
            <a:ext cx="7077503" cy="416560"/>
            <a:chOff x="1287780" y="2518093"/>
            <a:chExt cx="7495475" cy="416560"/>
          </a:xfrm>
        </p:grpSpPr>
        <p:grpSp>
          <p:nvGrpSpPr>
            <p:cNvPr id="389" name="Group 664"/>
            <p:cNvGrpSpPr/>
            <p:nvPr/>
          </p:nvGrpSpPr>
          <p:grpSpPr>
            <a:xfrm>
              <a:off x="1287780" y="2518093"/>
              <a:ext cx="7495475" cy="416560"/>
              <a:chOff x="1287780" y="2518093"/>
              <a:chExt cx="7495474" cy="416560"/>
            </a:xfrm>
          </p:grpSpPr>
          <p:sp>
            <p:nvSpPr>
              <p:cNvPr id="391" name="Rectangle 666"/>
              <p:cNvSpPr/>
              <p:nvPr/>
            </p:nvSpPr>
            <p:spPr>
              <a:xfrm>
                <a:off x="1287780" y="2518093"/>
                <a:ext cx="7495474" cy="416560"/>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pic>
            <p:nvPicPr>
              <p:cNvPr id="392" name="Picture 66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87780" y="2519680"/>
                <a:ext cx="7480300" cy="414973"/>
              </a:xfrm>
              <a:prstGeom prst="rect">
                <a:avLst/>
              </a:prstGeom>
              <a:ln w="12700">
                <a:solidFill>
                  <a:srgbClr val="669EDC"/>
                </a:solidFill>
              </a:ln>
            </p:spPr>
          </p:pic>
        </p:grpSp>
        <p:sp>
          <p:nvSpPr>
            <p:cNvPr id="390" name="Rectangle 665"/>
            <p:cNvSpPr/>
            <p:nvPr/>
          </p:nvSpPr>
          <p:spPr>
            <a:xfrm>
              <a:off x="3827507" y="2557096"/>
              <a:ext cx="2400846" cy="307777"/>
            </a:xfrm>
            <a:prstGeom prst="rect">
              <a:avLst/>
            </a:prstGeom>
            <a:noFill/>
          </p:spPr>
          <p:txBody>
            <a:bodyPr wrap="none">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30" normalizeH="0" baseline="0" noProof="0" dirty="0" smtClean="0">
                  <a:ln>
                    <a:noFill/>
                  </a:ln>
                  <a:solidFill>
                    <a:srgbClr val="FFFFFF"/>
                  </a:solidFill>
                  <a:effectLst>
                    <a:outerShdw blurRad="254000" algn="ctr" rotWithShape="0">
                      <a:prstClr val="black">
                        <a:alpha val="70000"/>
                      </a:prstClr>
                    </a:outerShdw>
                  </a:effectLst>
                  <a:uLnTx/>
                  <a:uFillTx/>
                  <a:ea typeface="Arial" charset="0"/>
                  <a:cs typeface="Arial" charset="0"/>
                </a:rPr>
                <a:t>HX</a:t>
              </a:r>
              <a:r>
                <a:rPr kumimoji="0" lang="en-US" altLang="ja-JP" sz="1400" b="0" i="0" u="none" strike="noStrike" kern="0" cap="none" spc="30" normalizeH="0" baseline="0" noProof="0" dirty="0" smtClean="0">
                  <a:ln>
                    <a:noFill/>
                  </a:ln>
                  <a:solidFill>
                    <a:srgbClr val="FFFFFF"/>
                  </a:solidFill>
                  <a:effectLst>
                    <a:outerShdw blurRad="254000" algn="ctr" rotWithShape="0">
                      <a:prstClr val="black">
                        <a:alpha val="70000"/>
                      </a:prstClr>
                    </a:outerShdw>
                  </a:effectLst>
                  <a:uLnTx/>
                  <a:uFillTx/>
                  <a:latin typeface="CiscoSansTT Light"/>
                  <a:ea typeface="MS PGothic" panose="020B0600070205080204" pitchFamily="34" charset="-128"/>
                  <a:cs typeface=""/>
                </a:rPr>
                <a:t> </a:t>
              </a:r>
              <a:r>
                <a:rPr kumimoji="0" lang="ja-JP" altLang="en-US" sz="1400" b="0" i="0" u="none" strike="noStrike" kern="0" cap="none" spc="30" normalizeH="0" baseline="0" noProof="0" dirty="0" smtClean="0">
                  <a:ln>
                    <a:noFill/>
                  </a:ln>
                  <a:solidFill>
                    <a:srgbClr val="FFFFFF"/>
                  </a:solidFill>
                  <a:effectLst>
                    <a:outerShdw blurRad="254000" algn="ctr" rotWithShape="0">
                      <a:prstClr val="black">
                        <a:alpha val="70000"/>
                      </a:prstClr>
                    </a:outerShdw>
                  </a:effectLst>
                  <a:uLnTx/>
                  <a:uFillTx/>
                  <a:latin typeface="CiscoSansTT Light"/>
                  <a:ea typeface="MS PGothic" panose="020B0600070205080204" pitchFamily="34" charset="-128"/>
                  <a:cs typeface=""/>
                </a:rPr>
                <a:t>データ プラットフォーム</a:t>
              </a:r>
            </a:p>
          </p:txBody>
        </p:sp>
      </p:grpSp>
      <p:sp>
        <p:nvSpPr>
          <p:cNvPr id="393" name="Right Bracket 293"/>
          <p:cNvSpPr/>
          <p:nvPr/>
        </p:nvSpPr>
        <p:spPr>
          <a:xfrm rot="5400000" flipH="1">
            <a:off x="1093276" y="2306259"/>
            <a:ext cx="672312" cy="798736"/>
          </a:xfrm>
          <a:custGeom>
            <a:avLst/>
            <a:gdLst>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 name="connsiteX2" fmla="*/ 576074 w 576074"/>
              <a:gd name="connsiteY2" fmla="*/ 871100 h 871106"/>
              <a:gd name="connsiteX3" fmla="*/ 171450 w 576074"/>
              <a:gd name="connsiteY3" fmla="*/ 871106 h 871106"/>
            </a:gdLst>
            <a:ahLst/>
            <a:cxnLst>
              <a:cxn ang="0">
                <a:pos x="connsiteX0" y="connsiteY0"/>
              </a:cxn>
              <a:cxn ang="0">
                <a:pos x="connsiteX1" y="connsiteY1"/>
              </a:cxn>
              <a:cxn ang="0">
                <a:pos x="connsiteX2" y="connsiteY2"/>
              </a:cxn>
              <a:cxn ang="0">
                <a:pos x="connsiteX3" y="connsiteY3"/>
              </a:cxn>
            </a:cxnLst>
            <a:rect l="l" t="t" r="r" b="b"/>
            <a:pathLst>
              <a:path w="576074" h="871106" stroke="0" extrusionOk="0">
                <a:moveTo>
                  <a:pt x="0" y="0"/>
                </a:moveTo>
                <a:lnTo>
                  <a:pt x="576074" y="6"/>
                </a:lnTo>
                <a:lnTo>
                  <a:pt x="576074" y="871100"/>
                </a:lnTo>
                <a:cubicBezTo>
                  <a:pt x="576074" y="871103"/>
                  <a:pt x="318157" y="871106"/>
                  <a:pt x="0" y="871106"/>
                </a:cubicBezTo>
                <a:lnTo>
                  <a:pt x="0" y="0"/>
                </a:lnTo>
                <a:close/>
              </a:path>
              <a:path w="576074" h="871106" fill="none">
                <a:moveTo>
                  <a:pt x="0" y="0"/>
                </a:moveTo>
                <a:lnTo>
                  <a:pt x="576074" y="6"/>
                </a:lnTo>
                <a:lnTo>
                  <a:pt x="576074" y="871100"/>
                </a:lnTo>
                <a:cubicBezTo>
                  <a:pt x="576074" y="871103"/>
                  <a:pt x="489607" y="871106"/>
                  <a:pt x="171450" y="871106"/>
                </a:cubicBezTo>
              </a:path>
            </a:pathLst>
          </a:custGeom>
          <a:noFill/>
          <a:ln w="12700" cap="flat" cmpd="sng" algn="ctr">
            <a:solidFill>
              <a:srgbClr val="272848"/>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4" name="Right Bracket 669"/>
          <p:cNvSpPr/>
          <p:nvPr/>
        </p:nvSpPr>
        <p:spPr>
          <a:xfrm rot="5400000" flipH="1">
            <a:off x="2077791" y="1322193"/>
            <a:ext cx="576074" cy="2670629"/>
          </a:xfrm>
          <a:prstGeom prst="rightBracket">
            <a:avLst>
              <a:gd name="adj" fmla="val 0"/>
            </a:avLst>
          </a:prstGeom>
          <a:noFill/>
          <a:ln w="12700" cap="flat" cmpd="sng" algn="ctr">
            <a:solidFill>
              <a:srgbClr val="33828D"/>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5" name="Right Bracket 670"/>
          <p:cNvSpPr/>
          <p:nvPr/>
        </p:nvSpPr>
        <p:spPr>
          <a:xfrm rot="5400000" flipH="1">
            <a:off x="2973823" y="425711"/>
            <a:ext cx="576074" cy="4463594"/>
          </a:xfrm>
          <a:prstGeom prst="rightBracket">
            <a:avLst>
              <a:gd name="adj" fmla="val 0"/>
            </a:avLst>
          </a:prstGeom>
          <a:noFill/>
          <a:ln w="12700" cap="flat" cmpd="sng" algn="ctr">
            <a:solidFill>
              <a:srgbClr val="33828D"/>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6" name="Right Bracket 671"/>
          <p:cNvSpPr/>
          <p:nvPr/>
        </p:nvSpPr>
        <p:spPr>
          <a:xfrm rot="5400000" flipH="1">
            <a:off x="3884596" y="-485061"/>
            <a:ext cx="576074" cy="6285139"/>
          </a:xfrm>
          <a:prstGeom prst="rightBracket">
            <a:avLst>
              <a:gd name="adj" fmla="val 0"/>
            </a:avLst>
          </a:prstGeom>
          <a:noFill/>
          <a:ln w="12700" cap="flat" cmpd="sng" algn="ctr">
            <a:solidFill>
              <a:srgbClr val="33828D"/>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7" name="Right Bracket 273"/>
          <p:cNvSpPr/>
          <p:nvPr/>
        </p:nvSpPr>
        <p:spPr>
          <a:xfrm rot="16200000" flipH="1" flipV="1">
            <a:off x="1156572" y="2301519"/>
            <a:ext cx="695716" cy="831621"/>
          </a:xfrm>
          <a:custGeom>
            <a:avLst/>
            <a:gdLst>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 name="connsiteX2" fmla="*/ 576074 w 576074"/>
              <a:gd name="connsiteY2" fmla="*/ 871100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Lst>
            <a:ahLst/>
            <a:cxnLst>
              <a:cxn ang="0">
                <a:pos x="connsiteX0" y="connsiteY0"/>
              </a:cxn>
              <a:cxn ang="0">
                <a:pos x="connsiteX1" y="connsiteY1"/>
              </a:cxn>
            </a:cxnLst>
            <a:rect l="l" t="t" r="r" b="b"/>
            <a:pathLst>
              <a:path w="576074" h="871106" stroke="0" extrusionOk="0">
                <a:moveTo>
                  <a:pt x="0" y="0"/>
                </a:moveTo>
                <a:lnTo>
                  <a:pt x="576074" y="6"/>
                </a:lnTo>
                <a:lnTo>
                  <a:pt x="576074" y="871100"/>
                </a:lnTo>
                <a:cubicBezTo>
                  <a:pt x="576074" y="871103"/>
                  <a:pt x="318157" y="871106"/>
                  <a:pt x="0" y="871106"/>
                </a:cubicBezTo>
                <a:lnTo>
                  <a:pt x="0" y="0"/>
                </a:lnTo>
                <a:close/>
              </a:path>
              <a:path w="576074" h="871106" fill="none">
                <a:moveTo>
                  <a:pt x="0" y="0"/>
                </a:moveTo>
                <a:lnTo>
                  <a:pt x="576074" y="6"/>
                </a:lnTo>
              </a:path>
            </a:pathLst>
          </a:custGeom>
          <a:noFill/>
          <a:ln w="12700" cap="flat" cmpd="sng" algn="ctr">
            <a:solidFill>
              <a:srgbClr val="FA661C"/>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8" name="Shape 545"/>
          <p:cNvSpPr/>
          <p:nvPr/>
        </p:nvSpPr>
        <p:spPr>
          <a:xfrm>
            <a:off x="628898"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endParaRPr kumimoji="0" lang="en-US" altLang="ja-JP" sz="600" b="0" i="0" u="none" strike="noStrike" kern="0" cap="none" spc="0" normalizeH="0" baseline="0" noProof="0" dirty="0">
              <a:ln>
                <a:noFill/>
              </a:ln>
              <a:solidFill>
                <a:srgbClr val="FFFFFF"/>
              </a:solidFill>
              <a:effectLst/>
              <a:uLnTx/>
              <a:uFillTx/>
              <a:ea typeface="Arial" charset="0"/>
              <a:cs typeface="Arial" charset="0"/>
            </a:endParaRPr>
          </a:p>
        </p:txBody>
      </p:sp>
      <p:sp>
        <p:nvSpPr>
          <p:cNvPr id="399" name="Shape 545"/>
          <p:cNvSpPr/>
          <p:nvPr/>
        </p:nvSpPr>
        <p:spPr>
          <a:xfrm>
            <a:off x="1190067"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400" name="Shape 545"/>
          <p:cNvSpPr/>
          <p:nvPr/>
        </p:nvSpPr>
        <p:spPr>
          <a:xfrm>
            <a:off x="909482"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401" name="Freeform 6"/>
          <p:cNvSpPr>
            <a:spLocks/>
          </p:cNvSpPr>
          <p:nvPr/>
        </p:nvSpPr>
        <p:spPr bwMode="auto">
          <a:xfrm>
            <a:off x="1589598" y="3063123"/>
            <a:ext cx="526810" cy="292832"/>
          </a:xfrm>
          <a:prstGeom prst="rect">
            <a:avLst/>
          </a:prstGeom>
          <a:solidFill>
            <a:srgbClr val="33828D"/>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400" b="1" i="0" u="none" strike="noStrike" kern="0" cap="none" spc="0" normalizeH="0" baseline="0" noProof="0" dirty="0" smtClean="0">
                <a:ln>
                  <a:noFill/>
                </a:ln>
                <a:solidFill>
                  <a:srgbClr val="FFFFFF"/>
                </a:solidFill>
                <a:effectLst/>
                <a:uLnTx/>
                <a:uFillTx/>
                <a:latin typeface="メイリオ"/>
                <a:ea typeface="メイリオ"/>
                <a:cs typeface="メイリオ"/>
              </a:rPr>
              <a:t>コントローラ</a:t>
            </a:r>
          </a:p>
        </p:txBody>
      </p:sp>
      <p:sp>
        <p:nvSpPr>
          <p:cNvPr id="402" name="Freeform 6"/>
          <p:cNvSpPr>
            <a:spLocks/>
          </p:cNvSpPr>
          <p:nvPr/>
        </p:nvSpPr>
        <p:spPr bwMode="auto">
          <a:xfrm>
            <a:off x="1584011" y="3065188"/>
            <a:ext cx="526857" cy="292832"/>
          </a:xfrm>
          <a:prstGeom prst="rect">
            <a:avLst/>
          </a:prstGeom>
          <a:solidFill>
            <a:srgbClr val="FA661C"/>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iscoSansTT ExtraLight"/>
                <a:ea typeface="MS PGothic" panose="020B0600070205080204" pitchFamily="34" charset="-128"/>
                <a:cs typeface=""/>
              </a:rPr>
              <a:t>コントローラ</a:t>
            </a:r>
            <a:endParaRPr lang="ja-JP" altLang="en-US" sz="500" b="1" dirty="0">
              <a:solidFill>
                <a:srgbClr val="FFFFFF"/>
              </a:solidFill>
              <a:latin typeface="CiscoSansTT ExtraLight"/>
              <a:ea typeface="MS PGothic" panose="020B0600070205080204" pitchFamily="34" charset="-128"/>
              <a:cs typeface=""/>
            </a:endParaRPr>
          </a:p>
        </p:txBody>
      </p:sp>
      <p:grpSp>
        <p:nvGrpSpPr>
          <p:cNvPr id="403" name="Group 261"/>
          <p:cNvGrpSpPr/>
          <p:nvPr/>
        </p:nvGrpSpPr>
        <p:grpSpPr>
          <a:xfrm>
            <a:off x="1375433" y="3980959"/>
            <a:ext cx="219450" cy="249899"/>
            <a:chOff x="7320171" y="3878314"/>
            <a:chExt cx="219450" cy="249899"/>
          </a:xfrm>
        </p:grpSpPr>
        <p:sp>
          <p:nvSpPr>
            <p:cNvPr id="404" name="Rectangle 263"/>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405"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06"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07"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08" name="Rounded Rectangle 268"/>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409"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0"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411" name="Group 271"/>
          <p:cNvGrpSpPr/>
          <p:nvPr/>
        </p:nvGrpSpPr>
        <p:grpSpPr>
          <a:xfrm>
            <a:off x="5012511" y="3980959"/>
            <a:ext cx="219450" cy="249899"/>
            <a:chOff x="7320171" y="3878314"/>
            <a:chExt cx="219450" cy="249899"/>
          </a:xfrm>
        </p:grpSpPr>
        <p:sp>
          <p:nvSpPr>
            <p:cNvPr id="412" name="Rectangle 272"/>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413"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4"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5"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6" name="Rounded Rectangle 276"/>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417"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8"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sp>
        <p:nvSpPr>
          <p:cNvPr id="419"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altLang="ja-JP" dirty="0" smtClean="0">
                <a:ea typeface="Meiryo" charset="-128"/>
                <a:cs typeface="Meiryo" charset="-128"/>
              </a:rPr>
              <a:t>Cisco HyperFlex System </a:t>
            </a:r>
            <a:r>
              <a:rPr lang="ja-JP" altLang="en-US" dirty="0" smtClean="0">
                <a:latin typeface="Meiryo" charset="-128"/>
                <a:ea typeface="Meiryo" charset="-128"/>
                <a:cs typeface="Meiryo" charset="-128"/>
              </a:rPr>
              <a:t>の特徴</a:t>
            </a:r>
            <a:r>
              <a:rPr altLang="ja-JP" dirty="0" smtClean="0">
                <a:latin typeface="Meiryo" charset="-128"/>
                <a:ea typeface="Meiryo" charset="-128"/>
                <a:cs typeface="Meiryo" charset="-128"/>
              </a:rPr>
              <a:t/>
            </a:r>
            <a:br>
              <a:rPr altLang="ja-JP" dirty="0" smtClean="0">
                <a:latin typeface="Meiryo" charset="-128"/>
                <a:ea typeface="Meiryo" charset="-128"/>
                <a:cs typeface="Meiryo" charset="-128"/>
              </a:rPr>
            </a:br>
            <a:r>
              <a:rPr lang="ja-JP" altLang="en-US" sz="2000" dirty="0" smtClean="0">
                <a:solidFill>
                  <a:srgbClr val="FF6600"/>
                </a:solidFill>
                <a:latin typeface="Meiryo" charset="-128"/>
                <a:ea typeface="Meiryo" charset="-128"/>
                <a:cs typeface="Meiryo" charset="-128"/>
              </a:rPr>
              <a:t>ダイナミック</a:t>
            </a:r>
            <a:r>
              <a:rPr lang="en-US" altLang="ja-JP" sz="2000" dirty="0" smtClean="0">
                <a:solidFill>
                  <a:srgbClr val="FF6600"/>
                </a:solidFill>
                <a:latin typeface="Meiryo" charset="-128"/>
                <a:ea typeface="Meiryo" charset="-128"/>
                <a:cs typeface="Meiryo" charset="-128"/>
              </a:rPr>
              <a:t> </a:t>
            </a:r>
            <a:r>
              <a:rPr lang="ja-JP" altLang="en-US" sz="2000" dirty="0" smtClean="0">
                <a:solidFill>
                  <a:srgbClr val="FF6600"/>
                </a:solidFill>
                <a:latin typeface="Meiryo" charset="-128"/>
                <a:ea typeface="Meiryo" charset="-128"/>
                <a:cs typeface="Meiryo" charset="-128"/>
              </a:rPr>
              <a:t>データ</a:t>
            </a:r>
            <a:r>
              <a:rPr lang="en-US" altLang="ja-JP" sz="2000" dirty="0" smtClean="0">
                <a:solidFill>
                  <a:srgbClr val="FF6600"/>
                </a:solidFill>
                <a:latin typeface="Meiryo" charset="-128"/>
                <a:ea typeface="Meiryo" charset="-128"/>
                <a:cs typeface="Meiryo" charset="-128"/>
              </a:rPr>
              <a:t> </a:t>
            </a:r>
            <a:r>
              <a:rPr lang="ja-JP" altLang="en-US" sz="2000" dirty="0" smtClean="0">
                <a:solidFill>
                  <a:srgbClr val="FF6600"/>
                </a:solidFill>
                <a:latin typeface="Meiryo" charset="-128"/>
                <a:ea typeface="Meiryo" charset="-128"/>
                <a:cs typeface="Meiryo" charset="-128"/>
              </a:rPr>
              <a:t>ディストリビューション</a:t>
            </a:r>
            <a:endParaRPr altLang="ja-JP" sz="2000" dirty="0">
              <a:solidFill>
                <a:srgbClr val="FFC000"/>
              </a:solidFill>
              <a:latin typeface="Meiryo" charset="-128"/>
              <a:ea typeface="Meiryo" charset="-128"/>
              <a:cs typeface="Meiryo" charset="-128"/>
            </a:endParaRPr>
          </a:p>
        </p:txBody>
      </p:sp>
    </p:spTree>
    <p:extLst>
      <p:ext uri="{BB962C8B-B14F-4D97-AF65-F5344CB8AC3E}">
        <p14:creationId xmlns:p14="http://schemas.microsoft.com/office/powerpoint/2010/main" val="72202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par>
                          <p:cTn id="8" fill="hold">
                            <p:stCondLst>
                              <p:cond delay="500"/>
                            </p:stCondLst>
                            <p:childTnLst>
                              <p:par>
                                <p:cTn id="9" presetID="35" presetClass="emph" presetSubtype="0" repeatCount="2000" fill="hold" grpId="0" nodeType="afterEffect">
                                  <p:stCondLst>
                                    <p:cond delay="0"/>
                                  </p:stCondLst>
                                  <p:childTnLst>
                                    <p:anim calcmode="discrete" valueType="str">
                                      <p:cBhvr>
                                        <p:cTn id="10" dur="250" fill="hold"/>
                                        <p:tgtEl>
                                          <p:spTgt spid="400"/>
                                        </p:tgtEl>
                                        <p:attrNameLst>
                                          <p:attrName>style.visibility</p:attrName>
                                        </p:attrNameLst>
                                      </p:cBhvr>
                                      <p:tavLst>
                                        <p:tav tm="0">
                                          <p:val>
                                            <p:strVal val="hidden"/>
                                          </p:val>
                                        </p:tav>
                                        <p:tav tm="50000">
                                          <p:val>
                                            <p:strVal val="visible"/>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93"/>
                                        </p:tgtEl>
                                        <p:attrNameLst>
                                          <p:attrName>style.visibility</p:attrName>
                                        </p:attrNameLst>
                                      </p:cBhvr>
                                      <p:to>
                                        <p:strVal val="visible"/>
                                      </p:to>
                                    </p:set>
                                    <p:animEffect transition="in" filter="wipe(left)">
                                      <p:cBhvr>
                                        <p:cTn id="14" dur="500"/>
                                        <p:tgtEl>
                                          <p:spTgt spid="393"/>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02"/>
                                        </p:tgtEl>
                                        <p:attrNameLst>
                                          <p:attrName>style.visibility</p:attrName>
                                        </p:attrNameLst>
                                      </p:cBhvr>
                                      <p:to>
                                        <p:strVal val="visible"/>
                                      </p:to>
                                    </p:set>
                                    <p:animEffect transition="in" filter="fade">
                                      <p:cBhvr>
                                        <p:cTn id="18" dur="500"/>
                                        <p:tgtEl>
                                          <p:spTgt spid="402"/>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97"/>
                                        </p:tgtEl>
                                        <p:attrNameLst>
                                          <p:attrName>style.visibility</p:attrName>
                                        </p:attrNameLst>
                                      </p:cBhvr>
                                      <p:to>
                                        <p:strVal val="visible"/>
                                      </p:to>
                                    </p:set>
                                    <p:animEffect transition="in" filter="wipe(down)">
                                      <p:cBhvr>
                                        <p:cTn id="22" dur="500"/>
                                        <p:tgtEl>
                                          <p:spTgt spid="397"/>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394"/>
                                        </p:tgtEl>
                                        <p:attrNameLst>
                                          <p:attrName>style.visibility</p:attrName>
                                        </p:attrNameLst>
                                      </p:cBhvr>
                                      <p:to>
                                        <p:strVal val="visible"/>
                                      </p:to>
                                    </p:set>
                                    <p:animEffect transition="in" filter="wipe(left)">
                                      <p:cBhvr>
                                        <p:cTn id="26" dur="500"/>
                                        <p:tgtEl>
                                          <p:spTgt spid="394"/>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395"/>
                                        </p:tgtEl>
                                        <p:attrNameLst>
                                          <p:attrName>style.visibility</p:attrName>
                                        </p:attrNameLst>
                                      </p:cBhvr>
                                      <p:to>
                                        <p:strVal val="visible"/>
                                      </p:to>
                                    </p:set>
                                    <p:animEffect transition="in" filter="wipe(left)">
                                      <p:cBhvr>
                                        <p:cTn id="30" dur="500"/>
                                        <p:tgtEl>
                                          <p:spTgt spid="39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396"/>
                                        </p:tgtEl>
                                        <p:attrNameLst>
                                          <p:attrName>style.visibility</p:attrName>
                                        </p:attrNameLst>
                                      </p:cBhvr>
                                      <p:to>
                                        <p:strVal val="visible"/>
                                      </p:to>
                                    </p:set>
                                    <p:animEffect transition="in" filter="wipe(left)">
                                      <p:cBhvr>
                                        <p:cTn id="34" dur="500"/>
                                        <p:tgtEl>
                                          <p:spTgt spid="39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18"/>
                                        </p:tgtEl>
                                      </p:cBhvr>
                                    </p:animEffect>
                                    <p:set>
                                      <p:cBhvr>
                                        <p:cTn id="39" dur="1" fill="hold">
                                          <p:stCondLst>
                                            <p:cond delay="499"/>
                                          </p:stCondLst>
                                        </p:cTn>
                                        <p:tgtEl>
                                          <p:spTgt spid="21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02"/>
                                        </p:tgtEl>
                                      </p:cBhvr>
                                    </p:animEffect>
                                    <p:set>
                                      <p:cBhvr>
                                        <p:cTn id="42" dur="1" fill="hold">
                                          <p:stCondLst>
                                            <p:cond delay="499"/>
                                          </p:stCondLst>
                                        </p:cTn>
                                        <p:tgtEl>
                                          <p:spTgt spid="40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93"/>
                                        </p:tgtEl>
                                      </p:cBhvr>
                                    </p:animEffect>
                                    <p:set>
                                      <p:cBhvr>
                                        <p:cTn id="45" dur="1" fill="hold">
                                          <p:stCondLst>
                                            <p:cond delay="499"/>
                                          </p:stCondLst>
                                        </p:cTn>
                                        <p:tgtEl>
                                          <p:spTgt spid="39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97"/>
                                        </p:tgtEl>
                                      </p:cBhvr>
                                    </p:animEffect>
                                    <p:set>
                                      <p:cBhvr>
                                        <p:cTn id="48" dur="1" fill="hold">
                                          <p:stCondLst>
                                            <p:cond delay="499"/>
                                          </p:stCondLst>
                                        </p:cTn>
                                        <p:tgtEl>
                                          <p:spTgt spid="39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4"/>
                                        </p:tgtEl>
                                      </p:cBhvr>
                                    </p:animEffect>
                                    <p:set>
                                      <p:cBhvr>
                                        <p:cTn id="51" dur="1" fill="hold">
                                          <p:stCondLst>
                                            <p:cond delay="499"/>
                                          </p:stCondLst>
                                        </p:cTn>
                                        <p:tgtEl>
                                          <p:spTgt spid="39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95"/>
                                        </p:tgtEl>
                                      </p:cBhvr>
                                    </p:animEffect>
                                    <p:set>
                                      <p:cBhvr>
                                        <p:cTn id="54" dur="1" fill="hold">
                                          <p:stCondLst>
                                            <p:cond delay="499"/>
                                          </p:stCondLst>
                                        </p:cTn>
                                        <p:tgtEl>
                                          <p:spTgt spid="39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96"/>
                                        </p:tgtEl>
                                      </p:cBhvr>
                                    </p:animEffect>
                                    <p:set>
                                      <p:cBhvr>
                                        <p:cTn id="57" dur="1" fill="hold">
                                          <p:stCondLst>
                                            <p:cond delay="499"/>
                                          </p:stCondLst>
                                        </p:cTn>
                                        <p:tgtEl>
                                          <p:spTgt spid="396"/>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397"/>
                                        </p:tgtEl>
                                      </p:cBhvr>
                                    </p:animEffect>
                                    <p:set>
                                      <p:cBhvr>
                                        <p:cTn id="60" dur="1" fill="hold">
                                          <p:stCondLst>
                                            <p:cond delay="499"/>
                                          </p:stCondLst>
                                        </p:cTn>
                                        <p:tgtEl>
                                          <p:spTgt spid="397"/>
                                        </p:tgtEl>
                                        <p:attrNameLst>
                                          <p:attrName>style.visibility</p:attrName>
                                        </p:attrNameLst>
                                      </p:cBhvr>
                                      <p:to>
                                        <p:strVal val="hidden"/>
                                      </p:to>
                                    </p:set>
                                  </p:childTnLst>
                                </p:cTn>
                              </p:par>
                              <p:par>
                                <p:cTn id="61" presetID="16" presetClass="entr" presetSubtype="37" fill="hold" nodeType="withEffect">
                                  <p:stCondLst>
                                    <p:cond delay="0"/>
                                  </p:stCondLst>
                                  <p:childTnLst>
                                    <p:set>
                                      <p:cBhvr>
                                        <p:cTn id="62" dur="1" fill="hold">
                                          <p:stCondLst>
                                            <p:cond delay="0"/>
                                          </p:stCondLst>
                                        </p:cTn>
                                        <p:tgtEl>
                                          <p:spTgt spid="388"/>
                                        </p:tgtEl>
                                        <p:attrNameLst>
                                          <p:attrName>style.visibility</p:attrName>
                                        </p:attrNameLst>
                                      </p:cBhvr>
                                      <p:to>
                                        <p:strVal val="visible"/>
                                      </p:to>
                                    </p:set>
                                    <p:animEffect transition="in" filter="barn(outVertical)">
                                      <p:cBhvr>
                                        <p:cTn id="63" dur="500"/>
                                        <p:tgtEl>
                                          <p:spTgt spid="388"/>
                                        </p:tgtEl>
                                      </p:cBhvr>
                                    </p:animEffect>
                                  </p:childTnLst>
                                </p:cTn>
                              </p:par>
                            </p:childTnLst>
                          </p:cTn>
                        </p:par>
                        <p:par>
                          <p:cTn id="64" fill="hold">
                            <p:stCondLst>
                              <p:cond delay="500"/>
                            </p:stCondLst>
                            <p:childTnLst>
                              <p:par>
                                <p:cTn id="65" presetID="22" presetClass="entr" presetSubtype="8" fill="hold" grpId="2" nodeType="afterEffect">
                                  <p:stCondLst>
                                    <p:cond delay="500"/>
                                  </p:stCondLst>
                                  <p:childTnLst>
                                    <p:set>
                                      <p:cBhvr>
                                        <p:cTn id="66" dur="1" fill="hold">
                                          <p:stCondLst>
                                            <p:cond delay="0"/>
                                          </p:stCondLst>
                                        </p:cTn>
                                        <p:tgtEl>
                                          <p:spTgt spid="393"/>
                                        </p:tgtEl>
                                        <p:attrNameLst>
                                          <p:attrName>style.visibility</p:attrName>
                                        </p:attrNameLst>
                                      </p:cBhvr>
                                      <p:to>
                                        <p:strVal val="visible"/>
                                      </p:to>
                                    </p:set>
                                    <p:animEffect transition="in" filter="wipe(left)">
                                      <p:cBhvr>
                                        <p:cTn id="67" dur="500"/>
                                        <p:tgtEl>
                                          <p:spTgt spid="393"/>
                                        </p:tgtEl>
                                      </p:cBhvr>
                                    </p:animEffect>
                                  </p:childTnLst>
                                </p:cTn>
                              </p:par>
                              <p:par>
                                <p:cTn id="68" presetID="35" presetClass="emph" presetSubtype="0" repeatCount="2000" fill="hold" grpId="0" nodeType="withEffect">
                                  <p:stCondLst>
                                    <p:cond delay="750"/>
                                  </p:stCondLst>
                                  <p:childTnLst>
                                    <p:anim calcmode="discrete" valueType="str">
                                      <p:cBhvr>
                                        <p:cTn id="69" dur="250" fill="hold"/>
                                        <p:tgtEl>
                                          <p:spTgt spid="401"/>
                                        </p:tgtEl>
                                        <p:attrNameLst>
                                          <p:attrName>style.visibility</p:attrName>
                                        </p:attrNameLst>
                                      </p:cBhvr>
                                      <p:tavLst>
                                        <p:tav tm="0">
                                          <p:val>
                                            <p:strVal val="hidden"/>
                                          </p:val>
                                        </p:tav>
                                        <p:tav tm="50000">
                                          <p:val>
                                            <p:strVal val="visible"/>
                                          </p:val>
                                        </p:tav>
                                      </p:tavLst>
                                    </p:anim>
                                  </p:childTnLst>
                                </p:cTn>
                              </p:par>
                              <p:par>
                                <p:cTn id="70" presetID="22" presetClass="entr" presetSubtype="8" fill="hold" grpId="2" nodeType="withEffect">
                                  <p:stCondLst>
                                    <p:cond delay="750"/>
                                  </p:stCondLst>
                                  <p:childTnLst>
                                    <p:set>
                                      <p:cBhvr>
                                        <p:cTn id="71" dur="1" fill="hold">
                                          <p:stCondLst>
                                            <p:cond delay="0"/>
                                          </p:stCondLst>
                                        </p:cTn>
                                        <p:tgtEl>
                                          <p:spTgt spid="394"/>
                                        </p:tgtEl>
                                        <p:attrNameLst>
                                          <p:attrName>style.visibility</p:attrName>
                                        </p:attrNameLst>
                                      </p:cBhvr>
                                      <p:to>
                                        <p:strVal val="visible"/>
                                      </p:to>
                                    </p:set>
                                    <p:animEffect transition="in" filter="wipe(left)">
                                      <p:cBhvr>
                                        <p:cTn id="72" dur="500"/>
                                        <p:tgtEl>
                                          <p:spTgt spid="394"/>
                                        </p:tgtEl>
                                      </p:cBhvr>
                                    </p:animEffect>
                                  </p:childTnLst>
                                </p:cTn>
                              </p:par>
                              <p:par>
                                <p:cTn id="73" presetID="22" presetClass="entr" presetSubtype="8" fill="hold" grpId="2" nodeType="withEffect">
                                  <p:stCondLst>
                                    <p:cond delay="750"/>
                                  </p:stCondLst>
                                  <p:childTnLst>
                                    <p:set>
                                      <p:cBhvr>
                                        <p:cTn id="74" dur="1" fill="hold">
                                          <p:stCondLst>
                                            <p:cond delay="0"/>
                                          </p:stCondLst>
                                        </p:cTn>
                                        <p:tgtEl>
                                          <p:spTgt spid="395"/>
                                        </p:tgtEl>
                                        <p:attrNameLst>
                                          <p:attrName>style.visibility</p:attrName>
                                        </p:attrNameLst>
                                      </p:cBhvr>
                                      <p:to>
                                        <p:strVal val="visible"/>
                                      </p:to>
                                    </p:set>
                                    <p:animEffect transition="in" filter="wipe(left)">
                                      <p:cBhvr>
                                        <p:cTn id="75" dur="500"/>
                                        <p:tgtEl>
                                          <p:spTgt spid="395"/>
                                        </p:tgtEl>
                                      </p:cBhvr>
                                    </p:animEffect>
                                  </p:childTnLst>
                                </p:cTn>
                              </p:par>
                              <p:par>
                                <p:cTn id="76" presetID="22" presetClass="entr" presetSubtype="8" fill="hold" grpId="2" nodeType="withEffect">
                                  <p:stCondLst>
                                    <p:cond delay="750"/>
                                  </p:stCondLst>
                                  <p:childTnLst>
                                    <p:set>
                                      <p:cBhvr>
                                        <p:cTn id="77" dur="1" fill="hold">
                                          <p:stCondLst>
                                            <p:cond delay="0"/>
                                          </p:stCondLst>
                                        </p:cTn>
                                        <p:tgtEl>
                                          <p:spTgt spid="396"/>
                                        </p:tgtEl>
                                        <p:attrNameLst>
                                          <p:attrName>style.visibility</p:attrName>
                                        </p:attrNameLst>
                                      </p:cBhvr>
                                      <p:to>
                                        <p:strVal val="visible"/>
                                      </p:to>
                                    </p:set>
                                    <p:animEffect transition="in" filter="wipe(left)">
                                      <p:cBhvr>
                                        <p:cTn id="78" dur="500"/>
                                        <p:tgtEl>
                                          <p:spTgt spid="396"/>
                                        </p:tgtEl>
                                      </p:cBhvr>
                                    </p:animEffect>
                                  </p:childTnLst>
                                </p:cTn>
                              </p:par>
                            </p:childTnLst>
                          </p:cTn>
                        </p:par>
                        <p:par>
                          <p:cTn id="79" fill="hold">
                            <p:stCondLst>
                              <p:cond delay="1750"/>
                            </p:stCondLst>
                            <p:childTnLst>
                              <p:par>
                                <p:cTn id="80" presetID="10" presetClass="entr" presetSubtype="0" fill="hold" nodeType="afterEffect">
                                  <p:stCondLst>
                                    <p:cond delay="0"/>
                                  </p:stCondLst>
                                  <p:childTnLst>
                                    <p:set>
                                      <p:cBhvr>
                                        <p:cTn id="81" dur="1" fill="hold">
                                          <p:stCondLst>
                                            <p:cond delay="0"/>
                                          </p:stCondLst>
                                        </p:cTn>
                                        <p:tgtEl>
                                          <p:spTgt spid="215"/>
                                        </p:tgtEl>
                                        <p:attrNameLst>
                                          <p:attrName>style.visibility</p:attrName>
                                        </p:attrNameLst>
                                      </p:cBhvr>
                                      <p:to>
                                        <p:strVal val="visible"/>
                                      </p:to>
                                    </p:set>
                                    <p:animEffect transition="in" filter="fade">
                                      <p:cBhvr>
                                        <p:cTn id="82"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393" grpId="1" animBg="1"/>
      <p:bldP spid="393" grpId="2" animBg="1"/>
      <p:bldP spid="394" grpId="0" animBg="1"/>
      <p:bldP spid="394" grpId="1" animBg="1"/>
      <p:bldP spid="394" grpId="2" animBg="1"/>
      <p:bldP spid="395" grpId="0" animBg="1"/>
      <p:bldP spid="395" grpId="1" animBg="1"/>
      <p:bldP spid="395" grpId="2" animBg="1"/>
      <p:bldP spid="396" grpId="0" animBg="1"/>
      <p:bldP spid="396" grpId="1" animBg="1"/>
      <p:bldP spid="396" grpId="2" animBg="1"/>
      <p:bldP spid="397" grpId="0" animBg="1"/>
      <p:bldP spid="397" grpId="1" animBg="1"/>
      <p:bldP spid="397" grpId="2" animBg="1"/>
      <p:bldP spid="400" grpId="0" animBg="1"/>
      <p:bldP spid="401" grpId="0" animBg="1"/>
      <p:bldP spid="402" grpId="0" animBg="1"/>
      <p:bldP spid="40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NBABT_Open and Close Theme">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クラシック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3.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2017_16x9_Corporate template_default_J.potx" id="{AA63D02F-AFB2-41EA-B531-D7BB095EB12D}" vid="{1A1EB197-6721-4CF7-B82B-FE52B01B2B74}"/>
    </a:ext>
  </a:extLst>
</a:theme>
</file>

<file path=ppt/theme/theme4.xml><?xml version="1.0" encoding="utf-8"?>
<a:theme xmlns:a="http://schemas.openxmlformats.org/drawingml/2006/main" name="CiscoThemeJul2017">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ThemeJul2017" id="{592D7256-DB21-A84E-9B9D-877816E468E5}" vid="{F8E909BA-C1BB-4345-B4B9-4D03AA88F517}"/>
    </a:ext>
  </a:extLst>
</a:theme>
</file>

<file path=ppt/theme/theme5.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19342</TotalTime>
  <Words>1953</Words>
  <Application>Microsoft Macintosh PowerPoint</Application>
  <PresentationFormat>画面に合わせる (16:9)</PresentationFormat>
  <Paragraphs>543</Paragraphs>
  <Slides>30</Slides>
  <Notes>1</Notes>
  <HiddenSlides>0</HiddenSlides>
  <MMClips>3</MMClips>
  <ScaleCrop>false</ScaleCrop>
  <HeadingPairs>
    <vt:vector size="6" baseType="variant">
      <vt:variant>
        <vt:lpstr>使用されているフォント</vt:lpstr>
      </vt:variant>
      <vt:variant>
        <vt:i4>21</vt:i4>
      </vt:variant>
      <vt:variant>
        <vt:lpstr>テーマ</vt:lpstr>
      </vt:variant>
      <vt:variant>
        <vt:i4>5</vt:i4>
      </vt:variant>
      <vt:variant>
        <vt:lpstr>スライド タイトル</vt:lpstr>
      </vt:variant>
      <vt:variant>
        <vt:i4>30</vt:i4>
      </vt:variant>
    </vt:vector>
  </HeadingPairs>
  <TitlesOfParts>
    <vt:vector size="56" baseType="lpstr">
      <vt:lpstr>Broadway</vt:lpstr>
      <vt:lpstr>Calibri</vt:lpstr>
      <vt:lpstr>Century Gothic</vt:lpstr>
      <vt:lpstr>Ciscolight</vt:lpstr>
      <vt:lpstr>CiscoSans</vt:lpstr>
      <vt:lpstr>CiscoSans ExtraLight</vt:lpstr>
      <vt:lpstr>CiscoSans Thin</vt:lpstr>
      <vt:lpstr>CiscoSansTT</vt:lpstr>
      <vt:lpstr>CiscoSansTT ExtraLight</vt:lpstr>
      <vt:lpstr>CiscoSansTT Light</vt:lpstr>
      <vt:lpstr>CiscoSansTT Thin</vt:lpstr>
      <vt:lpstr>Hiragino Maru Gothic Pro W4</vt:lpstr>
      <vt:lpstr>Meiryo</vt:lpstr>
      <vt:lpstr>MS PGothic</vt:lpstr>
      <vt:lpstr>ＭＳ Ｐゴシック</vt:lpstr>
      <vt:lpstr>Tipo de letra del sistema Fina</vt:lpstr>
      <vt:lpstr>Verdana</vt:lpstr>
      <vt:lpstr>Wingdings</vt:lpstr>
      <vt:lpstr>Zapf Dingbats</vt:lpstr>
      <vt:lpstr>メイリオ</vt:lpstr>
      <vt:lpstr>Arial</vt:lpstr>
      <vt:lpstr>Blue theme 2014 16x9</vt:lpstr>
      <vt:lpstr>TNBABT_Open and Close Theme</vt:lpstr>
      <vt:lpstr>Blue theme 2015 16x9</vt:lpstr>
      <vt:lpstr>CiscoThemeJul2017</vt:lpstr>
      <vt:lpstr>1_Blue theme 2015 16x9</vt:lpstr>
      <vt:lpstr>  シスコのハイパーコンバージド インフラ HyperFlex ご紹介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NDS Limited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日隈亜衣子</dc:creator>
  <cp:lastModifiedBy>Microsoft Office ユーザー</cp:lastModifiedBy>
  <cp:revision>160</cp:revision>
  <dcterms:created xsi:type="dcterms:W3CDTF">2015-04-01T06:37:35Z</dcterms:created>
  <dcterms:modified xsi:type="dcterms:W3CDTF">2017-12-08T08:20:23Z</dcterms:modified>
</cp:coreProperties>
</file>