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135" r:id="rId2"/>
  </p:sldMasterIdLst>
  <p:notesMasterIdLst>
    <p:notesMasterId r:id="rId39"/>
  </p:notesMasterIdLst>
  <p:handoutMasterIdLst>
    <p:handoutMasterId r:id="rId40"/>
  </p:handoutMasterIdLst>
  <p:sldIdLst>
    <p:sldId id="697" r:id="rId3"/>
    <p:sldId id="609" r:id="rId4"/>
    <p:sldId id="610" r:id="rId5"/>
    <p:sldId id="681" r:id="rId6"/>
    <p:sldId id="682" r:id="rId7"/>
    <p:sldId id="694" r:id="rId8"/>
    <p:sldId id="684" r:id="rId9"/>
    <p:sldId id="685" r:id="rId10"/>
    <p:sldId id="688" r:id="rId11"/>
    <p:sldId id="691" r:id="rId12"/>
    <p:sldId id="687" r:id="rId13"/>
    <p:sldId id="615" r:id="rId14"/>
    <p:sldId id="616" r:id="rId15"/>
    <p:sldId id="617" r:id="rId16"/>
    <p:sldId id="641" r:id="rId17"/>
    <p:sldId id="690" r:id="rId18"/>
    <p:sldId id="642" r:id="rId19"/>
    <p:sldId id="643" r:id="rId20"/>
    <p:sldId id="655" r:id="rId21"/>
    <p:sldId id="692" r:id="rId22"/>
    <p:sldId id="620" r:id="rId23"/>
    <p:sldId id="621" r:id="rId24"/>
    <p:sldId id="622" r:id="rId25"/>
    <p:sldId id="696" r:id="rId26"/>
    <p:sldId id="652" r:id="rId27"/>
    <p:sldId id="653" r:id="rId28"/>
    <p:sldId id="654" r:id="rId29"/>
    <p:sldId id="626" r:id="rId30"/>
    <p:sldId id="667" r:id="rId31"/>
    <p:sldId id="670" r:id="rId32"/>
    <p:sldId id="628" r:id="rId33"/>
    <p:sldId id="695" r:id="rId34"/>
    <p:sldId id="635" r:id="rId35"/>
    <p:sldId id="633" r:id="rId36"/>
    <p:sldId id="693" r:id="rId37"/>
    <p:sldId id="634" r:id="rId38"/>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521415D9-36F7-43E2-AB2F-B90AF26B5E84}">
      <p14:sectionLst xmlns:p14="http://schemas.microsoft.com/office/powerpoint/2010/main">
        <p14:section name="Cisco Umbrella BMD" id="{C2305B7B-F794-6440-A9A9-94C20CD4956C}">
          <p14:sldIdLst>
            <p14:sldId id="697"/>
            <p14:sldId id="609"/>
          </p14:sldIdLst>
        </p14:section>
        <p14:section name="Market trends" id="{77B3736B-ED09-D840-83E0-496739061184}">
          <p14:sldIdLst>
            <p14:sldId id="610"/>
            <p14:sldId id="681"/>
            <p14:sldId id="682"/>
            <p14:sldId id="694"/>
            <p14:sldId id="684"/>
            <p14:sldId id="685"/>
            <p14:sldId id="688"/>
            <p14:sldId id="691"/>
            <p14:sldId id="687"/>
          </p14:sldIdLst>
        </p14:section>
        <p14:section name="Solution" id="{74B40D29-A163-FB41-98A2-E1081D5EABE9}">
          <p14:sldIdLst>
            <p14:sldId id="615"/>
            <p14:sldId id="616"/>
            <p14:sldId id="617"/>
            <p14:sldId id="641"/>
            <p14:sldId id="690"/>
            <p14:sldId id="642"/>
            <p14:sldId id="643"/>
            <p14:sldId id="655"/>
            <p14:sldId id="692"/>
            <p14:sldId id="620"/>
            <p14:sldId id="621"/>
            <p14:sldId id="622"/>
            <p14:sldId id="696"/>
            <p14:sldId id="652"/>
            <p14:sldId id="653"/>
            <p14:sldId id="654"/>
            <p14:sldId id="626"/>
            <p14:sldId id="667"/>
            <p14:sldId id="670"/>
            <p14:sldId id="628"/>
            <p14:sldId id="695"/>
            <p14:sldId id="635"/>
            <p14:sldId id="633"/>
            <p14:sldId id="693"/>
            <p14:sldId id="63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son Cyr"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8117D"/>
    <a:srgbClr val="F37821"/>
    <a:srgbClr val="AB0033"/>
    <a:srgbClr val="FFCC00"/>
    <a:srgbClr val="6CC04A"/>
    <a:srgbClr val="333333"/>
    <a:srgbClr val="666666"/>
    <a:srgbClr val="999999"/>
    <a:srgbClr val="DDDDDD"/>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autoAdjust="0"/>
    <p:restoredTop sz="92330"/>
  </p:normalViewPr>
  <p:slideViewPr>
    <p:cSldViewPr snapToGrid="0" snapToObjects="1">
      <p:cViewPr varScale="1">
        <p:scale>
          <a:sx n="70" d="100"/>
          <a:sy n="70" d="100"/>
        </p:scale>
        <p:origin x="840" y="176"/>
      </p:cViewPr>
      <p:guideLst>
        <p:guide orient="horz" pos="1620"/>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46" d="100"/>
        <a:sy n="46" d="100"/>
      </p:scale>
      <p:origin x="0" y="0"/>
    </p:cViewPr>
  </p:sorterViewPr>
  <p:notesViewPr>
    <p:cSldViewPr snapToGrid="0" snapToObjects="1" showGuides="1">
      <p:cViewPr varScale="1">
        <p:scale>
          <a:sx n="84" d="100"/>
          <a:sy n="84" d="100"/>
        </p:scale>
        <p:origin x="-8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commentAuthors" Target="commentAuthors.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a:ea typeface="ＭＳ Ｐゴシック"/>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1CB33F-3A4D-9645-BE40-BB72E9FBD98A}" type="datetimeFigureOut">
              <a:rPr lang="en-US" smtClean="0">
                <a:latin typeface="Arial"/>
                <a:ea typeface="ＭＳ Ｐゴシック"/>
              </a:rPr>
              <a:t>12/8/17</a:t>
            </a:fld>
            <a:endParaRPr lang="ja-JP">
              <a:latin typeface="Arial"/>
              <a:ea typeface="ＭＳ Ｐゴシック"/>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a:ea typeface="ＭＳ Ｐゴシック"/>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0D486C-286C-0944-8620-65C5EE0CD874}" type="slidenum">
              <a:rPr lang="en-US" smtClean="0">
                <a:latin typeface="Arial"/>
                <a:ea typeface="ＭＳ Ｐゴシック"/>
              </a:rPr>
              <a:t>‹#›</a:t>
            </a:fld>
            <a:endParaRPr lang="ja-JP">
              <a:latin typeface="Arial"/>
              <a:ea typeface="ＭＳ Ｐゴシック"/>
            </a:endParaRPr>
          </a:p>
        </p:txBody>
      </p:sp>
    </p:spTree>
    <p:extLst>
      <p:ext uri="{BB962C8B-B14F-4D97-AF65-F5344CB8AC3E}">
        <p14:creationId xmlns:p14="http://schemas.microsoft.com/office/powerpoint/2010/main" val="2033568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a:ea typeface="ＭＳ Ｐゴシック"/>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F27E8-4051-E147-AEC2-7B97A9803A92}" type="datetimeFigureOut">
              <a:rPr lang="en-US" altLang="ja-JP" smtClean="0">
                <a:latin typeface="Arial"/>
                <a:ea typeface="ＭＳ Ｐゴシック"/>
              </a:rPr>
              <a:t>12/8/17</a:t>
            </a:fld>
            <a:endParaRPr lang="ja-JP" altLang="en-US" dirty="0">
              <a:latin typeface="Arial"/>
              <a:ea typeface="ＭＳ Ｐゴシック"/>
            </a:endParaRPr>
          </a:p>
        </p:txBody>
      </p:sp>
      <p:sp>
        <p:nvSpPr>
          <p:cNvPr id="4" name="Slide Image Placeholder 3"/>
          <p:cNvSpPr>
            <a:spLocks noGrp="1" noRot="1" noChangeAspect="1"/>
          </p:cNvSpPr>
          <p:nvPr>
            <p:ph type="sldImg" idx="2"/>
          </p:nvPr>
        </p:nvSpPr>
        <p:spPr>
          <a:xfrm>
            <a:off x="685800" y="458788"/>
            <a:ext cx="5486400" cy="3086100"/>
          </a:xfrm>
          <a:prstGeom prst="rect">
            <a:avLst/>
          </a:prstGeom>
          <a:noFill/>
          <a:ln w="12700">
            <a:solidFill>
              <a:prstClr val="black"/>
            </a:solidFill>
          </a:ln>
        </p:spPr>
        <p:txBody>
          <a:bodyPr vert="horz" lIns="91440" tIns="45720" rIns="91440" bIns="45720" rtlCol="0" anchor="ctr"/>
          <a:lstStyle/>
          <a:p>
            <a:endParaRPr lang="en-US">
              <a:latin typeface="Calibri"/>
              <a:ea typeface="ＭＳ Ｐゴシック"/>
            </a:endParaRPr>
          </a:p>
        </p:txBody>
      </p:sp>
      <p:sp>
        <p:nvSpPr>
          <p:cNvPr id="5" name="Notes Placeholder 4"/>
          <p:cNvSpPr>
            <a:spLocks noGrp="1"/>
          </p:cNvSpPr>
          <p:nvPr>
            <p:ph type="body" sz="quarter" idx="3"/>
          </p:nvPr>
        </p:nvSpPr>
        <p:spPr>
          <a:xfrm>
            <a:off x="685800" y="3544887"/>
            <a:ext cx="5486400" cy="5140325"/>
          </a:xfrm>
          <a:prstGeom prst="rect">
            <a:avLst/>
          </a:prstGeom>
        </p:spPr>
        <p:txBody>
          <a:bodyPr vert="horz" lIns="91440" tIns="45720" rIns="91440" bIns="45720" rtlCol="0"/>
          <a:lstStyle/>
          <a:p>
            <a:pPr lvl="0"/>
            <a:r>
              <a:rPr lang="en-US" altLang="ja-JP" dirty="0" smtClean="0"/>
              <a:t>Click to edit Master text styles</a:t>
            </a:r>
          </a:p>
          <a:p>
            <a:pPr lvl="1"/>
            <a:r>
              <a:rPr lang="en-US" altLang="ja-JP" dirty="0" smtClean="0"/>
              <a:t>Second level</a:t>
            </a:r>
          </a:p>
          <a:p>
            <a:pPr lvl="2"/>
            <a:r>
              <a:rPr lang="en-US" altLang="ja-JP" dirty="0" smtClean="0"/>
              <a:t>Third level</a:t>
            </a:r>
          </a:p>
          <a:p>
            <a:pPr lvl="3"/>
            <a:r>
              <a:rPr lang="en-US" altLang="ja-JP" dirty="0" smtClean="0"/>
              <a:t>Fourth level</a:t>
            </a:r>
          </a:p>
          <a:p>
            <a:pPr lvl="4"/>
            <a:r>
              <a:rPr lang="en-US" altLang="ja-JP" dirty="0" smtClean="0"/>
              <a:t>Fifth level</a:t>
            </a:r>
            <a:endParaRPr lang="ja-JP" alt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a:ea typeface="ＭＳ Ｐゴシック"/>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B8799-42A2-4D43-AF76-D3220836283D}" type="slidenum">
              <a:rPr lang="en-US" altLang="ja-JP" smtClean="0">
                <a:latin typeface="Arial"/>
                <a:ea typeface="ＭＳ Ｐゴシック"/>
              </a:rPr>
              <a:t>‹#›</a:t>
            </a:fld>
            <a:endParaRPr lang="ja-JP" altLang="en-US" dirty="0">
              <a:latin typeface="Arial"/>
              <a:ea typeface="ＭＳ Ｐゴシック"/>
            </a:endParaRPr>
          </a:p>
        </p:txBody>
      </p:sp>
    </p:spTree>
    <p:extLst>
      <p:ext uri="{BB962C8B-B14F-4D97-AF65-F5344CB8AC3E}">
        <p14:creationId xmlns:p14="http://schemas.microsoft.com/office/powerpoint/2010/main" val="143562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2</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482732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Clr>
                <a:schemeClr val="tx1"/>
              </a:buClr>
              <a:buFont typeface="Arial" charset="0"/>
              <a:buChar char="•"/>
            </a:pPr>
            <a:r>
              <a:rPr lang="ja-JP" altLang="en-US" sz="1200" b="0" i="0" kern="1200" dirty="0" smtClean="0">
                <a:solidFill>
                  <a:schemeClr val="tx1"/>
                </a:solidFill>
                <a:effectLst/>
                <a:latin typeface="+mn-lt"/>
                <a:ea typeface="+mn-ea"/>
                <a:cs typeface="+mn-cs"/>
              </a:rPr>
              <a:t>ここには、</a:t>
            </a:r>
            <a:r>
              <a:rPr lang="en-US" altLang="ja-JP" sz="1200" b="0" i="0" kern="1200" dirty="0" smtClean="0">
                <a:solidFill>
                  <a:schemeClr val="tx1"/>
                </a:solidFill>
                <a:effectLst/>
                <a:latin typeface="+mn-lt"/>
                <a:ea typeface="+mn-ea"/>
                <a:cs typeface="+mn-cs"/>
              </a:rPr>
              <a:t>SIG</a:t>
            </a:r>
            <a:r>
              <a:rPr lang="ja-JP" altLang="en-US" sz="1200" b="0" i="0" kern="1200" dirty="0" smtClean="0">
                <a:solidFill>
                  <a:schemeClr val="tx1"/>
                </a:solidFill>
                <a:effectLst/>
                <a:latin typeface="+mn-lt"/>
                <a:ea typeface="+mn-ea"/>
                <a:cs typeface="+mn-cs"/>
              </a:rPr>
              <a:t>のコア機能がリストされています。</a:t>
            </a:r>
            <a:br>
              <a:rPr lang="ja-JP" altLang="en-US" sz="1200" b="0" i="0" kern="1200" dirty="0" smtClean="0">
                <a:solidFill>
                  <a:schemeClr val="tx1"/>
                </a:solidFill>
                <a:effectLst/>
                <a:latin typeface="+mn-lt"/>
                <a:ea typeface="+mn-ea"/>
                <a:cs typeface="+mn-cs"/>
              </a:rPr>
            </a:br>
            <a:r>
              <a:rPr lang="ja-JP" altLang="en-US" sz="1200" b="0" i="0" kern="1200" dirty="0" smtClean="0">
                <a:solidFill>
                  <a:schemeClr val="tx1"/>
                </a:solidFill>
                <a:effectLst/>
                <a:latin typeface="+mn-lt"/>
                <a:ea typeface="+mn-ea"/>
                <a:cs typeface="+mn-cs"/>
              </a:rPr>
              <a:t/>
            </a:r>
            <a:br>
              <a:rPr lang="ja-JP" altLang="en-US" sz="1200" b="0" i="0" kern="1200" dirty="0" smtClean="0">
                <a:solidFill>
                  <a:schemeClr val="tx1"/>
                </a:solidFill>
                <a:effectLst/>
                <a:latin typeface="+mn-lt"/>
                <a:ea typeface="+mn-ea"/>
                <a:cs typeface="+mn-cs"/>
              </a:rPr>
            </a:br>
            <a:r>
              <a:rPr lang="en-US" altLang="ja-JP" sz="1200" b="0" i="0" kern="1200" dirty="0" smtClean="0">
                <a:solidFill>
                  <a:schemeClr val="tx1"/>
                </a:solidFill>
                <a:effectLst/>
                <a:latin typeface="+mn-lt"/>
                <a:ea typeface="+mn-ea"/>
                <a:cs typeface="+mn-cs"/>
              </a:rPr>
              <a:t>VPN</a:t>
            </a:r>
            <a:r>
              <a:rPr lang="ja-JP" altLang="en-US" sz="1200" b="0" i="0" kern="1200" dirty="0" smtClean="0">
                <a:solidFill>
                  <a:schemeClr val="tx1"/>
                </a:solidFill>
                <a:effectLst/>
                <a:latin typeface="+mn-lt"/>
                <a:ea typeface="+mn-ea"/>
                <a:cs typeface="+mn-cs"/>
              </a:rPr>
              <a:t>外であっても、企業ネットワークのオン</a:t>
            </a:r>
            <a:r>
              <a:rPr lang="en-US" altLang="ja-JP" sz="1200" b="0" i="0" kern="1200" dirty="0" smtClean="0">
                <a:solidFill>
                  <a:schemeClr val="tx1"/>
                </a:solidFill>
                <a:effectLst/>
                <a:latin typeface="+mn-lt"/>
                <a:ea typeface="+mn-ea"/>
                <a:cs typeface="+mn-cs"/>
              </a:rPr>
              <a:t>/</a:t>
            </a:r>
            <a:r>
              <a:rPr lang="ja-JP" altLang="en-US" sz="1200" b="0" i="0" kern="1200" dirty="0" smtClean="0">
                <a:solidFill>
                  <a:schemeClr val="tx1"/>
                </a:solidFill>
                <a:effectLst/>
                <a:latin typeface="+mn-lt"/>
                <a:ea typeface="+mn-ea"/>
                <a:cs typeface="+mn-cs"/>
              </a:rPr>
              <a:t>オフの可視性と施行</a:t>
            </a:r>
            <a:br>
              <a:rPr lang="ja-JP" altLang="en-US" sz="1200" b="0" i="0" kern="1200" dirty="0" smtClean="0">
                <a:solidFill>
                  <a:schemeClr val="tx1"/>
                </a:solidFill>
                <a:effectLst/>
                <a:latin typeface="+mn-lt"/>
                <a:ea typeface="+mn-ea"/>
                <a:cs typeface="+mn-cs"/>
              </a:rPr>
            </a:br>
            <a:r>
              <a:rPr lang="ja-JP" altLang="en-US" sz="1200" b="0" i="0" kern="1200" dirty="0" smtClean="0">
                <a:solidFill>
                  <a:schemeClr val="tx1"/>
                </a:solidFill>
                <a:effectLst/>
                <a:latin typeface="+mn-lt"/>
                <a:ea typeface="+mn-ea"/>
                <a:cs typeface="+mn-cs"/>
              </a:rPr>
              <a:t/>
            </a:r>
            <a:br>
              <a:rPr lang="ja-JP" altLang="en-US" sz="1200" b="0" i="0" kern="1200" dirty="0" smtClean="0">
                <a:solidFill>
                  <a:schemeClr val="tx1"/>
                </a:solidFill>
                <a:effectLst/>
                <a:latin typeface="+mn-lt"/>
                <a:ea typeface="+mn-ea"/>
                <a:cs typeface="+mn-cs"/>
              </a:rPr>
            </a:br>
            <a:r>
              <a:rPr lang="ja-JP" altLang="en-US" sz="1200" b="0" i="0" kern="1200" dirty="0" smtClean="0">
                <a:solidFill>
                  <a:schemeClr val="tx1"/>
                </a:solidFill>
                <a:effectLst/>
                <a:latin typeface="+mn-lt"/>
                <a:ea typeface="+mn-ea"/>
                <a:cs typeface="+mn-cs"/>
              </a:rPr>
              <a:t>すべてのポートおよびプロトコルでの脅威からの保護</a:t>
            </a:r>
            <a:br>
              <a:rPr lang="ja-JP" altLang="en-US" sz="1200" b="0" i="0" kern="1200" dirty="0" smtClean="0">
                <a:solidFill>
                  <a:schemeClr val="tx1"/>
                </a:solidFill>
                <a:effectLst/>
                <a:latin typeface="+mn-lt"/>
                <a:ea typeface="+mn-ea"/>
                <a:cs typeface="+mn-cs"/>
              </a:rPr>
            </a:br>
            <a:r>
              <a:rPr lang="ja-JP" altLang="en-US" sz="1200" b="0" i="0" kern="1200" dirty="0" smtClean="0">
                <a:solidFill>
                  <a:schemeClr val="tx1"/>
                </a:solidFill>
                <a:effectLst/>
                <a:latin typeface="+mn-lt"/>
                <a:ea typeface="+mn-ea"/>
                <a:cs typeface="+mn-cs"/>
              </a:rPr>
              <a:t/>
            </a:r>
            <a:br>
              <a:rPr lang="ja-JP" altLang="en-US" sz="1200" b="0" i="0" kern="1200" dirty="0" smtClean="0">
                <a:solidFill>
                  <a:schemeClr val="tx1"/>
                </a:solidFill>
                <a:effectLst/>
                <a:latin typeface="+mn-lt"/>
                <a:ea typeface="+mn-ea"/>
                <a:cs typeface="+mn-cs"/>
              </a:rPr>
            </a:br>
            <a:r>
              <a:rPr lang="ja-JP" altLang="en-US" sz="1200" b="0" i="0" kern="1200" dirty="0" smtClean="0">
                <a:solidFill>
                  <a:schemeClr val="tx1"/>
                </a:solidFill>
                <a:effectLst/>
                <a:latin typeface="+mn-lt"/>
                <a:ea typeface="+mn-ea"/>
                <a:cs typeface="+mn-cs"/>
              </a:rPr>
              <a:t>セキュリティアプライアンス、インテリジェンスプラットフォーム</a:t>
            </a:r>
            <a:r>
              <a:rPr lang="en-US" altLang="ja-JP" sz="1200" b="0" i="0" kern="1200" dirty="0" smtClean="0">
                <a:solidFill>
                  <a:schemeClr val="tx1"/>
                </a:solidFill>
                <a:effectLst/>
                <a:latin typeface="+mn-lt"/>
                <a:ea typeface="+mn-ea"/>
                <a:cs typeface="+mn-cs"/>
              </a:rPr>
              <a:t>/</a:t>
            </a:r>
            <a:r>
              <a:rPr lang="ja-JP" altLang="en-US" sz="1200" b="0" i="0" kern="1200" dirty="0" smtClean="0">
                <a:solidFill>
                  <a:schemeClr val="tx1"/>
                </a:solidFill>
                <a:effectLst/>
                <a:latin typeface="+mn-lt"/>
                <a:ea typeface="+mn-ea"/>
                <a:cs typeface="+mn-cs"/>
              </a:rPr>
              <a:t>フィード、</a:t>
            </a:r>
            <a:r>
              <a:rPr lang="en-US" altLang="ja-JP" sz="1200" b="0" i="0" kern="1200" dirty="0" smtClean="0">
                <a:solidFill>
                  <a:schemeClr val="tx1"/>
                </a:solidFill>
                <a:effectLst/>
                <a:latin typeface="+mn-lt"/>
                <a:ea typeface="+mn-ea"/>
                <a:cs typeface="+mn-cs"/>
              </a:rPr>
              <a:t>CASB</a:t>
            </a:r>
            <a:r>
              <a:rPr lang="ja-JP" altLang="en-US" sz="1200" b="0" i="0" kern="1200" dirty="0" smtClean="0">
                <a:solidFill>
                  <a:schemeClr val="tx1"/>
                </a:solidFill>
                <a:effectLst/>
                <a:latin typeface="+mn-lt"/>
                <a:ea typeface="+mn-ea"/>
                <a:cs typeface="+mn-cs"/>
              </a:rPr>
              <a:t>などの既存のセキュリティと統合するオープンプラットフォーム</a:t>
            </a:r>
            <a:br>
              <a:rPr lang="ja-JP" altLang="en-US" sz="1200" b="0" i="0" kern="1200" dirty="0" smtClean="0">
                <a:solidFill>
                  <a:schemeClr val="tx1"/>
                </a:solidFill>
                <a:effectLst/>
                <a:latin typeface="+mn-lt"/>
                <a:ea typeface="+mn-ea"/>
                <a:cs typeface="+mn-cs"/>
              </a:rPr>
            </a:br>
            <a:r>
              <a:rPr lang="ja-JP" altLang="en-US" sz="1200" b="0" i="0" kern="1200" dirty="0" smtClean="0">
                <a:solidFill>
                  <a:schemeClr val="tx1"/>
                </a:solidFill>
                <a:effectLst/>
                <a:latin typeface="+mn-lt"/>
                <a:ea typeface="+mn-ea"/>
                <a:cs typeface="+mn-cs"/>
              </a:rPr>
              <a:t/>
            </a:r>
            <a:br>
              <a:rPr lang="ja-JP" altLang="en-US" sz="1200" b="0" i="0" kern="1200" dirty="0" smtClean="0">
                <a:solidFill>
                  <a:schemeClr val="tx1"/>
                </a:solidFill>
                <a:effectLst/>
                <a:latin typeface="+mn-lt"/>
                <a:ea typeface="+mn-ea"/>
                <a:cs typeface="+mn-cs"/>
              </a:rPr>
            </a:br>
            <a:r>
              <a:rPr lang="ja-JP" altLang="en-US" sz="1200" b="0" i="0" kern="1200" dirty="0" smtClean="0">
                <a:solidFill>
                  <a:schemeClr val="tx1"/>
                </a:solidFill>
                <a:effectLst/>
                <a:latin typeface="+mn-lt"/>
                <a:ea typeface="+mn-ea"/>
                <a:cs typeface="+mn-cs"/>
              </a:rPr>
              <a:t>グローバルな要求から収集され、リアルタイムで処理されたライブ脅威インテリジェンス</a:t>
            </a:r>
            <a:br>
              <a:rPr lang="ja-JP" altLang="en-US" sz="1200" b="0" i="0" kern="1200" dirty="0" smtClean="0">
                <a:solidFill>
                  <a:schemeClr val="tx1"/>
                </a:solidFill>
                <a:effectLst/>
                <a:latin typeface="+mn-lt"/>
                <a:ea typeface="+mn-ea"/>
                <a:cs typeface="+mn-cs"/>
              </a:rPr>
            </a:br>
            <a:r>
              <a:rPr lang="ja-JP" altLang="en-US" sz="1200" b="0" i="0" kern="1200" dirty="0" smtClean="0">
                <a:solidFill>
                  <a:schemeClr val="tx1"/>
                </a:solidFill>
                <a:effectLst/>
                <a:latin typeface="+mn-lt"/>
                <a:ea typeface="+mn-ea"/>
                <a:cs typeface="+mn-cs"/>
              </a:rPr>
              <a:t/>
            </a:r>
            <a:br>
              <a:rPr lang="ja-JP" altLang="en-US" sz="1200" b="0" i="0" kern="1200" dirty="0" smtClean="0">
                <a:solidFill>
                  <a:schemeClr val="tx1"/>
                </a:solidFill>
                <a:effectLst/>
                <a:latin typeface="+mn-lt"/>
                <a:ea typeface="+mn-ea"/>
                <a:cs typeface="+mn-cs"/>
              </a:rPr>
            </a:br>
            <a:r>
              <a:rPr lang="ja-JP" altLang="en-US" sz="1200" b="0" i="0" kern="1200" dirty="0" smtClean="0">
                <a:solidFill>
                  <a:schemeClr val="tx1"/>
                </a:solidFill>
                <a:effectLst/>
                <a:latin typeface="+mn-lt"/>
                <a:ea typeface="+mn-ea"/>
                <a:cs typeface="+mn-cs"/>
              </a:rPr>
              <a:t>ウェブトラフィックのプロキシベースの検査</a:t>
            </a:r>
            <a:br>
              <a:rPr lang="ja-JP" altLang="en-US" sz="1200" b="0" i="0" kern="1200" dirty="0" smtClean="0">
                <a:solidFill>
                  <a:schemeClr val="tx1"/>
                </a:solidFill>
                <a:effectLst/>
                <a:latin typeface="+mn-lt"/>
                <a:ea typeface="+mn-ea"/>
                <a:cs typeface="+mn-cs"/>
              </a:rPr>
            </a:br>
            <a:r>
              <a:rPr lang="ja-JP" altLang="en-US" sz="1200" b="0" i="0" kern="1200" dirty="0" smtClean="0">
                <a:solidFill>
                  <a:schemeClr val="tx1"/>
                </a:solidFill>
                <a:effectLst/>
                <a:latin typeface="+mn-lt"/>
                <a:ea typeface="+mn-ea"/>
                <a:cs typeface="+mn-cs"/>
              </a:rPr>
              <a:t/>
            </a:r>
            <a:br>
              <a:rPr lang="ja-JP" altLang="en-US" sz="1200" b="0" i="0" kern="1200" dirty="0" smtClean="0">
                <a:solidFill>
                  <a:schemeClr val="tx1"/>
                </a:solidFill>
                <a:effectLst/>
                <a:latin typeface="+mn-lt"/>
                <a:ea typeface="+mn-ea"/>
                <a:cs typeface="+mn-cs"/>
              </a:rPr>
            </a:br>
            <a:r>
              <a:rPr lang="en-US" altLang="ja-JP" sz="1200" b="0" i="0" kern="1200" dirty="0" smtClean="0">
                <a:solidFill>
                  <a:schemeClr val="tx1"/>
                </a:solidFill>
                <a:effectLst/>
                <a:latin typeface="+mn-lt"/>
                <a:ea typeface="+mn-ea"/>
                <a:cs typeface="+mn-cs"/>
              </a:rPr>
              <a:t>AV</a:t>
            </a:r>
            <a:r>
              <a:rPr lang="ja-JP" altLang="en-US" sz="1200" b="0" i="0" kern="1200" dirty="0" smtClean="0">
                <a:solidFill>
                  <a:schemeClr val="tx1"/>
                </a:solidFill>
                <a:effectLst/>
                <a:latin typeface="+mn-lt"/>
                <a:ea typeface="+mn-ea"/>
                <a:cs typeface="+mn-cs"/>
              </a:rPr>
              <a:t>エンジンとビヘイビアサンドボックスによるファイル検査</a:t>
            </a:r>
            <a:br>
              <a:rPr lang="ja-JP" altLang="en-US" sz="1200" b="0" i="0" kern="1200" dirty="0" smtClean="0">
                <a:solidFill>
                  <a:schemeClr val="tx1"/>
                </a:solidFill>
                <a:effectLst/>
                <a:latin typeface="+mn-lt"/>
                <a:ea typeface="+mn-ea"/>
                <a:cs typeface="+mn-cs"/>
              </a:rPr>
            </a:br>
            <a:r>
              <a:rPr lang="ja-JP" altLang="en-US" sz="1200" b="0" i="0" kern="1200" dirty="0" smtClean="0">
                <a:solidFill>
                  <a:schemeClr val="tx1"/>
                </a:solidFill>
                <a:effectLst/>
                <a:latin typeface="+mn-lt"/>
                <a:ea typeface="+mn-ea"/>
                <a:cs typeface="+mn-cs"/>
              </a:rPr>
              <a:t/>
            </a:r>
            <a:br>
              <a:rPr lang="ja-JP" altLang="en-US" sz="1200" b="0" i="0" kern="1200" dirty="0" smtClean="0">
                <a:solidFill>
                  <a:schemeClr val="tx1"/>
                </a:solidFill>
                <a:effectLst/>
                <a:latin typeface="+mn-lt"/>
                <a:ea typeface="+mn-ea"/>
                <a:cs typeface="+mn-cs"/>
              </a:rPr>
            </a:br>
            <a:r>
              <a:rPr lang="en-US" altLang="ja-JP" sz="1200" b="0" i="0" kern="1200" dirty="0" smtClean="0">
                <a:solidFill>
                  <a:schemeClr val="tx1"/>
                </a:solidFill>
                <a:effectLst/>
                <a:latin typeface="+mn-lt"/>
                <a:ea typeface="+mn-ea"/>
                <a:cs typeface="+mn-cs"/>
              </a:rPr>
              <a:t>SaaS</a:t>
            </a:r>
            <a:r>
              <a:rPr lang="ja-JP" altLang="en-US" sz="1200" b="0" i="0" kern="1200" dirty="0" smtClean="0">
                <a:solidFill>
                  <a:schemeClr val="tx1"/>
                </a:solidFill>
                <a:effectLst/>
                <a:latin typeface="+mn-lt"/>
                <a:ea typeface="+mn-ea"/>
                <a:cs typeface="+mn-cs"/>
              </a:rPr>
              <a:t>アプリケーションの発見と管理</a:t>
            </a:r>
            <a:br>
              <a:rPr lang="ja-JP" altLang="en-US" sz="1200" b="0" i="0" kern="1200" dirty="0" smtClean="0">
                <a:solidFill>
                  <a:schemeClr val="tx1"/>
                </a:solidFill>
                <a:effectLst/>
                <a:latin typeface="+mn-lt"/>
                <a:ea typeface="+mn-ea"/>
                <a:cs typeface="+mn-cs"/>
              </a:rPr>
            </a:br>
            <a:r>
              <a:rPr lang="ja-JP" altLang="en-US" sz="1200" b="0" i="0" kern="1200" dirty="0" smtClean="0">
                <a:solidFill>
                  <a:schemeClr val="tx1"/>
                </a:solidFill>
                <a:effectLst/>
                <a:latin typeface="+mn-lt"/>
                <a:ea typeface="+mn-ea"/>
                <a:cs typeface="+mn-cs"/>
              </a:rPr>
              <a:t/>
            </a:r>
            <a:br>
              <a:rPr lang="ja-JP" altLang="en-US" sz="1200" b="0" i="0" kern="1200" dirty="0" smtClean="0">
                <a:solidFill>
                  <a:schemeClr val="tx1"/>
                </a:solidFill>
                <a:effectLst/>
                <a:latin typeface="+mn-lt"/>
                <a:ea typeface="+mn-ea"/>
                <a:cs typeface="+mn-cs"/>
              </a:rPr>
            </a:br>
            <a:r>
              <a:rPr lang="ja-JP" altLang="en-US" sz="1200" b="0" i="0" kern="1200" dirty="0" smtClean="0">
                <a:solidFill>
                  <a:schemeClr val="tx1"/>
                </a:solidFill>
                <a:effectLst/>
                <a:latin typeface="+mn-lt"/>
                <a:ea typeface="+mn-ea"/>
                <a:cs typeface="+mn-cs"/>
              </a:rPr>
              <a:t>そして、より多くのセキュリティコントロールがクラウドに移行するにつれて、</a:t>
            </a:r>
            <a:r>
              <a:rPr lang="en-US" altLang="ja-JP" sz="1200" b="0" i="0" kern="1200" dirty="0" smtClean="0">
                <a:solidFill>
                  <a:schemeClr val="tx1"/>
                </a:solidFill>
                <a:effectLst/>
                <a:latin typeface="+mn-lt"/>
                <a:ea typeface="+mn-ea"/>
                <a:cs typeface="+mn-cs"/>
              </a:rPr>
              <a:t>SIG</a:t>
            </a:r>
            <a:r>
              <a:rPr lang="ja-JP" altLang="en-US" sz="1200" b="0" i="0" kern="1200" dirty="0" smtClean="0">
                <a:solidFill>
                  <a:schemeClr val="tx1"/>
                </a:solidFill>
                <a:effectLst/>
                <a:latin typeface="+mn-lt"/>
                <a:ea typeface="+mn-ea"/>
                <a:cs typeface="+mn-cs"/>
              </a:rPr>
              <a:t>は将来の能力を構築するためのプラットフォームを提供します。</a:t>
            </a:r>
          </a:p>
          <a:p>
            <a:endParaRPr lang="ja-JP" altLang="en-US" sz="1200" strike="noStrike" kern="1200" dirty="0" smtClean="0">
              <a:solidFill>
                <a:schemeClr val="tx1"/>
              </a:solidFill>
              <a:latin typeface="Calibri"/>
              <a:ea typeface="ＭＳ Ｐゴシック"/>
            </a:endParaRPr>
          </a:p>
          <a:p>
            <a:endParaRPr lang="ja-JP" altLang="en-US" sz="1200" strike="noStrike" kern="1200" dirty="0" smtClean="0">
              <a:solidFill>
                <a:schemeClr val="tx1"/>
              </a:solidFill>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11</a:t>
            </a:fld>
            <a:endParaRPr lang="en-US">
              <a:latin typeface="Arial"/>
              <a:ea typeface="ＭＳ Ｐゴシック"/>
            </a:endParaRPr>
          </a:p>
        </p:txBody>
      </p:sp>
    </p:spTree>
    <p:extLst>
      <p:ext uri="{BB962C8B-B14F-4D97-AF65-F5344CB8AC3E}">
        <p14:creationId xmlns:p14="http://schemas.microsoft.com/office/powerpoint/2010/main" val="158261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smtClean="0">
                <a:latin typeface="Calibri"/>
                <a:ea typeface="ＭＳ Ｐゴシック"/>
              </a:rPr>
              <a:t>Umbrella </a:t>
            </a:r>
            <a:r>
              <a:rPr lang="ja-JP" altLang="en-US" dirty="0" smtClean="0">
                <a:latin typeface="Calibri"/>
                <a:ea typeface="ＭＳ Ｐゴシック"/>
              </a:rPr>
              <a:t>は、シスコのセキュア インターネット ゲートウェイ製</a:t>
            </a:r>
            <a:r>
              <a:rPr lang="ja-JP" altLang="en-US" smtClean="0">
                <a:latin typeface="Calibri"/>
                <a:ea typeface="ＭＳ Ｐゴシック"/>
              </a:rPr>
              <a:t>品です。</a:t>
            </a:r>
            <a:endParaRPr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12</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331886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ja-JP" dirty="0" smtClean="0">
                <a:latin typeface="Calibri"/>
                <a:ea typeface="ＭＳ Ｐゴシック"/>
              </a:rPr>
              <a:t>Cisco Umbrella </a:t>
            </a:r>
            <a:r>
              <a:rPr lang="ja-JP" altLang="en-US" dirty="0" smtClean="0">
                <a:latin typeface="Calibri"/>
                <a:ea typeface="ＭＳ Ｐゴシック"/>
              </a:rPr>
              <a:t>は、ユーザがどこにいても、インターネット上の脅威を</a:t>
            </a:r>
            <a:r>
              <a:rPr lang="ja-JP" altLang="en-US" b="1" dirty="0" smtClean="0">
                <a:latin typeface="Calibri"/>
                <a:ea typeface="ＭＳ Ｐゴシック"/>
              </a:rPr>
              <a:t>最前線で</a:t>
            </a:r>
            <a:r>
              <a:rPr lang="ja-JP" altLang="en-US" b="1" smtClean="0">
                <a:latin typeface="Calibri"/>
                <a:ea typeface="ＭＳ Ｐゴシック"/>
              </a:rPr>
              <a:t>防御</a:t>
            </a:r>
            <a:r>
              <a:rPr lang="ja-JP" altLang="en-US" smtClean="0">
                <a:latin typeface="Calibri"/>
                <a:ea typeface="ＭＳ Ｐゴシック"/>
              </a:rPr>
              <a:t>します。</a:t>
            </a:r>
            <a:endParaRPr lang="ja-JP" altLang="en-US" dirty="0" smtClean="0">
              <a:latin typeface="Calibri"/>
              <a:ea typeface="ＭＳ Ｐゴシック"/>
            </a:endParaRPr>
          </a:p>
          <a:p>
            <a:pPr marL="171450" indent="-171450">
              <a:buFontTx/>
              <a:buChar char="-"/>
            </a:pPr>
            <a:r>
              <a:rPr lang="ja-JP" altLang="en-US" b="1" dirty="0" smtClean="0">
                <a:latin typeface="Calibri"/>
                <a:ea typeface="ＭＳ Ｐゴシック"/>
              </a:rPr>
              <a:t>インターネットのアクティビティ パターンを分析し、学習する</a:t>
            </a:r>
            <a:r>
              <a:rPr lang="ja-JP" altLang="en-US" dirty="0" smtClean="0">
                <a:latin typeface="Calibri"/>
                <a:ea typeface="ＭＳ Ｐゴシック"/>
              </a:rPr>
              <a:t>ことで、</a:t>
            </a:r>
            <a:r>
              <a:rPr lang="en-US" altLang="ja-JP" dirty="0" smtClean="0">
                <a:latin typeface="Calibri"/>
                <a:ea typeface="ＭＳ Ｐゴシック"/>
              </a:rPr>
              <a:t>Umbrella </a:t>
            </a:r>
            <a:r>
              <a:rPr lang="ja-JP" altLang="en-US" dirty="0" smtClean="0">
                <a:latin typeface="Calibri"/>
                <a:ea typeface="ＭＳ Ｐゴシック"/>
              </a:rPr>
              <a:t>は既存の脅威と新たな脅威の基盤となる攻撃者のインフラストラクチャを自動的に明らかにします。そして</a:t>
            </a:r>
            <a:r>
              <a:rPr lang="ja-JP" altLang="en-US" b="1" dirty="0" smtClean="0">
                <a:latin typeface="Calibri"/>
                <a:ea typeface="ＭＳ Ｐゴシック"/>
              </a:rPr>
              <a:t>悪意のある要求がネットワークまたはエンドポイントに到達する前に、予防</a:t>
            </a:r>
            <a:r>
              <a:rPr lang="ja-JP" altLang="en-US" b="1" smtClean="0">
                <a:latin typeface="Calibri"/>
                <a:ea typeface="ＭＳ Ｐゴシック"/>
              </a:rPr>
              <a:t>的にブロック</a:t>
            </a:r>
            <a:r>
              <a:rPr lang="ja-JP" altLang="en-US" smtClean="0">
                <a:latin typeface="Calibri"/>
                <a:ea typeface="ＭＳ Ｐゴシック"/>
              </a:rPr>
              <a:t>します。</a:t>
            </a:r>
            <a:endParaRPr lang="ja-JP" altLang="en-US" dirty="0" smtClean="0">
              <a:latin typeface="Calibri"/>
              <a:ea typeface="ＭＳ Ｐゴシック"/>
            </a:endParaRPr>
          </a:p>
          <a:p>
            <a:pPr marL="171450" indent="-171450">
              <a:buFontTx/>
              <a:buChar char="-"/>
            </a:pPr>
            <a:r>
              <a:rPr lang="en-US" altLang="ja-JP" dirty="0" smtClean="0">
                <a:latin typeface="Calibri"/>
                <a:ea typeface="ＭＳ Ｐゴシック"/>
              </a:rPr>
              <a:t>Cisco Umbrella </a:t>
            </a:r>
            <a:r>
              <a:rPr lang="ja-JP" altLang="en-US" dirty="0" smtClean="0">
                <a:latin typeface="Calibri"/>
                <a:ea typeface="ＭＳ Ｐゴシック"/>
              </a:rPr>
              <a:t>を使用することで、フィッシングやマルウェアによる感染を早期に阻止し、感染したデバイスをすばやく特定し、データ漏洩を</a:t>
            </a:r>
            <a:r>
              <a:rPr lang="ja-JP" altLang="en-US" smtClean="0">
                <a:latin typeface="Calibri"/>
                <a:ea typeface="ＭＳ Ｐゴシック"/>
              </a:rPr>
              <a:t>防ぐことができます。</a:t>
            </a:r>
            <a:endParaRPr lang="ja-JP" altLang="en-US" dirty="0" smtClean="0">
              <a:latin typeface="Calibri"/>
              <a:ea typeface="ＭＳ Ｐゴシック"/>
            </a:endParaRPr>
          </a:p>
          <a:p>
            <a:pPr marL="171450" indent="-171450">
              <a:buFontTx/>
              <a:buChar char="-"/>
            </a:pPr>
            <a:r>
              <a:rPr lang="en-US" altLang="ja-JP" dirty="0" smtClean="0">
                <a:latin typeface="Calibri"/>
                <a:ea typeface="ＭＳ Ｐゴシック"/>
              </a:rPr>
              <a:t>Umbrella </a:t>
            </a:r>
            <a:r>
              <a:rPr lang="ja-JP" altLang="en-US" dirty="0" smtClean="0">
                <a:latin typeface="Calibri"/>
                <a:ea typeface="ＭＳ Ｐゴシック"/>
              </a:rPr>
              <a:t>は</a:t>
            </a:r>
            <a:r>
              <a:rPr lang="ja-JP" altLang="en-US" b="1" dirty="0" smtClean="0">
                <a:latin typeface="Calibri"/>
                <a:ea typeface="ＭＳ Ｐゴシック"/>
              </a:rPr>
              <a:t>インターネットを基盤に構築され、クラウドから提供される</a:t>
            </a:r>
            <a:r>
              <a:rPr lang="ja-JP" altLang="en-US" dirty="0" smtClean="0">
                <a:latin typeface="Calibri"/>
                <a:ea typeface="ＭＳ Ｐゴシック"/>
              </a:rPr>
              <a:t>ため、すべての場所やユーザに渡ってインターネット アクティビティを</a:t>
            </a:r>
            <a:r>
              <a:rPr lang="ja-JP" altLang="en-US" b="1" dirty="0" smtClean="0">
                <a:latin typeface="Calibri"/>
                <a:ea typeface="ＭＳ Ｐゴシック"/>
              </a:rPr>
              <a:t>完全に可視</a:t>
            </a:r>
            <a:r>
              <a:rPr lang="ja-JP" altLang="en-US" b="1" smtClean="0">
                <a:latin typeface="Calibri"/>
                <a:ea typeface="ＭＳ Ｐゴシック"/>
              </a:rPr>
              <a:t>化</a:t>
            </a:r>
            <a:r>
              <a:rPr lang="ja-JP" altLang="en-US" smtClean="0">
                <a:latin typeface="Calibri"/>
                <a:ea typeface="ＭＳ Ｐゴシック"/>
              </a:rPr>
              <a:t>します。</a:t>
            </a:r>
            <a:endParaRPr lang="ja-JP" altLang="en-US" dirty="0" smtClean="0">
              <a:latin typeface="Calibri"/>
              <a:ea typeface="ＭＳ Ｐゴシック"/>
            </a:endParaRPr>
          </a:p>
          <a:p>
            <a:pPr marL="171450" indent="-171450">
              <a:buFontTx/>
              <a:buChar char="-"/>
            </a:pPr>
            <a:r>
              <a:rPr lang="ja-JP" altLang="en-US" dirty="0" smtClean="0">
                <a:latin typeface="Calibri"/>
                <a:ea typeface="ＭＳ Ｐゴシック"/>
              </a:rPr>
              <a:t>さらに、導入と管理が最も</a:t>
            </a:r>
            <a:r>
              <a:rPr lang="ja-JP" altLang="en-US" b="1" dirty="0" smtClean="0">
                <a:latin typeface="Calibri"/>
                <a:ea typeface="ＭＳ Ｐゴシック"/>
              </a:rPr>
              <a:t>シンプルなセキュリティ</a:t>
            </a:r>
            <a:r>
              <a:rPr lang="ja-JP" altLang="en-US" dirty="0" smtClean="0">
                <a:latin typeface="Calibri"/>
                <a:ea typeface="ＭＳ Ｐゴシック"/>
              </a:rPr>
              <a:t>製品の </a:t>
            </a:r>
            <a:r>
              <a:rPr lang="en-US" altLang="ja-JP" smtClean="0">
                <a:latin typeface="Calibri"/>
                <a:ea typeface="ＭＳ Ｐゴシック"/>
              </a:rPr>
              <a:t>1 </a:t>
            </a:r>
            <a:r>
              <a:rPr lang="ja-JP" altLang="en-US" smtClean="0">
                <a:latin typeface="Calibri"/>
                <a:ea typeface="ＭＳ Ｐゴシック"/>
              </a:rPr>
              <a:t>つです。</a:t>
            </a:r>
            <a:endParaRPr lang="ja-JP" altLang="en-US" dirty="0" smtClean="0">
              <a:latin typeface="Calibri"/>
              <a:ea typeface="ＭＳ Ｐゴシック"/>
            </a:endParaRPr>
          </a:p>
          <a:p>
            <a:endParaRPr lang="ja-JP" altLang="en-US" dirty="0" smtClean="0">
              <a:latin typeface="Calibri"/>
              <a:ea typeface="ＭＳ Ｐゴシック"/>
              <a:cs typeface="ＭＳ Ｐゴシック" charset="-128"/>
            </a:endParaRPr>
          </a:p>
          <a:p>
            <a:r>
              <a:rPr lang="ja-JP" altLang="en-US" dirty="0" smtClean="0">
                <a:latin typeface="Calibri"/>
                <a:ea typeface="ＭＳ Ｐゴシック"/>
              </a:rPr>
              <a:t>それでは、</a:t>
            </a:r>
            <a:r>
              <a:rPr lang="en-US" altLang="ja-JP" dirty="0" smtClean="0">
                <a:latin typeface="Calibri"/>
                <a:ea typeface="ＭＳ Ｐゴシック"/>
              </a:rPr>
              <a:t>Umbrella </a:t>
            </a:r>
            <a:r>
              <a:rPr lang="ja-JP" altLang="en-US" dirty="0" smtClean="0">
                <a:latin typeface="Calibri"/>
                <a:ea typeface="ＭＳ Ｐゴシック"/>
              </a:rPr>
              <a:t>が環境にどのように適合するかを</a:t>
            </a:r>
            <a:r>
              <a:rPr lang="ja-JP" altLang="en-US" smtClean="0">
                <a:latin typeface="Calibri"/>
                <a:ea typeface="ＭＳ Ｐゴシック"/>
              </a:rPr>
              <a:t>見てみましょう。</a:t>
            </a:r>
            <a:endParaRPr lang="ja-JP" altLang="en-US" dirty="0" smtClean="0">
              <a:latin typeface="Calibri"/>
              <a:ea typeface="ＭＳ Ｐゴシック"/>
              <a:cs typeface="ＭＳ Ｐゴシック" charset="-128"/>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13</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73119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t" latinLnBrk="0" hangingPunct="0">
              <a:lnSpc>
                <a:spcPct val="100000"/>
              </a:lnSpc>
              <a:spcBef>
                <a:spcPct val="30000"/>
              </a:spcBef>
              <a:spcAft>
                <a:spcPct val="0"/>
              </a:spcAft>
              <a:buClrTx/>
              <a:buSzTx/>
              <a:buFontTx/>
              <a:buChar char="-"/>
              <a:tabLst/>
              <a:defRPr/>
            </a:pPr>
            <a:r>
              <a:rPr lang="ja-JP" altLang="en-US" sz="1200" b="0" i="0" u="none" strike="noStrike" kern="1200" baseline="0" dirty="0" smtClean="0">
                <a:solidFill>
                  <a:schemeClr val="tx1"/>
                </a:solidFill>
                <a:effectLst/>
                <a:latin typeface="Calibri"/>
                <a:ea typeface="ＭＳ Ｐゴシック"/>
              </a:rPr>
              <a:t>今日、セキュリティをどこで適用するかを考えてみましょう。</a:t>
            </a: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ja-JP" altLang="en-US" i="1" dirty="0" smtClean="0">
                <a:latin typeface="Calibri"/>
                <a:ea typeface="ＭＳ Ｐゴシック"/>
              </a:rPr>
              <a:t>質問の提起：ネットワークを保護するために何を使用しますか。エンドポイントですか。</a:t>
            </a:r>
            <a:endParaRPr lang="ja-JP" altLang="en-US" sz="1200" b="0" i="0" u="none" strike="noStrike" kern="1200" baseline="0" dirty="0" smtClean="0">
              <a:solidFill>
                <a:schemeClr val="tx1"/>
              </a:solidFill>
              <a:effectLst/>
              <a:latin typeface="Calibri"/>
              <a:ea typeface="ＭＳ Ｐゴシック"/>
              <a:cs typeface="ＭＳ Ｐゴシック" charset="0"/>
            </a:endParaRP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ja-JP" altLang="en-US" dirty="0" smtClean="0">
                <a:latin typeface="Calibri"/>
                <a:ea typeface="ＭＳ Ｐゴシック"/>
              </a:rPr>
              <a:t>おそらく、本社やブランチ オフィス、ローミングするラップトップにはさまざまな製品が導入されていることでしょう。</a:t>
            </a: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ja-JP" altLang="en-US" dirty="0" smtClean="0">
                <a:latin typeface="Calibri"/>
                <a:ea typeface="ＭＳ Ｐゴシック"/>
              </a:rPr>
              <a:t>そこにはマルウェアが侵入する方法が数多くあります。そのため、複数のセキュリティ レイヤをもたせることが重要です。</a:t>
            </a:r>
          </a:p>
          <a:p>
            <a:pPr marL="0" marR="0" indent="0" algn="l" defTabSz="457200" rtl="0" eaLnBrk="0" fontAlgn="t" latinLnBrk="0" hangingPunct="0">
              <a:lnSpc>
                <a:spcPct val="100000"/>
              </a:lnSpc>
              <a:spcBef>
                <a:spcPct val="30000"/>
              </a:spcBef>
              <a:spcAft>
                <a:spcPct val="0"/>
              </a:spcAft>
              <a:buClrTx/>
              <a:buSzTx/>
              <a:buFontTx/>
              <a:buNone/>
              <a:tabLst/>
              <a:defRPr/>
            </a:pPr>
            <a:endParaRPr lang="ja-JP" altLang="en-US" baseline="0" dirty="0" smtClean="0">
              <a:latin typeface="Calibri"/>
              <a:ea typeface="ＭＳ Ｐゴシック"/>
            </a:endParaRPr>
          </a:p>
          <a:p>
            <a:pPr marL="0" marR="0" indent="0" algn="l" defTabSz="457200" rtl="0" eaLnBrk="0" fontAlgn="t" latinLnBrk="0" hangingPunct="0">
              <a:lnSpc>
                <a:spcPct val="100000"/>
              </a:lnSpc>
              <a:spcBef>
                <a:spcPct val="30000"/>
              </a:spcBef>
              <a:spcAft>
                <a:spcPct val="0"/>
              </a:spcAft>
              <a:buClrTx/>
              <a:buSzTx/>
              <a:buFontTx/>
              <a:buNone/>
              <a:tabLst/>
              <a:defRPr/>
            </a:pPr>
            <a:r>
              <a:rPr lang="en-US" altLang="ja-JP" i="1" baseline="0" dirty="0" smtClean="0">
                <a:latin typeface="Calibri"/>
                <a:ea typeface="ＭＳ Ｐゴシック"/>
              </a:rPr>
              <a:t>Umbrella </a:t>
            </a:r>
            <a:r>
              <a:rPr lang="ja-JP" altLang="en-US" i="1" baseline="0" dirty="0" smtClean="0">
                <a:latin typeface="Calibri"/>
                <a:ea typeface="ＭＳ Ｐゴシック"/>
              </a:rPr>
              <a:t>＋ </a:t>
            </a:r>
            <a:r>
              <a:rPr lang="en-US" altLang="ja-JP" i="1" baseline="0" dirty="0" smtClean="0">
                <a:latin typeface="Calibri"/>
                <a:ea typeface="ＭＳ Ｐゴシック"/>
              </a:rPr>
              <a:t>DNS</a:t>
            </a:r>
            <a:r>
              <a:rPr lang="ja-JP" altLang="en-US" i="1" baseline="0" dirty="0" smtClean="0">
                <a:latin typeface="Calibri"/>
                <a:ea typeface="ＭＳ Ｐゴシック"/>
              </a:rPr>
              <a:t>：</a:t>
            </a: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en-US" altLang="ja-JP" dirty="0" smtClean="0">
                <a:latin typeface="Calibri"/>
                <a:ea typeface="ＭＳ Ｐゴシック"/>
              </a:rPr>
              <a:t>Umbrella </a:t>
            </a:r>
            <a:r>
              <a:rPr lang="ja-JP" altLang="en-US" dirty="0" smtClean="0">
                <a:latin typeface="Calibri"/>
                <a:ea typeface="ＭＳ Ｐゴシック"/>
              </a:rPr>
              <a:t>は、デバイスが悪意のあるサイトや悪意があると思われるサイトに接続するのを最初に防ぐことで、脅威に対する最初の防御レイヤとなります。これにより、マルウェアがネットワークやエンドポイントに侵入する可能性が大幅に低減します。</a:t>
            </a: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en-US" altLang="ja-JP" dirty="0" smtClean="0">
                <a:latin typeface="Calibri"/>
                <a:ea typeface="ＭＳ Ｐゴシック"/>
              </a:rPr>
              <a:t>Umbrella </a:t>
            </a:r>
            <a:r>
              <a:rPr lang="ja-JP" altLang="en-US" dirty="0" smtClean="0">
                <a:latin typeface="Calibri"/>
                <a:ea typeface="ＭＳ Ｐゴシック"/>
              </a:rPr>
              <a:t>はクラウド プラットフォームにトラフィックを届けるメイン メカニズムの </a:t>
            </a:r>
            <a:r>
              <a:rPr lang="en-US" altLang="ja-JP" dirty="0" smtClean="0">
                <a:latin typeface="Calibri"/>
                <a:ea typeface="ＭＳ Ｐゴシック"/>
              </a:rPr>
              <a:t>1 </a:t>
            </a:r>
            <a:r>
              <a:rPr lang="ja-JP" altLang="en-US" dirty="0" smtClean="0">
                <a:latin typeface="Calibri"/>
                <a:ea typeface="ＭＳ Ｐゴシック"/>
              </a:rPr>
              <a:t>つとして </a:t>
            </a:r>
            <a:r>
              <a:rPr lang="en-US" altLang="ja-JP" dirty="0" smtClean="0">
                <a:latin typeface="Calibri"/>
                <a:ea typeface="ＭＳ Ｐゴシック"/>
              </a:rPr>
              <a:t>DNS </a:t>
            </a:r>
            <a:r>
              <a:rPr lang="ja-JP" altLang="en-US" dirty="0" smtClean="0">
                <a:latin typeface="Calibri"/>
                <a:ea typeface="ＭＳ Ｐゴシック"/>
              </a:rPr>
              <a:t>を使い、それをセキュリティの適用にも使います。</a:t>
            </a:r>
            <a:endParaRPr lang="ja-JP" altLang="en-US" baseline="0" dirty="0" smtClean="0">
              <a:latin typeface="Calibri"/>
              <a:ea typeface="ＭＳ Ｐゴシック"/>
            </a:endParaRP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en-US" altLang="ja-JP" dirty="0" smtClean="0">
                <a:latin typeface="Calibri"/>
                <a:ea typeface="ＭＳ Ｐゴシック"/>
              </a:rPr>
              <a:t>DNS </a:t>
            </a:r>
            <a:r>
              <a:rPr lang="ja-JP" altLang="en-US" dirty="0" smtClean="0">
                <a:latin typeface="Calibri"/>
                <a:ea typeface="ＭＳ Ｐゴシック"/>
              </a:rPr>
              <a:t>はインターネットの機能を制御し、ネットワーク内のすべてのデバイスで使用される基本的なコンポーネントです。</a:t>
            </a:r>
          </a:p>
          <a:p>
            <a:pPr marL="171450" marR="0" indent="-171450" algn="l" defTabSz="457200" rtl="0" eaLnBrk="0" fontAlgn="t" latinLnBrk="0" hangingPunct="0">
              <a:lnSpc>
                <a:spcPct val="100000"/>
              </a:lnSpc>
              <a:spcBef>
                <a:spcPct val="30000"/>
              </a:spcBef>
              <a:spcAft>
                <a:spcPct val="0"/>
              </a:spcAft>
              <a:buClrTx/>
              <a:buSzTx/>
              <a:buFontTx/>
              <a:buChar char="-"/>
              <a:tabLst/>
              <a:defRPr/>
            </a:pPr>
            <a:r>
              <a:rPr lang="ja-JP" altLang="en-US" sz="1200" b="0" i="0" u="none" strike="noStrike" kern="1200" baseline="0" dirty="0" smtClean="0">
                <a:solidFill>
                  <a:schemeClr val="tx1"/>
                </a:solidFill>
                <a:effectLst/>
                <a:latin typeface="Calibri"/>
                <a:ea typeface="ＭＳ Ｐゴシック"/>
              </a:rPr>
              <a:t>マルウェア ファイルがダウンロードされる前、またはポートやプロトコルでの </a:t>
            </a:r>
            <a:r>
              <a:rPr lang="en-US" altLang="ja-JP" sz="1200" b="0" i="0" u="none" strike="noStrike" kern="1200" baseline="0" dirty="0" smtClean="0">
                <a:solidFill>
                  <a:schemeClr val="tx1"/>
                </a:solidFill>
                <a:effectLst/>
                <a:latin typeface="Calibri"/>
                <a:ea typeface="ＭＳ Ｐゴシック"/>
              </a:rPr>
              <a:t>IP </a:t>
            </a:r>
            <a:r>
              <a:rPr lang="ja-JP" altLang="en-US" sz="1200" b="0" i="0" u="none" strike="noStrike" kern="1200" baseline="0" dirty="0" smtClean="0">
                <a:solidFill>
                  <a:schemeClr val="tx1"/>
                </a:solidFill>
                <a:effectLst/>
                <a:latin typeface="Calibri"/>
                <a:ea typeface="ＭＳ Ｐゴシック"/>
              </a:rPr>
              <a:t>接続が確立される前でさえ、</a:t>
            </a:r>
            <a:r>
              <a:rPr lang="en-US" altLang="ja-JP" sz="1200" b="0" i="0" u="none" strike="noStrike" kern="1200" baseline="0" dirty="0" smtClean="0">
                <a:solidFill>
                  <a:schemeClr val="tx1"/>
                </a:solidFill>
                <a:effectLst/>
                <a:latin typeface="Calibri"/>
                <a:ea typeface="ＭＳ Ｐゴシック"/>
              </a:rPr>
              <a:t>DNS </a:t>
            </a:r>
            <a:r>
              <a:rPr lang="ja-JP" altLang="en-US" sz="1200" b="0" i="0" u="none" strike="noStrike" kern="1200" baseline="0" dirty="0" smtClean="0">
                <a:solidFill>
                  <a:schemeClr val="tx1"/>
                </a:solidFill>
                <a:effectLst/>
                <a:latin typeface="Calibri"/>
                <a:ea typeface="ＭＳ Ｐゴシック"/>
              </a:rPr>
              <a:t>要求があります。</a:t>
            </a:r>
          </a:p>
          <a:p>
            <a:pPr rtl="0" fontAlgn="t"/>
            <a:endParaRPr lang="ja-JP" altLang="en-US" dirty="0" smtClean="0">
              <a:latin typeface="Calibri"/>
              <a:ea typeface="ＭＳ Ｐゴシック"/>
            </a:endParaRPr>
          </a:p>
          <a:p>
            <a:pPr rtl="0" fontAlgn="t"/>
            <a:r>
              <a:rPr lang="ja-JP" altLang="en-US" dirty="0" smtClean="0">
                <a:latin typeface="Calibri"/>
                <a:ea typeface="ＭＳ Ｐゴシック"/>
              </a:rPr>
              <a:t>次に </a:t>
            </a:r>
            <a:r>
              <a:rPr lang="en-US" altLang="ja-JP" dirty="0" smtClean="0">
                <a:latin typeface="Calibri"/>
                <a:ea typeface="ＭＳ Ｐゴシック"/>
              </a:rPr>
              <a:t>Umbrella </a:t>
            </a:r>
            <a:r>
              <a:rPr lang="ja-JP" altLang="en-US" dirty="0" smtClean="0">
                <a:latin typeface="Calibri"/>
                <a:ea typeface="ＭＳ Ｐゴシック"/>
              </a:rPr>
              <a:t>の主要機能を確認しましょう。</a:t>
            </a:r>
          </a:p>
          <a:p>
            <a:pPr marL="0" indent="0" rtl="0" fontAlgn="t">
              <a:buNone/>
            </a:pPr>
            <a:endParaRPr lang="ja-JP" altLang="en-US" dirty="0" smtClean="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14</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1743466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ja-JP" dirty="0" smtClean="0">
                <a:latin typeface="Calibri"/>
                <a:ea typeface="ＭＳ Ｐゴシック"/>
              </a:rPr>
              <a:t>Umbrella </a:t>
            </a:r>
            <a:r>
              <a:rPr lang="ja-JP" altLang="en-US" dirty="0" smtClean="0">
                <a:latin typeface="Calibri"/>
                <a:ea typeface="ＭＳ Ｐゴシック"/>
              </a:rPr>
              <a:t>は遅延なしで適用します。</a:t>
            </a:r>
          </a:p>
          <a:p>
            <a:pPr marL="171450" indent="-171450">
              <a:buFontTx/>
              <a:buChar char="-"/>
              <a:defRPr/>
            </a:pPr>
            <a:r>
              <a:rPr lang="en-US" altLang="ja-JP" dirty="0" smtClean="0">
                <a:latin typeface="Calibri"/>
                <a:ea typeface="ＭＳ Ｐゴシック"/>
              </a:rPr>
              <a:t>Umbrella </a:t>
            </a:r>
            <a:r>
              <a:rPr lang="ja-JP" altLang="en-US" dirty="0" smtClean="0">
                <a:latin typeface="Calibri"/>
                <a:ea typeface="ＭＳ Ｐゴシック"/>
              </a:rPr>
              <a:t>は </a:t>
            </a:r>
            <a:r>
              <a:rPr lang="en-US" altLang="ja-JP" dirty="0" smtClean="0">
                <a:latin typeface="Calibri"/>
                <a:ea typeface="ＭＳ Ｐゴシック"/>
              </a:rPr>
              <a:t>DNS </a:t>
            </a:r>
            <a:r>
              <a:rPr lang="ja-JP" altLang="en-US" dirty="0" smtClean="0">
                <a:latin typeface="Calibri"/>
                <a:ea typeface="ＭＳ Ｐゴシック"/>
              </a:rPr>
              <a:t>を使ってセキュリティを適用しますが、これはどのように機能するのでしょうか。</a:t>
            </a:r>
          </a:p>
          <a:p>
            <a:pPr marL="171450" indent="-171450">
              <a:buFontTx/>
              <a:buChar char="-"/>
              <a:defRPr/>
            </a:pPr>
            <a:endParaRPr lang="ja-JP" altLang="en-US" dirty="0" smtClean="0">
              <a:latin typeface="Calibri"/>
              <a:ea typeface="ＭＳ Ｐゴシック"/>
            </a:endParaRPr>
          </a:p>
          <a:p>
            <a:pPr marL="171450" indent="-171450">
              <a:buFontTx/>
              <a:buChar char="-"/>
              <a:defRPr/>
            </a:pPr>
            <a:r>
              <a:rPr lang="en-US" altLang="ja-JP" dirty="0" smtClean="0">
                <a:latin typeface="Calibri"/>
                <a:ea typeface="ＭＳ Ｐゴシック"/>
              </a:rPr>
              <a:t>Umbrella </a:t>
            </a:r>
            <a:r>
              <a:rPr lang="ja-JP" altLang="en-US" dirty="0" smtClean="0">
                <a:latin typeface="Calibri"/>
                <a:ea typeface="ＭＳ Ｐゴシック"/>
              </a:rPr>
              <a:t>が </a:t>
            </a:r>
            <a:r>
              <a:rPr lang="en-US" altLang="ja-JP" dirty="0" smtClean="0">
                <a:latin typeface="Calibri"/>
                <a:ea typeface="ＭＳ Ｐゴシック"/>
              </a:rPr>
              <a:t>DNS </a:t>
            </a:r>
            <a:r>
              <a:rPr lang="ja-JP" altLang="en-US" dirty="0" smtClean="0">
                <a:latin typeface="Calibri"/>
                <a:ea typeface="ＭＳ Ｐゴシック"/>
              </a:rPr>
              <a:t>要求を受信すると、まずその要求がどの顧客から来たか、またどのポリシーを適用するかを特定します。</a:t>
            </a:r>
          </a:p>
          <a:p>
            <a:pPr marL="171450" indent="-171450">
              <a:buFontTx/>
              <a:buChar char="-"/>
              <a:defRPr/>
            </a:pPr>
            <a:r>
              <a:rPr lang="ja-JP" altLang="en-US" sz="1200" b="0" i="0" u="none" strike="noStrike" kern="1200" dirty="0" smtClean="0">
                <a:solidFill>
                  <a:schemeClr val="tx1"/>
                </a:solidFill>
                <a:effectLst/>
                <a:latin typeface="Calibri"/>
                <a:ea typeface="ＭＳ Ｐゴシック"/>
              </a:rPr>
              <a:t>次に、</a:t>
            </a:r>
            <a:r>
              <a:rPr lang="en-US" altLang="ja-JP" sz="1200" b="0" i="0" u="none" strike="noStrike" kern="1200" dirty="0" smtClean="0">
                <a:solidFill>
                  <a:schemeClr val="tx1"/>
                </a:solidFill>
                <a:effectLst/>
                <a:latin typeface="Calibri"/>
                <a:ea typeface="ＭＳ Ｐゴシック"/>
              </a:rPr>
              <a:t>Umbrella </a:t>
            </a:r>
            <a:r>
              <a:rPr lang="ja-JP" altLang="en-US" sz="1200" b="0" i="0" u="none" strike="noStrike" kern="1200" dirty="0" smtClean="0">
                <a:solidFill>
                  <a:schemeClr val="tx1"/>
                </a:solidFill>
                <a:effectLst/>
                <a:latin typeface="Calibri"/>
                <a:ea typeface="ＭＳ Ｐゴシック"/>
              </a:rPr>
              <a:t>は要求が以下のいずれであるかを</a:t>
            </a:r>
            <a:r>
              <a:rPr lang="ja-JP" altLang="en-US" sz="1200" b="0" i="0" u="none" strike="noStrike" kern="1200" smtClean="0">
                <a:solidFill>
                  <a:schemeClr val="tx1"/>
                </a:solidFill>
                <a:effectLst/>
                <a:latin typeface="Calibri"/>
                <a:ea typeface="ＭＳ Ｐゴシック"/>
              </a:rPr>
              <a:t>判断します。</a:t>
            </a:r>
            <a:endParaRPr lang="ja-JP" altLang="en-US" smtClean="0">
              <a:latin typeface="Calibri"/>
              <a:ea typeface="ＭＳ Ｐゴシック"/>
            </a:endParaRPr>
          </a:p>
          <a:p>
            <a:pPr marL="685800" marR="0" lvl="1" indent="-228600" algn="l" defTabSz="914400" rtl="0" eaLnBrk="1" fontAlgn="auto" latinLnBrk="0" hangingPunct="1">
              <a:lnSpc>
                <a:spcPct val="100000"/>
              </a:lnSpc>
              <a:spcBef>
                <a:spcPts val="0"/>
              </a:spcBef>
              <a:spcAft>
                <a:spcPts val="0"/>
              </a:spcAft>
              <a:buClrTx/>
              <a:buSzTx/>
              <a:buFontTx/>
              <a:buAutoNum type="alphaUcParenBoth"/>
              <a:tabLst/>
              <a:defRPr/>
            </a:pPr>
            <a:r>
              <a:rPr lang="ja-JP" altLang="en-US" smtClean="0">
                <a:latin typeface="Calibri"/>
                <a:ea typeface="ＭＳ Ｐゴシック"/>
              </a:rPr>
              <a:t>安全</a:t>
            </a:r>
            <a:r>
              <a:rPr lang="ja-JP" altLang="en-US" dirty="0" smtClean="0">
                <a:latin typeface="Calibri"/>
                <a:ea typeface="ＭＳ Ｐゴシック"/>
              </a:rPr>
              <a:t>、またはホワイトリストに挙</a:t>
            </a:r>
            <a:r>
              <a:rPr lang="ja-JP" altLang="en-US" smtClean="0">
                <a:latin typeface="Calibri"/>
                <a:ea typeface="ＭＳ Ｐゴシック"/>
              </a:rPr>
              <a:t>げられているもの </a:t>
            </a:r>
          </a:p>
          <a:p>
            <a:pPr marL="685800" marR="0" lvl="1" indent="-228600" algn="l" defTabSz="914400" rtl="0" eaLnBrk="1" fontAlgn="auto" latinLnBrk="0" hangingPunct="1">
              <a:lnSpc>
                <a:spcPct val="100000"/>
              </a:lnSpc>
              <a:spcBef>
                <a:spcPts val="0"/>
              </a:spcBef>
              <a:spcAft>
                <a:spcPts val="0"/>
              </a:spcAft>
              <a:buClrTx/>
              <a:buSzTx/>
              <a:buFontTx/>
              <a:buAutoNum type="alphaUcParenBoth"/>
              <a:tabLst/>
              <a:defRPr/>
            </a:pPr>
            <a:r>
              <a:rPr lang="ja-JP" altLang="en-US" smtClean="0">
                <a:latin typeface="Calibri"/>
                <a:ea typeface="ＭＳ Ｐゴシック"/>
              </a:rPr>
              <a:t>悪</a:t>
            </a:r>
            <a:r>
              <a:rPr lang="ja-JP" altLang="en-US" dirty="0" smtClean="0">
                <a:latin typeface="Calibri"/>
                <a:ea typeface="ＭＳ Ｐゴシック"/>
              </a:rPr>
              <a:t>意のあるもの、またはブラックリストに挙げられているもの</a:t>
            </a:r>
            <a:r>
              <a:rPr lang="ja-JP" altLang="en-US" smtClean="0">
                <a:latin typeface="Calibri"/>
                <a:ea typeface="ＭＳ Ｐゴシック"/>
              </a:rPr>
              <a:t>、または </a:t>
            </a:r>
          </a:p>
          <a:p>
            <a:pPr marL="685800" marR="0" lvl="1" indent="-228600" algn="l" defTabSz="914400" rtl="0" eaLnBrk="1" fontAlgn="auto" latinLnBrk="0" hangingPunct="1">
              <a:lnSpc>
                <a:spcPct val="100000"/>
              </a:lnSpc>
              <a:spcBef>
                <a:spcPts val="0"/>
              </a:spcBef>
              <a:spcAft>
                <a:spcPts val="0"/>
              </a:spcAft>
              <a:buClrTx/>
              <a:buSzTx/>
              <a:buFontTx/>
              <a:buAutoNum type="alphaUcParenBoth"/>
              <a:tabLst/>
              <a:defRPr/>
            </a:pPr>
            <a:r>
              <a:rPr lang="ja-JP" altLang="en-US" smtClean="0">
                <a:latin typeface="Calibri"/>
                <a:ea typeface="ＭＳ Ｐゴシック"/>
              </a:rPr>
              <a:t>「</a:t>
            </a:r>
            <a:r>
              <a:rPr lang="ja-JP" altLang="en-US" dirty="0" smtClean="0">
                <a:latin typeface="Calibri"/>
                <a:ea typeface="ＭＳ Ｐゴシック"/>
              </a:rPr>
              <a:t>リスクのある」もの</a:t>
            </a:r>
          </a:p>
          <a:p>
            <a:pPr marL="685800" lvl="1" indent="-228600">
              <a:buFontTx/>
              <a:buAutoNum type="alphaUcParenBoth"/>
              <a:defRPr/>
            </a:pPr>
            <a:endParaRPr lang="ja-JP" altLang="en-US" dirty="0" smtClean="0">
              <a:latin typeface="Calibri"/>
              <a:ea typeface="ＭＳ Ｐゴシック"/>
            </a:endParaRPr>
          </a:p>
          <a:p>
            <a:pPr marL="171450" lvl="0" indent="-171450">
              <a:buFontTx/>
              <a:buChar char="-"/>
              <a:defRPr/>
            </a:pPr>
            <a:r>
              <a:rPr lang="ja-JP" altLang="en-US" dirty="0" smtClean="0">
                <a:latin typeface="Calibri"/>
                <a:ea typeface="ＭＳ Ｐゴシック"/>
              </a:rPr>
              <a:t>対応：</a:t>
            </a:r>
          </a:p>
          <a:p>
            <a:pPr marL="685800" marR="0" lvl="1" indent="-228600" algn="l" defTabSz="914400" rtl="0" eaLnBrk="1" fontAlgn="auto" latinLnBrk="0" hangingPunct="1">
              <a:lnSpc>
                <a:spcPct val="100000"/>
              </a:lnSpc>
              <a:spcBef>
                <a:spcPts val="0"/>
              </a:spcBef>
              <a:spcAft>
                <a:spcPts val="0"/>
              </a:spcAft>
              <a:buClrTx/>
              <a:buSzTx/>
              <a:buFontTx/>
              <a:buAutoNum type="alphaUcParenBoth"/>
              <a:tabLst/>
              <a:defRPr/>
            </a:pPr>
            <a:r>
              <a:rPr lang="ja-JP" altLang="en-US" dirty="0" smtClean="0">
                <a:latin typeface="Calibri"/>
                <a:ea typeface="ＭＳ Ｐゴシック"/>
              </a:rPr>
              <a:t>安全な要求の場合、通常どおり接続をル</a:t>
            </a:r>
            <a:r>
              <a:rPr lang="ja-JP" altLang="en-US" smtClean="0">
                <a:latin typeface="Calibri"/>
                <a:ea typeface="ＭＳ Ｐゴシック"/>
              </a:rPr>
              <a:t>ーティングする</a:t>
            </a:r>
          </a:p>
          <a:p>
            <a:pPr marL="685800" lvl="1" indent="-228600">
              <a:buFontTx/>
              <a:buAutoNum type="alphaUcParenBoth"/>
              <a:defRPr/>
            </a:pPr>
            <a:r>
              <a:rPr lang="ja-JP" altLang="en-US" smtClean="0">
                <a:latin typeface="Calibri"/>
                <a:ea typeface="ＭＳ Ｐゴシック"/>
              </a:rPr>
              <a:t>悪</a:t>
            </a:r>
            <a:r>
              <a:rPr lang="ja-JP" altLang="en-US" dirty="0" smtClean="0">
                <a:latin typeface="Calibri"/>
                <a:ea typeface="ＭＳ Ｐゴシック"/>
              </a:rPr>
              <a:t>意のある要求の場合、接続をブロック ページにル</a:t>
            </a:r>
            <a:r>
              <a:rPr lang="ja-JP" altLang="en-US" smtClean="0">
                <a:latin typeface="Calibri"/>
                <a:ea typeface="ＭＳ Ｐゴシック"/>
              </a:rPr>
              <a:t>ーティングする</a:t>
            </a:r>
          </a:p>
          <a:p>
            <a:pPr marL="685800" lvl="1" indent="-228600">
              <a:buFontTx/>
              <a:buAutoNum type="alphaUcParenBoth"/>
              <a:defRPr/>
            </a:pPr>
            <a:r>
              <a:rPr lang="ja-JP" altLang="en-US" smtClean="0">
                <a:latin typeface="Calibri"/>
                <a:ea typeface="ＭＳ Ｐゴシック"/>
              </a:rPr>
              <a:t>「</a:t>
            </a:r>
            <a:r>
              <a:rPr lang="ja-JP" altLang="en-US" dirty="0" smtClean="0">
                <a:latin typeface="Calibri"/>
                <a:ea typeface="ＭＳ Ｐゴシック"/>
              </a:rPr>
              <a:t>リスクのある」要求については、より詳細な検査のため、接続をクラウドベースのプロキシにルーティングする</a:t>
            </a: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15</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410193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dirty="0" smtClean="0">
                <a:solidFill>
                  <a:schemeClr val="tx1"/>
                </a:solidFill>
                <a:effectLst/>
                <a:latin typeface="Calibri"/>
                <a:ea typeface="ＭＳ Ｐゴシック"/>
              </a:rPr>
              <a:t>次に、プロキシについてより詳しく</a:t>
            </a:r>
            <a:r>
              <a:rPr lang="ja-JP" altLang="en-US" sz="1200" b="0" i="0" u="none" strike="noStrike" kern="1200" smtClean="0">
                <a:solidFill>
                  <a:schemeClr val="tx1"/>
                </a:solidFill>
                <a:effectLst/>
                <a:latin typeface="Calibri"/>
                <a:ea typeface="ＭＳ Ｐゴシック"/>
              </a:rPr>
              <a:t>見ていきましょう。</a:t>
            </a:r>
            <a:endParaRPr lang="ja-JP" altLang="en-US" sz="1200" b="0" i="0" u="none" strike="noStrike" kern="1200" dirty="0" smtClean="0">
              <a:solidFill>
                <a:schemeClr val="tx1"/>
              </a:solidFill>
              <a:effectLst/>
              <a:latin typeface="Calibri"/>
              <a:ea typeface="ＭＳ Ｐゴシック"/>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200" b="0" i="0" u="none" strike="noStrike" kern="1200" baseline="0" dirty="0" smtClean="0">
              <a:solidFill>
                <a:schemeClr val="tx1"/>
              </a:solidFill>
              <a:effectLst/>
              <a:latin typeface="Calibri"/>
              <a:ea typeface="ＭＳ Ｐゴシック"/>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baseline="0" dirty="0" smtClean="0">
                <a:solidFill>
                  <a:schemeClr val="tx1"/>
                </a:solidFill>
                <a:effectLst/>
                <a:latin typeface="Calibri"/>
                <a:ea typeface="ＭＳ Ｐゴシック"/>
              </a:rPr>
              <a:t>「リスクのある」ドメインとはどのようなものか疑問に思っているかもしれません。その説明から</a:t>
            </a:r>
            <a:r>
              <a:rPr lang="ja-JP" altLang="en-US" sz="1200" b="0" i="0" u="none" strike="noStrike" kern="1200" baseline="0" smtClean="0">
                <a:solidFill>
                  <a:schemeClr val="tx1"/>
                </a:solidFill>
                <a:effectLst/>
                <a:latin typeface="Calibri"/>
                <a:ea typeface="ＭＳ Ｐゴシック"/>
              </a:rPr>
              <a:t>始めましょう。</a:t>
            </a:r>
            <a:endParaRPr lang="ja-JP" altLang="en-US" sz="1200" b="0" i="0" u="none" strike="noStrike" kern="1200" baseline="0" dirty="0" smtClean="0">
              <a:solidFill>
                <a:schemeClr val="tx1"/>
              </a:solidFill>
              <a:effectLst/>
              <a:latin typeface="Calibri"/>
              <a:ea typeface="ＭＳ Ｐゴシック"/>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200" b="0" i="0" u="none" strike="noStrike" kern="1200" baseline="0" dirty="0" smtClean="0">
              <a:solidFill>
                <a:schemeClr val="tx1"/>
              </a:solidFill>
              <a:effectLst/>
              <a:latin typeface="Calibri"/>
              <a:ea typeface="ＭＳ Ｐゴシック"/>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dirty="0" smtClean="0">
                <a:solidFill>
                  <a:schemeClr val="tx1"/>
                </a:solidFill>
                <a:effectLst/>
                <a:latin typeface="Calibri"/>
                <a:ea typeface="ＭＳ Ｐゴシック"/>
              </a:rPr>
              <a:t>ほとんどのフィッシング、マルウェア、ランサムウェアなどの脅威は、悪意があると分類されたドメインでホストされています。しかし、悪意のあるコンテンツと安全なコンテンツの両方をホストしているドメインもあり、これらを「リスクのある」ドメインとみなします。こうしたサイトの多くは、コンテンツのアップロードや共有をユーザに許可してポリシングしづらくしています。よく知られているものに </a:t>
            </a:r>
            <a:r>
              <a:rPr lang="en-US" altLang="ja-JP" sz="1200" b="0" i="0" u="none" strike="noStrike" kern="1200" dirty="0" smtClean="0">
                <a:solidFill>
                  <a:schemeClr val="tx1"/>
                </a:solidFill>
                <a:effectLst/>
                <a:latin typeface="Calibri"/>
                <a:ea typeface="ＭＳ Ｐゴシック"/>
              </a:rPr>
              <a:t>reddit.com </a:t>
            </a:r>
            <a:r>
              <a:rPr lang="ja-JP" altLang="en-US" sz="1200" b="0" i="0" u="none" strike="noStrike" kern="1200" dirty="0" smtClean="0">
                <a:solidFill>
                  <a:schemeClr val="tx1"/>
                </a:solidFill>
                <a:effectLst/>
                <a:latin typeface="Calibri"/>
                <a:ea typeface="ＭＳ Ｐゴシック"/>
              </a:rPr>
              <a:t>などがあります。</a:t>
            </a:r>
          </a:p>
          <a:p>
            <a:endParaRPr lang="ja-JP" altLang="en-US" sz="1200" b="0" i="0" u="none" strike="noStrike" kern="1200" dirty="0" smtClean="0">
              <a:solidFill>
                <a:schemeClr val="tx1"/>
              </a:solidFill>
              <a:effectLst/>
              <a:latin typeface="Calibri"/>
              <a:ea typeface="ＭＳ Ｐゴシック"/>
            </a:endParaRPr>
          </a:p>
          <a:p>
            <a:r>
              <a:rPr lang="ja-JP" altLang="en-US" sz="1200" b="0" i="0" u="none" strike="noStrike" kern="1200" dirty="0" smtClean="0">
                <a:solidFill>
                  <a:schemeClr val="tx1"/>
                </a:solidFill>
                <a:effectLst/>
                <a:latin typeface="Calibri"/>
                <a:ea typeface="ＭＳ Ｐゴシック"/>
              </a:rPr>
              <a:t>また、すべてのインターネット要求を検査してレイテンシや複雑さを増加させる従来の </a:t>
            </a:r>
            <a:r>
              <a:rPr lang="en-US" altLang="ja-JP" sz="1200" b="0" i="0" u="none" strike="noStrike" kern="1200" dirty="0" smtClean="0">
                <a:solidFill>
                  <a:schemeClr val="tx1"/>
                </a:solidFill>
                <a:effectLst/>
                <a:latin typeface="Calibri"/>
                <a:ea typeface="ＭＳ Ｐゴシック"/>
              </a:rPr>
              <a:t>Web </a:t>
            </a:r>
            <a:r>
              <a:rPr lang="ja-JP" altLang="en-US" sz="1200" b="0" i="0" u="none" strike="noStrike" kern="1200" dirty="0" smtClean="0">
                <a:solidFill>
                  <a:schemeClr val="tx1"/>
                </a:solidFill>
                <a:effectLst/>
                <a:latin typeface="Calibri"/>
                <a:ea typeface="ＭＳ Ｐゴシック"/>
              </a:rPr>
              <a:t>プロキシやゲートウェイとは異なり、シスコのプロキシは、リスクのあるドメインへの要求だけを傍受し検</a:t>
            </a:r>
            <a:r>
              <a:rPr lang="ja-JP" altLang="en-US" sz="1200" b="0" i="0" u="none" strike="noStrike" kern="1200" smtClean="0">
                <a:solidFill>
                  <a:schemeClr val="tx1"/>
                </a:solidFill>
                <a:effectLst/>
                <a:latin typeface="Calibri"/>
                <a:ea typeface="ＭＳ Ｐゴシック"/>
              </a:rPr>
              <a:t>査します。</a:t>
            </a:r>
            <a:endParaRPr lang="ja-JP" altLang="en-US" dirty="0" smtClean="0">
              <a:latin typeface="Calibri"/>
              <a:ea typeface="ＭＳ Ｐゴシック"/>
            </a:endParaRPr>
          </a:p>
          <a:p>
            <a:endParaRPr lang="ja-JP" altLang="en-US" sz="1200" b="0" i="0" u="none" strike="noStrike" kern="1200" baseline="0" dirty="0" smtClean="0">
              <a:solidFill>
                <a:schemeClr val="tx1"/>
              </a:solidFill>
              <a:effectLst/>
              <a:latin typeface="Calibri"/>
              <a:ea typeface="ＭＳ Ｐゴシック"/>
            </a:endParaRPr>
          </a:p>
          <a:p>
            <a:r>
              <a:rPr lang="ja-JP" altLang="en-US" sz="1200" b="0" i="0" u="none" strike="noStrike" kern="1200" baseline="0" dirty="0" smtClean="0">
                <a:solidFill>
                  <a:schemeClr val="tx1"/>
                </a:solidFill>
                <a:effectLst/>
                <a:latin typeface="Calibri"/>
                <a:ea typeface="ＭＳ Ｐゴシック"/>
              </a:rPr>
              <a:t>「リスクのある」ドメインを特定したら、何を検査するのでしょうか。</a:t>
            </a:r>
          </a:p>
          <a:p>
            <a:endParaRPr lang="ja-JP" altLang="en-US" sz="1200" b="0" i="0" u="none" strike="noStrike" kern="1200" baseline="0" dirty="0" smtClean="0">
              <a:solidFill>
                <a:schemeClr val="tx1"/>
              </a:solidFill>
              <a:effectLst/>
              <a:latin typeface="Calibri"/>
              <a:ea typeface="ＭＳ Ｐゴシック"/>
            </a:endParaRPr>
          </a:p>
          <a:p>
            <a:pPr rtl="0"/>
            <a:r>
              <a:rPr lang="en-US" altLang="ja-JP" sz="1200" b="0" i="0" u="none" strike="noStrike" kern="1200" dirty="0" smtClean="0">
                <a:solidFill>
                  <a:schemeClr val="tx1"/>
                </a:solidFill>
                <a:effectLst/>
                <a:latin typeface="Calibri"/>
                <a:ea typeface="ＭＳ Ｐゴシック"/>
              </a:rPr>
              <a:t>URL </a:t>
            </a:r>
            <a:r>
              <a:rPr lang="ja-JP" altLang="en-US" sz="1200" b="0" i="0" u="none" strike="noStrike" kern="1200" dirty="0" smtClean="0">
                <a:solidFill>
                  <a:schemeClr val="tx1"/>
                </a:solidFill>
                <a:effectLst/>
                <a:latin typeface="Calibri"/>
                <a:ea typeface="ＭＳ Ｐゴシック"/>
              </a:rPr>
              <a:t>の検査に始まり、</a:t>
            </a:r>
            <a:r>
              <a:rPr lang="en-US" altLang="ja-JP" sz="1200" b="0" i="0" u="none" strike="noStrike" kern="1200" dirty="0" smtClean="0">
                <a:solidFill>
                  <a:schemeClr val="tx1"/>
                </a:solidFill>
                <a:effectLst/>
                <a:latin typeface="Calibri"/>
                <a:ea typeface="ＭＳ Ｐゴシック"/>
              </a:rPr>
              <a:t>Cisco </a:t>
            </a:r>
            <a:r>
              <a:rPr lang="en-US" altLang="ja-JP" sz="1200" b="0" i="0" u="none" strike="noStrike" kern="1200" dirty="0" err="1" smtClean="0">
                <a:solidFill>
                  <a:schemeClr val="tx1"/>
                </a:solidFill>
                <a:effectLst/>
                <a:latin typeface="Calibri"/>
                <a:ea typeface="ＭＳ Ｐゴシック"/>
              </a:rPr>
              <a:t>Talos</a:t>
            </a:r>
            <a:r>
              <a:rPr lang="en-US" altLang="ja-JP" sz="1200" b="0" i="0" u="none" strike="noStrike" kern="1200" dirty="0" smtClean="0">
                <a:solidFill>
                  <a:schemeClr val="tx1"/>
                </a:solidFill>
                <a:effectLst/>
                <a:latin typeface="Calibri"/>
                <a:ea typeface="ＭＳ Ｐゴシック"/>
              </a:rPr>
              <a:t> </a:t>
            </a:r>
            <a:r>
              <a:rPr lang="ja-JP" altLang="en-US" sz="1200" b="0" i="0" u="none" strike="noStrike" kern="1200" dirty="0" smtClean="0">
                <a:solidFill>
                  <a:schemeClr val="tx1"/>
                </a:solidFill>
                <a:effectLst/>
                <a:latin typeface="Calibri"/>
                <a:ea typeface="ＭＳ Ｐゴシック"/>
              </a:rPr>
              <a:t>のインテリジェンス、</a:t>
            </a:r>
            <a:r>
              <a:rPr lang="en-US" altLang="ja-JP" sz="1200" b="0" i="0" u="none" strike="noStrike" kern="1200" dirty="0" smtClean="0">
                <a:solidFill>
                  <a:schemeClr val="tx1"/>
                </a:solidFill>
                <a:effectLst/>
                <a:latin typeface="Calibri"/>
                <a:ea typeface="ＭＳ Ｐゴシック"/>
              </a:rPr>
              <a:t>Cisco Web </a:t>
            </a:r>
            <a:r>
              <a:rPr lang="ja-JP" altLang="en-US" sz="1200" b="0" i="0" u="none" strike="noStrike" kern="1200" dirty="0" smtClean="0">
                <a:solidFill>
                  <a:schemeClr val="tx1"/>
                </a:solidFill>
                <a:effectLst/>
                <a:latin typeface="Calibri"/>
                <a:ea typeface="ＭＳ Ｐゴシック"/>
              </a:rPr>
              <a:t>レピュテーション システム、その他のサードパーティのフィードを使って、悪意のある </a:t>
            </a:r>
            <a:r>
              <a:rPr lang="en-US" altLang="ja-JP" sz="1200" b="0" i="0" u="none" strike="noStrike" kern="1200" dirty="0" smtClean="0">
                <a:solidFill>
                  <a:schemeClr val="tx1"/>
                </a:solidFill>
                <a:effectLst/>
                <a:latin typeface="Calibri"/>
                <a:ea typeface="ＭＳ Ｐゴシック"/>
              </a:rPr>
              <a:t>URL </a:t>
            </a:r>
            <a:r>
              <a:rPr lang="ja-JP" altLang="en-US" sz="1200" b="0" i="0" u="none" strike="noStrike" kern="1200" dirty="0" smtClean="0">
                <a:solidFill>
                  <a:schemeClr val="tx1"/>
                </a:solidFill>
                <a:effectLst/>
                <a:latin typeface="Calibri"/>
                <a:ea typeface="ＭＳ Ｐゴシック"/>
              </a:rPr>
              <a:t>かどうかを判断します。</a:t>
            </a:r>
            <a:r>
              <a:rPr lang="en-US" altLang="ja-JP" sz="1200" b="0" i="0" u="none" strike="noStrike" kern="1200" dirty="0" smtClean="0">
                <a:solidFill>
                  <a:schemeClr val="tx1"/>
                </a:solidFill>
                <a:effectLst/>
                <a:latin typeface="Calibri"/>
                <a:ea typeface="ＭＳ Ｐゴシック"/>
              </a:rPr>
              <a:t>2 </a:t>
            </a:r>
            <a:r>
              <a:rPr lang="ja-JP" altLang="en-US" sz="1200" b="0" i="0" u="none" strike="noStrike" kern="1200" dirty="0" smtClean="0">
                <a:solidFill>
                  <a:schemeClr val="tx1"/>
                </a:solidFill>
                <a:effectLst/>
                <a:latin typeface="Calibri"/>
                <a:ea typeface="ＭＳ Ｐゴシック"/>
              </a:rPr>
              <a:t>月には新しく、お客様がカスタム </a:t>
            </a:r>
            <a:r>
              <a:rPr lang="en-US" altLang="ja-JP" sz="1200" b="0" i="0" u="none" strike="noStrike" kern="1200" dirty="0" smtClean="0">
                <a:solidFill>
                  <a:schemeClr val="tx1"/>
                </a:solidFill>
                <a:effectLst/>
                <a:latin typeface="Calibri"/>
                <a:ea typeface="ＭＳ Ｐゴシック"/>
              </a:rPr>
              <a:t>URL </a:t>
            </a:r>
            <a:r>
              <a:rPr lang="ja-JP" altLang="en-US" sz="1200" b="0" i="0" u="none" strike="noStrike" kern="1200" dirty="0" smtClean="0">
                <a:solidFill>
                  <a:schemeClr val="tx1"/>
                </a:solidFill>
                <a:effectLst/>
                <a:latin typeface="Calibri"/>
                <a:ea typeface="ＭＳ Ｐゴシック"/>
              </a:rPr>
              <a:t>リストを作って、独自のポリシーに</a:t>
            </a:r>
            <a:r>
              <a:rPr lang="ja-JP" altLang="en-US" sz="1200" b="0" i="0" u="none" strike="noStrike" kern="1200" smtClean="0">
                <a:solidFill>
                  <a:schemeClr val="tx1"/>
                </a:solidFill>
                <a:effectLst/>
                <a:latin typeface="Calibri"/>
                <a:ea typeface="ＭＳ Ｐゴシック"/>
              </a:rPr>
              <a:t>基づきブロックできるようになります。</a:t>
            </a:r>
            <a:endParaRPr lang="ja-JP" altLang="en-US" sz="1200" b="0" i="0" u="none" strike="noStrike" kern="1200" dirty="0" smtClean="0">
              <a:solidFill>
                <a:schemeClr val="tx1"/>
              </a:solidFill>
              <a:effectLst/>
              <a:latin typeface="Calibri"/>
              <a:ea typeface="ＭＳ Ｐゴシック"/>
            </a:endParaRPr>
          </a:p>
          <a:p>
            <a:pPr rtl="0"/>
            <a:r>
              <a:rPr lang="ja-JP" altLang="en-US" dirty="0" smtClean="0">
                <a:latin typeface="Calibri"/>
                <a:ea typeface="ＭＳ Ｐゴシック"/>
              </a:rPr>
              <a:t/>
            </a:r>
            <a:br>
              <a:rPr lang="ja-JP" altLang="en-US" dirty="0" smtClean="0">
                <a:latin typeface="Calibri"/>
                <a:ea typeface="ＭＳ Ｐゴシック"/>
              </a:rPr>
            </a:br>
            <a:r>
              <a:rPr lang="en-US" altLang="ja-JP" sz="1200" b="0" dirty="0" smtClean="0">
                <a:effectLst/>
                <a:latin typeface="Calibri"/>
                <a:ea typeface="ＭＳ Ｐゴシック"/>
              </a:rPr>
              <a:t>URL </a:t>
            </a:r>
            <a:r>
              <a:rPr lang="ja-JP" altLang="en-US" sz="1200" b="0" dirty="0" smtClean="0">
                <a:effectLst/>
                <a:latin typeface="Calibri"/>
                <a:ea typeface="ＭＳ Ｐゴシック"/>
              </a:rPr>
              <a:t>を検査しても </a:t>
            </a:r>
            <a:r>
              <a:rPr lang="en-US" altLang="ja-JP" sz="1200" b="0" dirty="0" smtClean="0">
                <a:effectLst/>
                <a:latin typeface="Calibri"/>
                <a:ea typeface="ＭＳ Ｐゴシック"/>
              </a:rPr>
              <a:t>Web </a:t>
            </a:r>
            <a:r>
              <a:rPr lang="ja-JP" altLang="en-US" sz="1200" b="0" dirty="0" smtClean="0">
                <a:effectLst/>
                <a:latin typeface="Calibri"/>
                <a:ea typeface="ＭＳ Ｐゴシック"/>
              </a:rPr>
              <a:t>リソースの処理が決まらない場合は、</a:t>
            </a:r>
            <a:r>
              <a:rPr lang="en-US" altLang="ja-JP" sz="1200" b="0" dirty="0" smtClean="0">
                <a:effectLst/>
                <a:latin typeface="Calibri"/>
                <a:ea typeface="ＭＳ Ｐゴシック"/>
              </a:rPr>
              <a:t>2 </a:t>
            </a:r>
            <a:r>
              <a:rPr lang="ja-JP" altLang="en-US" sz="1200" b="0" dirty="0" smtClean="0">
                <a:effectLst/>
                <a:latin typeface="Calibri"/>
                <a:ea typeface="ＭＳ Ｐゴシック"/>
              </a:rPr>
              <a:t>月リリースの新機能であるファイル レピュテーションも使います。</a:t>
            </a:r>
            <a:r>
              <a:rPr lang="en-US" altLang="ja-JP" sz="1200" b="0" i="0" u="none" strike="noStrike" kern="1200" baseline="0" dirty="0" smtClean="0">
                <a:solidFill>
                  <a:schemeClr val="tx1"/>
                </a:solidFill>
                <a:effectLst/>
                <a:latin typeface="Calibri"/>
                <a:ea typeface="ＭＳ Ｐゴシック"/>
              </a:rPr>
              <a:t>AV </a:t>
            </a:r>
            <a:r>
              <a:rPr lang="ja-JP" altLang="en-US" sz="1200" b="0" i="0" u="none" strike="noStrike" kern="1200" baseline="0" dirty="0" smtClean="0">
                <a:solidFill>
                  <a:schemeClr val="tx1"/>
                </a:solidFill>
                <a:effectLst/>
                <a:latin typeface="Calibri"/>
                <a:ea typeface="ＭＳ Ｐゴシック"/>
              </a:rPr>
              <a:t>エンジンと </a:t>
            </a:r>
            <a:r>
              <a:rPr lang="en-US" altLang="ja-JP" sz="1200" b="0" i="0" u="none" strike="noStrike" kern="1200" baseline="0" dirty="0" smtClean="0">
                <a:solidFill>
                  <a:schemeClr val="tx1"/>
                </a:solidFill>
                <a:effectLst/>
                <a:latin typeface="Calibri"/>
                <a:ea typeface="ＭＳ Ｐゴシック"/>
              </a:rPr>
              <a:t>Cisco AMP </a:t>
            </a:r>
            <a:r>
              <a:rPr lang="ja-JP" altLang="en-US" sz="1200" b="0" i="0" u="none" strike="noStrike" kern="1200" baseline="0" dirty="0" smtClean="0">
                <a:solidFill>
                  <a:schemeClr val="tx1"/>
                </a:solidFill>
                <a:effectLst/>
                <a:latin typeface="Calibri"/>
                <a:ea typeface="ＭＳ Ｐゴシック"/>
              </a:rPr>
              <a:t>を使って悪意のあるファイルをダウンロード前にブロックします。</a:t>
            </a:r>
            <a:r>
              <a:rPr lang="ja-JP" altLang="en-US" sz="1200" b="0" i="0" u="none" strike="noStrike" kern="1200" dirty="0" smtClean="0">
                <a:solidFill>
                  <a:schemeClr val="tx1"/>
                </a:solidFill>
                <a:effectLst/>
                <a:latin typeface="Calibri"/>
                <a:ea typeface="ＭＳ Ｐゴシック"/>
              </a:rPr>
              <a:t>ファイルの種類には、</a:t>
            </a:r>
            <a:r>
              <a:rPr lang="en-US" altLang="ja-JP" sz="1200" b="0" i="0" u="none" strike="noStrike" kern="1200" dirty="0" smtClean="0">
                <a:solidFill>
                  <a:schemeClr val="tx1"/>
                </a:solidFill>
                <a:effectLst/>
                <a:latin typeface="Calibri"/>
                <a:ea typeface="ＭＳ Ｐゴシック"/>
              </a:rPr>
              <a:t>.PDF </a:t>
            </a:r>
            <a:r>
              <a:rPr lang="ja-JP" altLang="en-US" sz="1200" b="0" i="0" u="none" strike="noStrike" kern="1200" dirty="0" smtClean="0">
                <a:solidFill>
                  <a:schemeClr val="tx1"/>
                </a:solidFill>
                <a:effectLst/>
                <a:latin typeface="Calibri"/>
                <a:ea typeface="ＭＳ Ｐゴシック"/>
              </a:rPr>
              <a:t>や </a:t>
            </a:r>
            <a:r>
              <a:rPr lang="en-US" altLang="ja-JP" sz="1200" b="0" i="0" u="none" strike="noStrike" kern="1200" dirty="0" smtClean="0">
                <a:solidFill>
                  <a:schemeClr val="tx1"/>
                </a:solidFill>
                <a:effectLst/>
                <a:latin typeface="Calibri"/>
                <a:ea typeface="ＭＳ Ｐゴシック"/>
              </a:rPr>
              <a:t>.</a:t>
            </a:r>
            <a:r>
              <a:rPr lang="en-US" altLang="ja-JP" sz="1200" b="0" i="0" u="none" strike="noStrike" kern="1200" smtClean="0">
                <a:solidFill>
                  <a:schemeClr val="tx1"/>
                </a:solidFill>
                <a:effectLst/>
                <a:latin typeface="Calibri"/>
                <a:ea typeface="ＭＳ Ｐゴシック"/>
              </a:rPr>
              <a:t>JPG </a:t>
            </a:r>
            <a:r>
              <a:rPr lang="ja-JP" altLang="en-US" sz="1200" b="0" i="0" u="none" strike="noStrike" kern="1200" smtClean="0">
                <a:solidFill>
                  <a:schemeClr val="tx1"/>
                </a:solidFill>
                <a:effectLst/>
                <a:latin typeface="Calibri"/>
                <a:ea typeface="ＭＳ Ｐゴシック"/>
              </a:rPr>
              <a:t>などがあります。</a:t>
            </a:r>
            <a:endParaRPr lang="ja-JP" altLang="en-US" sz="1200" b="0" i="0" u="none" strike="noStrike" kern="1200" dirty="0" smtClean="0">
              <a:solidFill>
                <a:schemeClr val="tx1"/>
              </a:solidFill>
              <a:effectLst/>
              <a:latin typeface="Calibri"/>
              <a:ea typeface="ＭＳ Ｐゴシック"/>
            </a:endParaRPr>
          </a:p>
          <a:p>
            <a:pPr rtl="0"/>
            <a:r>
              <a:rPr lang="ja-JP" altLang="en-US" dirty="0" smtClean="0">
                <a:latin typeface="Calibri"/>
                <a:ea typeface="ＭＳ Ｐゴシック"/>
              </a:rPr>
              <a:t/>
            </a:r>
            <a:br>
              <a:rPr lang="ja-JP" altLang="en-US" dirty="0" smtClean="0">
                <a:latin typeface="Calibri"/>
                <a:ea typeface="ＭＳ Ｐゴシック"/>
              </a:rPr>
            </a:br>
            <a:r>
              <a:rPr lang="ja-JP" altLang="en-US" sz="1200" b="0" i="0" u="none" strike="noStrike" kern="1200" dirty="0" smtClean="0">
                <a:solidFill>
                  <a:schemeClr val="tx1"/>
                </a:solidFill>
                <a:effectLst/>
                <a:latin typeface="Calibri"/>
                <a:ea typeface="ＭＳ Ｐゴシック"/>
              </a:rPr>
              <a:t>最後に、悪意のあるファイルだと後でわかった場合に、お客様は </a:t>
            </a:r>
            <a:r>
              <a:rPr lang="en-US" altLang="ja-JP" sz="1200" b="0" i="0" u="none" strike="noStrike" kern="1200" dirty="0" smtClean="0">
                <a:solidFill>
                  <a:schemeClr val="tx1"/>
                </a:solidFill>
                <a:effectLst/>
                <a:latin typeface="Calibri"/>
                <a:ea typeface="ＭＳ Ｐゴシック"/>
              </a:rPr>
              <a:t>AMP </a:t>
            </a:r>
            <a:r>
              <a:rPr lang="ja-JP" altLang="en-US" sz="1200" b="0" i="0" u="none" strike="noStrike" kern="1200" dirty="0" smtClean="0">
                <a:solidFill>
                  <a:schemeClr val="tx1"/>
                </a:solidFill>
                <a:effectLst/>
                <a:latin typeface="Calibri"/>
                <a:ea typeface="ＭＳ Ｐゴシック"/>
              </a:rPr>
              <a:t>により、さかのぼってレポートで詳細を確認し、どのシステムが感染した可能性があるか</a:t>
            </a:r>
            <a:r>
              <a:rPr lang="ja-JP" altLang="en-US" sz="1200" b="0" i="0" u="none" strike="noStrike" kern="1200" smtClean="0">
                <a:solidFill>
                  <a:schemeClr val="tx1"/>
                </a:solidFill>
                <a:effectLst/>
                <a:latin typeface="Calibri"/>
                <a:ea typeface="ＭＳ Ｐゴシック"/>
              </a:rPr>
              <a:t>特定できます。</a:t>
            </a:r>
            <a:endParaRPr lang="ja-JP" altLang="en-US" sz="1200" b="0" i="0" u="none" strike="noStrike" kern="1200" dirty="0" smtClean="0">
              <a:solidFill>
                <a:schemeClr val="tx1"/>
              </a:solidFill>
              <a:effectLst/>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16</a:t>
            </a:fld>
            <a:endParaRPr lang="ja-JP">
              <a:latin typeface="Arial"/>
              <a:ea typeface="ＭＳ Ｐゴシック"/>
            </a:endParaRPr>
          </a:p>
        </p:txBody>
      </p:sp>
    </p:spTree>
    <p:extLst>
      <p:ext uri="{BB962C8B-B14F-4D97-AF65-F5344CB8AC3E}">
        <p14:creationId xmlns:p14="http://schemas.microsoft.com/office/powerpoint/2010/main" val="1150661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defRPr/>
            </a:pPr>
            <a:r>
              <a:rPr lang="en-US" altLang="ja-JP" dirty="0" smtClean="0">
                <a:latin typeface="Calibri"/>
                <a:ea typeface="ＭＳ Ｐゴシック"/>
              </a:rPr>
              <a:t>Umbrella </a:t>
            </a:r>
            <a:r>
              <a:rPr lang="ja-JP" altLang="en-US" dirty="0" smtClean="0">
                <a:latin typeface="Calibri"/>
                <a:ea typeface="ＭＳ Ｐゴシック"/>
              </a:rPr>
              <a:t>は最初の感染から保護するだけではありません</a:t>
            </a:r>
          </a:p>
          <a:p>
            <a:pPr marL="171450" indent="-171450">
              <a:buFontTx/>
              <a:buChar char="-"/>
              <a:defRPr/>
            </a:pPr>
            <a:r>
              <a:rPr lang="en-US" altLang="ja-JP" dirty="0" smtClean="0">
                <a:latin typeface="Calibri"/>
                <a:ea typeface="ＭＳ Ｐゴシック"/>
              </a:rPr>
              <a:t>Umbrella </a:t>
            </a:r>
            <a:r>
              <a:rPr lang="ja-JP" altLang="en-US" dirty="0" smtClean="0">
                <a:latin typeface="Calibri"/>
                <a:ea typeface="ＭＳ Ｐゴシック"/>
              </a:rPr>
              <a:t>はコマンドとコントロールのコールバック（別名 </a:t>
            </a:r>
            <a:r>
              <a:rPr lang="en-US" altLang="ja-JP" dirty="0" smtClean="0">
                <a:latin typeface="Calibri"/>
                <a:ea typeface="ＭＳ Ｐゴシック"/>
              </a:rPr>
              <a:t>C&amp;C </a:t>
            </a:r>
            <a:r>
              <a:rPr lang="ja-JP" altLang="en-US" dirty="0" smtClean="0">
                <a:latin typeface="Calibri"/>
                <a:ea typeface="ＭＳ Ｐゴシック"/>
              </a:rPr>
              <a:t>コールバック）も阻止します</a:t>
            </a:r>
          </a:p>
          <a:p>
            <a:pPr marL="171450" indent="-171450">
              <a:buFontTx/>
              <a:buChar char="-"/>
              <a:defRPr/>
            </a:pPr>
            <a:r>
              <a:rPr lang="ja-JP" altLang="en-US" dirty="0" smtClean="0">
                <a:latin typeface="Calibri"/>
                <a:ea typeface="ＭＳ Ｐゴシック"/>
              </a:rPr>
              <a:t>したがって、デバイスが他の方法で感染しても、</a:t>
            </a:r>
            <a:r>
              <a:rPr lang="en-US" altLang="ja-JP" dirty="0" smtClean="0">
                <a:latin typeface="Calibri"/>
                <a:ea typeface="ＭＳ Ｐゴシック"/>
              </a:rPr>
              <a:t>Umbrella </a:t>
            </a:r>
            <a:r>
              <a:rPr lang="ja-JP" altLang="en-US" dirty="0" smtClean="0">
                <a:latin typeface="Calibri"/>
                <a:ea typeface="ＭＳ Ｐゴシック"/>
              </a:rPr>
              <a:t>は攻撃者のサーバとの通信をブロックします</a:t>
            </a:r>
          </a:p>
          <a:p>
            <a:pPr marL="0" indent="0">
              <a:buFontTx/>
              <a:buNone/>
              <a:defRPr/>
            </a:pPr>
            <a:endParaRPr lang="ja-JP" altLang="en-US" dirty="0" smtClean="0">
              <a:latin typeface="Calibri"/>
              <a:ea typeface="ＭＳ Ｐゴシック"/>
            </a:endParaRPr>
          </a:p>
          <a:p>
            <a:pPr marL="0" indent="0">
              <a:buFontTx/>
              <a:buNone/>
              <a:defRPr/>
            </a:pPr>
            <a:r>
              <a:rPr lang="ja-JP" altLang="en-US" i="1" dirty="0" smtClean="0">
                <a:latin typeface="Calibri"/>
                <a:ea typeface="ＭＳ Ｐゴシック"/>
              </a:rPr>
              <a:t>クリック</a:t>
            </a:r>
            <a:r>
              <a:rPr lang="ja-JP" altLang="en-US" dirty="0" smtClean="0">
                <a:latin typeface="Calibri"/>
                <a:ea typeface="ＭＳ Ｐゴシック"/>
              </a:rPr>
              <a:t> </a:t>
            </a:r>
          </a:p>
          <a:p>
            <a:pPr marL="171450" indent="-171450">
              <a:buFontTx/>
              <a:buChar char="-"/>
              <a:defRPr/>
            </a:pPr>
            <a:r>
              <a:rPr lang="ja-JP" altLang="en-US" dirty="0" smtClean="0">
                <a:latin typeface="Calibri"/>
                <a:ea typeface="ＭＳ Ｐゴシック"/>
              </a:rPr>
              <a:t>データ漏洩またはランサムウェアの暗号化キーのダウンロードを阻止します</a:t>
            </a:r>
          </a:p>
          <a:p>
            <a:pPr marL="171450" indent="-171450">
              <a:buFontTx/>
              <a:buChar char="-"/>
              <a:defRPr/>
            </a:pPr>
            <a:r>
              <a:rPr lang="en-US" altLang="ja-JP" dirty="0" smtClean="0">
                <a:latin typeface="Calibri"/>
                <a:ea typeface="ＭＳ Ｐゴシック"/>
              </a:rPr>
              <a:t>C&amp;C </a:t>
            </a:r>
            <a:r>
              <a:rPr lang="ja-JP" altLang="en-US" dirty="0" smtClean="0">
                <a:latin typeface="Calibri"/>
                <a:ea typeface="ＭＳ Ｐゴシック"/>
              </a:rPr>
              <a:t>コールバックは前述の </a:t>
            </a:r>
            <a:r>
              <a:rPr lang="en-US" altLang="ja-JP" dirty="0" smtClean="0">
                <a:latin typeface="Calibri"/>
                <a:ea typeface="ＭＳ Ｐゴシック"/>
              </a:rPr>
              <a:t>DNS </a:t>
            </a:r>
            <a:r>
              <a:rPr lang="ja-JP" altLang="en-US" dirty="0" smtClean="0">
                <a:latin typeface="Calibri"/>
                <a:ea typeface="ＭＳ Ｐゴシック"/>
              </a:rPr>
              <a:t>適用プロセスを</a:t>
            </a:r>
            <a:r>
              <a:rPr lang="ja-JP" altLang="en-US" smtClean="0">
                <a:latin typeface="Calibri"/>
                <a:ea typeface="ＭＳ Ｐゴシック"/>
              </a:rPr>
              <a:t>使用してブロックされます。</a:t>
            </a:r>
            <a:endParaRPr lang="ja-JP" altLang="en-US" dirty="0" smtClean="0">
              <a:latin typeface="Calibri"/>
              <a:ea typeface="ＭＳ Ｐゴシック"/>
            </a:endParaRPr>
          </a:p>
          <a:p>
            <a:pPr marL="171450" indent="-171450">
              <a:buFontTx/>
              <a:buChar char="-"/>
              <a:defRPr/>
            </a:pPr>
            <a:r>
              <a:rPr lang="ja-JP" altLang="en-US" dirty="0" smtClean="0">
                <a:latin typeface="Calibri"/>
                <a:ea typeface="ＭＳ Ｐゴシック"/>
              </a:rPr>
              <a:t>悪意のあるペイロードが </a:t>
            </a:r>
            <a:r>
              <a:rPr lang="en-US" altLang="ja-JP" dirty="0" smtClean="0">
                <a:latin typeface="Calibri"/>
                <a:ea typeface="ＭＳ Ｐゴシック"/>
              </a:rPr>
              <a:t>DNS </a:t>
            </a:r>
            <a:r>
              <a:rPr lang="ja-JP" altLang="en-US" dirty="0" smtClean="0">
                <a:latin typeface="Calibri"/>
                <a:ea typeface="ＭＳ Ｐゴシック"/>
              </a:rPr>
              <a:t>を迂回して直接 </a:t>
            </a:r>
            <a:r>
              <a:rPr lang="en-US" altLang="ja-JP" dirty="0" smtClean="0">
                <a:latin typeface="Calibri"/>
                <a:ea typeface="ＭＳ Ｐゴシック"/>
              </a:rPr>
              <a:t>IP </a:t>
            </a:r>
            <a:r>
              <a:rPr lang="ja-JP" altLang="en-US" dirty="0" smtClean="0">
                <a:latin typeface="Calibri"/>
                <a:ea typeface="ＭＳ Ｐゴシック"/>
              </a:rPr>
              <a:t>接続を使用するように設計されている場合、</a:t>
            </a:r>
            <a:r>
              <a:rPr lang="en-US" altLang="ja-JP" dirty="0" smtClean="0">
                <a:latin typeface="Calibri"/>
                <a:ea typeface="ＭＳ Ｐゴシック"/>
              </a:rPr>
              <a:t>Umbrella </a:t>
            </a:r>
            <a:r>
              <a:rPr lang="ja-JP" altLang="en-US" dirty="0" smtClean="0">
                <a:latin typeface="Calibri"/>
                <a:ea typeface="ＭＳ Ｐゴシック"/>
              </a:rPr>
              <a:t>は悪意のある </a:t>
            </a:r>
            <a:r>
              <a:rPr lang="en-US" altLang="ja-JP" dirty="0" smtClean="0">
                <a:latin typeface="Calibri"/>
                <a:ea typeface="ＭＳ Ｐゴシック"/>
              </a:rPr>
              <a:t>IP </a:t>
            </a:r>
            <a:r>
              <a:rPr lang="ja-JP" altLang="en-US" dirty="0" smtClean="0">
                <a:latin typeface="Calibri"/>
                <a:ea typeface="ＭＳ Ｐゴシック"/>
              </a:rPr>
              <a:t>をブロックし、</a:t>
            </a:r>
            <a:r>
              <a:rPr lang="en-US" altLang="ja-JP" dirty="0" smtClean="0">
                <a:latin typeface="Calibri"/>
                <a:ea typeface="ＭＳ Ｐゴシック"/>
              </a:rPr>
              <a:t>DNS </a:t>
            </a:r>
            <a:r>
              <a:rPr lang="ja-JP" altLang="en-US" dirty="0" smtClean="0">
                <a:latin typeface="Calibri"/>
                <a:ea typeface="ＭＳ Ｐゴシック"/>
              </a:rPr>
              <a:t>を適用するために、</a:t>
            </a:r>
            <a:r>
              <a:rPr lang="en-US" altLang="ja-JP" dirty="0" smtClean="0">
                <a:latin typeface="Calibri"/>
                <a:ea typeface="ＭＳ Ｐゴシック"/>
              </a:rPr>
              <a:t>DNS </a:t>
            </a:r>
            <a:r>
              <a:rPr lang="ja-JP" altLang="en-US" dirty="0" smtClean="0">
                <a:latin typeface="Calibri"/>
                <a:ea typeface="ＭＳ Ｐゴシック"/>
              </a:rPr>
              <a:t>の範囲を超えて機</a:t>
            </a:r>
            <a:r>
              <a:rPr lang="ja-JP" altLang="en-US" smtClean="0">
                <a:latin typeface="Calibri"/>
                <a:ea typeface="ＭＳ Ｐゴシック"/>
              </a:rPr>
              <a:t>能します。</a:t>
            </a:r>
            <a:endParaRPr lang="ja-JP" altLang="en-US" dirty="0" smtClean="0">
              <a:latin typeface="Calibri"/>
              <a:ea typeface="ＭＳ Ｐゴシック"/>
            </a:endParaRPr>
          </a:p>
          <a:p>
            <a:endParaRPr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17</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1840707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ja-JP" altLang="en-US" dirty="0" smtClean="0">
                <a:latin typeface="Calibri"/>
                <a:ea typeface="ＭＳ Ｐゴシック"/>
              </a:rPr>
              <a:t>脅威はますます高度化していますが、攻撃者は </a:t>
            </a:r>
            <a:r>
              <a:rPr lang="en-US" altLang="ja-JP" dirty="0" smtClean="0">
                <a:latin typeface="Calibri"/>
                <a:ea typeface="ＭＳ Ｐゴシック"/>
              </a:rPr>
              <a:t>Web </a:t>
            </a:r>
            <a:r>
              <a:rPr lang="ja-JP" altLang="en-US" dirty="0" smtClean="0">
                <a:latin typeface="Calibri"/>
                <a:ea typeface="ＭＳ Ｐゴシック"/>
              </a:rPr>
              <a:t>サーバや </a:t>
            </a:r>
            <a:r>
              <a:rPr lang="en-US" altLang="ja-JP" dirty="0" smtClean="0">
                <a:latin typeface="Calibri"/>
                <a:ea typeface="ＭＳ Ｐゴシック"/>
              </a:rPr>
              <a:t>IP </a:t>
            </a:r>
            <a:r>
              <a:rPr lang="ja-JP" altLang="en-US" dirty="0" smtClean="0">
                <a:latin typeface="Calibri"/>
                <a:ea typeface="ＭＳ Ｐゴシック"/>
              </a:rPr>
              <a:t>アドレス、ドメインなど、同じインターネット インフラストラクチャを複数の攻撃で頻繁に再利用します。つまり、サイバー フィンガープリントが後に残ります。</a:t>
            </a:r>
          </a:p>
          <a:p>
            <a:pPr marL="171450" indent="-171450">
              <a:buFontTx/>
              <a:buChar char="-"/>
            </a:pPr>
            <a:r>
              <a:rPr lang="ja-JP" altLang="en-US" dirty="0" smtClean="0">
                <a:latin typeface="Calibri"/>
                <a:ea typeface="ＭＳ Ｐゴシック"/>
              </a:rPr>
              <a:t>組織がこのフィンガープリントを使用して、それを基盤とする新たな攻撃を特定し、攻撃が発動される前にブロックできたらどうでしょうか。</a:t>
            </a:r>
          </a:p>
          <a:p>
            <a:pPr marL="171450" indent="-171450">
              <a:buFontTx/>
              <a:buChar char="-"/>
            </a:pPr>
            <a:r>
              <a:rPr lang="en-US" altLang="ja-JP" dirty="0" smtClean="0">
                <a:latin typeface="Calibri"/>
                <a:ea typeface="ＭＳ Ｐゴシック"/>
              </a:rPr>
              <a:t>Umbrella </a:t>
            </a:r>
            <a:r>
              <a:rPr lang="ja-JP" altLang="en-US" dirty="0" smtClean="0">
                <a:latin typeface="Calibri"/>
                <a:ea typeface="ＭＳ Ｐゴシック"/>
              </a:rPr>
              <a:t>はシスコのグローバル ネットワークと統計モデルに基づくデータを使用してこの情報を明らかにし、最初の被害者が攻撃される前に</a:t>
            </a:r>
            <a:r>
              <a:rPr lang="ja-JP" altLang="en-US" smtClean="0">
                <a:latin typeface="Calibri"/>
                <a:ea typeface="ＭＳ Ｐゴシック"/>
              </a:rPr>
              <a:t>阻止します。</a:t>
            </a:r>
            <a:endParaRPr lang="ja-JP" altLang="en-US" dirty="0" smtClean="0">
              <a:latin typeface="Calibri"/>
              <a:ea typeface="ＭＳ Ｐゴシック"/>
              <a:cs typeface="ＭＳ Ｐゴシック" charset="-128"/>
            </a:endParaRPr>
          </a:p>
          <a:p>
            <a:endParaRPr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18</a:t>
            </a:fld>
            <a:endParaRPr lang="ja-JP">
              <a:latin typeface="Arial"/>
              <a:ea typeface="ＭＳ Ｐゴシック"/>
            </a:endParaRPr>
          </a:p>
        </p:txBody>
      </p:sp>
    </p:spTree>
    <p:extLst>
      <p:ext uri="{BB962C8B-B14F-4D97-AF65-F5344CB8AC3E}">
        <p14:creationId xmlns:p14="http://schemas.microsoft.com/office/powerpoint/2010/main" val="2102351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4887"/>
            <a:ext cx="5568244" cy="5140325"/>
          </a:xfrm>
        </p:spPr>
        <p:txBody>
          <a:bodyPr/>
          <a:lstStyle/>
          <a:p>
            <a:pPr marL="171450" marR="0" indent="-171450" algn="l" defTabSz="457200" rtl="0" eaLnBrk="0" fontAlgn="base" latinLnBrk="0" hangingPunct="0">
              <a:lnSpc>
                <a:spcPct val="100000"/>
              </a:lnSpc>
              <a:spcBef>
                <a:spcPct val="30000"/>
              </a:spcBef>
              <a:spcAft>
                <a:spcPct val="0"/>
              </a:spcAft>
              <a:buClrTx/>
              <a:buSzTx/>
              <a:buFontTx/>
              <a:buChar char="-"/>
              <a:tabLst/>
              <a:defRPr/>
            </a:pPr>
            <a:r>
              <a:rPr kumimoji="1" lang="ja-JP" altLang="en-US" sz="1200" b="0" kern="1200" baseline="0" dirty="0" smtClean="0">
                <a:solidFill>
                  <a:schemeClr val="tx1"/>
                </a:solidFill>
                <a:latin typeface="Calibri"/>
                <a:ea typeface="ＭＳ Ｐゴシック"/>
              </a:rPr>
              <a:t>シスコのインターネット状況は、他のセキュリティ プロバイダーとは異なります。</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altLang="ja-JP" dirty="0" smtClean="0">
                <a:latin typeface="Calibri"/>
                <a:ea typeface="ＭＳ Ｐゴシック"/>
              </a:rPr>
              <a:t>Umbrella </a:t>
            </a:r>
            <a:r>
              <a:rPr lang="ja-JP" altLang="en-US" dirty="0" smtClean="0">
                <a:latin typeface="Calibri"/>
                <a:ea typeface="ＭＳ Ｐゴシック"/>
              </a:rPr>
              <a:t>のグローバル ネットワークには世界中の </a:t>
            </a:r>
            <a:r>
              <a:rPr lang="en-US" altLang="ja-JP" dirty="0" smtClean="0">
                <a:latin typeface="Calibri"/>
                <a:ea typeface="ＭＳ Ｐゴシック"/>
              </a:rPr>
              <a:t>25 </a:t>
            </a:r>
            <a:r>
              <a:rPr lang="ja-JP" altLang="en-US" dirty="0" smtClean="0">
                <a:latin typeface="Calibri"/>
                <a:ea typeface="ＭＳ Ｐゴシック"/>
              </a:rPr>
              <a:t>のデータセンターが含まれ、毎日 </a:t>
            </a:r>
            <a:r>
              <a:rPr lang="en-US" altLang="ja-JP" dirty="0" smtClean="0">
                <a:latin typeface="Calibri"/>
                <a:ea typeface="ＭＳ Ｐゴシック"/>
              </a:rPr>
              <a:t>160 </a:t>
            </a:r>
            <a:r>
              <a:rPr lang="ja-JP" altLang="en-US" dirty="0" smtClean="0">
                <a:latin typeface="Calibri"/>
                <a:ea typeface="ＭＳ Ｐゴシック"/>
              </a:rPr>
              <a:t>ヵ国以上の </a:t>
            </a:r>
            <a:r>
              <a:rPr lang="en-US" altLang="ja-JP" dirty="0" smtClean="0">
                <a:latin typeface="Calibri"/>
                <a:ea typeface="ＭＳ Ｐゴシック"/>
              </a:rPr>
              <a:t>8,500 </a:t>
            </a:r>
            <a:r>
              <a:rPr lang="ja-JP" altLang="en-US" dirty="0" smtClean="0">
                <a:latin typeface="Calibri"/>
                <a:ea typeface="ＭＳ Ｐゴシック"/>
              </a:rPr>
              <a:t>万人を超えるユーザからの </a:t>
            </a:r>
            <a:r>
              <a:rPr lang="en-US" altLang="ja-JP" dirty="0" smtClean="0">
                <a:latin typeface="Calibri"/>
                <a:ea typeface="ＭＳ Ｐゴシック"/>
              </a:rPr>
              <a:t>1,000 </a:t>
            </a:r>
            <a:r>
              <a:rPr lang="ja-JP" altLang="en-US" dirty="0" smtClean="0">
                <a:latin typeface="Calibri"/>
                <a:ea typeface="ＭＳ Ｐゴシック"/>
              </a:rPr>
              <a:t>億件を超える </a:t>
            </a:r>
            <a:r>
              <a:rPr lang="en-US" altLang="ja-JP" dirty="0" smtClean="0">
                <a:latin typeface="Calibri"/>
                <a:ea typeface="ＭＳ Ｐゴシック"/>
              </a:rPr>
              <a:t>DNS </a:t>
            </a:r>
            <a:r>
              <a:rPr lang="ja-JP" altLang="en-US" dirty="0" smtClean="0">
                <a:latin typeface="Calibri"/>
                <a:ea typeface="ＭＳ Ｐゴシック"/>
              </a:rPr>
              <a:t>要求を解決しています。</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ja-JP" altLang="en-US" dirty="0" smtClean="0">
                <a:latin typeface="Calibri"/>
                <a:ea typeface="ＭＳ Ｐゴシック"/>
              </a:rPr>
              <a:t>シスコは </a:t>
            </a:r>
            <a:r>
              <a:rPr lang="en-US" altLang="ja-JP" dirty="0" smtClean="0">
                <a:latin typeface="Calibri"/>
                <a:ea typeface="ＭＳ Ｐゴシック"/>
              </a:rPr>
              <a:t>500 </a:t>
            </a:r>
            <a:r>
              <a:rPr lang="ja-JP" altLang="en-US" dirty="0" smtClean="0">
                <a:latin typeface="Calibri"/>
                <a:ea typeface="ＭＳ Ｐゴシック"/>
              </a:rPr>
              <a:t>を超える上位の </a:t>
            </a:r>
            <a:r>
              <a:rPr lang="en-US" altLang="ja-JP" dirty="0" smtClean="0">
                <a:latin typeface="Calibri"/>
                <a:ea typeface="ＭＳ Ｐゴシック"/>
              </a:rPr>
              <a:t>ISP </a:t>
            </a:r>
            <a:r>
              <a:rPr lang="ja-JP" altLang="en-US" dirty="0" smtClean="0">
                <a:latin typeface="Calibri"/>
                <a:ea typeface="ＭＳ Ｐゴシック"/>
              </a:rPr>
              <a:t>やコンテンツ配信ネットワークと協力し、</a:t>
            </a:r>
            <a:r>
              <a:rPr lang="en-US" altLang="ja-JP" dirty="0" smtClean="0">
                <a:latin typeface="Calibri"/>
                <a:ea typeface="ＭＳ Ｐゴシック"/>
              </a:rPr>
              <a:t>BGP </a:t>
            </a:r>
            <a:r>
              <a:rPr lang="ja-JP" altLang="en-US" dirty="0" smtClean="0">
                <a:latin typeface="Calibri"/>
                <a:ea typeface="ＭＳ Ｐゴシック"/>
              </a:rPr>
              <a:t>ルートを交換し、効率的に要求をルーティングし、地域の </a:t>
            </a:r>
            <a:r>
              <a:rPr lang="en-US" altLang="ja-JP" dirty="0" smtClean="0">
                <a:latin typeface="Calibri"/>
                <a:ea typeface="ＭＳ Ｐゴシック"/>
              </a:rPr>
              <a:t>DNS </a:t>
            </a:r>
            <a:r>
              <a:rPr lang="ja-JP" altLang="en-US" dirty="0" smtClean="0">
                <a:latin typeface="Calibri"/>
                <a:ea typeface="ＭＳ Ｐゴシック"/>
              </a:rPr>
              <a:t>プロバイダーに遅延を与えないようにしています。</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ja-JP" altLang="en-US" sz="1200" dirty="0" smtClean="0">
                <a:latin typeface="Calibri"/>
                <a:ea typeface="ＭＳ Ｐゴシック"/>
              </a:rPr>
              <a:t>したがって、より重要なことは、大量のデータを保有しているだけでなく、非常に多様なデータ セットを保有しているということです。</a:t>
            </a:r>
            <a:r>
              <a:rPr kumimoji="1" lang="ja-JP" altLang="en-US" sz="1200" kern="1200" baseline="0" dirty="0" smtClean="0">
                <a:solidFill>
                  <a:schemeClr val="tx1"/>
                </a:solidFill>
                <a:latin typeface="Calibri"/>
                <a:ea typeface="ＭＳ Ｐゴシック"/>
              </a:rPr>
              <a:t>これは </a:t>
            </a:r>
            <a:r>
              <a:rPr kumimoji="1" lang="en-US" altLang="ja-JP" sz="1200" kern="1200" baseline="0" dirty="0" smtClean="0">
                <a:solidFill>
                  <a:schemeClr val="tx1"/>
                </a:solidFill>
                <a:latin typeface="Calibri"/>
                <a:ea typeface="ＭＳ Ｐゴシック"/>
              </a:rPr>
              <a:t>1 </a:t>
            </a:r>
            <a:r>
              <a:rPr kumimoji="1" lang="ja-JP" altLang="en-US" sz="1200" kern="1200" baseline="0" dirty="0" smtClean="0">
                <a:solidFill>
                  <a:schemeClr val="tx1"/>
                </a:solidFill>
                <a:latin typeface="Calibri"/>
                <a:ea typeface="ＭＳ Ｐゴシック"/>
              </a:rPr>
              <a:t>つの地域</a:t>
            </a:r>
            <a:r>
              <a:rPr kumimoji="1" lang="ja-JP" altLang="en-US" sz="1200" kern="1200" dirty="0" smtClean="0">
                <a:solidFill>
                  <a:schemeClr val="tx1"/>
                </a:solidFill>
                <a:latin typeface="Calibri"/>
                <a:ea typeface="ＭＳ Ｐゴシック"/>
              </a:rPr>
              <a:t>または </a:t>
            </a:r>
            <a:r>
              <a:rPr kumimoji="1" lang="en-US" altLang="ja-JP" sz="1200" kern="1200" dirty="0" smtClean="0">
                <a:solidFill>
                  <a:schemeClr val="tx1"/>
                </a:solidFill>
                <a:latin typeface="Calibri"/>
                <a:ea typeface="ＭＳ Ｐゴシック"/>
              </a:rPr>
              <a:t>1 </a:t>
            </a:r>
            <a:r>
              <a:rPr kumimoji="1" lang="ja-JP" altLang="en-US" sz="1200" kern="1200" dirty="0" smtClean="0">
                <a:solidFill>
                  <a:schemeClr val="tx1"/>
                </a:solidFill>
                <a:latin typeface="Calibri"/>
                <a:ea typeface="ＭＳ Ｐゴシック"/>
              </a:rPr>
              <a:t>つのプロトコルからだけではありません。</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kumimoji="1" lang="ja-JP" altLang="en-US" sz="1200" kern="1200" dirty="0" smtClean="0">
                <a:solidFill>
                  <a:schemeClr val="tx1"/>
                </a:solidFill>
                <a:latin typeface="Calibri"/>
                <a:ea typeface="ＭＳ Ｐゴシック"/>
              </a:rPr>
              <a:t>この多様性により、</a:t>
            </a:r>
            <a:r>
              <a:rPr kumimoji="1" lang="en-US" altLang="ja-JP" sz="1200" kern="1200" dirty="0" smtClean="0">
                <a:solidFill>
                  <a:schemeClr val="tx1"/>
                </a:solidFill>
                <a:latin typeface="Calibri"/>
                <a:ea typeface="ＭＳ Ｐゴシック"/>
              </a:rPr>
              <a:t>Umbrella </a:t>
            </a:r>
            <a:r>
              <a:rPr kumimoji="1" lang="ja-JP" altLang="en-US" sz="1200" kern="1200" dirty="0" smtClean="0">
                <a:solidFill>
                  <a:schemeClr val="tx1"/>
                </a:solidFill>
                <a:latin typeface="Calibri"/>
                <a:ea typeface="ＭＳ Ｐゴシック"/>
              </a:rPr>
              <a:t>は、準備された脅威および発動された脅威に対するかつてない洞察を提供し、その脅威がどこから来ているのか、誰がそれを発動しているのか、どこに向かっているのか、また攻撃の網の広さなどを学習することができます。 </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kumimoji="1" lang="ja-JP" altLang="en-US" sz="1200" kern="1200" dirty="0" smtClean="0">
                <a:solidFill>
                  <a:schemeClr val="tx1"/>
                </a:solidFill>
                <a:latin typeface="Calibri"/>
                <a:ea typeface="ＭＳ Ｐゴシック"/>
              </a:rPr>
              <a:t>このデータは、当社の多くの統計モデルの基礎として機能します。</a:t>
            </a:r>
            <a:endParaRPr lang="ja-JP" altLang="en-US" dirty="0" smtClean="0">
              <a:latin typeface="Calibri"/>
              <a:ea typeface="ＭＳ Ｐゴシック"/>
            </a:endParaRPr>
          </a:p>
          <a:p>
            <a:pPr rtl="0"/>
            <a:endParaRPr lang="ja-JP" altLang="en-US" sz="1200" b="0" i="0" u="none" strike="noStrike" kern="1200" dirty="0" smtClean="0">
              <a:solidFill>
                <a:schemeClr val="tx1"/>
              </a:solidFill>
              <a:effectLst/>
              <a:latin typeface="Calibri"/>
              <a:ea typeface="ＭＳ Ｐゴシック"/>
              <a:cs typeface="ＭＳ Ｐゴシック" charset="0"/>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19</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1070394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ja-JP" altLang="en-US" b="0" i="0" u="none" strike="noStrike" kern="1200" dirty="0" smtClean="0">
                <a:solidFill>
                  <a:schemeClr val="tx1"/>
                </a:solidFill>
                <a:effectLst/>
                <a:latin typeface="Calibri"/>
                <a:ea typeface="ＭＳ Ｐゴシック"/>
              </a:rPr>
              <a:t>比類のないシスコの脅威インテリジェンスを構成する要素には、データ、セキュリティ研究者、統計</a:t>
            </a:r>
            <a:r>
              <a:rPr lang="en-US" altLang="ja-JP" b="0" i="0" u="none" strike="noStrike" kern="1200" dirty="0" smtClean="0">
                <a:solidFill>
                  <a:schemeClr val="tx1"/>
                </a:solidFill>
                <a:effectLst/>
                <a:latin typeface="Calibri"/>
                <a:ea typeface="ＭＳ Ｐゴシック"/>
              </a:rPr>
              <a:t>/</a:t>
            </a:r>
            <a:r>
              <a:rPr lang="ja-JP" altLang="en-US" b="0" i="0" u="none" strike="noStrike" kern="1200" dirty="0" smtClean="0">
                <a:solidFill>
                  <a:schemeClr val="tx1"/>
                </a:solidFill>
                <a:effectLst/>
                <a:latin typeface="Calibri"/>
                <a:ea typeface="ＭＳ Ｐゴシック"/>
              </a:rPr>
              <a:t>機械学習モデルの </a:t>
            </a:r>
            <a:r>
              <a:rPr lang="en-US" altLang="ja-JP" b="0" i="0" u="none" strike="noStrike" kern="1200" dirty="0" smtClean="0">
                <a:solidFill>
                  <a:schemeClr val="tx1"/>
                </a:solidFill>
                <a:effectLst/>
                <a:latin typeface="Calibri"/>
                <a:ea typeface="ＭＳ Ｐゴシック"/>
              </a:rPr>
              <a:t>3 </a:t>
            </a:r>
            <a:r>
              <a:rPr lang="ja-JP" altLang="en-US" b="0" i="0" u="none" strike="noStrike" kern="1200" dirty="0" smtClean="0">
                <a:solidFill>
                  <a:schemeClr val="tx1"/>
                </a:solidFill>
                <a:effectLst/>
                <a:latin typeface="Calibri"/>
                <a:ea typeface="ＭＳ Ｐゴシック"/>
              </a:rPr>
              <a:t>つがあります。</a:t>
            </a:r>
            <a:endParaRPr lang="ja-JP" altLang="en-US" b="0" dirty="0" smtClean="0">
              <a:effectLst/>
              <a:latin typeface="Calibri"/>
              <a:ea typeface="ＭＳ Ｐゴシック"/>
            </a:endParaRPr>
          </a:p>
          <a:p>
            <a:pPr rtl="0"/>
            <a:r>
              <a:rPr lang="ja-JP" altLang="en-US" dirty="0" smtClean="0">
                <a:latin typeface="Calibri"/>
                <a:ea typeface="ＭＳ Ｐゴシック"/>
              </a:rPr>
              <a:t/>
            </a:r>
            <a:br>
              <a:rPr lang="ja-JP" altLang="en-US" dirty="0" smtClean="0">
                <a:latin typeface="Calibri"/>
                <a:ea typeface="ＭＳ Ｐゴシック"/>
              </a:rPr>
            </a:br>
            <a:r>
              <a:rPr lang="ja-JP" altLang="en-US" b="1" i="0" u="none" strike="noStrike" kern="1200" dirty="0" smtClean="0">
                <a:solidFill>
                  <a:schemeClr val="tx1"/>
                </a:solidFill>
                <a:effectLst/>
                <a:latin typeface="Calibri"/>
                <a:ea typeface="ＭＳ Ｐゴシック"/>
              </a:rPr>
              <a:t>データから見てみましょう。</a:t>
            </a:r>
            <a:r>
              <a:rPr lang="ja-JP" altLang="en-US" b="0" i="0" u="none" strike="noStrike" kern="1200" baseline="0" dirty="0" smtClean="0">
                <a:solidFill>
                  <a:schemeClr val="tx1"/>
                </a:solidFill>
                <a:effectLst/>
                <a:latin typeface="Calibri"/>
                <a:ea typeface="ＭＳ Ｐゴシック"/>
              </a:rPr>
              <a:t>これには、</a:t>
            </a:r>
            <a:r>
              <a:rPr lang="ja-JP" altLang="en-US" b="0" i="0" u="none" strike="noStrike" kern="1200" dirty="0" smtClean="0">
                <a:solidFill>
                  <a:schemeClr val="tx1"/>
                </a:solidFill>
                <a:effectLst/>
                <a:latin typeface="Calibri"/>
                <a:ea typeface="ＭＳ Ｐゴシック"/>
              </a:rPr>
              <a:t>悪意のあるドメインと </a:t>
            </a:r>
            <a:r>
              <a:rPr lang="en-US" altLang="ja-JP" b="0" i="0" u="none" strike="noStrike" kern="1200" dirty="0" smtClean="0">
                <a:solidFill>
                  <a:schemeClr val="tx1"/>
                </a:solidFill>
                <a:effectLst/>
                <a:latin typeface="Calibri"/>
                <a:ea typeface="ＭＳ Ｐゴシック"/>
              </a:rPr>
              <a:t>IP </a:t>
            </a:r>
            <a:r>
              <a:rPr lang="ja-JP" altLang="en-US" b="0" i="0" u="none" strike="noStrike" kern="1200" dirty="0" smtClean="0">
                <a:solidFill>
                  <a:schemeClr val="tx1"/>
                </a:solidFill>
                <a:effectLst/>
                <a:latin typeface="Calibri"/>
                <a:ea typeface="ＭＳ Ｐゴシック"/>
              </a:rPr>
              <a:t>に関する </a:t>
            </a:r>
            <a:r>
              <a:rPr lang="en-US" altLang="ja-JP" b="0" i="0" u="none" strike="noStrike" kern="1200" dirty="0" smtClean="0">
                <a:solidFill>
                  <a:schemeClr val="tx1"/>
                </a:solidFill>
                <a:effectLst/>
                <a:latin typeface="Calibri"/>
                <a:ea typeface="ＭＳ Ｐゴシック"/>
              </a:rPr>
              <a:t>Cisco </a:t>
            </a:r>
            <a:r>
              <a:rPr lang="en-US" altLang="ja-JP" b="0" i="0" u="none" strike="noStrike" kern="1200" dirty="0" err="1" smtClean="0">
                <a:solidFill>
                  <a:schemeClr val="tx1"/>
                </a:solidFill>
                <a:effectLst/>
                <a:latin typeface="Calibri"/>
                <a:ea typeface="ＭＳ Ｐゴシック"/>
              </a:rPr>
              <a:t>Talos</a:t>
            </a:r>
            <a:r>
              <a:rPr lang="en-US" altLang="ja-JP" b="0" i="0" u="none" strike="noStrike" kern="1200" dirty="0" smtClean="0">
                <a:solidFill>
                  <a:schemeClr val="tx1"/>
                </a:solidFill>
                <a:effectLst/>
                <a:latin typeface="Calibri"/>
                <a:ea typeface="ＭＳ Ｐゴシック"/>
              </a:rPr>
              <a:t> </a:t>
            </a:r>
            <a:r>
              <a:rPr lang="ja-JP" altLang="en-US" b="0" i="0" u="none" strike="noStrike" kern="1200" dirty="0" smtClean="0">
                <a:solidFill>
                  <a:schemeClr val="tx1"/>
                </a:solidFill>
                <a:effectLst/>
                <a:latin typeface="Calibri"/>
                <a:ea typeface="ＭＳ Ｐゴシック"/>
              </a:rPr>
              <a:t>のフィードが含まれます。それは何百万ものマルウェア サンプルを研究者が分析した結果と、世界中に導入されているシスコ製品から集めた何テラバイトものデータに基づいています。</a:t>
            </a:r>
          </a:p>
          <a:p>
            <a:pPr rtl="0"/>
            <a:endParaRPr lang="ja-JP" altLang="en-US" b="0" i="0" u="none" strike="noStrike" kern="1200" dirty="0" smtClean="0">
              <a:solidFill>
                <a:schemeClr val="tx1"/>
              </a:solidFill>
              <a:effectLst/>
              <a:latin typeface="Calibri"/>
              <a:ea typeface="ＭＳ Ｐゴシック"/>
            </a:endParaRPr>
          </a:p>
          <a:p>
            <a:r>
              <a:rPr lang="ja-JP" altLang="en-US" b="0" i="0" u="none" strike="noStrike" kern="1200" dirty="0" smtClean="0">
                <a:solidFill>
                  <a:schemeClr val="tx1"/>
                </a:solidFill>
                <a:effectLst/>
                <a:latin typeface="Calibri"/>
                <a:ea typeface="ＭＳ Ｐゴシック"/>
              </a:rPr>
              <a:t>また、</a:t>
            </a:r>
            <a:r>
              <a:rPr lang="en-US" altLang="ja-JP" b="0" i="0" u="none" strike="noStrike" kern="1200" dirty="0" smtClean="0">
                <a:solidFill>
                  <a:schemeClr val="tx1"/>
                </a:solidFill>
                <a:effectLst/>
                <a:latin typeface="Calibri"/>
                <a:ea typeface="ＭＳ Ｐゴシック"/>
              </a:rPr>
              <a:t>Umbrella </a:t>
            </a:r>
            <a:r>
              <a:rPr lang="ja-JP" altLang="en-US" b="0" i="0" u="none" strike="noStrike" kern="1200" dirty="0" smtClean="0">
                <a:solidFill>
                  <a:schemeClr val="tx1"/>
                </a:solidFill>
                <a:effectLst/>
                <a:latin typeface="Calibri"/>
                <a:ea typeface="ＭＳ Ｐゴシック"/>
              </a:rPr>
              <a:t>の </a:t>
            </a:r>
            <a:r>
              <a:rPr lang="en-US" altLang="ja-JP" b="0" i="0" u="none" strike="noStrike" kern="1200" dirty="0" smtClean="0">
                <a:solidFill>
                  <a:schemeClr val="tx1"/>
                </a:solidFill>
                <a:effectLst/>
                <a:latin typeface="Calibri"/>
                <a:ea typeface="ＭＳ Ｐゴシック"/>
              </a:rPr>
              <a:t>DNS </a:t>
            </a:r>
            <a:r>
              <a:rPr lang="ja-JP" altLang="en-US" b="0" i="0" u="none" strike="noStrike" kern="1200" dirty="0" smtClean="0">
                <a:solidFill>
                  <a:schemeClr val="tx1"/>
                </a:solidFill>
                <a:effectLst/>
                <a:latin typeface="Calibri"/>
                <a:ea typeface="ＭＳ Ｐゴシック"/>
              </a:rPr>
              <a:t>データも使います。シスコはユーザ ベース全体で</a:t>
            </a:r>
            <a:r>
              <a:rPr lang="ja-JP" altLang="en-US" dirty="0" smtClean="0">
                <a:latin typeface="Calibri"/>
                <a:ea typeface="ＭＳ Ｐゴシック"/>
              </a:rPr>
              <a:t> </a:t>
            </a:r>
            <a:r>
              <a:rPr lang="en-US" altLang="ja-JP" b="0" i="0" u="none" strike="noStrike" kern="1200" dirty="0" smtClean="0">
                <a:solidFill>
                  <a:schemeClr val="tx1"/>
                </a:solidFill>
                <a:effectLst/>
                <a:latin typeface="Calibri"/>
                <a:ea typeface="ＭＳ Ｐゴシック"/>
              </a:rPr>
              <a:t>DNS </a:t>
            </a:r>
            <a:r>
              <a:rPr lang="ja-JP" altLang="en-US" b="0" i="0" u="none" strike="noStrike" kern="1200" dirty="0" smtClean="0">
                <a:solidFill>
                  <a:schemeClr val="tx1"/>
                </a:solidFill>
                <a:effectLst/>
                <a:latin typeface="Calibri"/>
                <a:ea typeface="ＭＳ Ｐゴシック"/>
              </a:rPr>
              <a:t>要求を毎日 </a:t>
            </a:r>
            <a:r>
              <a:rPr lang="en-US" altLang="ja-JP" b="0" i="0" u="none" strike="noStrike" kern="1200" dirty="0" smtClean="0">
                <a:solidFill>
                  <a:schemeClr val="tx1"/>
                </a:solidFill>
                <a:effectLst/>
                <a:latin typeface="Calibri"/>
                <a:ea typeface="ＭＳ Ｐゴシック"/>
              </a:rPr>
              <a:t>1000 </a:t>
            </a:r>
            <a:r>
              <a:rPr lang="ja-JP" altLang="en-US" b="0" i="0" u="none" strike="noStrike" kern="1200" dirty="0" smtClean="0">
                <a:solidFill>
                  <a:schemeClr val="tx1"/>
                </a:solidFill>
                <a:effectLst/>
                <a:latin typeface="Calibri"/>
                <a:ea typeface="ＭＳ Ｐゴシック"/>
              </a:rPr>
              <a:t>億以上解決しています。このデータは膨大なだけでなく、多岐にわたり、あらゆる市場、地域、プロトコルを含みます。この </a:t>
            </a:r>
            <a:r>
              <a:rPr lang="en-US" altLang="ja-JP" b="0" i="0" u="none" strike="noStrike" kern="1200" dirty="0" smtClean="0">
                <a:solidFill>
                  <a:schemeClr val="tx1"/>
                </a:solidFill>
                <a:effectLst/>
                <a:latin typeface="Calibri"/>
                <a:ea typeface="ＭＳ Ｐゴシック"/>
              </a:rPr>
              <a:t>2 </a:t>
            </a:r>
            <a:r>
              <a:rPr lang="ja-JP" altLang="en-US" b="0" i="0" u="none" strike="noStrike" kern="1200" dirty="0" smtClean="0">
                <a:solidFill>
                  <a:schemeClr val="tx1"/>
                </a:solidFill>
                <a:effectLst/>
                <a:latin typeface="Calibri"/>
                <a:ea typeface="ＭＳ Ｐゴシック"/>
              </a:rPr>
              <a:t>つの側面が合わさり、これまでになかったインターネット観を生み出しています。</a:t>
            </a:r>
            <a:r>
              <a:rPr lang="ja-JP" altLang="en-US" dirty="0" smtClean="0">
                <a:latin typeface="Calibri"/>
                <a:ea typeface="ＭＳ Ｐゴシック"/>
              </a:rPr>
              <a:t/>
            </a:r>
            <a:br>
              <a:rPr lang="ja-JP" altLang="en-US" dirty="0" smtClean="0">
                <a:latin typeface="Calibri"/>
                <a:ea typeface="ＭＳ Ｐゴシック"/>
              </a:rPr>
            </a:br>
            <a:r>
              <a:rPr lang="ja-JP" altLang="en-US" dirty="0" smtClean="0">
                <a:latin typeface="Calibri"/>
                <a:ea typeface="ＭＳ Ｐゴシック"/>
              </a:rPr>
              <a:t/>
            </a:r>
            <a:br>
              <a:rPr lang="ja-JP" altLang="en-US" dirty="0" smtClean="0">
                <a:latin typeface="Calibri"/>
                <a:ea typeface="ＭＳ Ｐゴシック"/>
              </a:rPr>
            </a:br>
            <a:r>
              <a:rPr lang="en-US" altLang="ja-JP" b="1" kern="1200" dirty="0" smtClean="0">
                <a:solidFill>
                  <a:schemeClr val="tx1"/>
                </a:solidFill>
                <a:latin typeface="Calibri"/>
                <a:ea typeface="ＭＳ Ｐゴシック"/>
              </a:rPr>
              <a:t>2 </a:t>
            </a:r>
            <a:r>
              <a:rPr lang="ja-JP" altLang="en-US" b="1" kern="1200" dirty="0" smtClean="0">
                <a:solidFill>
                  <a:schemeClr val="tx1"/>
                </a:solidFill>
                <a:latin typeface="Calibri"/>
                <a:ea typeface="ＭＳ Ｐゴシック"/>
              </a:rPr>
              <a:t>番目の要素はセキュリティ研究者です。</a:t>
            </a:r>
            <a:r>
              <a:rPr lang="ja-JP" altLang="en-US" b="0" kern="1200" dirty="0" smtClean="0">
                <a:solidFill>
                  <a:schemeClr val="tx1"/>
                </a:solidFill>
                <a:latin typeface="Calibri"/>
                <a:ea typeface="ＭＳ Ｐゴシック"/>
              </a:rPr>
              <a:t>彼らはデータを観察し、データ マイニングや </a:t>
            </a:r>
            <a:r>
              <a:rPr lang="en-US" altLang="ja-JP" b="0" kern="1200" dirty="0" smtClean="0">
                <a:solidFill>
                  <a:schemeClr val="tx1"/>
                </a:solidFill>
                <a:latin typeface="Calibri"/>
                <a:ea typeface="ＭＳ Ｐゴシック"/>
              </a:rPr>
              <a:t>3D </a:t>
            </a:r>
            <a:r>
              <a:rPr lang="ja-JP" altLang="en-US" b="0" kern="1200" dirty="0" smtClean="0">
                <a:solidFill>
                  <a:schemeClr val="tx1"/>
                </a:solidFill>
                <a:latin typeface="Calibri"/>
                <a:ea typeface="ＭＳ Ｐゴシック"/>
              </a:rPr>
              <a:t>仮想化など高度な技術を使ってパターンを特定します。攻撃者が残すフィンガープリントを発見しようと新しい方法を常に探しており、統計モデルや機械学習モデルを構築して自動的にデータをスコア化し分類しています。</a:t>
            </a:r>
          </a:p>
          <a:p>
            <a:endParaRPr lang="ja-JP" altLang="en-US" b="0" kern="1200" dirty="0" smtClean="0">
              <a:solidFill>
                <a:schemeClr val="tx1"/>
              </a:solidFill>
              <a:latin typeface="Calibri"/>
              <a:ea typeface="ＭＳ Ｐゴシック"/>
            </a:endParaRPr>
          </a:p>
          <a:p>
            <a:r>
              <a:rPr lang="ja-JP" altLang="en-US" b="1" kern="1200" dirty="0" smtClean="0">
                <a:solidFill>
                  <a:schemeClr val="tx1"/>
                </a:solidFill>
                <a:latin typeface="Calibri"/>
                <a:ea typeface="ＭＳ Ｐゴシック"/>
              </a:rPr>
              <a:t>最後に、今お話ししたモデルです。これら</a:t>
            </a:r>
            <a:r>
              <a:rPr lang="ja-JP" altLang="en-US" b="0" kern="1200" dirty="0" smtClean="0">
                <a:solidFill>
                  <a:schemeClr val="tx1"/>
                </a:solidFill>
                <a:latin typeface="Calibri"/>
                <a:ea typeface="ＭＳ Ｐゴシック"/>
              </a:rPr>
              <a:t>のモデルはシスコのデータに対して継続的に実行されており、悪意のあるドメイン、</a:t>
            </a:r>
            <a:r>
              <a:rPr lang="en-US" altLang="ja-JP" b="0" kern="1200" dirty="0" smtClean="0">
                <a:solidFill>
                  <a:schemeClr val="tx1"/>
                </a:solidFill>
                <a:latin typeface="Calibri"/>
                <a:ea typeface="ＭＳ Ｐゴシック"/>
              </a:rPr>
              <a:t>IP</a:t>
            </a:r>
            <a:r>
              <a:rPr lang="ja-JP" altLang="en-US" b="0" kern="1200" dirty="0" smtClean="0">
                <a:solidFill>
                  <a:schemeClr val="tx1"/>
                </a:solidFill>
                <a:latin typeface="Calibri"/>
                <a:ea typeface="ＭＳ Ｐゴシック"/>
              </a:rPr>
              <a:t>、</a:t>
            </a:r>
            <a:r>
              <a:rPr lang="en-US" altLang="ja-JP" b="0" kern="1200" dirty="0" smtClean="0">
                <a:solidFill>
                  <a:schemeClr val="tx1"/>
                </a:solidFill>
                <a:latin typeface="Calibri"/>
                <a:ea typeface="ＭＳ Ｐゴシック"/>
              </a:rPr>
              <a:t>URL </a:t>
            </a:r>
            <a:r>
              <a:rPr lang="ja-JP" altLang="en-US" b="0" kern="1200" dirty="0" smtClean="0">
                <a:solidFill>
                  <a:schemeClr val="tx1"/>
                </a:solidFill>
                <a:latin typeface="Calibri"/>
                <a:ea typeface="ＭＳ Ｐゴシック"/>
              </a:rPr>
              <a:t>を、まだ攻撃に使用されていなくても発見できます。シスコのセキュリティ研究者は絶えずイノベーションを続けており、さらに優れた脅威検出や分類を可能にする新しいモデルを構築しています。</a:t>
            </a: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20</a:t>
            </a:fld>
            <a:endParaRPr lang="ja-JP">
              <a:latin typeface="Arial"/>
              <a:ea typeface="ＭＳ Ｐゴシック"/>
            </a:endParaRPr>
          </a:p>
        </p:txBody>
      </p:sp>
    </p:spTree>
    <p:extLst>
      <p:ext uri="{BB962C8B-B14F-4D97-AF65-F5344CB8AC3E}">
        <p14:creationId xmlns:p14="http://schemas.microsoft.com/office/powerpoint/2010/main" val="132002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3</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281279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ja-JP" altLang="en-US" dirty="0" smtClean="0">
                <a:latin typeface="Calibri"/>
                <a:ea typeface="ＭＳ Ｐゴシック"/>
              </a:rPr>
              <a:t>数多くのモデルがありますが、ここで例をいくつか紹介します。</a:t>
            </a:r>
          </a:p>
          <a:p>
            <a:pPr marL="171450" indent="-171450">
              <a:buFontTx/>
              <a:buChar char="-"/>
              <a:defRPr/>
            </a:pPr>
            <a:r>
              <a:rPr lang="ja-JP" altLang="en-US" dirty="0" smtClean="0">
                <a:latin typeface="Calibri"/>
                <a:ea typeface="ＭＳ Ｐゴシック"/>
              </a:rPr>
              <a:t>共同発生モデル：</a:t>
            </a:r>
          </a:p>
          <a:p>
            <a:pPr marL="628650" lvl="1" indent="-171450">
              <a:buFontTx/>
              <a:buChar char="-"/>
              <a:defRPr/>
            </a:pPr>
            <a:r>
              <a:rPr lang="ja-JP" altLang="en-US" sz="1200" b="0" i="0" u="none" strike="noStrike" kern="1200" baseline="0" dirty="0" smtClean="0">
                <a:solidFill>
                  <a:schemeClr val="tx1"/>
                </a:solidFill>
                <a:effectLst/>
                <a:latin typeface="Calibri"/>
                <a:ea typeface="ＭＳ Ｐゴシック"/>
              </a:rPr>
              <a:t>特定のドメインの直前または直後にクエリされたドメインを識別します。</a:t>
            </a:r>
            <a:r>
              <a:rPr lang="ja-JP" altLang="en-US" sz="1200" b="0" i="0" u="none" strike="noStrike" kern="1200" dirty="0" smtClean="0">
                <a:solidFill>
                  <a:schemeClr val="tx1"/>
                </a:solidFill>
                <a:effectLst/>
                <a:latin typeface="Calibri"/>
                <a:ea typeface="ＭＳ Ｐゴシック"/>
              </a:rPr>
              <a:t>このモデルは、別のネットワーク上でホストされていても同じ攻撃に関連しているドメインを明らかにする上で役立ちます。</a:t>
            </a:r>
          </a:p>
          <a:p>
            <a:pPr marL="171450" lvl="0" indent="-171450">
              <a:buFontTx/>
              <a:buChar char="-"/>
              <a:defRPr/>
            </a:pPr>
            <a:r>
              <a:rPr lang="ja-JP" altLang="en-US" sz="1200" b="0" i="0" u="none" strike="noStrike" kern="1200" dirty="0" smtClean="0">
                <a:solidFill>
                  <a:schemeClr val="tx1"/>
                </a:solidFill>
                <a:effectLst/>
                <a:latin typeface="Calibri"/>
                <a:ea typeface="ＭＳ Ｐゴシック"/>
              </a:rPr>
              <a:t>トラフィック スパイク モデル：</a:t>
            </a:r>
          </a:p>
          <a:p>
            <a:pPr marL="628650" lvl="1" indent="-171450">
              <a:buFontTx/>
              <a:buChar char="-"/>
              <a:defRPr/>
            </a:pPr>
            <a:r>
              <a:rPr lang="ja-JP" altLang="en-US" sz="1200" b="0" i="0" u="none" strike="noStrike" kern="1200" dirty="0" smtClean="0">
                <a:solidFill>
                  <a:schemeClr val="tx1"/>
                </a:solidFill>
                <a:effectLst/>
                <a:latin typeface="Calibri"/>
                <a:ea typeface="ＭＳ Ｐゴシック"/>
              </a:rPr>
              <a:t>ドメインへのトラフィックのスパイクが、他の攻撃で見られるパターンに一致する場合に認識します。たとえば、あるドメインのトラフィックがエクスプロイト キットで見られる要求パターンと一致すると、完全な攻撃が発動される前にそのドメインをブロックします。   </a:t>
            </a:r>
          </a:p>
          <a:p>
            <a:pPr marL="171450" lvl="0" indent="-171450">
              <a:buFontTx/>
              <a:buChar char="-"/>
              <a:defRPr/>
            </a:pPr>
            <a:r>
              <a:rPr lang="ja-JP" altLang="en-US" sz="1200" b="0" i="0" u="none" strike="noStrike" kern="1200" dirty="0" smtClean="0">
                <a:solidFill>
                  <a:schemeClr val="tx1"/>
                </a:solidFill>
                <a:effectLst/>
                <a:latin typeface="Calibri"/>
                <a:ea typeface="ＭＳ Ｐゴシック"/>
              </a:rPr>
              <a:t>予測型 </a:t>
            </a:r>
            <a:r>
              <a:rPr lang="en-US" altLang="ja-JP" sz="1200" b="0" i="0" u="none" strike="noStrike" kern="1200" dirty="0" smtClean="0">
                <a:solidFill>
                  <a:schemeClr val="tx1"/>
                </a:solidFill>
                <a:effectLst/>
                <a:latin typeface="Calibri"/>
                <a:ea typeface="ＭＳ Ｐゴシック"/>
              </a:rPr>
              <a:t>IP </a:t>
            </a:r>
            <a:r>
              <a:rPr lang="ja-JP" altLang="en-US" sz="1200" b="0" i="0" u="none" strike="noStrike" kern="1200" dirty="0" smtClean="0">
                <a:solidFill>
                  <a:schemeClr val="tx1"/>
                </a:solidFill>
                <a:effectLst/>
                <a:latin typeface="Calibri"/>
                <a:ea typeface="ＭＳ Ｐゴシック"/>
              </a:rPr>
              <a:t>スペース モニタリング モデル：</a:t>
            </a:r>
          </a:p>
          <a:p>
            <a:pPr marL="628650" lvl="1" indent="-171450">
              <a:buFontTx/>
              <a:buChar char="-"/>
              <a:defRPr/>
            </a:pPr>
            <a:r>
              <a:rPr lang="ja-JP" altLang="en-US" sz="1200" b="0" i="0" u="none" strike="noStrike" kern="1200" dirty="0" smtClean="0">
                <a:solidFill>
                  <a:schemeClr val="tx1"/>
                </a:solidFill>
                <a:effectLst/>
                <a:latin typeface="Calibri"/>
                <a:ea typeface="ＭＳ Ｐゴシック"/>
              </a:rPr>
              <a:t>スパイク ランク モデルで特定されたドメインから開始し、攻撃者がインフラストラクチャ（ホスティング プロバイダー、ネーム サーバ、</a:t>
            </a:r>
            <a:r>
              <a:rPr lang="en-US" altLang="ja-JP" sz="1200" b="0" i="0" u="none" strike="noStrike" kern="1200" dirty="0" smtClean="0">
                <a:solidFill>
                  <a:schemeClr val="tx1"/>
                </a:solidFill>
                <a:effectLst/>
                <a:latin typeface="Calibri"/>
                <a:ea typeface="ＭＳ Ｐゴシック"/>
              </a:rPr>
              <a:t>IP </a:t>
            </a:r>
            <a:r>
              <a:rPr lang="ja-JP" altLang="en-US" sz="1200" b="0" i="0" u="none" strike="noStrike" kern="1200" dirty="0" smtClean="0">
                <a:solidFill>
                  <a:schemeClr val="tx1"/>
                </a:solidFill>
                <a:effectLst/>
                <a:latin typeface="Calibri"/>
                <a:ea typeface="ＭＳ Ｐゴシック"/>
              </a:rPr>
              <a:t>など）を設定する手順を採点し、悪意があるかどうかを予測します。これにより、攻撃が発動される前に他の接続先を識別でき、予防的にブロックできます。</a:t>
            </a:r>
            <a:endParaRPr lang="ja-JP" altLang="en-US" b="0" dirty="0" smtClean="0">
              <a:effectLst/>
              <a:latin typeface="Calibri"/>
              <a:ea typeface="ＭＳ Ｐゴシック"/>
            </a:endParaRPr>
          </a:p>
          <a:p>
            <a:pPr>
              <a:defRPr/>
            </a:pPr>
            <a:endParaRPr lang="ja-JP" altLang="en-US" sz="1200" b="0" i="0" u="none" strike="noStrike" kern="1200" dirty="0" smtClean="0">
              <a:solidFill>
                <a:schemeClr val="tx1"/>
              </a:solidFill>
              <a:effectLst/>
              <a:latin typeface="Calibri"/>
              <a:ea typeface="ＭＳ Ｐゴシック"/>
              <a:cs typeface="ＭＳ Ｐゴシック" charset="0"/>
            </a:endParaRPr>
          </a:p>
          <a:p>
            <a:r>
              <a:rPr lang="ja-JP" altLang="en-US" sz="1200" b="0" i="1" u="none" strike="noStrike" kern="1200" dirty="0" smtClean="0">
                <a:solidFill>
                  <a:schemeClr val="tx1"/>
                </a:solidFill>
                <a:effectLst/>
                <a:latin typeface="Calibri"/>
                <a:ea typeface="ＭＳ Ｐゴシック"/>
              </a:rPr>
              <a:t>* スピーカー用メモ：スライド上の各ラベルの「イベント」が何かを尋ねられた場合、説明は以下のとおりです。</a:t>
            </a:r>
            <a:endParaRPr lang="ja-JP" altLang="en-US" sz="1200" i="1" kern="1200" dirty="0" smtClean="0">
              <a:solidFill>
                <a:schemeClr val="tx1"/>
              </a:solidFill>
              <a:latin typeface="Calibri"/>
              <a:ea typeface="ＭＳ Ｐゴシック"/>
            </a:endParaRPr>
          </a:p>
          <a:p>
            <a:pPr marL="171450" indent="-171450">
              <a:buFontTx/>
              <a:buChar char="-"/>
            </a:pPr>
            <a:r>
              <a:rPr lang="en-US" altLang="ja-JP" sz="1200" i="1" kern="1200" dirty="0" smtClean="0">
                <a:solidFill>
                  <a:schemeClr val="tx1"/>
                </a:solidFill>
                <a:latin typeface="Calibri"/>
                <a:ea typeface="ＭＳ Ｐゴシック"/>
              </a:rPr>
              <a:t>DNS </a:t>
            </a:r>
            <a:r>
              <a:rPr lang="ja-JP" altLang="en-US" sz="1200" i="1" kern="1200" dirty="0" smtClean="0">
                <a:solidFill>
                  <a:schemeClr val="tx1"/>
                </a:solidFill>
                <a:latin typeface="Calibri"/>
                <a:ea typeface="ＭＳ Ｐゴシック"/>
              </a:rPr>
              <a:t>クエリごとに </a:t>
            </a:r>
            <a:r>
              <a:rPr lang="en-US" altLang="ja-JP" sz="1200" i="1" kern="1200" dirty="0" smtClean="0">
                <a:solidFill>
                  <a:schemeClr val="tx1"/>
                </a:solidFill>
                <a:latin typeface="Calibri"/>
                <a:ea typeface="ＭＳ Ｐゴシック"/>
              </a:rPr>
              <a:t>2 </a:t>
            </a:r>
            <a:r>
              <a:rPr lang="ja-JP" altLang="en-US" sz="1200" i="1" kern="1200" dirty="0" smtClean="0">
                <a:solidFill>
                  <a:schemeClr val="tx1"/>
                </a:solidFill>
                <a:latin typeface="Calibri"/>
                <a:ea typeface="ＭＳ Ｐゴシック"/>
              </a:rPr>
              <a:t>つのイベントが表示されます。（</a:t>
            </a:r>
            <a:r>
              <a:rPr lang="en-US" altLang="ja-JP" sz="1200" i="1" kern="1200" dirty="0" smtClean="0">
                <a:solidFill>
                  <a:schemeClr val="tx1"/>
                </a:solidFill>
                <a:latin typeface="Calibri"/>
                <a:ea typeface="ＭＳ Ｐゴシック"/>
              </a:rPr>
              <a:t>1</a:t>
            </a:r>
            <a:r>
              <a:rPr lang="ja-JP" altLang="en-US" sz="1200" i="1" kern="1200" dirty="0" smtClean="0">
                <a:solidFill>
                  <a:schemeClr val="tx1"/>
                </a:solidFill>
                <a:latin typeface="Calibri"/>
                <a:ea typeface="ＭＳ Ｐゴシック"/>
              </a:rPr>
              <a:t>）ドメイン要求、および（</a:t>
            </a:r>
            <a:r>
              <a:rPr lang="en-US" altLang="ja-JP" sz="1200" i="1" kern="1200" dirty="0" smtClean="0">
                <a:solidFill>
                  <a:schemeClr val="tx1"/>
                </a:solidFill>
                <a:latin typeface="Calibri"/>
                <a:ea typeface="ＭＳ Ｐゴシック"/>
              </a:rPr>
              <a:t>2</a:t>
            </a:r>
            <a:r>
              <a:rPr lang="ja-JP" altLang="en-US" sz="1200" i="1" kern="1200" dirty="0" smtClean="0">
                <a:solidFill>
                  <a:schemeClr val="tx1"/>
                </a:solidFill>
                <a:latin typeface="Calibri"/>
                <a:ea typeface="ＭＳ Ｐゴシック"/>
              </a:rPr>
              <a:t>）</a:t>
            </a:r>
            <a:r>
              <a:rPr lang="en-US" altLang="ja-JP" sz="1200" i="1" kern="1200" dirty="0" smtClean="0">
                <a:solidFill>
                  <a:schemeClr val="tx1"/>
                </a:solidFill>
                <a:latin typeface="Calibri"/>
                <a:ea typeface="ＭＳ Ｐゴシック"/>
              </a:rPr>
              <a:t>IP </a:t>
            </a:r>
            <a:r>
              <a:rPr lang="ja-JP" altLang="en-US" sz="1200" i="1" kern="1200" dirty="0" smtClean="0">
                <a:solidFill>
                  <a:schemeClr val="tx1"/>
                </a:solidFill>
                <a:latin typeface="Calibri"/>
                <a:ea typeface="ＭＳ Ｐゴシック"/>
              </a:rPr>
              <a:t>応答 </a:t>
            </a:r>
          </a:p>
          <a:p>
            <a:pPr marL="171450" indent="-171450">
              <a:buFontTx/>
              <a:buChar char="-"/>
            </a:pPr>
            <a:r>
              <a:rPr lang="ja-JP" altLang="en-US" sz="1200" i="1" kern="1200" dirty="0" smtClean="0">
                <a:solidFill>
                  <a:schemeClr val="tx1"/>
                </a:solidFill>
                <a:latin typeface="Calibri"/>
                <a:ea typeface="ＭＳ Ｐゴシック"/>
              </a:rPr>
              <a:t>したがって、</a:t>
            </a:r>
            <a:r>
              <a:rPr lang="en-US" altLang="ja-JP" sz="1200" i="1" kern="1200" dirty="0" smtClean="0">
                <a:solidFill>
                  <a:schemeClr val="tx1"/>
                </a:solidFill>
                <a:latin typeface="Calibri"/>
                <a:ea typeface="ＭＳ Ｐゴシック"/>
              </a:rPr>
              <a:t>1 </a:t>
            </a:r>
            <a:r>
              <a:rPr lang="ja-JP" altLang="en-US" sz="1200" i="1" kern="1200" dirty="0" smtClean="0">
                <a:solidFill>
                  <a:schemeClr val="tx1"/>
                </a:solidFill>
                <a:latin typeface="Calibri"/>
                <a:ea typeface="ＭＳ Ｐゴシック"/>
              </a:rPr>
              <a:t>日あたり </a:t>
            </a:r>
            <a:r>
              <a:rPr lang="en-US" altLang="ja-JP" sz="1200" i="1" kern="1200" dirty="0" smtClean="0">
                <a:solidFill>
                  <a:schemeClr val="tx1"/>
                </a:solidFill>
                <a:latin typeface="Calibri"/>
                <a:ea typeface="ＭＳ Ｐゴシック"/>
              </a:rPr>
              <a:t>800 </a:t>
            </a:r>
            <a:r>
              <a:rPr lang="ja-JP" altLang="en-US" sz="1200" i="1" kern="1200" dirty="0" smtClean="0">
                <a:solidFill>
                  <a:schemeClr val="tx1"/>
                </a:solidFill>
                <a:latin typeface="Calibri"/>
                <a:ea typeface="ＭＳ Ｐゴシック"/>
              </a:rPr>
              <a:t>億クエリ</a:t>
            </a:r>
            <a:r>
              <a:rPr lang="en-US" altLang="ja-JP" sz="1200" i="1" kern="1200" dirty="0" smtClean="0">
                <a:solidFill>
                  <a:schemeClr val="tx1"/>
                </a:solidFill>
                <a:latin typeface="Calibri"/>
                <a:ea typeface="ＭＳ Ｐゴシック"/>
              </a:rPr>
              <a:t>/24 </a:t>
            </a:r>
            <a:r>
              <a:rPr lang="ja-JP" altLang="en-US" sz="1200" i="1" kern="1200" dirty="0" smtClean="0">
                <a:solidFill>
                  <a:schemeClr val="tx1"/>
                </a:solidFill>
                <a:latin typeface="Calibri"/>
                <a:ea typeface="ＭＳ Ｐゴシック"/>
              </a:rPr>
              <a:t>時間</a:t>
            </a:r>
            <a:r>
              <a:rPr lang="en-US" altLang="ja-JP" sz="1200" i="1" kern="1200" dirty="0" smtClean="0">
                <a:solidFill>
                  <a:schemeClr val="tx1"/>
                </a:solidFill>
                <a:latin typeface="Calibri"/>
                <a:ea typeface="ＭＳ Ｐゴシック"/>
              </a:rPr>
              <a:t>/3,600 </a:t>
            </a:r>
            <a:r>
              <a:rPr lang="ja-JP" altLang="en-US" sz="1200" i="1" kern="1200" dirty="0" smtClean="0">
                <a:solidFill>
                  <a:schemeClr val="tx1"/>
                </a:solidFill>
                <a:latin typeface="Calibri"/>
                <a:ea typeface="ＭＳ Ｐゴシック"/>
              </a:rPr>
              <a:t>秒＝ </a:t>
            </a:r>
            <a:r>
              <a:rPr lang="en-US" altLang="ja-JP" sz="1200" i="1" kern="1200" dirty="0" smtClean="0">
                <a:solidFill>
                  <a:schemeClr val="tx1"/>
                </a:solidFill>
                <a:latin typeface="Calibri"/>
                <a:ea typeface="ＭＳ Ｐゴシック"/>
              </a:rPr>
              <a:t>1 </a:t>
            </a:r>
            <a:r>
              <a:rPr lang="ja-JP" altLang="en-US" sz="1200" i="1" kern="1200" dirty="0" smtClean="0">
                <a:solidFill>
                  <a:schemeClr val="tx1"/>
                </a:solidFill>
                <a:latin typeface="Calibri"/>
                <a:ea typeface="ＭＳ Ｐゴシック"/>
              </a:rPr>
              <a:t>秒あたり </a:t>
            </a:r>
            <a:r>
              <a:rPr lang="en-US" altLang="ja-JP" sz="1200" i="1" kern="1200" dirty="0" smtClean="0">
                <a:solidFill>
                  <a:schemeClr val="tx1"/>
                </a:solidFill>
                <a:latin typeface="Calibri"/>
                <a:ea typeface="ＭＳ Ｐゴシック"/>
              </a:rPr>
              <a:t>185 </a:t>
            </a:r>
            <a:r>
              <a:rPr lang="ja-JP" altLang="en-US" sz="1200" i="1" kern="1200" dirty="0" smtClean="0">
                <a:solidFill>
                  <a:schemeClr val="tx1"/>
                </a:solidFill>
                <a:latin typeface="Calibri"/>
                <a:ea typeface="ＭＳ Ｐゴシック"/>
              </a:rPr>
              <a:t>万 イベント（</a:t>
            </a:r>
            <a:r>
              <a:rPr lang="en-US" altLang="ja-JP" sz="1200" i="1" kern="1200" dirty="0" smtClean="0">
                <a:solidFill>
                  <a:schemeClr val="tx1"/>
                </a:solidFill>
                <a:latin typeface="Calibri"/>
                <a:ea typeface="ＭＳ Ｐゴシック"/>
              </a:rPr>
              <a:t>200 </a:t>
            </a:r>
            <a:r>
              <a:rPr lang="ja-JP" altLang="en-US" sz="1200" i="1" kern="1200" dirty="0" smtClean="0">
                <a:solidFill>
                  <a:schemeClr val="tx1"/>
                </a:solidFill>
                <a:latin typeface="Calibri"/>
                <a:ea typeface="ＭＳ Ｐゴシック"/>
              </a:rPr>
              <a:t>万以上のライブ イベント）</a:t>
            </a:r>
          </a:p>
          <a:p>
            <a:pPr marL="171450" indent="-171450">
              <a:buFontTx/>
              <a:buChar char="-"/>
            </a:pPr>
            <a:r>
              <a:rPr lang="ja-JP" altLang="en-US" sz="1200" b="0" i="1" kern="1200" dirty="0" smtClean="0">
                <a:solidFill>
                  <a:schemeClr val="tx1"/>
                </a:solidFill>
                <a:latin typeface="Calibri"/>
                <a:ea typeface="ＭＳ Ｐゴシック"/>
              </a:rPr>
              <a:t>履歴イベントはキャッシュを表します </a:t>
            </a:r>
            <a:endParaRPr lang="ja-JP" altLang="en-US" b="0" i="1" dirty="0" smtClean="0">
              <a:latin typeface="Calibri"/>
              <a:ea typeface="ＭＳ Ｐゴシック"/>
            </a:endParaRPr>
          </a:p>
          <a:p>
            <a:endParaRPr lang="ja-JP" altLang="en-US" b="0" dirty="0" smtClean="0">
              <a:latin typeface="Calibri"/>
              <a:ea typeface="ＭＳ Ｐゴシック"/>
            </a:endParaRPr>
          </a:p>
          <a:p>
            <a:endParaRPr lang="ja-JP" altLang="en-US" b="0" dirty="0" smtClean="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21</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405034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ja-JP" sz="1200" b="0" i="0" u="none" strike="noStrike" kern="1200" dirty="0" smtClean="0">
                <a:solidFill>
                  <a:schemeClr val="tx1"/>
                </a:solidFill>
                <a:effectLst/>
                <a:latin typeface="Calibri"/>
                <a:ea typeface="ＭＳ Ｐゴシック"/>
              </a:rPr>
              <a:t>Umbrella </a:t>
            </a:r>
            <a:r>
              <a:rPr lang="ja-JP" altLang="en-US" sz="1200" b="0" i="0" u="none" strike="noStrike" kern="1200" dirty="0" smtClean="0">
                <a:solidFill>
                  <a:schemeClr val="tx1"/>
                </a:solidFill>
                <a:effectLst/>
                <a:latin typeface="Calibri"/>
                <a:ea typeface="ＭＳ Ｐゴシック"/>
              </a:rPr>
              <a:t>は毎日 </a:t>
            </a:r>
            <a:r>
              <a:rPr lang="en-US" altLang="ja-JP" sz="1200" b="0" i="0" u="none" strike="noStrike" kern="1200" dirty="0" smtClean="0">
                <a:solidFill>
                  <a:schemeClr val="tx1"/>
                </a:solidFill>
                <a:effectLst/>
                <a:latin typeface="Calibri"/>
                <a:ea typeface="ＭＳ Ｐゴシック"/>
              </a:rPr>
              <a:t>300 </a:t>
            </a:r>
            <a:r>
              <a:rPr lang="ja-JP" altLang="en-US" sz="1200" b="0" i="0" u="none" strike="noStrike" kern="1200" dirty="0" smtClean="0">
                <a:solidFill>
                  <a:schemeClr val="tx1"/>
                </a:solidFill>
                <a:effectLst/>
                <a:latin typeface="Calibri"/>
                <a:ea typeface="ＭＳ Ｐゴシック"/>
              </a:rPr>
              <a:t>万以上の新しいドメインを発</a:t>
            </a:r>
            <a:r>
              <a:rPr lang="ja-JP" altLang="en-US" sz="1200" b="0" i="0" u="none" strike="noStrike" kern="1200" smtClean="0">
                <a:solidFill>
                  <a:schemeClr val="tx1"/>
                </a:solidFill>
                <a:effectLst/>
                <a:latin typeface="Calibri"/>
                <a:ea typeface="ＭＳ Ｐゴシック"/>
              </a:rPr>
              <a:t>見します。</a:t>
            </a:r>
            <a:endParaRPr lang="ja-JP" altLang="en-US" sz="1200" b="0" i="0" u="none" strike="noStrike" kern="1200" dirty="0" smtClean="0">
              <a:solidFill>
                <a:schemeClr val="tx1"/>
              </a:solidFill>
              <a:effectLst/>
              <a:latin typeface="Calibri"/>
              <a:ea typeface="ＭＳ Ｐゴシック"/>
            </a:endParaRPr>
          </a:p>
          <a:p>
            <a:pPr marL="171450" indent="-171450">
              <a:buFontTx/>
              <a:buChar char="-"/>
            </a:pPr>
            <a:r>
              <a:rPr lang="ja-JP" altLang="en-US" sz="1200" b="0" i="0" u="none" strike="noStrike" kern="1200" baseline="0" dirty="0" smtClean="0">
                <a:solidFill>
                  <a:schemeClr val="tx1"/>
                </a:solidFill>
                <a:effectLst/>
                <a:latin typeface="Calibri"/>
                <a:ea typeface="ＭＳ Ｐゴシック"/>
              </a:rPr>
              <a:t>このトラフィックをシスコの統計モデルで分析することにより、</a:t>
            </a:r>
            <a:r>
              <a:rPr lang="en-US" altLang="ja-JP" sz="1200" b="0" i="0" u="none" strike="noStrike" kern="1200" baseline="0" dirty="0" smtClean="0">
                <a:solidFill>
                  <a:schemeClr val="tx1"/>
                </a:solidFill>
                <a:effectLst/>
                <a:latin typeface="Calibri"/>
                <a:ea typeface="ＭＳ Ｐゴシック"/>
              </a:rPr>
              <a:t>Umbrella </a:t>
            </a:r>
            <a:r>
              <a:rPr lang="ja-JP" altLang="en-US" sz="1200" b="0" i="0" u="none" strike="noStrike" kern="1200" baseline="0" dirty="0" smtClean="0">
                <a:solidFill>
                  <a:schemeClr val="tx1"/>
                </a:solidFill>
                <a:effectLst/>
                <a:latin typeface="Calibri"/>
                <a:ea typeface="ＭＳ Ｐゴシック"/>
              </a:rPr>
              <a:t>は毎日 </a:t>
            </a:r>
            <a:r>
              <a:rPr lang="en-US" altLang="ja-JP" sz="1200" b="0" i="0" u="none" strike="noStrike" kern="1200" baseline="0" dirty="0" smtClean="0">
                <a:solidFill>
                  <a:schemeClr val="tx1"/>
                </a:solidFill>
                <a:effectLst/>
                <a:latin typeface="Calibri"/>
                <a:ea typeface="ＭＳ Ｐゴシック"/>
              </a:rPr>
              <a:t>6 </a:t>
            </a:r>
            <a:r>
              <a:rPr lang="ja-JP" altLang="en-US" sz="1200" b="0" i="0" u="none" strike="noStrike" kern="1200" baseline="0" dirty="0" smtClean="0">
                <a:solidFill>
                  <a:schemeClr val="tx1"/>
                </a:solidFill>
                <a:effectLst/>
                <a:latin typeface="Calibri"/>
                <a:ea typeface="ＭＳ Ｐゴシック"/>
              </a:rPr>
              <a:t>万件を超える悪意のある接続先（ドメイン、</a:t>
            </a:r>
            <a:r>
              <a:rPr lang="en-US" altLang="ja-JP" sz="1200" b="0" i="0" u="none" strike="noStrike" kern="1200" baseline="0" dirty="0" smtClean="0">
                <a:solidFill>
                  <a:schemeClr val="tx1"/>
                </a:solidFill>
                <a:effectLst/>
                <a:latin typeface="Calibri"/>
                <a:ea typeface="ＭＳ Ｐゴシック"/>
              </a:rPr>
              <a:t>IP</a:t>
            </a:r>
            <a:r>
              <a:rPr lang="ja-JP" altLang="en-US" sz="1200" b="0" i="0" u="none" strike="noStrike" kern="1200" baseline="0" dirty="0" smtClean="0">
                <a:solidFill>
                  <a:schemeClr val="tx1"/>
                </a:solidFill>
                <a:effectLst/>
                <a:latin typeface="Calibri"/>
                <a:ea typeface="ＭＳ Ｐゴシック"/>
              </a:rPr>
              <a:t>、</a:t>
            </a:r>
            <a:r>
              <a:rPr lang="en-US" altLang="ja-JP" sz="1200" b="0" i="0" u="none" strike="noStrike" kern="1200" baseline="0" dirty="0" smtClean="0">
                <a:solidFill>
                  <a:schemeClr val="tx1"/>
                </a:solidFill>
                <a:effectLst/>
                <a:latin typeface="Calibri"/>
                <a:ea typeface="ＭＳ Ｐゴシック"/>
              </a:rPr>
              <a:t>URL</a:t>
            </a:r>
            <a:r>
              <a:rPr lang="ja-JP" altLang="en-US" sz="1200" b="0" i="0" u="none" strike="noStrike" kern="1200" baseline="0" dirty="0" smtClean="0">
                <a:solidFill>
                  <a:schemeClr val="tx1"/>
                </a:solidFill>
                <a:effectLst/>
                <a:latin typeface="Calibri"/>
                <a:ea typeface="ＭＳ Ｐゴシック"/>
              </a:rPr>
              <a:t>）を識別します。</a:t>
            </a:r>
          </a:p>
          <a:p>
            <a:pPr marL="171450" indent="-171450">
              <a:buFontTx/>
              <a:buChar char="-"/>
            </a:pPr>
            <a:r>
              <a:rPr lang="ja-JP" altLang="en-US" sz="1200" b="0" i="0" u="none" strike="noStrike" kern="1200" dirty="0" smtClean="0">
                <a:solidFill>
                  <a:schemeClr val="tx1"/>
                </a:solidFill>
                <a:effectLst/>
                <a:latin typeface="Calibri"/>
                <a:ea typeface="ＭＳ Ｐゴシック"/>
              </a:rPr>
              <a:t>脅威インテリジェンスが必要なだけでなく、このデータに対処する能力も必要です</a:t>
            </a:r>
          </a:p>
          <a:p>
            <a:pPr marL="171450" indent="-171450">
              <a:buFontTx/>
              <a:buChar char="-"/>
            </a:pPr>
            <a:r>
              <a:rPr lang="en-US" altLang="ja-JP" sz="1200" b="0" i="0" u="none" strike="noStrike" kern="1200" dirty="0" smtClean="0">
                <a:solidFill>
                  <a:schemeClr val="tx1"/>
                </a:solidFill>
                <a:effectLst/>
                <a:latin typeface="Calibri"/>
                <a:ea typeface="ＭＳ Ｐゴシック"/>
              </a:rPr>
              <a:t>Umbrella </a:t>
            </a:r>
            <a:r>
              <a:rPr lang="ja-JP" altLang="en-US" sz="1200" b="0" i="0" u="none" strike="noStrike" kern="1200" dirty="0" smtClean="0">
                <a:solidFill>
                  <a:schemeClr val="tx1"/>
                </a:solidFill>
                <a:effectLst/>
                <a:latin typeface="Calibri"/>
                <a:ea typeface="ＭＳ Ｐゴシック"/>
              </a:rPr>
              <a:t>は、</a:t>
            </a:r>
            <a:r>
              <a:rPr lang="en-US" altLang="ja-JP" sz="1200" b="0" i="0" u="none" strike="noStrike" kern="1200" dirty="0" smtClean="0">
                <a:solidFill>
                  <a:schemeClr val="tx1"/>
                </a:solidFill>
                <a:effectLst/>
                <a:latin typeface="Calibri"/>
                <a:ea typeface="ＭＳ Ｐゴシック"/>
              </a:rPr>
              <a:t>DNS </a:t>
            </a:r>
            <a:r>
              <a:rPr lang="ja-JP" altLang="en-US" sz="1200" b="0" i="0" u="none" strike="noStrike" kern="1200" dirty="0" smtClean="0">
                <a:solidFill>
                  <a:schemeClr val="tx1"/>
                </a:solidFill>
                <a:effectLst/>
                <a:latin typeface="Calibri"/>
                <a:ea typeface="ＭＳ Ｐゴシック"/>
              </a:rPr>
              <a:t>要求の処理中に同時に </a:t>
            </a:r>
            <a:r>
              <a:rPr lang="en-US" altLang="ja-JP" sz="1200" b="0" i="0" u="none" strike="noStrike" kern="1200" dirty="0" smtClean="0">
                <a:solidFill>
                  <a:schemeClr val="tx1"/>
                </a:solidFill>
                <a:effectLst/>
                <a:latin typeface="Calibri"/>
                <a:ea typeface="ＭＳ Ｐゴシック"/>
              </a:rPr>
              <a:t>700 </a:t>
            </a:r>
            <a:r>
              <a:rPr lang="ja-JP" altLang="en-US" sz="1200" b="0" i="0" u="none" strike="noStrike" kern="1200" dirty="0" smtClean="0">
                <a:solidFill>
                  <a:schemeClr val="tx1"/>
                </a:solidFill>
                <a:effectLst/>
                <a:latin typeface="Calibri"/>
                <a:ea typeface="ＭＳ Ｐゴシック"/>
              </a:rPr>
              <a:t>万以上の悪意のあるドメインと </a:t>
            </a:r>
            <a:r>
              <a:rPr lang="en-US" altLang="ja-JP" sz="1200" b="0" i="0" u="none" strike="noStrike" kern="1200" dirty="0" smtClean="0">
                <a:solidFill>
                  <a:schemeClr val="tx1"/>
                </a:solidFill>
                <a:effectLst/>
                <a:latin typeface="Calibri"/>
                <a:ea typeface="ＭＳ Ｐゴシック"/>
              </a:rPr>
              <a:t>IP </a:t>
            </a:r>
            <a:r>
              <a:rPr lang="ja-JP" altLang="en-US" sz="1200" b="0" i="0" u="none" strike="noStrike" kern="1200" dirty="0" smtClean="0">
                <a:solidFill>
                  <a:schemeClr val="tx1"/>
                </a:solidFill>
                <a:effectLst/>
                <a:latin typeface="Calibri"/>
                <a:ea typeface="ＭＳ Ｐゴシック"/>
              </a:rPr>
              <a:t>にアクティブに対処する能力を持っています</a:t>
            </a:r>
          </a:p>
          <a:p>
            <a:pPr marL="171450" indent="-171450">
              <a:buFontTx/>
              <a:buChar char="-"/>
            </a:pPr>
            <a:r>
              <a:rPr lang="ja-JP" altLang="en-US" sz="1200" b="0" i="0" u="none" strike="noStrike" kern="1200" dirty="0" smtClean="0">
                <a:solidFill>
                  <a:schemeClr val="tx1"/>
                </a:solidFill>
                <a:effectLst/>
                <a:latin typeface="Calibri"/>
                <a:ea typeface="ＭＳ Ｐゴシック"/>
              </a:rPr>
              <a:t>アプライアンスとハイブリッドクラウド ソリューションでは、そのような拡張性は得られません</a:t>
            </a: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22</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1755073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Tx/>
              <a:buNone/>
            </a:pPr>
            <a:r>
              <a:rPr lang="en-US" altLang="ja-JP" sz="1200" b="0" i="0" u="none" strike="noStrike" kern="1200" dirty="0" smtClean="0">
                <a:solidFill>
                  <a:schemeClr val="tx1"/>
                </a:solidFill>
                <a:effectLst/>
                <a:latin typeface="Calibri"/>
                <a:ea typeface="ＭＳ Ｐゴシック"/>
              </a:rPr>
              <a:t>Umbrella </a:t>
            </a:r>
            <a:r>
              <a:rPr lang="ja-JP" altLang="en-US" sz="1200" b="0" i="0" u="none" strike="noStrike" kern="1200" dirty="0" smtClean="0">
                <a:solidFill>
                  <a:schemeClr val="tx1"/>
                </a:solidFill>
                <a:effectLst/>
                <a:latin typeface="Calibri"/>
                <a:ea typeface="ＭＳ Ｐゴシック"/>
              </a:rPr>
              <a:t>はインターネット トラフィックすべての可視性と保護を提供します。</a:t>
            </a:r>
          </a:p>
          <a:p>
            <a:pPr marL="171450" indent="-171450" rtl="0" fontAlgn="base">
              <a:buFontTx/>
              <a:buChar char="-"/>
            </a:pPr>
            <a:endParaRPr lang="ja-JP" altLang="en-US" sz="1200" b="0" i="0" u="none" strike="noStrike" kern="1200" baseline="0" dirty="0" smtClean="0">
              <a:solidFill>
                <a:schemeClr val="tx1"/>
              </a:solidFill>
              <a:effectLst/>
              <a:latin typeface="Calibri"/>
              <a:ea typeface="ＭＳ Ｐゴシック"/>
            </a:endParaRPr>
          </a:p>
          <a:p>
            <a:pPr marL="0" indent="0" rtl="0" fontAlgn="base">
              <a:buFontTx/>
              <a:buNone/>
            </a:pPr>
            <a:r>
              <a:rPr lang="ja-JP" altLang="en-US" sz="1200" b="0" i="0" u="none" strike="noStrike" kern="1200" baseline="0" dirty="0" smtClean="0">
                <a:solidFill>
                  <a:schemeClr val="tx1"/>
                </a:solidFill>
                <a:effectLst/>
                <a:latin typeface="Calibri"/>
                <a:ea typeface="ＭＳ Ｐゴシック"/>
              </a:rPr>
              <a:t>詳細：</a:t>
            </a:r>
            <a:endParaRPr lang="ja-JP" altLang="en-US" sz="1200" b="0" i="0" u="none" strike="noStrike" kern="1200" dirty="0" smtClean="0">
              <a:solidFill>
                <a:schemeClr val="tx1"/>
              </a:solidFill>
              <a:effectLst/>
              <a:latin typeface="Calibri"/>
              <a:ea typeface="ＭＳ Ｐゴシック"/>
            </a:endParaRPr>
          </a:p>
          <a:p>
            <a:pPr marL="171450" indent="-171450" rtl="0" fontAlgn="base">
              <a:buFontTx/>
              <a:buChar char="-"/>
            </a:pPr>
            <a:r>
              <a:rPr lang="en-US" altLang="ja-JP" sz="1200" b="0" i="0" u="none" strike="noStrike" kern="1200" baseline="0" dirty="0" smtClean="0">
                <a:solidFill>
                  <a:schemeClr val="tx1"/>
                </a:solidFill>
                <a:effectLst/>
                <a:latin typeface="Calibri"/>
                <a:ea typeface="ＭＳ Ｐゴシック"/>
              </a:rPr>
              <a:t>Umbrella </a:t>
            </a:r>
            <a:r>
              <a:rPr lang="ja-JP" altLang="en-US" sz="1200" b="0" i="0" u="none" strike="noStrike" kern="1200" baseline="0" dirty="0" smtClean="0">
                <a:solidFill>
                  <a:schemeClr val="tx1"/>
                </a:solidFill>
                <a:effectLst/>
                <a:latin typeface="Calibri"/>
                <a:ea typeface="ＭＳ Ｐゴシック"/>
              </a:rPr>
              <a:t>は、すべてのオフィス所在地、ネットワーク上のすべてのデバイス、ローミングしているラップトップで、インターネット アクセスを保護するために必要な可視性を提供します。</a:t>
            </a:r>
          </a:p>
          <a:p>
            <a:pPr marL="171450" marR="0" indent="-171450" algn="l" defTabSz="914400" rtl="0" eaLnBrk="1" fontAlgn="base" latinLnBrk="0" hangingPunct="1">
              <a:lnSpc>
                <a:spcPct val="100000"/>
              </a:lnSpc>
              <a:spcBef>
                <a:spcPts val="0"/>
              </a:spcBef>
              <a:spcAft>
                <a:spcPts val="0"/>
              </a:spcAft>
              <a:buClrTx/>
              <a:buSzTx/>
              <a:buFontTx/>
              <a:buChar char="-"/>
              <a:tabLst/>
              <a:defRPr/>
            </a:pPr>
            <a:r>
              <a:rPr lang="en-US" altLang="ja-JP" sz="1200" b="0" i="0" u="none" strike="noStrike" kern="1200" dirty="0" smtClean="0">
                <a:solidFill>
                  <a:schemeClr val="tx1"/>
                </a:solidFill>
                <a:effectLst/>
                <a:latin typeface="Calibri"/>
                <a:ea typeface="ＭＳ Ｐゴシック"/>
              </a:rPr>
              <a:t>Umbrella </a:t>
            </a:r>
            <a:r>
              <a:rPr lang="ja-JP" altLang="en-US" sz="1200" b="0" i="0" u="none" strike="noStrike" kern="1200" dirty="0" smtClean="0">
                <a:solidFill>
                  <a:schemeClr val="tx1"/>
                </a:solidFill>
                <a:effectLst/>
                <a:latin typeface="Calibri"/>
                <a:ea typeface="ＭＳ Ｐゴシック"/>
              </a:rPr>
              <a:t>によって、認可されたクラウド サービスと認可されていないクラウド サービスを可視化できるため、使用されている新しいサービスを明らかにし、誰が使用しているかを確認し、潜在的なリスクを特定することができます。</a:t>
            </a:r>
            <a:endParaRPr lang="ja-JP" altLang="en-US" sz="1200" b="0" i="0" u="none" strike="noStrike" kern="1200" baseline="0" dirty="0" smtClean="0">
              <a:solidFill>
                <a:schemeClr val="tx1"/>
              </a:solidFill>
              <a:effectLst/>
              <a:latin typeface="Calibri"/>
              <a:ea typeface="ＭＳ Ｐゴシック"/>
            </a:endParaRPr>
          </a:p>
          <a:p>
            <a:pPr marL="171450" indent="-171450" rtl="0" fontAlgn="base">
              <a:buFontTx/>
              <a:buChar char="-"/>
            </a:pPr>
            <a:r>
              <a:rPr lang="ja-JP" altLang="en-US" sz="1200" b="0" i="0" u="none" strike="noStrike" kern="1200" baseline="0" dirty="0" smtClean="0">
                <a:solidFill>
                  <a:schemeClr val="tx1"/>
                </a:solidFill>
                <a:effectLst/>
                <a:latin typeface="Calibri"/>
                <a:ea typeface="ＭＳ Ｐゴシック"/>
              </a:rPr>
              <a:t>攻撃者がさまざまな戦術でネットワークに侵入しようとするため、</a:t>
            </a:r>
            <a:r>
              <a:rPr lang="en-US" altLang="ja-JP" sz="1200" b="0" i="0" u="none" strike="noStrike" kern="1200" baseline="0" dirty="0" smtClean="0">
                <a:solidFill>
                  <a:schemeClr val="tx1"/>
                </a:solidFill>
                <a:effectLst/>
                <a:latin typeface="Calibri"/>
                <a:ea typeface="ＭＳ Ｐゴシック"/>
              </a:rPr>
              <a:t>Umbrella </a:t>
            </a:r>
            <a:r>
              <a:rPr lang="ja-JP" altLang="en-US" sz="1200" b="0" i="0" u="none" strike="noStrike" kern="1200" baseline="0" dirty="0" smtClean="0">
                <a:solidFill>
                  <a:schemeClr val="tx1"/>
                </a:solidFill>
                <a:effectLst/>
                <a:latin typeface="Calibri"/>
                <a:ea typeface="ＭＳ Ｐゴシック"/>
              </a:rPr>
              <a:t>はすべてのポートのカバレッジと可視性も提供します。</a:t>
            </a:r>
          </a:p>
          <a:p>
            <a:pPr marL="171450" marR="0" indent="-171450" algn="l" defTabSz="914400" rtl="0" eaLnBrk="1" fontAlgn="base" latinLnBrk="0" hangingPunct="1">
              <a:lnSpc>
                <a:spcPct val="100000"/>
              </a:lnSpc>
              <a:spcBef>
                <a:spcPts val="0"/>
              </a:spcBef>
              <a:spcAft>
                <a:spcPts val="0"/>
              </a:spcAft>
              <a:buClrTx/>
              <a:buSzTx/>
              <a:buFontTx/>
              <a:buChar char="-"/>
              <a:tabLst/>
              <a:defRPr/>
            </a:pPr>
            <a:r>
              <a:rPr lang="ja-JP" altLang="en-US" sz="1200" b="0" i="0" u="none" strike="noStrike" kern="1200" dirty="0" smtClean="0">
                <a:solidFill>
                  <a:schemeClr val="tx1"/>
                </a:solidFill>
                <a:effectLst/>
                <a:latin typeface="Calibri"/>
                <a:ea typeface="ＭＳ Ｐゴシック"/>
              </a:rPr>
              <a:t>インターネットが </a:t>
            </a:r>
            <a:r>
              <a:rPr lang="en-US" altLang="ja-JP" sz="1200" b="0" i="0" u="none" strike="noStrike" kern="1200" dirty="0" smtClean="0">
                <a:solidFill>
                  <a:schemeClr val="tx1"/>
                </a:solidFill>
                <a:effectLst/>
                <a:latin typeface="Calibri"/>
                <a:ea typeface="ＭＳ Ｐゴシック"/>
              </a:rPr>
              <a:t>HTTPS </a:t>
            </a:r>
            <a:r>
              <a:rPr lang="ja-JP" altLang="en-US" sz="1200" b="0" i="0" u="none" strike="noStrike" kern="1200" dirty="0" smtClean="0">
                <a:solidFill>
                  <a:schemeClr val="tx1"/>
                </a:solidFill>
                <a:effectLst/>
                <a:latin typeface="Calibri"/>
                <a:ea typeface="ＭＳ Ｐゴシック"/>
              </a:rPr>
              <a:t>に移行されるにつれて、より多くの接続先で、効果的に閲覧およびブロックするための </a:t>
            </a:r>
            <a:r>
              <a:rPr lang="en-US" altLang="ja-JP" sz="1200" b="0" i="0" u="none" strike="noStrike" kern="1200" dirty="0" smtClean="0">
                <a:solidFill>
                  <a:schemeClr val="tx1"/>
                </a:solidFill>
                <a:effectLst/>
                <a:latin typeface="Calibri"/>
                <a:ea typeface="ＭＳ Ｐゴシック"/>
              </a:rPr>
              <a:t>SSL </a:t>
            </a:r>
            <a:r>
              <a:rPr lang="ja-JP" altLang="en-US" sz="1200" b="0" i="0" u="none" strike="noStrike" kern="1200" dirty="0" smtClean="0">
                <a:solidFill>
                  <a:schemeClr val="tx1"/>
                </a:solidFill>
                <a:effectLst/>
                <a:latin typeface="Calibri"/>
                <a:ea typeface="ＭＳ Ｐゴシック"/>
              </a:rPr>
              <a:t>復号が必要になります。</a:t>
            </a:r>
            <a:r>
              <a:rPr lang="en-US" altLang="ja-JP" sz="1200" b="0" i="0" u="none" strike="noStrike" kern="1200" dirty="0" smtClean="0">
                <a:solidFill>
                  <a:schemeClr val="tx1"/>
                </a:solidFill>
                <a:effectLst/>
                <a:latin typeface="Calibri"/>
                <a:ea typeface="ＭＳ Ｐゴシック"/>
              </a:rPr>
              <a:t>Umbrella </a:t>
            </a:r>
            <a:r>
              <a:rPr lang="ja-JP" altLang="en-US" sz="1200" b="0" i="0" u="none" strike="noStrike" kern="1200" dirty="0" smtClean="0">
                <a:solidFill>
                  <a:schemeClr val="tx1"/>
                </a:solidFill>
                <a:effectLst/>
                <a:latin typeface="Calibri"/>
                <a:ea typeface="ＭＳ Ｐゴシック"/>
              </a:rPr>
              <a:t>は、遅延なく </a:t>
            </a:r>
            <a:r>
              <a:rPr lang="en-US" altLang="ja-JP" sz="1200" b="0" i="0" u="none" strike="noStrike" kern="1200" dirty="0" smtClean="0">
                <a:solidFill>
                  <a:schemeClr val="tx1"/>
                </a:solidFill>
                <a:effectLst/>
                <a:latin typeface="Calibri"/>
                <a:ea typeface="ＭＳ Ｐゴシック"/>
              </a:rPr>
              <a:t>HTTPS </a:t>
            </a:r>
            <a:r>
              <a:rPr lang="ja-JP" altLang="en-US" sz="1200" b="0" i="0" u="none" strike="noStrike" kern="1200" dirty="0" smtClean="0">
                <a:solidFill>
                  <a:schemeClr val="tx1"/>
                </a:solidFill>
                <a:effectLst/>
                <a:latin typeface="Calibri"/>
                <a:ea typeface="ＭＳ Ｐゴシック"/>
              </a:rPr>
              <a:t>の接続先の可視性と保護を提供します。</a:t>
            </a:r>
          </a:p>
          <a:p>
            <a:pPr marL="0" marR="0" indent="0" algn="l" defTabSz="914400" rtl="0" eaLnBrk="1" fontAlgn="base" latinLnBrk="0" hangingPunct="1">
              <a:lnSpc>
                <a:spcPct val="100000"/>
              </a:lnSpc>
              <a:spcBef>
                <a:spcPts val="0"/>
              </a:spcBef>
              <a:spcAft>
                <a:spcPts val="0"/>
              </a:spcAft>
              <a:buClrTx/>
              <a:buSzTx/>
              <a:buFontTx/>
              <a:buNone/>
              <a:tabLst/>
              <a:defRPr/>
            </a:pPr>
            <a:endParaRPr lang="ja-JP" altLang="en-US" sz="1200" b="0" i="0" u="none" strike="noStrike" kern="1200" dirty="0" smtClean="0">
              <a:solidFill>
                <a:schemeClr val="tx1"/>
              </a:solidFill>
              <a:effectLst/>
              <a:latin typeface="Calibri"/>
              <a:ea typeface="ＭＳ Ｐゴシック"/>
            </a:endParaRPr>
          </a:p>
          <a:p>
            <a:pPr marL="0" marR="0" indent="0" algn="l" defTabSz="914400" rtl="0" eaLnBrk="1" fontAlgn="base" latinLnBrk="0" hangingPunct="1">
              <a:lnSpc>
                <a:spcPct val="100000"/>
              </a:lnSpc>
              <a:spcBef>
                <a:spcPts val="0"/>
              </a:spcBef>
              <a:spcAft>
                <a:spcPts val="0"/>
              </a:spcAft>
              <a:buClrTx/>
              <a:buSzTx/>
              <a:buFontTx/>
              <a:buNone/>
              <a:tabLst/>
              <a:defRPr/>
            </a:pPr>
            <a:r>
              <a:rPr lang="ja-JP" altLang="en-US" sz="1200" b="0" i="0" u="none" strike="noStrike" kern="1200" dirty="0" smtClean="0">
                <a:solidFill>
                  <a:schemeClr val="tx1"/>
                </a:solidFill>
                <a:effectLst/>
                <a:latin typeface="Calibri"/>
                <a:ea typeface="ＭＳ Ｐゴシック"/>
              </a:rPr>
              <a:t>この可視性の中心は </a:t>
            </a:r>
            <a:r>
              <a:rPr lang="en-US" altLang="ja-JP" sz="1200" b="0" i="0" u="none" strike="noStrike" kern="1200" dirty="0" smtClean="0">
                <a:solidFill>
                  <a:schemeClr val="tx1"/>
                </a:solidFill>
                <a:effectLst/>
                <a:latin typeface="Calibri"/>
                <a:ea typeface="ＭＳ Ｐゴシック"/>
              </a:rPr>
              <a:t>Umbrella </a:t>
            </a:r>
            <a:r>
              <a:rPr lang="ja-JP" altLang="en-US" sz="1200" b="0" i="0" u="none" strike="noStrike" kern="1200" dirty="0" smtClean="0">
                <a:solidFill>
                  <a:schemeClr val="tx1"/>
                </a:solidFill>
                <a:effectLst/>
                <a:latin typeface="Calibri"/>
                <a:ea typeface="ＭＳ Ｐゴシック"/>
              </a:rPr>
              <a:t>のレポート機能です。</a:t>
            </a:r>
          </a:p>
          <a:p>
            <a:pPr marL="171450" marR="0" indent="-171450" algn="l" defTabSz="914400" rtl="0" eaLnBrk="1" fontAlgn="base" latinLnBrk="0" hangingPunct="1">
              <a:lnSpc>
                <a:spcPct val="100000"/>
              </a:lnSpc>
              <a:spcBef>
                <a:spcPts val="0"/>
              </a:spcBef>
              <a:spcAft>
                <a:spcPts val="0"/>
              </a:spcAft>
              <a:buClrTx/>
              <a:buSzTx/>
              <a:buFontTx/>
              <a:buChar char="-"/>
              <a:tabLst/>
              <a:defRPr/>
            </a:pPr>
            <a:r>
              <a:rPr lang="en-US" altLang="ja-JP" dirty="0" smtClean="0">
                <a:latin typeface="Calibri"/>
                <a:ea typeface="ＭＳ Ｐゴシック"/>
              </a:rPr>
              <a:t>Umbrella </a:t>
            </a:r>
            <a:r>
              <a:rPr lang="ja-JP" altLang="en-US" dirty="0" smtClean="0">
                <a:latin typeface="Calibri"/>
                <a:ea typeface="ＭＳ Ｐゴシック"/>
              </a:rPr>
              <a:t>はリアルタイムでデータを表示します。</a:t>
            </a:r>
            <a:r>
              <a:rPr lang="en-US" altLang="ja-JP" dirty="0" smtClean="0">
                <a:latin typeface="Calibri"/>
                <a:ea typeface="ＭＳ Ｐゴシック"/>
              </a:rPr>
              <a:t>Twitter </a:t>
            </a:r>
            <a:r>
              <a:rPr lang="ja-JP" altLang="en-US" dirty="0" smtClean="0">
                <a:latin typeface="Calibri"/>
                <a:ea typeface="ＭＳ Ｐゴシック"/>
              </a:rPr>
              <a:t>と同様、誰かが </a:t>
            </a:r>
            <a:r>
              <a:rPr lang="en-US" altLang="ja-JP" dirty="0" smtClean="0">
                <a:latin typeface="Calibri"/>
                <a:ea typeface="ＭＳ Ｐゴシック"/>
              </a:rPr>
              <a:t>DNS </a:t>
            </a:r>
            <a:r>
              <a:rPr lang="ja-JP" altLang="en-US" dirty="0" smtClean="0">
                <a:latin typeface="Calibri"/>
                <a:ea typeface="ＭＳ Ｐゴシック"/>
              </a:rPr>
              <a:t>要求を送信した場合、それは数秒後にレポートで見ることができます。</a:t>
            </a:r>
          </a:p>
          <a:p>
            <a:pPr marL="171450" marR="0" indent="-171450" algn="l" defTabSz="914400" rtl="0" eaLnBrk="1" fontAlgn="base" latinLnBrk="0" hangingPunct="1">
              <a:lnSpc>
                <a:spcPct val="100000"/>
              </a:lnSpc>
              <a:spcBef>
                <a:spcPts val="0"/>
              </a:spcBef>
              <a:spcAft>
                <a:spcPts val="0"/>
              </a:spcAft>
              <a:buClrTx/>
              <a:buSzTx/>
              <a:buFontTx/>
              <a:buChar char="-"/>
              <a:tabLst/>
              <a:defRPr/>
            </a:pPr>
            <a:r>
              <a:rPr lang="en-US" altLang="ja-JP" dirty="0" smtClean="0">
                <a:latin typeface="Calibri"/>
                <a:ea typeface="ＭＳ Ｐゴシック"/>
              </a:rPr>
              <a:t>Umbrella </a:t>
            </a:r>
            <a:r>
              <a:rPr lang="ja-JP" altLang="en-US" dirty="0" smtClean="0">
                <a:latin typeface="Calibri"/>
                <a:ea typeface="ＭＳ Ｐゴシック"/>
              </a:rPr>
              <a:t>は </a:t>
            </a:r>
            <a:r>
              <a:rPr lang="en-US" altLang="ja-JP" dirty="0" smtClean="0">
                <a:latin typeface="Calibri"/>
                <a:ea typeface="ＭＳ Ｐゴシック"/>
              </a:rPr>
              <a:t>10 </a:t>
            </a:r>
            <a:r>
              <a:rPr lang="ja-JP" altLang="en-US" dirty="0" smtClean="0">
                <a:latin typeface="Calibri"/>
                <a:ea typeface="ＭＳ Ｐゴシック"/>
              </a:rPr>
              <a:t>以上の設定済みレポートを提供します。</a:t>
            </a:r>
          </a:p>
          <a:p>
            <a:pPr marL="171450" marR="0" indent="-171450" algn="l" defTabSz="914400" rtl="0" eaLnBrk="1" fontAlgn="base" latinLnBrk="0" hangingPunct="1">
              <a:lnSpc>
                <a:spcPct val="100000"/>
              </a:lnSpc>
              <a:spcBef>
                <a:spcPts val="0"/>
              </a:spcBef>
              <a:spcAft>
                <a:spcPts val="0"/>
              </a:spcAft>
              <a:buClrTx/>
              <a:buSzTx/>
              <a:buFontTx/>
              <a:buChar char="-"/>
              <a:tabLst/>
              <a:defRPr/>
            </a:pPr>
            <a:r>
              <a:rPr lang="ja-JP" altLang="en-US" dirty="0" smtClean="0">
                <a:latin typeface="Calibri"/>
                <a:ea typeface="ＭＳ Ｐゴシック"/>
              </a:rPr>
              <a:t>お客様はカスタム ビューのフィルタを設定し、電子メール受信者と共有</a:t>
            </a:r>
            <a:r>
              <a:rPr lang="ja-JP" altLang="en-US" dirty="0">
                <a:latin typeface="Calibri"/>
                <a:ea typeface="ＭＳ Ｐゴシック"/>
              </a:rPr>
              <a:t>し、毎日、毎週、または毎月、これらを実行するようスケジュールを設定できます。</a:t>
            </a:r>
          </a:p>
          <a:p>
            <a:pPr>
              <a:defRPr/>
            </a:pPr>
            <a:endParaRPr lang="ja-JP" altLang="en-US" dirty="0" smtClean="0">
              <a:latin typeface="Calibri"/>
              <a:ea typeface="ＭＳ Ｐゴシック"/>
            </a:endParaRPr>
          </a:p>
          <a:p>
            <a:pPr>
              <a:defRPr/>
            </a:pPr>
            <a:r>
              <a:rPr lang="ja-JP" altLang="en-US" dirty="0" smtClean="0">
                <a:latin typeface="Calibri"/>
                <a:ea typeface="ＭＳ Ｐゴシック"/>
              </a:rPr>
              <a:t>ではレポートの例を、いくつか見てみましょう。</a:t>
            </a:r>
          </a:p>
          <a:p>
            <a:pPr marL="0" indent="0">
              <a:buNone/>
            </a:pPr>
            <a:endParaRPr lang="ja-JP" altLang="en-US" sz="1200" baseline="0" dirty="0" smtClean="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23</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824111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ja-JP" dirty="0" smtClean="0"/>
              <a:t>Meraki</a:t>
            </a:r>
            <a:r>
              <a:rPr lang="ja-JP" altLang="en-US" dirty="0" smtClean="0"/>
              <a:t>によって自動的にプロビジョニングされるアプリは</a:t>
            </a:r>
            <a:r>
              <a:rPr lang="en-US" altLang="ja-JP" dirty="0" smtClean="0"/>
              <a:t>1</a:t>
            </a:r>
            <a:r>
              <a:rPr lang="ja-JP" altLang="en-US" dirty="0" smtClean="0"/>
              <a:t>つだけですが、</a:t>
            </a:r>
            <a:r>
              <a:rPr lang="en-US" altLang="ja-JP" dirty="0" smtClean="0"/>
              <a:t>2</a:t>
            </a:r>
            <a:r>
              <a:rPr lang="ja-JP" altLang="en-US" dirty="0" smtClean="0"/>
              <a:t>つの拡張機能をサポートしています。</a:t>
            </a:r>
            <a:endParaRPr lang="en-US" altLang="ja-JP" dirty="0" smtClean="0"/>
          </a:p>
          <a:p>
            <a:endParaRPr lang="en-US" altLang="ja-JP" dirty="0" smtClean="0"/>
          </a:p>
          <a:p>
            <a:r>
              <a:rPr lang="ja-JP" altLang="en-US" dirty="0" smtClean="0"/>
              <a:t>これは、オンネットワークとオフネットワークのどこでも動作します。すべてのアプリまたはユーザー（アプリ経由）から開始されたネットワークリクエストは、傘アプリの拡張機能によって傍受されます。</a:t>
            </a:r>
            <a:endParaRPr lang="en-US" altLang="ja-JP" dirty="0" smtClean="0"/>
          </a:p>
          <a:p>
            <a:r>
              <a:rPr lang="ja-JP" altLang="en-US" dirty="0" smtClean="0"/>
              <a:t>すべてのインターネットドメイン要求は、</a:t>
            </a:r>
            <a:r>
              <a:rPr lang="en-US" altLang="ja-JP" dirty="0" smtClean="0"/>
              <a:t>Umbrella</a:t>
            </a:r>
            <a:r>
              <a:rPr lang="ja-JP" altLang="en-US" dirty="0" smtClean="0"/>
              <a:t>のグローバルネットワークによって転送され、解決されます。</a:t>
            </a:r>
            <a:endParaRPr lang="en-US" altLang="ja-JP" dirty="0" smtClean="0"/>
          </a:p>
          <a:p>
            <a:r>
              <a:rPr lang="ja-JP" altLang="en-US" dirty="0" smtClean="0"/>
              <a:t>すべてのイントラネット（つまり内部）ドメイン要求は、ローカルの信頼できる</a:t>
            </a:r>
            <a:r>
              <a:rPr lang="en-US" altLang="ja-JP" dirty="0" smtClean="0"/>
              <a:t>DNS</a:t>
            </a:r>
            <a:r>
              <a:rPr lang="ja-JP" altLang="en-US" dirty="0" smtClean="0"/>
              <a:t>サーバーによって転送され、解決されます。</a:t>
            </a:r>
            <a:endParaRPr lang="en-US" altLang="ja-JP" dirty="0" smtClean="0"/>
          </a:p>
          <a:p>
            <a:r>
              <a:rPr lang="en-US" altLang="ja-JP" dirty="0" smtClean="0"/>
              <a:t>Umbrella</a:t>
            </a:r>
            <a:r>
              <a:rPr lang="ja-JP" altLang="en-US" dirty="0" smtClean="0"/>
              <a:t>は、カスタマイズ可能な</a:t>
            </a:r>
            <a:r>
              <a:rPr lang="en-US" altLang="ja-JP" dirty="0" smtClean="0"/>
              <a:t>URL</a:t>
            </a:r>
            <a:r>
              <a:rPr lang="ja-JP" altLang="en-US" dirty="0" smtClean="0"/>
              <a:t>ブロッキングのためのインテリジェントなプロキシを使用した</a:t>
            </a:r>
            <a:r>
              <a:rPr lang="en-US" altLang="ja-JP" dirty="0" smtClean="0"/>
              <a:t>DNS</a:t>
            </a:r>
            <a:r>
              <a:rPr lang="ja-JP" altLang="en-US" dirty="0" smtClean="0"/>
              <a:t>レイヤ暗号化と施行の両方を提供する最初の防御ラインです。</a:t>
            </a:r>
            <a:endParaRPr lang="en-US" altLang="ja-JP" dirty="0" smtClean="0"/>
          </a:p>
          <a:p>
            <a:r>
              <a:rPr lang="ja-JP" altLang="en-US" dirty="0" smtClean="0"/>
              <a:t>リアルタイムでは、これらの要求は</a:t>
            </a:r>
            <a:r>
              <a:rPr lang="en-US" altLang="ja-JP" dirty="0" smtClean="0"/>
              <a:t>Umbrella </a:t>
            </a:r>
            <a:r>
              <a:rPr lang="ja-JP" altLang="en-US" dirty="0" smtClean="0"/>
              <a:t>ダッシュボードに表示されます。</a:t>
            </a:r>
            <a:endParaRPr lang="en-US" altLang="ja-JP" dirty="0" smtClean="0"/>
          </a:p>
          <a:p>
            <a:endParaRPr lang="en-US" altLang="ja-JP" dirty="0" smtClean="0"/>
          </a:p>
          <a:p>
            <a:r>
              <a:rPr lang="ja-JP" altLang="en-US" dirty="0" smtClean="0"/>
              <a:t>すべてのアプリ（およびほぼすべてのプロセス）から開始されたインターネットまたはイントラネットのフローは、</a:t>
            </a:r>
            <a:r>
              <a:rPr lang="en-US" altLang="ja-JP" dirty="0" smtClean="0"/>
              <a:t>Clarity</a:t>
            </a:r>
            <a:r>
              <a:rPr lang="ja-JP" altLang="en-US" dirty="0" smtClean="0"/>
              <a:t>アプリの拡張機能によって監査されます。</a:t>
            </a:r>
            <a:endParaRPr lang="en-US" altLang="ja-JP" dirty="0" smtClean="0"/>
          </a:p>
          <a:p>
            <a:r>
              <a:rPr lang="en-US" altLang="ja-JP" dirty="0" smtClean="0"/>
              <a:t>Clarity</a:t>
            </a:r>
            <a:r>
              <a:rPr lang="ja-JP" altLang="en-US" dirty="0" smtClean="0"/>
              <a:t>は各フローのメタデータのみを</a:t>
            </a:r>
            <a:r>
              <a:rPr lang="en-US" altLang="ja-JP" dirty="0" smtClean="0"/>
              <a:t>AMP</a:t>
            </a:r>
            <a:r>
              <a:rPr lang="ja-JP" altLang="en-US" dirty="0" smtClean="0"/>
              <a:t>クラウドサーバに転送します。</a:t>
            </a:r>
            <a:endParaRPr lang="en-US" altLang="ja-JP" dirty="0" smtClean="0"/>
          </a:p>
          <a:p>
            <a:r>
              <a:rPr lang="ja-JP" altLang="en-US" dirty="0" smtClean="0"/>
              <a:t>これらのアプリベースのフローは、ファイルベースの軌道と似ていますが、異なる方法で関連付けられています。</a:t>
            </a:r>
            <a:endParaRPr lang="en-US" altLang="ja-JP" dirty="0" smtClean="0"/>
          </a:p>
          <a:p>
            <a:r>
              <a:rPr lang="ja-JP" altLang="en-US" dirty="0" smtClean="0"/>
              <a:t>結果は</a:t>
            </a:r>
            <a:r>
              <a:rPr lang="en-US" altLang="ja-JP" dirty="0" smtClean="0"/>
              <a:t>AMP Clarity</a:t>
            </a:r>
            <a:r>
              <a:rPr lang="ja-JP" altLang="en-US" dirty="0" smtClean="0"/>
              <a:t>ダッシュボードで報告されます。</a:t>
            </a:r>
            <a:endParaRPr lang="en-US" altLang="ja-JP" dirty="0" smtClean="0"/>
          </a:p>
          <a:p>
            <a:endParaRPr lang="en-US" altLang="ja-JP" dirty="0" smtClean="0"/>
          </a:p>
          <a:p>
            <a:r>
              <a:rPr lang="ja-JP" altLang="en-US" dirty="0" smtClean="0"/>
              <a:t>最も重要なのは、エンドユーザ向けのゼロタッチ</a:t>
            </a:r>
            <a:r>
              <a:rPr lang="en-US" altLang="ja-JP" dirty="0" smtClean="0"/>
              <a:t>UX</a:t>
            </a:r>
            <a:r>
              <a:rPr lang="ja-JP" altLang="en-US" dirty="0" smtClean="0"/>
              <a:t>です。</a:t>
            </a:r>
            <a:endParaRPr lang="en-US" altLang="ja-JP" dirty="0" smtClean="0"/>
          </a:p>
          <a:p>
            <a:r>
              <a:rPr lang="ja-JP" altLang="en-US" dirty="0" smtClean="0"/>
              <a:t>エンドユーザーの</a:t>
            </a:r>
            <a:r>
              <a:rPr lang="en-US" altLang="ja-JP" dirty="0" smtClean="0"/>
              <a:t>UI</a:t>
            </a:r>
            <a:r>
              <a:rPr lang="ja-JP" altLang="en-US" dirty="0" smtClean="0"/>
              <a:t>はありますが、アプリの拡張ステータスとアプリに関する情報のみが透明度（または必要に応じて非常に簡単なトラブルシューティング）を報告します。</a:t>
            </a:r>
            <a:endParaRPr lang="en-US" altLang="ja-JP" dirty="0" smtClean="0"/>
          </a:p>
          <a:p>
            <a:endParaRPr lang="en-US" dirty="0" smtClean="0"/>
          </a:p>
          <a:p>
            <a:r>
              <a:rPr lang="en-US" smtClean="0"/>
              <a:t>----</a:t>
            </a:r>
            <a:endParaRPr lang="en-US" dirty="0" smtClean="0"/>
          </a:p>
          <a:p>
            <a:endParaRPr lang="en-US" dirty="0" smtClean="0"/>
          </a:p>
          <a:p>
            <a:r>
              <a:rPr lang="en-US" dirty="0" smtClean="0"/>
              <a:t>Only </a:t>
            </a:r>
            <a:r>
              <a:rPr lang="en-US" baseline="0" dirty="0" smtClean="0"/>
              <a:t>one app is automatically provisioned by Meraki, but it supports two extensions. It works anywhere on- and off-network.</a:t>
            </a:r>
          </a:p>
          <a:p>
            <a:endParaRPr lang="en-US" dirty="0" smtClean="0"/>
          </a:p>
          <a:p>
            <a:r>
              <a:rPr lang="en-US" dirty="0" smtClean="0"/>
              <a:t>All app or user (via apps) initiated network requests</a:t>
            </a:r>
            <a:r>
              <a:rPr lang="en-US" baseline="0" dirty="0" smtClean="0"/>
              <a:t> </a:t>
            </a:r>
            <a:r>
              <a:rPr lang="en-US" dirty="0" smtClean="0"/>
              <a:t>are intercepted by the Umbrella app extension.</a:t>
            </a:r>
          </a:p>
          <a:p>
            <a:r>
              <a:rPr lang="en-US" dirty="0" smtClean="0"/>
              <a:t>All internet</a:t>
            </a:r>
            <a:r>
              <a:rPr lang="en-US" baseline="0" dirty="0" smtClean="0"/>
              <a:t> domain requests are </a:t>
            </a:r>
            <a:r>
              <a:rPr lang="en-US" dirty="0" smtClean="0"/>
              <a:t>forwarded</a:t>
            </a:r>
            <a:r>
              <a:rPr lang="en-US" baseline="0" dirty="0" smtClean="0"/>
              <a:t> and resolved by </a:t>
            </a:r>
            <a:r>
              <a:rPr lang="en-US" dirty="0" smtClean="0"/>
              <a:t>the Umbrella</a:t>
            </a:r>
            <a:r>
              <a:rPr lang="en-US" baseline="0" dirty="0" smtClean="0"/>
              <a:t> global network.</a:t>
            </a:r>
          </a:p>
          <a:p>
            <a:r>
              <a:rPr lang="en-US" baseline="0" dirty="0" smtClean="0"/>
              <a:t>All intranet (i.e. internal) domain requests are forwarded and resolved by the local authoritative DNS server.</a:t>
            </a:r>
          </a:p>
          <a:p>
            <a:r>
              <a:rPr lang="en-US" baseline="0" dirty="0" smtClean="0"/>
              <a:t>Umbrella is the first line of defense </a:t>
            </a:r>
            <a:r>
              <a:rPr lang="en-US" baseline="0" dirty="0" err="1" smtClean="0"/>
              <a:t>deliveing</a:t>
            </a:r>
            <a:r>
              <a:rPr lang="en-US" baseline="0" dirty="0" smtClean="0"/>
              <a:t> both DNS-layer encryption and enforcement with an intelligent proxy for customizable URL blocking.</a:t>
            </a:r>
          </a:p>
          <a:p>
            <a:r>
              <a:rPr lang="en-US" baseline="0" dirty="0" smtClean="0"/>
              <a:t>In real-time, these requests are reported in the Umbrella dashboard.</a:t>
            </a:r>
          </a:p>
          <a:p>
            <a:endParaRPr lang="en-US" baseline="0" dirty="0" smtClean="0"/>
          </a:p>
          <a:p>
            <a:r>
              <a:rPr lang="en-US" baseline="0" dirty="0" smtClean="0"/>
              <a:t>All app (and nearly all process) initiated internet or intranet flows are audited by the Clarity app extension.</a:t>
            </a:r>
          </a:p>
          <a:p>
            <a:r>
              <a:rPr lang="en-US" baseline="0" dirty="0" smtClean="0"/>
              <a:t>Clarity only forwards each flows’ metadata to AMP cloud servers.</a:t>
            </a:r>
          </a:p>
          <a:p>
            <a:r>
              <a:rPr lang="en-US" baseline="0" dirty="0" smtClean="0"/>
              <a:t>These app-based flows are correlated in a similar, but different, fashion to file-based trajectories.</a:t>
            </a:r>
          </a:p>
          <a:p>
            <a:r>
              <a:rPr lang="en-US" baseline="0" dirty="0" smtClean="0"/>
              <a:t>The results are reported in the AMP Clarity dashboard.</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Most importantly, it’s a zero-touch UX for end-users.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While there is an end-user UI, it only reports app extension status and info about the app for transparency (or very simple troubleshooting, if needed).</a:t>
            </a:r>
          </a:p>
          <a:p>
            <a:endParaRPr lang="en-US" baseline="0" dirty="0" smtClean="0"/>
          </a:p>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97A1FA6-25DE-9E4E-A34D-CF67DE7DBDC7}" type="slidenum">
              <a:rPr lang="en-US" smtClean="0">
                <a:solidFill>
                  <a:prstClr val="black"/>
                </a:solidFill>
                <a:latin typeface="Calibri"/>
                <a:ea typeface=""/>
                <a:cs typeface=""/>
              </a:rPr>
              <a:pPr>
                <a:defRPr/>
              </a:pPr>
              <a:t>24</a:t>
            </a:fld>
            <a:endParaRPr lang="en-US" dirty="0">
              <a:solidFill>
                <a:prstClr val="black"/>
              </a:solidFill>
              <a:latin typeface="Calibri"/>
              <a:ea typeface=""/>
              <a:cs typeface=""/>
            </a:endParaRPr>
          </a:p>
        </p:txBody>
      </p:sp>
    </p:spTree>
    <p:extLst>
      <p:ext uri="{BB962C8B-B14F-4D97-AF65-F5344CB8AC3E}">
        <p14:creationId xmlns:p14="http://schemas.microsoft.com/office/powerpoint/2010/main" val="6498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ja-JP" dirty="0" smtClean="0">
                <a:latin typeface="Calibri"/>
                <a:ea typeface="ＭＳ Ｐゴシック"/>
              </a:rPr>
              <a:t>2017 </a:t>
            </a:r>
            <a:r>
              <a:rPr lang="ja-JP" altLang="en-US" dirty="0" smtClean="0">
                <a:latin typeface="Calibri"/>
                <a:ea typeface="ＭＳ Ｐゴシック"/>
              </a:rPr>
              <a:t>年 </a:t>
            </a:r>
            <a:r>
              <a:rPr lang="en-US" altLang="ja-JP" dirty="0" smtClean="0">
                <a:latin typeface="Calibri"/>
                <a:ea typeface="ＭＳ Ｐゴシック"/>
              </a:rPr>
              <a:t>11 </a:t>
            </a:r>
            <a:r>
              <a:rPr lang="ja-JP" altLang="en-US" dirty="0" smtClean="0">
                <a:latin typeface="Calibri"/>
                <a:ea typeface="ＭＳ Ｐゴシック"/>
              </a:rPr>
              <a:t>月現在、この機能の使用は限られており、一般的に使用できるようになるのは数ヵ月後の予定です。</a:t>
            </a:r>
          </a:p>
          <a:p>
            <a:pPr marL="171450" indent="-171450">
              <a:buFontTx/>
              <a:buChar char="-"/>
            </a:pPr>
            <a:r>
              <a:rPr lang="ja-JP" altLang="en-US" dirty="0" smtClean="0">
                <a:latin typeface="Calibri"/>
                <a:ea typeface="ＭＳ Ｐゴシック"/>
              </a:rPr>
              <a:t>アイデンティティ レポートを使用することで、組織全体で発生した悪意のあるインターネット アクティビティを、デバイスまたはネットワーク別にリアルタイムで識別、確</a:t>
            </a:r>
            <a:r>
              <a:rPr lang="ja-JP" altLang="en-US" smtClean="0">
                <a:latin typeface="Calibri"/>
                <a:ea typeface="ＭＳ Ｐゴシック"/>
              </a:rPr>
              <a:t>認できます。</a:t>
            </a:r>
            <a:endParaRPr lang="ja-JP" altLang="en-US" dirty="0" smtClean="0">
              <a:latin typeface="Calibri"/>
              <a:ea typeface="ＭＳ Ｐゴシック"/>
            </a:endParaRPr>
          </a:p>
          <a:p>
            <a:pPr marL="171450" indent="-171450">
              <a:buFontTx/>
              <a:buChar char="-"/>
            </a:pPr>
            <a:r>
              <a:rPr lang="ja-JP" altLang="en-US" dirty="0" smtClean="0">
                <a:latin typeface="Calibri"/>
                <a:ea typeface="ＭＳ Ｐゴシック"/>
              </a:rPr>
              <a:t>これは潜在的な被害者をすばやく発見して修復する上で役立ちます。</a:t>
            </a:r>
          </a:p>
          <a:p>
            <a:endParaRPr lang="ja-JP" altLang="en-US" dirty="0" smtClean="0">
              <a:latin typeface="Calibri"/>
              <a:ea typeface="ＭＳ Ｐゴシック"/>
              <a:cs typeface="ＭＳ Ｐゴシック" charset="-128"/>
            </a:endParaRPr>
          </a:p>
          <a:p>
            <a:r>
              <a:rPr lang="ja-JP" altLang="en-US" dirty="0" smtClean="0">
                <a:latin typeface="Calibri"/>
                <a:ea typeface="ＭＳ Ｐゴシック"/>
              </a:rPr>
              <a:t>具体的には、次の処理を実行できます。</a:t>
            </a:r>
          </a:p>
          <a:p>
            <a:pPr marL="171450" indent="-171450">
              <a:buFontTx/>
              <a:buChar char="-"/>
            </a:pPr>
            <a:r>
              <a:rPr lang="ja-JP" altLang="en-US" b="0" dirty="0" smtClean="0">
                <a:latin typeface="Calibri"/>
                <a:ea typeface="ＭＳ Ｐゴシック"/>
              </a:rPr>
              <a:t>ネットワーク、コンピュータ、またはユーザのいずれかにかかわらず、任意のアイデンティティにピボットできます</a:t>
            </a:r>
          </a:p>
          <a:p>
            <a:pPr marL="171450" indent="-171450">
              <a:buFontTx/>
              <a:buChar char="-"/>
            </a:pPr>
            <a:r>
              <a:rPr lang="ja-JP" altLang="en-US" b="0" dirty="0" smtClean="0">
                <a:latin typeface="Calibri"/>
                <a:ea typeface="ＭＳ Ｐゴシック"/>
              </a:rPr>
              <a:t>またアイデンティティごとに上位のセキュリティ接続先を表示することもでき、そのユーザが他に何に感染している可能性があるかも表示されます</a:t>
            </a:r>
          </a:p>
          <a:p>
            <a:pPr marL="171450" indent="-171450">
              <a:buFontTx/>
              <a:buChar char="-"/>
            </a:pPr>
            <a:r>
              <a:rPr lang="ja-JP" altLang="en-US" dirty="0" smtClean="0">
                <a:latin typeface="Calibri"/>
                <a:ea typeface="ＭＳ Ｐゴシック"/>
              </a:rPr>
              <a:t>また全体で上位の接続先を見ることができ、そのユーザが他に何をしているかについて洞察を得ることができます</a:t>
            </a: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25</a:t>
            </a:fld>
            <a:endParaRPr lang="ja-JP">
              <a:latin typeface="Arial"/>
              <a:ea typeface="ＭＳ Ｐゴシック"/>
            </a:endParaRPr>
          </a:p>
        </p:txBody>
      </p:sp>
    </p:spTree>
    <p:extLst>
      <p:ext uri="{BB962C8B-B14F-4D97-AF65-F5344CB8AC3E}">
        <p14:creationId xmlns:p14="http://schemas.microsoft.com/office/powerpoint/2010/main" val="1034299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defRPr/>
            </a:pPr>
            <a:r>
              <a:rPr lang="ja-JP" altLang="en-US" dirty="0" smtClean="0">
                <a:latin typeface="Calibri"/>
                <a:ea typeface="ＭＳ Ｐゴシック"/>
              </a:rPr>
              <a:t>アイデンティティ レポートと同様、接続先レポートも </a:t>
            </a:r>
            <a:r>
              <a:rPr lang="en-US" altLang="ja-JP" dirty="0" smtClean="0">
                <a:latin typeface="Calibri"/>
                <a:ea typeface="ＭＳ Ｐゴシック"/>
              </a:rPr>
              <a:t>2017 </a:t>
            </a:r>
            <a:r>
              <a:rPr lang="ja-JP" altLang="en-US" dirty="0" smtClean="0">
                <a:latin typeface="Calibri"/>
                <a:ea typeface="ＭＳ Ｐゴシック"/>
              </a:rPr>
              <a:t>年後半に利用</a:t>
            </a:r>
            <a:r>
              <a:rPr lang="ja-JP" altLang="en-US" smtClean="0">
                <a:latin typeface="Calibri"/>
                <a:ea typeface="ＭＳ Ｐゴシック"/>
              </a:rPr>
              <a:t>可能になります。</a:t>
            </a:r>
            <a:endParaRPr lang="ja-JP" altLang="en-US" dirty="0" smtClean="0">
              <a:latin typeface="Calibri"/>
              <a:ea typeface="ＭＳ Ｐゴシック"/>
            </a:endParaRPr>
          </a:p>
          <a:p>
            <a:pPr marL="171450" indent="-171450">
              <a:buFontTx/>
              <a:buChar char="-"/>
              <a:defRPr/>
            </a:pPr>
            <a:r>
              <a:rPr lang="ja-JP" altLang="en-US" dirty="0" smtClean="0">
                <a:latin typeface="Calibri"/>
                <a:ea typeface="ＭＳ Ｐゴシック"/>
              </a:rPr>
              <a:t>接続先レポートを使用すると、組織からアクセスしようとしたすべての悪意のあるドメインを調査できます。</a:t>
            </a:r>
          </a:p>
          <a:p>
            <a:pPr>
              <a:defRPr/>
            </a:pPr>
            <a:endParaRPr lang="ja-JP" altLang="en-US" dirty="0" smtClean="0">
              <a:latin typeface="Calibri"/>
              <a:ea typeface="ＭＳ Ｐゴシック"/>
            </a:endParaRPr>
          </a:p>
          <a:p>
            <a:pPr>
              <a:defRPr/>
            </a:pPr>
            <a:r>
              <a:rPr lang="ja-JP" altLang="en-US" dirty="0" smtClean="0">
                <a:latin typeface="Calibri"/>
                <a:ea typeface="ＭＳ Ｐゴシック"/>
              </a:rPr>
              <a:t>具体的には、次の項目が表示されます。</a:t>
            </a:r>
          </a:p>
          <a:p>
            <a:pPr marL="171450" indent="-171450">
              <a:buFontTx/>
              <a:buChar char="-"/>
              <a:defRPr/>
            </a:pPr>
            <a:r>
              <a:rPr lang="ja-JP" altLang="en-US" b="0" dirty="0" smtClean="0">
                <a:latin typeface="Calibri"/>
                <a:ea typeface="ＭＳ Ｐゴシック"/>
              </a:rPr>
              <a:t>トラフィック量 </a:t>
            </a:r>
            <a:r>
              <a:rPr lang="en-US" altLang="ja-JP" b="0" dirty="0" smtClean="0">
                <a:latin typeface="Calibri"/>
                <a:ea typeface="ＭＳ Ｐゴシック"/>
              </a:rPr>
              <a:t>- </a:t>
            </a:r>
            <a:r>
              <a:rPr lang="ja-JP" altLang="en-US" b="0" dirty="0" smtClean="0">
                <a:latin typeface="Calibri"/>
                <a:ea typeface="ＭＳ Ｐゴシック"/>
              </a:rPr>
              <a:t>このネットワークでこの攻撃はどの程度頻繁に起きているか。</a:t>
            </a:r>
          </a:p>
          <a:p>
            <a:pPr marL="171450" indent="-171450">
              <a:buFontTx/>
              <a:buChar char="-"/>
              <a:defRPr/>
            </a:pPr>
            <a:r>
              <a:rPr lang="ja-JP" altLang="en-US" b="0" dirty="0" smtClean="0">
                <a:latin typeface="Calibri"/>
                <a:ea typeface="ＭＳ Ｐゴシック"/>
              </a:rPr>
              <a:t>グローバル トラフィック </a:t>
            </a:r>
            <a:r>
              <a:rPr lang="en-US" altLang="ja-JP" b="0" dirty="0" smtClean="0">
                <a:latin typeface="Calibri"/>
                <a:ea typeface="ＭＳ Ｐゴシック"/>
              </a:rPr>
              <a:t>% - </a:t>
            </a:r>
            <a:r>
              <a:rPr lang="ja-JP" altLang="en-US" b="0" dirty="0" smtClean="0">
                <a:latin typeface="Calibri"/>
                <a:ea typeface="ＭＳ Ｐゴシック"/>
              </a:rPr>
              <a:t>この攻撃は私を標的にしているか。</a:t>
            </a:r>
          </a:p>
          <a:p>
            <a:pPr marL="171450" indent="-171450">
              <a:buFontTx/>
              <a:buChar char="-"/>
              <a:defRPr/>
            </a:pPr>
            <a:r>
              <a:rPr lang="ja-JP" altLang="en-US" b="0" dirty="0" smtClean="0">
                <a:latin typeface="Calibri"/>
                <a:ea typeface="ＭＳ Ｐゴシック"/>
              </a:rPr>
              <a:t>上位のアイデンティティ </a:t>
            </a:r>
            <a:r>
              <a:rPr lang="en-US" altLang="ja-JP" b="0" dirty="0" smtClean="0">
                <a:latin typeface="Calibri"/>
                <a:ea typeface="ＭＳ Ｐゴシック"/>
              </a:rPr>
              <a:t>- </a:t>
            </a:r>
            <a:r>
              <a:rPr lang="ja-JP" altLang="en-US" b="0" dirty="0" smtClean="0">
                <a:latin typeface="Calibri"/>
                <a:ea typeface="ＭＳ Ｐゴシック"/>
              </a:rPr>
              <a:t>修復する必要がある感染者は誰か。</a:t>
            </a:r>
          </a:p>
          <a:p>
            <a:pPr marL="171450" indent="-171450">
              <a:buFontTx/>
              <a:buChar char="-"/>
              <a:defRPr/>
            </a:pPr>
            <a:r>
              <a:rPr lang="ja-JP" altLang="en-US" b="0" dirty="0" smtClean="0">
                <a:latin typeface="Calibri"/>
                <a:ea typeface="ＭＳ Ｐゴシック"/>
              </a:rPr>
              <a:t>関連するポリシー </a:t>
            </a:r>
            <a:r>
              <a:rPr lang="en-US" altLang="ja-JP" b="0" dirty="0" smtClean="0">
                <a:latin typeface="Calibri"/>
                <a:ea typeface="ＭＳ Ｐゴシック"/>
              </a:rPr>
              <a:t>- </a:t>
            </a:r>
            <a:r>
              <a:rPr lang="ja-JP" altLang="en-US" b="0" dirty="0" smtClean="0">
                <a:latin typeface="Calibri"/>
                <a:ea typeface="ＭＳ Ｐゴシック"/>
              </a:rPr>
              <a:t>なぜこれがブロックされているのか。</a:t>
            </a:r>
          </a:p>
          <a:p>
            <a:pPr marL="171450" indent="-171450">
              <a:buFont typeface="Arial" charset="0"/>
              <a:buChar char="•"/>
              <a:defRPr/>
            </a:pPr>
            <a:endParaRPr lang="ja-JP" altLang="en-US" dirty="0" smtClean="0">
              <a:latin typeface="Calibri"/>
              <a:ea typeface="ＭＳ Ｐゴシック"/>
            </a:endParaRPr>
          </a:p>
          <a:p>
            <a:pPr>
              <a:buFont typeface="Arial" charset="0"/>
              <a:buNone/>
              <a:defRPr/>
            </a:pPr>
            <a:r>
              <a:rPr lang="ja-JP" altLang="en-US" dirty="0" smtClean="0">
                <a:latin typeface="Calibri"/>
                <a:ea typeface="ＭＳ Ｐゴシック"/>
              </a:rPr>
              <a:t>たとえば </a:t>
            </a:r>
            <a:r>
              <a:rPr lang="en-US" altLang="ja-JP" dirty="0" smtClean="0">
                <a:latin typeface="Calibri"/>
                <a:ea typeface="ＭＳ Ｐゴシック"/>
              </a:rPr>
              <a:t>Umbrella </a:t>
            </a:r>
            <a:r>
              <a:rPr lang="ja-JP" altLang="en-US" dirty="0" smtClean="0">
                <a:latin typeface="Calibri"/>
                <a:ea typeface="ＭＳ Ｐゴシック"/>
              </a:rPr>
              <a:t>がユーザの </a:t>
            </a:r>
            <a:r>
              <a:rPr lang="en-US" altLang="ja-JP" dirty="0" smtClean="0">
                <a:latin typeface="Calibri"/>
                <a:ea typeface="ＭＳ Ｐゴシック"/>
              </a:rPr>
              <a:t>internetbadguys.com </a:t>
            </a:r>
            <a:r>
              <a:rPr lang="ja-JP" altLang="en-US" dirty="0" smtClean="0">
                <a:latin typeface="Calibri"/>
                <a:ea typeface="ＭＳ Ｐゴシック"/>
              </a:rPr>
              <a:t>へのアクセスをブロックした場合、いつその要求が発生したか、どこから来たか、なぜブロックされたのか、などの詳細情報を表示できます。ローカル データおよびグローバル データを使用すると、標的型攻撃である可能性も評価できます。</a:t>
            </a:r>
            <a:r>
              <a:rPr lang="en-US" altLang="ja-JP" dirty="0" smtClean="0">
                <a:latin typeface="Calibri"/>
                <a:ea typeface="ＭＳ Ｐゴシック"/>
              </a:rPr>
              <a:t>Umbrella </a:t>
            </a:r>
            <a:r>
              <a:rPr lang="ja-JP" altLang="en-US" dirty="0" smtClean="0">
                <a:latin typeface="Calibri"/>
                <a:ea typeface="ＭＳ Ｐゴシック"/>
              </a:rPr>
              <a:t>は他のユーザが </a:t>
            </a:r>
            <a:r>
              <a:rPr lang="en-US" altLang="ja-JP" dirty="0" smtClean="0">
                <a:latin typeface="Calibri"/>
                <a:ea typeface="ＭＳ Ｐゴシック"/>
              </a:rPr>
              <a:t>internetbadguys.com </a:t>
            </a:r>
            <a:r>
              <a:rPr lang="ja-JP" altLang="en-US" dirty="0" smtClean="0">
                <a:latin typeface="Calibri"/>
                <a:ea typeface="ＭＳ Ｐゴシック"/>
              </a:rPr>
              <a:t>にアクセスするのを見たのでしょうか、それとも</a:t>
            </a:r>
            <a:r>
              <a:rPr lang="ja-JP" altLang="en-US" smtClean="0">
                <a:latin typeface="Calibri"/>
                <a:ea typeface="ＭＳ Ｐゴシック"/>
              </a:rPr>
              <a:t>要求はあなたからだけでしょうか。</a:t>
            </a:r>
            <a:endParaRPr lang="ja-JP" altLang="en-US" dirty="0" smtClean="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26</a:t>
            </a:fld>
            <a:endParaRPr lang="ja-JP">
              <a:latin typeface="Arial"/>
              <a:ea typeface="ＭＳ Ｐゴシック"/>
            </a:endParaRPr>
          </a:p>
        </p:txBody>
      </p:sp>
    </p:spTree>
    <p:extLst>
      <p:ext uri="{BB962C8B-B14F-4D97-AF65-F5344CB8AC3E}">
        <p14:creationId xmlns:p14="http://schemas.microsoft.com/office/powerpoint/2010/main" val="620599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defRPr/>
            </a:pPr>
            <a:r>
              <a:rPr lang="ja-JP" altLang="en-US" dirty="0" smtClean="0">
                <a:latin typeface="Calibri"/>
                <a:ea typeface="ＭＳ Ｐゴシック"/>
              </a:rPr>
              <a:t>現在、クラウド サービス レポートは使用</a:t>
            </a:r>
            <a:r>
              <a:rPr lang="ja-JP" altLang="en-US" smtClean="0">
                <a:latin typeface="Calibri"/>
                <a:ea typeface="ＭＳ Ｐゴシック"/>
              </a:rPr>
              <a:t>可能です。</a:t>
            </a:r>
            <a:endParaRPr lang="ja-JP" altLang="en-US" dirty="0" smtClean="0">
              <a:latin typeface="Calibri"/>
              <a:ea typeface="ＭＳ Ｐゴシック"/>
            </a:endParaRPr>
          </a:p>
          <a:p>
            <a:pPr marL="171450" indent="-171450">
              <a:buFontTx/>
              <a:buChar char="-"/>
              <a:defRPr/>
            </a:pPr>
            <a:r>
              <a:rPr lang="ja-JP" altLang="en-US" dirty="0" smtClean="0">
                <a:latin typeface="Calibri"/>
                <a:ea typeface="ＭＳ Ｐゴシック"/>
              </a:rPr>
              <a:t>このレポートは、組織内で使用されているクラウド サービスと </a:t>
            </a:r>
            <a:r>
              <a:rPr lang="en-US" altLang="ja-JP" dirty="0" smtClean="0">
                <a:latin typeface="Calibri"/>
                <a:ea typeface="ＭＳ Ｐゴシック"/>
              </a:rPr>
              <a:t>Internet of Things</a:t>
            </a:r>
            <a:r>
              <a:rPr lang="ja-JP" altLang="en-US" dirty="0" smtClean="0">
                <a:latin typeface="Calibri"/>
                <a:ea typeface="ＭＳ Ｐゴシック"/>
              </a:rPr>
              <a:t>（または </a:t>
            </a:r>
            <a:r>
              <a:rPr lang="en-US" altLang="ja-JP" dirty="0" err="1" smtClean="0">
                <a:latin typeface="Calibri"/>
                <a:ea typeface="ＭＳ Ｐゴシック"/>
              </a:rPr>
              <a:t>IoT</a:t>
            </a:r>
            <a:r>
              <a:rPr lang="ja-JP" altLang="en-US" dirty="0" smtClean="0">
                <a:latin typeface="Calibri"/>
                <a:ea typeface="ＭＳ Ｐゴシック"/>
              </a:rPr>
              <a:t>）デバイスを明らかにする上で役</a:t>
            </a:r>
            <a:r>
              <a:rPr lang="ja-JP" altLang="en-US" smtClean="0">
                <a:latin typeface="Calibri"/>
                <a:ea typeface="ＭＳ Ｐゴシック"/>
              </a:rPr>
              <a:t>立ちます。</a:t>
            </a:r>
            <a:endParaRPr lang="ja-JP" altLang="en-US" dirty="0" smtClean="0">
              <a:latin typeface="Calibri"/>
              <a:ea typeface="ＭＳ Ｐゴシック"/>
            </a:endParaRPr>
          </a:p>
          <a:p>
            <a:pPr marL="171450" indent="-171450">
              <a:buFontTx/>
              <a:buChar char="-"/>
              <a:defRPr/>
            </a:pPr>
            <a:r>
              <a:rPr lang="ja-JP" altLang="en-US" dirty="0" smtClean="0">
                <a:latin typeface="Calibri"/>
                <a:ea typeface="ＭＳ Ｐゴシック"/>
              </a:rPr>
              <a:t>これは、シャドー </a:t>
            </a:r>
            <a:r>
              <a:rPr lang="en-US" altLang="ja-JP" dirty="0" smtClean="0">
                <a:latin typeface="Calibri"/>
                <a:ea typeface="ＭＳ Ｐゴシック"/>
              </a:rPr>
              <a:t>IT </a:t>
            </a:r>
            <a:r>
              <a:rPr lang="ja-JP" altLang="en-US" dirty="0" smtClean="0">
                <a:latin typeface="Calibri"/>
                <a:ea typeface="ＭＳ Ｐゴシック"/>
              </a:rPr>
              <a:t>に効果的に対処する</a:t>
            </a:r>
            <a:r>
              <a:rPr lang="ja-JP" altLang="en-US" smtClean="0">
                <a:latin typeface="Calibri"/>
                <a:ea typeface="ＭＳ Ｐゴシック"/>
              </a:rPr>
              <a:t>助けになります。</a:t>
            </a:r>
            <a:endParaRPr lang="ja-JP" altLang="en-US" dirty="0" smtClean="0">
              <a:latin typeface="Calibri"/>
              <a:ea typeface="ＭＳ Ｐゴシック"/>
            </a:endParaRPr>
          </a:p>
          <a:p>
            <a:pPr>
              <a:defRPr/>
            </a:pPr>
            <a:endParaRPr lang="ja-JP" altLang="en-US" dirty="0" smtClean="0">
              <a:latin typeface="Calibri"/>
              <a:ea typeface="ＭＳ Ｐゴシック"/>
            </a:endParaRPr>
          </a:p>
          <a:p>
            <a:pPr>
              <a:defRPr/>
            </a:pPr>
            <a:r>
              <a:rPr lang="ja-JP" altLang="en-US" dirty="0" smtClean="0">
                <a:latin typeface="Calibri"/>
                <a:ea typeface="ＭＳ Ｐゴシック"/>
              </a:rPr>
              <a:t>具体的には、次の項目が表示されます。</a:t>
            </a:r>
          </a:p>
          <a:p>
            <a:pPr marL="171450" indent="-171450">
              <a:buFontTx/>
              <a:buChar char="-"/>
              <a:defRPr/>
            </a:pPr>
            <a:r>
              <a:rPr lang="ja-JP" altLang="en-US" dirty="0" smtClean="0">
                <a:latin typeface="Calibri"/>
                <a:ea typeface="ＭＳ Ｐゴシック"/>
              </a:rPr>
              <a:t>合計と新たに見られるクラウド サービス</a:t>
            </a:r>
          </a:p>
          <a:p>
            <a:pPr marL="171450" indent="-171450">
              <a:buFontTx/>
              <a:buChar char="-"/>
              <a:defRPr/>
            </a:pPr>
            <a:r>
              <a:rPr lang="ja-JP" altLang="en-US" dirty="0" smtClean="0">
                <a:latin typeface="Calibri"/>
                <a:ea typeface="ＭＳ Ｐゴシック"/>
              </a:rPr>
              <a:t>分類別、トラフィック量別のクラウド アプリ </a:t>
            </a: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27</a:t>
            </a:fld>
            <a:endParaRPr lang="ja-JP">
              <a:latin typeface="Arial"/>
              <a:ea typeface="ＭＳ Ｐゴシック"/>
            </a:endParaRPr>
          </a:p>
        </p:txBody>
      </p:sp>
    </p:spTree>
    <p:extLst>
      <p:ext uri="{BB962C8B-B14F-4D97-AF65-F5344CB8AC3E}">
        <p14:creationId xmlns:p14="http://schemas.microsoft.com/office/powerpoint/2010/main" val="40337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defRPr/>
            </a:pPr>
            <a:r>
              <a:rPr lang="en-US" altLang="ja-JP" dirty="0" smtClean="0">
                <a:latin typeface="Calibri"/>
                <a:ea typeface="ＭＳ Ｐゴシック"/>
              </a:rPr>
              <a:t>Umbrella </a:t>
            </a:r>
            <a:r>
              <a:rPr lang="ja-JP" altLang="en-US" dirty="0" smtClean="0">
                <a:latin typeface="Calibri"/>
                <a:ea typeface="ＭＳ Ｐゴシック"/>
              </a:rPr>
              <a:t>は、導入、管理が最もシンプルなソリューションの </a:t>
            </a:r>
            <a:r>
              <a:rPr lang="en-US" altLang="ja-JP" smtClean="0">
                <a:latin typeface="Calibri"/>
                <a:ea typeface="ＭＳ Ｐゴシック"/>
              </a:rPr>
              <a:t>1 </a:t>
            </a:r>
            <a:r>
              <a:rPr lang="ja-JP" altLang="en-US" smtClean="0">
                <a:latin typeface="Calibri"/>
                <a:ea typeface="ＭＳ Ｐゴシック"/>
              </a:rPr>
              <a:t>つです。</a:t>
            </a:r>
            <a:endParaRPr lang="ja-JP" altLang="en-US" dirty="0" smtClean="0">
              <a:latin typeface="Calibri"/>
              <a:ea typeface="ＭＳ Ｐゴシック"/>
            </a:endParaRPr>
          </a:p>
          <a:p>
            <a:pPr marL="171450" indent="-171450">
              <a:buFontTx/>
              <a:buChar char="-"/>
              <a:defRPr/>
            </a:pPr>
            <a:r>
              <a:rPr lang="en-US" altLang="ja-JP" dirty="0" smtClean="0">
                <a:latin typeface="Calibri"/>
                <a:ea typeface="ＭＳ Ｐゴシック"/>
              </a:rPr>
              <a:t>Umbrella </a:t>
            </a:r>
            <a:r>
              <a:rPr lang="ja-JP" altLang="en-US" dirty="0" smtClean="0">
                <a:latin typeface="Calibri"/>
                <a:ea typeface="ＭＳ Ｐゴシック"/>
              </a:rPr>
              <a:t>はクラウドから提供されるので、ハードウェアをインストールしたり、ソフトウェアを手動で更新したりする必要がありません。またブラウザベースのインターフェイスで、迅速な設定と継続的な管理が可能です。</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ja-JP" altLang="en-US" dirty="0" smtClean="0">
                <a:latin typeface="Calibri"/>
                <a:ea typeface="ＭＳ Ｐゴシック"/>
              </a:rPr>
              <a:t>お客様の多くが </a:t>
            </a:r>
            <a:r>
              <a:rPr lang="en-US" altLang="ja-JP" dirty="0" smtClean="0">
                <a:latin typeface="Calibri"/>
                <a:ea typeface="ＭＳ Ｐゴシック"/>
              </a:rPr>
              <a:t>30 </a:t>
            </a:r>
            <a:r>
              <a:rPr lang="ja-JP" altLang="en-US" dirty="0" smtClean="0">
                <a:latin typeface="Calibri"/>
                <a:ea typeface="ＭＳ Ｐゴシック"/>
              </a:rPr>
              <a:t>分かからずに企業全体に導入しています。</a:t>
            </a:r>
          </a:p>
          <a:p>
            <a:pPr>
              <a:defRPr/>
            </a:pPr>
            <a:endParaRPr lang="ja-JP" altLang="en-US" dirty="0" smtClean="0">
              <a:latin typeface="Calibri"/>
              <a:ea typeface="ＭＳ Ｐゴシック"/>
            </a:endParaRPr>
          </a:p>
          <a:p>
            <a:pPr>
              <a:defRPr/>
            </a:pPr>
            <a:r>
              <a:rPr lang="ja-JP" altLang="en-US" dirty="0" smtClean="0">
                <a:latin typeface="Calibri"/>
                <a:ea typeface="ＭＳ Ｐゴシック"/>
              </a:rPr>
              <a:t>ネットワーク</a:t>
            </a:r>
            <a:r>
              <a:rPr lang="ja-JP" altLang="en-US" smtClean="0">
                <a:latin typeface="Calibri"/>
                <a:ea typeface="ＭＳ Ｐゴシック"/>
              </a:rPr>
              <a:t>内のカバレッジ：</a:t>
            </a:r>
            <a:endParaRPr lang="ja-JP" altLang="en-US" dirty="0" smtClean="0">
              <a:latin typeface="Calibri"/>
              <a:ea typeface="ＭＳ Ｐゴシック"/>
            </a:endParaRPr>
          </a:p>
          <a:p>
            <a:pPr marL="171450" indent="-171450">
              <a:buFontTx/>
              <a:buChar char="-"/>
              <a:defRPr/>
            </a:pPr>
            <a:r>
              <a:rPr lang="ja-JP" altLang="en-US" dirty="0" smtClean="0">
                <a:latin typeface="Calibri"/>
                <a:ea typeface="ＭＳ Ｐゴシック"/>
              </a:rPr>
              <a:t>ネットワーク サーバ、アクセス ポイント、またはルータの </a:t>
            </a:r>
            <a:r>
              <a:rPr lang="en-US" altLang="ja-JP" dirty="0" smtClean="0">
                <a:latin typeface="Calibri"/>
                <a:ea typeface="ＭＳ Ｐゴシック"/>
              </a:rPr>
              <a:t>1 </a:t>
            </a:r>
            <a:r>
              <a:rPr lang="ja-JP" altLang="en-US" dirty="0" smtClean="0">
                <a:latin typeface="Calibri"/>
                <a:ea typeface="ＭＳ Ｐゴシック"/>
              </a:rPr>
              <a:t>つの設定を変更することで、ネットワーク上のすべてのデバイス（所有していないデバイスも含む）を保護することができます。必要な作業は、</a:t>
            </a:r>
            <a:r>
              <a:rPr lang="en-US" altLang="ja-JP" dirty="0" smtClean="0">
                <a:latin typeface="Calibri"/>
                <a:ea typeface="ＭＳ Ｐゴシック"/>
              </a:rPr>
              <a:t>DNS </a:t>
            </a:r>
            <a:r>
              <a:rPr lang="ja-JP" altLang="en-US" dirty="0" smtClean="0">
                <a:latin typeface="Calibri"/>
                <a:ea typeface="ＭＳ Ｐゴシック"/>
              </a:rPr>
              <a:t>要求の接続先を </a:t>
            </a:r>
            <a:r>
              <a:rPr lang="en-US" altLang="ja-JP" dirty="0" smtClean="0">
                <a:latin typeface="Calibri"/>
                <a:ea typeface="ＭＳ Ｐゴシック"/>
              </a:rPr>
              <a:t>Umbrella </a:t>
            </a:r>
            <a:r>
              <a:rPr lang="ja-JP" altLang="en-US" dirty="0" smtClean="0">
                <a:latin typeface="Calibri"/>
                <a:ea typeface="ＭＳ Ｐゴシック"/>
              </a:rPr>
              <a:t>グローバル ネットワークの </a:t>
            </a:r>
            <a:r>
              <a:rPr lang="en-US" altLang="ja-JP" smtClean="0">
                <a:latin typeface="Calibri"/>
                <a:ea typeface="ＭＳ Ｐゴシック"/>
              </a:rPr>
              <a:t>IP </a:t>
            </a:r>
            <a:r>
              <a:rPr lang="ja-JP" altLang="en-US" smtClean="0">
                <a:latin typeface="Calibri"/>
                <a:ea typeface="ＭＳ Ｐゴシック"/>
              </a:rPr>
              <a:t>アドレスにすることだけです。</a:t>
            </a:r>
            <a:endParaRPr lang="ja-JP" altLang="en-US" dirty="0" smtClean="0">
              <a:latin typeface="Calibri"/>
              <a:ea typeface="ＭＳ Ｐゴシック"/>
            </a:endParaRPr>
          </a:p>
          <a:p>
            <a:pPr marL="171450" indent="-171450">
              <a:buFontTx/>
              <a:buChar char="-"/>
              <a:defRPr/>
            </a:pPr>
            <a:r>
              <a:rPr lang="en-US" altLang="ja-JP" dirty="0" smtClean="0">
                <a:latin typeface="Calibri"/>
                <a:ea typeface="ＭＳ Ｐゴシック"/>
              </a:rPr>
              <a:t>Umbrella </a:t>
            </a:r>
            <a:r>
              <a:rPr lang="ja-JP" altLang="en-US" dirty="0" smtClean="0">
                <a:latin typeface="Calibri"/>
                <a:ea typeface="ＭＳ Ｐゴシック"/>
              </a:rPr>
              <a:t>では、</a:t>
            </a:r>
            <a:r>
              <a:rPr lang="en-US" altLang="ja-JP" dirty="0" smtClean="0">
                <a:latin typeface="Calibri"/>
                <a:ea typeface="ＭＳ Ｐゴシック"/>
              </a:rPr>
              <a:t>Cisco ISR 4000 </a:t>
            </a:r>
            <a:r>
              <a:rPr lang="ja-JP" altLang="en-US" dirty="0" smtClean="0">
                <a:latin typeface="Calibri"/>
                <a:ea typeface="ＭＳ Ｐゴシック"/>
              </a:rPr>
              <a:t>シリーズや </a:t>
            </a:r>
            <a:r>
              <a:rPr lang="en-US" altLang="ja-JP" dirty="0" smtClean="0">
                <a:latin typeface="Calibri"/>
                <a:ea typeface="ＭＳ Ｐゴシック"/>
              </a:rPr>
              <a:t>Cisco Wireless LAN Controller </a:t>
            </a:r>
            <a:r>
              <a:rPr lang="ja-JP" altLang="en-US" dirty="0" smtClean="0">
                <a:latin typeface="Calibri"/>
                <a:ea typeface="ＭＳ Ｐゴシック"/>
              </a:rPr>
              <a:t>など、多くのネットワーク デバイスとの統合が事前に構</a:t>
            </a:r>
            <a:r>
              <a:rPr lang="ja-JP" altLang="en-US" smtClean="0">
                <a:latin typeface="Calibri"/>
                <a:ea typeface="ＭＳ Ｐゴシック"/>
              </a:rPr>
              <a:t>築されています。</a:t>
            </a:r>
            <a:endParaRPr lang="ja-JP" altLang="en-US" dirty="0" smtClean="0">
              <a:latin typeface="Calibri"/>
              <a:ea typeface="ＭＳ Ｐゴシック"/>
            </a:endParaRPr>
          </a:p>
          <a:p>
            <a:pPr marL="171450" indent="-171450">
              <a:buFontTx/>
              <a:buChar char="-"/>
              <a:defRPr/>
            </a:pPr>
            <a:r>
              <a:rPr lang="en-US" altLang="ja-JP" dirty="0" smtClean="0">
                <a:latin typeface="Calibri"/>
                <a:ea typeface="ＭＳ Ｐゴシック"/>
              </a:rPr>
              <a:t>Umbrella </a:t>
            </a:r>
            <a:r>
              <a:rPr lang="ja-JP" altLang="en-US" dirty="0" smtClean="0">
                <a:latin typeface="Calibri"/>
                <a:ea typeface="ＭＳ Ｐゴシック"/>
              </a:rPr>
              <a:t>は </a:t>
            </a:r>
            <a:r>
              <a:rPr lang="en-US" altLang="ja-JP" dirty="0" smtClean="0">
                <a:latin typeface="Calibri"/>
                <a:ea typeface="ＭＳ Ｐゴシック"/>
              </a:rPr>
              <a:t>Cisco ISR 4000 </a:t>
            </a:r>
            <a:r>
              <a:rPr lang="ja-JP" altLang="en-US" dirty="0" smtClean="0">
                <a:latin typeface="Calibri"/>
                <a:ea typeface="ＭＳ Ｐゴシック"/>
              </a:rPr>
              <a:t>シリーズと統合されているためブランチ オフィス ユーザを保護し、また </a:t>
            </a:r>
            <a:r>
              <a:rPr lang="en-US" altLang="ja-JP" dirty="0" smtClean="0">
                <a:latin typeface="Calibri"/>
                <a:ea typeface="ＭＳ Ｐゴシック"/>
              </a:rPr>
              <a:t>Cisco Wireless LAN </a:t>
            </a:r>
            <a:r>
              <a:rPr lang="ja-JP" altLang="en-US" dirty="0" smtClean="0">
                <a:latin typeface="Calibri"/>
                <a:ea typeface="ＭＳ Ｐゴシック"/>
              </a:rPr>
              <a:t>と統合されているためゲストの </a:t>
            </a:r>
            <a:r>
              <a:rPr lang="en-US" altLang="ja-JP" dirty="0" smtClean="0">
                <a:latin typeface="Calibri"/>
                <a:ea typeface="ＭＳ Ｐゴシック"/>
              </a:rPr>
              <a:t>Wi-Fi </a:t>
            </a:r>
            <a:r>
              <a:rPr lang="ja-JP" altLang="en-US" dirty="0" smtClean="0">
                <a:latin typeface="Calibri"/>
                <a:ea typeface="ＭＳ Ｐゴシック"/>
              </a:rPr>
              <a:t>と従業員を保護します。お客様は最新のネットワーク デバイス ソフトウェアにアップグレードし、</a:t>
            </a:r>
            <a:r>
              <a:rPr lang="en-US" altLang="ja-JP" dirty="0" smtClean="0">
                <a:latin typeface="Calibri"/>
                <a:ea typeface="ＭＳ Ｐゴシック"/>
              </a:rPr>
              <a:t>Umbrella API </a:t>
            </a:r>
            <a:r>
              <a:rPr lang="ja-JP" altLang="en-US" dirty="0" smtClean="0">
                <a:latin typeface="Calibri"/>
                <a:ea typeface="ＭＳ Ｐゴシック"/>
              </a:rPr>
              <a:t>経由で接続を設</a:t>
            </a:r>
            <a:r>
              <a:rPr lang="ja-JP" altLang="en-US" smtClean="0">
                <a:latin typeface="Calibri"/>
                <a:ea typeface="ＭＳ Ｐゴシック"/>
              </a:rPr>
              <a:t>定するだけです。</a:t>
            </a:r>
            <a:endParaRPr lang="ja-JP" altLang="en-US" dirty="0" smtClean="0">
              <a:latin typeface="Calibri"/>
              <a:ea typeface="ＭＳ Ｐゴシック"/>
            </a:endParaRPr>
          </a:p>
          <a:p>
            <a:pPr marL="171450" indent="-171450">
              <a:buFontTx/>
              <a:buChar char="-"/>
              <a:defRPr/>
            </a:pPr>
            <a:endParaRPr lang="ja-JP" altLang="en-US" baseline="0" dirty="0" smtClean="0">
              <a:latin typeface="Calibri"/>
              <a:ea typeface="ＭＳ Ｐゴシック"/>
            </a:endParaRPr>
          </a:p>
          <a:p>
            <a:pPr marL="0" indent="0">
              <a:buFontTx/>
              <a:buNone/>
              <a:defRPr/>
            </a:pPr>
            <a:r>
              <a:rPr lang="ja-JP" altLang="en-US" dirty="0" smtClean="0">
                <a:latin typeface="Calibri"/>
                <a:ea typeface="ＭＳ Ｐゴシック"/>
              </a:rPr>
              <a:t>ネットワーク</a:t>
            </a:r>
            <a:r>
              <a:rPr lang="ja-JP" altLang="en-US" smtClean="0">
                <a:latin typeface="Calibri"/>
                <a:ea typeface="ＭＳ Ｐゴシック"/>
              </a:rPr>
              <a:t>外のカバレッジ：</a:t>
            </a:r>
            <a:endParaRPr lang="ja-JP" altLang="en-US" dirty="0" smtClean="0">
              <a:latin typeface="Calibri"/>
              <a:ea typeface="ＭＳ Ｐゴシック"/>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ja-JP" altLang="en-US" dirty="0" smtClean="0">
                <a:latin typeface="Calibri"/>
                <a:ea typeface="ＭＳ Ｐゴシック"/>
              </a:rPr>
              <a:t>ネットワーク外から接続するラップトップについてはどうでしょうか。</a:t>
            </a:r>
            <a:r>
              <a:rPr lang="en-US" altLang="ja-JP" dirty="0" smtClean="0">
                <a:latin typeface="Calibri"/>
                <a:ea typeface="ＭＳ Ｐゴシック"/>
              </a:rPr>
              <a:t>Cisco AnyConnect </a:t>
            </a:r>
            <a:r>
              <a:rPr lang="ja-JP" altLang="en-US" dirty="0" smtClean="0">
                <a:latin typeface="Calibri"/>
                <a:ea typeface="ＭＳ Ｐゴシック"/>
              </a:rPr>
              <a:t>を使用することで、</a:t>
            </a:r>
            <a:r>
              <a:rPr lang="en-US" altLang="ja-JP" dirty="0" smtClean="0">
                <a:latin typeface="Calibri"/>
                <a:ea typeface="ＭＳ Ｐゴシック"/>
              </a:rPr>
              <a:t>VPN </a:t>
            </a:r>
            <a:r>
              <a:rPr lang="ja-JP" altLang="en-US" dirty="0" smtClean="0">
                <a:latin typeface="Calibri"/>
                <a:ea typeface="ＭＳ Ｐゴシック"/>
              </a:rPr>
              <a:t>がオフの場合でも </a:t>
            </a:r>
            <a:r>
              <a:rPr lang="en-US" altLang="ja-JP" dirty="0" smtClean="0">
                <a:latin typeface="Calibri"/>
                <a:ea typeface="ＭＳ Ｐゴシック"/>
              </a:rPr>
              <a:t>Umbrella </a:t>
            </a:r>
            <a:r>
              <a:rPr lang="ja-JP" altLang="en-US" dirty="0" smtClean="0">
                <a:latin typeface="Calibri"/>
                <a:ea typeface="ＭＳ Ｐゴシック"/>
              </a:rPr>
              <a:t>ローミング セキュリティ モジュールを有効にするだけで、どこにいても保護できます。</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ja-JP" dirty="0" smtClean="0">
                <a:latin typeface="Calibri"/>
                <a:ea typeface="ＭＳ Ｐゴシック"/>
              </a:rPr>
              <a:t>Cisco AnyConnect </a:t>
            </a:r>
            <a:r>
              <a:rPr lang="ja-JP" altLang="en-US" dirty="0" smtClean="0">
                <a:latin typeface="Calibri"/>
                <a:ea typeface="ＭＳ Ｐゴシック"/>
              </a:rPr>
              <a:t>ユーザでない場合はどうでしょうか。シスコの軽量のスタンドアロン エージェントはあらゆる </a:t>
            </a:r>
            <a:r>
              <a:rPr lang="en-US" altLang="ja-JP" dirty="0" smtClean="0">
                <a:latin typeface="Calibri"/>
                <a:ea typeface="ＭＳ Ｐゴシック"/>
              </a:rPr>
              <a:t>VPN </a:t>
            </a:r>
            <a:r>
              <a:rPr lang="ja-JP" altLang="en-US" dirty="0" smtClean="0">
                <a:latin typeface="Calibri"/>
                <a:ea typeface="ＭＳ Ｐゴシック"/>
              </a:rPr>
              <a:t>と連携し、</a:t>
            </a:r>
            <a:r>
              <a:rPr lang="en-US" altLang="ja-JP" dirty="0" smtClean="0">
                <a:latin typeface="Calibri"/>
                <a:ea typeface="ＭＳ Ｐゴシック"/>
              </a:rPr>
              <a:t>100 </a:t>
            </a:r>
            <a:r>
              <a:rPr lang="ja-JP" altLang="en-US" dirty="0" smtClean="0">
                <a:latin typeface="Calibri"/>
                <a:ea typeface="ＭＳ Ｐゴシック"/>
              </a:rPr>
              <a:t>万を超える導入先での実績があります。シスコのローミング クライアントは、すべてのインターネット接続用の </a:t>
            </a:r>
            <a:r>
              <a:rPr lang="en-US" altLang="ja-JP" dirty="0" smtClean="0">
                <a:latin typeface="Calibri"/>
                <a:ea typeface="ＭＳ Ｐゴシック"/>
              </a:rPr>
              <a:t>Bump-In-The-Wire</a:t>
            </a:r>
            <a:r>
              <a:rPr lang="ja-JP" altLang="en-US" dirty="0" smtClean="0">
                <a:latin typeface="Calibri"/>
                <a:ea typeface="ＭＳ Ｐゴシック"/>
              </a:rPr>
              <a:t>（</a:t>
            </a:r>
            <a:r>
              <a:rPr lang="en-US" altLang="ja-JP" dirty="0" smtClean="0">
                <a:latin typeface="Calibri"/>
                <a:ea typeface="ＭＳ Ｐゴシック"/>
              </a:rPr>
              <a:t>BITW</a:t>
            </a:r>
            <a:r>
              <a:rPr lang="ja-JP" altLang="en-US" dirty="0" smtClean="0">
                <a:latin typeface="Calibri"/>
                <a:ea typeface="ＭＳ Ｐゴシック"/>
              </a:rPr>
              <a:t>）です。設置面積が非常に小さいため、ユーザに透過的で、遅延やパフォーマンスの問題は発</a:t>
            </a:r>
            <a:r>
              <a:rPr lang="ja-JP" altLang="en-US" smtClean="0">
                <a:latin typeface="Calibri"/>
                <a:ea typeface="ＭＳ Ｐゴシック"/>
              </a:rPr>
              <a:t>生しません。</a:t>
            </a:r>
            <a:endParaRPr lang="ja-JP" altLang="en-US" dirty="0" smtClean="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28</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2010475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ja-JP" altLang="en-US" i="1" dirty="0" smtClean="0">
                <a:latin typeface="Calibri"/>
                <a:ea typeface="ＭＳ Ｐゴシック"/>
              </a:rPr>
              <a:t>質問の提起：</a:t>
            </a:r>
            <a:r>
              <a:rPr lang="ja-JP" altLang="en-US" dirty="0" smtClean="0">
                <a:latin typeface="Calibri"/>
                <a:ea typeface="ＭＳ Ｐゴシック"/>
              </a:rPr>
              <a:t>ここのスライドに挙げられている製品のいずれかを使用していますか。現在使用している製品は</a:t>
            </a:r>
            <a:r>
              <a:rPr lang="ja-JP" altLang="en-US" smtClean="0">
                <a:latin typeface="Calibri"/>
                <a:ea typeface="ＭＳ Ｐゴシック"/>
              </a:rPr>
              <a:t>何ですか。</a:t>
            </a:r>
            <a:endParaRPr lang="ja-JP" altLang="en-US" dirty="0" smtClean="0">
              <a:latin typeface="Calibri"/>
              <a:ea typeface="ＭＳ Ｐゴシック"/>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ja-JP" dirty="0" smtClean="0">
                <a:latin typeface="Calibri"/>
                <a:ea typeface="ＭＳ Ｐゴシック"/>
              </a:rPr>
              <a:t>Umbrella </a:t>
            </a:r>
            <a:r>
              <a:rPr lang="ja-JP" altLang="en-US" dirty="0" smtClean="0">
                <a:latin typeface="Calibri"/>
                <a:ea typeface="ＭＳ Ｐゴシック"/>
              </a:rPr>
              <a:t>には、保護を強化するため、サードパーティ、パートナー、および社内の既存のソリューションやワークフローと統合するための </a:t>
            </a:r>
            <a:r>
              <a:rPr lang="en-US" altLang="ja-JP" smtClean="0">
                <a:latin typeface="Calibri"/>
                <a:ea typeface="ＭＳ Ｐゴシック"/>
              </a:rPr>
              <a:t>API </a:t>
            </a:r>
            <a:r>
              <a:rPr lang="ja-JP" altLang="en-US" smtClean="0">
                <a:latin typeface="Calibri"/>
                <a:ea typeface="ＭＳ Ｐゴシック"/>
              </a:rPr>
              <a:t>があります。</a:t>
            </a:r>
            <a:endParaRPr lang="ja-JP" altLang="en-US" dirty="0" smtClean="0">
              <a:latin typeface="Calibri"/>
              <a:ea typeface="ＭＳ Ｐゴシック"/>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ja-JP" altLang="en-US" dirty="0" smtClean="0">
                <a:latin typeface="Calibri"/>
                <a:ea typeface="ＭＳ Ｐゴシック"/>
              </a:rPr>
              <a:t>攻撃分析フィ</a:t>
            </a:r>
            <a:r>
              <a:rPr lang="ja-JP" altLang="en-US" smtClean="0">
                <a:latin typeface="Calibri"/>
                <a:ea typeface="ＭＳ Ｐゴシック"/>
              </a:rPr>
              <a:t>ード：</a:t>
            </a:r>
            <a:endParaRPr lang="ja-JP" altLang="en-US" dirty="0" smtClean="0">
              <a:latin typeface="Calibri"/>
              <a:ea typeface="ＭＳ Ｐゴシック"/>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ja-JP" altLang="en-US" dirty="0" smtClean="0">
                <a:latin typeface="Calibri"/>
                <a:ea typeface="ＭＳ Ｐゴシック"/>
              </a:rPr>
              <a:t>または、脅威分析フィードから得られた悪意のあるドメインを追加し、</a:t>
            </a:r>
            <a:r>
              <a:rPr lang="en-US" altLang="ja-JP" dirty="0" smtClean="0">
                <a:latin typeface="Calibri"/>
                <a:ea typeface="ＭＳ Ｐゴシック"/>
              </a:rPr>
              <a:t>IOC</a:t>
            </a:r>
            <a:r>
              <a:rPr lang="ja-JP" altLang="en-US" dirty="0" smtClean="0">
                <a:latin typeface="Calibri"/>
                <a:ea typeface="ＭＳ Ｐゴシック"/>
              </a:rPr>
              <a:t>（侵入の兆候）に対してより迅速に対応します。たとえば、</a:t>
            </a:r>
            <a:r>
              <a:rPr lang="en-US" altLang="ja-JP" dirty="0" smtClean="0">
                <a:latin typeface="Calibri"/>
                <a:ea typeface="ＭＳ Ｐゴシック"/>
              </a:rPr>
              <a:t>AMP Threat Grid </a:t>
            </a:r>
            <a:r>
              <a:rPr lang="ja-JP" altLang="en-US" dirty="0" smtClean="0">
                <a:latin typeface="Calibri"/>
                <a:ea typeface="ＭＳ Ｐゴシック"/>
              </a:rPr>
              <a:t>によって明らかになった悪意のあるドメインを </a:t>
            </a:r>
            <a:r>
              <a:rPr lang="en-US" altLang="ja-JP" dirty="0" smtClean="0">
                <a:latin typeface="Calibri"/>
                <a:ea typeface="ＭＳ Ｐゴシック"/>
              </a:rPr>
              <a:t>Umbrella </a:t>
            </a:r>
            <a:r>
              <a:rPr lang="ja-JP" altLang="en-US" dirty="0" smtClean="0">
                <a:latin typeface="Calibri"/>
                <a:ea typeface="ＭＳ Ｐゴシック"/>
              </a:rPr>
              <a:t>に追加することができます。手作業なしで、即座に脅威をブロックし</a:t>
            </a:r>
            <a:r>
              <a:rPr lang="ja-JP" altLang="en-US" smtClean="0">
                <a:latin typeface="Calibri"/>
                <a:ea typeface="ＭＳ Ｐゴシック"/>
              </a:rPr>
              <a:t>始めます。</a:t>
            </a:r>
            <a:endParaRPr lang="ja-JP" altLang="en-US" dirty="0" smtClean="0">
              <a:latin typeface="Calibri"/>
              <a:ea typeface="ＭＳ Ｐゴシック"/>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ja-JP" altLang="en-US" dirty="0" smtClean="0">
                <a:latin typeface="Calibri"/>
                <a:ea typeface="ＭＳ Ｐゴシック"/>
              </a:rPr>
              <a:t>アプライアンス ベースの</a:t>
            </a:r>
            <a:r>
              <a:rPr lang="ja-JP" altLang="en-US" smtClean="0">
                <a:latin typeface="Calibri"/>
                <a:ea typeface="ＭＳ Ｐゴシック"/>
              </a:rPr>
              <a:t>検出：</a:t>
            </a:r>
            <a:endParaRPr lang="ja-JP" altLang="en-US" dirty="0" smtClean="0">
              <a:latin typeface="Calibri"/>
              <a:ea typeface="ＭＳ Ｐゴシック"/>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ltLang="ja-JP" dirty="0" smtClean="0">
                <a:latin typeface="Calibri"/>
                <a:ea typeface="ＭＳ Ｐゴシック"/>
              </a:rPr>
              <a:t>FireEye </a:t>
            </a:r>
            <a:r>
              <a:rPr lang="ja-JP" altLang="en-US" dirty="0" smtClean="0">
                <a:latin typeface="Calibri"/>
                <a:ea typeface="ＭＳ Ｐゴシック"/>
              </a:rPr>
              <a:t>などのオンプレミスの脅威検出セキュリティ アプライアンスからのインテリジェンスを </a:t>
            </a:r>
            <a:r>
              <a:rPr lang="en-US" altLang="ja-JP" dirty="0" smtClean="0">
                <a:latin typeface="Calibri"/>
                <a:ea typeface="ＭＳ Ｐゴシック"/>
              </a:rPr>
              <a:t>Umbrella </a:t>
            </a:r>
            <a:r>
              <a:rPr lang="ja-JP" altLang="en-US" dirty="0" smtClean="0">
                <a:latin typeface="Calibri"/>
                <a:ea typeface="ＭＳ Ｐゴシック"/>
              </a:rPr>
              <a:t>に簡単に統合できます。これによりローカルのセキュリティがグローバルに拡張され、ボックスを追加せずに、すべての場所とローミング ユーザの保護が強</a:t>
            </a:r>
            <a:r>
              <a:rPr lang="ja-JP" altLang="en-US" smtClean="0">
                <a:latin typeface="Calibri"/>
                <a:ea typeface="ＭＳ Ｐゴシック"/>
              </a:rPr>
              <a:t>化されます。</a:t>
            </a:r>
            <a:endParaRPr lang="ja-JP" altLang="en-US" b="1" baseline="0" dirty="0" smtClean="0">
              <a:latin typeface="Calibri"/>
              <a:ea typeface="ＭＳ Ｐゴシック"/>
              <a:cs typeface="ＭＳ Ｐゴシック" charset="-128"/>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ja-JP" altLang="en-US" b="0" dirty="0" smtClean="0">
                <a:latin typeface="Calibri"/>
                <a:ea typeface="ＭＳ Ｐゴシック"/>
              </a:rPr>
              <a:t>脅威インテリジェンス プラットフォ</a:t>
            </a:r>
            <a:r>
              <a:rPr lang="ja-JP" altLang="en-US" b="0" smtClean="0">
                <a:latin typeface="Calibri"/>
                <a:ea typeface="ＭＳ Ｐゴシック"/>
              </a:rPr>
              <a:t>ーム：</a:t>
            </a:r>
            <a:endParaRPr lang="ja-JP" altLang="en-US" dirty="0" smtClean="0">
              <a:latin typeface="Calibri"/>
              <a:ea typeface="ＭＳ Ｐゴシック"/>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ja-JP" altLang="en-US" dirty="0" smtClean="0">
                <a:latin typeface="Calibri"/>
                <a:ea typeface="ＭＳ Ｐゴシック"/>
              </a:rPr>
              <a:t>脅威インテリジェンス（</a:t>
            </a:r>
            <a:r>
              <a:rPr lang="en-US" altLang="ja-JP" dirty="0" err="1" smtClean="0">
                <a:latin typeface="Calibri"/>
                <a:ea typeface="ＭＳ Ｐゴシック"/>
              </a:rPr>
              <a:t>Anomali</a:t>
            </a:r>
            <a:r>
              <a:rPr lang="en-US" altLang="ja-JP" dirty="0" smtClean="0">
                <a:latin typeface="Calibri"/>
                <a:ea typeface="ＭＳ Ｐゴシック"/>
              </a:rPr>
              <a:t> </a:t>
            </a:r>
            <a:r>
              <a:rPr lang="ja-JP" altLang="en-US" dirty="0" smtClean="0">
                <a:latin typeface="Calibri"/>
                <a:ea typeface="ＭＳ Ｐゴシック"/>
              </a:rPr>
              <a:t>など）の集約されたソースからの情</a:t>
            </a:r>
            <a:r>
              <a:rPr lang="ja-JP" altLang="en-US" smtClean="0">
                <a:latin typeface="Calibri"/>
                <a:ea typeface="ＭＳ Ｐゴシック"/>
              </a:rPr>
              <a:t>報を、</a:t>
            </a:r>
            <a:r>
              <a:rPr lang="en-US" altLang="ja-JP" smtClean="0">
                <a:latin typeface="Calibri"/>
                <a:ea typeface="ＭＳ Ｐゴシック"/>
              </a:rPr>
              <a:t>Umbrella </a:t>
            </a:r>
            <a:r>
              <a:rPr lang="ja-JP" altLang="en-US" dirty="0" smtClean="0">
                <a:latin typeface="Calibri"/>
                <a:ea typeface="ＭＳ Ｐゴシック"/>
              </a:rPr>
              <a:t>に</a:t>
            </a:r>
            <a:r>
              <a:rPr lang="ja-JP" altLang="en-US" smtClean="0">
                <a:latin typeface="Calibri"/>
                <a:ea typeface="ＭＳ Ｐゴシック"/>
              </a:rPr>
              <a:t>共有できます。</a:t>
            </a:r>
            <a:endParaRPr lang="ja-JP" altLang="en-US" dirty="0" smtClean="0">
              <a:latin typeface="Calibri"/>
              <a:ea typeface="ＭＳ Ｐゴシック"/>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ja-JP" altLang="en-US" dirty="0" smtClean="0">
                <a:latin typeface="Calibri"/>
                <a:ea typeface="ＭＳ Ｐゴシック"/>
              </a:rPr>
              <a:t>クラウド アクセス セキュリティ ブローカ（</a:t>
            </a:r>
            <a:r>
              <a:rPr lang="en-US" altLang="ja-JP" dirty="0" smtClean="0">
                <a:latin typeface="Calibri"/>
                <a:ea typeface="ＭＳ Ｐゴシック"/>
              </a:rPr>
              <a:t>CASB</a:t>
            </a:r>
            <a:r>
              <a:rPr lang="ja-JP" altLang="en-US" dirty="0" smtClean="0">
                <a:latin typeface="Calibri"/>
                <a:ea typeface="ＭＳ Ｐゴシック"/>
              </a:rPr>
              <a: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ltLang="ja-JP" sz="1200" kern="1200" baseline="0" dirty="0" smtClean="0">
                <a:solidFill>
                  <a:schemeClr val="tx1"/>
                </a:solidFill>
                <a:latin typeface="Calibri"/>
                <a:ea typeface="ＭＳ Ｐゴシック"/>
              </a:rPr>
              <a:t>CloudLock </a:t>
            </a:r>
            <a:r>
              <a:rPr lang="ja-JP" altLang="en-US" sz="1200" kern="1200" baseline="0" dirty="0" smtClean="0">
                <a:solidFill>
                  <a:schemeClr val="tx1"/>
                </a:solidFill>
                <a:latin typeface="Calibri"/>
                <a:ea typeface="ＭＳ Ｐゴシック"/>
              </a:rPr>
              <a:t>などの </a:t>
            </a:r>
            <a:r>
              <a:rPr lang="en-US" altLang="ja-JP" sz="1200" kern="1200" baseline="0" dirty="0" smtClean="0">
                <a:solidFill>
                  <a:schemeClr val="tx1"/>
                </a:solidFill>
                <a:latin typeface="Calibri"/>
                <a:ea typeface="ＭＳ Ｐゴシック"/>
              </a:rPr>
              <a:t>CASB </a:t>
            </a:r>
            <a:r>
              <a:rPr lang="ja-JP" altLang="en-US" sz="1200" kern="1200" baseline="0" dirty="0" smtClean="0">
                <a:solidFill>
                  <a:schemeClr val="tx1"/>
                </a:solidFill>
                <a:latin typeface="Calibri"/>
                <a:ea typeface="ＭＳ Ｐゴシック"/>
              </a:rPr>
              <a:t>と共に、</a:t>
            </a:r>
            <a:r>
              <a:rPr lang="en-US" altLang="ja-JP" sz="1200" kern="1200" baseline="0" dirty="0" smtClean="0">
                <a:solidFill>
                  <a:schemeClr val="tx1"/>
                </a:solidFill>
                <a:latin typeface="Calibri"/>
                <a:ea typeface="ＭＳ Ｐゴシック"/>
              </a:rPr>
              <a:t>SaaS </a:t>
            </a:r>
            <a:r>
              <a:rPr lang="ja-JP" altLang="en-US" sz="1200" kern="1200" baseline="0" dirty="0" smtClean="0">
                <a:solidFill>
                  <a:schemeClr val="tx1"/>
                </a:solidFill>
                <a:latin typeface="Calibri"/>
                <a:ea typeface="ＭＳ Ｐゴシック"/>
              </a:rPr>
              <a:t>アプリのアクセスと使用に可視性と制御を提供します。リスクがある、または不適切な </a:t>
            </a:r>
            <a:r>
              <a:rPr lang="en-US" altLang="ja-JP" sz="1200" kern="1200" baseline="0" dirty="0" smtClean="0">
                <a:solidFill>
                  <a:schemeClr val="tx1"/>
                </a:solidFill>
                <a:latin typeface="Calibri"/>
                <a:ea typeface="ＭＳ Ｐゴシック"/>
              </a:rPr>
              <a:t>SaaS </a:t>
            </a:r>
            <a:r>
              <a:rPr lang="ja-JP" altLang="en-US" sz="1200" kern="1200" baseline="0" dirty="0" smtClean="0">
                <a:solidFill>
                  <a:schemeClr val="tx1"/>
                </a:solidFill>
                <a:latin typeface="Calibri"/>
                <a:ea typeface="ＭＳ Ｐゴシック"/>
              </a:rPr>
              <a:t>アプリに関連付けられたドメインを自動</a:t>
            </a:r>
            <a:r>
              <a:rPr lang="ja-JP" altLang="en-US" sz="1200" kern="1200" baseline="0" smtClean="0">
                <a:solidFill>
                  <a:schemeClr val="tx1"/>
                </a:solidFill>
                <a:latin typeface="Calibri"/>
                <a:ea typeface="ＭＳ Ｐゴシック"/>
              </a:rPr>
              <a:t>的にブロックします。</a:t>
            </a:r>
            <a:endParaRPr lang="ja-JP" altLang="en-US" baseline="0" dirty="0" smtClean="0">
              <a:latin typeface="Calibri"/>
              <a:ea typeface="ＭＳ Ｐゴシック"/>
              <a:cs typeface="ＭＳ Ｐゴシック" charset="-128"/>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ja-JP" altLang="en-US" dirty="0" smtClean="0">
                <a:latin typeface="Calibri"/>
                <a:ea typeface="ＭＳ Ｐゴシック"/>
              </a:rPr>
              <a:t>カスタム統合：</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ltLang="ja-JP" dirty="0" smtClean="0">
                <a:latin typeface="Calibri"/>
                <a:ea typeface="ＭＳ Ｐゴシック"/>
              </a:rPr>
              <a:t>Umbrella </a:t>
            </a:r>
            <a:r>
              <a:rPr lang="ja-JP" altLang="en-US" dirty="0" smtClean="0">
                <a:latin typeface="Calibri"/>
                <a:ea typeface="ＭＳ Ｐゴシック"/>
              </a:rPr>
              <a:t>は社内ツールとの最大 </a:t>
            </a:r>
            <a:r>
              <a:rPr lang="en-US" altLang="ja-JP" dirty="0" smtClean="0">
                <a:latin typeface="Calibri"/>
                <a:ea typeface="ＭＳ Ｐゴシック"/>
              </a:rPr>
              <a:t>10 </a:t>
            </a:r>
            <a:r>
              <a:rPr lang="ja-JP" altLang="en-US" dirty="0" smtClean="0">
                <a:latin typeface="Calibri"/>
                <a:ea typeface="ＭＳ Ｐゴシック"/>
              </a:rPr>
              <a:t>のカスタム統合をサポートします。この統合により、カスタム スクリプトがセキュリティのカテゴリからドメインを追加または削除でき、それぞれ異なるポリシーを適</a:t>
            </a:r>
            <a:r>
              <a:rPr lang="ja-JP" altLang="en-US" smtClean="0">
                <a:latin typeface="Calibri"/>
                <a:ea typeface="ＭＳ Ｐゴシック"/>
              </a:rPr>
              <a:t>用できます。</a:t>
            </a:r>
            <a:endParaRPr lang="ja-JP" altLang="en-US" dirty="0" smtClean="0">
              <a:latin typeface="Calibri"/>
              <a:ea typeface="ＭＳ Ｐゴシック"/>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ja-JP" altLang="en-US" dirty="0" smtClean="0">
                <a:latin typeface="Calibri"/>
                <a:ea typeface="ＭＳ Ｐゴシック"/>
              </a:rPr>
              <a:t>ここで挙げる例は、</a:t>
            </a:r>
            <a:r>
              <a:rPr lang="en-US" altLang="ja-JP" dirty="0" smtClean="0">
                <a:latin typeface="Calibri"/>
                <a:ea typeface="ＭＳ Ｐゴシック"/>
              </a:rPr>
              <a:t>Bro </a:t>
            </a:r>
            <a:r>
              <a:rPr lang="ja-JP" altLang="en-US" dirty="0" smtClean="0">
                <a:latin typeface="Calibri"/>
                <a:ea typeface="ＭＳ Ｐゴシック"/>
              </a:rPr>
              <a:t>フレームワークと </a:t>
            </a:r>
            <a:r>
              <a:rPr lang="en-US" altLang="ja-JP" dirty="0" smtClean="0">
                <a:latin typeface="Calibri"/>
                <a:ea typeface="ＭＳ Ｐゴシック"/>
              </a:rPr>
              <a:t>Python </a:t>
            </a:r>
            <a:r>
              <a:rPr lang="ja-JP" altLang="en-US" dirty="0" smtClean="0">
                <a:latin typeface="Calibri"/>
                <a:ea typeface="ＭＳ Ｐゴシック"/>
              </a:rPr>
              <a:t>スクリプト プログラミング言語を活用する、あるシスコの大手顧客が使用するカスタム </a:t>
            </a:r>
            <a:r>
              <a:rPr lang="en-US" altLang="ja-JP" smtClean="0">
                <a:latin typeface="Calibri"/>
                <a:ea typeface="ＭＳ Ｐゴシック"/>
              </a:rPr>
              <a:t>IPS </a:t>
            </a:r>
            <a:r>
              <a:rPr lang="ja-JP" altLang="en-US" smtClean="0">
                <a:latin typeface="Calibri"/>
                <a:ea typeface="ＭＳ Ｐゴシック"/>
              </a:rPr>
              <a:t>システムです。</a:t>
            </a:r>
            <a:endParaRPr lang="ja-JP" altLang="en-US" sz="1200" baseline="0" dirty="0" smtClean="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29</a:t>
            </a:fld>
            <a:endParaRPr lang="ja-JP">
              <a:latin typeface="Arial"/>
              <a:ea typeface="ＭＳ Ｐゴシック"/>
            </a:endParaRPr>
          </a:p>
        </p:txBody>
      </p:sp>
    </p:spTree>
    <p:extLst>
      <p:ext uri="{BB962C8B-B14F-4D97-AF65-F5344CB8AC3E}">
        <p14:creationId xmlns:p14="http://schemas.microsoft.com/office/powerpoint/2010/main" val="1109704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Calibri"/>
                <a:ea typeface="ＭＳ Ｐゴシック"/>
              </a:rPr>
              <a:t>これまで主な機能を確認してきました。ここに挙げるのは、</a:t>
            </a:r>
            <a:r>
              <a:rPr lang="en-US" altLang="ja-JP" dirty="0" smtClean="0">
                <a:latin typeface="Calibri"/>
                <a:ea typeface="ＭＳ Ｐゴシック"/>
              </a:rPr>
              <a:t>Umbrella </a:t>
            </a:r>
            <a:r>
              <a:rPr lang="ja-JP" altLang="en-US" dirty="0" smtClean="0">
                <a:latin typeface="Calibri"/>
                <a:ea typeface="ＭＳ Ｐゴシック"/>
              </a:rPr>
              <a:t>の差別化要因、または </a:t>
            </a:r>
            <a:r>
              <a:rPr lang="en-US" altLang="ja-JP" dirty="0" smtClean="0">
                <a:latin typeface="Calibri"/>
                <a:ea typeface="ＭＳ Ｐゴシック"/>
              </a:rPr>
              <a:t>Umbrella </a:t>
            </a:r>
            <a:r>
              <a:rPr lang="ja-JP" altLang="en-US" dirty="0" smtClean="0">
                <a:latin typeface="Calibri"/>
                <a:ea typeface="ＭＳ Ｐゴシック"/>
              </a:rPr>
              <a:t>と他社製品の</a:t>
            </a:r>
            <a:r>
              <a:rPr lang="ja-JP" altLang="en-US" smtClean="0">
                <a:latin typeface="Calibri"/>
                <a:ea typeface="ＭＳ Ｐゴシック"/>
              </a:rPr>
              <a:t>違いです。</a:t>
            </a:r>
            <a:endParaRPr lang="ja-JP" altLang="en-US" dirty="0" smtClean="0">
              <a:latin typeface="Calibri"/>
              <a:ea typeface="ＭＳ Ｐゴシック"/>
            </a:endParaRPr>
          </a:p>
          <a:p>
            <a:endParaRPr lang="ja-JP" altLang="en-US" baseline="0" dirty="0" smtClean="0">
              <a:latin typeface="Calibri"/>
              <a:ea typeface="ＭＳ Ｐゴシック"/>
            </a:endParaRPr>
          </a:p>
          <a:p>
            <a:r>
              <a:rPr lang="ja-JP" altLang="en-US" b="1" baseline="0" dirty="0" smtClean="0">
                <a:latin typeface="Calibri"/>
                <a:ea typeface="ＭＳ Ｐゴシック"/>
              </a:rPr>
              <a:t>高速で信頼性の高いクラウド インフラストラクチャ </a:t>
            </a:r>
          </a:p>
          <a:p>
            <a:r>
              <a:rPr lang="ja-JP" altLang="en-US" sz="1200" b="0" i="0" kern="1200" dirty="0" smtClean="0">
                <a:solidFill>
                  <a:schemeClr val="tx1"/>
                </a:solidFill>
                <a:effectLst/>
                <a:latin typeface="Calibri"/>
                <a:ea typeface="ＭＳ Ｐゴシック"/>
              </a:rPr>
              <a:t>お客様がクラウド セキュリティ プラットフォームに接続する場合、パフォーマンスが重要です。インターネット接続の切断や速度低下を起こすわけにはいきません。</a:t>
            </a:r>
            <a:r>
              <a:rPr lang="en-US" altLang="ja-JP" sz="1200" b="0" i="0" kern="1200" dirty="0" smtClean="0">
                <a:solidFill>
                  <a:schemeClr val="tx1"/>
                </a:solidFill>
                <a:effectLst/>
                <a:latin typeface="Calibri"/>
                <a:ea typeface="ＭＳ Ｐゴシック"/>
              </a:rPr>
              <a:t>2006 </a:t>
            </a:r>
            <a:r>
              <a:rPr lang="ja-JP" altLang="en-US" sz="1200" b="0" i="0" kern="1200" dirty="0" smtClean="0">
                <a:solidFill>
                  <a:schemeClr val="tx1"/>
                </a:solidFill>
                <a:effectLst/>
                <a:latin typeface="Calibri"/>
                <a:ea typeface="ＭＳ Ｐゴシック"/>
              </a:rPr>
              <a:t>年に確立されてから、シスコのネットワークの稼働が停止したことはありません。それだけでなく、</a:t>
            </a:r>
            <a:r>
              <a:rPr lang="en-US" altLang="ja-JP" sz="1200" b="0" i="0" kern="1200" dirty="0" smtClean="0">
                <a:solidFill>
                  <a:schemeClr val="tx1"/>
                </a:solidFill>
                <a:effectLst/>
                <a:latin typeface="Calibri"/>
                <a:ea typeface="ＭＳ Ｐゴシック"/>
              </a:rPr>
              <a:t>500 </a:t>
            </a:r>
            <a:r>
              <a:rPr lang="ja-JP" altLang="en-US" sz="1200" b="0" i="0" kern="1200" dirty="0" smtClean="0">
                <a:solidFill>
                  <a:schemeClr val="tx1"/>
                </a:solidFill>
                <a:effectLst/>
                <a:latin typeface="Calibri"/>
                <a:ea typeface="ＭＳ Ｐゴシック"/>
              </a:rPr>
              <a:t>を超える </a:t>
            </a:r>
            <a:r>
              <a:rPr lang="en-US" altLang="ja-JP" sz="1200" b="0" i="0" kern="1200" dirty="0" smtClean="0">
                <a:solidFill>
                  <a:schemeClr val="tx1"/>
                </a:solidFill>
                <a:effectLst/>
                <a:latin typeface="Calibri"/>
                <a:ea typeface="ＭＳ Ｐゴシック"/>
              </a:rPr>
              <a:t>ISP </a:t>
            </a:r>
            <a:r>
              <a:rPr lang="ja-JP" altLang="en-US" sz="1200" b="0" i="0" kern="1200" dirty="0" smtClean="0">
                <a:solidFill>
                  <a:schemeClr val="tx1"/>
                </a:solidFill>
                <a:effectLst/>
                <a:latin typeface="Calibri"/>
                <a:ea typeface="ＭＳ Ｐゴシック"/>
              </a:rPr>
              <a:t>と提携関係を結んでおり、要求を迅速に解決できます。実際にほとんどのお客様が、格段に高速になったと</a:t>
            </a:r>
            <a:r>
              <a:rPr lang="ja-JP" altLang="en-US" sz="1200" b="0" i="0" kern="1200" smtClean="0">
                <a:solidFill>
                  <a:schemeClr val="tx1"/>
                </a:solidFill>
                <a:effectLst/>
                <a:latin typeface="Calibri"/>
                <a:ea typeface="ＭＳ Ｐゴシック"/>
              </a:rPr>
              <a:t>話しています。</a:t>
            </a:r>
            <a:endParaRPr lang="ja-JP" altLang="en-US" sz="1200" b="0" i="0" kern="1200" dirty="0" smtClean="0">
              <a:solidFill>
                <a:schemeClr val="tx1"/>
              </a:solidFill>
              <a:effectLst/>
              <a:latin typeface="Calibri"/>
              <a:ea typeface="ＭＳ Ｐゴシック"/>
            </a:endParaRPr>
          </a:p>
          <a:p>
            <a:endParaRPr lang="ja-JP" altLang="en-US" baseline="0" dirty="0" smtClean="0">
              <a:latin typeface="Calibri"/>
              <a:ea typeface="ＭＳ Ｐゴシック"/>
            </a:endParaRPr>
          </a:p>
          <a:p>
            <a:r>
              <a:rPr lang="ja-JP" altLang="en-US" b="1" baseline="0" dirty="0" smtClean="0">
                <a:latin typeface="Calibri"/>
                <a:ea typeface="ＭＳ Ｐゴシック"/>
              </a:rPr>
              <a:t>極めてオープンなプラットフォーム </a:t>
            </a:r>
          </a:p>
          <a:p>
            <a:r>
              <a:rPr lang="ja-JP" altLang="en-US" sz="1200" b="0" i="0" u="none" strike="noStrike" kern="1200" dirty="0" smtClean="0">
                <a:solidFill>
                  <a:schemeClr val="tx1"/>
                </a:solidFill>
                <a:effectLst/>
                <a:latin typeface="Calibri"/>
                <a:ea typeface="ＭＳ Ｐゴシック"/>
              </a:rPr>
              <a:t>シスコの双方向 </a:t>
            </a:r>
            <a:r>
              <a:rPr lang="en-US" altLang="ja-JP" sz="1200" b="0" i="0" u="none" strike="noStrike" kern="1200" dirty="0" smtClean="0">
                <a:solidFill>
                  <a:schemeClr val="tx1"/>
                </a:solidFill>
                <a:effectLst/>
                <a:latin typeface="Calibri"/>
                <a:ea typeface="ＭＳ Ｐゴシック"/>
              </a:rPr>
              <a:t>API </a:t>
            </a:r>
            <a:r>
              <a:rPr lang="ja-JP" altLang="en-US" sz="1200" b="0" i="0" u="none" strike="noStrike" kern="1200" dirty="0" smtClean="0">
                <a:solidFill>
                  <a:schemeClr val="tx1"/>
                </a:solidFill>
                <a:effectLst/>
                <a:latin typeface="Calibri"/>
                <a:ea typeface="ＭＳ Ｐゴシック"/>
              </a:rPr>
              <a:t>を活用すれば、お客様は </a:t>
            </a:r>
            <a:r>
              <a:rPr lang="en-US" altLang="ja-JP" sz="1200" b="0" i="0" u="none" strike="noStrike" kern="1200" dirty="0" smtClean="0">
                <a:solidFill>
                  <a:schemeClr val="tx1"/>
                </a:solidFill>
                <a:effectLst/>
                <a:latin typeface="Calibri"/>
                <a:ea typeface="ＭＳ Ｐゴシック"/>
              </a:rPr>
              <a:t>Umbrella </a:t>
            </a:r>
            <a:r>
              <a:rPr lang="ja-JP" altLang="en-US" sz="1200" b="0" i="0" u="none" strike="noStrike" kern="1200" dirty="0" smtClean="0">
                <a:solidFill>
                  <a:schemeClr val="tx1"/>
                </a:solidFill>
                <a:effectLst/>
                <a:latin typeface="Calibri"/>
                <a:ea typeface="ＭＳ Ｐゴシック"/>
              </a:rPr>
              <a:t>と既存のツールを簡単に統合し、シスコのプラットフォームに自動的に追加したり、その他のシステムを強化したりして、保護を拡大し、情報を充</a:t>
            </a:r>
            <a:r>
              <a:rPr lang="ja-JP" altLang="en-US" sz="1200" b="0" i="0" u="none" strike="noStrike" kern="1200" smtClean="0">
                <a:solidFill>
                  <a:schemeClr val="tx1"/>
                </a:solidFill>
                <a:effectLst/>
                <a:latin typeface="Calibri"/>
                <a:ea typeface="ＭＳ Ｐゴシック"/>
              </a:rPr>
              <a:t>実させることができます。</a:t>
            </a:r>
            <a:endParaRPr lang="ja-JP" altLang="en-US" sz="1200" b="0" i="0" u="none" strike="noStrike" kern="1200" dirty="0" smtClean="0">
              <a:solidFill>
                <a:schemeClr val="tx1"/>
              </a:solidFill>
              <a:effectLst/>
              <a:latin typeface="Calibri"/>
              <a:ea typeface="ＭＳ Ｐゴシック"/>
            </a:endParaRPr>
          </a:p>
          <a:p>
            <a:endParaRPr lang="ja-JP" altLang="en-US" baseline="0" dirty="0" smtClean="0">
              <a:latin typeface="Calibri"/>
              <a:ea typeface="ＭＳ Ｐゴシック"/>
            </a:endParaRPr>
          </a:p>
          <a:p>
            <a:r>
              <a:rPr lang="ja-JP" altLang="en-US" b="1" baseline="0" dirty="0" smtClean="0">
                <a:latin typeface="Calibri"/>
                <a:ea typeface="ＭＳ Ｐゴシック"/>
              </a:rPr>
              <a:t>優れた予測インテリジェンス </a:t>
            </a:r>
          </a:p>
          <a:p>
            <a:r>
              <a:rPr lang="ja-JP" altLang="en-US" sz="1200" b="0" i="0" u="none" strike="noStrike" kern="1200" dirty="0" smtClean="0">
                <a:solidFill>
                  <a:schemeClr val="tx1"/>
                </a:solidFill>
                <a:effectLst/>
                <a:latin typeface="Calibri"/>
                <a:ea typeface="ＭＳ Ｐゴシック"/>
              </a:rPr>
              <a:t>比類のない</a:t>
            </a:r>
            <a:r>
              <a:rPr lang="ja-JP" altLang="en-US" dirty="0" smtClean="0">
                <a:latin typeface="Calibri"/>
                <a:ea typeface="ＭＳ Ｐゴシック"/>
              </a:rPr>
              <a:t>シスコのインテリジェンス</a:t>
            </a:r>
            <a:r>
              <a:rPr lang="ja-JP" altLang="en-US" sz="1200" b="0" kern="1200" dirty="0" smtClean="0">
                <a:solidFill>
                  <a:schemeClr val="tx1"/>
                </a:solidFill>
                <a:latin typeface="Calibri"/>
                <a:ea typeface="ＭＳ Ｐゴシック"/>
              </a:rPr>
              <a:t>のおかげで、悪意のあるドメイン、</a:t>
            </a:r>
            <a:r>
              <a:rPr lang="en-US" altLang="ja-JP" sz="1200" b="0" kern="1200" dirty="0" smtClean="0">
                <a:solidFill>
                  <a:schemeClr val="tx1"/>
                </a:solidFill>
                <a:latin typeface="Calibri"/>
                <a:ea typeface="ＭＳ Ｐゴシック"/>
              </a:rPr>
              <a:t>IP</a:t>
            </a:r>
            <a:r>
              <a:rPr lang="ja-JP" altLang="en-US" sz="1200" b="0" kern="1200" dirty="0" smtClean="0">
                <a:solidFill>
                  <a:schemeClr val="tx1"/>
                </a:solidFill>
                <a:latin typeface="Calibri"/>
                <a:ea typeface="ＭＳ Ｐゴシック"/>
              </a:rPr>
              <a:t>、</a:t>
            </a:r>
            <a:r>
              <a:rPr lang="en-US" altLang="ja-JP" sz="1200" b="0" kern="1200" dirty="0" smtClean="0">
                <a:solidFill>
                  <a:schemeClr val="tx1"/>
                </a:solidFill>
                <a:latin typeface="Calibri"/>
                <a:ea typeface="ＭＳ Ｐゴシック"/>
              </a:rPr>
              <a:t>URL </a:t>
            </a:r>
            <a:r>
              <a:rPr lang="ja-JP" altLang="en-US" sz="1200" b="0" kern="1200" dirty="0" smtClean="0">
                <a:solidFill>
                  <a:schemeClr val="tx1"/>
                </a:solidFill>
                <a:latin typeface="Calibri"/>
                <a:ea typeface="ＭＳ Ｐゴシック"/>
              </a:rPr>
              <a:t>を、まだ攻撃に使用されていなくても発</a:t>
            </a:r>
            <a:r>
              <a:rPr lang="ja-JP" altLang="en-US" sz="1200" b="0" kern="1200" smtClean="0">
                <a:solidFill>
                  <a:schemeClr val="tx1"/>
                </a:solidFill>
                <a:latin typeface="Calibri"/>
                <a:ea typeface="ＭＳ Ｐゴシック"/>
              </a:rPr>
              <a:t>見できます。</a:t>
            </a:r>
            <a:endParaRPr lang="ja-JP" altLang="en-US" baseline="0" dirty="0" smtClean="0">
              <a:latin typeface="Calibri"/>
              <a:ea typeface="ＭＳ Ｐゴシック"/>
            </a:endParaRPr>
          </a:p>
          <a:p>
            <a:r>
              <a:rPr lang="ja-JP" altLang="en-US" dirty="0" smtClean="0">
                <a:latin typeface="Calibri"/>
                <a:ea typeface="ＭＳ Ｐゴシック"/>
              </a:rPr>
              <a:t/>
            </a:r>
            <a:br>
              <a:rPr lang="ja-JP" altLang="en-US" dirty="0" smtClean="0">
                <a:latin typeface="Calibri"/>
                <a:ea typeface="ＭＳ Ｐゴシック"/>
              </a:rPr>
            </a:br>
            <a:r>
              <a:rPr lang="ja-JP" altLang="en-US" b="1" baseline="0" dirty="0" smtClean="0">
                <a:latin typeface="Calibri"/>
                <a:ea typeface="ＭＳ Ｐゴシック"/>
              </a:rPr>
              <a:t>導入が簡単 </a:t>
            </a:r>
          </a:p>
          <a:p>
            <a:pPr rtl="0"/>
            <a:r>
              <a:rPr lang="ja-JP" altLang="en-US" sz="1200" b="0" dirty="0" smtClean="0">
                <a:effectLst/>
                <a:latin typeface="Calibri"/>
                <a:ea typeface="ＭＳ Ｐゴシック"/>
              </a:rPr>
              <a:t>ハードウェアのインストールやソフトウェアの手動更新が不要なので、現在のシスコ製品の設置面積で何千ものネットワー</a:t>
            </a:r>
            <a:r>
              <a:rPr lang="ja-JP" altLang="en-US" sz="1200" b="0" smtClean="0">
                <a:effectLst/>
                <a:latin typeface="Calibri"/>
                <a:ea typeface="ＭＳ Ｐゴシック"/>
              </a:rPr>
              <a:t>ク デバイスやラップトップをプロビジョニングできます。</a:t>
            </a:r>
            <a:endParaRPr lang="ja-JP" altLang="en-US" sz="1200" dirty="0" smtClean="0">
              <a:latin typeface="Calibri"/>
              <a:ea typeface="ＭＳ Ｐゴシック"/>
            </a:endParaRPr>
          </a:p>
          <a:p>
            <a:endParaRPr lang="ja-JP" altLang="en-US" baseline="0" dirty="0" smtClean="0">
              <a:latin typeface="Calibri"/>
              <a:ea typeface="ＭＳ Ｐゴシック"/>
            </a:endParaRPr>
          </a:p>
          <a:p>
            <a:r>
              <a:rPr lang="ja-JP" altLang="en-US" b="1" baseline="0" dirty="0" smtClean="0">
                <a:latin typeface="Calibri"/>
                <a:ea typeface="ＭＳ Ｐゴシック"/>
              </a:rPr>
              <a:t>悪意のある接続先やファイルを広範にカバー </a:t>
            </a:r>
          </a:p>
          <a:p>
            <a:r>
              <a:rPr lang="ja-JP" altLang="en-US" dirty="0" smtClean="0">
                <a:latin typeface="Calibri"/>
                <a:ea typeface="ＭＳ Ｐゴシック"/>
              </a:rPr>
              <a:t>すでに </a:t>
            </a:r>
            <a:r>
              <a:rPr lang="en-US" altLang="ja-JP" dirty="0" smtClean="0">
                <a:latin typeface="Calibri"/>
                <a:ea typeface="ＭＳ Ｐゴシック"/>
              </a:rPr>
              <a:t>Umbrella </a:t>
            </a:r>
            <a:r>
              <a:rPr lang="ja-JP" altLang="en-US" dirty="0" smtClean="0">
                <a:latin typeface="Calibri"/>
                <a:ea typeface="ＭＳ Ｐゴシック"/>
              </a:rPr>
              <a:t>にある悪意のある接続先や </a:t>
            </a:r>
            <a:r>
              <a:rPr lang="en-US" altLang="ja-JP" dirty="0" smtClean="0">
                <a:latin typeface="Calibri"/>
                <a:ea typeface="ＭＳ Ｐゴシック"/>
              </a:rPr>
              <a:t>IP </a:t>
            </a:r>
            <a:r>
              <a:rPr lang="ja-JP" altLang="en-US" dirty="0" smtClean="0">
                <a:latin typeface="Calibri"/>
                <a:ea typeface="ＭＳ Ｐゴシック"/>
              </a:rPr>
              <a:t>だけでなく、リスクのあるドメインからダウンロードされそうになっている悪意のあるファイルもカバーします。これは </a:t>
            </a:r>
            <a:r>
              <a:rPr lang="en-US" altLang="ja-JP" dirty="0" smtClean="0">
                <a:latin typeface="Calibri"/>
                <a:ea typeface="ＭＳ Ｐゴシック"/>
              </a:rPr>
              <a:t>AMP </a:t>
            </a:r>
            <a:r>
              <a:rPr lang="ja-JP" altLang="en-US" dirty="0" smtClean="0">
                <a:latin typeface="Calibri"/>
                <a:ea typeface="ＭＳ Ｐゴシック"/>
              </a:rPr>
              <a:t>によって</a:t>
            </a:r>
            <a:r>
              <a:rPr lang="ja-JP" altLang="en-US" smtClean="0">
                <a:latin typeface="Calibri"/>
                <a:ea typeface="ＭＳ Ｐゴシック"/>
              </a:rPr>
              <a:t>行います。</a:t>
            </a:r>
            <a:endParaRPr lang="ja-JP" altLang="en-US" dirty="0" smtClean="0">
              <a:latin typeface="Calibri"/>
              <a:ea typeface="ＭＳ Ｐゴシック"/>
            </a:endParaRPr>
          </a:p>
          <a:p>
            <a:endParaRPr lang="ja-JP" altLang="en-US" baseline="0" dirty="0" smtClean="0">
              <a:latin typeface="Calibri"/>
              <a:ea typeface="ＭＳ Ｐゴシック"/>
            </a:endParaRPr>
          </a:p>
          <a:p>
            <a:endParaRPr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30</a:t>
            </a:fld>
            <a:endParaRPr lang="ja-JP">
              <a:latin typeface="Arial"/>
              <a:ea typeface="ＭＳ Ｐゴシック"/>
            </a:endParaRPr>
          </a:p>
        </p:txBody>
      </p:sp>
    </p:spTree>
    <p:extLst>
      <p:ext uri="{BB962C8B-B14F-4D97-AF65-F5344CB8AC3E}">
        <p14:creationId xmlns:p14="http://schemas.microsoft.com/office/powerpoint/2010/main" val="1057349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4887"/>
            <a:ext cx="5715001" cy="5140325"/>
          </a:xfrm>
        </p:spPr>
        <p:txBody>
          <a:bodyPr/>
          <a:lstStyle/>
          <a:p>
            <a:pPr marL="0" indent="0">
              <a:buNone/>
            </a:pPr>
            <a:r>
              <a:rPr lang="en-US" altLang="ja-JP" sz="1200" i="0" baseline="0" dirty="0" smtClean="0">
                <a:latin typeface="Calibri"/>
                <a:ea typeface="ＭＳ Ｐゴシック"/>
              </a:rPr>
              <a:t>IT </a:t>
            </a:r>
            <a:r>
              <a:rPr lang="ja-JP" altLang="en-US" sz="1200" i="0" baseline="0" dirty="0" smtClean="0">
                <a:latin typeface="Calibri"/>
                <a:ea typeface="ＭＳ Ｐゴシック"/>
              </a:rPr>
              <a:t>はどのように構築されたか：</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ja-JP" altLang="en-US" sz="1200" b="0" i="0" u="none" strike="noStrike" kern="1200" dirty="0" smtClean="0">
                <a:solidFill>
                  <a:schemeClr val="tx1"/>
                </a:solidFill>
                <a:effectLst/>
                <a:latin typeface="Calibri"/>
                <a:ea typeface="ＭＳ Ｐゴシック"/>
              </a:rPr>
              <a:t>数年前まで、すべてとは言わないまでも、ほとんどのインフラストラクチャ、アプリケーション、デスクトップはファイアウォールの内側にあり、</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ja-JP" altLang="en-US" sz="1200" b="0" i="0" u="none" strike="noStrike" kern="1200" dirty="0" smtClean="0">
                <a:solidFill>
                  <a:schemeClr val="tx1"/>
                </a:solidFill>
                <a:effectLst/>
                <a:latin typeface="Calibri"/>
                <a:ea typeface="ＭＳ Ｐゴシック"/>
              </a:rPr>
              <a:t>従業員は仕事をするために、オフィスに行き、ネットワークにログインしていました。</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ja-JP" altLang="en-US" sz="1200" b="0" i="0" u="none" strike="noStrike" kern="1200" dirty="0" smtClean="0">
                <a:solidFill>
                  <a:schemeClr val="tx1"/>
                </a:solidFill>
                <a:effectLst/>
                <a:latin typeface="Calibri"/>
                <a:ea typeface="ＭＳ Ｐゴシック"/>
              </a:rPr>
              <a:t>また、ブランチ オフィスのトラフィックはすべて本社にバックホールされていました。</a:t>
            </a: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sz="1200" b="0" i="0" u="none" strike="noStrike" kern="1200" baseline="0" dirty="0" smtClean="0">
              <a:solidFill>
                <a:schemeClr val="tx1"/>
              </a:solidFill>
              <a:effectLst/>
              <a:latin typeface="Calibri"/>
              <a:ea typeface="ＭＳ Ｐゴシック"/>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sz="1200" b="0" i="0" u="none" strike="noStrike" kern="1200" baseline="0" dirty="0" smtClean="0">
                <a:solidFill>
                  <a:schemeClr val="tx1"/>
                </a:solidFill>
                <a:effectLst/>
                <a:latin typeface="Calibri"/>
                <a:ea typeface="ＭＳ Ｐゴシック"/>
              </a:rPr>
              <a:t>セキュリティ重視：</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ja-JP" altLang="en-US" sz="1200" b="0" i="0" u="none" strike="noStrike" kern="1200" dirty="0" smtClean="0">
                <a:solidFill>
                  <a:schemeClr val="tx1"/>
                </a:solidFill>
                <a:effectLst/>
                <a:latin typeface="Calibri"/>
                <a:ea typeface="ＭＳ Ｐゴシック"/>
              </a:rPr>
              <a:t>セキュリティの観点から、境界とエンドポイントの保護が重視されていました。</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ja-JP" altLang="en-US" sz="1200" b="0" i="0" u="none" strike="noStrike" kern="1200" baseline="0" dirty="0" smtClean="0">
                <a:solidFill>
                  <a:schemeClr val="tx1"/>
                </a:solidFill>
                <a:effectLst/>
                <a:latin typeface="Calibri"/>
                <a:ea typeface="ＭＳ Ｐゴシック"/>
              </a:rPr>
              <a:t>また、すべてのトラフィックをバックホールすることで、ブランチ オフィスは社内と同じセキュリティを得ているとされていました。</a:t>
            </a: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sz="1200" b="0" i="1" u="none" strike="noStrike" kern="1200" dirty="0" smtClean="0">
              <a:solidFill>
                <a:schemeClr val="tx1"/>
              </a:solidFill>
              <a:effectLst/>
              <a:latin typeface="Calibri"/>
              <a:ea typeface="ＭＳ Ｐゴシック"/>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sz="1200" b="0" i="0" u="none" strike="noStrike" kern="1200" dirty="0" smtClean="0">
                <a:solidFill>
                  <a:schemeClr val="tx1"/>
                </a:solidFill>
                <a:effectLst/>
                <a:latin typeface="Calibri"/>
                <a:ea typeface="ＭＳ Ｐゴシック"/>
              </a:rPr>
              <a:t>変化する状況：</a:t>
            </a:r>
            <a:endParaRPr lang="ja-JP" altLang="en-US" sz="1200" b="0" i="0" u="none" strike="noStrike" kern="1200" dirty="0" smtClean="0">
              <a:solidFill>
                <a:schemeClr val="tx1"/>
              </a:solidFill>
              <a:effectLst/>
              <a:latin typeface="Calibri"/>
              <a:ea typeface="ＭＳ Ｐゴシック"/>
              <a:cs typeface="ＭＳ Ｐゴシック" charset="0"/>
            </a:endParaRPr>
          </a:p>
          <a:p>
            <a:pPr marL="171450" marR="0" indent="-171450" algn="l" defTabSz="457200" rtl="0" eaLnBrk="0" fontAlgn="base" latinLnBrk="0" hangingPunct="0">
              <a:lnSpc>
                <a:spcPct val="100000"/>
              </a:lnSpc>
              <a:spcBef>
                <a:spcPct val="30000"/>
              </a:spcBef>
              <a:spcAft>
                <a:spcPct val="0"/>
              </a:spcAft>
              <a:buClrTx/>
              <a:buSzTx/>
              <a:buFont typeface="Calibri" panose="020F0502020204030204" pitchFamily="34" charset="0"/>
              <a:buChar char="-"/>
              <a:tabLst/>
              <a:defRPr/>
            </a:pPr>
            <a:r>
              <a:rPr lang="ja-JP" altLang="en-US" dirty="0" smtClean="0">
                <a:latin typeface="Calibri"/>
                <a:ea typeface="ＭＳ Ｐゴシック"/>
              </a:rPr>
              <a:t>しかしここ</a:t>
            </a:r>
            <a:r>
              <a:rPr lang="ja-JP" altLang="en-US" sz="1200" b="0" i="0" u="none" strike="noStrike" kern="1200" dirty="0" smtClean="0">
                <a:solidFill>
                  <a:schemeClr val="tx1"/>
                </a:solidFill>
                <a:effectLst/>
                <a:latin typeface="Calibri"/>
                <a:ea typeface="ＭＳ Ｐゴシック"/>
              </a:rPr>
              <a:t>数年で、私たちのワーク スタイルは基本的に大きく変わりました。</a:t>
            </a:r>
          </a:p>
          <a:p>
            <a:pPr marL="0" indent="0">
              <a:buNone/>
            </a:pPr>
            <a:endParaRPr lang="ja-JP" altLang="en-US" sz="1200" baseline="0" dirty="0" smtClean="0">
              <a:latin typeface="Calibri"/>
              <a:ea typeface="ＭＳ Ｐゴシック"/>
            </a:endParaRPr>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latin typeface="Arial"/>
                <a:ea typeface="ＭＳ Ｐゴシック"/>
              </a:rPr>
              <a:pPr>
                <a:defRPr/>
              </a:pPr>
              <a:t>4</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1591513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dirty="0" smtClean="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31</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218721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ja-JP" altLang="en-US" sz="1200" b="0" i="0" kern="1200" baseline="0" dirty="0" smtClean="0">
                <a:solidFill>
                  <a:schemeClr val="tx1"/>
                </a:solidFill>
                <a:effectLst/>
                <a:latin typeface="Calibri"/>
                <a:ea typeface="ＭＳ Ｐゴシック"/>
                <a:cs typeface="ＭＳ Ｐゴシック" charset="0"/>
              </a:rPr>
              <a:t>サテライトオフィス様の事例です。</a:t>
            </a:r>
            <a:endParaRPr lang="en-US" altLang="ja-JP" sz="1200" b="0" i="0" kern="1200" baseline="0" dirty="0" smtClean="0">
              <a:solidFill>
                <a:schemeClr val="tx1"/>
              </a:solidFill>
              <a:effectLst/>
              <a:latin typeface="Calibri"/>
              <a:ea typeface="ＭＳ Ｐゴシック"/>
              <a:cs typeface="ＭＳ Ｐゴシック" charset="0"/>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32</a:t>
            </a:fld>
            <a:endParaRPr lang="ja-JP">
              <a:latin typeface="Arial"/>
              <a:ea typeface="ＭＳ Ｐゴシック"/>
            </a:endParaRPr>
          </a:p>
        </p:txBody>
      </p:sp>
    </p:spTree>
    <p:extLst>
      <p:ext uri="{BB962C8B-B14F-4D97-AF65-F5344CB8AC3E}">
        <p14:creationId xmlns:p14="http://schemas.microsoft.com/office/powerpoint/2010/main" val="301953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kumimoji="1" lang="ja-JP" altLang="en-US" dirty="0" smtClean="0"/>
              <a:t>光文社様の事例です。</a:t>
            </a:r>
            <a:endParaRPr kumimoji="1" lang="en-US" altLang="ja-JP" dirty="0" smtClean="0"/>
          </a:p>
          <a:p>
            <a:pPr marL="0" marR="0" indent="0" algn="l" defTabSz="914400" rtl="0" eaLnBrk="1" fontAlgn="base"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近日中に事例資料配布予定</a:t>
            </a:r>
            <a:endParaRPr kumimoji="1" lang="en-US" altLang="ja-JP" dirty="0" smtClean="0"/>
          </a:p>
          <a:p>
            <a:pPr marL="0" marR="0" indent="0" algn="l" defTabSz="914400" rtl="0" eaLnBrk="1" fontAlgn="base"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base" latinLnBrk="0" hangingPunct="1">
              <a:lnSpc>
                <a:spcPct val="100000"/>
              </a:lnSpc>
              <a:spcBef>
                <a:spcPts val="0"/>
              </a:spcBef>
              <a:spcAft>
                <a:spcPts val="0"/>
              </a:spcAft>
              <a:buClrTx/>
              <a:buSzTx/>
              <a:buFontTx/>
              <a:buNone/>
              <a:tabLst/>
              <a:defRPr/>
            </a:pPr>
            <a:r>
              <a:rPr kumimoji="1" lang="ja-JP" altLang="en-US" dirty="0" smtClean="0"/>
              <a:t>事例紹介の許可はとれているものの、内容のレビュー</a:t>
            </a:r>
          </a:p>
          <a:p>
            <a:pPr fontAlgn="base"/>
            <a:endParaRPr lang="ja-JP" altLang="en-US" sz="1200" b="0" i="0" kern="1200" baseline="0" dirty="0" smtClean="0">
              <a:solidFill>
                <a:schemeClr val="tx1"/>
              </a:solidFill>
              <a:effectLst/>
              <a:latin typeface="Calibri"/>
              <a:ea typeface="ＭＳ Ｐゴシック"/>
              <a:cs typeface="ＭＳ Ｐゴシック" charset="0"/>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33</a:t>
            </a:fld>
            <a:endParaRPr lang="ja-JP">
              <a:latin typeface="Arial"/>
              <a:ea typeface="ＭＳ Ｐゴシック"/>
            </a:endParaRPr>
          </a:p>
        </p:txBody>
      </p:sp>
    </p:spTree>
    <p:extLst>
      <p:ext uri="{BB962C8B-B14F-4D97-AF65-F5344CB8AC3E}">
        <p14:creationId xmlns:p14="http://schemas.microsoft.com/office/powerpoint/2010/main" val="1940059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sz="1400" dirty="0" smtClean="0">
              <a:latin typeface="Calibri"/>
              <a:ea typeface="ＭＳ Ｐゴシック"/>
            </a:endParaRPr>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latin typeface="Arial"/>
                <a:ea typeface="ＭＳ Ｐゴシック"/>
              </a:rPr>
              <a:pPr>
                <a:defRPr/>
              </a:pPr>
              <a:t>34</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2110247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latin typeface="Calibri"/>
                <a:ea typeface="ＭＳ Ｐゴシック"/>
              </a:rPr>
              <a:t>含まれる </a:t>
            </a:r>
            <a:r>
              <a:rPr lang="en-US" altLang="ja-JP" dirty="0" smtClean="0">
                <a:latin typeface="Calibri"/>
                <a:ea typeface="ＭＳ Ｐゴシック"/>
              </a:rPr>
              <a:t>.jpg </a:t>
            </a:r>
            <a:r>
              <a:rPr lang="ja-JP" altLang="en-US" dirty="0" smtClean="0">
                <a:latin typeface="Calibri"/>
                <a:ea typeface="ＭＳ Ｐゴシック"/>
              </a:rPr>
              <a:t>ごとの </a:t>
            </a:r>
            <a:r>
              <a:rPr lang="en-US" altLang="ja-JP" dirty="0" err="1" smtClean="0">
                <a:latin typeface="Calibri"/>
                <a:ea typeface="ＭＳ Ｐゴシック"/>
              </a:rPr>
              <a:t>CloudLock</a:t>
            </a:r>
            <a:r>
              <a:rPr lang="en-US" altLang="ja-JP" dirty="0" smtClean="0">
                <a:latin typeface="Calibri"/>
                <a:ea typeface="ＭＳ Ｐゴシック"/>
              </a:rPr>
              <a:t> </a:t>
            </a:r>
            <a:r>
              <a:rPr lang="ja-JP" altLang="en-US" dirty="0" smtClean="0">
                <a:latin typeface="Calibri"/>
                <a:ea typeface="ＭＳ Ｐゴシック"/>
              </a:rPr>
              <a:t>イメージを更新する </a:t>
            </a:r>
            <a:endParaRPr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35</a:t>
            </a:fld>
            <a:endParaRPr lang="ja-JP">
              <a:latin typeface="Arial"/>
              <a:ea typeface="ＭＳ Ｐゴシック"/>
            </a:endParaRPr>
          </a:p>
        </p:txBody>
      </p:sp>
    </p:spTree>
    <p:extLst>
      <p:ext uri="{BB962C8B-B14F-4D97-AF65-F5344CB8AC3E}">
        <p14:creationId xmlns:p14="http://schemas.microsoft.com/office/powerpoint/2010/main" val="351266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36</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2041746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ja-JP" altLang="en-US" sz="1200" b="0" i="0" u="none" strike="noStrike" kern="1200" dirty="0" smtClean="0">
                <a:solidFill>
                  <a:schemeClr val="tx1"/>
                </a:solidFill>
                <a:effectLst/>
                <a:latin typeface="Calibri"/>
                <a:ea typeface="ＭＳ Ｐゴシック"/>
              </a:rPr>
              <a:t>以前は、重要なインフラストラクチャもサーバも、アプリケーションもデータも、さらには従業員も、すべてがネットワーク周辺内に含まれていました。セキュリティは、データ漏洩や高度な攻撃からビジネスを守るというよりは、周囲により高い壁を構築し、コンプライアンスや人事部門の利用規程を満たしているというチェックマークを入れておくことでした。多くのセキュリティ製品はクローズドシステムとして構築されており、統合させたり、インテリジェンスを</a:t>
            </a:r>
            <a:r>
              <a:rPr lang="ja-JP" altLang="en-US" sz="1200" b="0" i="0" u="none" strike="noStrike" kern="1200" smtClean="0">
                <a:solidFill>
                  <a:schemeClr val="tx1"/>
                </a:solidFill>
                <a:effectLst/>
                <a:latin typeface="Calibri"/>
                <a:ea typeface="ＭＳ Ｐゴシック"/>
              </a:rPr>
              <a:t>共有することはできませんでした。</a:t>
            </a:r>
            <a:endParaRPr lang="ja-JP" altLang="en-US" sz="1200" kern="1200" dirty="0" smtClean="0">
              <a:solidFill>
                <a:schemeClr val="tx1"/>
              </a:solidFill>
              <a:latin typeface="Calibri"/>
              <a:ea typeface="ＭＳ Ｐゴシック"/>
            </a:endParaRPr>
          </a:p>
          <a:p>
            <a:pPr marL="171450" indent="-171450">
              <a:buFontTx/>
              <a:buChar char="-"/>
            </a:pPr>
            <a:endParaRPr lang="ja-JP" altLang="en-US" sz="1200" kern="1200" dirty="0" smtClean="0">
              <a:solidFill>
                <a:schemeClr val="tx1"/>
              </a:solidFill>
              <a:latin typeface="Calibri"/>
              <a:ea typeface="ＭＳ Ｐゴシック"/>
            </a:endParaRPr>
          </a:p>
          <a:p>
            <a:pPr marL="171450" indent="-171450">
              <a:buFontTx/>
              <a:buChar char="-"/>
            </a:pPr>
            <a:r>
              <a:rPr lang="ja-JP" altLang="en-US" sz="1200" kern="1200" dirty="0" smtClean="0">
                <a:solidFill>
                  <a:schemeClr val="tx1"/>
                </a:solidFill>
                <a:latin typeface="Calibri"/>
                <a:ea typeface="ＭＳ Ｐゴシック"/>
              </a:rPr>
              <a:t>何が変わったのでしょうか。ネットワーク外であることが増えました。</a:t>
            </a:r>
          </a:p>
          <a:p>
            <a:pPr marL="171450" indent="-171450">
              <a:buFontTx/>
              <a:buChar char="-"/>
            </a:pPr>
            <a:r>
              <a:rPr kumimoji="1" lang="ja-JP" altLang="en-US" sz="1200" b="0" i="0" u="sng" strike="noStrike" kern="1200" baseline="0" dirty="0" smtClean="0">
                <a:solidFill>
                  <a:schemeClr val="tx1"/>
                </a:solidFill>
                <a:effectLst/>
                <a:latin typeface="Calibri"/>
                <a:ea typeface="ＭＳ Ｐゴシック"/>
              </a:rPr>
              <a:t>かつてないほど、ローミング ユーザが</a:t>
            </a:r>
            <a:r>
              <a:rPr kumimoji="1" lang="ja-JP" altLang="en-US" sz="1200" b="0" i="0" u="sng" strike="noStrike" kern="1200" baseline="0" smtClean="0">
                <a:solidFill>
                  <a:schemeClr val="tx1"/>
                </a:solidFill>
                <a:effectLst/>
                <a:latin typeface="Calibri"/>
                <a:ea typeface="ＭＳ Ｐゴシック"/>
              </a:rPr>
              <a:t>増えました。</a:t>
            </a:r>
            <a:endParaRPr kumimoji="1" lang="ja-JP" altLang="en-US" sz="1200" b="0" i="0" u="sng" strike="noStrike" kern="1200" baseline="0" dirty="0" smtClean="0">
              <a:solidFill>
                <a:schemeClr val="tx1"/>
              </a:solidFill>
              <a:effectLst/>
              <a:latin typeface="Calibri"/>
              <a:ea typeface="ＭＳ Ｐゴシック"/>
            </a:endParaRPr>
          </a:p>
          <a:p>
            <a:pPr marL="628650" lvl="1" indent="-171450">
              <a:buFontTx/>
              <a:buChar char="-"/>
            </a:pPr>
            <a:r>
              <a:rPr lang="ja-JP" altLang="en-US" sz="1200" b="0" i="0" u="none" strike="noStrike" kern="1200" dirty="0" smtClean="0">
                <a:solidFill>
                  <a:schemeClr val="tx1"/>
                </a:solidFill>
                <a:effectLst/>
                <a:latin typeface="Calibri"/>
                <a:ea typeface="ＭＳ Ｐゴシック"/>
              </a:rPr>
              <a:t>より多くの会社所有デバイスが、他のネットワークからインターネットにアクセスするようになりました。</a:t>
            </a:r>
            <a:endParaRPr lang="ja-JP" altLang="en-US" sz="1200" b="0" i="0" u="none" strike="noStrike" kern="1200" baseline="0" dirty="0" smtClean="0">
              <a:solidFill>
                <a:schemeClr val="tx1"/>
              </a:solidFill>
              <a:effectLst/>
              <a:latin typeface="Calibri"/>
              <a:ea typeface="ＭＳ Ｐゴシック"/>
              <a:cs typeface="ＭＳ Ｐゴシック" charset="0"/>
            </a:endParaRPr>
          </a:p>
          <a:p>
            <a:pPr marL="171450" lvl="0" indent="-171450">
              <a:buFontTx/>
              <a:buChar char="-"/>
            </a:pPr>
            <a:r>
              <a:rPr kumimoji="1" lang="ja-JP" altLang="en-US" sz="1200" b="0" i="0" u="sng" strike="noStrike" kern="1200" baseline="0" dirty="0" smtClean="0">
                <a:solidFill>
                  <a:schemeClr val="tx1"/>
                </a:solidFill>
                <a:effectLst/>
                <a:latin typeface="Calibri"/>
                <a:ea typeface="ＭＳ Ｐゴシック"/>
              </a:rPr>
              <a:t>アプリケーションとインフラストラクチャはクラウドに移行しています</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ja-JP" altLang="en-US" sz="1200" b="0" i="0" u="none" strike="noStrike" kern="1200" baseline="0" dirty="0" smtClean="0">
                <a:solidFill>
                  <a:schemeClr val="tx1"/>
                </a:solidFill>
                <a:effectLst/>
                <a:latin typeface="Calibri"/>
                <a:ea typeface="ＭＳ Ｐゴシック"/>
              </a:rPr>
              <a:t>ユーザが業務を遂行するために社内ネットワークに接続する必要がなくなり、</a:t>
            </a:r>
            <a:r>
              <a:rPr lang="en-US" altLang="ja-JP" sz="1200" b="0" i="0" u="none" strike="noStrike" kern="1200" baseline="0" dirty="0" smtClean="0">
                <a:solidFill>
                  <a:schemeClr val="tx1"/>
                </a:solidFill>
                <a:effectLst/>
                <a:latin typeface="Calibri"/>
                <a:ea typeface="ＭＳ Ｐゴシック"/>
              </a:rPr>
              <a:t>SFDC </a:t>
            </a:r>
            <a:r>
              <a:rPr lang="ja-JP" altLang="en-US" sz="1200" b="0" i="0" u="none" strike="noStrike" kern="1200" baseline="0" dirty="0" smtClean="0">
                <a:solidFill>
                  <a:schemeClr val="tx1"/>
                </a:solidFill>
                <a:effectLst/>
                <a:latin typeface="Calibri"/>
                <a:ea typeface="ＭＳ Ｐゴシック"/>
              </a:rPr>
              <a:t>や </a:t>
            </a:r>
            <a:r>
              <a:rPr lang="en-US" altLang="ja-JP" sz="1200" b="0" i="0" u="none" strike="noStrike" kern="1200" baseline="0" dirty="0" smtClean="0">
                <a:solidFill>
                  <a:schemeClr val="tx1"/>
                </a:solidFill>
                <a:effectLst/>
                <a:latin typeface="Calibri"/>
                <a:ea typeface="ＭＳ Ｐゴシック"/>
              </a:rPr>
              <a:t>Office 365 </a:t>
            </a:r>
            <a:r>
              <a:rPr lang="ja-JP" altLang="en-US" sz="1200" b="0" i="0" u="none" strike="noStrike" kern="1200" baseline="0" dirty="0" smtClean="0">
                <a:solidFill>
                  <a:schemeClr val="tx1"/>
                </a:solidFill>
                <a:effectLst/>
                <a:latin typeface="Calibri"/>
                <a:ea typeface="ＭＳ Ｐゴシック"/>
              </a:rPr>
              <a:t>などのクラウド アプリを使用しています。</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ja-JP" altLang="en-US" sz="1200" b="0" i="0" u="none" strike="noStrike" kern="1200" baseline="0" dirty="0" smtClean="0">
                <a:solidFill>
                  <a:schemeClr val="tx1"/>
                </a:solidFill>
                <a:effectLst/>
                <a:latin typeface="Calibri"/>
                <a:ea typeface="ＭＳ Ｐゴシック"/>
              </a:rPr>
              <a:t>ユーザは常に </a:t>
            </a:r>
            <a:r>
              <a:rPr lang="en-US" altLang="ja-JP" sz="1200" b="0" i="0" u="none" strike="noStrike" kern="1200" baseline="0" dirty="0" smtClean="0">
                <a:solidFill>
                  <a:schemeClr val="tx1"/>
                </a:solidFill>
                <a:effectLst/>
                <a:latin typeface="Calibri"/>
                <a:ea typeface="ＭＳ Ｐゴシック"/>
              </a:rPr>
              <a:t>VPN </a:t>
            </a:r>
            <a:r>
              <a:rPr lang="ja-JP" altLang="en-US" sz="1200" b="0" i="0" u="none" strike="noStrike" kern="1200" baseline="0" dirty="0" smtClean="0">
                <a:solidFill>
                  <a:schemeClr val="tx1"/>
                </a:solidFill>
                <a:effectLst/>
                <a:latin typeface="Calibri"/>
                <a:ea typeface="ＭＳ Ｐゴシック"/>
              </a:rPr>
              <a:t>をオンにするわけではありません。</a:t>
            </a:r>
            <a:r>
              <a:rPr lang="ja-JP" altLang="en-US" sz="1200" b="0" i="0" u="none" strike="noStrike" kern="1200" dirty="0" smtClean="0">
                <a:solidFill>
                  <a:schemeClr val="tx1"/>
                </a:solidFill>
                <a:effectLst/>
                <a:latin typeface="Calibri"/>
                <a:ea typeface="ＭＳ Ｐゴシック"/>
              </a:rPr>
              <a:t>そのため、より脆弱になり、可視性に欠け、保護も難しくなります。</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1" lang="ja-JP" altLang="en-US" sz="1200" b="0" i="0" u="sng" strike="noStrike" kern="1200" baseline="0" dirty="0" smtClean="0">
                <a:solidFill>
                  <a:schemeClr val="tx1"/>
                </a:solidFill>
                <a:effectLst/>
                <a:latin typeface="Calibri"/>
                <a:ea typeface="ＭＳ Ｐゴシック"/>
              </a:rPr>
              <a:t>ブランチ オフィスはインターネットに直接接続します</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ja-JP" altLang="en-US" sz="1200" b="0" i="0" u="none" strike="noStrike" kern="1200" dirty="0" smtClean="0">
                <a:solidFill>
                  <a:schemeClr val="tx1"/>
                </a:solidFill>
                <a:effectLst/>
                <a:latin typeface="Calibri"/>
                <a:ea typeface="ＭＳ Ｐゴシック"/>
              </a:rPr>
              <a:t>すべてのトラフィックを社内ネットワークにバックホールさせるのは非常にコストがかかるため、より多くのブランチ オフィスがダイレクト インターネット アクセスに移行しています。</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ja-JP" altLang="en-US" sz="1200" b="0" i="0" u="none" strike="noStrike" kern="1200" dirty="0" smtClean="0">
                <a:solidFill>
                  <a:schemeClr val="tx1"/>
                </a:solidFill>
                <a:effectLst/>
                <a:latin typeface="Calibri"/>
                <a:ea typeface="ＭＳ Ｐゴシック"/>
              </a:rPr>
              <a:t>トラフィックをバックホールさせないことでコストを削減できる一方、セキュリティの保護が犠</a:t>
            </a:r>
            <a:r>
              <a:rPr lang="ja-JP" altLang="en-US" sz="1200" b="0" i="0" u="none" strike="noStrike" kern="1200" smtClean="0">
                <a:solidFill>
                  <a:schemeClr val="tx1"/>
                </a:solidFill>
                <a:effectLst/>
                <a:latin typeface="Calibri"/>
                <a:ea typeface="ＭＳ Ｐゴシック"/>
              </a:rPr>
              <a:t>牲になります。</a:t>
            </a:r>
            <a:endParaRPr lang="ja-JP" altLang="en-US" sz="1200" b="0" i="0" u="none" strike="noStrike" kern="1200" dirty="0" smtClean="0">
              <a:solidFill>
                <a:schemeClr val="tx1"/>
              </a:solidFill>
              <a:effectLst/>
              <a:latin typeface="Calibri"/>
              <a:ea typeface="ＭＳ Ｐゴシック"/>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ja-JP" altLang="en-US" sz="1200" baseline="0" dirty="0" smtClean="0">
              <a:latin typeface="Calibri"/>
              <a:ea typeface="ＭＳ Ｐゴシック"/>
            </a:endParaRPr>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latin typeface="Arial"/>
                <a:ea typeface="ＭＳ Ｐゴシック"/>
              </a:rPr>
              <a:pPr>
                <a:defRPr/>
              </a:pPr>
              <a:t>5</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585338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ltLang="ja-JP" sz="1200" b="0" i="0" u="none" strike="noStrike" kern="1200" dirty="0" smtClean="0">
                <a:solidFill>
                  <a:schemeClr val="tx1"/>
                </a:solidFill>
                <a:effectLst/>
                <a:latin typeface="Calibri"/>
                <a:ea typeface="ＭＳ Ｐゴシック"/>
              </a:rPr>
              <a:t>[</a:t>
            </a:r>
            <a:r>
              <a:rPr lang="ja-JP" altLang="en-US" sz="1200" b="0" i="0" u="none" strike="noStrike" kern="1200" dirty="0" smtClean="0">
                <a:solidFill>
                  <a:schemeClr val="tx1"/>
                </a:solidFill>
                <a:effectLst/>
                <a:latin typeface="Calibri"/>
                <a:ea typeface="ＭＳ Ｐゴシック"/>
              </a:rPr>
              <a:t>クリック</a:t>
            </a:r>
            <a:r>
              <a:rPr lang="en-US" altLang="ja-JP" sz="1200" b="0" i="0" u="none" strike="noStrike" kern="1200" dirty="0" smtClean="0">
                <a:solidFill>
                  <a:schemeClr val="tx1"/>
                </a:solidFill>
                <a:effectLst/>
                <a:latin typeface="Calibri"/>
                <a:ea typeface="ＭＳ Ｐゴシック"/>
              </a:rPr>
              <a:t>] </a:t>
            </a:r>
            <a:r>
              <a:rPr lang="ja-JP" altLang="en-US" sz="1200" b="0" i="0" u="none" strike="noStrike" kern="1200" dirty="0" smtClean="0">
                <a:solidFill>
                  <a:schemeClr val="tx1"/>
                </a:solidFill>
                <a:effectLst/>
                <a:latin typeface="Calibri"/>
                <a:ea typeface="ＭＳ Ｐゴシック"/>
              </a:rPr>
              <a:t>実際に、ワークフォースの </a:t>
            </a:r>
            <a:r>
              <a:rPr lang="en-US" altLang="ja-JP" sz="1200" b="0" i="0" u="none" strike="noStrike" kern="1200" dirty="0" smtClean="0">
                <a:solidFill>
                  <a:schemeClr val="tx1"/>
                </a:solidFill>
                <a:effectLst/>
                <a:latin typeface="Calibri"/>
                <a:ea typeface="ＭＳ Ｐゴシック"/>
              </a:rPr>
              <a:t>49 % </a:t>
            </a:r>
            <a:r>
              <a:rPr lang="ja-JP" altLang="en-US" sz="1200" b="0" i="0" u="none" strike="noStrike" kern="1200" dirty="0" smtClean="0">
                <a:solidFill>
                  <a:schemeClr val="tx1"/>
                </a:solidFill>
                <a:effectLst/>
                <a:latin typeface="Calibri"/>
                <a:ea typeface="ＭＳ Ｐゴシック"/>
              </a:rPr>
              <a:t>がモバイルを使用し、最近の調査では、回答者の </a:t>
            </a:r>
            <a:r>
              <a:rPr lang="en-US" altLang="ja-JP" sz="1200" b="0" i="0" u="none" strike="noStrike" kern="1200" dirty="0" smtClean="0">
                <a:solidFill>
                  <a:schemeClr val="tx1"/>
                </a:solidFill>
                <a:effectLst/>
                <a:latin typeface="Calibri"/>
                <a:ea typeface="ＭＳ Ｐゴシック"/>
              </a:rPr>
              <a:t>82 % </a:t>
            </a:r>
            <a:r>
              <a:rPr lang="ja-JP" altLang="en-US" sz="1200" b="0" i="0" u="none" strike="noStrike" kern="1200" dirty="0" smtClean="0">
                <a:solidFill>
                  <a:schemeClr val="tx1"/>
                </a:solidFill>
                <a:effectLst/>
                <a:latin typeface="Calibri"/>
                <a:ea typeface="ＭＳ Ｐゴシック"/>
              </a:rPr>
              <a:t>が常に </a:t>
            </a:r>
            <a:r>
              <a:rPr lang="en-US" altLang="ja-JP" sz="1200" b="0" i="0" u="none" strike="noStrike" kern="1200" dirty="0" smtClean="0">
                <a:solidFill>
                  <a:schemeClr val="tx1"/>
                </a:solidFill>
                <a:effectLst/>
                <a:latin typeface="Calibri"/>
                <a:ea typeface="ＭＳ Ｐゴシック"/>
              </a:rPr>
              <a:t>VPN </a:t>
            </a:r>
            <a:r>
              <a:rPr lang="ja-JP" altLang="en-US" sz="1200" b="0" i="0" u="none" strike="noStrike" kern="1200" dirty="0" smtClean="0">
                <a:solidFill>
                  <a:schemeClr val="tx1"/>
                </a:solidFill>
                <a:effectLst/>
                <a:latin typeface="Calibri"/>
                <a:ea typeface="ＭＳ Ｐゴシック"/>
              </a:rPr>
              <a:t>を使用しているわけではないと答えました。</a:t>
            </a:r>
          </a:p>
          <a:p>
            <a:pPr rtl="0"/>
            <a:endParaRPr lang="ja-JP" altLang="en-US" sz="1200" b="0" i="0" u="none" strike="noStrike" kern="1200" dirty="0" smtClean="0">
              <a:solidFill>
                <a:schemeClr val="tx1"/>
              </a:solidFill>
              <a:effectLst/>
              <a:latin typeface="Calibri"/>
              <a:ea typeface="ＭＳ Ｐゴシック"/>
            </a:endParaRPr>
          </a:p>
          <a:p>
            <a:pPr rtl="0"/>
            <a:r>
              <a:rPr lang="en-US" altLang="ja-JP" sz="1200" b="0" i="0" u="none" strike="noStrike" kern="1200" dirty="0" smtClean="0">
                <a:solidFill>
                  <a:schemeClr val="tx1"/>
                </a:solidFill>
                <a:effectLst/>
                <a:latin typeface="Calibri"/>
                <a:ea typeface="ＭＳ Ｐゴシック"/>
              </a:rPr>
              <a:t>[</a:t>
            </a:r>
            <a:r>
              <a:rPr lang="ja-JP" altLang="en-US" sz="1200" b="0" i="0" u="none" strike="noStrike" kern="1200" dirty="0" smtClean="0">
                <a:solidFill>
                  <a:schemeClr val="tx1"/>
                </a:solidFill>
                <a:effectLst/>
                <a:latin typeface="Calibri"/>
                <a:ea typeface="ＭＳ Ｐゴシック"/>
              </a:rPr>
              <a:t>クリック</a:t>
            </a:r>
            <a:r>
              <a:rPr lang="en-US" altLang="ja-JP" sz="1200" b="0" i="0" u="none" strike="noStrike" kern="1200" dirty="0" smtClean="0">
                <a:solidFill>
                  <a:schemeClr val="tx1"/>
                </a:solidFill>
                <a:effectLst/>
                <a:latin typeface="Calibri"/>
                <a:ea typeface="ＭＳ Ｐゴシック"/>
              </a:rPr>
              <a:t>] </a:t>
            </a:r>
            <a:r>
              <a:rPr lang="ja-JP" altLang="en-US" sz="1200" b="0" i="0" u="none" strike="noStrike" kern="1200" dirty="0" smtClean="0">
                <a:solidFill>
                  <a:schemeClr val="tx1"/>
                </a:solidFill>
                <a:effectLst/>
                <a:latin typeface="Calibri"/>
                <a:ea typeface="ＭＳ Ｐゴシック"/>
              </a:rPr>
              <a:t>クラウドの採用と </a:t>
            </a:r>
            <a:r>
              <a:rPr lang="en-US" altLang="ja-JP" sz="1200" b="0" i="0" u="none" strike="noStrike" kern="1200" dirty="0" smtClean="0">
                <a:solidFill>
                  <a:schemeClr val="tx1"/>
                </a:solidFill>
                <a:effectLst/>
                <a:latin typeface="Calibri"/>
                <a:ea typeface="ＭＳ Ｐゴシック"/>
              </a:rPr>
              <a:t>SaaS </a:t>
            </a:r>
            <a:r>
              <a:rPr lang="ja-JP" altLang="en-US" sz="1200" b="0" i="0" u="none" strike="noStrike" kern="1200" dirty="0" smtClean="0">
                <a:solidFill>
                  <a:schemeClr val="tx1"/>
                </a:solidFill>
                <a:effectLst/>
                <a:latin typeface="Calibri"/>
                <a:ea typeface="ＭＳ Ｐゴシック"/>
              </a:rPr>
              <a:t>アプリの使用率は、今後 </a:t>
            </a:r>
            <a:r>
              <a:rPr lang="en-US" altLang="ja-JP" sz="1200" b="0" i="0" u="none" strike="noStrike" kern="1200" dirty="0" smtClean="0">
                <a:solidFill>
                  <a:schemeClr val="tx1"/>
                </a:solidFill>
                <a:effectLst/>
                <a:latin typeface="Calibri"/>
                <a:ea typeface="ＭＳ Ｐゴシック"/>
              </a:rPr>
              <a:t>2 </a:t>
            </a:r>
            <a:r>
              <a:rPr lang="ja-JP" altLang="en-US" sz="1200" b="0" i="0" u="none" strike="noStrike" kern="1200" dirty="0" smtClean="0">
                <a:solidFill>
                  <a:schemeClr val="tx1"/>
                </a:solidFill>
                <a:effectLst/>
                <a:latin typeface="Calibri"/>
                <a:ea typeface="ＭＳ Ｐゴシック"/>
              </a:rPr>
              <a:t>年間で </a:t>
            </a:r>
            <a:r>
              <a:rPr lang="en-US" altLang="ja-JP" sz="1200" b="0" i="0" u="none" strike="noStrike" kern="1200" dirty="0" smtClean="0">
                <a:solidFill>
                  <a:schemeClr val="tx1"/>
                </a:solidFill>
                <a:effectLst/>
                <a:latin typeface="Calibri"/>
                <a:ea typeface="ＭＳ Ｐゴシック"/>
              </a:rPr>
              <a:t>70 % </a:t>
            </a:r>
            <a:r>
              <a:rPr lang="ja-JP" altLang="en-US" sz="1200" b="0" i="0" u="none" strike="noStrike" kern="1200" dirty="0" smtClean="0">
                <a:solidFill>
                  <a:schemeClr val="tx1"/>
                </a:solidFill>
                <a:effectLst/>
                <a:latin typeface="Calibri"/>
                <a:ea typeface="ＭＳ Ｐゴシック"/>
              </a:rPr>
              <a:t>増加すると見</a:t>
            </a:r>
            <a:r>
              <a:rPr lang="ja-JP" altLang="en-US" sz="1200" b="0" i="0" u="none" strike="noStrike" kern="1200" smtClean="0">
                <a:solidFill>
                  <a:schemeClr val="tx1"/>
                </a:solidFill>
                <a:effectLst/>
                <a:latin typeface="Calibri"/>
                <a:ea typeface="ＭＳ Ｐゴシック"/>
              </a:rPr>
              <a:t>込まれています。</a:t>
            </a:r>
            <a:endParaRPr lang="ja-JP" altLang="en-US" sz="1200" b="0" i="0" u="none" strike="noStrike" kern="1200" dirty="0" smtClean="0">
              <a:solidFill>
                <a:schemeClr val="tx1"/>
              </a:solidFill>
              <a:effectLst/>
              <a:latin typeface="Calibri"/>
              <a:ea typeface="ＭＳ Ｐゴシック"/>
            </a:endParaRPr>
          </a:p>
          <a:p>
            <a:pPr rtl="0"/>
            <a:endParaRPr lang="ja-JP" altLang="en-US" sz="1200" b="0" i="0" u="none" strike="noStrike" kern="1200" dirty="0" smtClean="0">
              <a:solidFill>
                <a:schemeClr val="tx1"/>
              </a:solidFill>
              <a:effectLst/>
              <a:latin typeface="Calibri"/>
              <a:ea typeface="ＭＳ Ｐゴシック"/>
            </a:endParaRPr>
          </a:p>
          <a:p>
            <a:pPr rtl="0"/>
            <a:r>
              <a:rPr lang="en-US" altLang="ja-JP" sz="1200" b="0" i="0" u="none" strike="noStrike" kern="1200" dirty="0" smtClean="0">
                <a:solidFill>
                  <a:schemeClr val="tx1"/>
                </a:solidFill>
                <a:effectLst/>
                <a:latin typeface="Calibri"/>
                <a:ea typeface="ＭＳ Ｐゴシック"/>
              </a:rPr>
              <a:t>[</a:t>
            </a:r>
            <a:r>
              <a:rPr lang="ja-JP" altLang="en-US" sz="1200" b="0" i="0" u="none" strike="noStrike" kern="1200" dirty="0" smtClean="0">
                <a:solidFill>
                  <a:schemeClr val="tx1"/>
                </a:solidFill>
                <a:effectLst/>
                <a:latin typeface="Calibri"/>
                <a:ea typeface="ＭＳ Ｐゴシック"/>
              </a:rPr>
              <a:t>クリック</a:t>
            </a:r>
            <a:r>
              <a:rPr lang="en-US" altLang="ja-JP" sz="1200" b="0" i="0" u="none" strike="noStrike" kern="1200" dirty="0" smtClean="0">
                <a:solidFill>
                  <a:schemeClr val="tx1"/>
                </a:solidFill>
                <a:effectLst/>
                <a:latin typeface="Calibri"/>
                <a:ea typeface="ＭＳ Ｐゴシック"/>
              </a:rPr>
              <a:t>] </a:t>
            </a:r>
            <a:r>
              <a:rPr lang="ja-JP" altLang="en-US" sz="1200" b="0" i="0" u="none" strike="noStrike" kern="1200" dirty="0" smtClean="0">
                <a:solidFill>
                  <a:schemeClr val="tx1"/>
                </a:solidFill>
                <a:effectLst/>
                <a:latin typeface="Calibri"/>
                <a:ea typeface="ＭＳ Ｐゴシック"/>
              </a:rPr>
              <a:t>企業のブランチ オフィスの </a:t>
            </a:r>
            <a:r>
              <a:rPr lang="en-US" altLang="ja-JP" sz="1200" b="0" i="0" u="none" strike="noStrike" kern="1200" dirty="0" smtClean="0">
                <a:solidFill>
                  <a:schemeClr val="tx1"/>
                </a:solidFill>
                <a:effectLst/>
                <a:latin typeface="Calibri"/>
                <a:ea typeface="ＭＳ Ｐゴシック"/>
              </a:rPr>
              <a:t>70 % </a:t>
            </a:r>
            <a:r>
              <a:rPr lang="ja-JP" altLang="en-US" sz="1200" b="0" i="0" u="none" strike="noStrike" kern="1200" dirty="0" smtClean="0">
                <a:solidFill>
                  <a:schemeClr val="tx1"/>
                </a:solidFill>
                <a:effectLst/>
                <a:latin typeface="Calibri"/>
                <a:ea typeface="ＭＳ Ｐゴシック"/>
              </a:rPr>
              <a:t>がインターネットに直接アクセス（</a:t>
            </a:r>
            <a:r>
              <a:rPr lang="en-US" altLang="ja-JP" sz="1200" b="0" i="0" u="none" strike="noStrike" kern="1200" dirty="0" smtClean="0">
                <a:solidFill>
                  <a:schemeClr val="tx1"/>
                </a:solidFill>
                <a:effectLst/>
                <a:latin typeface="Calibri"/>
                <a:ea typeface="ＭＳ Ｐゴシック"/>
              </a:rPr>
              <a:t>DIA</a:t>
            </a:r>
            <a:r>
              <a:rPr lang="ja-JP" altLang="en-US" sz="1200" b="0" i="0" u="none" strike="noStrike" kern="1200" dirty="0" smtClean="0">
                <a:solidFill>
                  <a:schemeClr val="tx1"/>
                </a:solidFill>
                <a:effectLst/>
                <a:latin typeface="Calibri"/>
                <a:ea typeface="ＭＳ Ｐゴシック"/>
              </a:rPr>
              <a:t>）していると報</a:t>
            </a:r>
            <a:r>
              <a:rPr lang="ja-JP" altLang="en-US" sz="1200" b="0" i="0" u="none" strike="noStrike" kern="1200" smtClean="0">
                <a:solidFill>
                  <a:schemeClr val="tx1"/>
                </a:solidFill>
                <a:effectLst/>
                <a:latin typeface="Calibri"/>
                <a:ea typeface="ＭＳ Ｐゴシック"/>
              </a:rPr>
              <a:t>告しています。</a:t>
            </a:r>
            <a:endParaRPr lang="ja-JP" altLang="en-US" sz="1200" b="0" i="0" u="none" strike="noStrike" kern="1200" dirty="0" smtClean="0">
              <a:solidFill>
                <a:schemeClr val="tx1"/>
              </a:solidFill>
              <a:effectLst/>
              <a:latin typeface="Calibri"/>
              <a:ea typeface="ＭＳ Ｐゴシック"/>
            </a:endParaRPr>
          </a:p>
          <a:p>
            <a:pPr rtl="0"/>
            <a:endParaRPr lang="ja-JP" altLang="en-US" sz="1200" b="0" i="0" u="none" strike="noStrike" kern="1200" baseline="0" dirty="0" smtClean="0">
              <a:solidFill>
                <a:schemeClr val="tx1"/>
              </a:solidFill>
              <a:effectLst/>
              <a:latin typeface="Calibri"/>
              <a:ea typeface="ＭＳ Ｐゴシック"/>
            </a:endParaRPr>
          </a:p>
          <a:p>
            <a:pPr rtl="0"/>
            <a:r>
              <a:rPr lang="ja-JP" altLang="en-US" sz="1200" b="0" i="0" u="none" strike="noStrike" kern="1200" dirty="0" smtClean="0">
                <a:solidFill>
                  <a:schemeClr val="tx1"/>
                </a:solidFill>
                <a:effectLst/>
                <a:latin typeface="Calibri"/>
                <a:ea typeface="ＭＳ Ｐゴシック"/>
              </a:rPr>
              <a:t>これがあなたや顧客にとって重要なのはなぜでしょうか。これらの変化が新たなセキュリティ上の課題を生み出すからです。</a:t>
            </a:r>
            <a:endParaRPr lang="ja-JP" altLang="en-US" sz="1200" b="0" dirty="0" smtClean="0">
              <a:effectLst/>
              <a:latin typeface="Calibri"/>
              <a:ea typeface="ＭＳ Ｐゴシック"/>
            </a:endParaRPr>
          </a:p>
          <a:p>
            <a:pPr rtl="0"/>
            <a:r>
              <a:rPr lang="ja-JP" altLang="en-US" dirty="0" smtClean="0">
                <a:latin typeface="Calibri"/>
                <a:ea typeface="ＭＳ Ｐゴシック"/>
              </a:rPr>
              <a:t/>
            </a:r>
            <a:br>
              <a:rPr lang="ja-JP" altLang="en-US" dirty="0" smtClean="0">
                <a:latin typeface="Calibri"/>
                <a:ea typeface="ＭＳ Ｐゴシック"/>
              </a:rPr>
            </a:br>
            <a:r>
              <a:rPr lang="ja-JP" altLang="en-US" sz="1200" b="0" i="0" u="none" strike="noStrike" kern="1200" dirty="0" smtClean="0">
                <a:solidFill>
                  <a:schemeClr val="tx1"/>
                </a:solidFill>
                <a:effectLst/>
                <a:latin typeface="Calibri"/>
                <a:ea typeface="ＭＳ Ｐゴシック"/>
              </a:rPr>
              <a:t>まず、ネットワークや </a:t>
            </a:r>
            <a:r>
              <a:rPr lang="en-US" altLang="ja-JP" sz="1200" b="0" i="0" u="none" strike="noStrike" kern="1200" dirty="0" smtClean="0">
                <a:solidFill>
                  <a:schemeClr val="tx1"/>
                </a:solidFill>
                <a:effectLst/>
                <a:latin typeface="Calibri"/>
                <a:ea typeface="ＭＳ Ｐゴシック"/>
              </a:rPr>
              <a:t>Web </a:t>
            </a:r>
            <a:r>
              <a:rPr lang="ja-JP" altLang="en-US" sz="1200" b="0" i="0" u="none" strike="noStrike" kern="1200" dirty="0" smtClean="0">
                <a:solidFill>
                  <a:schemeClr val="tx1"/>
                </a:solidFill>
                <a:effectLst/>
                <a:latin typeface="Calibri"/>
                <a:ea typeface="ＭＳ Ｐゴシック"/>
              </a:rPr>
              <a:t>の従来のセキュリティは社内ネットワークには必要ですが、ローミング ユーザやインターネットへの直接トラフィックを保</a:t>
            </a:r>
            <a:r>
              <a:rPr lang="ja-JP" altLang="en-US" sz="1200" b="0" i="0" u="none" strike="noStrike" kern="1200" smtClean="0">
                <a:solidFill>
                  <a:schemeClr val="tx1"/>
                </a:solidFill>
                <a:effectLst/>
                <a:latin typeface="Calibri"/>
                <a:ea typeface="ＭＳ Ｐゴシック"/>
              </a:rPr>
              <a:t>護することはできません。</a:t>
            </a:r>
            <a:endParaRPr lang="ja-JP" altLang="en-US" sz="1200" b="0" i="0" u="none" strike="noStrike" kern="1200" dirty="0" smtClean="0">
              <a:solidFill>
                <a:schemeClr val="tx1"/>
              </a:solidFill>
              <a:effectLst/>
              <a:latin typeface="Calibri"/>
              <a:ea typeface="ＭＳ Ｐゴシック"/>
            </a:endParaRPr>
          </a:p>
          <a:p>
            <a:pPr rtl="0"/>
            <a:endParaRPr lang="ja-JP" altLang="en-US" sz="1200" b="0" i="0" u="none" strike="noStrike" kern="1200" dirty="0" smtClean="0">
              <a:solidFill>
                <a:schemeClr val="tx1"/>
              </a:solidFill>
              <a:effectLst/>
              <a:latin typeface="Calibri"/>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dirty="0" smtClean="0">
                <a:solidFill>
                  <a:schemeClr val="tx1"/>
                </a:solidFill>
                <a:effectLst/>
                <a:latin typeface="Calibri"/>
                <a:ea typeface="ＭＳ Ｐゴシック"/>
              </a:rPr>
              <a:t>次に、クラウド内の機密データやアプリに対する組織の可視性と制御には限度があります。</a:t>
            </a:r>
            <a:endParaRPr lang="ja-JP" altLang="en-US" sz="1200" b="0" dirty="0" smtClean="0">
              <a:effectLst/>
              <a:latin typeface="Calibri"/>
              <a:ea typeface="ＭＳ Ｐゴシック"/>
            </a:endParaRPr>
          </a:p>
          <a:p>
            <a:pPr rtl="0"/>
            <a:endParaRPr lang="ja-JP" altLang="en-US" sz="1200" b="0" dirty="0" smtClean="0">
              <a:effectLst/>
              <a:latin typeface="Calibri"/>
              <a:ea typeface="ＭＳ Ｐゴシック"/>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dirty="0" smtClean="0">
                <a:solidFill>
                  <a:schemeClr val="tx1"/>
                </a:solidFill>
                <a:effectLst/>
                <a:latin typeface="Calibri"/>
                <a:ea typeface="ＭＳ Ｐゴシック"/>
              </a:rPr>
              <a:t>[</a:t>
            </a:r>
            <a:r>
              <a:rPr lang="ja-JP" altLang="en-US" sz="1200" b="0" i="0" u="none" strike="noStrike" kern="1200" dirty="0" smtClean="0">
                <a:solidFill>
                  <a:schemeClr val="tx1"/>
                </a:solidFill>
                <a:effectLst/>
                <a:latin typeface="Calibri"/>
                <a:ea typeface="ＭＳ Ｐゴシック"/>
              </a:rPr>
              <a:t>クリック</a:t>
            </a:r>
            <a:r>
              <a:rPr lang="en-US" altLang="ja-JP" sz="1200" b="0" i="0" u="none" strike="noStrike" kern="1200" dirty="0" smtClean="0">
                <a:solidFill>
                  <a:schemeClr val="tx1"/>
                </a:solidFill>
                <a:effectLst/>
                <a:latin typeface="Calibri"/>
                <a:ea typeface="ＭＳ Ｐゴシック"/>
              </a:rPr>
              <a:t>] </a:t>
            </a:r>
            <a:r>
              <a:rPr lang="ja-JP" altLang="en-US" sz="1200" b="0" i="0" u="none" strike="noStrike" kern="1200" dirty="0" smtClean="0">
                <a:solidFill>
                  <a:schemeClr val="tx1"/>
                </a:solidFill>
                <a:effectLst/>
                <a:latin typeface="Calibri"/>
                <a:ea typeface="ＭＳ Ｐゴシック"/>
              </a:rPr>
              <a:t>セキュリティは今日の課題に対処し、現代の企業を保護するために進化する必要があります。ユーザがどこで仕事をしていても保護する必要があります。そしてインフラストラクチャ、アプリ、データと同じように、クラウドに移行する</a:t>
            </a:r>
            <a:r>
              <a:rPr lang="ja-JP" altLang="en-US" sz="1200" b="0" i="0" u="none" strike="noStrike" kern="1200" smtClean="0">
                <a:solidFill>
                  <a:schemeClr val="tx1"/>
                </a:solidFill>
                <a:effectLst/>
                <a:latin typeface="Calibri"/>
                <a:ea typeface="ＭＳ Ｐゴシック"/>
              </a:rPr>
              <a:t>必要があります。</a:t>
            </a:r>
            <a:endParaRPr lang="ja-JP" altLang="en-US" sz="1200" b="0" dirty="0" smtClean="0">
              <a:effectLst/>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6</a:t>
            </a:fld>
            <a:endParaRPr lang="ja-JP">
              <a:latin typeface="Arial"/>
              <a:ea typeface="ＭＳ Ｐゴシック"/>
            </a:endParaRPr>
          </a:p>
        </p:txBody>
      </p:sp>
    </p:spTree>
    <p:extLst>
      <p:ext uri="{BB962C8B-B14F-4D97-AF65-F5344CB8AC3E}">
        <p14:creationId xmlns:p14="http://schemas.microsoft.com/office/powerpoint/2010/main" val="1298797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ja-JP" altLang="en-US" dirty="0" smtClean="0">
                <a:latin typeface="Calibri"/>
                <a:ea typeface="ＭＳ Ｐゴシック"/>
              </a:rPr>
              <a:t>ここでは、</a:t>
            </a:r>
            <a:r>
              <a:rPr lang="en-US" altLang="ja-JP" dirty="0" smtClean="0">
                <a:latin typeface="Calibri"/>
                <a:ea typeface="ＭＳ Ｐゴシック"/>
              </a:rPr>
              <a:t>IT </a:t>
            </a:r>
            <a:r>
              <a:rPr lang="ja-JP" altLang="en-US" dirty="0" smtClean="0">
                <a:latin typeface="Calibri"/>
                <a:ea typeface="ＭＳ Ｐゴシック"/>
              </a:rPr>
              <a:t>環境の変化とその後に関して組織が対処できるよう、</a:t>
            </a:r>
            <a:r>
              <a:rPr lang="en-US" altLang="ja-JP" dirty="0" smtClean="0">
                <a:latin typeface="Calibri"/>
                <a:ea typeface="ＭＳ Ｐゴシック"/>
              </a:rPr>
              <a:t>Umbrella </a:t>
            </a:r>
            <a:r>
              <a:rPr lang="ja-JP" altLang="en-US" dirty="0" smtClean="0">
                <a:latin typeface="Calibri"/>
                <a:ea typeface="ＭＳ Ｐゴシック"/>
              </a:rPr>
              <a:t>が支援した課題を取り上げます。</a:t>
            </a:r>
          </a:p>
          <a:p>
            <a:pPr marL="0" indent="0">
              <a:buFontTx/>
              <a:buNone/>
              <a:defRPr/>
            </a:pPr>
            <a:endParaRPr lang="ja-JP" altLang="en-US" baseline="0" dirty="0" smtClean="0">
              <a:latin typeface="Calibri"/>
              <a:ea typeface="ＭＳ Ｐゴシック"/>
            </a:endParaRPr>
          </a:p>
          <a:p>
            <a:pPr marL="0" indent="0">
              <a:buFontTx/>
              <a:buNone/>
              <a:defRPr/>
            </a:pPr>
            <a:r>
              <a:rPr lang="ja-JP" altLang="en-US" dirty="0" smtClean="0">
                <a:latin typeface="Calibri"/>
                <a:ea typeface="ＭＳ Ｐゴシック"/>
              </a:rPr>
              <a:t>詳細：</a:t>
            </a:r>
            <a:endParaRPr lang="ja-JP" altLang="en-US" b="1" baseline="0" dirty="0" smtClean="0">
              <a:latin typeface="Calibri"/>
              <a:ea typeface="ＭＳ Ｐゴシック"/>
            </a:endParaRPr>
          </a:p>
          <a:p>
            <a:pPr marL="228600" indent="-228600">
              <a:buFont typeface="+mj-lt"/>
              <a:buAutoNum type="arabicPeriod"/>
              <a:defRPr/>
            </a:pPr>
            <a:r>
              <a:rPr lang="ja-JP" altLang="en-US" b="0" dirty="0" smtClean="0">
                <a:latin typeface="Calibri"/>
                <a:ea typeface="ＭＳ Ｐゴシック"/>
              </a:rPr>
              <a:t>可視性とカバレッジのギャップ</a:t>
            </a:r>
          </a:p>
          <a:p>
            <a:pPr marL="628650" lvl="1" indent="-171450">
              <a:buFontTx/>
              <a:buChar char="-"/>
              <a:defRPr/>
            </a:pPr>
            <a:r>
              <a:rPr lang="ja-JP" altLang="en-US" dirty="0" smtClean="0">
                <a:latin typeface="Calibri"/>
                <a:ea typeface="ＭＳ Ｐゴシック"/>
              </a:rPr>
              <a:t>組織の保護すべき場所やデバイスはさらに増加し、脅威は数多くのポートを使用してデータにアクセス、またはデータを抜き出そうとしています。会社はすべてのインターネット アクティビティを完全に可視化する必要があります。</a:t>
            </a:r>
          </a:p>
          <a:p>
            <a:pPr marL="228600" lvl="0" indent="-228600">
              <a:buFont typeface="+mj-lt"/>
              <a:buAutoNum type="arabicPeriod"/>
              <a:defRPr/>
            </a:pPr>
            <a:r>
              <a:rPr lang="en-US" altLang="ja-JP" b="0" dirty="0" smtClean="0">
                <a:latin typeface="Calibri"/>
                <a:ea typeface="ＭＳ Ｐゴシック"/>
              </a:rPr>
              <a:t>Office 365 </a:t>
            </a:r>
            <a:r>
              <a:rPr lang="ja-JP" altLang="en-US" b="0" dirty="0" smtClean="0">
                <a:latin typeface="Calibri"/>
                <a:ea typeface="ＭＳ Ｐゴシック"/>
              </a:rPr>
              <a:t>や </a:t>
            </a:r>
            <a:r>
              <a:rPr lang="en-US" altLang="ja-JP" b="0" dirty="0" smtClean="0">
                <a:latin typeface="Calibri"/>
                <a:ea typeface="ＭＳ Ｐゴシック"/>
              </a:rPr>
              <a:t>Box </a:t>
            </a:r>
            <a:r>
              <a:rPr lang="ja-JP" altLang="en-US" b="0" dirty="0" smtClean="0">
                <a:latin typeface="Calibri"/>
                <a:ea typeface="ＭＳ Ｐゴシック"/>
              </a:rPr>
              <a:t>などのクラウド アプリを保護 </a:t>
            </a:r>
          </a:p>
          <a:p>
            <a:pPr marL="628650" lvl="1" indent="-171450">
              <a:buFont typeface="Calibri" panose="020F0502020204030204" pitchFamily="34" charset="0"/>
              <a:buChar char="-"/>
              <a:defRPr/>
            </a:pPr>
            <a:r>
              <a:rPr lang="ja-JP" altLang="en-US" dirty="0" smtClean="0">
                <a:latin typeface="Calibri"/>
                <a:ea typeface="ＭＳ Ｐゴシック"/>
              </a:rPr>
              <a:t>従業員はより多くのクラウド アプリケーションを使用し、認可されているものもあれば、認可されていないものもあります。</a:t>
            </a:r>
          </a:p>
          <a:p>
            <a:pPr marL="628650" lvl="1" indent="-171450">
              <a:buFontTx/>
              <a:buChar char="-"/>
              <a:defRPr/>
            </a:pPr>
            <a:r>
              <a:rPr lang="ja-JP" altLang="en-US" dirty="0" smtClean="0">
                <a:latin typeface="Calibri"/>
                <a:ea typeface="ＭＳ Ｐゴシック"/>
              </a:rPr>
              <a:t>組織は、どのアプリが使用されているかを知る必要があり、これらのアプリのデータを保護する必要があります。</a:t>
            </a:r>
          </a:p>
          <a:p>
            <a:pPr marL="228600" lvl="0" indent="-228600">
              <a:buFont typeface="+mj-lt"/>
              <a:buAutoNum type="arabicPeriod"/>
              <a:defRPr/>
            </a:pPr>
            <a:r>
              <a:rPr lang="ja-JP" altLang="en-US" b="0" dirty="0" smtClean="0">
                <a:latin typeface="Calibri"/>
                <a:ea typeface="ＭＳ Ｐゴシック"/>
              </a:rPr>
              <a:t>複雑でサイロ化されたセキュリティ ツール</a:t>
            </a:r>
          </a:p>
          <a:p>
            <a:pPr marL="628650" lvl="1" indent="-171450">
              <a:buFontTx/>
              <a:buChar char="-"/>
              <a:defRPr/>
            </a:pPr>
            <a:r>
              <a:rPr lang="ja-JP" altLang="en-US" dirty="0" smtClean="0">
                <a:latin typeface="Calibri"/>
                <a:ea typeface="ＭＳ Ｐゴシック"/>
              </a:rPr>
              <a:t>セキュリティ チームは人員が不足していることも多く、プログラムを使って情報やインテリジェンスを統合または共有できない、複雑でサイロ化されたシステムに悩まされています。</a:t>
            </a:r>
            <a:endParaRPr lang="ja-JP" altLang="en-US" sz="1200" b="0" i="0" u="none" strike="noStrike" kern="1200" dirty="0" smtClean="0">
              <a:solidFill>
                <a:schemeClr val="tx1"/>
              </a:solidFill>
              <a:effectLst/>
              <a:latin typeface="Calibri"/>
              <a:ea typeface="ＭＳ Ｐゴシック"/>
            </a:endParaRPr>
          </a:p>
          <a:p>
            <a:pPr marL="628650" lvl="1" indent="-171450">
              <a:buFontTx/>
              <a:buChar char="-"/>
              <a:defRPr/>
            </a:pPr>
            <a:r>
              <a:rPr lang="ja-JP" altLang="en-US" sz="1200" b="0" i="0" u="none" strike="noStrike" kern="1200" baseline="0" dirty="0" smtClean="0">
                <a:solidFill>
                  <a:schemeClr val="tx1"/>
                </a:solidFill>
                <a:effectLst/>
                <a:latin typeface="Calibri"/>
                <a:ea typeface="ＭＳ Ｐゴシック"/>
              </a:rPr>
              <a:t>これらのチームは、導入が容易で、管理しやすく、指数関数的に拡張でき、他のツールと統合できるソリューションを必要としています。</a:t>
            </a:r>
          </a:p>
          <a:p>
            <a:pPr marL="228600" lvl="0" indent="-228600">
              <a:buFont typeface="+mj-lt"/>
              <a:buAutoNum type="arabicPeriod"/>
              <a:defRPr/>
            </a:pPr>
            <a:r>
              <a:rPr lang="ja-JP" altLang="en-US" dirty="0" smtClean="0">
                <a:latin typeface="Calibri"/>
                <a:ea typeface="ＭＳ Ｐゴシック"/>
              </a:rPr>
              <a:t>持続するマルウェアとランサムウェア </a:t>
            </a:r>
          </a:p>
          <a:p>
            <a:pPr marL="628650" lvl="1" indent="-171450" rtl="0">
              <a:buFontTx/>
              <a:buChar char="-"/>
            </a:pPr>
            <a:r>
              <a:rPr lang="ja-JP" altLang="en-US" sz="1200" b="0" i="0" u="none" strike="noStrike" kern="1200" dirty="0" smtClean="0">
                <a:solidFill>
                  <a:schemeClr val="tx1"/>
                </a:solidFill>
                <a:effectLst/>
                <a:latin typeface="Calibri"/>
                <a:ea typeface="ＭＳ Ｐゴシック"/>
              </a:rPr>
              <a:t>これは、皆様から聞いた最も大きな課題です。</a:t>
            </a:r>
          </a:p>
          <a:p>
            <a:pPr marL="628650" lvl="1" indent="-171450" rtl="0">
              <a:buFontTx/>
              <a:buChar char="-"/>
            </a:pPr>
            <a:r>
              <a:rPr lang="ja-JP" altLang="en-US" sz="1200" b="0" i="0" u="none" strike="noStrike" kern="1200" dirty="0" smtClean="0">
                <a:solidFill>
                  <a:schemeClr val="tx1"/>
                </a:solidFill>
                <a:effectLst/>
                <a:latin typeface="Calibri"/>
                <a:ea typeface="ＭＳ Ｐゴシック"/>
              </a:rPr>
              <a:t>既存のセキュリティ製品を導入したにもかかわらず、ファイアウォールから </a:t>
            </a:r>
            <a:r>
              <a:rPr lang="en-US" altLang="ja-JP" sz="1200" b="0" i="0" u="none" strike="noStrike" kern="1200" dirty="0" smtClean="0">
                <a:solidFill>
                  <a:schemeClr val="tx1"/>
                </a:solidFill>
                <a:effectLst/>
                <a:latin typeface="Calibri"/>
                <a:ea typeface="ＭＳ Ｐゴシック"/>
              </a:rPr>
              <a:t>Web </a:t>
            </a:r>
            <a:r>
              <a:rPr lang="ja-JP" altLang="en-US" sz="1200" b="0" i="0" u="none" strike="noStrike" kern="1200" dirty="0" smtClean="0">
                <a:solidFill>
                  <a:schemeClr val="tx1"/>
                </a:solidFill>
                <a:effectLst/>
                <a:latin typeface="Calibri"/>
                <a:ea typeface="ＭＳ Ｐゴシック"/>
              </a:rPr>
              <a:t>プロキシ、電子メール セキュリティ、エンドポイント製品まですべてにおいて、会社は依然として多くのマルウェア感染やフィッシング攻撃に直面しています。</a:t>
            </a:r>
          </a:p>
          <a:p>
            <a:pPr marL="628650" lvl="1" indent="-171450" rtl="0">
              <a:buFontTx/>
              <a:buChar char="-"/>
            </a:pPr>
            <a:r>
              <a:rPr lang="ja-JP" altLang="en-US" sz="1200" b="0" i="0" u="none" strike="noStrike" kern="1200" dirty="0" smtClean="0">
                <a:solidFill>
                  <a:schemeClr val="tx1"/>
                </a:solidFill>
                <a:effectLst/>
                <a:latin typeface="Calibri"/>
                <a:ea typeface="ＭＳ Ｐゴシック"/>
              </a:rPr>
              <a:t>セキュリティ チームは、脅威を検出し、それを修復するために多くの時間と労力を費やしています。</a:t>
            </a:r>
          </a:p>
          <a:p>
            <a:pPr marL="628650" lvl="1" indent="-171450" rtl="0">
              <a:buFontTx/>
              <a:buChar char="-"/>
            </a:pPr>
            <a:r>
              <a:rPr lang="ja-JP" altLang="en-US" sz="1200" b="0" i="0" u="none" strike="noStrike" kern="1200" dirty="0" smtClean="0">
                <a:solidFill>
                  <a:schemeClr val="tx1"/>
                </a:solidFill>
                <a:effectLst/>
                <a:latin typeface="Calibri"/>
                <a:ea typeface="ＭＳ Ｐゴシック"/>
              </a:rPr>
              <a:t>組織は、脅威がネットワークまたはエンドポイントに到達する前に阻止し、感染数を減らし、すでに感染しているデバイスをより簡単に検出し、迅速に修復する必要があります。</a:t>
            </a:r>
            <a:endParaRPr lang="ja-JP" altLang="en-US" dirty="0" smtClean="0">
              <a:latin typeface="Calibri"/>
              <a:ea typeface="ＭＳ Ｐゴシック"/>
            </a:endParaRPr>
          </a:p>
          <a:p>
            <a:pPr rtl="0"/>
            <a:endParaRPr lang="ja-JP" altLang="en-US" sz="1200" b="0" i="0" u="none" strike="noStrike" kern="1200" dirty="0" smtClean="0">
              <a:solidFill>
                <a:schemeClr val="tx1"/>
              </a:solidFill>
              <a:effectLst/>
              <a:latin typeface="Calibri"/>
              <a:ea typeface="ＭＳ Ｐゴシック"/>
              <a:cs typeface="ＭＳ Ｐゴシック" charset="0"/>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7</a:t>
            </a:fld>
            <a:endParaRPr lang="ja-JP">
              <a:solidFill>
                <a:prstClr val="black"/>
              </a:solidFill>
              <a:latin typeface="Arial"/>
              <a:ea typeface="ＭＳ Ｐゴシック"/>
            </a:endParaRPr>
          </a:p>
        </p:txBody>
      </p:sp>
    </p:spTree>
    <p:extLst>
      <p:ext uri="{BB962C8B-B14F-4D97-AF65-F5344CB8AC3E}">
        <p14:creationId xmlns:p14="http://schemas.microsoft.com/office/powerpoint/2010/main" val="512622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latin typeface="Arial"/>
                <a:ea typeface="ＭＳ Ｐゴシック"/>
              </a:rPr>
              <a:t>8</a:t>
            </a:fld>
            <a:endParaRPr lang="ja-JP">
              <a:latin typeface="Arial"/>
              <a:ea typeface="ＭＳ Ｐゴシック"/>
            </a:endParaRPr>
          </a:p>
        </p:txBody>
      </p:sp>
    </p:spTree>
    <p:extLst>
      <p:ext uri="{BB962C8B-B14F-4D97-AF65-F5344CB8AC3E}">
        <p14:creationId xmlns:p14="http://schemas.microsoft.com/office/powerpoint/2010/main" val="2058603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ja-JP" sz="1200" baseline="0" dirty="0" smtClean="0">
                <a:latin typeface="Calibri"/>
                <a:ea typeface="ＭＳ Ｐゴシック"/>
              </a:rPr>
              <a:t>Gartner predicts by 2018, the average company will have 25% of its corporate data traffic bypassing the network perimeter. </a:t>
            </a:r>
          </a:p>
          <a:p>
            <a:pPr marL="171450" indent="-171450">
              <a:buFontTx/>
              <a:buChar char="-"/>
            </a:pPr>
            <a:r>
              <a:rPr lang="en-US" altLang="ja-JP" sz="1200" baseline="0" dirty="0" smtClean="0">
                <a:latin typeface="Calibri"/>
                <a:ea typeface="ＭＳ Ｐゴシック"/>
              </a:rPr>
              <a:t>Some industries are already there or surpassed this depending on how mobile your workforce is.</a:t>
            </a:r>
          </a:p>
          <a:p>
            <a:pPr marL="171450" indent="-171450">
              <a:buFontTx/>
              <a:buChar char="-"/>
            </a:pPr>
            <a:r>
              <a:rPr lang="en-US" altLang="ja-JP" sz="1200" baseline="0" dirty="0" smtClean="0">
                <a:latin typeface="Calibri"/>
                <a:ea typeface="ＭＳ Ｐゴシック"/>
              </a:rPr>
              <a:t>And that means that if you rely on perimeter security alone, you’re only getting 75% protection—at best.</a:t>
            </a:r>
          </a:p>
          <a:p>
            <a:pPr marL="171450" indent="-171450">
              <a:buFontTx/>
              <a:buChar char="-"/>
            </a:pPr>
            <a:r>
              <a:rPr lang="en-US" altLang="ja-JP" sz="1200" kern="1200" dirty="0" smtClean="0">
                <a:solidFill>
                  <a:schemeClr val="tx1"/>
                </a:solidFill>
                <a:latin typeface="Calibri"/>
                <a:ea typeface="ＭＳ Ｐゴシック"/>
              </a:rPr>
              <a:t>People work wherever work needs to get done, and we need to make sure security does the same thing </a:t>
            </a:r>
          </a:p>
          <a:p>
            <a:pPr marL="0" indent="0">
              <a:buNone/>
            </a:pPr>
            <a:endParaRPr lang="ja-JP" altLang="en-US" dirty="0" smtClean="0">
              <a:latin typeface="Calibri"/>
              <a:ea typeface="ＭＳ Ｐゴシック"/>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9</a:t>
            </a:fld>
            <a:endParaRPr lang="en-US">
              <a:solidFill>
                <a:prstClr val="black"/>
              </a:solidFill>
              <a:latin typeface="Arial"/>
              <a:ea typeface="ＭＳ Ｐゴシック"/>
            </a:endParaRPr>
          </a:p>
        </p:txBody>
      </p:sp>
    </p:spTree>
    <p:extLst>
      <p:ext uri="{BB962C8B-B14F-4D97-AF65-F5344CB8AC3E}">
        <p14:creationId xmlns:p14="http://schemas.microsoft.com/office/powerpoint/2010/main" val="396684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200" b="0" i="0" kern="1200" dirty="0" smtClean="0">
                <a:solidFill>
                  <a:schemeClr val="tx1"/>
                </a:solidFill>
                <a:effectLst/>
                <a:latin typeface="+mn-lt"/>
                <a:ea typeface="+mn-ea"/>
                <a:cs typeface="+mn-cs"/>
              </a:rPr>
              <a:t>Secure Internet Gateway</a:t>
            </a:r>
            <a:r>
              <a:rPr lang="ja-JP" altLang="en-US" sz="1200" b="0" i="0" kern="1200" dirty="0" smtClean="0">
                <a:solidFill>
                  <a:schemeClr val="tx1"/>
                </a:solidFill>
                <a:effectLst/>
                <a:latin typeface="+mn-lt"/>
                <a:ea typeface="+mn-ea"/>
                <a:cs typeface="+mn-cs"/>
              </a:rPr>
              <a:t>は、今日のモバイルクラウド接続エンタープライズの要件に対応するための製品カテゴリです。</a:t>
            </a:r>
            <a:br>
              <a:rPr lang="ja-JP" altLang="en-US" sz="1200" b="0" i="0" kern="1200" dirty="0" smtClean="0">
                <a:solidFill>
                  <a:schemeClr val="tx1"/>
                </a:solidFill>
                <a:effectLst/>
                <a:latin typeface="+mn-lt"/>
                <a:ea typeface="+mn-ea"/>
                <a:cs typeface="+mn-cs"/>
              </a:rPr>
            </a:br>
            <a:r>
              <a:rPr lang="en-US" altLang="ja-JP" sz="1200" b="0" i="0" kern="1200" dirty="0" smtClean="0">
                <a:solidFill>
                  <a:schemeClr val="tx1"/>
                </a:solidFill>
                <a:effectLst/>
                <a:latin typeface="+mn-lt"/>
                <a:ea typeface="+mn-ea"/>
                <a:cs typeface="+mn-cs"/>
              </a:rPr>
              <a:t>SIG</a:t>
            </a:r>
            <a:r>
              <a:rPr lang="ja-JP" altLang="en-US" sz="1200" b="0" i="0" kern="1200" dirty="0" smtClean="0">
                <a:solidFill>
                  <a:schemeClr val="tx1"/>
                </a:solidFill>
                <a:effectLst/>
                <a:latin typeface="+mn-lt"/>
                <a:ea typeface="+mn-ea"/>
                <a:cs typeface="+mn-cs"/>
              </a:rPr>
              <a:t>は何をしていますか？ </a:t>
            </a:r>
            <a:r>
              <a:rPr lang="en-US" altLang="ja-JP" sz="1200" b="0" i="0" kern="1200" dirty="0" smtClean="0">
                <a:solidFill>
                  <a:schemeClr val="tx1"/>
                </a:solidFill>
                <a:effectLst/>
                <a:latin typeface="+mn-lt"/>
                <a:ea typeface="+mn-ea"/>
                <a:cs typeface="+mn-cs"/>
              </a:rPr>
              <a:t>Secure Internet Gateway</a:t>
            </a:r>
            <a:r>
              <a:rPr lang="ja-JP" altLang="en-US" sz="1200" b="0" i="0" kern="1200" dirty="0" smtClean="0">
                <a:solidFill>
                  <a:schemeClr val="tx1"/>
                </a:solidFill>
                <a:effectLst/>
                <a:latin typeface="+mn-lt"/>
                <a:ea typeface="+mn-ea"/>
                <a:cs typeface="+mn-cs"/>
              </a:rPr>
              <a:t>（</a:t>
            </a:r>
            <a:r>
              <a:rPr lang="en-US" altLang="ja-JP" sz="1200" b="0" i="0" kern="1200" dirty="0" smtClean="0">
                <a:solidFill>
                  <a:schemeClr val="tx1"/>
                </a:solidFill>
                <a:effectLst/>
                <a:latin typeface="+mn-lt"/>
                <a:ea typeface="+mn-ea"/>
                <a:cs typeface="+mn-cs"/>
              </a:rPr>
              <a:t>SIG</a:t>
            </a:r>
            <a:r>
              <a:rPr lang="ja-JP" altLang="en-US" sz="1200" b="0" i="0" kern="1200" dirty="0" smtClean="0">
                <a:solidFill>
                  <a:schemeClr val="tx1"/>
                </a:solidFill>
                <a:effectLst/>
                <a:latin typeface="+mn-lt"/>
                <a:ea typeface="+mn-ea"/>
                <a:cs typeface="+mn-cs"/>
              </a:rPr>
              <a:t>）は、ユーザーがどこにいても</a:t>
            </a:r>
            <a:r>
              <a:rPr lang="en-US" altLang="ja-JP" sz="1200" b="0" i="0" kern="1200" dirty="0" smtClean="0">
                <a:solidFill>
                  <a:schemeClr val="tx1"/>
                </a:solidFill>
                <a:effectLst/>
                <a:latin typeface="+mn-lt"/>
                <a:ea typeface="+mn-ea"/>
                <a:cs typeface="+mn-cs"/>
              </a:rPr>
              <a:t>VPN</a:t>
            </a:r>
            <a:r>
              <a:rPr lang="ja-JP" altLang="en-US" sz="1200" b="0" i="0" kern="1200" dirty="0" smtClean="0">
                <a:solidFill>
                  <a:schemeClr val="tx1"/>
                </a:solidFill>
                <a:effectLst/>
                <a:latin typeface="+mn-lt"/>
                <a:ea typeface="+mn-ea"/>
                <a:cs typeface="+mn-cs"/>
              </a:rPr>
              <a:t>に接続していなくても、インターネットに安全にアクセスできます。 あなたが目的地に接続する前に、</a:t>
            </a:r>
            <a:r>
              <a:rPr lang="en-US" altLang="ja-JP" sz="1200" b="0" i="0" kern="1200" dirty="0" smtClean="0">
                <a:solidFill>
                  <a:schemeClr val="tx1"/>
                </a:solidFill>
                <a:effectLst/>
                <a:latin typeface="+mn-lt"/>
                <a:ea typeface="+mn-ea"/>
                <a:cs typeface="+mn-cs"/>
              </a:rPr>
              <a:t>SIG</a:t>
            </a:r>
            <a:r>
              <a:rPr lang="ja-JP" altLang="en-US" sz="1200" b="0" i="0" kern="1200" dirty="0" smtClean="0">
                <a:solidFill>
                  <a:schemeClr val="tx1"/>
                </a:solidFill>
                <a:effectLst/>
                <a:latin typeface="+mn-lt"/>
                <a:ea typeface="+mn-ea"/>
                <a:cs typeface="+mn-cs"/>
              </a:rPr>
              <a:t>はあなたの安全なオンランプとしてインターネットに作用し、防衛と検査の第一線を提供します。 ユーザーの所在や接続先にかかわらず、トラフィックは最初に</a:t>
            </a:r>
            <a:r>
              <a:rPr lang="en-US" altLang="ja-JP" sz="1200" b="0" i="0" kern="1200" dirty="0" smtClean="0">
                <a:solidFill>
                  <a:schemeClr val="tx1"/>
                </a:solidFill>
                <a:effectLst/>
                <a:latin typeface="+mn-lt"/>
                <a:ea typeface="+mn-ea"/>
                <a:cs typeface="+mn-cs"/>
              </a:rPr>
              <a:t>SIG</a:t>
            </a:r>
            <a:r>
              <a:rPr lang="ja-JP" altLang="en-US" sz="1200" b="0" i="0" kern="1200" dirty="0" smtClean="0">
                <a:solidFill>
                  <a:schemeClr val="tx1"/>
                </a:solidFill>
                <a:effectLst/>
                <a:latin typeface="+mn-lt"/>
                <a:ea typeface="+mn-ea"/>
                <a:cs typeface="+mn-cs"/>
              </a:rPr>
              <a:t>を通過します。 トラフィックが</a:t>
            </a:r>
            <a:r>
              <a:rPr lang="en-US" altLang="ja-JP" sz="1200" b="0" i="0" kern="1200" dirty="0" smtClean="0">
                <a:solidFill>
                  <a:schemeClr val="tx1"/>
                </a:solidFill>
                <a:effectLst/>
                <a:latin typeface="+mn-lt"/>
                <a:ea typeface="+mn-ea"/>
                <a:cs typeface="+mn-cs"/>
              </a:rPr>
              <a:t>SIG</a:t>
            </a:r>
            <a:r>
              <a:rPr lang="ja-JP" altLang="en-US" sz="1200" b="0" i="0" kern="1200" dirty="0" smtClean="0">
                <a:solidFill>
                  <a:schemeClr val="tx1"/>
                </a:solidFill>
                <a:effectLst/>
                <a:latin typeface="+mn-lt"/>
                <a:ea typeface="+mn-ea"/>
                <a:cs typeface="+mn-cs"/>
              </a:rPr>
              <a:t>クラウドプラットフォームに到達すると、さまざまな種類の検査とポリシー施行が行われます。</a:t>
            </a:r>
          </a:p>
          <a:p>
            <a:pPr marL="171450" marR="0" lvl="0" indent="-171450" algn="l" defTabSz="457200" rtl="0" eaLnBrk="0" fontAlgn="t" latinLnBrk="0" hangingPunct="0">
              <a:lnSpc>
                <a:spcPct val="100000"/>
              </a:lnSpc>
              <a:spcBef>
                <a:spcPct val="30000"/>
              </a:spcBef>
              <a:spcAft>
                <a:spcPct val="0"/>
              </a:spcAft>
              <a:buClrTx/>
              <a:buSzTx/>
              <a:buFontTx/>
              <a:buNone/>
              <a:tabLst/>
              <a:defRPr/>
            </a:pPr>
            <a:endParaRPr lang="ja-JP" altLang="en-US" sz="1200" b="0" i="0" u="none" strike="noStrike" kern="1200" baseline="0" dirty="0" smtClean="0">
              <a:solidFill>
                <a:schemeClr val="tx1"/>
              </a:solidFill>
              <a:effectLst/>
              <a:latin typeface="Calibri"/>
              <a:ea typeface="ＭＳ Ｐゴシック"/>
              <a:cs typeface="ＭＳ Ｐゴシック" charset="0"/>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latin typeface="Arial"/>
                <a:ea typeface="ＭＳ Ｐゴシック"/>
              </a:rPr>
              <a:pPr/>
              <a:t>10</a:t>
            </a:fld>
            <a:endParaRPr lang="en-US">
              <a:solidFill>
                <a:prstClr val="black"/>
              </a:solidFill>
              <a:latin typeface="Arial"/>
              <a:ea typeface="ＭＳ Ｐゴシック"/>
            </a:endParaRPr>
          </a:p>
        </p:txBody>
      </p:sp>
    </p:spTree>
    <p:extLst>
      <p:ext uri="{BB962C8B-B14F-4D97-AF65-F5344CB8AC3E}">
        <p14:creationId xmlns:p14="http://schemas.microsoft.com/office/powerpoint/2010/main" val="167985368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wmf"/><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wmf"/><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w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wmf"/><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wmf"/><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wmf"/><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isco Umbrella Title Slide - 1">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664"/>
            <a:ext cx="9144000" cy="5138173"/>
          </a:xfrm>
          <a:prstGeom prst="rect">
            <a:avLst/>
          </a:prstGeom>
        </p:spPr>
      </p:pic>
      <p:sp>
        <p:nvSpPr>
          <p:cNvPr id="21" name="Rectangle 20"/>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24" name="Text Placeholder 38"/>
          <p:cNvSpPr>
            <a:spLocks noGrp="1"/>
          </p:cNvSpPr>
          <p:nvPr>
            <p:ph type="body" sz="quarter" idx="11" hasCustomPrompt="1"/>
          </p:nvPr>
        </p:nvSpPr>
        <p:spPr>
          <a:xfrm>
            <a:off x="460788" y="4033195"/>
            <a:ext cx="8230366"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presenter information</a:t>
            </a:r>
          </a:p>
        </p:txBody>
      </p:sp>
      <p:sp>
        <p:nvSpPr>
          <p:cNvPr id="25" name="Text Placeholder 40"/>
          <p:cNvSpPr>
            <a:spLocks noGrp="1"/>
          </p:cNvSpPr>
          <p:nvPr>
            <p:ph type="body" sz="quarter" idx="12" hasCustomPrompt="1"/>
          </p:nvPr>
        </p:nvSpPr>
        <p:spPr>
          <a:xfrm>
            <a:off x="460787" y="4273192"/>
            <a:ext cx="8230367" cy="288131"/>
          </a:xfrm>
          <a:prstGeom prst="rect">
            <a:avLst/>
          </a:prstGeom>
        </p:spPr>
        <p:txBody>
          <a:bodyPr lIns="91420" tIns="45710" rIns="91420" bIns="45710"/>
          <a:lstStyle>
            <a:lvl1pPr marL="0" indent="0" algn="l">
              <a:buFontTx/>
              <a:buNone/>
              <a:defRPr lang="en-US" sz="1000" b="1" i="0" kern="1200" baseline="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DATE</a:t>
            </a:r>
          </a:p>
        </p:txBody>
      </p:sp>
      <p:sp>
        <p:nvSpPr>
          <p:cNvPr id="26" name="Text Placeholder 2"/>
          <p:cNvSpPr>
            <a:spLocks noGrp="1"/>
          </p:cNvSpPr>
          <p:nvPr>
            <p:ph type="body" sz="quarter" idx="13" hasCustomPrompt="1"/>
          </p:nvPr>
        </p:nvSpPr>
        <p:spPr>
          <a:xfrm>
            <a:off x="463292" y="3211463"/>
            <a:ext cx="8236571" cy="299001"/>
          </a:xfrm>
          <a:prstGeom prst="rect">
            <a:avLst/>
          </a:prstGeom>
        </p:spPr>
        <p:txBody>
          <a:bodyPr lIns="91420" tIns="45710" rIns="91420" bIns="45710"/>
          <a:lstStyle>
            <a:lvl1pPr marL="0" indent="0">
              <a:buFont typeface="Arial" panose="020B0604020202020204" pitchFamily="34" charset="0"/>
              <a:buNone/>
              <a:defRPr sz="18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presentation subtitle</a:t>
            </a:r>
          </a:p>
        </p:txBody>
      </p:sp>
      <p:sp>
        <p:nvSpPr>
          <p:cNvPr id="27" name="Subtitle 2"/>
          <p:cNvSpPr>
            <a:spLocks noGrp="1"/>
          </p:cNvSpPr>
          <p:nvPr>
            <p:ph type="subTitle" idx="1" hasCustomPrompt="1"/>
          </p:nvPr>
        </p:nvSpPr>
        <p:spPr>
          <a:xfrm>
            <a:off x="460788" y="3793198"/>
            <a:ext cx="8239075"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pPr lvl="0"/>
            <a:r>
              <a:rPr lang="en-US" dirty="0" smtClean="0"/>
              <a:t>Click to edit presenter information</a:t>
            </a:r>
          </a:p>
        </p:txBody>
      </p:sp>
      <p:sp>
        <p:nvSpPr>
          <p:cNvPr id="28" name="Title 1"/>
          <p:cNvSpPr>
            <a:spLocks noGrp="1"/>
          </p:cNvSpPr>
          <p:nvPr>
            <p:ph type="ctrTitle" hasCustomPrompt="1"/>
          </p:nvPr>
        </p:nvSpPr>
        <p:spPr>
          <a:xfrm>
            <a:off x="425765" y="2639977"/>
            <a:ext cx="8274098" cy="644730"/>
          </a:xfrm>
          <a:prstGeom prst="rect">
            <a:avLst/>
          </a:prstGeom>
        </p:spPr>
        <p:txBody>
          <a:bodyPr anchor="b"/>
          <a:lstStyle>
            <a:lvl1pPr marL="0" indent="0" algn="l">
              <a:lnSpc>
                <a:spcPct val="90000"/>
              </a:lnSpc>
              <a:buFont typeface="Arial" panose="020B0604020202020204" pitchFamily="34" charset="0"/>
              <a:buNone/>
              <a:defRPr sz="4600" b="0" i="0" spc="-100" baseline="0">
                <a:solidFill>
                  <a:srgbClr val="FFFFFE"/>
                </a:solidFill>
                <a:latin typeface="+mj-lt"/>
                <a:cs typeface="CiscoSans Thin"/>
              </a:defRPr>
            </a:lvl1pPr>
          </a:lstStyle>
          <a:p>
            <a:r>
              <a:rPr lang="en-US" dirty="0" smtClean="0"/>
              <a:t>Click to edit presentation title</a:t>
            </a:r>
            <a:endParaRPr lang="en-US" dirty="0"/>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flipH="1" flipV="1">
            <a:off x="544624" y="549908"/>
            <a:ext cx="3044952" cy="329734"/>
          </a:xfrm>
          <a:prstGeom prst="rect">
            <a:avLst/>
          </a:prstGeom>
        </p:spPr>
      </p:pic>
    </p:spTree>
    <p:extLst>
      <p:ext uri="{BB962C8B-B14F-4D97-AF65-F5344CB8AC3E}">
        <p14:creationId xmlns:p14="http://schemas.microsoft.com/office/powerpoint/2010/main" val="765956719"/>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Blue - Big Idea 2">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664"/>
            <a:ext cx="9144000" cy="5138173"/>
          </a:xfrm>
          <a:prstGeom prst="rect">
            <a:avLst/>
          </a:prstGeom>
        </p:spPr>
      </p:pic>
      <p:sp>
        <p:nvSpPr>
          <p:cNvPr id="11" name="Rectangle 10"/>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
        <p:nvSpPr>
          <p:cNvPr id="12" name="Rectangle 11"/>
          <p:cNvSpPr>
            <a:spLocks noChangeArrowheads="1"/>
          </p:cNvSpPr>
          <p:nvPr userDrawn="1"/>
        </p:nvSpPr>
        <p:spPr bwMode="ltGray">
          <a:xfrm>
            <a:off x="8455511"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chemeClr val="bg1">
                    <a:alpha val="60000"/>
                  </a:schemeClr>
                </a:solidFill>
                <a:latin typeface="Arial"/>
                <a:ea typeface="ＭＳ Ｐゴシック"/>
                <a:cs typeface="CiscoSans Thin"/>
              </a:rPr>
              <a:pPr algn="r" defTabSz="610744" fontAlgn="auto">
                <a:spcBef>
                  <a:spcPts val="0"/>
                </a:spcBef>
                <a:spcAft>
                  <a:spcPts val="0"/>
                </a:spcAft>
                <a:defRPr/>
              </a:pPr>
              <a:t>‹#›</a:t>
            </a:fld>
            <a:endParaRPr lang="ja-JP" sz="600" dirty="0">
              <a:solidFill>
                <a:schemeClr val="bg1">
                  <a:alpha val="60000"/>
                </a:schemeClr>
              </a:solidFill>
              <a:latin typeface="Arial"/>
              <a:ea typeface="ＭＳ Ｐゴシック"/>
              <a:cs typeface="CiscoSans Thin"/>
            </a:endParaRPr>
          </a:p>
        </p:txBody>
      </p:sp>
      <p:sp>
        <p:nvSpPr>
          <p:cNvPr id="14" name="Rectangle 4"/>
          <p:cNvSpPr>
            <a:spLocks noChangeArrowheads="1"/>
          </p:cNvSpPr>
          <p:nvPr userDrawn="1"/>
        </p:nvSpPr>
        <p:spPr bwMode="ltGray">
          <a:xfrm>
            <a:off x="5807312"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ja-JP" sz="600" dirty="0">
                <a:solidFill>
                  <a:schemeClr val="bg1">
                    <a:alpha val="60000"/>
                  </a:schemeClr>
                </a:solidFill>
                <a:latin typeface="Arial"/>
                <a:ea typeface="ＭＳ Ｐゴシック"/>
              </a:rPr>
              <a:t>© 2017</a:t>
            </a:r>
            <a:r>
              <a:rPr lang="ja-JP" sz="600" dirty="0" smtClean="0">
                <a:latin typeface="Arial"/>
                <a:ea typeface="ＭＳ Ｐゴシック"/>
              </a:rPr>
              <a:t>  </a:t>
            </a:r>
            <a:r>
              <a:rPr lang="ja-JP" sz="600" dirty="0">
                <a:solidFill>
                  <a:schemeClr val="bg1">
                    <a:alpha val="60000"/>
                  </a:schemeClr>
                </a:solidFill>
                <a:latin typeface="Arial"/>
                <a:ea typeface="ＭＳ Ｐゴシック"/>
              </a:rPr>
              <a:t>Cisco and/or its affiliates</a:t>
            </a:r>
            <a:r>
              <a:rPr lang="ja-JP" sz="600" dirty="0" smtClean="0">
                <a:solidFill>
                  <a:schemeClr val="bg1">
                    <a:alpha val="60000"/>
                  </a:schemeClr>
                </a:solidFill>
                <a:latin typeface="Arial"/>
                <a:ea typeface="ＭＳ Ｐゴシック"/>
              </a:rPr>
              <a:t>.</a:t>
            </a:r>
            <a:r>
              <a:rPr lang="en-US" altLang="ja-JP" sz="600" dirty="0" smtClean="0">
                <a:solidFill>
                  <a:schemeClr val="bg1">
                    <a:alpha val="60000"/>
                  </a:schemeClr>
                </a:solidFill>
                <a:latin typeface="Arial"/>
                <a:ea typeface="ＭＳ Ｐゴシック"/>
              </a:rPr>
              <a:t> </a:t>
            </a:r>
            <a:r>
              <a:rPr lang="ja-JP" sz="600" dirty="0" smtClean="0">
                <a:solidFill>
                  <a:schemeClr val="bg1">
                    <a:alpha val="60000"/>
                  </a:schemeClr>
                </a:solidFill>
                <a:latin typeface="Arial"/>
                <a:ea typeface="ＭＳ Ｐゴシック"/>
              </a:rPr>
              <a:t>All </a:t>
            </a:r>
            <a:r>
              <a:rPr lang="ja-JP" sz="600" dirty="0">
                <a:solidFill>
                  <a:schemeClr val="bg1">
                    <a:alpha val="60000"/>
                  </a:schemeClr>
                </a:solidFill>
                <a:latin typeface="Arial"/>
                <a:ea typeface="ＭＳ Ｐゴシック"/>
              </a:rPr>
              <a:t>rights reserved</a:t>
            </a:r>
            <a:r>
              <a:rPr lang="ja-JP" sz="600" dirty="0" smtClean="0">
                <a:solidFill>
                  <a:schemeClr val="bg1">
                    <a:alpha val="60000"/>
                  </a:schemeClr>
                </a:solidFill>
                <a:latin typeface="Arial"/>
                <a:ea typeface="ＭＳ Ｐゴシック"/>
              </a:rPr>
              <a:t>.</a:t>
            </a:r>
            <a:r>
              <a:rPr lang="en-US" altLang="ja-JP" sz="600" dirty="0" smtClean="0">
                <a:solidFill>
                  <a:schemeClr val="bg1">
                    <a:alpha val="60000"/>
                  </a:schemeClr>
                </a:solidFill>
                <a:latin typeface="Arial"/>
                <a:ea typeface="ＭＳ Ｐゴシック"/>
              </a:rPr>
              <a:t> </a:t>
            </a:r>
            <a:r>
              <a:rPr lang="ja-JP" sz="600" dirty="0" smtClean="0">
                <a:solidFill>
                  <a:schemeClr val="bg1">
                    <a:alpha val="60000"/>
                  </a:schemeClr>
                </a:solidFill>
                <a:latin typeface="Arial"/>
                <a:ea typeface="ＭＳ Ｐゴシック"/>
              </a:rPr>
              <a:t>Cisco </a:t>
            </a:r>
            <a:r>
              <a:rPr lang="en-US" altLang="ja-JP" sz="600" baseline="0" dirty="0" smtClean="0">
                <a:solidFill>
                  <a:schemeClr val="bg1">
                    <a:alpha val="60000"/>
                  </a:schemeClr>
                </a:solidFill>
                <a:latin typeface="Arial"/>
                <a:ea typeface="ＭＳ Ｐゴシック"/>
              </a:rPr>
              <a:t> Public</a:t>
            </a:r>
            <a:endParaRPr lang="ja-JP" sz="600" dirty="0">
              <a:solidFill>
                <a:schemeClr val="bg1">
                  <a:alpha val="60000"/>
                </a:schemeClr>
              </a:solidFill>
              <a:latin typeface="Arial"/>
              <a:ea typeface="ＭＳ Ｐゴシック"/>
            </a:endParaRP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flipH="1" flipV="1">
            <a:off x="530927" y="4671590"/>
            <a:ext cx="1682497" cy="182195"/>
          </a:xfrm>
          <a:prstGeom prst="rect">
            <a:avLst/>
          </a:prstGeom>
        </p:spPr>
      </p:pic>
    </p:spTree>
    <p:extLst>
      <p:ext uri="{BB962C8B-B14F-4D97-AF65-F5344CB8AC3E}">
        <p14:creationId xmlns:p14="http://schemas.microsoft.com/office/powerpoint/2010/main" val="387446259"/>
      </p:ext>
    </p:extLst>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14059441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469" y="391308"/>
            <a:ext cx="2091122" cy="788693"/>
          </a:xfrm>
          <a:prstGeom prst="rect">
            <a:avLst/>
          </a:prstGeom>
        </p:spPr>
      </p:pic>
    </p:spTree>
    <p:extLst>
      <p:ext uri="{BB962C8B-B14F-4D97-AF65-F5344CB8AC3E}">
        <p14:creationId xmlns:p14="http://schemas.microsoft.com/office/powerpoint/2010/main" val="239435011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43779893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580099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420608704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161415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694349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2914781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334078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F5F5F5"/>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54924" y="2225705"/>
            <a:ext cx="5234152" cy="566649"/>
          </a:xfrm>
          <a:prstGeom prst="rect">
            <a:avLst/>
          </a:prstGeom>
        </p:spPr>
      </p:pic>
    </p:spTree>
    <p:extLst>
      <p:ext uri="{BB962C8B-B14F-4D97-AF65-F5344CB8AC3E}">
        <p14:creationId xmlns:p14="http://schemas.microsoft.com/office/powerpoint/2010/main" val="147974899"/>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479521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224449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988055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406884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571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234306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077801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0615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25185353"/>
      </p:ext>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214914851"/>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61205" y="1439060"/>
            <a:ext cx="3950208" cy="2265389"/>
          </a:xfrm>
        </p:spPr>
        <p:txBody>
          <a:bodyPr lIns="61715" tIns="34288" rIns="61715" bIns="34288" rtlCol="0" anchor="ctr">
            <a:noAutofit/>
          </a:bodyPr>
          <a:lstStyle>
            <a:lvl1pPr marL="0" indent="0" algn="l" defTabSz="685748" rtl="0" eaLnBrk="1" latinLnBrk="0" hangingPunct="1">
              <a:lnSpc>
                <a:spcPct val="100000"/>
              </a:lnSpc>
              <a:spcBef>
                <a:spcPct val="0"/>
              </a:spcBef>
              <a:buClr>
                <a:schemeClr val="tx1"/>
              </a:buClr>
              <a:buFont typeface="Ciscolight" pitchFamily="2" charset="0"/>
              <a:buNone/>
              <a:defRPr lang="en-US" sz="4600" b="0" kern="1200" spc="0" baseline="0" dirty="0">
                <a:solidFill>
                  <a:schemeClr val="accent1"/>
                </a:solidFill>
                <a:latin typeface="+mj-lt"/>
                <a:ea typeface="+mj-ea"/>
                <a:cs typeface="+mj-cs"/>
              </a:defRPr>
            </a:lvl1pPr>
          </a:lstStyle>
          <a:p>
            <a:r>
              <a:rPr lang="en-US" dirty="0" smtClean="0"/>
              <a:t>Agenda title</a:t>
            </a:r>
            <a:endParaRPr lang="en-US" dirty="0"/>
          </a:p>
        </p:txBody>
      </p:sp>
      <p:sp>
        <p:nvSpPr>
          <p:cNvPr id="9" name="Text Placeholder 3"/>
          <p:cNvSpPr>
            <a:spLocks noGrp="1"/>
          </p:cNvSpPr>
          <p:nvPr>
            <p:ph type="body" sz="quarter" idx="11" hasCustomPrompt="1"/>
          </p:nvPr>
        </p:nvSpPr>
        <p:spPr>
          <a:xfrm>
            <a:off x="4742106" y="654518"/>
            <a:ext cx="3950208" cy="3840480"/>
          </a:xfrm>
          <a:prstGeom prst="rect">
            <a:avLst/>
          </a:prstGeom>
        </p:spPr>
        <p:txBody>
          <a:bodyPr lIns="91420" tIns="45710" rIns="91420" bIns="45710" anchor="ctr" anchorCtr="0">
            <a:noAutofit/>
          </a:bodyPr>
          <a:lstStyle>
            <a:lvl1pPr marL="0" indent="0">
              <a:lnSpc>
                <a:spcPct val="100000"/>
              </a:lnSpc>
              <a:spcBef>
                <a:spcPts val="0"/>
              </a:spcBef>
              <a:spcAft>
                <a:spcPts val="800"/>
              </a:spcAft>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US" dirty="0" smtClean="0"/>
              <a:t>Click to edit agenda text</a:t>
            </a:r>
          </a:p>
        </p:txBody>
      </p:sp>
      <p:sp>
        <p:nvSpPr>
          <p:cNvPr id="6" name="Rectangle 5"/>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cxnSp>
        <p:nvCxnSpPr>
          <p:cNvPr id="7" name="Straight Connector 6"/>
          <p:cNvCxnSpPr/>
          <p:nvPr userDrawn="1"/>
        </p:nvCxnSpPr>
        <p:spPr>
          <a:xfrm flipH="1">
            <a:off x="4571734" y="1208531"/>
            <a:ext cx="267" cy="2788920"/>
          </a:xfrm>
          <a:prstGeom prst="line">
            <a:avLst/>
          </a:prstGeom>
          <a:ln w="1905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18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529684858"/>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384513141"/>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030100886"/>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92718059"/>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2879980613"/>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745918800"/>
      </p:ext>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75499941"/>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3047643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33846" y="41394"/>
            <a:ext cx="8413138" cy="7654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b" anchorCtr="0" compatLnSpc="1">
            <a:prstTxWarp prst="textNoShape">
              <a:avLst/>
            </a:prstTxWarp>
          </a:bodyPr>
          <a:lstStyle>
            <a:lvl1pPr>
              <a:defRPr lang="en-US" dirty="0">
                <a:solidFill>
                  <a:srgbClr val="FFFFFF"/>
                </a:solidFill>
              </a:defRPr>
            </a:lvl1pPr>
          </a:lstStyle>
          <a:p>
            <a:pPr lvl="0"/>
            <a:r>
              <a:rPr lang="ja-JP" altLang="en-US" smtClean="0"/>
              <a:t>マスター タイトルの書式設定</a:t>
            </a:r>
            <a:endParaRPr lang="en-US" dirty="0"/>
          </a:p>
        </p:txBody>
      </p:sp>
      <p:sp>
        <p:nvSpPr>
          <p:cNvPr id="3" name="Content Placeholder 2"/>
          <p:cNvSpPr>
            <a:spLocks noGrp="1"/>
          </p:cNvSpPr>
          <p:nvPr>
            <p:ph idx="1"/>
          </p:nvPr>
        </p:nvSpPr>
        <p:spPr>
          <a:xfrm>
            <a:off x="333846" y="1085067"/>
            <a:ext cx="8403738" cy="3715533"/>
          </a:xfrm>
          <a:prstGeom prst="rect">
            <a:avLst/>
          </a:prstGeom>
        </p:spPr>
        <p:txBody>
          <a:bodyPr lIns="91440" tIns="45720" rIns="91440" bIns="45720"/>
          <a:lstStyle>
            <a:lvl1pPr>
              <a:spcBef>
                <a:spcPts val="600"/>
              </a:spcBef>
              <a:buClr>
                <a:srgbClr val="168ACB"/>
              </a:buClr>
              <a:defRPr>
                <a:solidFill>
                  <a:srgbClr val="000000"/>
                </a:solidFill>
              </a:defRPr>
            </a:lvl1pPr>
            <a:lvl2pPr>
              <a:spcBef>
                <a:spcPts val="400"/>
              </a:spcBef>
              <a:defRPr>
                <a:solidFill>
                  <a:srgbClr val="000000"/>
                </a:solidFill>
              </a:defRPr>
            </a:lvl2pPr>
            <a:lvl3pPr>
              <a:lnSpc>
                <a:spcPct val="90000"/>
              </a:lnSpc>
              <a:spcBef>
                <a:spcPts val="200"/>
              </a:spcBef>
              <a:defRPr>
                <a:solidFill>
                  <a:srgbClr val="000000"/>
                </a:solidFill>
              </a:defRPr>
            </a:lvl3pPr>
            <a:lvl4pPr>
              <a:lnSpc>
                <a:spcPct val="90000"/>
              </a:lnSpc>
              <a:spcBef>
                <a:spcPts val="200"/>
              </a:spcBef>
              <a:defRPr>
                <a:solidFill>
                  <a:srgbClr val="000000"/>
                </a:solidFill>
              </a:defRPr>
            </a:lvl4pPr>
            <a:lvl5pPr>
              <a:spcBef>
                <a:spcPts val="675"/>
              </a:spcBef>
              <a:defRPr>
                <a:solidFill>
                  <a:schemeClr val="tx1">
                    <a:lumMod val="75000"/>
                  </a:schemeClr>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
        <p:nvSpPr>
          <p:cNvPr id="5" name="Slide Number Placeholder 6"/>
          <p:cNvSpPr>
            <a:spLocks noGrp="1"/>
          </p:cNvSpPr>
          <p:nvPr>
            <p:ph type="sldNum" sz="quarter" idx="4"/>
          </p:nvPr>
        </p:nvSpPr>
        <p:spPr>
          <a:xfrm>
            <a:off x="8783496" y="4954262"/>
            <a:ext cx="366853" cy="189238"/>
          </a:xfrm>
          <a:prstGeom prst="rect">
            <a:avLst/>
          </a:prstGeom>
        </p:spPr>
        <p:txBody>
          <a:bodyPr vert="horz" lIns="91440" tIns="45720" rIns="91440" bIns="45720" rtlCol="0" anchor="ctr"/>
          <a:lstStyle>
            <a:lvl1pPr algn="r">
              <a:defRPr sz="700">
                <a:solidFill>
                  <a:schemeClr val="tx2"/>
                </a:solidFill>
              </a:defRPr>
            </a:lvl1pPr>
          </a:lstStyle>
          <a:p>
            <a:pPr defTabSz="514350" fontAlgn="auto">
              <a:spcBef>
                <a:spcPts val="0"/>
              </a:spcBef>
              <a:spcAft>
                <a:spcPts val="0"/>
              </a:spcAft>
              <a:defRPr/>
            </a:pPr>
            <a:fld id="{2F5CCB13-0A32-4557-88E9-079F0C330695}" type="slidenum">
              <a:rPr lang="en-US" kern="0" smtClean="0"/>
              <a:pPr defTabSz="514350" fontAlgn="auto">
                <a:spcBef>
                  <a:spcPts val="0"/>
                </a:spcBef>
                <a:spcAft>
                  <a:spcPts val="0"/>
                </a:spcAft>
                <a:defRPr/>
              </a:pPr>
              <a:t>‹#›</a:t>
            </a:fld>
            <a:endParaRPr lang="en-US" kern="0" dirty="0"/>
          </a:p>
        </p:txBody>
      </p:sp>
    </p:spTree>
    <p:extLst>
      <p:ext uri="{BB962C8B-B14F-4D97-AF65-F5344CB8AC3E}">
        <p14:creationId xmlns:p14="http://schemas.microsoft.com/office/powerpoint/2010/main" val="3655754532"/>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7" name="Text Placeholder 3"/>
          <p:cNvSpPr>
            <a:spLocks noGrp="1"/>
          </p:cNvSpPr>
          <p:nvPr>
            <p:ph type="body" sz="quarter" idx="10" hasCustomPrompt="1"/>
          </p:nvPr>
        </p:nvSpPr>
        <p:spPr>
          <a:xfrm>
            <a:off x="437767" y="1567542"/>
            <a:ext cx="8268468" cy="2780283"/>
          </a:xfrm>
          <a:prstGeom prst="rect">
            <a:avLst/>
          </a:prstGeom>
        </p:spPr>
        <p:txBody>
          <a:bodyPr lIns="91420" tIns="45710" rIns="91420" bIns="45710">
            <a:noAutofit/>
          </a:bodyPr>
          <a:lstStyle>
            <a:lvl1pPr marL="0" indent="0">
              <a:lnSpc>
                <a:spcPct val="100000"/>
              </a:lnSpc>
              <a:spcBef>
                <a:spcPts val="1800"/>
              </a:spcBef>
              <a:buClr>
                <a:schemeClr val="tx2"/>
              </a:buClr>
              <a:buSzPct val="80000"/>
              <a:buFont typeface="Arial"/>
              <a:buNone/>
              <a:defRPr sz="1800" b="0" i="0">
                <a:solidFill>
                  <a:schemeClr val="tx1"/>
                </a:solidFill>
                <a:latin typeface="+mn-lt"/>
                <a:cs typeface="CiscoSans ExtraLight"/>
              </a:defRPr>
            </a:lvl1pPr>
            <a:lvl2pPr marL="274320" indent="-274320">
              <a:lnSpc>
                <a:spcPct val="100000"/>
              </a:lnSpc>
              <a:spcBef>
                <a:spcPts val="900"/>
              </a:spcBef>
              <a:buClrTx/>
              <a:buSzPct val="100000"/>
              <a:buFont typeface="Wingdings" charset="2"/>
              <a:buChar char="§"/>
              <a:defRPr sz="1800" b="0" i="0">
                <a:solidFill>
                  <a:schemeClr val="tx1"/>
                </a:solidFill>
                <a:latin typeface="+mn-lt"/>
                <a:cs typeface="CiscoSans ExtraLight"/>
              </a:defRPr>
            </a:lvl2pPr>
            <a:lvl3pPr marL="548640" indent="-274320">
              <a:lnSpc>
                <a:spcPct val="100000"/>
              </a:lnSpc>
              <a:spcBef>
                <a:spcPts val="700"/>
              </a:spcBef>
              <a:buClrTx/>
              <a:buSzPct val="100000"/>
              <a:buFont typeface=".AppleSystemUIFont" charset="-120"/>
              <a:buChar char="–"/>
              <a:defRPr sz="1400" b="0" i="0">
                <a:solidFill>
                  <a:schemeClr val="tx1"/>
                </a:solidFill>
                <a:latin typeface="+mn-lt"/>
                <a:cs typeface="CiscoSans ExtraLight"/>
              </a:defRPr>
            </a:lvl3pPr>
            <a:lvl4pPr marL="911035" indent="-171415">
              <a:buClr>
                <a:schemeClr val="tx2"/>
              </a:buClr>
              <a:buSzPct val="80000"/>
              <a:buFont typeface="Arial"/>
              <a:buChar char="•"/>
              <a:defRPr sz="1800" b="0" i="0">
                <a:solidFill>
                  <a:schemeClr val="tx2"/>
                </a:solidFill>
                <a:latin typeface="+mn-lt"/>
                <a:cs typeface="CiscoSans ExtraLight"/>
              </a:defRPr>
            </a:lvl4pPr>
            <a:lvl5pPr marL="1082450" indent="-168240">
              <a:buClr>
                <a:schemeClr val="tx2"/>
              </a:buClr>
              <a:buSzPct val="80000"/>
              <a:buFont typeface="Arial"/>
              <a:buChar char="•"/>
              <a:defRPr sz="1800" b="0" i="0">
                <a:solidFill>
                  <a:schemeClr val="tx2"/>
                </a:solidFill>
                <a:latin typeface="+mn-lt"/>
                <a:cs typeface="CiscoSans ExtraLight"/>
              </a:defRPr>
            </a:lvl5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8772819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Tree>
    <p:extLst>
      <p:ext uri="{BB962C8B-B14F-4D97-AF65-F5344CB8AC3E}">
        <p14:creationId xmlns:p14="http://schemas.microsoft.com/office/powerpoint/2010/main" val="983273904"/>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2" orient="horz" pos="996" userDrawn="1">
          <p15:clr>
            <a:srgbClr val="FBAE40"/>
          </p15:clr>
        </p15:guide>
        <p15:guide id="3" pos="336" userDrawn="1">
          <p15:clr>
            <a:srgbClr val="FBAE40"/>
          </p15:clr>
        </p15:guide>
        <p15:guide id="4" pos="5424" userDrawn="1">
          <p15:clr>
            <a:srgbClr val="FBAE40"/>
          </p15:clr>
        </p15:guide>
        <p15:guide id="5" orient="horz" pos="27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 Blank Slide">
    <p:spTree>
      <p:nvGrpSpPr>
        <p:cNvPr id="1" name=""/>
        <p:cNvGrpSpPr/>
        <p:nvPr/>
      </p:nvGrpSpPr>
      <p:grpSpPr>
        <a:xfrm>
          <a:off x="0" y="0"/>
          <a:ext cx="0" cy="0"/>
          <a:chOff x="0" y="0"/>
          <a:chExt cx="0" cy="0"/>
        </a:xfrm>
      </p:grpSpPr>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Tree>
    <p:extLst>
      <p:ext uri="{BB962C8B-B14F-4D97-AF65-F5344CB8AC3E}">
        <p14:creationId xmlns:p14="http://schemas.microsoft.com/office/powerpoint/2010/main" val="1788431532"/>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1" orient="horz" pos="2748" userDrawn="1">
          <p15:clr>
            <a:srgbClr val="FBAE40"/>
          </p15:clr>
        </p15:guide>
        <p15:guide id="2" orient="horz" pos="396" userDrawn="1">
          <p15:clr>
            <a:srgbClr val="FBAE40"/>
          </p15:clr>
        </p15:guide>
        <p15:guide id="3" pos="336" userDrawn="1">
          <p15:clr>
            <a:srgbClr val="FBAE40"/>
          </p15:clr>
        </p15:guide>
        <p15:guide id="4" pos="54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ue - Big Idea BDM1">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664"/>
            <a:ext cx="9144000" cy="5138173"/>
          </a:xfrm>
          <a:prstGeom prst="rect">
            <a:avLst/>
          </a:prstGeom>
        </p:spPr>
      </p:pic>
      <p:sp>
        <p:nvSpPr>
          <p:cNvPr id="13" name="Rectangle 12"/>
          <p:cNvSpPr/>
          <p:nvPr userDrawn="1"/>
        </p:nvSpPr>
        <p:spPr>
          <a:xfrm>
            <a:off x="0" y="2664"/>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
        <p:nvSpPr>
          <p:cNvPr id="9"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bg1">
                    <a:alpha val="60000"/>
                  </a:schemeClr>
                </a:solidFill>
                <a:latin typeface="Arial"/>
                <a:ea typeface="ＭＳ Ｐゴシック"/>
                <a:cs typeface="CiscoSans Thin"/>
              </a:rPr>
              <a:pPr algn="r" defTabSz="610744" fontAlgn="auto">
                <a:spcBef>
                  <a:spcPts val="0"/>
                </a:spcBef>
                <a:spcAft>
                  <a:spcPts val="0"/>
                </a:spcAft>
                <a:defRPr/>
              </a:pPr>
              <a:t>‹#›</a:t>
            </a:fld>
            <a:endParaRPr lang="ja-JP" sz="600" dirty="0">
              <a:solidFill>
                <a:schemeClr val="bg1">
                  <a:alpha val="60000"/>
                </a:schemeClr>
              </a:solidFill>
              <a:latin typeface="Arial"/>
              <a:ea typeface="ＭＳ Ｐゴシック"/>
              <a:cs typeface="CiscoSans Thin"/>
            </a:endParaRPr>
          </a:p>
        </p:txBody>
      </p:sp>
      <p:sp>
        <p:nvSpPr>
          <p:cNvPr id="15"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ja-JP" sz="600" dirty="0">
                <a:solidFill>
                  <a:schemeClr val="bg1">
                    <a:alpha val="60000"/>
                  </a:schemeClr>
                </a:solidFill>
                <a:latin typeface="Arial"/>
                <a:ea typeface="ＭＳ Ｐゴシック"/>
              </a:rPr>
              <a:t>© 2017</a:t>
            </a:r>
            <a:r>
              <a:rPr lang="ja-JP" sz="600" dirty="0" smtClean="0">
                <a:latin typeface="Arial"/>
                <a:ea typeface="ＭＳ Ｐゴシック"/>
              </a:rPr>
              <a:t>  </a:t>
            </a:r>
            <a:r>
              <a:rPr lang="ja-JP" sz="600" dirty="0">
                <a:solidFill>
                  <a:schemeClr val="bg1">
                    <a:alpha val="60000"/>
                  </a:schemeClr>
                </a:solidFill>
                <a:latin typeface="Arial"/>
                <a:ea typeface="ＭＳ Ｐゴシック"/>
              </a:rPr>
              <a:t>Cisco and/or its affiliates</a:t>
            </a:r>
            <a:r>
              <a:rPr lang="ja-JP" sz="600" dirty="0" smtClean="0">
                <a:solidFill>
                  <a:schemeClr val="bg1">
                    <a:alpha val="60000"/>
                  </a:schemeClr>
                </a:solidFill>
                <a:latin typeface="Arial"/>
                <a:ea typeface="ＭＳ Ｐゴシック"/>
              </a:rPr>
              <a:t>.</a:t>
            </a:r>
            <a:r>
              <a:rPr lang="en-US" altLang="ja-JP" sz="600" dirty="0" smtClean="0">
                <a:solidFill>
                  <a:schemeClr val="bg1">
                    <a:alpha val="60000"/>
                  </a:schemeClr>
                </a:solidFill>
                <a:latin typeface="Arial"/>
                <a:ea typeface="ＭＳ Ｐゴシック"/>
              </a:rPr>
              <a:t> </a:t>
            </a:r>
            <a:r>
              <a:rPr lang="ja-JP" sz="600" dirty="0" smtClean="0">
                <a:solidFill>
                  <a:schemeClr val="bg1">
                    <a:alpha val="60000"/>
                  </a:schemeClr>
                </a:solidFill>
                <a:latin typeface="Arial"/>
                <a:ea typeface="ＭＳ Ｐゴシック"/>
              </a:rPr>
              <a:t>All </a:t>
            </a:r>
            <a:r>
              <a:rPr lang="ja-JP" sz="600" dirty="0">
                <a:solidFill>
                  <a:schemeClr val="bg1">
                    <a:alpha val="60000"/>
                  </a:schemeClr>
                </a:solidFill>
                <a:latin typeface="Arial"/>
                <a:ea typeface="ＭＳ Ｐゴシック"/>
              </a:rPr>
              <a:t>rights reserved</a:t>
            </a:r>
            <a:r>
              <a:rPr lang="ja-JP" sz="600" dirty="0" smtClean="0">
                <a:solidFill>
                  <a:schemeClr val="bg1">
                    <a:alpha val="60000"/>
                  </a:schemeClr>
                </a:solidFill>
                <a:latin typeface="Arial"/>
                <a:ea typeface="ＭＳ Ｐゴシック"/>
              </a:rPr>
              <a:t>.</a:t>
            </a:r>
            <a:r>
              <a:rPr lang="en-US" altLang="ja-JP" sz="600" dirty="0" smtClean="0">
                <a:solidFill>
                  <a:schemeClr val="bg1">
                    <a:alpha val="60000"/>
                  </a:schemeClr>
                </a:solidFill>
                <a:latin typeface="Arial"/>
                <a:ea typeface="ＭＳ Ｐゴシック"/>
              </a:rPr>
              <a:t> </a:t>
            </a:r>
            <a:r>
              <a:rPr lang="ja-JP" sz="600" dirty="0" smtClean="0">
                <a:solidFill>
                  <a:schemeClr val="bg1">
                    <a:alpha val="60000"/>
                  </a:schemeClr>
                </a:solidFill>
                <a:latin typeface="Arial"/>
                <a:ea typeface="ＭＳ Ｐゴシック"/>
              </a:rPr>
              <a:t>Cisco </a:t>
            </a:r>
            <a:r>
              <a:rPr lang="en-US" altLang="ja-JP" sz="600" dirty="0" smtClean="0">
                <a:solidFill>
                  <a:schemeClr val="bg1">
                    <a:alpha val="60000"/>
                  </a:schemeClr>
                </a:solidFill>
                <a:latin typeface="Arial"/>
                <a:ea typeface="ＭＳ Ｐゴシック"/>
              </a:rPr>
              <a:t>Public</a:t>
            </a:r>
            <a:endParaRPr lang="ja-JP" sz="600" dirty="0">
              <a:solidFill>
                <a:schemeClr val="bg1">
                  <a:alpha val="60000"/>
                </a:schemeClr>
              </a:solidFill>
              <a:latin typeface="Arial"/>
              <a:ea typeface="ＭＳ Ｐゴシック"/>
            </a:endParaRPr>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flipH="1" flipV="1">
            <a:off x="530927" y="4671590"/>
            <a:ext cx="1682497" cy="182195"/>
          </a:xfrm>
          <a:prstGeom prst="rect">
            <a:avLst/>
          </a:prstGeom>
        </p:spPr>
      </p:pic>
    </p:spTree>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ue - Big Idea Gartner">
    <p:bg>
      <p:bgPr>
        <a:gradFill>
          <a:gsLst>
            <a:gs pos="25000">
              <a:srgbClr val="7E34AC">
                <a:alpha val="74902"/>
              </a:srgbClr>
            </a:gs>
            <a:gs pos="75000">
              <a:srgbClr val="99318D">
                <a:alpha val="74902"/>
              </a:srgbClr>
            </a:gs>
          </a:gsLst>
          <a:lin ang="33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saturation sat="0"/>
                    </a14:imgEffect>
                    <a14:imgEffect>
                      <a14:brightnessContrast bright="-30000" contrast="-30000"/>
                    </a14:imgEffect>
                  </a14:imgLayer>
                </a14:imgProps>
              </a:ext>
              <a:ext uri="{28A0092B-C50C-407E-A947-70E740481C1C}">
                <a14:useLocalDpi xmlns:a14="http://schemas.microsoft.com/office/drawing/2010/main"/>
              </a:ext>
            </a:extLst>
          </a:blip>
          <a:srcRect/>
          <a:stretch/>
        </p:blipFill>
        <p:spPr>
          <a:xfrm flipH="1">
            <a:off x="0" y="-1"/>
            <a:ext cx="9144000" cy="5143501"/>
          </a:xfrm>
          <a:prstGeom prst="rect">
            <a:avLst/>
          </a:prstGeom>
        </p:spPr>
      </p:pic>
      <p:sp>
        <p:nvSpPr>
          <p:cNvPr id="9" name="Rectangle 8"/>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
        <p:nvSpPr>
          <p:cNvPr id="12" name="Rectangle 11"/>
          <p:cNvSpPr>
            <a:spLocks noChangeArrowheads="1"/>
          </p:cNvSpPr>
          <p:nvPr userDrawn="1"/>
        </p:nvSpPr>
        <p:spPr bwMode="ltGray">
          <a:xfrm>
            <a:off x="8455511"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ＭＳ Ｐゴシック"/>
                <a:cs typeface="CiscoSans Thin"/>
              </a:rPr>
              <a:pPr algn="r" defTabSz="610744" fontAlgn="auto">
                <a:spcBef>
                  <a:spcPts val="0"/>
                </a:spcBef>
                <a:spcAft>
                  <a:spcPts val="0"/>
                </a:spcAft>
                <a:defRPr/>
              </a:pPr>
              <a:t>‹#›</a:t>
            </a:fld>
            <a:endParaRPr lang="ja-JP" sz="600" dirty="0">
              <a:solidFill>
                <a:srgbClr val="FFFFFF">
                  <a:alpha val="60000"/>
                </a:srgbClr>
              </a:solidFill>
              <a:latin typeface="Arial"/>
              <a:ea typeface="ＭＳ Ｐゴシック"/>
              <a:cs typeface="CiscoSans Thin"/>
            </a:endParaRPr>
          </a:p>
        </p:txBody>
      </p:sp>
      <p:sp>
        <p:nvSpPr>
          <p:cNvPr id="14" name="Rectangle 4"/>
          <p:cNvSpPr>
            <a:spLocks noChangeArrowheads="1"/>
          </p:cNvSpPr>
          <p:nvPr userDrawn="1"/>
        </p:nvSpPr>
        <p:spPr bwMode="ltGray">
          <a:xfrm>
            <a:off x="5807312"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ja-JP" sz="600" dirty="0">
                <a:solidFill>
                  <a:srgbClr val="FFFFFF">
                    <a:alpha val="60000"/>
                  </a:srgbClr>
                </a:solidFill>
                <a:latin typeface="Arial"/>
                <a:ea typeface="ＭＳ Ｐゴシック"/>
              </a:rPr>
              <a:t>© 2017</a:t>
            </a:r>
            <a:r>
              <a:rPr lang="ja-JP" sz="600" dirty="0" smtClean="0">
                <a:latin typeface="Arial"/>
                <a:ea typeface="ＭＳ Ｐゴシック"/>
              </a:rPr>
              <a:t>  </a:t>
            </a:r>
            <a:r>
              <a:rPr lang="ja-JP" sz="600" dirty="0">
                <a:solidFill>
                  <a:srgbClr val="FFFFFF">
                    <a:alpha val="60000"/>
                  </a:srgbClr>
                </a:solidFill>
                <a:latin typeface="Arial"/>
                <a:ea typeface="ＭＳ Ｐゴシック"/>
              </a:rPr>
              <a:t>Cisco and/or its affiliates</a:t>
            </a:r>
            <a:r>
              <a:rPr lang="ja-JP" sz="600" dirty="0" smtClean="0">
                <a:solidFill>
                  <a:srgbClr val="FFFFFF">
                    <a:alpha val="60000"/>
                  </a:srgbClr>
                </a:solidFill>
                <a:latin typeface="Arial"/>
                <a:ea typeface="ＭＳ Ｐゴシック"/>
              </a:rPr>
              <a:t>.</a:t>
            </a:r>
            <a:r>
              <a:rPr lang="en-US" altLang="ja-JP" sz="600" dirty="0" smtClean="0">
                <a:solidFill>
                  <a:srgbClr val="FFFFFF">
                    <a:alpha val="60000"/>
                  </a:srgbClr>
                </a:solidFill>
                <a:latin typeface="Arial"/>
                <a:ea typeface="ＭＳ Ｐゴシック"/>
              </a:rPr>
              <a:t> </a:t>
            </a:r>
            <a:r>
              <a:rPr lang="ja-JP" sz="600" dirty="0" smtClean="0">
                <a:solidFill>
                  <a:srgbClr val="FFFFFF">
                    <a:alpha val="60000"/>
                  </a:srgbClr>
                </a:solidFill>
                <a:latin typeface="Arial"/>
                <a:ea typeface="ＭＳ Ｐゴシック"/>
              </a:rPr>
              <a:t>All </a:t>
            </a:r>
            <a:r>
              <a:rPr lang="ja-JP" sz="600" dirty="0">
                <a:solidFill>
                  <a:srgbClr val="FFFFFF">
                    <a:alpha val="60000"/>
                  </a:srgbClr>
                </a:solidFill>
                <a:latin typeface="Arial"/>
                <a:ea typeface="ＭＳ Ｐゴシック"/>
              </a:rPr>
              <a:t>rights reserved</a:t>
            </a:r>
            <a:r>
              <a:rPr lang="ja-JP" sz="600" dirty="0" smtClean="0">
                <a:solidFill>
                  <a:srgbClr val="FFFFFF">
                    <a:alpha val="60000"/>
                  </a:srgbClr>
                </a:solidFill>
                <a:latin typeface="Arial"/>
                <a:ea typeface="ＭＳ Ｐゴシック"/>
              </a:rPr>
              <a:t>.</a:t>
            </a:r>
            <a:r>
              <a:rPr lang="en-US" altLang="ja-JP" sz="600" dirty="0" smtClean="0">
                <a:solidFill>
                  <a:srgbClr val="FFFFFF">
                    <a:alpha val="60000"/>
                  </a:srgbClr>
                </a:solidFill>
                <a:latin typeface="Arial"/>
                <a:ea typeface="ＭＳ Ｐゴシック"/>
              </a:rPr>
              <a:t> </a:t>
            </a:r>
            <a:r>
              <a:rPr lang="ja-JP" sz="600" dirty="0" smtClean="0">
                <a:solidFill>
                  <a:srgbClr val="FFFFFF">
                    <a:alpha val="60000"/>
                  </a:srgbClr>
                </a:solidFill>
                <a:latin typeface="Arial"/>
                <a:ea typeface="ＭＳ Ｐゴシック"/>
              </a:rPr>
              <a:t>Cisco </a:t>
            </a:r>
            <a:r>
              <a:rPr lang="en-US" altLang="ja-JP" sz="600" dirty="0" smtClean="0">
                <a:solidFill>
                  <a:srgbClr val="FFFFFF">
                    <a:alpha val="60000"/>
                  </a:srgbClr>
                </a:solidFill>
                <a:latin typeface="Arial"/>
                <a:ea typeface="ＭＳ Ｐゴシック"/>
              </a:rPr>
              <a:t>Public</a:t>
            </a:r>
            <a:endParaRPr lang="ja-JP" sz="600" dirty="0">
              <a:solidFill>
                <a:srgbClr val="FFFFFF">
                  <a:alpha val="60000"/>
                </a:srgbClr>
              </a:solidFill>
              <a:latin typeface="Arial"/>
              <a:ea typeface="ＭＳ Ｐゴシック"/>
            </a:endParaRP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flipH="1" flipV="1">
            <a:off x="530927" y="4671590"/>
            <a:ext cx="1682497" cy="182195"/>
          </a:xfrm>
          <a:prstGeom prst="rect">
            <a:avLst/>
          </a:prstGeom>
        </p:spPr>
      </p:pic>
    </p:spTree>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ue - Big Idea Global Stat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flipH="1">
            <a:off x="0" y="1"/>
            <a:ext cx="9144000" cy="5143500"/>
          </a:xfrm>
          <a:prstGeom prst="rect">
            <a:avLst/>
          </a:prstGeom>
        </p:spPr>
      </p:pic>
      <p:sp>
        <p:nvSpPr>
          <p:cNvPr id="13" name="Rectangle 12"/>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9"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bg1"/>
                </a:solidFill>
              </a:defRPr>
            </a:lvl1pPr>
          </a:lstStyle>
          <a:p>
            <a:pPr lvl="0"/>
            <a:r>
              <a:rPr lang="en-US" dirty="0" smtClean="0"/>
              <a:t>Click to edit title</a:t>
            </a:r>
            <a:endParaRPr lang="en-GB" dirty="0"/>
          </a:p>
        </p:txBody>
      </p:sp>
      <p:sp>
        <p:nvSpPr>
          <p:cNvPr id="15"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1"/>
                </a:solidFill>
                <a:ea typeface="Arial"/>
                <a:cs typeface="Arial"/>
              </a:defRPr>
            </a:lvl1pPr>
          </a:lstStyle>
          <a:p>
            <a:pPr lvl="0"/>
            <a:r>
              <a:rPr lang="en-US" dirty="0" smtClean="0"/>
              <a:t>Click to edit subtitle</a:t>
            </a:r>
          </a:p>
        </p:txBody>
      </p:sp>
      <p:sp>
        <p:nvSpPr>
          <p:cNvPr id="10" name="Rectangle 9"/>
          <p:cNvSpPr>
            <a:spLocks noChangeArrowheads="1"/>
          </p:cNvSpPr>
          <p:nvPr userDrawn="1"/>
        </p:nvSpPr>
        <p:spPr bwMode="ltGray">
          <a:xfrm>
            <a:off x="8455511"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ＭＳ Ｐゴシック"/>
                <a:cs typeface="CiscoSans Thin"/>
              </a:rPr>
              <a:pPr algn="r" defTabSz="610744" fontAlgn="auto">
                <a:spcBef>
                  <a:spcPts val="0"/>
                </a:spcBef>
                <a:spcAft>
                  <a:spcPts val="0"/>
                </a:spcAft>
                <a:defRPr/>
              </a:pPr>
              <a:t>‹#›</a:t>
            </a:fld>
            <a:endParaRPr lang="ja-JP" sz="600" dirty="0">
              <a:solidFill>
                <a:srgbClr val="FFFFFF">
                  <a:alpha val="60000"/>
                </a:srgbClr>
              </a:solidFill>
              <a:latin typeface="Arial"/>
              <a:ea typeface="ＭＳ Ｐゴシック"/>
              <a:cs typeface="CiscoSans Thin"/>
            </a:endParaRPr>
          </a:p>
        </p:txBody>
      </p:sp>
      <p:sp>
        <p:nvSpPr>
          <p:cNvPr id="16" name="Rectangle 4"/>
          <p:cNvSpPr>
            <a:spLocks noChangeArrowheads="1"/>
          </p:cNvSpPr>
          <p:nvPr userDrawn="1"/>
        </p:nvSpPr>
        <p:spPr bwMode="ltGray">
          <a:xfrm>
            <a:off x="5807312"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ja-JP" sz="600" dirty="0">
                <a:solidFill>
                  <a:srgbClr val="FFFFFF">
                    <a:alpha val="60000"/>
                  </a:srgbClr>
                </a:solidFill>
                <a:latin typeface="Arial"/>
                <a:ea typeface="ＭＳ Ｐゴシック"/>
              </a:rPr>
              <a:t>© 2017</a:t>
            </a:r>
            <a:r>
              <a:rPr lang="ja-JP" sz="600" dirty="0" smtClean="0">
                <a:latin typeface="Arial"/>
                <a:ea typeface="ＭＳ Ｐゴシック"/>
              </a:rPr>
              <a:t>  </a:t>
            </a:r>
            <a:r>
              <a:rPr lang="ja-JP" sz="600" dirty="0">
                <a:solidFill>
                  <a:srgbClr val="FFFFFF">
                    <a:alpha val="60000"/>
                  </a:srgbClr>
                </a:solidFill>
                <a:latin typeface="Arial"/>
                <a:ea typeface="ＭＳ Ｐゴシック"/>
              </a:rPr>
              <a:t>Cisco and/or its affiliates</a:t>
            </a:r>
            <a:r>
              <a:rPr lang="ja-JP" sz="600" dirty="0" smtClean="0">
                <a:solidFill>
                  <a:srgbClr val="FFFFFF">
                    <a:alpha val="60000"/>
                  </a:srgbClr>
                </a:solidFill>
                <a:latin typeface="Arial"/>
                <a:ea typeface="ＭＳ Ｐゴシック"/>
              </a:rPr>
              <a:t>.</a:t>
            </a:r>
            <a:r>
              <a:rPr lang="en-US" altLang="ja-JP" sz="600" dirty="0" smtClean="0">
                <a:solidFill>
                  <a:srgbClr val="FFFFFF">
                    <a:alpha val="60000"/>
                  </a:srgbClr>
                </a:solidFill>
                <a:latin typeface="Arial"/>
                <a:ea typeface="ＭＳ Ｐゴシック"/>
              </a:rPr>
              <a:t> </a:t>
            </a:r>
            <a:r>
              <a:rPr lang="ja-JP" sz="600" dirty="0" smtClean="0">
                <a:solidFill>
                  <a:srgbClr val="FFFFFF">
                    <a:alpha val="60000"/>
                  </a:srgbClr>
                </a:solidFill>
                <a:latin typeface="Arial"/>
                <a:ea typeface="ＭＳ Ｐゴシック"/>
              </a:rPr>
              <a:t>All </a:t>
            </a:r>
            <a:r>
              <a:rPr lang="ja-JP" sz="600" dirty="0">
                <a:solidFill>
                  <a:srgbClr val="FFFFFF">
                    <a:alpha val="60000"/>
                  </a:srgbClr>
                </a:solidFill>
                <a:latin typeface="Arial"/>
                <a:ea typeface="ＭＳ Ｐゴシック"/>
              </a:rPr>
              <a:t>rights reserved</a:t>
            </a:r>
            <a:r>
              <a:rPr lang="ja-JP" sz="600" dirty="0" smtClean="0">
                <a:solidFill>
                  <a:srgbClr val="FFFFFF">
                    <a:alpha val="60000"/>
                  </a:srgbClr>
                </a:solidFill>
                <a:latin typeface="Arial"/>
                <a:ea typeface="ＭＳ Ｐゴシック"/>
              </a:rPr>
              <a:t>.</a:t>
            </a:r>
            <a:r>
              <a:rPr lang="en-US" altLang="ja-JP" sz="600" dirty="0" smtClean="0">
                <a:solidFill>
                  <a:srgbClr val="FFFFFF">
                    <a:alpha val="60000"/>
                  </a:srgbClr>
                </a:solidFill>
                <a:latin typeface="Arial"/>
                <a:ea typeface="ＭＳ Ｐゴシック"/>
              </a:rPr>
              <a:t> </a:t>
            </a:r>
            <a:r>
              <a:rPr lang="ja-JP" sz="600" dirty="0" smtClean="0">
                <a:solidFill>
                  <a:srgbClr val="FFFFFF">
                    <a:alpha val="60000"/>
                  </a:srgbClr>
                </a:solidFill>
                <a:latin typeface="Arial"/>
                <a:ea typeface="ＭＳ Ｐゴシック"/>
              </a:rPr>
              <a:t>Cisco </a:t>
            </a:r>
            <a:r>
              <a:rPr lang="en-US" altLang="ja-JP" sz="600" dirty="0" smtClean="0">
                <a:solidFill>
                  <a:srgbClr val="FFFFFF">
                    <a:alpha val="60000"/>
                  </a:srgbClr>
                </a:solidFill>
                <a:latin typeface="Arial"/>
                <a:ea typeface="ＭＳ Ｐゴシック"/>
              </a:rPr>
              <a:t>Public</a:t>
            </a:r>
            <a:endParaRPr lang="ja-JP" sz="600" dirty="0">
              <a:solidFill>
                <a:srgbClr val="FFFFFF">
                  <a:alpha val="60000"/>
                </a:srgbClr>
              </a:solidFill>
              <a:latin typeface="Arial"/>
              <a:ea typeface="ＭＳ Ｐゴシック"/>
            </a:endParaRPr>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flipH="1" flipV="1">
            <a:off x="530927" y="4671590"/>
            <a:ext cx="1682497" cy="182195"/>
          </a:xfrm>
          <a:prstGeom prst="rect">
            <a:avLst/>
          </a:prstGeom>
        </p:spPr>
      </p:pic>
    </p:spTree>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20" Type="http://schemas.openxmlformats.org/officeDocument/2006/relationships/slideLayout" Target="../slideLayouts/slideLayout31.xml"/><Relationship Id="rId21" Type="http://schemas.openxmlformats.org/officeDocument/2006/relationships/slideLayout" Target="../slideLayouts/slideLayout32.xml"/><Relationship Id="rId22" Type="http://schemas.openxmlformats.org/officeDocument/2006/relationships/slideLayout" Target="../slideLayouts/slideLayout33.xml"/><Relationship Id="rId23" Type="http://schemas.openxmlformats.org/officeDocument/2006/relationships/slideLayout" Target="../slideLayouts/slideLayout34.xml"/><Relationship Id="rId24" Type="http://schemas.openxmlformats.org/officeDocument/2006/relationships/slideLayout" Target="../slideLayouts/slideLayout35.xml"/><Relationship Id="rId25" Type="http://schemas.openxmlformats.org/officeDocument/2006/relationships/slideLayout" Target="../slideLayouts/slideLayout36.xml"/><Relationship Id="rId26" Type="http://schemas.openxmlformats.org/officeDocument/2006/relationships/slideLayout" Target="../slideLayouts/slideLayout37.xml"/><Relationship Id="rId27" Type="http://schemas.openxmlformats.org/officeDocument/2006/relationships/slideLayout" Target="../slideLayouts/slideLayout38.xml"/><Relationship Id="rId28" Type="http://schemas.openxmlformats.org/officeDocument/2006/relationships/theme" Target="../theme/theme2.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slideLayout" Target="../slideLayouts/slideLayout29.xml"/><Relationship Id="rId19" Type="http://schemas.openxmlformats.org/officeDocument/2006/relationships/slideLayout" Target="../slideLayouts/slideLayout30.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489098"/>
            <a:ext cx="8290598" cy="37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en-US" altLang="ja-JP" dirty="0" smtClean="0"/>
              <a:t>Click to edit title</a:t>
            </a:r>
          </a:p>
        </p:txBody>
      </p:sp>
      <p:sp>
        <p:nvSpPr>
          <p:cNvPr id="12" name="Rectangle 7"/>
          <p:cNvSpPr>
            <a:spLocks noChangeArrowheads="1"/>
          </p:cNvSpPr>
          <p:nvPr/>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altLang="ja-JP" sz="600" smtClean="0">
                <a:solidFill>
                  <a:srgbClr val="000000">
                    <a:alpha val="25000"/>
                  </a:srgbClr>
                </a:solidFill>
                <a:latin typeface="Arial"/>
                <a:ea typeface="ＭＳ Ｐゴシック"/>
                <a:cs typeface="CiscoSans Thin"/>
              </a:rPr>
              <a:pPr algn="r" defTabSz="610744" fontAlgn="auto">
                <a:spcBef>
                  <a:spcPts val="0"/>
                </a:spcBef>
                <a:spcAft>
                  <a:spcPts val="0"/>
                </a:spcAft>
                <a:defRPr/>
              </a:pPr>
              <a:t>‹#›</a:t>
            </a:fld>
            <a:endParaRPr lang="ja-JP" altLang="en-US" sz="600" dirty="0">
              <a:solidFill>
                <a:srgbClr val="000000">
                  <a:alpha val="25000"/>
                </a:srgbClr>
              </a:solidFill>
              <a:latin typeface="Arial"/>
              <a:ea typeface="ＭＳ Ｐゴシック"/>
              <a:cs typeface="CiscoSans Thin"/>
            </a:endParaRPr>
          </a:p>
        </p:txBody>
      </p:sp>
      <p:sp>
        <p:nvSpPr>
          <p:cNvPr id="13" name="Rectangle 4"/>
          <p:cNvSpPr>
            <a:spLocks noChangeArrowheads="1"/>
          </p:cNvSpPr>
          <p:nvPr/>
        </p:nvSpPr>
        <p:spPr bwMode="ltGray">
          <a:xfrm>
            <a:off x="5809959" y="4594565"/>
            <a:ext cx="2658018" cy="339184"/>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altLang="ja-JP" sz="600" dirty="0">
                <a:solidFill>
                  <a:srgbClr val="000000">
                    <a:alpha val="25000"/>
                  </a:srgbClr>
                </a:solidFill>
                <a:latin typeface="Arial"/>
                <a:ea typeface="ＭＳ Ｐゴシック"/>
              </a:rPr>
              <a:t>© </a:t>
            </a:r>
            <a:r>
              <a:rPr lang="en-US" altLang="ja-JP" sz="600" dirty="0" smtClean="0">
                <a:solidFill>
                  <a:srgbClr val="000000">
                    <a:alpha val="25000"/>
                  </a:srgbClr>
                </a:solidFill>
                <a:latin typeface="Arial"/>
                <a:ea typeface="ＭＳ Ｐゴシック"/>
              </a:rPr>
              <a:t>2017</a:t>
            </a:r>
            <a:r>
              <a:rPr lang="ja-JP" altLang="en-US" dirty="0" smtClean="0">
                <a:latin typeface="Arial"/>
                <a:ea typeface="ＭＳ Ｐゴシック"/>
              </a:rPr>
              <a:t> </a:t>
            </a:r>
            <a:r>
              <a:rPr lang="en-US" altLang="ja-JP" sz="600" dirty="0" smtClean="0">
                <a:solidFill>
                  <a:srgbClr val="000000">
                    <a:alpha val="25000"/>
                  </a:srgbClr>
                </a:solidFill>
                <a:latin typeface="Arial"/>
                <a:ea typeface="ＭＳ Ｐゴシック"/>
              </a:rPr>
              <a:t>Cisco </a:t>
            </a:r>
            <a:r>
              <a:rPr lang="en-US" altLang="ja-JP" sz="600" dirty="0">
                <a:solidFill>
                  <a:srgbClr val="000000">
                    <a:alpha val="25000"/>
                  </a:srgbClr>
                </a:solidFill>
                <a:latin typeface="Arial"/>
                <a:ea typeface="ＭＳ Ｐゴシック"/>
              </a:rPr>
              <a:t>and/or its affiliates</a:t>
            </a:r>
            <a:r>
              <a:rPr lang="en-US" altLang="ja-JP" sz="600" dirty="0" smtClean="0">
                <a:solidFill>
                  <a:srgbClr val="000000">
                    <a:alpha val="25000"/>
                  </a:srgbClr>
                </a:solidFill>
                <a:latin typeface="Arial"/>
                <a:ea typeface="ＭＳ Ｐゴシック"/>
              </a:rPr>
              <a:t>. All </a:t>
            </a:r>
            <a:r>
              <a:rPr lang="en-US" altLang="ja-JP" sz="600" dirty="0">
                <a:solidFill>
                  <a:srgbClr val="000000">
                    <a:alpha val="25000"/>
                  </a:srgbClr>
                </a:solidFill>
                <a:latin typeface="Arial"/>
                <a:ea typeface="ＭＳ Ｐゴシック"/>
              </a:rPr>
              <a:t>rights reserved</a:t>
            </a:r>
            <a:r>
              <a:rPr lang="en-US" altLang="ja-JP" sz="600" dirty="0" smtClean="0">
                <a:solidFill>
                  <a:srgbClr val="000000">
                    <a:alpha val="25000"/>
                  </a:srgbClr>
                </a:solidFill>
                <a:latin typeface="Arial"/>
                <a:ea typeface="ＭＳ Ｐゴシック"/>
              </a:rPr>
              <a:t>. Cisco Public</a:t>
            </a:r>
            <a:endParaRPr lang="en-US" altLang="ja-JP" sz="600" dirty="0">
              <a:solidFill>
                <a:srgbClr val="000000">
                  <a:alpha val="25000"/>
                </a:srgbClr>
              </a:solidFill>
              <a:latin typeface="Arial"/>
              <a:ea typeface="ＭＳ Ｐゴシック"/>
            </a:endParaRPr>
          </a:p>
        </p:txBody>
      </p:sp>
      <p:pic>
        <p:nvPicPr>
          <p:cNvPr id="9" name="Picture 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533400" y="4671590"/>
            <a:ext cx="1682496" cy="182147"/>
          </a:xfrm>
          <a:prstGeom prst="rect">
            <a:avLst/>
          </a:prstGeom>
        </p:spPr>
      </p:pic>
    </p:spTree>
  </p:cSld>
  <p:clrMap bg1="lt1" tx1="dk1" bg2="lt2" tx2="dk2" accent1="accent1" accent2="accent2" accent3="accent3" accent4="accent4" accent5="accent5" accent6="accent6" hlink="hlink" folHlink="folHlink"/>
  <p:sldLayoutIdLst>
    <p:sldLayoutId id="2147484015" r:id="rId1"/>
    <p:sldLayoutId id="2147483998" r:id="rId2"/>
    <p:sldLayoutId id="2147484067" r:id="rId3"/>
    <p:sldLayoutId id="2147484056" r:id="rId4"/>
    <p:sldLayoutId id="2147484058" r:id="rId5"/>
    <p:sldLayoutId id="2147484059" r:id="rId6"/>
    <p:sldLayoutId id="2147484115" r:id="rId7"/>
    <p:sldLayoutId id="2147484116" r:id="rId8"/>
    <p:sldLayoutId id="2147484117" r:id="rId9"/>
    <p:sldLayoutId id="2147484133" r:id="rId10"/>
    <p:sldLayoutId id="2147484134" r:id="rId11"/>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400" kern="1200" baseline="0" dirty="0">
          <a:solidFill>
            <a:schemeClr val="tx1"/>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2017  Cisco and/or its affiliates. All rights reserved.   Cisco </a:t>
            </a:r>
            <a:r>
              <a:rPr lang="en-US" altLang="ja-JP" sz="600" spc="20" baseline="0" dirty="0" smtClean="0">
                <a:solidFill>
                  <a:schemeClr val="bg2">
                    <a:lumMod val="65000"/>
                  </a:schemeClr>
                </a:solidFill>
                <a:latin typeface="+mn-lt"/>
                <a:ea typeface="+mn-ea"/>
                <a:cs typeface="CiscoSans Thin"/>
              </a:rPr>
              <a:t>Public</a:t>
            </a:r>
            <a:endParaRPr lang="en-US" sz="600" spc="20" baseline="0" dirty="0">
              <a:solidFill>
                <a:schemeClr val="bg2">
                  <a:lumMod val="65000"/>
                </a:schemeClr>
              </a:solidFill>
              <a:latin typeface="+mn-lt"/>
              <a:ea typeface="+mn-ea"/>
              <a:cs typeface="CiscoSans Thin"/>
            </a:endParaRPr>
          </a:p>
        </p:txBody>
      </p:sp>
    </p:spTree>
    <p:extLst>
      <p:ext uri="{BB962C8B-B14F-4D97-AF65-F5344CB8AC3E}">
        <p14:creationId xmlns:p14="http://schemas.microsoft.com/office/powerpoint/2010/main" val="723855091"/>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 id="2147484149" r:id="rId14"/>
    <p:sldLayoutId id="2147484150" r:id="rId15"/>
    <p:sldLayoutId id="2147484151" r:id="rId16"/>
    <p:sldLayoutId id="2147484152" r:id="rId17"/>
    <p:sldLayoutId id="2147484153" r:id="rId18"/>
    <p:sldLayoutId id="2147484154" r:id="rId19"/>
    <p:sldLayoutId id="2147484155" r:id="rId20"/>
    <p:sldLayoutId id="2147484156" r:id="rId21"/>
    <p:sldLayoutId id="2147484157" r:id="rId22"/>
    <p:sldLayoutId id="2147484158" r:id="rId23"/>
    <p:sldLayoutId id="2147484159" r:id="rId24"/>
    <p:sldLayoutId id="2147484160" r:id="rId25"/>
    <p:sldLayoutId id="2147484161" r:id="rId26"/>
    <p:sldLayoutId id="2147484162" r:id="rId27"/>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4.wdp"/><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17.wmf"/><Relationship Id="rId4" Type="http://schemas.openxmlformats.org/officeDocument/2006/relationships/image" Target="../media/image18.wmf"/><Relationship Id="rId5" Type="http://schemas.openxmlformats.org/officeDocument/2006/relationships/image" Target="../media/image19.wmf"/><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wmf"/><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wmf"/><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AD3D"/>
        </a:solidFill>
        <a:effectLst/>
      </p:bgPr>
    </p:bg>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260" y="-91463"/>
            <a:ext cx="3633457" cy="3633457"/>
          </a:xfrm>
          <a:prstGeom prst="rect">
            <a:avLst/>
          </a:prstGeom>
        </p:spPr>
      </p:pic>
      <p:sp>
        <p:nvSpPr>
          <p:cNvPr id="9" name="円/楕円 8"/>
          <p:cNvSpPr/>
          <p:nvPr/>
        </p:nvSpPr>
        <p:spPr>
          <a:xfrm>
            <a:off x="8257475" y="2362779"/>
            <a:ext cx="651242" cy="65124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smtClean="0">
              <a:ln>
                <a:noFill/>
              </a:ln>
              <a:solidFill>
                <a:srgbClr val="005073"/>
              </a:solidFill>
              <a:effectLst/>
              <a:uLnTx/>
              <a:uFillTx/>
              <a:latin typeface="CiscoSansTT ExtraLight"/>
              <a:ea typeface="+mn-ea"/>
              <a:cs typeface="+mn-cs"/>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807" y="3041804"/>
            <a:ext cx="632383" cy="2352678"/>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987" y="3680123"/>
            <a:ext cx="632383" cy="2352678"/>
          </a:xfrm>
          <a:prstGeom prst="rect">
            <a:avLst/>
          </a:prstGeom>
        </p:spPr>
      </p:pic>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3679" y="3482149"/>
            <a:ext cx="632383" cy="2352678"/>
          </a:xfrm>
          <a:prstGeom prst="rect">
            <a:avLst/>
          </a:prstGeom>
        </p:spPr>
      </p:pic>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9968" y="1992762"/>
            <a:ext cx="1313014" cy="5143500"/>
          </a:xfrm>
          <a:prstGeom prst="rect">
            <a:avLst/>
          </a:prstGeom>
        </p:spPr>
      </p:pic>
      <p:sp>
        <p:nvSpPr>
          <p:cNvPr id="18" name="円/楕円 17"/>
          <p:cNvSpPr/>
          <p:nvPr/>
        </p:nvSpPr>
        <p:spPr>
          <a:xfrm>
            <a:off x="3129557" y="2890752"/>
            <a:ext cx="651242" cy="651242"/>
          </a:xfrm>
          <a:prstGeom prst="ellipse">
            <a:avLst/>
          </a:prstGeom>
          <a:solidFill>
            <a:schemeClr val="bg2">
              <a:alpha val="3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smtClean="0">
              <a:ln>
                <a:noFill/>
              </a:ln>
              <a:solidFill>
                <a:srgbClr val="005073"/>
              </a:solidFill>
              <a:effectLst/>
              <a:uLnTx/>
              <a:uFillTx/>
              <a:latin typeface="CiscoSansTT ExtraLight"/>
              <a:ea typeface="+mn-ea"/>
              <a:cs typeface="+mn-cs"/>
            </a:endParaRPr>
          </a:p>
        </p:txBody>
      </p:sp>
      <p:sp>
        <p:nvSpPr>
          <p:cNvPr id="24" name="Text Placeholder 3"/>
          <p:cNvSpPr txBox="1">
            <a:spLocks/>
          </p:cNvSpPr>
          <p:nvPr/>
        </p:nvSpPr>
        <p:spPr>
          <a:xfrm>
            <a:off x="678188" y="4088174"/>
            <a:ext cx="8230366" cy="288131"/>
          </a:xfrm>
          <a:prstGeom prst="rect">
            <a:avLst/>
          </a:prstGeom>
        </p:spPr>
        <p:txBody>
          <a:bodyPr lIns="91420" tIns="45710" rIns="91420" bIns="45710"/>
          <a:lstStyle>
            <a:lvl1pPr marL="0" indent="0" algn="l" defTabSz="684213" rtl="0" eaLnBrk="1" fontAlgn="base" hangingPunct="1">
              <a:lnSpc>
                <a:spcPct val="95000"/>
              </a:lnSpc>
              <a:spcBef>
                <a:spcPts val="1075"/>
              </a:spcBef>
              <a:spcAft>
                <a:spcPct val="0"/>
              </a:spcAft>
              <a:buClr>
                <a:schemeClr val="tx2"/>
              </a:buClr>
              <a:buSzPct val="90000"/>
              <a:buFontTx/>
              <a:buNone/>
              <a:defRPr lang="en-US" sz="1600" b="0" i="0" kern="1200" dirty="0" smtClean="0">
                <a:solidFill>
                  <a:schemeClr val="bg1"/>
                </a:solidFill>
                <a:latin typeface="+mn-lt"/>
                <a:ea typeface="+mn-ea"/>
                <a:cs typeface="CiscoSansTT ExtraLight"/>
              </a:defRPr>
            </a:lvl1pPr>
            <a:lvl2pPr marL="358775" indent="-215900" algn="l" defTabSz="684213" rtl="0" eaLnBrk="1" fontAlgn="base" hangingPunct="1">
              <a:lnSpc>
                <a:spcPct val="95000"/>
              </a:lnSpc>
              <a:spcBef>
                <a:spcPts val="600"/>
              </a:spcBef>
              <a:spcAft>
                <a:spcPct val="0"/>
              </a:spcAft>
              <a:buClr>
                <a:schemeClr val="tx2"/>
              </a:buClr>
              <a:buFontTx/>
              <a:buNone/>
              <a:defRPr lang="en-US" sz="1500" kern="1200" dirty="0" smtClean="0">
                <a:solidFill>
                  <a:schemeClr val="bg1"/>
                </a:solidFill>
                <a:latin typeface="+mj-lt"/>
                <a:ea typeface="+mn-ea"/>
                <a:cs typeface="+mn-cs"/>
              </a:defRPr>
            </a:lvl2pPr>
            <a:lvl3pPr marL="431800"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3pPr>
            <a:lvl4pPr marL="503238"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4pPr>
            <a:lvl5pPr marL="574675"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dirty="0" smtClean="0">
                <a:latin typeface="Arial"/>
                <a:ea typeface="ＭＳ Ｐゴシック"/>
              </a:rPr>
              <a:t>シニア </a:t>
            </a:r>
            <a:r>
              <a:rPr lang="ja-JP" altLang="en-US" dirty="0" smtClean="0">
                <a:latin typeface="Arial"/>
                <a:ea typeface="ＭＳ Ｐゴシック"/>
              </a:rPr>
              <a:t>サイバー</a:t>
            </a:r>
            <a:r>
              <a:rPr lang="en-US" altLang="ja-JP" dirty="0" smtClean="0">
                <a:latin typeface="Arial"/>
                <a:ea typeface="ＭＳ Ｐゴシック"/>
              </a:rPr>
              <a:t> </a:t>
            </a:r>
            <a:r>
              <a:rPr lang="ja-JP" altLang="en-US" dirty="0" smtClean="0">
                <a:latin typeface="Arial"/>
                <a:ea typeface="ＭＳ Ｐゴシック"/>
              </a:rPr>
              <a:t>セキュリティ </a:t>
            </a:r>
            <a:r>
              <a:rPr lang="ja-JP" altLang="en-US" dirty="0" smtClean="0">
                <a:latin typeface="Arial"/>
                <a:ea typeface="ＭＳ Ｐゴシック"/>
              </a:rPr>
              <a:t>セールス スペシャリスト 塩月 裕朗</a:t>
            </a:r>
            <a:endParaRPr lang="ja-JP" altLang="en-US" dirty="0">
              <a:latin typeface="Arial"/>
              <a:ea typeface="ＭＳ Ｐゴシック"/>
            </a:endParaRPr>
          </a:p>
        </p:txBody>
      </p:sp>
      <p:sp>
        <p:nvSpPr>
          <p:cNvPr id="25" name="Text Placeholder 2"/>
          <p:cNvSpPr txBox="1">
            <a:spLocks/>
          </p:cNvSpPr>
          <p:nvPr/>
        </p:nvSpPr>
        <p:spPr>
          <a:xfrm>
            <a:off x="678187" y="4328171"/>
            <a:ext cx="8230367" cy="288131"/>
          </a:xfrm>
          <a:prstGeom prst="rect">
            <a:avLst/>
          </a:prstGeom>
        </p:spPr>
        <p:txBody>
          <a:bodyPr lIns="91420" tIns="45710" rIns="91420" bIns="45710"/>
          <a:lstStyle>
            <a:lvl1pPr marL="0" indent="0" algn="l" defTabSz="684213" rtl="0" eaLnBrk="1" fontAlgn="base" hangingPunct="1">
              <a:lnSpc>
                <a:spcPct val="95000"/>
              </a:lnSpc>
              <a:spcBef>
                <a:spcPts val="1075"/>
              </a:spcBef>
              <a:spcAft>
                <a:spcPct val="0"/>
              </a:spcAft>
              <a:buClr>
                <a:schemeClr val="tx2"/>
              </a:buClr>
              <a:buSzPct val="90000"/>
              <a:buFontTx/>
              <a:buNone/>
              <a:defRPr lang="en-US" sz="1600" b="0" i="0" kern="1200" dirty="0" smtClean="0">
                <a:solidFill>
                  <a:schemeClr val="bg1"/>
                </a:solidFill>
                <a:latin typeface="+mn-lt"/>
                <a:ea typeface="+mn-ea"/>
                <a:cs typeface="CiscoSansTT ExtraLight"/>
              </a:defRPr>
            </a:lvl1pPr>
            <a:lvl2pPr marL="358775" indent="-215900" algn="l" defTabSz="684213" rtl="0" eaLnBrk="1" fontAlgn="base" hangingPunct="1">
              <a:lnSpc>
                <a:spcPct val="95000"/>
              </a:lnSpc>
              <a:spcBef>
                <a:spcPts val="600"/>
              </a:spcBef>
              <a:spcAft>
                <a:spcPct val="0"/>
              </a:spcAft>
              <a:buClr>
                <a:schemeClr val="tx2"/>
              </a:buClr>
              <a:buFontTx/>
              <a:buNone/>
              <a:defRPr lang="en-US" sz="1500" kern="1200" dirty="0" smtClean="0">
                <a:solidFill>
                  <a:schemeClr val="bg1"/>
                </a:solidFill>
                <a:latin typeface="+mj-lt"/>
                <a:ea typeface="+mn-ea"/>
                <a:cs typeface="+mn-cs"/>
              </a:defRPr>
            </a:lvl2pPr>
            <a:lvl3pPr marL="431800"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3pPr>
            <a:lvl4pPr marL="503238"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4pPr>
            <a:lvl5pPr marL="574675" indent="-169863" algn="l" defTabSz="684213" rtl="0" eaLnBrk="1" fontAlgn="base" hangingPunct="1">
              <a:lnSpc>
                <a:spcPct val="95000"/>
              </a:lnSpc>
              <a:spcBef>
                <a:spcPts val="625"/>
              </a:spcBef>
              <a:spcAft>
                <a:spcPct val="0"/>
              </a:spcAft>
              <a:buFontTx/>
              <a:buNone/>
              <a:defRPr lang="en-US" sz="1500" kern="1200" dirty="0" smtClean="0">
                <a:solidFill>
                  <a:schemeClr val="bg1"/>
                </a:solidFill>
                <a:latin typeface="+mj-lt"/>
                <a:ea typeface="+mn-ea"/>
                <a:cs typeface="+mn-c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ja-JP" smtClean="0">
                <a:latin typeface="Arial"/>
                <a:ea typeface="ＭＳ Ｐゴシック"/>
              </a:rPr>
              <a:t>2017 </a:t>
            </a:r>
            <a:r>
              <a:rPr lang="ja-JP" altLang="en-US" smtClean="0">
                <a:latin typeface="Arial"/>
                <a:ea typeface="ＭＳ Ｐゴシック"/>
              </a:rPr>
              <a:t>年 </a:t>
            </a:r>
            <a:r>
              <a:rPr lang="en-US" altLang="ja-JP" smtClean="0">
                <a:latin typeface="Arial"/>
                <a:ea typeface="ＭＳ Ｐゴシック"/>
              </a:rPr>
              <a:t>12 </a:t>
            </a:r>
            <a:r>
              <a:rPr lang="ja-JP" altLang="en-US" smtClean="0">
                <a:latin typeface="Arial"/>
                <a:ea typeface="ＭＳ Ｐゴシック"/>
              </a:rPr>
              <a:t>月</a:t>
            </a:r>
            <a:endParaRPr lang="ja-JP" altLang="en-US">
              <a:latin typeface="Arial"/>
              <a:ea typeface="ＭＳ Ｐゴシック"/>
            </a:endParaRPr>
          </a:p>
        </p:txBody>
      </p:sp>
      <p:sp>
        <p:nvSpPr>
          <p:cNvPr id="26" name="Text Placeholder 19"/>
          <p:cNvSpPr txBox="1">
            <a:spLocks/>
          </p:cNvSpPr>
          <p:nvPr/>
        </p:nvSpPr>
        <p:spPr>
          <a:xfrm>
            <a:off x="595234" y="3116604"/>
            <a:ext cx="8236571" cy="299001"/>
          </a:xfrm>
          <a:prstGeom prst="rect">
            <a:avLst/>
          </a:prstGeom>
        </p:spPr>
        <p:txBody>
          <a:bodyPr lIns="91420" tIns="45710" rIns="91420" bIns="45710"/>
          <a:lstStyle>
            <a:lvl1pPr marL="0" indent="0" algn="l" defTabSz="684213" rtl="0" eaLnBrk="1" fontAlgn="base" hangingPunct="1">
              <a:lnSpc>
                <a:spcPct val="95000"/>
              </a:lnSpc>
              <a:spcBef>
                <a:spcPts val="1075"/>
              </a:spcBef>
              <a:spcAft>
                <a:spcPct val="0"/>
              </a:spcAft>
              <a:buClr>
                <a:schemeClr val="tx2"/>
              </a:buClr>
              <a:buSzPct val="90000"/>
              <a:buFont typeface="Arial" panose="020B0604020202020204" pitchFamily="34" charset="0"/>
              <a:buNone/>
              <a:defRPr lang="en-US" sz="2200" b="0" i="0" kern="1200" baseline="0">
                <a:solidFill>
                  <a:schemeClr val="bg1"/>
                </a:solidFill>
                <a:latin typeface="+mj-lt"/>
                <a:ea typeface="ＭＳ Ｐゴシック" charset="0"/>
                <a:cs typeface="CiscoSansTT ExtraLight"/>
              </a:defRPr>
            </a:lvl1pPr>
            <a:lvl2pPr marL="304781" indent="0" algn="l" defTabSz="684213" rtl="0" eaLnBrk="1" fontAlgn="base" hangingPunct="1">
              <a:lnSpc>
                <a:spcPct val="95000"/>
              </a:lnSpc>
              <a:spcBef>
                <a:spcPts val="600"/>
              </a:spcBef>
              <a:spcAft>
                <a:spcPct val="0"/>
              </a:spcAft>
              <a:buClr>
                <a:schemeClr val="tx2"/>
              </a:buClr>
              <a:buFont typeface="Arial" charset="0"/>
              <a:buNone/>
              <a:defRPr lang="en-US" sz="1400" kern="1200">
                <a:solidFill>
                  <a:schemeClr val="tx1"/>
                </a:solidFill>
                <a:latin typeface="+mn-lt"/>
                <a:ea typeface="ＭＳ Ｐゴシック" charset="0"/>
                <a:cs typeface="CiscoSans"/>
              </a:defRPr>
            </a:lvl2pPr>
            <a:lvl3pPr marL="427401" indent="0" algn="l" defTabSz="684213" rtl="0" eaLnBrk="1" fontAlgn="base" hangingPunct="1">
              <a:lnSpc>
                <a:spcPct val="95000"/>
              </a:lnSpc>
              <a:spcBef>
                <a:spcPts val="625"/>
              </a:spcBef>
              <a:spcAft>
                <a:spcPct val="0"/>
              </a:spcAft>
              <a:buFont typeface="Arial" charset="0"/>
              <a:buNone/>
              <a:defRPr lang="en-US" sz="1200" kern="1200">
                <a:solidFill>
                  <a:schemeClr val="tx1"/>
                </a:solidFill>
                <a:latin typeface="+mn-lt"/>
                <a:ea typeface="ＭＳ Ｐゴシック" charset="0"/>
                <a:cs typeface="CiscoSans"/>
              </a:defRPr>
            </a:lvl3pPr>
            <a:lvl4pPr marL="516694" indent="0" algn="l" defTabSz="684213" rtl="0" eaLnBrk="1" fontAlgn="base" hangingPunct="1">
              <a:lnSpc>
                <a:spcPct val="95000"/>
              </a:lnSpc>
              <a:spcBef>
                <a:spcPts val="625"/>
              </a:spcBef>
              <a:spcAft>
                <a:spcPct val="0"/>
              </a:spcAft>
              <a:buFont typeface="Arial" charset="0"/>
              <a:buNone/>
              <a:defRPr lang="en-US" sz="1100" kern="1200">
                <a:solidFill>
                  <a:schemeClr val="tx1"/>
                </a:solidFill>
                <a:latin typeface="+mn-lt"/>
                <a:ea typeface="ＭＳ Ｐゴシック" charset="0"/>
                <a:cs typeface="CiscoSans"/>
              </a:defRPr>
            </a:lvl4pPr>
            <a:lvl5pPr marL="601221" indent="0" algn="l" defTabSz="684213" rtl="0" eaLnBrk="1" fontAlgn="base" hangingPunct="1">
              <a:lnSpc>
                <a:spcPct val="95000"/>
              </a:lnSpc>
              <a:spcBef>
                <a:spcPts val="625"/>
              </a:spcBef>
              <a:spcAft>
                <a:spcPct val="0"/>
              </a:spcAft>
              <a:buFont typeface="Arial" charset="0"/>
              <a:buNone/>
              <a:defRPr lang="en-US" sz="1100" kern="120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ja-JP" sz="1800" dirty="0" smtClean="0">
                <a:latin typeface="Arial"/>
                <a:ea typeface="ＭＳ Ｐゴシック"/>
              </a:rPr>
              <a:t>Cisco Umbrella </a:t>
            </a:r>
            <a:r>
              <a:rPr lang="ja-JP" altLang="en-US" sz="1800" dirty="0" smtClean="0">
                <a:latin typeface="Arial"/>
                <a:ea typeface="ＭＳ Ｐゴシック"/>
              </a:rPr>
              <a:t>インターネット上</a:t>
            </a:r>
            <a:r>
              <a:rPr lang="ja-JP" altLang="en-US" sz="1800" dirty="0" smtClean="0">
                <a:latin typeface="Arial"/>
                <a:ea typeface="ＭＳ Ｐゴシック"/>
              </a:rPr>
              <a:t>の脅威に対する最前線の防御</a:t>
            </a:r>
            <a:endParaRPr lang="ja-JP" altLang="en-US" sz="1800" dirty="0">
              <a:latin typeface="Arial"/>
              <a:ea typeface="ＭＳ Ｐゴシック"/>
            </a:endParaRPr>
          </a:p>
        </p:txBody>
      </p:sp>
      <p:sp>
        <p:nvSpPr>
          <p:cNvPr id="27" name="Subtitle 18"/>
          <p:cNvSpPr txBox="1">
            <a:spLocks/>
          </p:cNvSpPr>
          <p:nvPr/>
        </p:nvSpPr>
        <p:spPr>
          <a:xfrm>
            <a:off x="678188" y="3848177"/>
            <a:ext cx="8239075" cy="288131"/>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lang="en-US" sz="1600" b="0" i="0" kern="1200">
                <a:solidFill>
                  <a:schemeClr val="bg1"/>
                </a:solidFill>
                <a:latin typeface="+mn-lt"/>
                <a:ea typeface="ＭＳ Ｐゴシック" charset="0"/>
                <a:cs typeface="CiscoSansTT ExtraLight"/>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r>
              <a:rPr lang="ja-JP" altLang="en-US" dirty="0" smtClean="0">
                <a:latin typeface="Arial"/>
                <a:ea typeface="ＭＳ Ｐゴシック"/>
              </a:rPr>
              <a:t>シスコシステムズ合同会社 セキュリティ事業</a:t>
            </a:r>
            <a:endParaRPr lang="ja-JP" altLang="en-US" dirty="0">
              <a:latin typeface="Arial"/>
              <a:ea typeface="ＭＳ Ｐゴシック"/>
            </a:endParaRPr>
          </a:p>
        </p:txBody>
      </p:sp>
      <p:sp>
        <p:nvSpPr>
          <p:cNvPr id="28" name="Title 5"/>
          <p:cNvSpPr txBox="1">
            <a:spLocks/>
          </p:cNvSpPr>
          <p:nvPr/>
        </p:nvSpPr>
        <p:spPr bwMode="auto">
          <a:xfrm>
            <a:off x="628141" y="2460935"/>
            <a:ext cx="8274098" cy="64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b" anchorCtr="0" compatLnSpc="1">
            <a:prstTxWarp prst="textNoShape">
              <a:avLst/>
            </a:prstTxWarp>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000" b="0" i="0" kern="1200" spc="0" baseline="0">
                <a:solidFill>
                  <a:schemeClr val="bg1"/>
                </a:solidFill>
                <a:latin typeface="+mj-lt"/>
                <a:ea typeface="CiscoSansTT Thin" charset="0"/>
                <a:cs typeface="CiscoSansTT ExtraLight"/>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pc="-150" dirty="0" smtClean="0">
                <a:latin typeface="Arial"/>
                <a:ea typeface="ＭＳ Ｐゴシック"/>
              </a:rPr>
              <a:t>Cisco </a:t>
            </a:r>
            <a:r>
              <a:rPr lang="ja-JP" altLang="en-US" spc="-150" dirty="0" smtClean="0">
                <a:latin typeface="Arial"/>
                <a:ea typeface="ＭＳ Ｐゴシック"/>
              </a:rPr>
              <a:t>セキュリティ製品と</a:t>
            </a:r>
            <a:r>
              <a:rPr lang="en-US" altLang="ja-JP" spc="-150" dirty="0" smtClean="0">
                <a:latin typeface="Arial"/>
                <a:ea typeface="ＭＳ Ｐゴシック"/>
              </a:rPr>
              <a:t/>
            </a:r>
            <a:br>
              <a:rPr lang="en-US" altLang="ja-JP" spc="-150" dirty="0" smtClean="0">
                <a:latin typeface="Arial"/>
                <a:ea typeface="ＭＳ Ｐゴシック"/>
              </a:rPr>
            </a:br>
            <a:r>
              <a:rPr lang="ja-JP" altLang="en-US" spc="-150" dirty="0" smtClean="0">
                <a:latin typeface="Arial"/>
                <a:ea typeface="ＭＳ Ｐゴシック"/>
              </a:rPr>
              <a:t>事例紹介</a:t>
            </a:r>
            <a:r>
              <a:rPr lang="en-US" altLang="ja-JP" spc="-150" dirty="0" smtClean="0">
                <a:latin typeface="Arial"/>
                <a:ea typeface="ＭＳ Ｐゴシック"/>
              </a:rPr>
              <a:t> </a:t>
            </a:r>
            <a:endParaRPr lang="en-US" altLang="ja-JP" dirty="0">
              <a:latin typeface="Arial"/>
              <a:ea typeface="ＭＳ Ｐゴシック"/>
            </a:endParaRPr>
          </a:p>
        </p:txBody>
      </p:sp>
    </p:spTree>
    <p:extLst>
      <p:ext uri="{BB962C8B-B14F-4D97-AF65-F5344CB8AC3E}">
        <p14:creationId xmlns:p14="http://schemas.microsoft.com/office/powerpoint/2010/main" val="25494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1000"/>
                                        <p:tgtEl>
                                          <p:spTgt spid="14"/>
                                        </p:tgtEl>
                                      </p:cBhvr>
                                    </p:animEffect>
                                  </p:childTnLst>
                                </p:cTn>
                              </p:par>
                              <p:par>
                                <p:cTn id="14" presetID="22" presetClass="entr" presetSubtype="4"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200"/>
                                        <p:tgtEl>
                                          <p:spTgt spid="16"/>
                                        </p:tgtEl>
                                      </p:cBhvr>
                                    </p:animEffect>
                                  </p:childTnLst>
                                </p:cTn>
                              </p:par>
                              <p:par>
                                <p:cTn id="17" presetID="22" presetClass="entr" presetSubtype="1" fill="hold"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1200"/>
                                        <p:tgtEl>
                                          <p:spTgt spid="15"/>
                                        </p:tgtEl>
                                      </p:cBhvr>
                                    </p:animEffect>
                                  </p:childTnLst>
                                </p:cTn>
                              </p:par>
                            </p:childTnLst>
                          </p:cTn>
                        </p:par>
                        <p:par>
                          <p:cTn id="20" fill="hold">
                            <p:stCondLst>
                              <p:cond delay="2200"/>
                            </p:stCondLst>
                            <p:childTnLst>
                              <p:par>
                                <p:cTn id="21" presetID="26"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290">
                                          <p:stCondLst>
                                            <p:cond delay="0"/>
                                          </p:stCondLst>
                                        </p:cTn>
                                        <p:tgtEl>
                                          <p:spTgt spid="9"/>
                                        </p:tgtEl>
                                      </p:cBhvr>
                                    </p:animEffect>
                                    <p:anim calcmode="lin" valueType="num">
                                      <p:cBhvr>
                                        <p:cTn id="2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29" dur="13">
                                          <p:stCondLst>
                                            <p:cond delay="325"/>
                                          </p:stCondLst>
                                        </p:cTn>
                                        <p:tgtEl>
                                          <p:spTgt spid="9"/>
                                        </p:tgtEl>
                                      </p:cBhvr>
                                      <p:to x="100000" y="60000"/>
                                    </p:animScale>
                                    <p:animScale>
                                      <p:cBhvr>
                                        <p:cTn id="30" dur="83" decel="50000">
                                          <p:stCondLst>
                                            <p:cond delay="338"/>
                                          </p:stCondLst>
                                        </p:cTn>
                                        <p:tgtEl>
                                          <p:spTgt spid="9"/>
                                        </p:tgtEl>
                                      </p:cBhvr>
                                      <p:to x="100000" y="100000"/>
                                    </p:animScale>
                                    <p:animScale>
                                      <p:cBhvr>
                                        <p:cTn id="31" dur="13">
                                          <p:stCondLst>
                                            <p:cond delay="656"/>
                                          </p:stCondLst>
                                        </p:cTn>
                                        <p:tgtEl>
                                          <p:spTgt spid="9"/>
                                        </p:tgtEl>
                                      </p:cBhvr>
                                      <p:to x="100000" y="80000"/>
                                    </p:animScale>
                                    <p:animScale>
                                      <p:cBhvr>
                                        <p:cTn id="32" dur="83" decel="50000">
                                          <p:stCondLst>
                                            <p:cond delay="669"/>
                                          </p:stCondLst>
                                        </p:cTn>
                                        <p:tgtEl>
                                          <p:spTgt spid="9"/>
                                        </p:tgtEl>
                                      </p:cBhvr>
                                      <p:to x="100000" y="100000"/>
                                    </p:animScale>
                                    <p:animScale>
                                      <p:cBhvr>
                                        <p:cTn id="33" dur="13">
                                          <p:stCondLst>
                                            <p:cond delay="821"/>
                                          </p:stCondLst>
                                        </p:cTn>
                                        <p:tgtEl>
                                          <p:spTgt spid="9"/>
                                        </p:tgtEl>
                                      </p:cBhvr>
                                      <p:to x="100000" y="90000"/>
                                    </p:animScale>
                                    <p:animScale>
                                      <p:cBhvr>
                                        <p:cTn id="34" dur="83" decel="50000">
                                          <p:stCondLst>
                                            <p:cond delay="834"/>
                                          </p:stCondLst>
                                        </p:cTn>
                                        <p:tgtEl>
                                          <p:spTgt spid="9"/>
                                        </p:tgtEl>
                                      </p:cBhvr>
                                      <p:to x="100000" y="100000"/>
                                    </p:animScale>
                                    <p:animScale>
                                      <p:cBhvr>
                                        <p:cTn id="35" dur="13">
                                          <p:stCondLst>
                                            <p:cond delay="904"/>
                                          </p:stCondLst>
                                        </p:cTn>
                                        <p:tgtEl>
                                          <p:spTgt spid="9"/>
                                        </p:tgtEl>
                                      </p:cBhvr>
                                      <p:to x="100000" y="95000"/>
                                    </p:animScale>
                                    <p:animScale>
                                      <p:cBhvr>
                                        <p:cTn id="36" dur="83" decel="50000">
                                          <p:stCondLst>
                                            <p:cond delay="917"/>
                                          </p:stCondLst>
                                        </p:cTn>
                                        <p:tgtEl>
                                          <p:spTgt spid="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290">
                                          <p:stCondLst>
                                            <p:cond delay="0"/>
                                          </p:stCondLst>
                                        </p:cTn>
                                        <p:tgtEl>
                                          <p:spTgt spid="18"/>
                                        </p:tgtEl>
                                      </p:cBhvr>
                                    </p:animEffect>
                                    <p:anim calcmode="lin" valueType="num">
                                      <p:cBhvr>
                                        <p:cTn id="40"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5" dur="13">
                                          <p:stCondLst>
                                            <p:cond delay="325"/>
                                          </p:stCondLst>
                                        </p:cTn>
                                        <p:tgtEl>
                                          <p:spTgt spid="18"/>
                                        </p:tgtEl>
                                      </p:cBhvr>
                                      <p:to x="100000" y="60000"/>
                                    </p:animScale>
                                    <p:animScale>
                                      <p:cBhvr>
                                        <p:cTn id="46" dur="83" decel="50000">
                                          <p:stCondLst>
                                            <p:cond delay="338"/>
                                          </p:stCondLst>
                                        </p:cTn>
                                        <p:tgtEl>
                                          <p:spTgt spid="18"/>
                                        </p:tgtEl>
                                      </p:cBhvr>
                                      <p:to x="100000" y="100000"/>
                                    </p:animScale>
                                    <p:animScale>
                                      <p:cBhvr>
                                        <p:cTn id="47" dur="13">
                                          <p:stCondLst>
                                            <p:cond delay="656"/>
                                          </p:stCondLst>
                                        </p:cTn>
                                        <p:tgtEl>
                                          <p:spTgt spid="18"/>
                                        </p:tgtEl>
                                      </p:cBhvr>
                                      <p:to x="100000" y="80000"/>
                                    </p:animScale>
                                    <p:animScale>
                                      <p:cBhvr>
                                        <p:cTn id="48" dur="83" decel="50000">
                                          <p:stCondLst>
                                            <p:cond delay="669"/>
                                          </p:stCondLst>
                                        </p:cTn>
                                        <p:tgtEl>
                                          <p:spTgt spid="18"/>
                                        </p:tgtEl>
                                      </p:cBhvr>
                                      <p:to x="100000" y="100000"/>
                                    </p:animScale>
                                    <p:animScale>
                                      <p:cBhvr>
                                        <p:cTn id="49" dur="13">
                                          <p:stCondLst>
                                            <p:cond delay="821"/>
                                          </p:stCondLst>
                                        </p:cTn>
                                        <p:tgtEl>
                                          <p:spTgt spid="18"/>
                                        </p:tgtEl>
                                      </p:cBhvr>
                                      <p:to x="100000" y="90000"/>
                                    </p:animScale>
                                    <p:animScale>
                                      <p:cBhvr>
                                        <p:cTn id="50" dur="83" decel="50000">
                                          <p:stCondLst>
                                            <p:cond delay="834"/>
                                          </p:stCondLst>
                                        </p:cTn>
                                        <p:tgtEl>
                                          <p:spTgt spid="18"/>
                                        </p:tgtEl>
                                      </p:cBhvr>
                                      <p:to x="100000" y="100000"/>
                                    </p:animScale>
                                    <p:animScale>
                                      <p:cBhvr>
                                        <p:cTn id="51" dur="13">
                                          <p:stCondLst>
                                            <p:cond delay="904"/>
                                          </p:stCondLst>
                                        </p:cTn>
                                        <p:tgtEl>
                                          <p:spTgt spid="18"/>
                                        </p:tgtEl>
                                      </p:cBhvr>
                                      <p:to x="100000" y="95000"/>
                                    </p:animScale>
                                    <p:animScale>
                                      <p:cBhvr>
                                        <p:cTn id="52" dur="83" decel="50000">
                                          <p:stCondLst>
                                            <p:cond delay="917"/>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ounded Rectangle 121"/>
          <p:cNvSpPr/>
          <p:nvPr/>
        </p:nvSpPr>
        <p:spPr>
          <a:xfrm>
            <a:off x="6473607" y="2274216"/>
            <a:ext cx="2851181" cy="2441649"/>
          </a:xfrm>
          <a:prstGeom prst="roundRect">
            <a:avLst>
              <a:gd name="adj" fmla="val 2047"/>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151" name="Group 150"/>
          <p:cNvGrpSpPr/>
          <p:nvPr/>
        </p:nvGrpSpPr>
        <p:grpSpPr>
          <a:xfrm>
            <a:off x="-1228290" y="1318152"/>
            <a:ext cx="6829170" cy="6816480"/>
            <a:chOff x="37272" y="3746916"/>
            <a:chExt cx="9026382" cy="9009608"/>
          </a:xfrm>
        </p:grpSpPr>
        <p:sp>
          <p:nvSpPr>
            <p:cNvPr id="152" name="Freeform 5"/>
            <p:cNvSpPr>
              <a:spLocks/>
            </p:cNvSpPr>
            <p:nvPr/>
          </p:nvSpPr>
          <p:spPr bwMode="auto">
            <a:xfrm>
              <a:off x="37272" y="3746916"/>
              <a:ext cx="9026382" cy="9009608"/>
            </a:xfrm>
            <a:custGeom>
              <a:avLst/>
              <a:gdLst>
                <a:gd name="T0" fmla="*/ 442 w 695"/>
                <a:gd name="T1" fmla="*/ 52 h 693"/>
                <a:gd name="T2" fmla="*/ 52 w 695"/>
                <a:gd name="T3" fmla="*/ 252 h 693"/>
                <a:gd name="T4" fmla="*/ 252 w 695"/>
                <a:gd name="T5" fmla="*/ 641 h 693"/>
                <a:gd name="T6" fmla="*/ 643 w 695"/>
                <a:gd name="T7" fmla="*/ 441 h 693"/>
                <a:gd name="T8" fmla="*/ 442 w 695"/>
                <a:gd name="T9" fmla="*/ 52 h 693"/>
              </a:gdLst>
              <a:ahLst/>
              <a:cxnLst>
                <a:cxn ang="0">
                  <a:pos x="T0" y="T1"/>
                </a:cxn>
                <a:cxn ang="0">
                  <a:pos x="T2" y="T3"/>
                </a:cxn>
                <a:cxn ang="0">
                  <a:pos x="T4" y="T5"/>
                </a:cxn>
                <a:cxn ang="0">
                  <a:pos x="T6" y="T7"/>
                </a:cxn>
                <a:cxn ang="0">
                  <a:pos x="T8" y="T9"/>
                </a:cxn>
              </a:cxnLst>
              <a:rect l="0" t="0" r="r" b="b"/>
              <a:pathLst>
                <a:path w="695" h="693">
                  <a:moveTo>
                    <a:pt x="442" y="52"/>
                  </a:moveTo>
                  <a:cubicBezTo>
                    <a:pt x="279" y="0"/>
                    <a:pt x="104" y="90"/>
                    <a:pt x="52" y="252"/>
                  </a:cubicBezTo>
                  <a:cubicBezTo>
                    <a:pt x="0" y="414"/>
                    <a:pt x="89" y="589"/>
                    <a:pt x="252" y="641"/>
                  </a:cubicBezTo>
                  <a:cubicBezTo>
                    <a:pt x="415" y="693"/>
                    <a:pt x="590" y="603"/>
                    <a:pt x="643" y="441"/>
                  </a:cubicBezTo>
                  <a:cubicBezTo>
                    <a:pt x="695" y="279"/>
                    <a:pt x="605" y="104"/>
                    <a:pt x="442" y="52"/>
                  </a:cubicBezTo>
                </a:path>
              </a:pathLst>
            </a:custGeom>
            <a:solidFill>
              <a:schemeClr val="bg1"/>
            </a:solidFill>
            <a:ln w="25400">
              <a:solidFill>
                <a:schemeClr val="tx1">
                  <a:lumMod val="20000"/>
                  <a:lumOff val="80000"/>
                </a:schemeClr>
              </a:solidFill>
            </a:ln>
            <a:extLst/>
          </p:spPr>
          <p:txBody>
            <a:bodyPr vert="horz" wrap="square" lIns="68517" tIns="34258" rIns="68517" bIns="34258" numCol="1" anchor="t" anchorCtr="0" compatLnSpc="1">
              <a:prstTxWarp prst="textNoShape">
                <a:avLst/>
              </a:prstTxWarp>
            </a:bodyPr>
            <a:lstStyle/>
            <a:p>
              <a:pPr defTabSz="456789" fontAlgn="auto">
                <a:spcBef>
                  <a:spcPts val="0"/>
                </a:spcBef>
                <a:spcAft>
                  <a:spcPts val="0"/>
                </a:spcAft>
              </a:pPr>
              <a:endParaRPr lang="en-US" sz="1349" dirty="0">
                <a:solidFill>
                  <a:srgbClr val="676767"/>
                </a:solidFill>
                <a:latin typeface="Arial"/>
                <a:ea typeface="ＭＳ Ｐゴシック"/>
                <a:cs typeface="ＭＳ Ｐゴシック" charset="0"/>
              </a:endParaRPr>
            </a:p>
          </p:txBody>
        </p:sp>
        <p:sp>
          <p:nvSpPr>
            <p:cNvPr id="153" name="Freeform 6"/>
            <p:cNvSpPr>
              <a:spLocks noEditPoints="1"/>
            </p:cNvSpPr>
            <p:nvPr/>
          </p:nvSpPr>
          <p:spPr bwMode="auto">
            <a:xfrm>
              <a:off x="1499869" y="4244563"/>
              <a:ext cx="7080497" cy="7464024"/>
            </a:xfrm>
            <a:custGeom>
              <a:avLst/>
              <a:gdLst>
                <a:gd name="T0" fmla="*/ 46 w 545"/>
                <a:gd name="T1" fmla="*/ 502 h 573"/>
                <a:gd name="T2" fmla="*/ 23 w 545"/>
                <a:gd name="T3" fmla="*/ 381 h 573"/>
                <a:gd name="T4" fmla="*/ 30 w 545"/>
                <a:gd name="T5" fmla="*/ 318 h 573"/>
                <a:gd name="T6" fmla="*/ 1 w 545"/>
                <a:gd name="T7" fmla="*/ 215 h 573"/>
                <a:gd name="T8" fmla="*/ 4 w 545"/>
                <a:gd name="T9" fmla="*/ 187 h 573"/>
                <a:gd name="T10" fmla="*/ 137 w 545"/>
                <a:gd name="T11" fmla="*/ 51 h 573"/>
                <a:gd name="T12" fmla="*/ 218 w 545"/>
                <a:gd name="T13" fmla="*/ 13 h 573"/>
                <a:gd name="T14" fmla="*/ 212 w 545"/>
                <a:gd name="T15" fmla="*/ 81 h 573"/>
                <a:gd name="T16" fmla="*/ 217 w 545"/>
                <a:gd name="T17" fmla="*/ 92 h 573"/>
                <a:gd name="T18" fmla="*/ 179 w 545"/>
                <a:gd name="T19" fmla="*/ 145 h 573"/>
                <a:gd name="T20" fmla="*/ 236 w 545"/>
                <a:gd name="T21" fmla="*/ 145 h 573"/>
                <a:gd name="T22" fmla="*/ 188 w 545"/>
                <a:gd name="T23" fmla="*/ 180 h 573"/>
                <a:gd name="T24" fmla="*/ 165 w 545"/>
                <a:gd name="T25" fmla="*/ 203 h 573"/>
                <a:gd name="T26" fmla="*/ 136 w 545"/>
                <a:gd name="T27" fmla="*/ 208 h 573"/>
                <a:gd name="T28" fmla="*/ 74 w 545"/>
                <a:gd name="T29" fmla="*/ 216 h 573"/>
                <a:gd name="T30" fmla="*/ 38 w 545"/>
                <a:gd name="T31" fmla="*/ 251 h 573"/>
                <a:gd name="T32" fmla="*/ 40 w 545"/>
                <a:gd name="T33" fmla="*/ 305 h 573"/>
                <a:gd name="T34" fmla="*/ 88 w 545"/>
                <a:gd name="T35" fmla="*/ 347 h 573"/>
                <a:gd name="T36" fmla="*/ 157 w 545"/>
                <a:gd name="T37" fmla="*/ 418 h 573"/>
                <a:gd name="T38" fmla="*/ 214 w 545"/>
                <a:gd name="T39" fmla="*/ 476 h 573"/>
                <a:gd name="T40" fmla="*/ 162 w 545"/>
                <a:gd name="T41" fmla="*/ 541 h 573"/>
                <a:gd name="T42" fmla="*/ 98 w 545"/>
                <a:gd name="T43" fmla="*/ 552 h 573"/>
                <a:gd name="T44" fmla="*/ 418 w 545"/>
                <a:gd name="T45" fmla="*/ 543 h 573"/>
                <a:gd name="T46" fmla="*/ 388 w 545"/>
                <a:gd name="T47" fmla="*/ 459 h 573"/>
                <a:gd name="T48" fmla="*/ 402 w 545"/>
                <a:gd name="T49" fmla="*/ 307 h 573"/>
                <a:gd name="T50" fmla="*/ 509 w 545"/>
                <a:gd name="T51" fmla="*/ 290 h 573"/>
                <a:gd name="T52" fmla="*/ 494 w 545"/>
                <a:gd name="T53" fmla="*/ 207 h 573"/>
                <a:gd name="T54" fmla="*/ 483 w 545"/>
                <a:gd name="T55" fmla="*/ 266 h 573"/>
                <a:gd name="T56" fmla="*/ 454 w 545"/>
                <a:gd name="T57" fmla="*/ 255 h 573"/>
                <a:gd name="T58" fmla="*/ 391 w 545"/>
                <a:gd name="T59" fmla="*/ 280 h 573"/>
                <a:gd name="T60" fmla="*/ 422 w 545"/>
                <a:gd name="T61" fmla="*/ 184 h 573"/>
                <a:gd name="T62" fmla="*/ 431 w 545"/>
                <a:gd name="T63" fmla="*/ 157 h 573"/>
                <a:gd name="T64" fmla="*/ 401 w 545"/>
                <a:gd name="T65" fmla="*/ 138 h 573"/>
                <a:gd name="T66" fmla="*/ 415 w 545"/>
                <a:gd name="T67" fmla="*/ 89 h 573"/>
                <a:gd name="T68" fmla="*/ 367 w 545"/>
                <a:gd name="T69" fmla="*/ 40 h 573"/>
                <a:gd name="T70" fmla="*/ 244 w 545"/>
                <a:gd name="T71" fmla="*/ 9 h 573"/>
                <a:gd name="T72" fmla="*/ 253 w 545"/>
                <a:gd name="T73" fmla="*/ 0 h 573"/>
                <a:gd name="T74" fmla="*/ 534 w 545"/>
                <a:gd name="T75" fmla="*/ 315 h 573"/>
                <a:gd name="T76" fmla="*/ 358 w 545"/>
                <a:gd name="T77" fmla="*/ 48 h 573"/>
                <a:gd name="T78" fmla="*/ 396 w 545"/>
                <a:gd name="T79" fmla="*/ 199 h 573"/>
                <a:gd name="T80" fmla="*/ 394 w 545"/>
                <a:gd name="T81" fmla="*/ 184 h 573"/>
                <a:gd name="T82" fmla="*/ 433 w 545"/>
                <a:gd name="T83" fmla="*/ 274 h 573"/>
                <a:gd name="T84" fmla="*/ 363 w 545"/>
                <a:gd name="T85" fmla="*/ 81 h 573"/>
                <a:gd name="T86" fmla="*/ 357 w 545"/>
                <a:gd name="T87" fmla="*/ 153 h 573"/>
                <a:gd name="T88" fmla="*/ 246 w 545"/>
                <a:gd name="T89" fmla="*/ 59 h 573"/>
                <a:gd name="T90" fmla="*/ 246 w 545"/>
                <a:gd name="T91" fmla="*/ 63 h 573"/>
                <a:gd name="T92" fmla="*/ 227 w 545"/>
                <a:gd name="T93" fmla="*/ 51 h 573"/>
                <a:gd name="T94" fmla="*/ 236 w 545"/>
                <a:gd name="T95" fmla="*/ 66 h 573"/>
                <a:gd name="T96" fmla="*/ 276 w 545"/>
                <a:gd name="T97" fmla="*/ 70 h 573"/>
                <a:gd name="T98" fmla="*/ 285 w 545"/>
                <a:gd name="T99" fmla="*/ 88 h 573"/>
                <a:gd name="T100" fmla="*/ 326 w 545"/>
                <a:gd name="T101" fmla="*/ 134 h 573"/>
                <a:gd name="T102" fmla="*/ 320 w 545"/>
                <a:gd name="T103" fmla="*/ 73 h 573"/>
                <a:gd name="T104" fmla="*/ 224 w 545"/>
                <a:gd name="T105" fmla="*/ 53 h 573"/>
                <a:gd name="T106" fmla="*/ 241 w 545"/>
                <a:gd name="T107" fmla="*/ 100 h 573"/>
                <a:gd name="T108" fmla="*/ 230 w 545"/>
                <a:gd name="T109" fmla="*/ 116 h 573"/>
                <a:gd name="T110" fmla="*/ 260 w 545"/>
                <a:gd name="T111" fmla="*/ 102 h 573"/>
                <a:gd name="T112" fmla="*/ 206 w 545"/>
                <a:gd name="T113" fmla="*/ 100 h 573"/>
                <a:gd name="T114" fmla="*/ 200 w 545"/>
                <a:gd name="T115" fmla="*/ 195 h 573"/>
                <a:gd name="T116" fmla="*/ 87 w 545"/>
                <a:gd name="T117" fmla="*/ 304 h 573"/>
                <a:gd name="T118" fmla="*/ 73 w 545"/>
                <a:gd name="T119" fmla="*/ 296 h 573"/>
                <a:gd name="T120" fmla="*/ 74 w 545"/>
                <a:gd name="T121" fmla="*/ 26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5" h="573">
                  <a:moveTo>
                    <a:pt x="371" y="41"/>
                  </a:moveTo>
                  <a:cubicBezTo>
                    <a:pt x="370" y="41"/>
                    <a:pt x="370" y="40"/>
                    <a:pt x="369" y="40"/>
                  </a:cubicBezTo>
                  <a:lnTo>
                    <a:pt x="371" y="41"/>
                  </a:lnTo>
                  <a:close/>
                  <a:moveTo>
                    <a:pt x="233" y="62"/>
                  </a:moveTo>
                  <a:cubicBezTo>
                    <a:pt x="235" y="61"/>
                    <a:pt x="237" y="61"/>
                    <a:pt x="237" y="61"/>
                  </a:cubicBezTo>
                  <a:cubicBezTo>
                    <a:pt x="236" y="60"/>
                    <a:pt x="235" y="59"/>
                    <a:pt x="234" y="60"/>
                  </a:cubicBezTo>
                  <a:cubicBezTo>
                    <a:pt x="234" y="61"/>
                    <a:pt x="233" y="62"/>
                    <a:pt x="233" y="62"/>
                  </a:cubicBezTo>
                  <a:moveTo>
                    <a:pt x="72" y="565"/>
                  </a:moveTo>
                  <a:cubicBezTo>
                    <a:pt x="70" y="564"/>
                    <a:pt x="70" y="564"/>
                    <a:pt x="70" y="564"/>
                  </a:cubicBezTo>
                  <a:cubicBezTo>
                    <a:pt x="70" y="564"/>
                    <a:pt x="68" y="562"/>
                    <a:pt x="66" y="562"/>
                  </a:cubicBezTo>
                  <a:cubicBezTo>
                    <a:pt x="65" y="561"/>
                    <a:pt x="64" y="560"/>
                    <a:pt x="63" y="558"/>
                  </a:cubicBezTo>
                  <a:cubicBezTo>
                    <a:pt x="61" y="557"/>
                    <a:pt x="60" y="557"/>
                    <a:pt x="59" y="556"/>
                  </a:cubicBezTo>
                  <a:cubicBezTo>
                    <a:pt x="58" y="556"/>
                    <a:pt x="56" y="554"/>
                    <a:pt x="55" y="552"/>
                  </a:cubicBezTo>
                  <a:cubicBezTo>
                    <a:pt x="54" y="549"/>
                    <a:pt x="54" y="550"/>
                    <a:pt x="52" y="548"/>
                  </a:cubicBezTo>
                  <a:cubicBezTo>
                    <a:pt x="51" y="546"/>
                    <a:pt x="50" y="544"/>
                    <a:pt x="50" y="540"/>
                  </a:cubicBezTo>
                  <a:cubicBezTo>
                    <a:pt x="47" y="539"/>
                    <a:pt x="45" y="537"/>
                    <a:pt x="45" y="536"/>
                  </a:cubicBezTo>
                  <a:cubicBezTo>
                    <a:pt x="45" y="536"/>
                    <a:pt x="43" y="533"/>
                    <a:pt x="43" y="532"/>
                  </a:cubicBezTo>
                  <a:cubicBezTo>
                    <a:pt x="43" y="530"/>
                    <a:pt x="43" y="529"/>
                    <a:pt x="41" y="527"/>
                  </a:cubicBezTo>
                  <a:cubicBezTo>
                    <a:pt x="42" y="526"/>
                    <a:pt x="44" y="523"/>
                    <a:pt x="46" y="521"/>
                  </a:cubicBezTo>
                  <a:cubicBezTo>
                    <a:pt x="46" y="521"/>
                    <a:pt x="45" y="514"/>
                    <a:pt x="45" y="511"/>
                  </a:cubicBezTo>
                  <a:cubicBezTo>
                    <a:pt x="44" y="508"/>
                    <a:pt x="45" y="503"/>
                    <a:pt x="46" y="502"/>
                  </a:cubicBezTo>
                  <a:cubicBezTo>
                    <a:pt x="47" y="501"/>
                    <a:pt x="47" y="497"/>
                    <a:pt x="48" y="495"/>
                  </a:cubicBezTo>
                  <a:cubicBezTo>
                    <a:pt x="48" y="492"/>
                    <a:pt x="47" y="490"/>
                    <a:pt x="49" y="489"/>
                  </a:cubicBezTo>
                  <a:cubicBezTo>
                    <a:pt x="51" y="487"/>
                    <a:pt x="50" y="485"/>
                    <a:pt x="50" y="482"/>
                  </a:cubicBezTo>
                  <a:cubicBezTo>
                    <a:pt x="51" y="479"/>
                    <a:pt x="50" y="477"/>
                    <a:pt x="50" y="476"/>
                  </a:cubicBezTo>
                  <a:cubicBezTo>
                    <a:pt x="50" y="473"/>
                    <a:pt x="48" y="472"/>
                    <a:pt x="48" y="471"/>
                  </a:cubicBezTo>
                  <a:cubicBezTo>
                    <a:pt x="48" y="469"/>
                    <a:pt x="46" y="466"/>
                    <a:pt x="45" y="465"/>
                  </a:cubicBezTo>
                  <a:cubicBezTo>
                    <a:pt x="43" y="464"/>
                    <a:pt x="42" y="462"/>
                    <a:pt x="41" y="460"/>
                  </a:cubicBezTo>
                  <a:cubicBezTo>
                    <a:pt x="40" y="458"/>
                    <a:pt x="39" y="457"/>
                    <a:pt x="38" y="456"/>
                  </a:cubicBezTo>
                  <a:cubicBezTo>
                    <a:pt x="36" y="455"/>
                    <a:pt x="36" y="454"/>
                    <a:pt x="34" y="451"/>
                  </a:cubicBezTo>
                  <a:cubicBezTo>
                    <a:pt x="33" y="448"/>
                    <a:pt x="31" y="447"/>
                    <a:pt x="30" y="445"/>
                  </a:cubicBezTo>
                  <a:cubicBezTo>
                    <a:pt x="29" y="443"/>
                    <a:pt x="28" y="440"/>
                    <a:pt x="28" y="439"/>
                  </a:cubicBezTo>
                  <a:cubicBezTo>
                    <a:pt x="29" y="438"/>
                    <a:pt x="28" y="435"/>
                    <a:pt x="27" y="433"/>
                  </a:cubicBezTo>
                  <a:cubicBezTo>
                    <a:pt x="26" y="431"/>
                    <a:pt x="25" y="429"/>
                    <a:pt x="26" y="427"/>
                  </a:cubicBezTo>
                  <a:cubicBezTo>
                    <a:pt x="27" y="425"/>
                    <a:pt x="26" y="423"/>
                    <a:pt x="25" y="421"/>
                  </a:cubicBezTo>
                  <a:cubicBezTo>
                    <a:pt x="24" y="418"/>
                    <a:pt x="23" y="417"/>
                    <a:pt x="24" y="415"/>
                  </a:cubicBezTo>
                  <a:cubicBezTo>
                    <a:pt x="24" y="413"/>
                    <a:pt x="24" y="413"/>
                    <a:pt x="23" y="408"/>
                  </a:cubicBezTo>
                  <a:cubicBezTo>
                    <a:pt x="22" y="405"/>
                    <a:pt x="19" y="398"/>
                    <a:pt x="17" y="396"/>
                  </a:cubicBezTo>
                  <a:cubicBezTo>
                    <a:pt x="16" y="393"/>
                    <a:pt x="18" y="392"/>
                    <a:pt x="18" y="390"/>
                  </a:cubicBezTo>
                  <a:cubicBezTo>
                    <a:pt x="17" y="388"/>
                    <a:pt x="18" y="387"/>
                    <a:pt x="20" y="388"/>
                  </a:cubicBezTo>
                  <a:cubicBezTo>
                    <a:pt x="22" y="388"/>
                    <a:pt x="23" y="387"/>
                    <a:pt x="23" y="386"/>
                  </a:cubicBezTo>
                  <a:cubicBezTo>
                    <a:pt x="24" y="384"/>
                    <a:pt x="24" y="384"/>
                    <a:pt x="23" y="381"/>
                  </a:cubicBezTo>
                  <a:cubicBezTo>
                    <a:pt x="23" y="381"/>
                    <a:pt x="24" y="377"/>
                    <a:pt x="24" y="375"/>
                  </a:cubicBezTo>
                  <a:cubicBezTo>
                    <a:pt x="24" y="373"/>
                    <a:pt x="26" y="374"/>
                    <a:pt x="27" y="372"/>
                  </a:cubicBezTo>
                  <a:cubicBezTo>
                    <a:pt x="28" y="370"/>
                    <a:pt x="29" y="369"/>
                    <a:pt x="31" y="370"/>
                  </a:cubicBezTo>
                  <a:cubicBezTo>
                    <a:pt x="33" y="370"/>
                    <a:pt x="35" y="370"/>
                    <a:pt x="37" y="368"/>
                  </a:cubicBezTo>
                  <a:cubicBezTo>
                    <a:pt x="38" y="365"/>
                    <a:pt x="40" y="365"/>
                    <a:pt x="41" y="367"/>
                  </a:cubicBezTo>
                  <a:cubicBezTo>
                    <a:pt x="43" y="369"/>
                    <a:pt x="43" y="368"/>
                    <a:pt x="47" y="365"/>
                  </a:cubicBezTo>
                  <a:cubicBezTo>
                    <a:pt x="47" y="365"/>
                    <a:pt x="46" y="365"/>
                    <a:pt x="45" y="362"/>
                  </a:cubicBezTo>
                  <a:cubicBezTo>
                    <a:pt x="44" y="360"/>
                    <a:pt x="47" y="355"/>
                    <a:pt x="48" y="352"/>
                  </a:cubicBezTo>
                  <a:cubicBezTo>
                    <a:pt x="49" y="350"/>
                    <a:pt x="49" y="351"/>
                    <a:pt x="49" y="346"/>
                  </a:cubicBezTo>
                  <a:cubicBezTo>
                    <a:pt x="48" y="343"/>
                    <a:pt x="48" y="341"/>
                    <a:pt x="49" y="341"/>
                  </a:cubicBezTo>
                  <a:cubicBezTo>
                    <a:pt x="50" y="341"/>
                    <a:pt x="50" y="341"/>
                    <a:pt x="50" y="339"/>
                  </a:cubicBezTo>
                  <a:cubicBezTo>
                    <a:pt x="49" y="337"/>
                    <a:pt x="47" y="334"/>
                    <a:pt x="47" y="334"/>
                  </a:cubicBezTo>
                  <a:cubicBezTo>
                    <a:pt x="45" y="334"/>
                    <a:pt x="43" y="334"/>
                    <a:pt x="42" y="335"/>
                  </a:cubicBezTo>
                  <a:cubicBezTo>
                    <a:pt x="41" y="335"/>
                    <a:pt x="41" y="335"/>
                    <a:pt x="41" y="335"/>
                  </a:cubicBezTo>
                  <a:cubicBezTo>
                    <a:pt x="42" y="336"/>
                    <a:pt x="41" y="338"/>
                    <a:pt x="41" y="339"/>
                  </a:cubicBezTo>
                  <a:cubicBezTo>
                    <a:pt x="41" y="339"/>
                    <a:pt x="39" y="339"/>
                    <a:pt x="39" y="339"/>
                  </a:cubicBezTo>
                  <a:cubicBezTo>
                    <a:pt x="38" y="336"/>
                    <a:pt x="37" y="336"/>
                    <a:pt x="37" y="335"/>
                  </a:cubicBezTo>
                  <a:cubicBezTo>
                    <a:pt x="37" y="335"/>
                    <a:pt x="37" y="333"/>
                    <a:pt x="37" y="333"/>
                  </a:cubicBezTo>
                  <a:cubicBezTo>
                    <a:pt x="37" y="332"/>
                    <a:pt x="36" y="331"/>
                    <a:pt x="35" y="330"/>
                  </a:cubicBezTo>
                  <a:cubicBezTo>
                    <a:pt x="34" y="329"/>
                    <a:pt x="32" y="327"/>
                    <a:pt x="32" y="326"/>
                  </a:cubicBezTo>
                  <a:cubicBezTo>
                    <a:pt x="32" y="324"/>
                    <a:pt x="30" y="319"/>
                    <a:pt x="30" y="318"/>
                  </a:cubicBezTo>
                  <a:cubicBezTo>
                    <a:pt x="31" y="316"/>
                    <a:pt x="29" y="313"/>
                    <a:pt x="29" y="313"/>
                  </a:cubicBezTo>
                  <a:cubicBezTo>
                    <a:pt x="28" y="315"/>
                    <a:pt x="28" y="316"/>
                    <a:pt x="28" y="315"/>
                  </a:cubicBezTo>
                  <a:cubicBezTo>
                    <a:pt x="27" y="314"/>
                    <a:pt x="26" y="313"/>
                    <a:pt x="26" y="311"/>
                  </a:cubicBezTo>
                  <a:cubicBezTo>
                    <a:pt x="27" y="310"/>
                    <a:pt x="28" y="307"/>
                    <a:pt x="28" y="307"/>
                  </a:cubicBezTo>
                  <a:cubicBezTo>
                    <a:pt x="28" y="303"/>
                    <a:pt x="27" y="290"/>
                    <a:pt x="27" y="290"/>
                  </a:cubicBezTo>
                  <a:cubicBezTo>
                    <a:pt x="25" y="290"/>
                    <a:pt x="24" y="290"/>
                    <a:pt x="24" y="289"/>
                  </a:cubicBezTo>
                  <a:cubicBezTo>
                    <a:pt x="24" y="287"/>
                    <a:pt x="22" y="283"/>
                    <a:pt x="20" y="282"/>
                  </a:cubicBezTo>
                  <a:cubicBezTo>
                    <a:pt x="19" y="280"/>
                    <a:pt x="19" y="277"/>
                    <a:pt x="18" y="276"/>
                  </a:cubicBezTo>
                  <a:cubicBezTo>
                    <a:pt x="17" y="274"/>
                    <a:pt x="17" y="271"/>
                    <a:pt x="17" y="269"/>
                  </a:cubicBezTo>
                  <a:cubicBezTo>
                    <a:pt x="17" y="268"/>
                    <a:pt x="16" y="263"/>
                    <a:pt x="16" y="263"/>
                  </a:cubicBezTo>
                  <a:cubicBezTo>
                    <a:pt x="15" y="261"/>
                    <a:pt x="13" y="257"/>
                    <a:pt x="13" y="257"/>
                  </a:cubicBezTo>
                  <a:cubicBezTo>
                    <a:pt x="9" y="257"/>
                    <a:pt x="9" y="257"/>
                    <a:pt x="9" y="255"/>
                  </a:cubicBezTo>
                  <a:cubicBezTo>
                    <a:pt x="8" y="254"/>
                    <a:pt x="6" y="251"/>
                    <a:pt x="6" y="250"/>
                  </a:cubicBezTo>
                  <a:cubicBezTo>
                    <a:pt x="6" y="249"/>
                    <a:pt x="6" y="247"/>
                    <a:pt x="6" y="246"/>
                  </a:cubicBezTo>
                  <a:cubicBezTo>
                    <a:pt x="6" y="244"/>
                    <a:pt x="5" y="243"/>
                    <a:pt x="4" y="241"/>
                  </a:cubicBezTo>
                  <a:cubicBezTo>
                    <a:pt x="4" y="239"/>
                    <a:pt x="4" y="235"/>
                    <a:pt x="3" y="233"/>
                  </a:cubicBezTo>
                  <a:cubicBezTo>
                    <a:pt x="2" y="231"/>
                    <a:pt x="2" y="228"/>
                    <a:pt x="2" y="227"/>
                  </a:cubicBezTo>
                  <a:cubicBezTo>
                    <a:pt x="1" y="226"/>
                    <a:pt x="1" y="225"/>
                    <a:pt x="1" y="223"/>
                  </a:cubicBezTo>
                  <a:cubicBezTo>
                    <a:pt x="1" y="221"/>
                    <a:pt x="2" y="220"/>
                    <a:pt x="1" y="219"/>
                  </a:cubicBezTo>
                  <a:cubicBezTo>
                    <a:pt x="0" y="218"/>
                    <a:pt x="1" y="216"/>
                    <a:pt x="1" y="216"/>
                  </a:cubicBezTo>
                  <a:cubicBezTo>
                    <a:pt x="1" y="216"/>
                    <a:pt x="2" y="217"/>
                    <a:pt x="1" y="215"/>
                  </a:cubicBezTo>
                  <a:cubicBezTo>
                    <a:pt x="1" y="214"/>
                    <a:pt x="1" y="213"/>
                    <a:pt x="2" y="212"/>
                  </a:cubicBezTo>
                  <a:cubicBezTo>
                    <a:pt x="3" y="210"/>
                    <a:pt x="9" y="200"/>
                    <a:pt x="9" y="200"/>
                  </a:cubicBezTo>
                  <a:cubicBezTo>
                    <a:pt x="10" y="194"/>
                    <a:pt x="11" y="192"/>
                    <a:pt x="11" y="191"/>
                  </a:cubicBezTo>
                  <a:cubicBezTo>
                    <a:pt x="12" y="191"/>
                    <a:pt x="12" y="190"/>
                    <a:pt x="12" y="189"/>
                  </a:cubicBezTo>
                  <a:cubicBezTo>
                    <a:pt x="12" y="187"/>
                    <a:pt x="12" y="186"/>
                    <a:pt x="13" y="185"/>
                  </a:cubicBezTo>
                  <a:cubicBezTo>
                    <a:pt x="13" y="184"/>
                    <a:pt x="14" y="181"/>
                    <a:pt x="14" y="181"/>
                  </a:cubicBezTo>
                  <a:cubicBezTo>
                    <a:pt x="14" y="180"/>
                    <a:pt x="14" y="179"/>
                    <a:pt x="14" y="179"/>
                  </a:cubicBezTo>
                  <a:cubicBezTo>
                    <a:pt x="16" y="177"/>
                    <a:pt x="17" y="176"/>
                    <a:pt x="17" y="176"/>
                  </a:cubicBezTo>
                  <a:cubicBezTo>
                    <a:pt x="17" y="174"/>
                    <a:pt x="17" y="174"/>
                    <a:pt x="18" y="172"/>
                  </a:cubicBezTo>
                  <a:cubicBezTo>
                    <a:pt x="20" y="168"/>
                    <a:pt x="20" y="168"/>
                    <a:pt x="20" y="168"/>
                  </a:cubicBezTo>
                  <a:cubicBezTo>
                    <a:pt x="20" y="168"/>
                    <a:pt x="22" y="162"/>
                    <a:pt x="22" y="161"/>
                  </a:cubicBezTo>
                  <a:cubicBezTo>
                    <a:pt x="22" y="159"/>
                    <a:pt x="26" y="152"/>
                    <a:pt x="28" y="151"/>
                  </a:cubicBezTo>
                  <a:cubicBezTo>
                    <a:pt x="30" y="149"/>
                    <a:pt x="32" y="143"/>
                    <a:pt x="32" y="140"/>
                  </a:cubicBezTo>
                  <a:cubicBezTo>
                    <a:pt x="32" y="140"/>
                    <a:pt x="24" y="149"/>
                    <a:pt x="23" y="150"/>
                  </a:cubicBezTo>
                  <a:cubicBezTo>
                    <a:pt x="23" y="150"/>
                    <a:pt x="21" y="155"/>
                    <a:pt x="20" y="156"/>
                  </a:cubicBezTo>
                  <a:cubicBezTo>
                    <a:pt x="19" y="157"/>
                    <a:pt x="19" y="159"/>
                    <a:pt x="18" y="161"/>
                  </a:cubicBezTo>
                  <a:cubicBezTo>
                    <a:pt x="16" y="165"/>
                    <a:pt x="16" y="165"/>
                    <a:pt x="16" y="165"/>
                  </a:cubicBezTo>
                  <a:cubicBezTo>
                    <a:pt x="16" y="165"/>
                    <a:pt x="14" y="170"/>
                    <a:pt x="12" y="171"/>
                  </a:cubicBezTo>
                  <a:cubicBezTo>
                    <a:pt x="10" y="173"/>
                    <a:pt x="8" y="179"/>
                    <a:pt x="8" y="181"/>
                  </a:cubicBezTo>
                  <a:cubicBezTo>
                    <a:pt x="7" y="184"/>
                    <a:pt x="7" y="186"/>
                    <a:pt x="7" y="186"/>
                  </a:cubicBezTo>
                  <a:cubicBezTo>
                    <a:pt x="7" y="186"/>
                    <a:pt x="5" y="188"/>
                    <a:pt x="4" y="187"/>
                  </a:cubicBezTo>
                  <a:cubicBezTo>
                    <a:pt x="4" y="186"/>
                    <a:pt x="5" y="182"/>
                    <a:pt x="6" y="179"/>
                  </a:cubicBezTo>
                  <a:cubicBezTo>
                    <a:pt x="6" y="179"/>
                    <a:pt x="7" y="177"/>
                    <a:pt x="7" y="175"/>
                  </a:cubicBezTo>
                  <a:cubicBezTo>
                    <a:pt x="6" y="174"/>
                    <a:pt x="12" y="167"/>
                    <a:pt x="14" y="163"/>
                  </a:cubicBezTo>
                  <a:cubicBezTo>
                    <a:pt x="15" y="156"/>
                    <a:pt x="15" y="156"/>
                    <a:pt x="15" y="156"/>
                  </a:cubicBezTo>
                  <a:cubicBezTo>
                    <a:pt x="19" y="155"/>
                    <a:pt x="19" y="155"/>
                    <a:pt x="19" y="155"/>
                  </a:cubicBezTo>
                  <a:cubicBezTo>
                    <a:pt x="19" y="155"/>
                    <a:pt x="21" y="149"/>
                    <a:pt x="22" y="146"/>
                  </a:cubicBezTo>
                  <a:cubicBezTo>
                    <a:pt x="24" y="144"/>
                    <a:pt x="27" y="140"/>
                    <a:pt x="28" y="138"/>
                  </a:cubicBezTo>
                  <a:cubicBezTo>
                    <a:pt x="29" y="136"/>
                    <a:pt x="33" y="131"/>
                    <a:pt x="37" y="124"/>
                  </a:cubicBezTo>
                  <a:cubicBezTo>
                    <a:pt x="37" y="124"/>
                    <a:pt x="38" y="120"/>
                    <a:pt x="38" y="118"/>
                  </a:cubicBezTo>
                  <a:cubicBezTo>
                    <a:pt x="39" y="116"/>
                    <a:pt x="42" y="114"/>
                    <a:pt x="43" y="112"/>
                  </a:cubicBezTo>
                  <a:cubicBezTo>
                    <a:pt x="44" y="110"/>
                    <a:pt x="49" y="107"/>
                    <a:pt x="53" y="104"/>
                  </a:cubicBezTo>
                  <a:cubicBezTo>
                    <a:pt x="52" y="102"/>
                    <a:pt x="52" y="102"/>
                    <a:pt x="52" y="102"/>
                  </a:cubicBezTo>
                  <a:cubicBezTo>
                    <a:pt x="52" y="102"/>
                    <a:pt x="53" y="102"/>
                    <a:pt x="56" y="100"/>
                  </a:cubicBezTo>
                  <a:cubicBezTo>
                    <a:pt x="57" y="97"/>
                    <a:pt x="58" y="97"/>
                    <a:pt x="61" y="95"/>
                  </a:cubicBezTo>
                  <a:cubicBezTo>
                    <a:pt x="62" y="93"/>
                    <a:pt x="67" y="91"/>
                    <a:pt x="67" y="91"/>
                  </a:cubicBezTo>
                  <a:cubicBezTo>
                    <a:pt x="69" y="91"/>
                    <a:pt x="82" y="83"/>
                    <a:pt x="85" y="83"/>
                  </a:cubicBezTo>
                  <a:cubicBezTo>
                    <a:pt x="87" y="82"/>
                    <a:pt x="94" y="77"/>
                    <a:pt x="97" y="74"/>
                  </a:cubicBezTo>
                  <a:cubicBezTo>
                    <a:pt x="100" y="70"/>
                    <a:pt x="99" y="74"/>
                    <a:pt x="98" y="78"/>
                  </a:cubicBezTo>
                  <a:cubicBezTo>
                    <a:pt x="98" y="78"/>
                    <a:pt x="104" y="73"/>
                    <a:pt x="106" y="72"/>
                  </a:cubicBezTo>
                  <a:cubicBezTo>
                    <a:pt x="109" y="71"/>
                    <a:pt x="112" y="65"/>
                    <a:pt x="113" y="63"/>
                  </a:cubicBezTo>
                  <a:cubicBezTo>
                    <a:pt x="114" y="61"/>
                    <a:pt x="134" y="52"/>
                    <a:pt x="137" y="51"/>
                  </a:cubicBezTo>
                  <a:cubicBezTo>
                    <a:pt x="140" y="50"/>
                    <a:pt x="139" y="49"/>
                    <a:pt x="137" y="48"/>
                  </a:cubicBezTo>
                  <a:cubicBezTo>
                    <a:pt x="137" y="48"/>
                    <a:pt x="139" y="48"/>
                    <a:pt x="142" y="47"/>
                  </a:cubicBezTo>
                  <a:cubicBezTo>
                    <a:pt x="144" y="46"/>
                    <a:pt x="151" y="42"/>
                    <a:pt x="155" y="42"/>
                  </a:cubicBezTo>
                  <a:cubicBezTo>
                    <a:pt x="159" y="41"/>
                    <a:pt x="157" y="40"/>
                    <a:pt x="155" y="40"/>
                  </a:cubicBezTo>
                  <a:cubicBezTo>
                    <a:pt x="153" y="39"/>
                    <a:pt x="148" y="41"/>
                    <a:pt x="150" y="40"/>
                  </a:cubicBezTo>
                  <a:cubicBezTo>
                    <a:pt x="152" y="39"/>
                    <a:pt x="157" y="35"/>
                    <a:pt x="159" y="35"/>
                  </a:cubicBezTo>
                  <a:cubicBezTo>
                    <a:pt x="161" y="35"/>
                    <a:pt x="163" y="32"/>
                    <a:pt x="164" y="30"/>
                  </a:cubicBezTo>
                  <a:cubicBezTo>
                    <a:pt x="165" y="28"/>
                    <a:pt x="173" y="26"/>
                    <a:pt x="175" y="25"/>
                  </a:cubicBezTo>
                  <a:cubicBezTo>
                    <a:pt x="175" y="25"/>
                    <a:pt x="173" y="24"/>
                    <a:pt x="171" y="24"/>
                  </a:cubicBezTo>
                  <a:cubicBezTo>
                    <a:pt x="170" y="24"/>
                    <a:pt x="169" y="23"/>
                    <a:pt x="169" y="21"/>
                  </a:cubicBezTo>
                  <a:cubicBezTo>
                    <a:pt x="170" y="19"/>
                    <a:pt x="168" y="19"/>
                    <a:pt x="164" y="15"/>
                  </a:cubicBezTo>
                  <a:cubicBezTo>
                    <a:pt x="164" y="15"/>
                    <a:pt x="164" y="14"/>
                    <a:pt x="166" y="14"/>
                  </a:cubicBezTo>
                  <a:cubicBezTo>
                    <a:pt x="168" y="14"/>
                    <a:pt x="171" y="14"/>
                    <a:pt x="173" y="16"/>
                  </a:cubicBezTo>
                  <a:cubicBezTo>
                    <a:pt x="174" y="17"/>
                    <a:pt x="180" y="14"/>
                    <a:pt x="181" y="12"/>
                  </a:cubicBezTo>
                  <a:cubicBezTo>
                    <a:pt x="183" y="10"/>
                    <a:pt x="191" y="9"/>
                    <a:pt x="194" y="10"/>
                  </a:cubicBezTo>
                  <a:cubicBezTo>
                    <a:pt x="198" y="11"/>
                    <a:pt x="196" y="10"/>
                    <a:pt x="200" y="9"/>
                  </a:cubicBezTo>
                  <a:cubicBezTo>
                    <a:pt x="200" y="9"/>
                    <a:pt x="200" y="12"/>
                    <a:pt x="201" y="13"/>
                  </a:cubicBezTo>
                  <a:cubicBezTo>
                    <a:pt x="202" y="15"/>
                    <a:pt x="206" y="14"/>
                    <a:pt x="208" y="13"/>
                  </a:cubicBezTo>
                  <a:cubicBezTo>
                    <a:pt x="210" y="12"/>
                    <a:pt x="211" y="11"/>
                    <a:pt x="212" y="11"/>
                  </a:cubicBezTo>
                  <a:cubicBezTo>
                    <a:pt x="214" y="10"/>
                    <a:pt x="220" y="10"/>
                    <a:pt x="220" y="10"/>
                  </a:cubicBezTo>
                  <a:cubicBezTo>
                    <a:pt x="219" y="11"/>
                    <a:pt x="220" y="13"/>
                    <a:pt x="218" y="13"/>
                  </a:cubicBezTo>
                  <a:cubicBezTo>
                    <a:pt x="217" y="14"/>
                    <a:pt x="212" y="16"/>
                    <a:pt x="212" y="16"/>
                  </a:cubicBezTo>
                  <a:cubicBezTo>
                    <a:pt x="218" y="16"/>
                    <a:pt x="218" y="16"/>
                    <a:pt x="218" y="16"/>
                  </a:cubicBezTo>
                  <a:cubicBezTo>
                    <a:pt x="221" y="14"/>
                    <a:pt x="222" y="15"/>
                    <a:pt x="224" y="15"/>
                  </a:cubicBezTo>
                  <a:cubicBezTo>
                    <a:pt x="225" y="15"/>
                    <a:pt x="228" y="16"/>
                    <a:pt x="228" y="15"/>
                  </a:cubicBezTo>
                  <a:cubicBezTo>
                    <a:pt x="232" y="18"/>
                    <a:pt x="232" y="18"/>
                    <a:pt x="232" y="20"/>
                  </a:cubicBezTo>
                  <a:cubicBezTo>
                    <a:pt x="232" y="21"/>
                    <a:pt x="231" y="23"/>
                    <a:pt x="229" y="23"/>
                  </a:cubicBezTo>
                  <a:cubicBezTo>
                    <a:pt x="227" y="22"/>
                    <a:pt x="224" y="23"/>
                    <a:pt x="224" y="24"/>
                  </a:cubicBezTo>
                  <a:cubicBezTo>
                    <a:pt x="223" y="24"/>
                    <a:pt x="218" y="28"/>
                    <a:pt x="216" y="29"/>
                  </a:cubicBezTo>
                  <a:cubicBezTo>
                    <a:pt x="213" y="31"/>
                    <a:pt x="211" y="32"/>
                    <a:pt x="210" y="33"/>
                  </a:cubicBezTo>
                  <a:cubicBezTo>
                    <a:pt x="209" y="35"/>
                    <a:pt x="205" y="37"/>
                    <a:pt x="205" y="37"/>
                  </a:cubicBezTo>
                  <a:cubicBezTo>
                    <a:pt x="206" y="37"/>
                    <a:pt x="206" y="37"/>
                    <a:pt x="206" y="37"/>
                  </a:cubicBezTo>
                  <a:cubicBezTo>
                    <a:pt x="208" y="37"/>
                    <a:pt x="208" y="37"/>
                    <a:pt x="210" y="38"/>
                  </a:cubicBezTo>
                  <a:cubicBezTo>
                    <a:pt x="211" y="40"/>
                    <a:pt x="214" y="42"/>
                    <a:pt x="214" y="42"/>
                  </a:cubicBezTo>
                  <a:cubicBezTo>
                    <a:pt x="212" y="47"/>
                    <a:pt x="208" y="52"/>
                    <a:pt x="207" y="55"/>
                  </a:cubicBezTo>
                  <a:cubicBezTo>
                    <a:pt x="207" y="57"/>
                    <a:pt x="205" y="58"/>
                    <a:pt x="205" y="58"/>
                  </a:cubicBezTo>
                  <a:cubicBezTo>
                    <a:pt x="202" y="57"/>
                    <a:pt x="201" y="57"/>
                    <a:pt x="201" y="59"/>
                  </a:cubicBezTo>
                  <a:cubicBezTo>
                    <a:pt x="202" y="61"/>
                    <a:pt x="202" y="61"/>
                    <a:pt x="202" y="61"/>
                  </a:cubicBezTo>
                  <a:cubicBezTo>
                    <a:pt x="205" y="63"/>
                    <a:pt x="212" y="66"/>
                    <a:pt x="212" y="66"/>
                  </a:cubicBezTo>
                  <a:cubicBezTo>
                    <a:pt x="209" y="67"/>
                    <a:pt x="209" y="68"/>
                    <a:pt x="209" y="69"/>
                  </a:cubicBezTo>
                  <a:cubicBezTo>
                    <a:pt x="208" y="69"/>
                    <a:pt x="208" y="72"/>
                    <a:pt x="208" y="72"/>
                  </a:cubicBezTo>
                  <a:cubicBezTo>
                    <a:pt x="211" y="73"/>
                    <a:pt x="215" y="77"/>
                    <a:pt x="212" y="81"/>
                  </a:cubicBezTo>
                  <a:cubicBezTo>
                    <a:pt x="216" y="80"/>
                    <a:pt x="221" y="81"/>
                    <a:pt x="222" y="80"/>
                  </a:cubicBezTo>
                  <a:cubicBezTo>
                    <a:pt x="222" y="79"/>
                    <a:pt x="224" y="78"/>
                    <a:pt x="224" y="78"/>
                  </a:cubicBezTo>
                  <a:cubicBezTo>
                    <a:pt x="224" y="76"/>
                    <a:pt x="224" y="74"/>
                    <a:pt x="224" y="74"/>
                  </a:cubicBezTo>
                  <a:cubicBezTo>
                    <a:pt x="228" y="74"/>
                    <a:pt x="229" y="74"/>
                    <a:pt x="230" y="73"/>
                  </a:cubicBezTo>
                  <a:cubicBezTo>
                    <a:pt x="233" y="72"/>
                    <a:pt x="233" y="74"/>
                    <a:pt x="235" y="73"/>
                  </a:cubicBezTo>
                  <a:cubicBezTo>
                    <a:pt x="236" y="71"/>
                    <a:pt x="239" y="71"/>
                    <a:pt x="240" y="70"/>
                  </a:cubicBezTo>
                  <a:cubicBezTo>
                    <a:pt x="242" y="69"/>
                    <a:pt x="243" y="67"/>
                    <a:pt x="245" y="69"/>
                  </a:cubicBezTo>
                  <a:cubicBezTo>
                    <a:pt x="246" y="71"/>
                    <a:pt x="247" y="74"/>
                    <a:pt x="245" y="73"/>
                  </a:cubicBezTo>
                  <a:cubicBezTo>
                    <a:pt x="244" y="72"/>
                    <a:pt x="240" y="73"/>
                    <a:pt x="239" y="73"/>
                  </a:cubicBezTo>
                  <a:cubicBezTo>
                    <a:pt x="238" y="74"/>
                    <a:pt x="234" y="73"/>
                    <a:pt x="234" y="74"/>
                  </a:cubicBezTo>
                  <a:cubicBezTo>
                    <a:pt x="233" y="75"/>
                    <a:pt x="231" y="80"/>
                    <a:pt x="229" y="79"/>
                  </a:cubicBezTo>
                  <a:cubicBezTo>
                    <a:pt x="228" y="79"/>
                    <a:pt x="226" y="81"/>
                    <a:pt x="226" y="81"/>
                  </a:cubicBezTo>
                  <a:cubicBezTo>
                    <a:pt x="223" y="85"/>
                    <a:pt x="223" y="85"/>
                    <a:pt x="223" y="85"/>
                  </a:cubicBezTo>
                  <a:cubicBezTo>
                    <a:pt x="227" y="84"/>
                    <a:pt x="226" y="84"/>
                    <a:pt x="228" y="85"/>
                  </a:cubicBezTo>
                  <a:cubicBezTo>
                    <a:pt x="230" y="87"/>
                    <a:pt x="233" y="87"/>
                    <a:pt x="235" y="86"/>
                  </a:cubicBezTo>
                  <a:cubicBezTo>
                    <a:pt x="236" y="85"/>
                    <a:pt x="236" y="88"/>
                    <a:pt x="236" y="88"/>
                  </a:cubicBezTo>
                  <a:cubicBezTo>
                    <a:pt x="236" y="88"/>
                    <a:pt x="236" y="89"/>
                    <a:pt x="236" y="91"/>
                  </a:cubicBezTo>
                  <a:cubicBezTo>
                    <a:pt x="235" y="93"/>
                    <a:pt x="233" y="96"/>
                    <a:pt x="231" y="96"/>
                  </a:cubicBezTo>
                  <a:cubicBezTo>
                    <a:pt x="230" y="96"/>
                    <a:pt x="228" y="96"/>
                    <a:pt x="226" y="97"/>
                  </a:cubicBezTo>
                  <a:cubicBezTo>
                    <a:pt x="224" y="98"/>
                    <a:pt x="222" y="97"/>
                    <a:pt x="222" y="96"/>
                  </a:cubicBezTo>
                  <a:cubicBezTo>
                    <a:pt x="222" y="94"/>
                    <a:pt x="218" y="91"/>
                    <a:pt x="217" y="92"/>
                  </a:cubicBezTo>
                  <a:cubicBezTo>
                    <a:pt x="215" y="93"/>
                    <a:pt x="211" y="93"/>
                    <a:pt x="211" y="93"/>
                  </a:cubicBezTo>
                  <a:cubicBezTo>
                    <a:pt x="211" y="93"/>
                    <a:pt x="212" y="90"/>
                    <a:pt x="211" y="93"/>
                  </a:cubicBezTo>
                  <a:cubicBezTo>
                    <a:pt x="210" y="96"/>
                    <a:pt x="207" y="97"/>
                    <a:pt x="207" y="97"/>
                  </a:cubicBezTo>
                  <a:cubicBezTo>
                    <a:pt x="205" y="95"/>
                    <a:pt x="204" y="95"/>
                    <a:pt x="202" y="95"/>
                  </a:cubicBezTo>
                  <a:cubicBezTo>
                    <a:pt x="201" y="96"/>
                    <a:pt x="198" y="95"/>
                    <a:pt x="198" y="95"/>
                  </a:cubicBezTo>
                  <a:cubicBezTo>
                    <a:pt x="198" y="95"/>
                    <a:pt x="194" y="95"/>
                    <a:pt x="192" y="96"/>
                  </a:cubicBezTo>
                  <a:cubicBezTo>
                    <a:pt x="188" y="96"/>
                    <a:pt x="186" y="95"/>
                    <a:pt x="186" y="95"/>
                  </a:cubicBezTo>
                  <a:cubicBezTo>
                    <a:pt x="183" y="97"/>
                    <a:pt x="181" y="100"/>
                    <a:pt x="179" y="99"/>
                  </a:cubicBezTo>
                  <a:cubicBezTo>
                    <a:pt x="178" y="99"/>
                    <a:pt x="174" y="104"/>
                    <a:pt x="174" y="104"/>
                  </a:cubicBezTo>
                  <a:cubicBezTo>
                    <a:pt x="176" y="104"/>
                    <a:pt x="175" y="105"/>
                    <a:pt x="174" y="106"/>
                  </a:cubicBezTo>
                  <a:cubicBezTo>
                    <a:pt x="173" y="107"/>
                    <a:pt x="168" y="110"/>
                    <a:pt x="168" y="110"/>
                  </a:cubicBezTo>
                  <a:cubicBezTo>
                    <a:pt x="172" y="110"/>
                    <a:pt x="173" y="111"/>
                    <a:pt x="173" y="114"/>
                  </a:cubicBezTo>
                  <a:cubicBezTo>
                    <a:pt x="173" y="116"/>
                    <a:pt x="175" y="121"/>
                    <a:pt x="174" y="123"/>
                  </a:cubicBezTo>
                  <a:cubicBezTo>
                    <a:pt x="174" y="125"/>
                    <a:pt x="174" y="127"/>
                    <a:pt x="175" y="128"/>
                  </a:cubicBezTo>
                  <a:cubicBezTo>
                    <a:pt x="177" y="129"/>
                    <a:pt x="180" y="133"/>
                    <a:pt x="180" y="133"/>
                  </a:cubicBezTo>
                  <a:cubicBezTo>
                    <a:pt x="174" y="134"/>
                    <a:pt x="174" y="138"/>
                    <a:pt x="173" y="139"/>
                  </a:cubicBezTo>
                  <a:cubicBezTo>
                    <a:pt x="173" y="140"/>
                    <a:pt x="170" y="143"/>
                    <a:pt x="170" y="144"/>
                  </a:cubicBezTo>
                  <a:cubicBezTo>
                    <a:pt x="171" y="146"/>
                    <a:pt x="169" y="149"/>
                    <a:pt x="171" y="151"/>
                  </a:cubicBezTo>
                  <a:cubicBezTo>
                    <a:pt x="173" y="152"/>
                    <a:pt x="173" y="152"/>
                    <a:pt x="173" y="152"/>
                  </a:cubicBezTo>
                  <a:cubicBezTo>
                    <a:pt x="174" y="152"/>
                    <a:pt x="177" y="149"/>
                    <a:pt x="179" y="150"/>
                  </a:cubicBezTo>
                  <a:cubicBezTo>
                    <a:pt x="178" y="148"/>
                    <a:pt x="178" y="148"/>
                    <a:pt x="179" y="145"/>
                  </a:cubicBezTo>
                  <a:cubicBezTo>
                    <a:pt x="181" y="143"/>
                    <a:pt x="181" y="140"/>
                    <a:pt x="183" y="140"/>
                  </a:cubicBezTo>
                  <a:cubicBezTo>
                    <a:pt x="185" y="140"/>
                    <a:pt x="187" y="139"/>
                    <a:pt x="187" y="139"/>
                  </a:cubicBezTo>
                  <a:cubicBezTo>
                    <a:pt x="191" y="140"/>
                    <a:pt x="195" y="139"/>
                    <a:pt x="195" y="139"/>
                  </a:cubicBezTo>
                  <a:cubicBezTo>
                    <a:pt x="197" y="139"/>
                    <a:pt x="197" y="139"/>
                    <a:pt x="197" y="139"/>
                  </a:cubicBezTo>
                  <a:cubicBezTo>
                    <a:pt x="199" y="134"/>
                    <a:pt x="199" y="135"/>
                    <a:pt x="200" y="132"/>
                  </a:cubicBezTo>
                  <a:cubicBezTo>
                    <a:pt x="201" y="129"/>
                    <a:pt x="202" y="130"/>
                    <a:pt x="201" y="128"/>
                  </a:cubicBezTo>
                  <a:cubicBezTo>
                    <a:pt x="201" y="126"/>
                    <a:pt x="200" y="125"/>
                    <a:pt x="200" y="125"/>
                  </a:cubicBezTo>
                  <a:cubicBezTo>
                    <a:pt x="203" y="126"/>
                    <a:pt x="204" y="126"/>
                    <a:pt x="206" y="126"/>
                  </a:cubicBezTo>
                  <a:cubicBezTo>
                    <a:pt x="207" y="126"/>
                    <a:pt x="208" y="123"/>
                    <a:pt x="208" y="123"/>
                  </a:cubicBezTo>
                  <a:cubicBezTo>
                    <a:pt x="209" y="121"/>
                    <a:pt x="210" y="120"/>
                    <a:pt x="212" y="119"/>
                  </a:cubicBezTo>
                  <a:cubicBezTo>
                    <a:pt x="213" y="118"/>
                    <a:pt x="218" y="115"/>
                    <a:pt x="218" y="115"/>
                  </a:cubicBezTo>
                  <a:cubicBezTo>
                    <a:pt x="218" y="117"/>
                    <a:pt x="220" y="120"/>
                    <a:pt x="222" y="120"/>
                  </a:cubicBezTo>
                  <a:cubicBezTo>
                    <a:pt x="224" y="120"/>
                    <a:pt x="225" y="120"/>
                    <a:pt x="224" y="122"/>
                  </a:cubicBezTo>
                  <a:cubicBezTo>
                    <a:pt x="224" y="123"/>
                    <a:pt x="223" y="126"/>
                    <a:pt x="224" y="128"/>
                  </a:cubicBezTo>
                  <a:cubicBezTo>
                    <a:pt x="225" y="129"/>
                    <a:pt x="227" y="130"/>
                    <a:pt x="227" y="130"/>
                  </a:cubicBezTo>
                  <a:cubicBezTo>
                    <a:pt x="225" y="134"/>
                    <a:pt x="224" y="137"/>
                    <a:pt x="223" y="137"/>
                  </a:cubicBezTo>
                  <a:cubicBezTo>
                    <a:pt x="222" y="137"/>
                    <a:pt x="219" y="138"/>
                    <a:pt x="219" y="138"/>
                  </a:cubicBezTo>
                  <a:cubicBezTo>
                    <a:pt x="223" y="142"/>
                    <a:pt x="223" y="141"/>
                    <a:pt x="225" y="142"/>
                  </a:cubicBezTo>
                  <a:cubicBezTo>
                    <a:pt x="228" y="142"/>
                    <a:pt x="232" y="142"/>
                    <a:pt x="232" y="142"/>
                  </a:cubicBezTo>
                  <a:cubicBezTo>
                    <a:pt x="232" y="142"/>
                    <a:pt x="235" y="140"/>
                    <a:pt x="236" y="139"/>
                  </a:cubicBezTo>
                  <a:cubicBezTo>
                    <a:pt x="238" y="141"/>
                    <a:pt x="237" y="144"/>
                    <a:pt x="236" y="145"/>
                  </a:cubicBezTo>
                  <a:cubicBezTo>
                    <a:pt x="235" y="146"/>
                    <a:pt x="234" y="147"/>
                    <a:pt x="234" y="147"/>
                  </a:cubicBezTo>
                  <a:cubicBezTo>
                    <a:pt x="236" y="149"/>
                    <a:pt x="236" y="149"/>
                    <a:pt x="236" y="149"/>
                  </a:cubicBezTo>
                  <a:cubicBezTo>
                    <a:pt x="234" y="151"/>
                    <a:pt x="233" y="153"/>
                    <a:pt x="234" y="154"/>
                  </a:cubicBezTo>
                  <a:cubicBezTo>
                    <a:pt x="235" y="156"/>
                    <a:pt x="231" y="159"/>
                    <a:pt x="231" y="159"/>
                  </a:cubicBezTo>
                  <a:cubicBezTo>
                    <a:pt x="235" y="162"/>
                    <a:pt x="236" y="165"/>
                    <a:pt x="237" y="168"/>
                  </a:cubicBezTo>
                  <a:cubicBezTo>
                    <a:pt x="239" y="170"/>
                    <a:pt x="241" y="172"/>
                    <a:pt x="241" y="172"/>
                  </a:cubicBezTo>
                  <a:cubicBezTo>
                    <a:pt x="236" y="170"/>
                    <a:pt x="235" y="170"/>
                    <a:pt x="233" y="171"/>
                  </a:cubicBezTo>
                  <a:cubicBezTo>
                    <a:pt x="231" y="171"/>
                    <a:pt x="227" y="170"/>
                    <a:pt x="227" y="170"/>
                  </a:cubicBezTo>
                  <a:cubicBezTo>
                    <a:pt x="227" y="172"/>
                    <a:pt x="229" y="173"/>
                    <a:pt x="231" y="173"/>
                  </a:cubicBezTo>
                  <a:cubicBezTo>
                    <a:pt x="232" y="173"/>
                    <a:pt x="234" y="172"/>
                    <a:pt x="237" y="173"/>
                  </a:cubicBezTo>
                  <a:cubicBezTo>
                    <a:pt x="239" y="173"/>
                    <a:pt x="239" y="174"/>
                    <a:pt x="240" y="176"/>
                  </a:cubicBezTo>
                  <a:cubicBezTo>
                    <a:pt x="241" y="177"/>
                    <a:pt x="241" y="180"/>
                    <a:pt x="240" y="181"/>
                  </a:cubicBezTo>
                  <a:cubicBezTo>
                    <a:pt x="239" y="183"/>
                    <a:pt x="237" y="187"/>
                    <a:pt x="235" y="186"/>
                  </a:cubicBezTo>
                  <a:cubicBezTo>
                    <a:pt x="233" y="184"/>
                    <a:pt x="231" y="183"/>
                    <a:pt x="229" y="184"/>
                  </a:cubicBezTo>
                  <a:cubicBezTo>
                    <a:pt x="227" y="186"/>
                    <a:pt x="223" y="186"/>
                    <a:pt x="222" y="186"/>
                  </a:cubicBezTo>
                  <a:cubicBezTo>
                    <a:pt x="221" y="186"/>
                    <a:pt x="214" y="183"/>
                    <a:pt x="214" y="183"/>
                  </a:cubicBezTo>
                  <a:cubicBezTo>
                    <a:pt x="214" y="183"/>
                    <a:pt x="211" y="179"/>
                    <a:pt x="208" y="179"/>
                  </a:cubicBezTo>
                  <a:cubicBezTo>
                    <a:pt x="205" y="179"/>
                    <a:pt x="203" y="177"/>
                    <a:pt x="203" y="177"/>
                  </a:cubicBezTo>
                  <a:cubicBezTo>
                    <a:pt x="201" y="176"/>
                    <a:pt x="201" y="176"/>
                    <a:pt x="200" y="178"/>
                  </a:cubicBezTo>
                  <a:cubicBezTo>
                    <a:pt x="198" y="180"/>
                    <a:pt x="194" y="180"/>
                    <a:pt x="193" y="179"/>
                  </a:cubicBezTo>
                  <a:cubicBezTo>
                    <a:pt x="192" y="179"/>
                    <a:pt x="188" y="180"/>
                    <a:pt x="188" y="180"/>
                  </a:cubicBezTo>
                  <a:cubicBezTo>
                    <a:pt x="194" y="182"/>
                    <a:pt x="193" y="183"/>
                    <a:pt x="196" y="182"/>
                  </a:cubicBezTo>
                  <a:cubicBezTo>
                    <a:pt x="200" y="182"/>
                    <a:pt x="204" y="182"/>
                    <a:pt x="204" y="184"/>
                  </a:cubicBezTo>
                  <a:cubicBezTo>
                    <a:pt x="204" y="185"/>
                    <a:pt x="202" y="188"/>
                    <a:pt x="201" y="187"/>
                  </a:cubicBezTo>
                  <a:cubicBezTo>
                    <a:pt x="199" y="186"/>
                    <a:pt x="196" y="186"/>
                    <a:pt x="196" y="186"/>
                  </a:cubicBezTo>
                  <a:cubicBezTo>
                    <a:pt x="199" y="188"/>
                    <a:pt x="200" y="190"/>
                    <a:pt x="198" y="191"/>
                  </a:cubicBezTo>
                  <a:cubicBezTo>
                    <a:pt x="197" y="192"/>
                    <a:pt x="196" y="196"/>
                    <a:pt x="196" y="196"/>
                  </a:cubicBezTo>
                  <a:cubicBezTo>
                    <a:pt x="196" y="196"/>
                    <a:pt x="196" y="200"/>
                    <a:pt x="198" y="200"/>
                  </a:cubicBezTo>
                  <a:cubicBezTo>
                    <a:pt x="199" y="200"/>
                    <a:pt x="203" y="204"/>
                    <a:pt x="204" y="204"/>
                  </a:cubicBezTo>
                  <a:cubicBezTo>
                    <a:pt x="205" y="204"/>
                    <a:pt x="205" y="207"/>
                    <a:pt x="206" y="207"/>
                  </a:cubicBezTo>
                  <a:cubicBezTo>
                    <a:pt x="206" y="208"/>
                    <a:pt x="208" y="208"/>
                    <a:pt x="202" y="207"/>
                  </a:cubicBezTo>
                  <a:cubicBezTo>
                    <a:pt x="197" y="206"/>
                    <a:pt x="194" y="204"/>
                    <a:pt x="191" y="206"/>
                  </a:cubicBezTo>
                  <a:cubicBezTo>
                    <a:pt x="189" y="208"/>
                    <a:pt x="186" y="210"/>
                    <a:pt x="186" y="208"/>
                  </a:cubicBezTo>
                  <a:cubicBezTo>
                    <a:pt x="186" y="206"/>
                    <a:pt x="186" y="203"/>
                    <a:pt x="188" y="203"/>
                  </a:cubicBezTo>
                  <a:cubicBezTo>
                    <a:pt x="190" y="203"/>
                    <a:pt x="196" y="203"/>
                    <a:pt x="196" y="203"/>
                  </a:cubicBezTo>
                  <a:cubicBezTo>
                    <a:pt x="194" y="200"/>
                    <a:pt x="190" y="198"/>
                    <a:pt x="187" y="198"/>
                  </a:cubicBezTo>
                  <a:cubicBezTo>
                    <a:pt x="186" y="198"/>
                    <a:pt x="184" y="198"/>
                    <a:pt x="184" y="200"/>
                  </a:cubicBezTo>
                  <a:cubicBezTo>
                    <a:pt x="184" y="200"/>
                    <a:pt x="181" y="200"/>
                    <a:pt x="180" y="200"/>
                  </a:cubicBezTo>
                  <a:cubicBezTo>
                    <a:pt x="179" y="199"/>
                    <a:pt x="177" y="199"/>
                    <a:pt x="176" y="199"/>
                  </a:cubicBezTo>
                  <a:cubicBezTo>
                    <a:pt x="175" y="199"/>
                    <a:pt x="173" y="199"/>
                    <a:pt x="171" y="198"/>
                  </a:cubicBezTo>
                  <a:cubicBezTo>
                    <a:pt x="170" y="198"/>
                    <a:pt x="169" y="199"/>
                    <a:pt x="168" y="200"/>
                  </a:cubicBezTo>
                  <a:cubicBezTo>
                    <a:pt x="168" y="201"/>
                    <a:pt x="167" y="202"/>
                    <a:pt x="165" y="203"/>
                  </a:cubicBezTo>
                  <a:cubicBezTo>
                    <a:pt x="165" y="203"/>
                    <a:pt x="165" y="204"/>
                    <a:pt x="165" y="205"/>
                  </a:cubicBezTo>
                  <a:cubicBezTo>
                    <a:pt x="166" y="207"/>
                    <a:pt x="166" y="208"/>
                    <a:pt x="168" y="207"/>
                  </a:cubicBezTo>
                  <a:cubicBezTo>
                    <a:pt x="167" y="208"/>
                    <a:pt x="166" y="208"/>
                    <a:pt x="165" y="207"/>
                  </a:cubicBezTo>
                  <a:cubicBezTo>
                    <a:pt x="163" y="206"/>
                    <a:pt x="161" y="205"/>
                    <a:pt x="160" y="205"/>
                  </a:cubicBezTo>
                  <a:cubicBezTo>
                    <a:pt x="159" y="206"/>
                    <a:pt x="159" y="205"/>
                    <a:pt x="157" y="204"/>
                  </a:cubicBezTo>
                  <a:cubicBezTo>
                    <a:pt x="156" y="203"/>
                    <a:pt x="156" y="204"/>
                    <a:pt x="155" y="203"/>
                  </a:cubicBezTo>
                  <a:cubicBezTo>
                    <a:pt x="155" y="203"/>
                    <a:pt x="151" y="203"/>
                    <a:pt x="150" y="204"/>
                  </a:cubicBezTo>
                  <a:cubicBezTo>
                    <a:pt x="150" y="204"/>
                    <a:pt x="149" y="206"/>
                    <a:pt x="149" y="206"/>
                  </a:cubicBezTo>
                  <a:cubicBezTo>
                    <a:pt x="149" y="207"/>
                    <a:pt x="147" y="208"/>
                    <a:pt x="146" y="208"/>
                  </a:cubicBezTo>
                  <a:cubicBezTo>
                    <a:pt x="145" y="208"/>
                    <a:pt x="144" y="209"/>
                    <a:pt x="142" y="210"/>
                  </a:cubicBezTo>
                  <a:cubicBezTo>
                    <a:pt x="142" y="210"/>
                    <a:pt x="143" y="207"/>
                    <a:pt x="142" y="206"/>
                  </a:cubicBezTo>
                  <a:cubicBezTo>
                    <a:pt x="142" y="206"/>
                    <a:pt x="141" y="208"/>
                    <a:pt x="141" y="209"/>
                  </a:cubicBezTo>
                  <a:cubicBezTo>
                    <a:pt x="141" y="210"/>
                    <a:pt x="140" y="211"/>
                    <a:pt x="140" y="212"/>
                  </a:cubicBezTo>
                  <a:cubicBezTo>
                    <a:pt x="139" y="213"/>
                    <a:pt x="138" y="212"/>
                    <a:pt x="137" y="214"/>
                  </a:cubicBezTo>
                  <a:cubicBezTo>
                    <a:pt x="135" y="215"/>
                    <a:pt x="135" y="214"/>
                    <a:pt x="134" y="213"/>
                  </a:cubicBezTo>
                  <a:cubicBezTo>
                    <a:pt x="133" y="212"/>
                    <a:pt x="135" y="212"/>
                    <a:pt x="135" y="211"/>
                  </a:cubicBezTo>
                  <a:cubicBezTo>
                    <a:pt x="136" y="210"/>
                    <a:pt x="137" y="208"/>
                    <a:pt x="137" y="208"/>
                  </a:cubicBezTo>
                  <a:cubicBezTo>
                    <a:pt x="137" y="208"/>
                    <a:pt x="138" y="207"/>
                    <a:pt x="140" y="206"/>
                  </a:cubicBezTo>
                  <a:cubicBezTo>
                    <a:pt x="141" y="205"/>
                    <a:pt x="141" y="205"/>
                    <a:pt x="139" y="205"/>
                  </a:cubicBezTo>
                  <a:cubicBezTo>
                    <a:pt x="138" y="205"/>
                    <a:pt x="138" y="205"/>
                    <a:pt x="137" y="206"/>
                  </a:cubicBezTo>
                  <a:cubicBezTo>
                    <a:pt x="137" y="207"/>
                    <a:pt x="137" y="207"/>
                    <a:pt x="136" y="208"/>
                  </a:cubicBezTo>
                  <a:cubicBezTo>
                    <a:pt x="135" y="209"/>
                    <a:pt x="135" y="210"/>
                    <a:pt x="135" y="209"/>
                  </a:cubicBezTo>
                  <a:cubicBezTo>
                    <a:pt x="135" y="209"/>
                    <a:pt x="134" y="208"/>
                    <a:pt x="133" y="206"/>
                  </a:cubicBezTo>
                  <a:cubicBezTo>
                    <a:pt x="133" y="206"/>
                    <a:pt x="134" y="210"/>
                    <a:pt x="134" y="211"/>
                  </a:cubicBezTo>
                  <a:cubicBezTo>
                    <a:pt x="134" y="212"/>
                    <a:pt x="132" y="213"/>
                    <a:pt x="130" y="215"/>
                  </a:cubicBezTo>
                  <a:cubicBezTo>
                    <a:pt x="130" y="215"/>
                    <a:pt x="131" y="215"/>
                    <a:pt x="132" y="216"/>
                  </a:cubicBezTo>
                  <a:cubicBezTo>
                    <a:pt x="132" y="218"/>
                    <a:pt x="131" y="218"/>
                    <a:pt x="129" y="222"/>
                  </a:cubicBezTo>
                  <a:cubicBezTo>
                    <a:pt x="129" y="222"/>
                    <a:pt x="124" y="224"/>
                    <a:pt x="123" y="224"/>
                  </a:cubicBezTo>
                  <a:cubicBezTo>
                    <a:pt x="121" y="225"/>
                    <a:pt x="116" y="225"/>
                    <a:pt x="112" y="225"/>
                  </a:cubicBezTo>
                  <a:cubicBezTo>
                    <a:pt x="108" y="225"/>
                    <a:pt x="104" y="223"/>
                    <a:pt x="101" y="226"/>
                  </a:cubicBezTo>
                  <a:cubicBezTo>
                    <a:pt x="99" y="228"/>
                    <a:pt x="101" y="226"/>
                    <a:pt x="101" y="226"/>
                  </a:cubicBezTo>
                  <a:cubicBezTo>
                    <a:pt x="101" y="226"/>
                    <a:pt x="98" y="228"/>
                    <a:pt x="95" y="230"/>
                  </a:cubicBezTo>
                  <a:cubicBezTo>
                    <a:pt x="95" y="230"/>
                    <a:pt x="94" y="232"/>
                    <a:pt x="93" y="234"/>
                  </a:cubicBezTo>
                  <a:cubicBezTo>
                    <a:pt x="93" y="235"/>
                    <a:pt x="90" y="244"/>
                    <a:pt x="88" y="249"/>
                  </a:cubicBezTo>
                  <a:cubicBezTo>
                    <a:pt x="87" y="254"/>
                    <a:pt x="86" y="251"/>
                    <a:pt x="85" y="254"/>
                  </a:cubicBezTo>
                  <a:cubicBezTo>
                    <a:pt x="84" y="256"/>
                    <a:pt x="83" y="257"/>
                    <a:pt x="81" y="257"/>
                  </a:cubicBezTo>
                  <a:cubicBezTo>
                    <a:pt x="78" y="257"/>
                    <a:pt x="77" y="254"/>
                    <a:pt x="80" y="250"/>
                  </a:cubicBezTo>
                  <a:cubicBezTo>
                    <a:pt x="80" y="250"/>
                    <a:pt x="82" y="240"/>
                    <a:pt x="82" y="240"/>
                  </a:cubicBezTo>
                  <a:cubicBezTo>
                    <a:pt x="82" y="239"/>
                    <a:pt x="85" y="236"/>
                    <a:pt x="86" y="234"/>
                  </a:cubicBezTo>
                  <a:cubicBezTo>
                    <a:pt x="86" y="233"/>
                    <a:pt x="86" y="228"/>
                    <a:pt x="85" y="227"/>
                  </a:cubicBezTo>
                  <a:cubicBezTo>
                    <a:pt x="84" y="226"/>
                    <a:pt x="80" y="224"/>
                    <a:pt x="80" y="219"/>
                  </a:cubicBezTo>
                  <a:cubicBezTo>
                    <a:pt x="79" y="214"/>
                    <a:pt x="78" y="218"/>
                    <a:pt x="74" y="216"/>
                  </a:cubicBezTo>
                  <a:cubicBezTo>
                    <a:pt x="71" y="214"/>
                    <a:pt x="72" y="217"/>
                    <a:pt x="70" y="213"/>
                  </a:cubicBezTo>
                  <a:cubicBezTo>
                    <a:pt x="68" y="210"/>
                    <a:pt x="67" y="215"/>
                    <a:pt x="67" y="215"/>
                  </a:cubicBezTo>
                  <a:cubicBezTo>
                    <a:pt x="67" y="215"/>
                    <a:pt x="63" y="211"/>
                    <a:pt x="62" y="208"/>
                  </a:cubicBezTo>
                  <a:cubicBezTo>
                    <a:pt x="62" y="204"/>
                    <a:pt x="60" y="206"/>
                    <a:pt x="60" y="206"/>
                  </a:cubicBezTo>
                  <a:cubicBezTo>
                    <a:pt x="60" y="206"/>
                    <a:pt x="53" y="200"/>
                    <a:pt x="54" y="202"/>
                  </a:cubicBezTo>
                  <a:cubicBezTo>
                    <a:pt x="56" y="203"/>
                    <a:pt x="49" y="203"/>
                    <a:pt x="46" y="201"/>
                  </a:cubicBezTo>
                  <a:cubicBezTo>
                    <a:pt x="43" y="200"/>
                    <a:pt x="43" y="202"/>
                    <a:pt x="41" y="204"/>
                  </a:cubicBezTo>
                  <a:cubicBezTo>
                    <a:pt x="40" y="206"/>
                    <a:pt x="39" y="208"/>
                    <a:pt x="37" y="210"/>
                  </a:cubicBezTo>
                  <a:cubicBezTo>
                    <a:pt x="37" y="210"/>
                    <a:pt x="33" y="213"/>
                    <a:pt x="32" y="213"/>
                  </a:cubicBezTo>
                  <a:cubicBezTo>
                    <a:pt x="30" y="214"/>
                    <a:pt x="30" y="214"/>
                    <a:pt x="30" y="216"/>
                  </a:cubicBezTo>
                  <a:cubicBezTo>
                    <a:pt x="30" y="216"/>
                    <a:pt x="27" y="218"/>
                    <a:pt x="27" y="220"/>
                  </a:cubicBezTo>
                  <a:cubicBezTo>
                    <a:pt x="27" y="222"/>
                    <a:pt x="26" y="223"/>
                    <a:pt x="23" y="226"/>
                  </a:cubicBezTo>
                  <a:cubicBezTo>
                    <a:pt x="23" y="226"/>
                    <a:pt x="22" y="229"/>
                    <a:pt x="22" y="232"/>
                  </a:cubicBezTo>
                  <a:cubicBezTo>
                    <a:pt x="21" y="235"/>
                    <a:pt x="22" y="235"/>
                    <a:pt x="19" y="238"/>
                  </a:cubicBezTo>
                  <a:cubicBezTo>
                    <a:pt x="19" y="240"/>
                    <a:pt x="19" y="241"/>
                    <a:pt x="19" y="243"/>
                  </a:cubicBezTo>
                  <a:cubicBezTo>
                    <a:pt x="19" y="246"/>
                    <a:pt x="20" y="246"/>
                    <a:pt x="20" y="250"/>
                  </a:cubicBezTo>
                  <a:cubicBezTo>
                    <a:pt x="20" y="250"/>
                    <a:pt x="23" y="252"/>
                    <a:pt x="26" y="253"/>
                  </a:cubicBezTo>
                  <a:cubicBezTo>
                    <a:pt x="29" y="253"/>
                    <a:pt x="29" y="254"/>
                    <a:pt x="29" y="257"/>
                  </a:cubicBezTo>
                  <a:cubicBezTo>
                    <a:pt x="29" y="260"/>
                    <a:pt x="29" y="257"/>
                    <a:pt x="29" y="257"/>
                  </a:cubicBezTo>
                  <a:cubicBezTo>
                    <a:pt x="29" y="257"/>
                    <a:pt x="32" y="258"/>
                    <a:pt x="34" y="254"/>
                  </a:cubicBezTo>
                  <a:cubicBezTo>
                    <a:pt x="34" y="254"/>
                    <a:pt x="37" y="252"/>
                    <a:pt x="38" y="251"/>
                  </a:cubicBezTo>
                  <a:cubicBezTo>
                    <a:pt x="39" y="249"/>
                    <a:pt x="39" y="249"/>
                    <a:pt x="41" y="250"/>
                  </a:cubicBezTo>
                  <a:cubicBezTo>
                    <a:pt x="44" y="250"/>
                    <a:pt x="43" y="251"/>
                    <a:pt x="46" y="252"/>
                  </a:cubicBezTo>
                  <a:cubicBezTo>
                    <a:pt x="49" y="253"/>
                    <a:pt x="48" y="254"/>
                    <a:pt x="49" y="256"/>
                  </a:cubicBezTo>
                  <a:cubicBezTo>
                    <a:pt x="50" y="258"/>
                    <a:pt x="50" y="258"/>
                    <a:pt x="48" y="259"/>
                  </a:cubicBezTo>
                  <a:cubicBezTo>
                    <a:pt x="47" y="261"/>
                    <a:pt x="46" y="260"/>
                    <a:pt x="44" y="262"/>
                  </a:cubicBezTo>
                  <a:cubicBezTo>
                    <a:pt x="43" y="262"/>
                    <a:pt x="41" y="265"/>
                    <a:pt x="41" y="266"/>
                  </a:cubicBezTo>
                  <a:cubicBezTo>
                    <a:pt x="40" y="267"/>
                    <a:pt x="40" y="269"/>
                    <a:pt x="39" y="269"/>
                  </a:cubicBezTo>
                  <a:cubicBezTo>
                    <a:pt x="39" y="269"/>
                    <a:pt x="38" y="267"/>
                    <a:pt x="38" y="266"/>
                  </a:cubicBezTo>
                  <a:cubicBezTo>
                    <a:pt x="38" y="266"/>
                    <a:pt x="37" y="268"/>
                    <a:pt x="36" y="269"/>
                  </a:cubicBezTo>
                  <a:cubicBezTo>
                    <a:pt x="35" y="270"/>
                    <a:pt x="35" y="271"/>
                    <a:pt x="34" y="273"/>
                  </a:cubicBezTo>
                  <a:cubicBezTo>
                    <a:pt x="34" y="273"/>
                    <a:pt x="34" y="273"/>
                    <a:pt x="34" y="273"/>
                  </a:cubicBezTo>
                  <a:cubicBezTo>
                    <a:pt x="33" y="274"/>
                    <a:pt x="33" y="275"/>
                    <a:pt x="30" y="276"/>
                  </a:cubicBezTo>
                  <a:cubicBezTo>
                    <a:pt x="30" y="276"/>
                    <a:pt x="31" y="277"/>
                    <a:pt x="31" y="278"/>
                  </a:cubicBezTo>
                  <a:cubicBezTo>
                    <a:pt x="31" y="279"/>
                    <a:pt x="33" y="280"/>
                    <a:pt x="36" y="282"/>
                  </a:cubicBezTo>
                  <a:cubicBezTo>
                    <a:pt x="38" y="283"/>
                    <a:pt x="38" y="283"/>
                    <a:pt x="38" y="284"/>
                  </a:cubicBezTo>
                  <a:cubicBezTo>
                    <a:pt x="38" y="285"/>
                    <a:pt x="40" y="285"/>
                    <a:pt x="41" y="286"/>
                  </a:cubicBezTo>
                  <a:cubicBezTo>
                    <a:pt x="43" y="287"/>
                    <a:pt x="44" y="289"/>
                    <a:pt x="44" y="290"/>
                  </a:cubicBezTo>
                  <a:cubicBezTo>
                    <a:pt x="43" y="292"/>
                    <a:pt x="44" y="293"/>
                    <a:pt x="45" y="294"/>
                  </a:cubicBezTo>
                  <a:cubicBezTo>
                    <a:pt x="46" y="295"/>
                    <a:pt x="46" y="295"/>
                    <a:pt x="45" y="297"/>
                  </a:cubicBezTo>
                  <a:cubicBezTo>
                    <a:pt x="44" y="297"/>
                    <a:pt x="45" y="298"/>
                    <a:pt x="43" y="300"/>
                  </a:cubicBezTo>
                  <a:cubicBezTo>
                    <a:pt x="43" y="300"/>
                    <a:pt x="42" y="303"/>
                    <a:pt x="40" y="305"/>
                  </a:cubicBezTo>
                  <a:cubicBezTo>
                    <a:pt x="39" y="306"/>
                    <a:pt x="38" y="308"/>
                    <a:pt x="37" y="309"/>
                  </a:cubicBezTo>
                  <a:cubicBezTo>
                    <a:pt x="36" y="311"/>
                    <a:pt x="37" y="311"/>
                    <a:pt x="35" y="313"/>
                  </a:cubicBezTo>
                  <a:cubicBezTo>
                    <a:pt x="35" y="313"/>
                    <a:pt x="35" y="315"/>
                    <a:pt x="35" y="317"/>
                  </a:cubicBezTo>
                  <a:cubicBezTo>
                    <a:pt x="35" y="318"/>
                    <a:pt x="35" y="318"/>
                    <a:pt x="36" y="320"/>
                  </a:cubicBezTo>
                  <a:cubicBezTo>
                    <a:pt x="37" y="322"/>
                    <a:pt x="37" y="324"/>
                    <a:pt x="38" y="326"/>
                  </a:cubicBezTo>
                  <a:cubicBezTo>
                    <a:pt x="39" y="328"/>
                    <a:pt x="38" y="329"/>
                    <a:pt x="39" y="329"/>
                  </a:cubicBezTo>
                  <a:cubicBezTo>
                    <a:pt x="40" y="329"/>
                    <a:pt x="43" y="331"/>
                    <a:pt x="46" y="331"/>
                  </a:cubicBezTo>
                  <a:cubicBezTo>
                    <a:pt x="50" y="332"/>
                    <a:pt x="49" y="332"/>
                    <a:pt x="50" y="334"/>
                  </a:cubicBezTo>
                  <a:cubicBezTo>
                    <a:pt x="50" y="336"/>
                    <a:pt x="50" y="338"/>
                    <a:pt x="53" y="341"/>
                  </a:cubicBezTo>
                  <a:cubicBezTo>
                    <a:pt x="55" y="342"/>
                    <a:pt x="59" y="343"/>
                    <a:pt x="59" y="342"/>
                  </a:cubicBezTo>
                  <a:cubicBezTo>
                    <a:pt x="60" y="342"/>
                    <a:pt x="63" y="341"/>
                    <a:pt x="63" y="341"/>
                  </a:cubicBezTo>
                  <a:cubicBezTo>
                    <a:pt x="64" y="337"/>
                    <a:pt x="63" y="337"/>
                    <a:pt x="65" y="338"/>
                  </a:cubicBezTo>
                  <a:cubicBezTo>
                    <a:pt x="68" y="338"/>
                    <a:pt x="72" y="341"/>
                    <a:pt x="75" y="339"/>
                  </a:cubicBezTo>
                  <a:cubicBezTo>
                    <a:pt x="78" y="338"/>
                    <a:pt x="81" y="340"/>
                    <a:pt x="84" y="339"/>
                  </a:cubicBezTo>
                  <a:cubicBezTo>
                    <a:pt x="86" y="338"/>
                    <a:pt x="86" y="339"/>
                    <a:pt x="86" y="339"/>
                  </a:cubicBezTo>
                  <a:cubicBezTo>
                    <a:pt x="87" y="340"/>
                    <a:pt x="86" y="339"/>
                    <a:pt x="85" y="340"/>
                  </a:cubicBezTo>
                  <a:cubicBezTo>
                    <a:pt x="84" y="341"/>
                    <a:pt x="79" y="346"/>
                    <a:pt x="79" y="347"/>
                  </a:cubicBezTo>
                  <a:cubicBezTo>
                    <a:pt x="79" y="347"/>
                    <a:pt x="79" y="349"/>
                    <a:pt x="79" y="350"/>
                  </a:cubicBezTo>
                  <a:cubicBezTo>
                    <a:pt x="82" y="351"/>
                    <a:pt x="83" y="351"/>
                    <a:pt x="84" y="351"/>
                  </a:cubicBezTo>
                  <a:cubicBezTo>
                    <a:pt x="85" y="350"/>
                    <a:pt x="85" y="350"/>
                    <a:pt x="86" y="350"/>
                  </a:cubicBezTo>
                  <a:cubicBezTo>
                    <a:pt x="87" y="349"/>
                    <a:pt x="88" y="349"/>
                    <a:pt x="88" y="347"/>
                  </a:cubicBezTo>
                  <a:cubicBezTo>
                    <a:pt x="89" y="347"/>
                    <a:pt x="90" y="349"/>
                    <a:pt x="90" y="349"/>
                  </a:cubicBezTo>
                  <a:cubicBezTo>
                    <a:pt x="91" y="350"/>
                    <a:pt x="92" y="353"/>
                    <a:pt x="93" y="354"/>
                  </a:cubicBezTo>
                  <a:cubicBezTo>
                    <a:pt x="94" y="355"/>
                    <a:pt x="94" y="356"/>
                    <a:pt x="95" y="357"/>
                  </a:cubicBezTo>
                  <a:cubicBezTo>
                    <a:pt x="98" y="358"/>
                    <a:pt x="99" y="358"/>
                    <a:pt x="100" y="359"/>
                  </a:cubicBezTo>
                  <a:cubicBezTo>
                    <a:pt x="102" y="361"/>
                    <a:pt x="103" y="360"/>
                    <a:pt x="104" y="361"/>
                  </a:cubicBezTo>
                  <a:cubicBezTo>
                    <a:pt x="105" y="362"/>
                    <a:pt x="107" y="365"/>
                    <a:pt x="107" y="366"/>
                  </a:cubicBezTo>
                  <a:cubicBezTo>
                    <a:pt x="109" y="366"/>
                    <a:pt x="111" y="367"/>
                    <a:pt x="113" y="368"/>
                  </a:cubicBezTo>
                  <a:cubicBezTo>
                    <a:pt x="115" y="369"/>
                    <a:pt x="115" y="370"/>
                    <a:pt x="117" y="370"/>
                  </a:cubicBezTo>
                  <a:cubicBezTo>
                    <a:pt x="118" y="371"/>
                    <a:pt x="119" y="370"/>
                    <a:pt x="119" y="371"/>
                  </a:cubicBezTo>
                  <a:cubicBezTo>
                    <a:pt x="119" y="372"/>
                    <a:pt x="119" y="374"/>
                    <a:pt x="120" y="374"/>
                  </a:cubicBezTo>
                  <a:cubicBezTo>
                    <a:pt x="121" y="374"/>
                    <a:pt x="125" y="379"/>
                    <a:pt x="125" y="379"/>
                  </a:cubicBezTo>
                  <a:cubicBezTo>
                    <a:pt x="123" y="380"/>
                    <a:pt x="123" y="382"/>
                    <a:pt x="123" y="383"/>
                  </a:cubicBezTo>
                  <a:cubicBezTo>
                    <a:pt x="123" y="384"/>
                    <a:pt x="125" y="384"/>
                    <a:pt x="126" y="385"/>
                  </a:cubicBezTo>
                  <a:cubicBezTo>
                    <a:pt x="126" y="385"/>
                    <a:pt x="128" y="386"/>
                    <a:pt x="129" y="387"/>
                  </a:cubicBezTo>
                  <a:cubicBezTo>
                    <a:pt x="129" y="389"/>
                    <a:pt x="130" y="390"/>
                    <a:pt x="131" y="392"/>
                  </a:cubicBezTo>
                  <a:cubicBezTo>
                    <a:pt x="132" y="393"/>
                    <a:pt x="134" y="395"/>
                    <a:pt x="133" y="398"/>
                  </a:cubicBezTo>
                  <a:cubicBezTo>
                    <a:pt x="132" y="400"/>
                    <a:pt x="136" y="404"/>
                    <a:pt x="136" y="404"/>
                  </a:cubicBezTo>
                  <a:cubicBezTo>
                    <a:pt x="137" y="404"/>
                    <a:pt x="139" y="404"/>
                    <a:pt x="141" y="405"/>
                  </a:cubicBezTo>
                  <a:cubicBezTo>
                    <a:pt x="143" y="406"/>
                    <a:pt x="145" y="407"/>
                    <a:pt x="147" y="407"/>
                  </a:cubicBezTo>
                  <a:cubicBezTo>
                    <a:pt x="148" y="408"/>
                    <a:pt x="150" y="408"/>
                    <a:pt x="151" y="411"/>
                  </a:cubicBezTo>
                  <a:cubicBezTo>
                    <a:pt x="156" y="414"/>
                    <a:pt x="157" y="416"/>
                    <a:pt x="157" y="418"/>
                  </a:cubicBezTo>
                  <a:cubicBezTo>
                    <a:pt x="160" y="421"/>
                    <a:pt x="160" y="421"/>
                    <a:pt x="161" y="422"/>
                  </a:cubicBezTo>
                  <a:cubicBezTo>
                    <a:pt x="162" y="423"/>
                    <a:pt x="165" y="425"/>
                    <a:pt x="165" y="427"/>
                  </a:cubicBezTo>
                  <a:cubicBezTo>
                    <a:pt x="165" y="430"/>
                    <a:pt x="165" y="431"/>
                    <a:pt x="165" y="433"/>
                  </a:cubicBezTo>
                  <a:cubicBezTo>
                    <a:pt x="166" y="435"/>
                    <a:pt x="169" y="436"/>
                    <a:pt x="166" y="437"/>
                  </a:cubicBezTo>
                  <a:cubicBezTo>
                    <a:pt x="164" y="438"/>
                    <a:pt x="159" y="441"/>
                    <a:pt x="159" y="441"/>
                  </a:cubicBezTo>
                  <a:cubicBezTo>
                    <a:pt x="154" y="443"/>
                    <a:pt x="157" y="444"/>
                    <a:pt x="157" y="445"/>
                  </a:cubicBezTo>
                  <a:cubicBezTo>
                    <a:pt x="157" y="446"/>
                    <a:pt x="156" y="446"/>
                    <a:pt x="157" y="448"/>
                  </a:cubicBezTo>
                  <a:cubicBezTo>
                    <a:pt x="159" y="446"/>
                    <a:pt x="158" y="449"/>
                    <a:pt x="160" y="445"/>
                  </a:cubicBezTo>
                  <a:cubicBezTo>
                    <a:pt x="162" y="441"/>
                    <a:pt x="164" y="444"/>
                    <a:pt x="165" y="445"/>
                  </a:cubicBezTo>
                  <a:cubicBezTo>
                    <a:pt x="166" y="446"/>
                    <a:pt x="170" y="449"/>
                    <a:pt x="171" y="449"/>
                  </a:cubicBezTo>
                  <a:cubicBezTo>
                    <a:pt x="171" y="449"/>
                    <a:pt x="166" y="453"/>
                    <a:pt x="164" y="452"/>
                  </a:cubicBezTo>
                  <a:cubicBezTo>
                    <a:pt x="161" y="452"/>
                    <a:pt x="159" y="451"/>
                    <a:pt x="159" y="451"/>
                  </a:cubicBezTo>
                  <a:cubicBezTo>
                    <a:pt x="159" y="453"/>
                    <a:pt x="160" y="454"/>
                    <a:pt x="162" y="454"/>
                  </a:cubicBezTo>
                  <a:cubicBezTo>
                    <a:pt x="163" y="455"/>
                    <a:pt x="164" y="455"/>
                    <a:pt x="166" y="454"/>
                  </a:cubicBezTo>
                  <a:cubicBezTo>
                    <a:pt x="168" y="453"/>
                    <a:pt x="170" y="451"/>
                    <a:pt x="173" y="451"/>
                  </a:cubicBezTo>
                  <a:cubicBezTo>
                    <a:pt x="175" y="452"/>
                    <a:pt x="177" y="452"/>
                    <a:pt x="180" y="455"/>
                  </a:cubicBezTo>
                  <a:cubicBezTo>
                    <a:pt x="183" y="457"/>
                    <a:pt x="188" y="461"/>
                    <a:pt x="190" y="463"/>
                  </a:cubicBezTo>
                  <a:cubicBezTo>
                    <a:pt x="192" y="465"/>
                    <a:pt x="192" y="466"/>
                    <a:pt x="196" y="467"/>
                  </a:cubicBezTo>
                  <a:cubicBezTo>
                    <a:pt x="199" y="468"/>
                    <a:pt x="202" y="469"/>
                    <a:pt x="204" y="471"/>
                  </a:cubicBezTo>
                  <a:cubicBezTo>
                    <a:pt x="206" y="473"/>
                    <a:pt x="207" y="473"/>
                    <a:pt x="209" y="473"/>
                  </a:cubicBezTo>
                  <a:cubicBezTo>
                    <a:pt x="211" y="473"/>
                    <a:pt x="212" y="475"/>
                    <a:pt x="214" y="476"/>
                  </a:cubicBezTo>
                  <a:cubicBezTo>
                    <a:pt x="216" y="478"/>
                    <a:pt x="220" y="483"/>
                    <a:pt x="221" y="485"/>
                  </a:cubicBezTo>
                  <a:cubicBezTo>
                    <a:pt x="223" y="486"/>
                    <a:pt x="223" y="487"/>
                    <a:pt x="225" y="487"/>
                  </a:cubicBezTo>
                  <a:cubicBezTo>
                    <a:pt x="227" y="487"/>
                    <a:pt x="230" y="489"/>
                    <a:pt x="231" y="489"/>
                  </a:cubicBezTo>
                  <a:cubicBezTo>
                    <a:pt x="231" y="489"/>
                    <a:pt x="233" y="493"/>
                    <a:pt x="231" y="497"/>
                  </a:cubicBezTo>
                  <a:cubicBezTo>
                    <a:pt x="228" y="502"/>
                    <a:pt x="226" y="505"/>
                    <a:pt x="226" y="505"/>
                  </a:cubicBezTo>
                  <a:cubicBezTo>
                    <a:pt x="226" y="506"/>
                    <a:pt x="220" y="509"/>
                    <a:pt x="218" y="509"/>
                  </a:cubicBezTo>
                  <a:cubicBezTo>
                    <a:pt x="215" y="509"/>
                    <a:pt x="214" y="510"/>
                    <a:pt x="212" y="511"/>
                  </a:cubicBezTo>
                  <a:cubicBezTo>
                    <a:pt x="210" y="512"/>
                    <a:pt x="209" y="512"/>
                    <a:pt x="209" y="513"/>
                  </a:cubicBezTo>
                  <a:cubicBezTo>
                    <a:pt x="208" y="514"/>
                    <a:pt x="204" y="516"/>
                    <a:pt x="201" y="517"/>
                  </a:cubicBezTo>
                  <a:cubicBezTo>
                    <a:pt x="201" y="517"/>
                    <a:pt x="200" y="519"/>
                    <a:pt x="199" y="520"/>
                  </a:cubicBezTo>
                  <a:cubicBezTo>
                    <a:pt x="199" y="521"/>
                    <a:pt x="199" y="521"/>
                    <a:pt x="198" y="522"/>
                  </a:cubicBezTo>
                  <a:cubicBezTo>
                    <a:pt x="198" y="524"/>
                    <a:pt x="198" y="524"/>
                    <a:pt x="197" y="526"/>
                  </a:cubicBezTo>
                  <a:cubicBezTo>
                    <a:pt x="196" y="527"/>
                    <a:pt x="194" y="529"/>
                    <a:pt x="194" y="531"/>
                  </a:cubicBezTo>
                  <a:cubicBezTo>
                    <a:pt x="194" y="531"/>
                    <a:pt x="193" y="532"/>
                    <a:pt x="191" y="534"/>
                  </a:cubicBezTo>
                  <a:cubicBezTo>
                    <a:pt x="189" y="534"/>
                    <a:pt x="187" y="537"/>
                    <a:pt x="185" y="538"/>
                  </a:cubicBezTo>
                  <a:cubicBezTo>
                    <a:pt x="184" y="539"/>
                    <a:pt x="184" y="539"/>
                    <a:pt x="183" y="541"/>
                  </a:cubicBezTo>
                  <a:cubicBezTo>
                    <a:pt x="181" y="541"/>
                    <a:pt x="181" y="541"/>
                    <a:pt x="180" y="543"/>
                  </a:cubicBezTo>
                  <a:cubicBezTo>
                    <a:pt x="178" y="543"/>
                    <a:pt x="175" y="543"/>
                    <a:pt x="174" y="544"/>
                  </a:cubicBezTo>
                  <a:cubicBezTo>
                    <a:pt x="174" y="544"/>
                    <a:pt x="171" y="544"/>
                    <a:pt x="170" y="543"/>
                  </a:cubicBezTo>
                  <a:cubicBezTo>
                    <a:pt x="170" y="542"/>
                    <a:pt x="168" y="542"/>
                    <a:pt x="167" y="542"/>
                  </a:cubicBezTo>
                  <a:cubicBezTo>
                    <a:pt x="165" y="542"/>
                    <a:pt x="164" y="542"/>
                    <a:pt x="162" y="541"/>
                  </a:cubicBezTo>
                  <a:cubicBezTo>
                    <a:pt x="162" y="541"/>
                    <a:pt x="159" y="541"/>
                    <a:pt x="159" y="541"/>
                  </a:cubicBezTo>
                  <a:cubicBezTo>
                    <a:pt x="158" y="541"/>
                    <a:pt x="155" y="541"/>
                    <a:pt x="155" y="541"/>
                  </a:cubicBezTo>
                  <a:cubicBezTo>
                    <a:pt x="154" y="541"/>
                    <a:pt x="152" y="541"/>
                    <a:pt x="151" y="542"/>
                  </a:cubicBezTo>
                  <a:cubicBezTo>
                    <a:pt x="149" y="542"/>
                    <a:pt x="148" y="542"/>
                    <a:pt x="145" y="542"/>
                  </a:cubicBezTo>
                  <a:cubicBezTo>
                    <a:pt x="145" y="543"/>
                    <a:pt x="144" y="543"/>
                    <a:pt x="143" y="543"/>
                  </a:cubicBezTo>
                  <a:cubicBezTo>
                    <a:pt x="142" y="543"/>
                    <a:pt x="141" y="543"/>
                    <a:pt x="141" y="544"/>
                  </a:cubicBezTo>
                  <a:cubicBezTo>
                    <a:pt x="140" y="545"/>
                    <a:pt x="140" y="547"/>
                    <a:pt x="140" y="548"/>
                  </a:cubicBezTo>
                  <a:cubicBezTo>
                    <a:pt x="140" y="549"/>
                    <a:pt x="140" y="548"/>
                    <a:pt x="139" y="550"/>
                  </a:cubicBezTo>
                  <a:cubicBezTo>
                    <a:pt x="135" y="551"/>
                    <a:pt x="135" y="551"/>
                    <a:pt x="135" y="551"/>
                  </a:cubicBezTo>
                  <a:cubicBezTo>
                    <a:pt x="134" y="551"/>
                    <a:pt x="132" y="551"/>
                    <a:pt x="131" y="552"/>
                  </a:cubicBezTo>
                  <a:cubicBezTo>
                    <a:pt x="130" y="553"/>
                    <a:pt x="128" y="553"/>
                    <a:pt x="127" y="553"/>
                  </a:cubicBezTo>
                  <a:cubicBezTo>
                    <a:pt x="126" y="553"/>
                    <a:pt x="125" y="553"/>
                    <a:pt x="124" y="554"/>
                  </a:cubicBezTo>
                  <a:cubicBezTo>
                    <a:pt x="123" y="554"/>
                    <a:pt x="122" y="555"/>
                    <a:pt x="121" y="555"/>
                  </a:cubicBezTo>
                  <a:cubicBezTo>
                    <a:pt x="121" y="555"/>
                    <a:pt x="119" y="556"/>
                    <a:pt x="118" y="556"/>
                  </a:cubicBezTo>
                  <a:cubicBezTo>
                    <a:pt x="116" y="556"/>
                    <a:pt x="113" y="556"/>
                    <a:pt x="111" y="557"/>
                  </a:cubicBezTo>
                  <a:cubicBezTo>
                    <a:pt x="109" y="557"/>
                    <a:pt x="106" y="555"/>
                    <a:pt x="105" y="554"/>
                  </a:cubicBezTo>
                  <a:cubicBezTo>
                    <a:pt x="105" y="554"/>
                    <a:pt x="102" y="552"/>
                    <a:pt x="102" y="552"/>
                  </a:cubicBezTo>
                  <a:cubicBezTo>
                    <a:pt x="101" y="552"/>
                    <a:pt x="99" y="551"/>
                    <a:pt x="99" y="550"/>
                  </a:cubicBezTo>
                  <a:cubicBezTo>
                    <a:pt x="99" y="549"/>
                    <a:pt x="98" y="549"/>
                    <a:pt x="97" y="549"/>
                  </a:cubicBezTo>
                  <a:cubicBezTo>
                    <a:pt x="96" y="548"/>
                    <a:pt x="96" y="547"/>
                    <a:pt x="96" y="548"/>
                  </a:cubicBezTo>
                  <a:cubicBezTo>
                    <a:pt x="96" y="550"/>
                    <a:pt x="98" y="551"/>
                    <a:pt x="98" y="552"/>
                  </a:cubicBezTo>
                  <a:cubicBezTo>
                    <a:pt x="98" y="553"/>
                    <a:pt x="99" y="555"/>
                    <a:pt x="100" y="556"/>
                  </a:cubicBezTo>
                  <a:cubicBezTo>
                    <a:pt x="102" y="557"/>
                    <a:pt x="102" y="558"/>
                    <a:pt x="102" y="559"/>
                  </a:cubicBezTo>
                  <a:cubicBezTo>
                    <a:pt x="101" y="559"/>
                    <a:pt x="97" y="559"/>
                    <a:pt x="97" y="559"/>
                  </a:cubicBezTo>
                  <a:cubicBezTo>
                    <a:pt x="97" y="559"/>
                    <a:pt x="98" y="559"/>
                    <a:pt x="97" y="559"/>
                  </a:cubicBezTo>
                  <a:cubicBezTo>
                    <a:pt x="96" y="559"/>
                    <a:pt x="94" y="557"/>
                    <a:pt x="92" y="557"/>
                  </a:cubicBezTo>
                  <a:cubicBezTo>
                    <a:pt x="91" y="558"/>
                    <a:pt x="88" y="555"/>
                    <a:pt x="87" y="555"/>
                  </a:cubicBezTo>
                  <a:cubicBezTo>
                    <a:pt x="86" y="554"/>
                    <a:pt x="86" y="554"/>
                    <a:pt x="85" y="554"/>
                  </a:cubicBezTo>
                  <a:cubicBezTo>
                    <a:pt x="83" y="554"/>
                    <a:pt x="83" y="553"/>
                    <a:pt x="81" y="552"/>
                  </a:cubicBezTo>
                  <a:cubicBezTo>
                    <a:pt x="81" y="552"/>
                    <a:pt x="81" y="553"/>
                    <a:pt x="81" y="554"/>
                  </a:cubicBezTo>
                  <a:cubicBezTo>
                    <a:pt x="81" y="555"/>
                    <a:pt x="81" y="556"/>
                    <a:pt x="82" y="557"/>
                  </a:cubicBezTo>
                  <a:cubicBezTo>
                    <a:pt x="82" y="557"/>
                    <a:pt x="81" y="558"/>
                    <a:pt x="80" y="558"/>
                  </a:cubicBezTo>
                  <a:cubicBezTo>
                    <a:pt x="80" y="557"/>
                    <a:pt x="78" y="557"/>
                    <a:pt x="78" y="557"/>
                  </a:cubicBezTo>
                  <a:cubicBezTo>
                    <a:pt x="77" y="557"/>
                    <a:pt x="76" y="558"/>
                    <a:pt x="76" y="557"/>
                  </a:cubicBezTo>
                  <a:cubicBezTo>
                    <a:pt x="75" y="557"/>
                    <a:pt x="74" y="558"/>
                    <a:pt x="74" y="559"/>
                  </a:cubicBezTo>
                  <a:cubicBezTo>
                    <a:pt x="74" y="559"/>
                    <a:pt x="75" y="562"/>
                    <a:pt x="76" y="564"/>
                  </a:cubicBezTo>
                  <a:cubicBezTo>
                    <a:pt x="76" y="566"/>
                    <a:pt x="74" y="565"/>
                    <a:pt x="72" y="565"/>
                  </a:cubicBezTo>
                  <a:moveTo>
                    <a:pt x="390" y="573"/>
                  </a:moveTo>
                  <a:cubicBezTo>
                    <a:pt x="392" y="571"/>
                    <a:pt x="398" y="566"/>
                    <a:pt x="400" y="565"/>
                  </a:cubicBezTo>
                  <a:cubicBezTo>
                    <a:pt x="402" y="563"/>
                    <a:pt x="407" y="560"/>
                    <a:pt x="407" y="558"/>
                  </a:cubicBezTo>
                  <a:cubicBezTo>
                    <a:pt x="410" y="555"/>
                    <a:pt x="413" y="554"/>
                    <a:pt x="414" y="550"/>
                  </a:cubicBezTo>
                  <a:cubicBezTo>
                    <a:pt x="415" y="546"/>
                    <a:pt x="418" y="543"/>
                    <a:pt x="418" y="543"/>
                  </a:cubicBezTo>
                  <a:cubicBezTo>
                    <a:pt x="418" y="537"/>
                    <a:pt x="419" y="537"/>
                    <a:pt x="421" y="534"/>
                  </a:cubicBezTo>
                  <a:cubicBezTo>
                    <a:pt x="423" y="531"/>
                    <a:pt x="425" y="528"/>
                    <a:pt x="428" y="526"/>
                  </a:cubicBezTo>
                  <a:cubicBezTo>
                    <a:pt x="431" y="524"/>
                    <a:pt x="434" y="522"/>
                    <a:pt x="435" y="520"/>
                  </a:cubicBezTo>
                  <a:cubicBezTo>
                    <a:pt x="435" y="518"/>
                    <a:pt x="438" y="513"/>
                    <a:pt x="439" y="513"/>
                  </a:cubicBezTo>
                  <a:cubicBezTo>
                    <a:pt x="441" y="512"/>
                    <a:pt x="443" y="509"/>
                    <a:pt x="443" y="509"/>
                  </a:cubicBezTo>
                  <a:cubicBezTo>
                    <a:pt x="442" y="504"/>
                    <a:pt x="443" y="504"/>
                    <a:pt x="444" y="502"/>
                  </a:cubicBezTo>
                  <a:cubicBezTo>
                    <a:pt x="446" y="501"/>
                    <a:pt x="446" y="498"/>
                    <a:pt x="446" y="496"/>
                  </a:cubicBezTo>
                  <a:cubicBezTo>
                    <a:pt x="446" y="495"/>
                    <a:pt x="450" y="488"/>
                    <a:pt x="450" y="488"/>
                  </a:cubicBezTo>
                  <a:cubicBezTo>
                    <a:pt x="448" y="487"/>
                    <a:pt x="448" y="485"/>
                    <a:pt x="447" y="482"/>
                  </a:cubicBezTo>
                  <a:cubicBezTo>
                    <a:pt x="446" y="479"/>
                    <a:pt x="444" y="472"/>
                    <a:pt x="444" y="472"/>
                  </a:cubicBezTo>
                  <a:cubicBezTo>
                    <a:pt x="448" y="468"/>
                    <a:pt x="449" y="464"/>
                    <a:pt x="449" y="464"/>
                  </a:cubicBezTo>
                  <a:cubicBezTo>
                    <a:pt x="449" y="464"/>
                    <a:pt x="451" y="458"/>
                    <a:pt x="451" y="458"/>
                  </a:cubicBezTo>
                  <a:cubicBezTo>
                    <a:pt x="453" y="450"/>
                    <a:pt x="453" y="450"/>
                    <a:pt x="453" y="450"/>
                  </a:cubicBezTo>
                  <a:cubicBezTo>
                    <a:pt x="450" y="448"/>
                    <a:pt x="448" y="448"/>
                    <a:pt x="446" y="450"/>
                  </a:cubicBezTo>
                  <a:cubicBezTo>
                    <a:pt x="445" y="451"/>
                    <a:pt x="441" y="453"/>
                    <a:pt x="441" y="453"/>
                  </a:cubicBezTo>
                  <a:cubicBezTo>
                    <a:pt x="439" y="448"/>
                    <a:pt x="436" y="444"/>
                    <a:pt x="436" y="444"/>
                  </a:cubicBezTo>
                  <a:cubicBezTo>
                    <a:pt x="430" y="446"/>
                    <a:pt x="426" y="446"/>
                    <a:pt x="423" y="448"/>
                  </a:cubicBezTo>
                  <a:cubicBezTo>
                    <a:pt x="420" y="450"/>
                    <a:pt x="410" y="456"/>
                    <a:pt x="408" y="457"/>
                  </a:cubicBezTo>
                  <a:cubicBezTo>
                    <a:pt x="405" y="454"/>
                    <a:pt x="403" y="455"/>
                    <a:pt x="401" y="456"/>
                  </a:cubicBezTo>
                  <a:cubicBezTo>
                    <a:pt x="396" y="458"/>
                    <a:pt x="395" y="458"/>
                    <a:pt x="393" y="458"/>
                  </a:cubicBezTo>
                  <a:cubicBezTo>
                    <a:pt x="392" y="457"/>
                    <a:pt x="389" y="458"/>
                    <a:pt x="388" y="459"/>
                  </a:cubicBezTo>
                  <a:cubicBezTo>
                    <a:pt x="386" y="461"/>
                    <a:pt x="385" y="461"/>
                    <a:pt x="383" y="460"/>
                  </a:cubicBezTo>
                  <a:cubicBezTo>
                    <a:pt x="381" y="459"/>
                    <a:pt x="375" y="458"/>
                    <a:pt x="374" y="455"/>
                  </a:cubicBezTo>
                  <a:cubicBezTo>
                    <a:pt x="373" y="452"/>
                    <a:pt x="369" y="449"/>
                    <a:pt x="368" y="449"/>
                  </a:cubicBezTo>
                  <a:cubicBezTo>
                    <a:pt x="367" y="447"/>
                    <a:pt x="362" y="444"/>
                    <a:pt x="362" y="444"/>
                  </a:cubicBezTo>
                  <a:cubicBezTo>
                    <a:pt x="362" y="440"/>
                    <a:pt x="363" y="439"/>
                    <a:pt x="361" y="437"/>
                  </a:cubicBezTo>
                  <a:cubicBezTo>
                    <a:pt x="359" y="434"/>
                    <a:pt x="356" y="431"/>
                    <a:pt x="355" y="429"/>
                  </a:cubicBezTo>
                  <a:cubicBezTo>
                    <a:pt x="355" y="427"/>
                    <a:pt x="350" y="422"/>
                    <a:pt x="349" y="421"/>
                  </a:cubicBezTo>
                  <a:cubicBezTo>
                    <a:pt x="348" y="420"/>
                    <a:pt x="349" y="419"/>
                    <a:pt x="349" y="418"/>
                  </a:cubicBezTo>
                  <a:cubicBezTo>
                    <a:pt x="350" y="417"/>
                    <a:pt x="351" y="415"/>
                    <a:pt x="351" y="415"/>
                  </a:cubicBezTo>
                  <a:cubicBezTo>
                    <a:pt x="349" y="413"/>
                    <a:pt x="349" y="411"/>
                    <a:pt x="347" y="409"/>
                  </a:cubicBezTo>
                  <a:cubicBezTo>
                    <a:pt x="350" y="406"/>
                    <a:pt x="351" y="405"/>
                    <a:pt x="353" y="404"/>
                  </a:cubicBezTo>
                  <a:cubicBezTo>
                    <a:pt x="354" y="400"/>
                    <a:pt x="356" y="395"/>
                    <a:pt x="358" y="391"/>
                  </a:cubicBezTo>
                  <a:cubicBezTo>
                    <a:pt x="357" y="384"/>
                    <a:pt x="357" y="379"/>
                    <a:pt x="355" y="377"/>
                  </a:cubicBezTo>
                  <a:cubicBezTo>
                    <a:pt x="362" y="365"/>
                    <a:pt x="361" y="365"/>
                    <a:pt x="363" y="363"/>
                  </a:cubicBezTo>
                  <a:cubicBezTo>
                    <a:pt x="366" y="361"/>
                    <a:pt x="368" y="354"/>
                    <a:pt x="370" y="351"/>
                  </a:cubicBezTo>
                  <a:cubicBezTo>
                    <a:pt x="371" y="349"/>
                    <a:pt x="374" y="346"/>
                    <a:pt x="376" y="344"/>
                  </a:cubicBezTo>
                  <a:cubicBezTo>
                    <a:pt x="378" y="342"/>
                    <a:pt x="384" y="338"/>
                    <a:pt x="384" y="338"/>
                  </a:cubicBezTo>
                  <a:cubicBezTo>
                    <a:pt x="390" y="333"/>
                    <a:pt x="390" y="333"/>
                    <a:pt x="390" y="333"/>
                  </a:cubicBezTo>
                  <a:cubicBezTo>
                    <a:pt x="389" y="326"/>
                    <a:pt x="393" y="320"/>
                    <a:pt x="393" y="318"/>
                  </a:cubicBezTo>
                  <a:cubicBezTo>
                    <a:pt x="393" y="317"/>
                    <a:pt x="394" y="315"/>
                    <a:pt x="396" y="314"/>
                  </a:cubicBezTo>
                  <a:cubicBezTo>
                    <a:pt x="398" y="313"/>
                    <a:pt x="401" y="311"/>
                    <a:pt x="402" y="307"/>
                  </a:cubicBezTo>
                  <a:cubicBezTo>
                    <a:pt x="403" y="302"/>
                    <a:pt x="405" y="298"/>
                    <a:pt x="408" y="300"/>
                  </a:cubicBezTo>
                  <a:cubicBezTo>
                    <a:pt x="410" y="302"/>
                    <a:pt x="413" y="302"/>
                    <a:pt x="416" y="301"/>
                  </a:cubicBezTo>
                  <a:cubicBezTo>
                    <a:pt x="419" y="301"/>
                    <a:pt x="421" y="300"/>
                    <a:pt x="423" y="297"/>
                  </a:cubicBezTo>
                  <a:cubicBezTo>
                    <a:pt x="425" y="295"/>
                    <a:pt x="427" y="293"/>
                    <a:pt x="433" y="291"/>
                  </a:cubicBezTo>
                  <a:cubicBezTo>
                    <a:pt x="439" y="289"/>
                    <a:pt x="445" y="285"/>
                    <a:pt x="447" y="286"/>
                  </a:cubicBezTo>
                  <a:cubicBezTo>
                    <a:pt x="449" y="286"/>
                    <a:pt x="452" y="284"/>
                    <a:pt x="453" y="283"/>
                  </a:cubicBezTo>
                  <a:cubicBezTo>
                    <a:pt x="455" y="282"/>
                    <a:pt x="454" y="281"/>
                    <a:pt x="454" y="281"/>
                  </a:cubicBezTo>
                  <a:cubicBezTo>
                    <a:pt x="456" y="283"/>
                    <a:pt x="457" y="283"/>
                    <a:pt x="459" y="282"/>
                  </a:cubicBezTo>
                  <a:cubicBezTo>
                    <a:pt x="457" y="288"/>
                    <a:pt x="458" y="286"/>
                    <a:pt x="459" y="289"/>
                  </a:cubicBezTo>
                  <a:cubicBezTo>
                    <a:pt x="461" y="291"/>
                    <a:pt x="461" y="292"/>
                    <a:pt x="460" y="293"/>
                  </a:cubicBezTo>
                  <a:cubicBezTo>
                    <a:pt x="460" y="295"/>
                    <a:pt x="459" y="299"/>
                    <a:pt x="459" y="299"/>
                  </a:cubicBezTo>
                  <a:cubicBezTo>
                    <a:pt x="461" y="302"/>
                    <a:pt x="464" y="302"/>
                    <a:pt x="465" y="302"/>
                  </a:cubicBezTo>
                  <a:cubicBezTo>
                    <a:pt x="467" y="302"/>
                    <a:pt x="474" y="301"/>
                    <a:pt x="475" y="302"/>
                  </a:cubicBezTo>
                  <a:cubicBezTo>
                    <a:pt x="476" y="303"/>
                    <a:pt x="478" y="306"/>
                    <a:pt x="478" y="306"/>
                  </a:cubicBezTo>
                  <a:cubicBezTo>
                    <a:pt x="481" y="307"/>
                    <a:pt x="487" y="308"/>
                    <a:pt x="487" y="308"/>
                  </a:cubicBezTo>
                  <a:cubicBezTo>
                    <a:pt x="489" y="307"/>
                    <a:pt x="490" y="306"/>
                    <a:pt x="489" y="305"/>
                  </a:cubicBezTo>
                  <a:cubicBezTo>
                    <a:pt x="488" y="303"/>
                    <a:pt x="487" y="299"/>
                    <a:pt x="488" y="297"/>
                  </a:cubicBezTo>
                  <a:cubicBezTo>
                    <a:pt x="488" y="296"/>
                    <a:pt x="489" y="293"/>
                    <a:pt x="489" y="293"/>
                  </a:cubicBezTo>
                  <a:cubicBezTo>
                    <a:pt x="491" y="291"/>
                    <a:pt x="493" y="290"/>
                    <a:pt x="494" y="291"/>
                  </a:cubicBezTo>
                  <a:cubicBezTo>
                    <a:pt x="496" y="291"/>
                    <a:pt x="501" y="292"/>
                    <a:pt x="502" y="291"/>
                  </a:cubicBezTo>
                  <a:cubicBezTo>
                    <a:pt x="503" y="291"/>
                    <a:pt x="509" y="290"/>
                    <a:pt x="509" y="290"/>
                  </a:cubicBezTo>
                  <a:cubicBezTo>
                    <a:pt x="510" y="286"/>
                    <a:pt x="511" y="282"/>
                    <a:pt x="513" y="281"/>
                  </a:cubicBezTo>
                  <a:cubicBezTo>
                    <a:pt x="515" y="280"/>
                    <a:pt x="517" y="278"/>
                    <a:pt x="517" y="278"/>
                  </a:cubicBezTo>
                  <a:cubicBezTo>
                    <a:pt x="517" y="271"/>
                    <a:pt x="516" y="266"/>
                    <a:pt x="516" y="265"/>
                  </a:cubicBezTo>
                  <a:cubicBezTo>
                    <a:pt x="516" y="263"/>
                    <a:pt x="515" y="256"/>
                    <a:pt x="514" y="254"/>
                  </a:cubicBezTo>
                  <a:cubicBezTo>
                    <a:pt x="513" y="253"/>
                    <a:pt x="513" y="253"/>
                    <a:pt x="513" y="253"/>
                  </a:cubicBezTo>
                  <a:cubicBezTo>
                    <a:pt x="509" y="256"/>
                    <a:pt x="504" y="262"/>
                    <a:pt x="503" y="261"/>
                  </a:cubicBezTo>
                  <a:cubicBezTo>
                    <a:pt x="502" y="260"/>
                    <a:pt x="500" y="260"/>
                    <a:pt x="499" y="261"/>
                  </a:cubicBezTo>
                  <a:cubicBezTo>
                    <a:pt x="498" y="263"/>
                    <a:pt x="498" y="263"/>
                    <a:pt x="498" y="263"/>
                  </a:cubicBezTo>
                  <a:cubicBezTo>
                    <a:pt x="495" y="259"/>
                    <a:pt x="494" y="259"/>
                    <a:pt x="493" y="256"/>
                  </a:cubicBezTo>
                  <a:cubicBezTo>
                    <a:pt x="493" y="254"/>
                    <a:pt x="492" y="251"/>
                    <a:pt x="491" y="249"/>
                  </a:cubicBezTo>
                  <a:cubicBezTo>
                    <a:pt x="490" y="248"/>
                    <a:pt x="490" y="248"/>
                    <a:pt x="490" y="248"/>
                  </a:cubicBezTo>
                  <a:cubicBezTo>
                    <a:pt x="493" y="245"/>
                    <a:pt x="495" y="239"/>
                    <a:pt x="495" y="239"/>
                  </a:cubicBezTo>
                  <a:cubicBezTo>
                    <a:pt x="493" y="238"/>
                    <a:pt x="492" y="238"/>
                    <a:pt x="494" y="237"/>
                  </a:cubicBezTo>
                  <a:cubicBezTo>
                    <a:pt x="496" y="236"/>
                    <a:pt x="497" y="235"/>
                    <a:pt x="497" y="233"/>
                  </a:cubicBezTo>
                  <a:cubicBezTo>
                    <a:pt x="497" y="230"/>
                    <a:pt x="498" y="227"/>
                    <a:pt x="498" y="227"/>
                  </a:cubicBezTo>
                  <a:cubicBezTo>
                    <a:pt x="500" y="224"/>
                    <a:pt x="500" y="224"/>
                    <a:pt x="500" y="224"/>
                  </a:cubicBezTo>
                  <a:cubicBezTo>
                    <a:pt x="502" y="226"/>
                    <a:pt x="503" y="226"/>
                    <a:pt x="503" y="226"/>
                  </a:cubicBezTo>
                  <a:cubicBezTo>
                    <a:pt x="503" y="226"/>
                    <a:pt x="506" y="224"/>
                    <a:pt x="506" y="224"/>
                  </a:cubicBezTo>
                  <a:cubicBezTo>
                    <a:pt x="506" y="220"/>
                    <a:pt x="507" y="216"/>
                    <a:pt x="507" y="215"/>
                  </a:cubicBezTo>
                  <a:cubicBezTo>
                    <a:pt x="505" y="211"/>
                    <a:pt x="507" y="211"/>
                    <a:pt x="503" y="210"/>
                  </a:cubicBezTo>
                  <a:cubicBezTo>
                    <a:pt x="500" y="209"/>
                    <a:pt x="494" y="207"/>
                    <a:pt x="494" y="207"/>
                  </a:cubicBezTo>
                  <a:cubicBezTo>
                    <a:pt x="494" y="200"/>
                    <a:pt x="491" y="194"/>
                    <a:pt x="491" y="194"/>
                  </a:cubicBezTo>
                  <a:cubicBezTo>
                    <a:pt x="490" y="198"/>
                    <a:pt x="488" y="202"/>
                    <a:pt x="489" y="204"/>
                  </a:cubicBezTo>
                  <a:cubicBezTo>
                    <a:pt x="490" y="206"/>
                    <a:pt x="489" y="208"/>
                    <a:pt x="490" y="209"/>
                  </a:cubicBezTo>
                  <a:cubicBezTo>
                    <a:pt x="492" y="209"/>
                    <a:pt x="492" y="210"/>
                    <a:pt x="492" y="211"/>
                  </a:cubicBezTo>
                  <a:cubicBezTo>
                    <a:pt x="492" y="213"/>
                    <a:pt x="494" y="216"/>
                    <a:pt x="491" y="214"/>
                  </a:cubicBezTo>
                  <a:cubicBezTo>
                    <a:pt x="488" y="213"/>
                    <a:pt x="488" y="211"/>
                    <a:pt x="488" y="209"/>
                  </a:cubicBezTo>
                  <a:cubicBezTo>
                    <a:pt x="486" y="210"/>
                    <a:pt x="485" y="209"/>
                    <a:pt x="484" y="207"/>
                  </a:cubicBezTo>
                  <a:cubicBezTo>
                    <a:pt x="483" y="212"/>
                    <a:pt x="482" y="213"/>
                    <a:pt x="484" y="215"/>
                  </a:cubicBezTo>
                  <a:cubicBezTo>
                    <a:pt x="485" y="216"/>
                    <a:pt x="486" y="221"/>
                    <a:pt x="486" y="223"/>
                  </a:cubicBezTo>
                  <a:cubicBezTo>
                    <a:pt x="486" y="225"/>
                    <a:pt x="489" y="235"/>
                    <a:pt x="489" y="236"/>
                  </a:cubicBezTo>
                  <a:cubicBezTo>
                    <a:pt x="490" y="237"/>
                    <a:pt x="494" y="237"/>
                    <a:pt x="493" y="239"/>
                  </a:cubicBezTo>
                  <a:cubicBezTo>
                    <a:pt x="492" y="241"/>
                    <a:pt x="492" y="247"/>
                    <a:pt x="490" y="246"/>
                  </a:cubicBezTo>
                  <a:cubicBezTo>
                    <a:pt x="489" y="245"/>
                    <a:pt x="485" y="245"/>
                    <a:pt x="485" y="248"/>
                  </a:cubicBezTo>
                  <a:cubicBezTo>
                    <a:pt x="485" y="250"/>
                    <a:pt x="487" y="255"/>
                    <a:pt x="486" y="256"/>
                  </a:cubicBezTo>
                  <a:cubicBezTo>
                    <a:pt x="484" y="258"/>
                    <a:pt x="484" y="258"/>
                    <a:pt x="484" y="258"/>
                  </a:cubicBezTo>
                  <a:cubicBezTo>
                    <a:pt x="487" y="259"/>
                    <a:pt x="488" y="258"/>
                    <a:pt x="489" y="260"/>
                  </a:cubicBezTo>
                  <a:cubicBezTo>
                    <a:pt x="490" y="262"/>
                    <a:pt x="489" y="263"/>
                    <a:pt x="488" y="262"/>
                  </a:cubicBezTo>
                  <a:cubicBezTo>
                    <a:pt x="487" y="262"/>
                    <a:pt x="484" y="263"/>
                    <a:pt x="486" y="264"/>
                  </a:cubicBezTo>
                  <a:cubicBezTo>
                    <a:pt x="488" y="265"/>
                    <a:pt x="489" y="264"/>
                    <a:pt x="489" y="267"/>
                  </a:cubicBezTo>
                  <a:cubicBezTo>
                    <a:pt x="489" y="271"/>
                    <a:pt x="489" y="272"/>
                    <a:pt x="488" y="271"/>
                  </a:cubicBezTo>
                  <a:cubicBezTo>
                    <a:pt x="488" y="270"/>
                    <a:pt x="484" y="267"/>
                    <a:pt x="483" y="266"/>
                  </a:cubicBezTo>
                  <a:cubicBezTo>
                    <a:pt x="484" y="264"/>
                    <a:pt x="484" y="263"/>
                    <a:pt x="484" y="263"/>
                  </a:cubicBezTo>
                  <a:cubicBezTo>
                    <a:pt x="482" y="264"/>
                    <a:pt x="482" y="263"/>
                    <a:pt x="481" y="262"/>
                  </a:cubicBezTo>
                  <a:cubicBezTo>
                    <a:pt x="480" y="260"/>
                    <a:pt x="478" y="258"/>
                    <a:pt x="476" y="256"/>
                  </a:cubicBezTo>
                  <a:cubicBezTo>
                    <a:pt x="475" y="255"/>
                    <a:pt x="474" y="253"/>
                    <a:pt x="474" y="252"/>
                  </a:cubicBezTo>
                  <a:cubicBezTo>
                    <a:pt x="473" y="250"/>
                    <a:pt x="473" y="248"/>
                    <a:pt x="473" y="248"/>
                  </a:cubicBezTo>
                  <a:cubicBezTo>
                    <a:pt x="466" y="245"/>
                    <a:pt x="458" y="240"/>
                    <a:pt x="457" y="239"/>
                  </a:cubicBezTo>
                  <a:cubicBezTo>
                    <a:pt x="455" y="237"/>
                    <a:pt x="453" y="236"/>
                    <a:pt x="453" y="236"/>
                  </a:cubicBezTo>
                  <a:cubicBezTo>
                    <a:pt x="450" y="237"/>
                    <a:pt x="450" y="238"/>
                    <a:pt x="451" y="241"/>
                  </a:cubicBezTo>
                  <a:cubicBezTo>
                    <a:pt x="451" y="243"/>
                    <a:pt x="456" y="246"/>
                    <a:pt x="456" y="246"/>
                  </a:cubicBezTo>
                  <a:cubicBezTo>
                    <a:pt x="456" y="246"/>
                    <a:pt x="467" y="256"/>
                    <a:pt x="471" y="257"/>
                  </a:cubicBezTo>
                  <a:cubicBezTo>
                    <a:pt x="475" y="257"/>
                    <a:pt x="474" y="258"/>
                    <a:pt x="474" y="258"/>
                  </a:cubicBezTo>
                  <a:cubicBezTo>
                    <a:pt x="474" y="259"/>
                    <a:pt x="474" y="259"/>
                    <a:pt x="474" y="259"/>
                  </a:cubicBezTo>
                  <a:cubicBezTo>
                    <a:pt x="471" y="258"/>
                    <a:pt x="468" y="256"/>
                    <a:pt x="469" y="259"/>
                  </a:cubicBezTo>
                  <a:cubicBezTo>
                    <a:pt x="470" y="261"/>
                    <a:pt x="473" y="264"/>
                    <a:pt x="472" y="265"/>
                  </a:cubicBezTo>
                  <a:cubicBezTo>
                    <a:pt x="471" y="266"/>
                    <a:pt x="471" y="272"/>
                    <a:pt x="471" y="272"/>
                  </a:cubicBezTo>
                  <a:cubicBezTo>
                    <a:pt x="471" y="272"/>
                    <a:pt x="469" y="270"/>
                    <a:pt x="469" y="268"/>
                  </a:cubicBezTo>
                  <a:cubicBezTo>
                    <a:pt x="470" y="265"/>
                    <a:pt x="467" y="262"/>
                    <a:pt x="467" y="261"/>
                  </a:cubicBezTo>
                  <a:cubicBezTo>
                    <a:pt x="463" y="260"/>
                    <a:pt x="463" y="260"/>
                    <a:pt x="463" y="260"/>
                  </a:cubicBezTo>
                  <a:cubicBezTo>
                    <a:pt x="463" y="260"/>
                    <a:pt x="462" y="258"/>
                    <a:pt x="460" y="258"/>
                  </a:cubicBezTo>
                  <a:cubicBezTo>
                    <a:pt x="458" y="257"/>
                    <a:pt x="457" y="256"/>
                    <a:pt x="457" y="256"/>
                  </a:cubicBezTo>
                  <a:cubicBezTo>
                    <a:pt x="454" y="255"/>
                    <a:pt x="454" y="255"/>
                    <a:pt x="454" y="255"/>
                  </a:cubicBezTo>
                  <a:cubicBezTo>
                    <a:pt x="454" y="255"/>
                    <a:pt x="452" y="254"/>
                    <a:pt x="451" y="253"/>
                  </a:cubicBezTo>
                  <a:cubicBezTo>
                    <a:pt x="451" y="251"/>
                    <a:pt x="448" y="248"/>
                    <a:pt x="447" y="247"/>
                  </a:cubicBezTo>
                  <a:cubicBezTo>
                    <a:pt x="446" y="245"/>
                    <a:pt x="444" y="245"/>
                    <a:pt x="443" y="246"/>
                  </a:cubicBezTo>
                  <a:cubicBezTo>
                    <a:pt x="443" y="246"/>
                    <a:pt x="439" y="250"/>
                    <a:pt x="439" y="252"/>
                  </a:cubicBezTo>
                  <a:cubicBezTo>
                    <a:pt x="438" y="254"/>
                    <a:pt x="436" y="254"/>
                    <a:pt x="434" y="253"/>
                  </a:cubicBezTo>
                  <a:cubicBezTo>
                    <a:pt x="434" y="253"/>
                    <a:pt x="432" y="255"/>
                    <a:pt x="429" y="255"/>
                  </a:cubicBezTo>
                  <a:cubicBezTo>
                    <a:pt x="430" y="256"/>
                    <a:pt x="430" y="259"/>
                    <a:pt x="430" y="263"/>
                  </a:cubicBezTo>
                  <a:cubicBezTo>
                    <a:pt x="430" y="263"/>
                    <a:pt x="426" y="267"/>
                    <a:pt x="425" y="268"/>
                  </a:cubicBezTo>
                  <a:cubicBezTo>
                    <a:pt x="423" y="270"/>
                    <a:pt x="424" y="271"/>
                    <a:pt x="423" y="274"/>
                  </a:cubicBezTo>
                  <a:cubicBezTo>
                    <a:pt x="422" y="276"/>
                    <a:pt x="423" y="279"/>
                    <a:pt x="423" y="279"/>
                  </a:cubicBezTo>
                  <a:cubicBezTo>
                    <a:pt x="424" y="280"/>
                    <a:pt x="424" y="280"/>
                    <a:pt x="424" y="280"/>
                  </a:cubicBezTo>
                  <a:cubicBezTo>
                    <a:pt x="424" y="280"/>
                    <a:pt x="423" y="283"/>
                    <a:pt x="423" y="284"/>
                  </a:cubicBezTo>
                  <a:cubicBezTo>
                    <a:pt x="423" y="286"/>
                    <a:pt x="420" y="291"/>
                    <a:pt x="418" y="292"/>
                  </a:cubicBezTo>
                  <a:cubicBezTo>
                    <a:pt x="418" y="292"/>
                    <a:pt x="416" y="293"/>
                    <a:pt x="412" y="293"/>
                  </a:cubicBezTo>
                  <a:cubicBezTo>
                    <a:pt x="409" y="293"/>
                    <a:pt x="409" y="295"/>
                    <a:pt x="409" y="295"/>
                  </a:cubicBezTo>
                  <a:cubicBezTo>
                    <a:pt x="409" y="295"/>
                    <a:pt x="408" y="297"/>
                    <a:pt x="407" y="297"/>
                  </a:cubicBezTo>
                  <a:cubicBezTo>
                    <a:pt x="407" y="297"/>
                    <a:pt x="403" y="294"/>
                    <a:pt x="402" y="292"/>
                  </a:cubicBezTo>
                  <a:cubicBezTo>
                    <a:pt x="401" y="290"/>
                    <a:pt x="396" y="292"/>
                    <a:pt x="394" y="292"/>
                  </a:cubicBezTo>
                  <a:cubicBezTo>
                    <a:pt x="394" y="292"/>
                    <a:pt x="394" y="288"/>
                    <a:pt x="394" y="286"/>
                  </a:cubicBezTo>
                  <a:cubicBezTo>
                    <a:pt x="394" y="285"/>
                    <a:pt x="393" y="284"/>
                    <a:pt x="392" y="283"/>
                  </a:cubicBezTo>
                  <a:cubicBezTo>
                    <a:pt x="390" y="283"/>
                    <a:pt x="391" y="281"/>
                    <a:pt x="391" y="280"/>
                  </a:cubicBezTo>
                  <a:cubicBezTo>
                    <a:pt x="392" y="279"/>
                    <a:pt x="392" y="270"/>
                    <a:pt x="392" y="268"/>
                  </a:cubicBezTo>
                  <a:cubicBezTo>
                    <a:pt x="392" y="267"/>
                    <a:pt x="392" y="264"/>
                    <a:pt x="390" y="263"/>
                  </a:cubicBezTo>
                  <a:cubicBezTo>
                    <a:pt x="389" y="261"/>
                    <a:pt x="393" y="257"/>
                    <a:pt x="393" y="257"/>
                  </a:cubicBezTo>
                  <a:cubicBezTo>
                    <a:pt x="393" y="257"/>
                    <a:pt x="394" y="257"/>
                    <a:pt x="395" y="257"/>
                  </a:cubicBezTo>
                  <a:cubicBezTo>
                    <a:pt x="397" y="257"/>
                    <a:pt x="400" y="256"/>
                    <a:pt x="402" y="257"/>
                  </a:cubicBezTo>
                  <a:cubicBezTo>
                    <a:pt x="408" y="257"/>
                    <a:pt x="412" y="256"/>
                    <a:pt x="414" y="257"/>
                  </a:cubicBezTo>
                  <a:cubicBezTo>
                    <a:pt x="413" y="253"/>
                    <a:pt x="413" y="242"/>
                    <a:pt x="413" y="241"/>
                  </a:cubicBezTo>
                  <a:cubicBezTo>
                    <a:pt x="411" y="240"/>
                    <a:pt x="408" y="240"/>
                    <a:pt x="410" y="237"/>
                  </a:cubicBezTo>
                  <a:cubicBezTo>
                    <a:pt x="406" y="236"/>
                    <a:pt x="404" y="235"/>
                    <a:pt x="403" y="235"/>
                  </a:cubicBezTo>
                  <a:cubicBezTo>
                    <a:pt x="400" y="233"/>
                    <a:pt x="400" y="232"/>
                    <a:pt x="401" y="231"/>
                  </a:cubicBezTo>
                  <a:cubicBezTo>
                    <a:pt x="403" y="229"/>
                    <a:pt x="409" y="230"/>
                    <a:pt x="409" y="230"/>
                  </a:cubicBezTo>
                  <a:cubicBezTo>
                    <a:pt x="407" y="226"/>
                    <a:pt x="406" y="224"/>
                    <a:pt x="406" y="224"/>
                  </a:cubicBezTo>
                  <a:cubicBezTo>
                    <a:pt x="406" y="224"/>
                    <a:pt x="410" y="224"/>
                    <a:pt x="411" y="224"/>
                  </a:cubicBezTo>
                  <a:cubicBezTo>
                    <a:pt x="413" y="225"/>
                    <a:pt x="414" y="222"/>
                    <a:pt x="414" y="220"/>
                  </a:cubicBezTo>
                  <a:cubicBezTo>
                    <a:pt x="414" y="218"/>
                    <a:pt x="413" y="218"/>
                    <a:pt x="415" y="216"/>
                  </a:cubicBezTo>
                  <a:cubicBezTo>
                    <a:pt x="418" y="214"/>
                    <a:pt x="419" y="209"/>
                    <a:pt x="419" y="206"/>
                  </a:cubicBezTo>
                  <a:cubicBezTo>
                    <a:pt x="419" y="203"/>
                    <a:pt x="421" y="202"/>
                    <a:pt x="423" y="202"/>
                  </a:cubicBezTo>
                  <a:cubicBezTo>
                    <a:pt x="423" y="202"/>
                    <a:pt x="423" y="195"/>
                    <a:pt x="423" y="193"/>
                  </a:cubicBezTo>
                  <a:cubicBezTo>
                    <a:pt x="423" y="191"/>
                    <a:pt x="420" y="186"/>
                    <a:pt x="419" y="185"/>
                  </a:cubicBezTo>
                  <a:cubicBezTo>
                    <a:pt x="417" y="183"/>
                    <a:pt x="418" y="181"/>
                    <a:pt x="420" y="178"/>
                  </a:cubicBezTo>
                  <a:cubicBezTo>
                    <a:pt x="422" y="184"/>
                    <a:pt x="422" y="184"/>
                    <a:pt x="422" y="184"/>
                  </a:cubicBezTo>
                  <a:cubicBezTo>
                    <a:pt x="423" y="184"/>
                    <a:pt x="423" y="184"/>
                    <a:pt x="423" y="184"/>
                  </a:cubicBezTo>
                  <a:cubicBezTo>
                    <a:pt x="425" y="185"/>
                    <a:pt x="424" y="185"/>
                    <a:pt x="423" y="187"/>
                  </a:cubicBezTo>
                  <a:cubicBezTo>
                    <a:pt x="423" y="189"/>
                    <a:pt x="424" y="191"/>
                    <a:pt x="425" y="192"/>
                  </a:cubicBezTo>
                  <a:cubicBezTo>
                    <a:pt x="425" y="192"/>
                    <a:pt x="428" y="193"/>
                    <a:pt x="430" y="192"/>
                  </a:cubicBezTo>
                  <a:cubicBezTo>
                    <a:pt x="432" y="191"/>
                    <a:pt x="435" y="193"/>
                    <a:pt x="437" y="195"/>
                  </a:cubicBezTo>
                  <a:cubicBezTo>
                    <a:pt x="437" y="195"/>
                    <a:pt x="439" y="189"/>
                    <a:pt x="440" y="188"/>
                  </a:cubicBezTo>
                  <a:cubicBezTo>
                    <a:pt x="440" y="187"/>
                    <a:pt x="443" y="187"/>
                    <a:pt x="444" y="188"/>
                  </a:cubicBezTo>
                  <a:cubicBezTo>
                    <a:pt x="444" y="188"/>
                    <a:pt x="445" y="183"/>
                    <a:pt x="445" y="183"/>
                  </a:cubicBezTo>
                  <a:cubicBezTo>
                    <a:pt x="446" y="182"/>
                    <a:pt x="444" y="179"/>
                    <a:pt x="444" y="178"/>
                  </a:cubicBezTo>
                  <a:cubicBezTo>
                    <a:pt x="444" y="176"/>
                    <a:pt x="443" y="175"/>
                    <a:pt x="442" y="174"/>
                  </a:cubicBezTo>
                  <a:cubicBezTo>
                    <a:pt x="441" y="173"/>
                    <a:pt x="440" y="171"/>
                    <a:pt x="440" y="170"/>
                  </a:cubicBezTo>
                  <a:cubicBezTo>
                    <a:pt x="439" y="169"/>
                    <a:pt x="442" y="169"/>
                    <a:pt x="443" y="170"/>
                  </a:cubicBezTo>
                  <a:cubicBezTo>
                    <a:pt x="446" y="171"/>
                    <a:pt x="445" y="170"/>
                    <a:pt x="444" y="169"/>
                  </a:cubicBezTo>
                  <a:cubicBezTo>
                    <a:pt x="443" y="168"/>
                    <a:pt x="441" y="166"/>
                    <a:pt x="440" y="165"/>
                  </a:cubicBezTo>
                  <a:cubicBezTo>
                    <a:pt x="439" y="164"/>
                    <a:pt x="438" y="163"/>
                    <a:pt x="437" y="161"/>
                  </a:cubicBezTo>
                  <a:cubicBezTo>
                    <a:pt x="436" y="159"/>
                    <a:pt x="441" y="156"/>
                    <a:pt x="442" y="156"/>
                  </a:cubicBezTo>
                  <a:cubicBezTo>
                    <a:pt x="443" y="157"/>
                    <a:pt x="443" y="154"/>
                    <a:pt x="443" y="151"/>
                  </a:cubicBezTo>
                  <a:cubicBezTo>
                    <a:pt x="443" y="149"/>
                    <a:pt x="440" y="150"/>
                    <a:pt x="439" y="150"/>
                  </a:cubicBezTo>
                  <a:cubicBezTo>
                    <a:pt x="439" y="150"/>
                    <a:pt x="438" y="151"/>
                    <a:pt x="437" y="153"/>
                  </a:cubicBezTo>
                  <a:cubicBezTo>
                    <a:pt x="436" y="155"/>
                    <a:pt x="436" y="155"/>
                    <a:pt x="435" y="159"/>
                  </a:cubicBezTo>
                  <a:cubicBezTo>
                    <a:pt x="435" y="159"/>
                    <a:pt x="433" y="159"/>
                    <a:pt x="431" y="157"/>
                  </a:cubicBezTo>
                  <a:cubicBezTo>
                    <a:pt x="428" y="156"/>
                    <a:pt x="428" y="155"/>
                    <a:pt x="426" y="151"/>
                  </a:cubicBezTo>
                  <a:cubicBezTo>
                    <a:pt x="423" y="147"/>
                    <a:pt x="422" y="144"/>
                    <a:pt x="421" y="139"/>
                  </a:cubicBezTo>
                  <a:cubicBezTo>
                    <a:pt x="420" y="133"/>
                    <a:pt x="419" y="134"/>
                    <a:pt x="416" y="132"/>
                  </a:cubicBezTo>
                  <a:cubicBezTo>
                    <a:pt x="412" y="135"/>
                    <a:pt x="416" y="139"/>
                    <a:pt x="418" y="141"/>
                  </a:cubicBezTo>
                  <a:cubicBezTo>
                    <a:pt x="420" y="143"/>
                    <a:pt x="419" y="145"/>
                    <a:pt x="419" y="149"/>
                  </a:cubicBezTo>
                  <a:cubicBezTo>
                    <a:pt x="419" y="149"/>
                    <a:pt x="423" y="157"/>
                    <a:pt x="424" y="160"/>
                  </a:cubicBezTo>
                  <a:cubicBezTo>
                    <a:pt x="424" y="160"/>
                    <a:pt x="427" y="161"/>
                    <a:pt x="429" y="163"/>
                  </a:cubicBezTo>
                  <a:cubicBezTo>
                    <a:pt x="432" y="165"/>
                    <a:pt x="428" y="169"/>
                    <a:pt x="428" y="170"/>
                  </a:cubicBezTo>
                  <a:cubicBezTo>
                    <a:pt x="427" y="171"/>
                    <a:pt x="432" y="178"/>
                    <a:pt x="433" y="180"/>
                  </a:cubicBezTo>
                  <a:cubicBezTo>
                    <a:pt x="434" y="182"/>
                    <a:pt x="434" y="183"/>
                    <a:pt x="431" y="183"/>
                  </a:cubicBezTo>
                  <a:cubicBezTo>
                    <a:pt x="432" y="184"/>
                    <a:pt x="432" y="187"/>
                    <a:pt x="430" y="188"/>
                  </a:cubicBezTo>
                  <a:cubicBezTo>
                    <a:pt x="428" y="188"/>
                    <a:pt x="430" y="190"/>
                    <a:pt x="429" y="190"/>
                  </a:cubicBezTo>
                  <a:cubicBezTo>
                    <a:pt x="429" y="190"/>
                    <a:pt x="426" y="185"/>
                    <a:pt x="426" y="183"/>
                  </a:cubicBezTo>
                  <a:cubicBezTo>
                    <a:pt x="426" y="180"/>
                    <a:pt x="421" y="175"/>
                    <a:pt x="420" y="174"/>
                  </a:cubicBezTo>
                  <a:cubicBezTo>
                    <a:pt x="419" y="172"/>
                    <a:pt x="419" y="170"/>
                    <a:pt x="416" y="169"/>
                  </a:cubicBezTo>
                  <a:cubicBezTo>
                    <a:pt x="415" y="168"/>
                    <a:pt x="414" y="168"/>
                    <a:pt x="414" y="171"/>
                  </a:cubicBezTo>
                  <a:cubicBezTo>
                    <a:pt x="415" y="173"/>
                    <a:pt x="413" y="173"/>
                    <a:pt x="414" y="176"/>
                  </a:cubicBezTo>
                  <a:cubicBezTo>
                    <a:pt x="414" y="180"/>
                    <a:pt x="412" y="179"/>
                    <a:pt x="408" y="176"/>
                  </a:cubicBezTo>
                  <a:cubicBezTo>
                    <a:pt x="408" y="176"/>
                    <a:pt x="406" y="171"/>
                    <a:pt x="403" y="168"/>
                  </a:cubicBezTo>
                  <a:cubicBezTo>
                    <a:pt x="401" y="164"/>
                    <a:pt x="402" y="150"/>
                    <a:pt x="402" y="148"/>
                  </a:cubicBezTo>
                  <a:cubicBezTo>
                    <a:pt x="403" y="145"/>
                    <a:pt x="403" y="142"/>
                    <a:pt x="401" y="138"/>
                  </a:cubicBezTo>
                  <a:cubicBezTo>
                    <a:pt x="399" y="135"/>
                    <a:pt x="398" y="126"/>
                    <a:pt x="398" y="123"/>
                  </a:cubicBezTo>
                  <a:cubicBezTo>
                    <a:pt x="399" y="121"/>
                    <a:pt x="397" y="122"/>
                    <a:pt x="399" y="120"/>
                  </a:cubicBezTo>
                  <a:cubicBezTo>
                    <a:pt x="400" y="118"/>
                    <a:pt x="402" y="112"/>
                    <a:pt x="401" y="110"/>
                  </a:cubicBezTo>
                  <a:cubicBezTo>
                    <a:pt x="401" y="108"/>
                    <a:pt x="403" y="108"/>
                    <a:pt x="405" y="110"/>
                  </a:cubicBezTo>
                  <a:cubicBezTo>
                    <a:pt x="407" y="113"/>
                    <a:pt x="407" y="113"/>
                    <a:pt x="409" y="111"/>
                  </a:cubicBezTo>
                  <a:cubicBezTo>
                    <a:pt x="409" y="111"/>
                    <a:pt x="416" y="112"/>
                    <a:pt x="419" y="112"/>
                  </a:cubicBezTo>
                  <a:cubicBezTo>
                    <a:pt x="422" y="112"/>
                    <a:pt x="424" y="113"/>
                    <a:pt x="424" y="115"/>
                  </a:cubicBezTo>
                  <a:cubicBezTo>
                    <a:pt x="425" y="118"/>
                    <a:pt x="426" y="118"/>
                    <a:pt x="426" y="120"/>
                  </a:cubicBezTo>
                  <a:cubicBezTo>
                    <a:pt x="426" y="122"/>
                    <a:pt x="422" y="121"/>
                    <a:pt x="419" y="122"/>
                  </a:cubicBezTo>
                  <a:cubicBezTo>
                    <a:pt x="421" y="123"/>
                    <a:pt x="428" y="127"/>
                    <a:pt x="431" y="129"/>
                  </a:cubicBezTo>
                  <a:cubicBezTo>
                    <a:pt x="435" y="129"/>
                    <a:pt x="435" y="129"/>
                    <a:pt x="435" y="129"/>
                  </a:cubicBezTo>
                  <a:cubicBezTo>
                    <a:pt x="435" y="129"/>
                    <a:pt x="434" y="126"/>
                    <a:pt x="433" y="126"/>
                  </a:cubicBezTo>
                  <a:cubicBezTo>
                    <a:pt x="432" y="125"/>
                    <a:pt x="429" y="119"/>
                    <a:pt x="428" y="118"/>
                  </a:cubicBezTo>
                  <a:cubicBezTo>
                    <a:pt x="427" y="117"/>
                    <a:pt x="427" y="115"/>
                    <a:pt x="429" y="115"/>
                  </a:cubicBezTo>
                  <a:cubicBezTo>
                    <a:pt x="430" y="116"/>
                    <a:pt x="428" y="112"/>
                    <a:pt x="427" y="112"/>
                  </a:cubicBezTo>
                  <a:cubicBezTo>
                    <a:pt x="426" y="112"/>
                    <a:pt x="422" y="108"/>
                    <a:pt x="420" y="108"/>
                  </a:cubicBezTo>
                  <a:cubicBezTo>
                    <a:pt x="418" y="108"/>
                    <a:pt x="419" y="106"/>
                    <a:pt x="422" y="105"/>
                  </a:cubicBezTo>
                  <a:cubicBezTo>
                    <a:pt x="424" y="104"/>
                    <a:pt x="425" y="107"/>
                    <a:pt x="427" y="109"/>
                  </a:cubicBezTo>
                  <a:cubicBezTo>
                    <a:pt x="429" y="110"/>
                    <a:pt x="428" y="106"/>
                    <a:pt x="425" y="105"/>
                  </a:cubicBezTo>
                  <a:cubicBezTo>
                    <a:pt x="423" y="105"/>
                    <a:pt x="423" y="101"/>
                    <a:pt x="422" y="99"/>
                  </a:cubicBezTo>
                  <a:cubicBezTo>
                    <a:pt x="421" y="98"/>
                    <a:pt x="416" y="91"/>
                    <a:pt x="415" y="89"/>
                  </a:cubicBezTo>
                  <a:cubicBezTo>
                    <a:pt x="415" y="89"/>
                    <a:pt x="411" y="85"/>
                    <a:pt x="411" y="83"/>
                  </a:cubicBezTo>
                  <a:cubicBezTo>
                    <a:pt x="411" y="81"/>
                    <a:pt x="404" y="75"/>
                    <a:pt x="402" y="74"/>
                  </a:cubicBezTo>
                  <a:cubicBezTo>
                    <a:pt x="399" y="73"/>
                    <a:pt x="397" y="71"/>
                    <a:pt x="398" y="69"/>
                  </a:cubicBezTo>
                  <a:cubicBezTo>
                    <a:pt x="402" y="73"/>
                    <a:pt x="402" y="73"/>
                    <a:pt x="402" y="73"/>
                  </a:cubicBezTo>
                  <a:cubicBezTo>
                    <a:pt x="402" y="73"/>
                    <a:pt x="410" y="74"/>
                    <a:pt x="412" y="77"/>
                  </a:cubicBezTo>
                  <a:cubicBezTo>
                    <a:pt x="414" y="79"/>
                    <a:pt x="419" y="80"/>
                    <a:pt x="422" y="82"/>
                  </a:cubicBezTo>
                  <a:cubicBezTo>
                    <a:pt x="425" y="84"/>
                    <a:pt x="425" y="81"/>
                    <a:pt x="422" y="79"/>
                  </a:cubicBezTo>
                  <a:cubicBezTo>
                    <a:pt x="420" y="77"/>
                    <a:pt x="418" y="73"/>
                    <a:pt x="415" y="71"/>
                  </a:cubicBezTo>
                  <a:cubicBezTo>
                    <a:pt x="412" y="69"/>
                    <a:pt x="411" y="70"/>
                    <a:pt x="412" y="73"/>
                  </a:cubicBezTo>
                  <a:cubicBezTo>
                    <a:pt x="413" y="75"/>
                    <a:pt x="412" y="74"/>
                    <a:pt x="406" y="72"/>
                  </a:cubicBezTo>
                  <a:cubicBezTo>
                    <a:pt x="399" y="70"/>
                    <a:pt x="402" y="70"/>
                    <a:pt x="402" y="69"/>
                  </a:cubicBezTo>
                  <a:cubicBezTo>
                    <a:pt x="402" y="68"/>
                    <a:pt x="402" y="67"/>
                    <a:pt x="398" y="65"/>
                  </a:cubicBezTo>
                  <a:cubicBezTo>
                    <a:pt x="394" y="64"/>
                    <a:pt x="396" y="62"/>
                    <a:pt x="396" y="61"/>
                  </a:cubicBezTo>
                  <a:cubicBezTo>
                    <a:pt x="396" y="61"/>
                    <a:pt x="392" y="62"/>
                    <a:pt x="390" y="61"/>
                  </a:cubicBezTo>
                  <a:cubicBezTo>
                    <a:pt x="388" y="59"/>
                    <a:pt x="385" y="56"/>
                    <a:pt x="382" y="56"/>
                  </a:cubicBezTo>
                  <a:cubicBezTo>
                    <a:pt x="379" y="55"/>
                    <a:pt x="378" y="53"/>
                    <a:pt x="375" y="52"/>
                  </a:cubicBezTo>
                  <a:cubicBezTo>
                    <a:pt x="373" y="50"/>
                    <a:pt x="367" y="47"/>
                    <a:pt x="365" y="46"/>
                  </a:cubicBezTo>
                  <a:cubicBezTo>
                    <a:pt x="364" y="44"/>
                    <a:pt x="359" y="42"/>
                    <a:pt x="357" y="42"/>
                  </a:cubicBezTo>
                  <a:cubicBezTo>
                    <a:pt x="355" y="43"/>
                    <a:pt x="355" y="40"/>
                    <a:pt x="354" y="38"/>
                  </a:cubicBezTo>
                  <a:cubicBezTo>
                    <a:pt x="352" y="36"/>
                    <a:pt x="355" y="37"/>
                    <a:pt x="358" y="37"/>
                  </a:cubicBezTo>
                  <a:cubicBezTo>
                    <a:pt x="360" y="38"/>
                    <a:pt x="360" y="38"/>
                    <a:pt x="367" y="40"/>
                  </a:cubicBezTo>
                  <a:cubicBezTo>
                    <a:pt x="369" y="41"/>
                    <a:pt x="370" y="41"/>
                    <a:pt x="370" y="41"/>
                  </a:cubicBezTo>
                  <a:cubicBezTo>
                    <a:pt x="371" y="41"/>
                    <a:pt x="371" y="41"/>
                    <a:pt x="371" y="41"/>
                  </a:cubicBezTo>
                  <a:cubicBezTo>
                    <a:pt x="371" y="41"/>
                    <a:pt x="370" y="40"/>
                    <a:pt x="369" y="40"/>
                  </a:cubicBezTo>
                  <a:cubicBezTo>
                    <a:pt x="368" y="39"/>
                    <a:pt x="366" y="38"/>
                    <a:pt x="364" y="38"/>
                  </a:cubicBezTo>
                  <a:cubicBezTo>
                    <a:pt x="361" y="38"/>
                    <a:pt x="356" y="34"/>
                    <a:pt x="352" y="32"/>
                  </a:cubicBezTo>
                  <a:cubicBezTo>
                    <a:pt x="347" y="31"/>
                    <a:pt x="342" y="28"/>
                    <a:pt x="342" y="28"/>
                  </a:cubicBezTo>
                  <a:cubicBezTo>
                    <a:pt x="342" y="28"/>
                    <a:pt x="337" y="24"/>
                    <a:pt x="335" y="21"/>
                  </a:cubicBezTo>
                  <a:cubicBezTo>
                    <a:pt x="333" y="22"/>
                    <a:pt x="321" y="18"/>
                    <a:pt x="318" y="18"/>
                  </a:cubicBezTo>
                  <a:cubicBezTo>
                    <a:pt x="315" y="18"/>
                    <a:pt x="308" y="14"/>
                    <a:pt x="307" y="14"/>
                  </a:cubicBezTo>
                  <a:cubicBezTo>
                    <a:pt x="305" y="15"/>
                    <a:pt x="299" y="13"/>
                    <a:pt x="296" y="12"/>
                  </a:cubicBezTo>
                  <a:cubicBezTo>
                    <a:pt x="293" y="11"/>
                    <a:pt x="291" y="12"/>
                    <a:pt x="290" y="12"/>
                  </a:cubicBezTo>
                  <a:cubicBezTo>
                    <a:pt x="289" y="11"/>
                    <a:pt x="285" y="12"/>
                    <a:pt x="284" y="10"/>
                  </a:cubicBezTo>
                  <a:cubicBezTo>
                    <a:pt x="282" y="9"/>
                    <a:pt x="282" y="9"/>
                    <a:pt x="278" y="9"/>
                  </a:cubicBezTo>
                  <a:cubicBezTo>
                    <a:pt x="277" y="9"/>
                    <a:pt x="274" y="8"/>
                    <a:pt x="273" y="9"/>
                  </a:cubicBezTo>
                  <a:cubicBezTo>
                    <a:pt x="272" y="9"/>
                    <a:pt x="270" y="8"/>
                    <a:pt x="269" y="9"/>
                  </a:cubicBezTo>
                  <a:cubicBezTo>
                    <a:pt x="268" y="9"/>
                    <a:pt x="266" y="9"/>
                    <a:pt x="265" y="9"/>
                  </a:cubicBezTo>
                  <a:cubicBezTo>
                    <a:pt x="264" y="9"/>
                    <a:pt x="263" y="8"/>
                    <a:pt x="261" y="9"/>
                  </a:cubicBezTo>
                  <a:cubicBezTo>
                    <a:pt x="260" y="10"/>
                    <a:pt x="257" y="9"/>
                    <a:pt x="257" y="9"/>
                  </a:cubicBezTo>
                  <a:cubicBezTo>
                    <a:pt x="257" y="9"/>
                    <a:pt x="253" y="8"/>
                    <a:pt x="253" y="9"/>
                  </a:cubicBezTo>
                  <a:cubicBezTo>
                    <a:pt x="252" y="10"/>
                    <a:pt x="250" y="10"/>
                    <a:pt x="249" y="9"/>
                  </a:cubicBezTo>
                  <a:cubicBezTo>
                    <a:pt x="247" y="9"/>
                    <a:pt x="244" y="9"/>
                    <a:pt x="244" y="9"/>
                  </a:cubicBezTo>
                  <a:cubicBezTo>
                    <a:pt x="243" y="10"/>
                    <a:pt x="241" y="10"/>
                    <a:pt x="241" y="10"/>
                  </a:cubicBezTo>
                  <a:cubicBezTo>
                    <a:pt x="240" y="10"/>
                    <a:pt x="235" y="10"/>
                    <a:pt x="235" y="10"/>
                  </a:cubicBezTo>
                  <a:cubicBezTo>
                    <a:pt x="235" y="10"/>
                    <a:pt x="232" y="10"/>
                    <a:pt x="231" y="10"/>
                  </a:cubicBezTo>
                  <a:cubicBezTo>
                    <a:pt x="231" y="11"/>
                    <a:pt x="229" y="10"/>
                    <a:pt x="228" y="9"/>
                  </a:cubicBezTo>
                  <a:cubicBezTo>
                    <a:pt x="227" y="9"/>
                    <a:pt x="225" y="9"/>
                    <a:pt x="224" y="10"/>
                  </a:cubicBezTo>
                  <a:cubicBezTo>
                    <a:pt x="224" y="9"/>
                    <a:pt x="224" y="8"/>
                    <a:pt x="223" y="8"/>
                  </a:cubicBezTo>
                  <a:cubicBezTo>
                    <a:pt x="222" y="8"/>
                    <a:pt x="222" y="7"/>
                    <a:pt x="222" y="7"/>
                  </a:cubicBezTo>
                  <a:cubicBezTo>
                    <a:pt x="223" y="7"/>
                    <a:pt x="223" y="7"/>
                    <a:pt x="223" y="7"/>
                  </a:cubicBezTo>
                  <a:cubicBezTo>
                    <a:pt x="224" y="7"/>
                    <a:pt x="225" y="7"/>
                    <a:pt x="226" y="7"/>
                  </a:cubicBezTo>
                  <a:cubicBezTo>
                    <a:pt x="226" y="7"/>
                    <a:pt x="228" y="7"/>
                    <a:pt x="229" y="7"/>
                  </a:cubicBezTo>
                  <a:cubicBezTo>
                    <a:pt x="230" y="7"/>
                    <a:pt x="233" y="7"/>
                    <a:pt x="234" y="7"/>
                  </a:cubicBezTo>
                  <a:cubicBezTo>
                    <a:pt x="240" y="8"/>
                    <a:pt x="241" y="6"/>
                    <a:pt x="238" y="6"/>
                  </a:cubicBezTo>
                  <a:cubicBezTo>
                    <a:pt x="237" y="5"/>
                    <a:pt x="235" y="5"/>
                    <a:pt x="235" y="5"/>
                  </a:cubicBezTo>
                  <a:cubicBezTo>
                    <a:pt x="235" y="4"/>
                    <a:pt x="234" y="4"/>
                    <a:pt x="233" y="3"/>
                  </a:cubicBezTo>
                  <a:cubicBezTo>
                    <a:pt x="232" y="3"/>
                    <a:pt x="232" y="4"/>
                    <a:pt x="232" y="3"/>
                  </a:cubicBezTo>
                  <a:cubicBezTo>
                    <a:pt x="232" y="3"/>
                    <a:pt x="233" y="2"/>
                    <a:pt x="235" y="2"/>
                  </a:cubicBezTo>
                  <a:cubicBezTo>
                    <a:pt x="236" y="2"/>
                    <a:pt x="237" y="2"/>
                    <a:pt x="238" y="2"/>
                  </a:cubicBezTo>
                  <a:cubicBezTo>
                    <a:pt x="238" y="1"/>
                    <a:pt x="240" y="0"/>
                    <a:pt x="241" y="0"/>
                  </a:cubicBezTo>
                  <a:cubicBezTo>
                    <a:pt x="242" y="0"/>
                    <a:pt x="244" y="1"/>
                    <a:pt x="245" y="0"/>
                  </a:cubicBezTo>
                  <a:cubicBezTo>
                    <a:pt x="246" y="0"/>
                    <a:pt x="249" y="0"/>
                    <a:pt x="250" y="0"/>
                  </a:cubicBezTo>
                  <a:cubicBezTo>
                    <a:pt x="251" y="0"/>
                    <a:pt x="253" y="0"/>
                    <a:pt x="253" y="0"/>
                  </a:cubicBezTo>
                  <a:cubicBezTo>
                    <a:pt x="253" y="0"/>
                    <a:pt x="252" y="0"/>
                    <a:pt x="254" y="0"/>
                  </a:cubicBezTo>
                  <a:cubicBezTo>
                    <a:pt x="257" y="0"/>
                    <a:pt x="264" y="1"/>
                    <a:pt x="266" y="1"/>
                  </a:cubicBezTo>
                  <a:cubicBezTo>
                    <a:pt x="267" y="1"/>
                    <a:pt x="271" y="2"/>
                    <a:pt x="272" y="2"/>
                  </a:cubicBezTo>
                  <a:cubicBezTo>
                    <a:pt x="273" y="1"/>
                    <a:pt x="279" y="2"/>
                    <a:pt x="279" y="2"/>
                  </a:cubicBezTo>
                  <a:cubicBezTo>
                    <a:pt x="296" y="5"/>
                    <a:pt x="313" y="8"/>
                    <a:pt x="330" y="14"/>
                  </a:cubicBezTo>
                  <a:cubicBezTo>
                    <a:pt x="441" y="49"/>
                    <a:pt x="518" y="142"/>
                    <a:pt x="539" y="248"/>
                  </a:cubicBezTo>
                  <a:cubicBezTo>
                    <a:pt x="539" y="250"/>
                    <a:pt x="540" y="259"/>
                    <a:pt x="537" y="254"/>
                  </a:cubicBezTo>
                  <a:cubicBezTo>
                    <a:pt x="534" y="250"/>
                    <a:pt x="533" y="251"/>
                    <a:pt x="533" y="253"/>
                  </a:cubicBezTo>
                  <a:cubicBezTo>
                    <a:pt x="534" y="256"/>
                    <a:pt x="534" y="260"/>
                    <a:pt x="535" y="261"/>
                  </a:cubicBezTo>
                  <a:cubicBezTo>
                    <a:pt x="536" y="262"/>
                    <a:pt x="538" y="265"/>
                    <a:pt x="538" y="267"/>
                  </a:cubicBezTo>
                  <a:cubicBezTo>
                    <a:pt x="538" y="270"/>
                    <a:pt x="541" y="274"/>
                    <a:pt x="540" y="268"/>
                  </a:cubicBezTo>
                  <a:cubicBezTo>
                    <a:pt x="539" y="263"/>
                    <a:pt x="540" y="259"/>
                    <a:pt x="540" y="258"/>
                  </a:cubicBezTo>
                  <a:cubicBezTo>
                    <a:pt x="541" y="257"/>
                    <a:pt x="541" y="257"/>
                    <a:pt x="541" y="257"/>
                  </a:cubicBezTo>
                  <a:cubicBezTo>
                    <a:pt x="544" y="278"/>
                    <a:pt x="545" y="299"/>
                    <a:pt x="544" y="320"/>
                  </a:cubicBezTo>
                  <a:cubicBezTo>
                    <a:pt x="544" y="320"/>
                    <a:pt x="544" y="325"/>
                    <a:pt x="543" y="327"/>
                  </a:cubicBezTo>
                  <a:cubicBezTo>
                    <a:pt x="543" y="329"/>
                    <a:pt x="541" y="335"/>
                    <a:pt x="541" y="338"/>
                  </a:cubicBezTo>
                  <a:cubicBezTo>
                    <a:pt x="541" y="344"/>
                    <a:pt x="540" y="345"/>
                    <a:pt x="540" y="345"/>
                  </a:cubicBezTo>
                  <a:cubicBezTo>
                    <a:pt x="540" y="345"/>
                    <a:pt x="540" y="341"/>
                    <a:pt x="540" y="339"/>
                  </a:cubicBezTo>
                  <a:cubicBezTo>
                    <a:pt x="540" y="336"/>
                    <a:pt x="540" y="333"/>
                    <a:pt x="539" y="331"/>
                  </a:cubicBezTo>
                  <a:cubicBezTo>
                    <a:pt x="538" y="329"/>
                    <a:pt x="536" y="323"/>
                    <a:pt x="536" y="321"/>
                  </a:cubicBezTo>
                  <a:cubicBezTo>
                    <a:pt x="536" y="320"/>
                    <a:pt x="535" y="316"/>
                    <a:pt x="534" y="315"/>
                  </a:cubicBezTo>
                  <a:cubicBezTo>
                    <a:pt x="532" y="313"/>
                    <a:pt x="532" y="308"/>
                    <a:pt x="532" y="307"/>
                  </a:cubicBezTo>
                  <a:cubicBezTo>
                    <a:pt x="532" y="306"/>
                    <a:pt x="532" y="304"/>
                    <a:pt x="529" y="301"/>
                  </a:cubicBezTo>
                  <a:cubicBezTo>
                    <a:pt x="526" y="298"/>
                    <a:pt x="525" y="297"/>
                    <a:pt x="522" y="293"/>
                  </a:cubicBezTo>
                  <a:cubicBezTo>
                    <a:pt x="522" y="294"/>
                    <a:pt x="521" y="295"/>
                    <a:pt x="517" y="288"/>
                  </a:cubicBezTo>
                  <a:cubicBezTo>
                    <a:pt x="518" y="290"/>
                    <a:pt x="521" y="298"/>
                    <a:pt x="522" y="301"/>
                  </a:cubicBezTo>
                  <a:cubicBezTo>
                    <a:pt x="523" y="304"/>
                    <a:pt x="526" y="308"/>
                    <a:pt x="526" y="311"/>
                  </a:cubicBezTo>
                  <a:cubicBezTo>
                    <a:pt x="527" y="314"/>
                    <a:pt x="528" y="317"/>
                    <a:pt x="530" y="318"/>
                  </a:cubicBezTo>
                  <a:cubicBezTo>
                    <a:pt x="532" y="318"/>
                    <a:pt x="533" y="325"/>
                    <a:pt x="532" y="327"/>
                  </a:cubicBezTo>
                  <a:cubicBezTo>
                    <a:pt x="532" y="329"/>
                    <a:pt x="533" y="333"/>
                    <a:pt x="534" y="335"/>
                  </a:cubicBezTo>
                  <a:cubicBezTo>
                    <a:pt x="535" y="337"/>
                    <a:pt x="536" y="340"/>
                    <a:pt x="537" y="343"/>
                  </a:cubicBezTo>
                  <a:cubicBezTo>
                    <a:pt x="539" y="347"/>
                    <a:pt x="538" y="349"/>
                    <a:pt x="540" y="354"/>
                  </a:cubicBezTo>
                  <a:cubicBezTo>
                    <a:pt x="540" y="352"/>
                    <a:pt x="542" y="346"/>
                    <a:pt x="542" y="343"/>
                  </a:cubicBezTo>
                  <a:cubicBezTo>
                    <a:pt x="540" y="362"/>
                    <a:pt x="536" y="382"/>
                    <a:pt x="530" y="401"/>
                  </a:cubicBezTo>
                  <a:cubicBezTo>
                    <a:pt x="505" y="476"/>
                    <a:pt x="454" y="536"/>
                    <a:pt x="390" y="573"/>
                  </a:cubicBezTo>
                  <a:moveTo>
                    <a:pt x="353" y="47"/>
                  </a:moveTo>
                  <a:cubicBezTo>
                    <a:pt x="353" y="47"/>
                    <a:pt x="353" y="47"/>
                    <a:pt x="352" y="48"/>
                  </a:cubicBezTo>
                  <a:cubicBezTo>
                    <a:pt x="350" y="48"/>
                    <a:pt x="353" y="49"/>
                    <a:pt x="355" y="49"/>
                  </a:cubicBezTo>
                  <a:cubicBezTo>
                    <a:pt x="358" y="50"/>
                    <a:pt x="355" y="48"/>
                    <a:pt x="353" y="47"/>
                  </a:cubicBezTo>
                  <a:moveTo>
                    <a:pt x="357" y="46"/>
                  </a:moveTo>
                  <a:cubicBezTo>
                    <a:pt x="355" y="45"/>
                    <a:pt x="354" y="44"/>
                    <a:pt x="354" y="46"/>
                  </a:cubicBezTo>
                  <a:cubicBezTo>
                    <a:pt x="354" y="47"/>
                    <a:pt x="356" y="48"/>
                    <a:pt x="358" y="48"/>
                  </a:cubicBezTo>
                  <a:cubicBezTo>
                    <a:pt x="359" y="48"/>
                    <a:pt x="358" y="47"/>
                    <a:pt x="357" y="46"/>
                  </a:cubicBezTo>
                  <a:moveTo>
                    <a:pt x="355" y="45"/>
                  </a:moveTo>
                  <a:cubicBezTo>
                    <a:pt x="357" y="45"/>
                    <a:pt x="358" y="46"/>
                    <a:pt x="356" y="44"/>
                  </a:cubicBezTo>
                  <a:cubicBezTo>
                    <a:pt x="354" y="43"/>
                    <a:pt x="353" y="41"/>
                    <a:pt x="353" y="42"/>
                  </a:cubicBezTo>
                  <a:cubicBezTo>
                    <a:pt x="353" y="43"/>
                    <a:pt x="354" y="45"/>
                    <a:pt x="355" y="45"/>
                  </a:cubicBezTo>
                  <a:moveTo>
                    <a:pt x="408" y="89"/>
                  </a:moveTo>
                  <a:cubicBezTo>
                    <a:pt x="411" y="91"/>
                    <a:pt x="413" y="91"/>
                    <a:pt x="412" y="89"/>
                  </a:cubicBezTo>
                  <a:cubicBezTo>
                    <a:pt x="410" y="86"/>
                    <a:pt x="409" y="85"/>
                    <a:pt x="407" y="85"/>
                  </a:cubicBezTo>
                  <a:cubicBezTo>
                    <a:pt x="404" y="85"/>
                    <a:pt x="400" y="81"/>
                    <a:pt x="398" y="79"/>
                  </a:cubicBezTo>
                  <a:cubicBezTo>
                    <a:pt x="395" y="78"/>
                    <a:pt x="387" y="71"/>
                    <a:pt x="386" y="69"/>
                  </a:cubicBezTo>
                  <a:cubicBezTo>
                    <a:pt x="385" y="68"/>
                    <a:pt x="383" y="66"/>
                    <a:pt x="384" y="68"/>
                  </a:cubicBezTo>
                  <a:cubicBezTo>
                    <a:pt x="385" y="71"/>
                    <a:pt x="394" y="79"/>
                    <a:pt x="396" y="81"/>
                  </a:cubicBezTo>
                  <a:cubicBezTo>
                    <a:pt x="398" y="84"/>
                    <a:pt x="398" y="85"/>
                    <a:pt x="400" y="84"/>
                  </a:cubicBezTo>
                  <a:cubicBezTo>
                    <a:pt x="400" y="84"/>
                    <a:pt x="403" y="87"/>
                    <a:pt x="404" y="89"/>
                  </a:cubicBezTo>
                  <a:cubicBezTo>
                    <a:pt x="406" y="91"/>
                    <a:pt x="406" y="90"/>
                    <a:pt x="408" y="89"/>
                  </a:cubicBezTo>
                  <a:moveTo>
                    <a:pt x="390" y="181"/>
                  </a:moveTo>
                  <a:cubicBezTo>
                    <a:pt x="385" y="182"/>
                    <a:pt x="385" y="182"/>
                    <a:pt x="385" y="182"/>
                  </a:cubicBezTo>
                  <a:cubicBezTo>
                    <a:pt x="385" y="182"/>
                    <a:pt x="386" y="186"/>
                    <a:pt x="386" y="188"/>
                  </a:cubicBezTo>
                  <a:cubicBezTo>
                    <a:pt x="386" y="190"/>
                    <a:pt x="388" y="194"/>
                    <a:pt x="388" y="195"/>
                  </a:cubicBezTo>
                  <a:cubicBezTo>
                    <a:pt x="388" y="197"/>
                    <a:pt x="389" y="197"/>
                    <a:pt x="390" y="197"/>
                  </a:cubicBezTo>
                  <a:cubicBezTo>
                    <a:pt x="392" y="197"/>
                    <a:pt x="394" y="197"/>
                    <a:pt x="396" y="199"/>
                  </a:cubicBezTo>
                  <a:cubicBezTo>
                    <a:pt x="396" y="199"/>
                    <a:pt x="395" y="200"/>
                    <a:pt x="396" y="201"/>
                  </a:cubicBezTo>
                  <a:cubicBezTo>
                    <a:pt x="396" y="202"/>
                    <a:pt x="397" y="204"/>
                    <a:pt x="398" y="205"/>
                  </a:cubicBezTo>
                  <a:cubicBezTo>
                    <a:pt x="398" y="207"/>
                    <a:pt x="399" y="207"/>
                    <a:pt x="398" y="208"/>
                  </a:cubicBezTo>
                  <a:cubicBezTo>
                    <a:pt x="398" y="209"/>
                    <a:pt x="397" y="211"/>
                    <a:pt x="395" y="212"/>
                  </a:cubicBezTo>
                  <a:cubicBezTo>
                    <a:pt x="394" y="212"/>
                    <a:pt x="394" y="214"/>
                    <a:pt x="395" y="215"/>
                  </a:cubicBezTo>
                  <a:cubicBezTo>
                    <a:pt x="395" y="215"/>
                    <a:pt x="397" y="214"/>
                    <a:pt x="397" y="214"/>
                  </a:cubicBezTo>
                  <a:cubicBezTo>
                    <a:pt x="398" y="213"/>
                    <a:pt x="398" y="215"/>
                    <a:pt x="399" y="216"/>
                  </a:cubicBezTo>
                  <a:cubicBezTo>
                    <a:pt x="400" y="217"/>
                    <a:pt x="399" y="217"/>
                    <a:pt x="398" y="219"/>
                  </a:cubicBezTo>
                  <a:cubicBezTo>
                    <a:pt x="398" y="221"/>
                    <a:pt x="398" y="221"/>
                    <a:pt x="396" y="222"/>
                  </a:cubicBezTo>
                  <a:cubicBezTo>
                    <a:pt x="397" y="223"/>
                    <a:pt x="399" y="222"/>
                    <a:pt x="400" y="222"/>
                  </a:cubicBezTo>
                  <a:cubicBezTo>
                    <a:pt x="401" y="222"/>
                    <a:pt x="403" y="222"/>
                    <a:pt x="404" y="220"/>
                  </a:cubicBezTo>
                  <a:cubicBezTo>
                    <a:pt x="404" y="219"/>
                    <a:pt x="407" y="218"/>
                    <a:pt x="408" y="218"/>
                  </a:cubicBezTo>
                  <a:cubicBezTo>
                    <a:pt x="410" y="218"/>
                    <a:pt x="412" y="217"/>
                    <a:pt x="412" y="217"/>
                  </a:cubicBezTo>
                  <a:cubicBezTo>
                    <a:pt x="412" y="214"/>
                    <a:pt x="412" y="210"/>
                    <a:pt x="412" y="209"/>
                  </a:cubicBezTo>
                  <a:cubicBezTo>
                    <a:pt x="409" y="209"/>
                    <a:pt x="407" y="208"/>
                    <a:pt x="407" y="208"/>
                  </a:cubicBezTo>
                  <a:cubicBezTo>
                    <a:pt x="407" y="205"/>
                    <a:pt x="407" y="204"/>
                    <a:pt x="406" y="203"/>
                  </a:cubicBezTo>
                  <a:cubicBezTo>
                    <a:pt x="404" y="202"/>
                    <a:pt x="403" y="201"/>
                    <a:pt x="403" y="200"/>
                  </a:cubicBezTo>
                  <a:cubicBezTo>
                    <a:pt x="402" y="198"/>
                    <a:pt x="401" y="198"/>
                    <a:pt x="400" y="196"/>
                  </a:cubicBezTo>
                  <a:cubicBezTo>
                    <a:pt x="399" y="195"/>
                    <a:pt x="396" y="194"/>
                    <a:pt x="396" y="194"/>
                  </a:cubicBezTo>
                  <a:cubicBezTo>
                    <a:pt x="394" y="193"/>
                    <a:pt x="394" y="193"/>
                    <a:pt x="394" y="193"/>
                  </a:cubicBezTo>
                  <a:cubicBezTo>
                    <a:pt x="395" y="190"/>
                    <a:pt x="395" y="185"/>
                    <a:pt x="394" y="184"/>
                  </a:cubicBezTo>
                  <a:cubicBezTo>
                    <a:pt x="392" y="184"/>
                    <a:pt x="390" y="185"/>
                    <a:pt x="389" y="184"/>
                  </a:cubicBezTo>
                  <a:lnTo>
                    <a:pt x="390" y="181"/>
                  </a:lnTo>
                  <a:close/>
                  <a:moveTo>
                    <a:pt x="389" y="204"/>
                  </a:moveTo>
                  <a:cubicBezTo>
                    <a:pt x="389" y="204"/>
                    <a:pt x="388" y="202"/>
                    <a:pt x="390" y="201"/>
                  </a:cubicBezTo>
                  <a:cubicBezTo>
                    <a:pt x="390" y="201"/>
                    <a:pt x="388" y="197"/>
                    <a:pt x="387" y="197"/>
                  </a:cubicBezTo>
                  <a:cubicBezTo>
                    <a:pt x="386" y="197"/>
                    <a:pt x="384" y="197"/>
                    <a:pt x="384" y="199"/>
                  </a:cubicBezTo>
                  <a:cubicBezTo>
                    <a:pt x="384" y="199"/>
                    <a:pt x="384" y="199"/>
                    <a:pt x="383" y="198"/>
                  </a:cubicBezTo>
                  <a:cubicBezTo>
                    <a:pt x="382" y="196"/>
                    <a:pt x="383" y="201"/>
                    <a:pt x="383" y="203"/>
                  </a:cubicBezTo>
                  <a:cubicBezTo>
                    <a:pt x="383" y="203"/>
                    <a:pt x="382" y="203"/>
                    <a:pt x="380" y="203"/>
                  </a:cubicBezTo>
                  <a:cubicBezTo>
                    <a:pt x="378" y="204"/>
                    <a:pt x="379" y="205"/>
                    <a:pt x="380" y="207"/>
                  </a:cubicBezTo>
                  <a:cubicBezTo>
                    <a:pt x="380" y="208"/>
                    <a:pt x="380" y="208"/>
                    <a:pt x="383" y="208"/>
                  </a:cubicBezTo>
                  <a:cubicBezTo>
                    <a:pt x="383" y="208"/>
                    <a:pt x="381" y="212"/>
                    <a:pt x="380" y="213"/>
                  </a:cubicBezTo>
                  <a:cubicBezTo>
                    <a:pt x="379" y="214"/>
                    <a:pt x="379" y="214"/>
                    <a:pt x="381" y="216"/>
                  </a:cubicBezTo>
                  <a:cubicBezTo>
                    <a:pt x="381" y="216"/>
                    <a:pt x="384" y="216"/>
                    <a:pt x="385" y="215"/>
                  </a:cubicBezTo>
                  <a:cubicBezTo>
                    <a:pt x="386" y="214"/>
                    <a:pt x="388" y="213"/>
                    <a:pt x="390" y="213"/>
                  </a:cubicBezTo>
                  <a:cubicBezTo>
                    <a:pt x="391" y="213"/>
                    <a:pt x="390" y="210"/>
                    <a:pt x="390" y="209"/>
                  </a:cubicBezTo>
                  <a:cubicBezTo>
                    <a:pt x="389" y="208"/>
                    <a:pt x="389" y="205"/>
                    <a:pt x="389" y="204"/>
                  </a:cubicBezTo>
                  <a:moveTo>
                    <a:pt x="433" y="274"/>
                  </a:moveTo>
                  <a:cubicBezTo>
                    <a:pt x="433" y="272"/>
                    <a:pt x="432" y="273"/>
                    <a:pt x="431" y="274"/>
                  </a:cubicBezTo>
                  <a:cubicBezTo>
                    <a:pt x="430" y="275"/>
                    <a:pt x="432" y="275"/>
                    <a:pt x="432" y="276"/>
                  </a:cubicBezTo>
                  <a:cubicBezTo>
                    <a:pt x="433" y="276"/>
                    <a:pt x="433" y="274"/>
                    <a:pt x="433" y="274"/>
                  </a:cubicBezTo>
                  <a:moveTo>
                    <a:pt x="468" y="271"/>
                  </a:moveTo>
                  <a:cubicBezTo>
                    <a:pt x="468" y="271"/>
                    <a:pt x="466" y="272"/>
                    <a:pt x="465" y="273"/>
                  </a:cubicBezTo>
                  <a:cubicBezTo>
                    <a:pt x="464" y="274"/>
                    <a:pt x="463" y="274"/>
                    <a:pt x="463" y="275"/>
                  </a:cubicBezTo>
                  <a:cubicBezTo>
                    <a:pt x="462" y="275"/>
                    <a:pt x="462" y="277"/>
                    <a:pt x="464" y="277"/>
                  </a:cubicBezTo>
                  <a:cubicBezTo>
                    <a:pt x="465" y="276"/>
                    <a:pt x="467" y="278"/>
                    <a:pt x="469" y="278"/>
                  </a:cubicBezTo>
                  <a:cubicBezTo>
                    <a:pt x="470" y="278"/>
                    <a:pt x="471" y="276"/>
                    <a:pt x="470" y="275"/>
                  </a:cubicBezTo>
                  <a:cubicBezTo>
                    <a:pt x="470" y="274"/>
                    <a:pt x="468" y="272"/>
                    <a:pt x="468" y="271"/>
                  </a:cubicBezTo>
                  <a:moveTo>
                    <a:pt x="447" y="255"/>
                  </a:moveTo>
                  <a:cubicBezTo>
                    <a:pt x="447" y="254"/>
                    <a:pt x="446" y="251"/>
                    <a:pt x="446" y="253"/>
                  </a:cubicBezTo>
                  <a:cubicBezTo>
                    <a:pt x="446" y="254"/>
                    <a:pt x="444" y="255"/>
                    <a:pt x="445" y="256"/>
                  </a:cubicBezTo>
                  <a:cubicBezTo>
                    <a:pt x="446" y="257"/>
                    <a:pt x="447" y="260"/>
                    <a:pt x="447" y="260"/>
                  </a:cubicBezTo>
                  <a:cubicBezTo>
                    <a:pt x="447" y="260"/>
                    <a:pt x="447" y="262"/>
                    <a:pt x="447" y="263"/>
                  </a:cubicBezTo>
                  <a:cubicBezTo>
                    <a:pt x="446" y="264"/>
                    <a:pt x="446" y="264"/>
                    <a:pt x="447" y="265"/>
                  </a:cubicBezTo>
                  <a:cubicBezTo>
                    <a:pt x="448" y="266"/>
                    <a:pt x="449" y="269"/>
                    <a:pt x="449" y="270"/>
                  </a:cubicBezTo>
                  <a:cubicBezTo>
                    <a:pt x="449" y="271"/>
                    <a:pt x="449" y="276"/>
                    <a:pt x="450" y="274"/>
                  </a:cubicBezTo>
                  <a:cubicBezTo>
                    <a:pt x="452" y="272"/>
                    <a:pt x="453" y="272"/>
                    <a:pt x="452" y="271"/>
                  </a:cubicBezTo>
                  <a:cubicBezTo>
                    <a:pt x="451" y="269"/>
                    <a:pt x="450" y="268"/>
                    <a:pt x="450" y="266"/>
                  </a:cubicBezTo>
                  <a:cubicBezTo>
                    <a:pt x="450" y="265"/>
                    <a:pt x="449" y="264"/>
                    <a:pt x="449" y="263"/>
                  </a:cubicBezTo>
                  <a:cubicBezTo>
                    <a:pt x="448" y="262"/>
                    <a:pt x="447" y="260"/>
                    <a:pt x="448" y="258"/>
                  </a:cubicBezTo>
                  <a:cubicBezTo>
                    <a:pt x="448" y="257"/>
                    <a:pt x="447" y="255"/>
                    <a:pt x="447" y="255"/>
                  </a:cubicBezTo>
                  <a:moveTo>
                    <a:pt x="363" y="81"/>
                  </a:moveTo>
                  <a:cubicBezTo>
                    <a:pt x="363" y="81"/>
                    <a:pt x="363" y="82"/>
                    <a:pt x="363" y="81"/>
                  </a:cubicBezTo>
                  <a:cubicBezTo>
                    <a:pt x="363" y="79"/>
                    <a:pt x="362" y="80"/>
                    <a:pt x="359" y="80"/>
                  </a:cubicBezTo>
                  <a:cubicBezTo>
                    <a:pt x="357" y="81"/>
                    <a:pt x="356" y="83"/>
                    <a:pt x="358" y="83"/>
                  </a:cubicBezTo>
                  <a:cubicBezTo>
                    <a:pt x="361" y="83"/>
                    <a:pt x="364" y="84"/>
                    <a:pt x="365" y="84"/>
                  </a:cubicBezTo>
                  <a:lnTo>
                    <a:pt x="363" y="81"/>
                  </a:lnTo>
                  <a:close/>
                  <a:moveTo>
                    <a:pt x="371" y="89"/>
                  </a:moveTo>
                  <a:cubicBezTo>
                    <a:pt x="369" y="87"/>
                    <a:pt x="368" y="87"/>
                    <a:pt x="370" y="89"/>
                  </a:cubicBezTo>
                  <a:cubicBezTo>
                    <a:pt x="371" y="90"/>
                    <a:pt x="372" y="91"/>
                    <a:pt x="372" y="91"/>
                  </a:cubicBezTo>
                  <a:cubicBezTo>
                    <a:pt x="372" y="91"/>
                    <a:pt x="373" y="89"/>
                    <a:pt x="371" y="89"/>
                  </a:cubicBezTo>
                  <a:moveTo>
                    <a:pt x="366" y="91"/>
                  </a:moveTo>
                  <a:cubicBezTo>
                    <a:pt x="366" y="93"/>
                    <a:pt x="364" y="92"/>
                    <a:pt x="366" y="93"/>
                  </a:cubicBezTo>
                  <a:cubicBezTo>
                    <a:pt x="368" y="94"/>
                    <a:pt x="371" y="95"/>
                    <a:pt x="369" y="93"/>
                  </a:cubicBezTo>
                  <a:cubicBezTo>
                    <a:pt x="367" y="90"/>
                    <a:pt x="365" y="86"/>
                    <a:pt x="365" y="86"/>
                  </a:cubicBezTo>
                  <a:cubicBezTo>
                    <a:pt x="365" y="86"/>
                    <a:pt x="358" y="84"/>
                    <a:pt x="357" y="85"/>
                  </a:cubicBezTo>
                  <a:cubicBezTo>
                    <a:pt x="357" y="86"/>
                    <a:pt x="357" y="88"/>
                    <a:pt x="359" y="89"/>
                  </a:cubicBezTo>
                  <a:cubicBezTo>
                    <a:pt x="361" y="90"/>
                    <a:pt x="364" y="91"/>
                    <a:pt x="366" y="91"/>
                  </a:cubicBezTo>
                  <a:moveTo>
                    <a:pt x="341" y="151"/>
                  </a:moveTo>
                  <a:cubicBezTo>
                    <a:pt x="341" y="151"/>
                    <a:pt x="338" y="155"/>
                    <a:pt x="341" y="155"/>
                  </a:cubicBezTo>
                  <a:cubicBezTo>
                    <a:pt x="344" y="156"/>
                    <a:pt x="345" y="156"/>
                    <a:pt x="348" y="156"/>
                  </a:cubicBezTo>
                  <a:cubicBezTo>
                    <a:pt x="350" y="156"/>
                    <a:pt x="352" y="154"/>
                    <a:pt x="354" y="155"/>
                  </a:cubicBezTo>
                  <a:cubicBezTo>
                    <a:pt x="356" y="155"/>
                    <a:pt x="357" y="154"/>
                    <a:pt x="357" y="153"/>
                  </a:cubicBezTo>
                  <a:cubicBezTo>
                    <a:pt x="358" y="151"/>
                    <a:pt x="360" y="151"/>
                    <a:pt x="357" y="147"/>
                  </a:cubicBezTo>
                  <a:cubicBezTo>
                    <a:pt x="354" y="144"/>
                    <a:pt x="352" y="142"/>
                    <a:pt x="351" y="145"/>
                  </a:cubicBezTo>
                  <a:cubicBezTo>
                    <a:pt x="344" y="144"/>
                    <a:pt x="343" y="147"/>
                    <a:pt x="341" y="145"/>
                  </a:cubicBezTo>
                  <a:cubicBezTo>
                    <a:pt x="339" y="143"/>
                    <a:pt x="338" y="141"/>
                    <a:pt x="336" y="144"/>
                  </a:cubicBezTo>
                  <a:cubicBezTo>
                    <a:pt x="335" y="147"/>
                    <a:pt x="335" y="147"/>
                    <a:pt x="335" y="147"/>
                  </a:cubicBezTo>
                  <a:cubicBezTo>
                    <a:pt x="338" y="148"/>
                    <a:pt x="338" y="151"/>
                    <a:pt x="341" y="151"/>
                  </a:cubicBezTo>
                  <a:moveTo>
                    <a:pt x="267" y="66"/>
                  </a:moveTo>
                  <a:cubicBezTo>
                    <a:pt x="268" y="66"/>
                    <a:pt x="273" y="67"/>
                    <a:pt x="273" y="67"/>
                  </a:cubicBezTo>
                  <a:cubicBezTo>
                    <a:pt x="274" y="67"/>
                    <a:pt x="275" y="67"/>
                    <a:pt x="275" y="67"/>
                  </a:cubicBezTo>
                  <a:cubicBezTo>
                    <a:pt x="275" y="67"/>
                    <a:pt x="275" y="69"/>
                    <a:pt x="275" y="67"/>
                  </a:cubicBezTo>
                  <a:cubicBezTo>
                    <a:pt x="275" y="66"/>
                    <a:pt x="276" y="65"/>
                    <a:pt x="276" y="65"/>
                  </a:cubicBezTo>
                  <a:cubicBezTo>
                    <a:pt x="277" y="64"/>
                    <a:pt x="279" y="61"/>
                    <a:pt x="279" y="61"/>
                  </a:cubicBezTo>
                  <a:cubicBezTo>
                    <a:pt x="276" y="60"/>
                    <a:pt x="275" y="60"/>
                    <a:pt x="274" y="60"/>
                  </a:cubicBezTo>
                  <a:cubicBezTo>
                    <a:pt x="273" y="61"/>
                    <a:pt x="271" y="61"/>
                    <a:pt x="270" y="61"/>
                  </a:cubicBezTo>
                  <a:cubicBezTo>
                    <a:pt x="269" y="61"/>
                    <a:pt x="268" y="63"/>
                    <a:pt x="268" y="64"/>
                  </a:cubicBezTo>
                  <a:cubicBezTo>
                    <a:pt x="267" y="65"/>
                    <a:pt x="263" y="66"/>
                    <a:pt x="267" y="66"/>
                  </a:cubicBezTo>
                  <a:moveTo>
                    <a:pt x="247" y="52"/>
                  </a:moveTo>
                  <a:cubicBezTo>
                    <a:pt x="247" y="53"/>
                    <a:pt x="249" y="55"/>
                    <a:pt x="249" y="55"/>
                  </a:cubicBezTo>
                  <a:cubicBezTo>
                    <a:pt x="249" y="55"/>
                    <a:pt x="251" y="55"/>
                    <a:pt x="250" y="56"/>
                  </a:cubicBezTo>
                  <a:cubicBezTo>
                    <a:pt x="249" y="57"/>
                    <a:pt x="248" y="58"/>
                    <a:pt x="248" y="58"/>
                  </a:cubicBezTo>
                  <a:cubicBezTo>
                    <a:pt x="247" y="59"/>
                    <a:pt x="246" y="59"/>
                    <a:pt x="246" y="59"/>
                  </a:cubicBezTo>
                  <a:cubicBezTo>
                    <a:pt x="245" y="58"/>
                    <a:pt x="243" y="59"/>
                    <a:pt x="243" y="59"/>
                  </a:cubicBezTo>
                  <a:cubicBezTo>
                    <a:pt x="243" y="59"/>
                    <a:pt x="244" y="61"/>
                    <a:pt x="243" y="59"/>
                  </a:cubicBezTo>
                  <a:cubicBezTo>
                    <a:pt x="242" y="57"/>
                    <a:pt x="241" y="56"/>
                    <a:pt x="240" y="56"/>
                  </a:cubicBezTo>
                  <a:cubicBezTo>
                    <a:pt x="239" y="56"/>
                    <a:pt x="239" y="55"/>
                    <a:pt x="238" y="54"/>
                  </a:cubicBezTo>
                  <a:cubicBezTo>
                    <a:pt x="238" y="54"/>
                    <a:pt x="236" y="53"/>
                    <a:pt x="238" y="52"/>
                  </a:cubicBezTo>
                  <a:cubicBezTo>
                    <a:pt x="240" y="52"/>
                    <a:pt x="240" y="51"/>
                    <a:pt x="241" y="51"/>
                  </a:cubicBezTo>
                  <a:cubicBezTo>
                    <a:pt x="242" y="51"/>
                    <a:pt x="243" y="51"/>
                    <a:pt x="244" y="50"/>
                  </a:cubicBezTo>
                  <a:cubicBezTo>
                    <a:pt x="245" y="50"/>
                    <a:pt x="246" y="51"/>
                    <a:pt x="247" y="52"/>
                  </a:cubicBezTo>
                  <a:moveTo>
                    <a:pt x="250" y="50"/>
                  </a:moveTo>
                  <a:cubicBezTo>
                    <a:pt x="251" y="50"/>
                    <a:pt x="252" y="50"/>
                    <a:pt x="251" y="49"/>
                  </a:cubicBezTo>
                  <a:cubicBezTo>
                    <a:pt x="250" y="49"/>
                    <a:pt x="250" y="48"/>
                    <a:pt x="249" y="48"/>
                  </a:cubicBezTo>
                  <a:cubicBezTo>
                    <a:pt x="246" y="47"/>
                    <a:pt x="245" y="46"/>
                    <a:pt x="245" y="46"/>
                  </a:cubicBezTo>
                  <a:cubicBezTo>
                    <a:pt x="245" y="46"/>
                    <a:pt x="244" y="46"/>
                    <a:pt x="244" y="47"/>
                  </a:cubicBezTo>
                  <a:cubicBezTo>
                    <a:pt x="243" y="47"/>
                    <a:pt x="242" y="48"/>
                    <a:pt x="244" y="48"/>
                  </a:cubicBezTo>
                  <a:cubicBezTo>
                    <a:pt x="245" y="48"/>
                    <a:pt x="246" y="49"/>
                    <a:pt x="247" y="49"/>
                  </a:cubicBezTo>
                  <a:cubicBezTo>
                    <a:pt x="247" y="49"/>
                    <a:pt x="250" y="50"/>
                    <a:pt x="250" y="50"/>
                  </a:cubicBezTo>
                  <a:moveTo>
                    <a:pt x="252" y="64"/>
                  </a:moveTo>
                  <a:cubicBezTo>
                    <a:pt x="253" y="64"/>
                    <a:pt x="255" y="63"/>
                    <a:pt x="254" y="62"/>
                  </a:cubicBezTo>
                  <a:cubicBezTo>
                    <a:pt x="252" y="61"/>
                    <a:pt x="252" y="61"/>
                    <a:pt x="251" y="61"/>
                  </a:cubicBezTo>
                  <a:cubicBezTo>
                    <a:pt x="249" y="61"/>
                    <a:pt x="247" y="61"/>
                    <a:pt x="247" y="61"/>
                  </a:cubicBezTo>
                  <a:cubicBezTo>
                    <a:pt x="246" y="62"/>
                    <a:pt x="245" y="63"/>
                    <a:pt x="246" y="63"/>
                  </a:cubicBezTo>
                  <a:cubicBezTo>
                    <a:pt x="247" y="64"/>
                    <a:pt x="248" y="65"/>
                    <a:pt x="248" y="65"/>
                  </a:cubicBezTo>
                  <a:cubicBezTo>
                    <a:pt x="249" y="64"/>
                    <a:pt x="252" y="64"/>
                    <a:pt x="252" y="64"/>
                  </a:cubicBezTo>
                  <a:moveTo>
                    <a:pt x="261" y="59"/>
                  </a:moveTo>
                  <a:cubicBezTo>
                    <a:pt x="259" y="60"/>
                    <a:pt x="259" y="61"/>
                    <a:pt x="260" y="61"/>
                  </a:cubicBezTo>
                  <a:cubicBezTo>
                    <a:pt x="261" y="60"/>
                    <a:pt x="262" y="60"/>
                    <a:pt x="263" y="60"/>
                  </a:cubicBezTo>
                  <a:cubicBezTo>
                    <a:pt x="264" y="60"/>
                    <a:pt x="264" y="59"/>
                    <a:pt x="264" y="58"/>
                  </a:cubicBezTo>
                  <a:cubicBezTo>
                    <a:pt x="265" y="56"/>
                    <a:pt x="265" y="57"/>
                    <a:pt x="264" y="56"/>
                  </a:cubicBezTo>
                  <a:cubicBezTo>
                    <a:pt x="264" y="56"/>
                    <a:pt x="262" y="56"/>
                    <a:pt x="260" y="56"/>
                  </a:cubicBezTo>
                  <a:cubicBezTo>
                    <a:pt x="258" y="56"/>
                    <a:pt x="262" y="59"/>
                    <a:pt x="261" y="59"/>
                  </a:cubicBezTo>
                  <a:moveTo>
                    <a:pt x="257" y="54"/>
                  </a:moveTo>
                  <a:cubicBezTo>
                    <a:pt x="256" y="52"/>
                    <a:pt x="257" y="52"/>
                    <a:pt x="255" y="52"/>
                  </a:cubicBezTo>
                  <a:cubicBezTo>
                    <a:pt x="253" y="53"/>
                    <a:pt x="252" y="53"/>
                    <a:pt x="253" y="53"/>
                  </a:cubicBezTo>
                  <a:cubicBezTo>
                    <a:pt x="255" y="53"/>
                    <a:pt x="257" y="54"/>
                    <a:pt x="257" y="54"/>
                  </a:cubicBezTo>
                  <a:moveTo>
                    <a:pt x="248" y="68"/>
                  </a:moveTo>
                  <a:cubicBezTo>
                    <a:pt x="252" y="67"/>
                    <a:pt x="252" y="67"/>
                    <a:pt x="252" y="67"/>
                  </a:cubicBezTo>
                  <a:cubicBezTo>
                    <a:pt x="252" y="67"/>
                    <a:pt x="251" y="66"/>
                    <a:pt x="250" y="66"/>
                  </a:cubicBezTo>
                  <a:cubicBezTo>
                    <a:pt x="250" y="65"/>
                    <a:pt x="248" y="67"/>
                    <a:pt x="248" y="68"/>
                  </a:cubicBezTo>
                  <a:moveTo>
                    <a:pt x="218" y="47"/>
                  </a:moveTo>
                  <a:cubicBezTo>
                    <a:pt x="220" y="47"/>
                    <a:pt x="221" y="48"/>
                    <a:pt x="221" y="48"/>
                  </a:cubicBezTo>
                  <a:cubicBezTo>
                    <a:pt x="222" y="49"/>
                    <a:pt x="224" y="50"/>
                    <a:pt x="224" y="50"/>
                  </a:cubicBezTo>
                  <a:cubicBezTo>
                    <a:pt x="226" y="50"/>
                    <a:pt x="226" y="50"/>
                    <a:pt x="227" y="51"/>
                  </a:cubicBezTo>
                  <a:cubicBezTo>
                    <a:pt x="227" y="51"/>
                    <a:pt x="229" y="52"/>
                    <a:pt x="229" y="52"/>
                  </a:cubicBezTo>
                  <a:cubicBezTo>
                    <a:pt x="230" y="52"/>
                    <a:pt x="231" y="53"/>
                    <a:pt x="231" y="53"/>
                  </a:cubicBezTo>
                  <a:cubicBezTo>
                    <a:pt x="232" y="51"/>
                    <a:pt x="232" y="51"/>
                    <a:pt x="233" y="50"/>
                  </a:cubicBezTo>
                  <a:cubicBezTo>
                    <a:pt x="235" y="50"/>
                    <a:pt x="236" y="47"/>
                    <a:pt x="236" y="47"/>
                  </a:cubicBezTo>
                  <a:cubicBezTo>
                    <a:pt x="236" y="46"/>
                    <a:pt x="236" y="44"/>
                    <a:pt x="234" y="45"/>
                  </a:cubicBezTo>
                  <a:cubicBezTo>
                    <a:pt x="233" y="46"/>
                    <a:pt x="231" y="45"/>
                    <a:pt x="231" y="45"/>
                  </a:cubicBezTo>
                  <a:cubicBezTo>
                    <a:pt x="231" y="45"/>
                    <a:pt x="229" y="44"/>
                    <a:pt x="227" y="45"/>
                  </a:cubicBezTo>
                  <a:cubicBezTo>
                    <a:pt x="226" y="45"/>
                    <a:pt x="224" y="45"/>
                    <a:pt x="224" y="44"/>
                  </a:cubicBezTo>
                  <a:cubicBezTo>
                    <a:pt x="223" y="44"/>
                    <a:pt x="222" y="44"/>
                    <a:pt x="221" y="45"/>
                  </a:cubicBezTo>
                  <a:cubicBezTo>
                    <a:pt x="219" y="45"/>
                    <a:pt x="217" y="47"/>
                    <a:pt x="217" y="47"/>
                  </a:cubicBezTo>
                  <a:lnTo>
                    <a:pt x="218" y="47"/>
                  </a:lnTo>
                  <a:close/>
                  <a:moveTo>
                    <a:pt x="263" y="63"/>
                  </a:moveTo>
                  <a:cubicBezTo>
                    <a:pt x="264" y="62"/>
                    <a:pt x="265" y="61"/>
                    <a:pt x="266" y="61"/>
                  </a:cubicBezTo>
                  <a:cubicBezTo>
                    <a:pt x="262" y="61"/>
                    <a:pt x="261" y="62"/>
                    <a:pt x="261" y="62"/>
                  </a:cubicBezTo>
                  <a:lnTo>
                    <a:pt x="263" y="63"/>
                  </a:lnTo>
                  <a:close/>
                  <a:moveTo>
                    <a:pt x="233" y="72"/>
                  </a:moveTo>
                  <a:cubicBezTo>
                    <a:pt x="234" y="71"/>
                    <a:pt x="234" y="69"/>
                    <a:pt x="236" y="69"/>
                  </a:cubicBezTo>
                  <a:cubicBezTo>
                    <a:pt x="238" y="69"/>
                    <a:pt x="242" y="67"/>
                    <a:pt x="242" y="67"/>
                  </a:cubicBezTo>
                  <a:cubicBezTo>
                    <a:pt x="240" y="66"/>
                    <a:pt x="240" y="66"/>
                    <a:pt x="240" y="65"/>
                  </a:cubicBezTo>
                  <a:cubicBezTo>
                    <a:pt x="240" y="64"/>
                    <a:pt x="239" y="63"/>
                    <a:pt x="239" y="63"/>
                  </a:cubicBezTo>
                  <a:cubicBezTo>
                    <a:pt x="238" y="65"/>
                    <a:pt x="237" y="66"/>
                    <a:pt x="236" y="66"/>
                  </a:cubicBezTo>
                  <a:cubicBezTo>
                    <a:pt x="235" y="65"/>
                    <a:pt x="233" y="66"/>
                    <a:pt x="232" y="67"/>
                  </a:cubicBezTo>
                  <a:cubicBezTo>
                    <a:pt x="231" y="68"/>
                    <a:pt x="226" y="70"/>
                    <a:pt x="228" y="71"/>
                  </a:cubicBezTo>
                  <a:cubicBezTo>
                    <a:pt x="230" y="72"/>
                    <a:pt x="233" y="72"/>
                    <a:pt x="233" y="72"/>
                  </a:cubicBezTo>
                  <a:moveTo>
                    <a:pt x="262" y="78"/>
                  </a:moveTo>
                  <a:cubicBezTo>
                    <a:pt x="264" y="78"/>
                    <a:pt x="264" y="78"/>
                    <a:pt x="264" y="78"/>
                  </a:cubicBezTo>
                  <a:cubicBezTo>
                    <a:pt x="264" y="78"/>
                    <a:pt x="261" y="76"/>
                    <a:pt x="261" y="76"/>
                  </a:cubicBezTo>
                  <a:cubicBezTo>
                    <a:pt x="261" y="75"/>
                    <a:pt x="259" y="74"/>
                    <a:pt x="258" y="74"/>
                  </a:cubicBezTo>
                  <a:cubicBezTo>
                    <a:pt x="256" y="74"/>
                    <a:pt x="256" y="73"/>
                    <a:pt x="256" y="72"/>
                  </a:cubicBezTo>
                  <a:cubicBezTo>
                    <a:pt x="255" y="70"/>
                    <a:pt x="256" y="70"/>
                    <a:pt x="259" y="70"/>
                  </a:cubicBezTo>
                  <a:cubicBezTo>
                    <a:pt x="259" y="65"/>
                    <a:pt x="259" y="65"/>
                    <a:pt x="259" y="65"/>
                  </a:cubicBezTo>
                  <a:cubicBezTo>
                    <a:pt x="257" y="63"/>
                    <a:pt x="257" y="63"/>
                    <a:pt x="257" y="63"/>
                  </a:cubicBezTo>
                  <a:cubicBezTo>
                    <a:pt x="257" y="63"/>
                    <a:pt x="255" y="64"/>
                    <a:pt x="255" y="65"/>
                  </a:cubicBezTo>
                  <a:cubicBezTo>
                    <a:pt x="255" y="66"/>
                    <a:pt x="253" y="66"/>
                    <a:pt x="253" y="67"/>
                  </a:cubicBezTo>
                  <a:cubicBezTo>
                    <a:pt x="253" y="68"/>
                    <a:pt x="252" y="69"/>
                    <a:pt x="250" y="70"/>
                  </a:cubicBezTo>
                  <a:cubicBezTo>
                    <a:pt x="249" y="72"/>
                    <a:pt x="252" y="73"/>
                    <a:pt x="253" y="73"/>
                  </a:cubicBezTo>
                  <a:cubicBezTo>
                    <a:pt x="254" y="73"/>
                    <a:pt x="258" y="78"/>
                    <a:pt x="259" y="79"/>
                  </a:cubicBezTo>
                  <a:cubicBezTo>
                    <a:pt x="260" y="80"/>
                    <a:pt x="261" y="79"/>
                    <a:pt x="262" y="78"/>
                  </a:cubicBezTo>
                  <a:moveTo>
                    <a:pt x="282" y="61"/>
                  </a:moveTo>
                  <a:cubicBezTo>
                    <a:pt x="280" y="63"/>
                    <a:pt x="278" y="65"/>
                    <a:pt x="277" y="65"/>
                  </a:cubicBezTo>
                  <a:cubicBezTo>
                    <a:pt x="276" y="65"/>
                    <a:pt x="276" y="66"/>
                    <a:pt x="276" y="67"/>
                  </a:cubicBezTo>
                  <a:cubicBezTo>
                    <a:pt x="277" y="68"/>
                    <a:pt x="276" y="70"/>
                    <a:pt x="276" y="70"/>
                  </a:cubicBezTo>
                  <a:cubicBezTo>
                    <a:pt x="271" y="70"/>
                    <a:pt x="265" y="71"/>
                    <a:pt x="264" y="70"/>
                  </a:cubicBezTo>
                  <a:cubicBezTo>
                    <a:pt x="263" y="70"/>
                    <a:pt x="260" y="70"/>
                    <a:pt x="261" y="72"/>
                  </a:cubicBezTo>
                  <a:cubicBezTo>
                    <a:pt x="262" y="74"/>
                    <a:pt x="265" y="76"/>
                    <a:pt x="265" y="76"/>
                  </a:cubicBezTo>
                  <a:cubicBezTo>
                    <a:pt x="265" y="75"/>
                    <a:pt x="268" y="75"/>
                    <a:pt x="268" y="74"/>
                  </a:cubicBezTo>
                  <a:cubicBezTo>
                    <a:pt x="268" y="73"/>
                    <a:pt x="270" y="72"/>
                    <a:pt x="270" y="72"/>
                  </a:cubicBezTo>
                  <a:cubicBezTo>
                    <a:pt x="270" y="72"/>
                    <a:pt x="271" y="76"/>
                    <a:pt x="273" y="75"/>
                  </a:cubicBezTo>
                  <a:cubicBezTo>
                    <a:pt x="275" y="74"/>
                    <a:pt x="278" y="75"/>
                    <a:pt x="279" y="74"/>
                  </a:cubicBezTo>
                  <a:cubicBezTo>
                    <a:pt x="280" y="74"/>
                    <a:pt x="287" y="72"/>
                    <a:pt x="289" y="72"/>
                  </a:cubicBezTo>
                  <a:cubicBezTo>
                    <a:pt x="290" y="73"/>
                    <a:pt x="300" y="70"/>
                    <a:pt x="300" y="70"/>
                  </a:cubicBezTo>
                  <a:cubicBezTo>
                    <a:pt x="296" y="67"/>
                    <a:pt x="295" y="67"/>
                    <a:pt x="295" y="66"/>
                  </a:cubicBezTo>
                  <a:cubicBezTo>
                    <a:pt x="295" y="64"/>
                    <a:pt x="291" y="63"/>
                    <a:pt x="291" y="63"/>
                  </a:cubicBezTo>
                  <a:cubicBezTo>
                    <a:pt x="289" y="63"/>
                    <a:pt x="285" y="62"/>
                    <a:pt x="284" y="61"/>
                  </a:cubicBezTo>
                  <a:cubicBezTo>
                    <a:pt x="284" y="60"/>
                    <a:pt x="282" y="61"/>
                    <a:pt x="282" y="61"/>
                  </a:cubicBezTo>
                  <a:moveTo>
                    <a:pt x="304" y="73"/>
                  </a:moveTo>
                  <a:cubicBezTo>
                    <a:pt x="304" y="73"/>
                    <a:pt x="294" y="73"/>
                    <a:pt x="292" y="73"/>
                  </a:cubicBezTo>
                  <a:cubicBezTo>
                    <a:pt x="290" y="74"/>
                    <a:pt x="290" y="74"/>
                    <a:pt x="293" y="76"/>
                  </a:cubicBezTo>
                  <a:cubicBezTo>
                    <a:pt x="293" y="76"/>
                    <a:pt x="290" y="76"/>
                    <a:pt x="288" y="77"/>
                  </a:cubicBezTo>
                  <a:cubicBezTo>
                    <a:pt x="288" y="77"/>
                    <a:pt x="286" y="78"/>
                    <a:pt x="282" y="76"/>
                  </a:cubicBezTo>
                  <a:cubicBezTo>
                    <a:pt x="278" y="75"/>
                    <a:pt x="278" y="78"/>
                    <a:pt x="277" y="80"/>
                  </a:cubicBezTo>
                  <a:cubicBezTo>
                    <a:pt x="276" y="82"/>
                    <a:pt x="277" y="83"/>
                    <a:pt x="278" y="85"/>
                  </a:cubicBezTo>
                  <a:cubicBezTo>
                    <a:pt x="278" y="85"/>
                    <a:pt x="283" y="87"/>
                    <a:pt x="285" y="88"/>
                  </a:cubicBezTo>
                  <a:cubicBezTo>
                    <a:pt x="286" y="90"/>
                    <a:pt x="287" y="91"/>
                    <a:pt x="287" y="94"/>
                  </a:cubicBezTo>
                  <a:cubicBezTo>
                    <a:pt x="287" y="97"/>
                    <a:pt x="286" y="98"/>
                    <a:pt x="286" y="102"/>
                  </a:cubicBezTo>
                  <a:cubicBezTo>
                    <a:pt x="286" y="102"/>
                    <a:pt x="284" y="104"/>
                    <a:pt x="283" y="106"/>
                  </a:cubicBezTo>
                  <a:cubicBezTo>
                    <a:pt x="282" y="108"/>
                    <a:pt x="283" y="108"/>
                    <a:pt x="288" y="109"/>
                  </a:cubicBezTo>
                  <a:cubicBezTo>
                    <a:pt x="287" y="111"/>
                    <a:pt x="288" y="115"/>
                    <a:pt x="286" y="119"/>
                  </a:cubicBezTo>
                  <a:cubicBezTo>
                    <a:pt x="286" y="119"/>
                    <a:pt x="281" y="120"/>
                    <a:pt x="280" y="120"/>
                  </a:cubicBezTo>
                  <a:cubicBezTo>
                    <a:pt x="278" y="120"/>
                    <a:pt x="277" y="122"/>
                    <a:pt x="276" y="124"/>
                  </a:cubicBezTo>
                  <a:cubicBezTo>
                    <a:pt x="275" y="126"/>
                    <a:pt x="274" y="128"/>
                    <a:pt x="275" y="128"/>
                  </a:cubicBezTo>
                  <a:cubicBezTo>
                    <a:pt x="275" y="128"/>
                    <a:pt x="275" y="132"/>
                    <a:pt x="274" y="134"/>
                  </a:cubicBezTo>
                  <a:cubicBezTo>
                    <a:pt x="273" y="136"/>
                    <a:pt x="273" y="138"/>
                    <a:pt x="274" y="141"/>
                  </a:cubicBezTo>
                  <a:cubicBezTo>
                    <a:pt x="276" y="145"/>
                    <a:pt x="275" y="146"/>
                    <a:pt x="275" y="148"/>
                  </a:cubicBezTo>
                  <a:cubicBezTo>
                    <a:pt x="275" y="150"/>
                    <a:pt x="277" y="152"/>
                    <a:pt x="278" y="153"/>
                  </a:cubicBezTo>
                  <a:cubicBezTo>
                    <a:pt x="278" y="154"/>
                    <a:pt x="282" y="158"/>
                    <a:pt x="284" y="161"/>
                  </a:cubicBezTo>
                  <a:cubicBezTo>
                    <a:pt x="284" y="161"/>
                    <a:pt x="288" y="160"/>
                    <a:pt x="290" y="159"/>
                  </a:cubicBezTo>
                  <a:cubicBezTo>
                    <a:pt x="291" y="159"/>
                    <a:pt x="292" y="158"/>
                    <a:pt x="293" y="155"/>
                  </a:cubicBezTo>
                  <a:cubicBezTo>
                    <a:pt x="292" y="152"/>
                    <a:pt x="292" y="150"/>
                    <a:pt x="294" y="149"/>
                  </a:cubicBezTo>
                  <a:cubicBezTo>
                    <a:pt x="295" y="149"/>
                    <a:pt x="300" y="147"/>
                    <a:pt x="302" y="145"/>
                  </a:cubicBezTo>
                  <a:cubicBezTo>
                    <a:pt x="303" y="143"/>
                    <a:pt x="305" y="142"/>
                    <a:pt x="307" y="142"/>
                  </a:cubicBezTo>
                  <a:cubicBezTo>
                    <a:pt x="309" y="142"/>
                    <a:pt x="312" y="140"/>
                    <a:pt x="314" y="139"/>
                  </a:cubicBezTo>
                  <a:cubicBezTo>
                    <a:pt x="315" y="138"/>
                    <a:pt x="319" y="136"/>
                    <a:pt x="320" y="136"/>
                  </a:cubicBezTo>
                  <a:cubicBezTo>
                    <a:pt x="322" y="135"/>
                    <a:pt x="326" y="134"/>
                    <a:pt x="326" y="134"/>
                  </a:cubicBezTo>
                  <a:cubicBezTo>
                    <a:pt x="326" y="134"/>
                    <a:pt x="333" y="129"/>
                    <a:pt x="335" y="128"/>
                  </a:cubicBezTo>
                  <a:cubicBezTo>
                    <a:pt x="336" y="127"/>
                    <a:pt x="336" y="126"/>
                    <a:pt x="333" y="126"/>
                  </a:cubicBezTo>
                  <a:cubicBezTo>
                    <a:pt x="331" y="126"/>
                    <a:pt x="327" y="127"/>
                    <a:pt x="327" y="124"/>
                  </a:cubicBezTo>
                  <a:cubicBezTo>
                    <a:pt x="327" y="122"/>
                    <a:pt x="327" y="119"/>
                    <a:pt x="327" y="118"/>
                  </a:cubicBezTo>
                  <a:cubicBezTo>
                    <a:pt x="329" y="119"/>
                    <a:pt x="330" y="119"/>
                    <a:pt x="330" y="120"/>
                  </a:cubicBezTo>
                  <a:cubicBezTo>
                    <a:pt x="330" y="122"/>
                    <a:pt x="333" y="123"/>
                    <a:pt x="334" y="123"/>
                  </a:cubicBezTo>
                  <a:cubicBezTo>
                    <a:pt x="336" y="123"/>
                    <a:pt x="338" y="126"/>
                    <a:pt x="337" y="124"/>
                  </a:cubicBezTo>
                  <a:cubicBezTo>
                    <a:pt x="336" y="122"/>
                    <a:pt x="337" y="121"/>
                    <a:pt x="336" y="120"/>
                  </a:cubicBezTo>
                  <a:cubicBezTo>
                    <a:pt x="334" y="119"/>
                    <a:pt x="332" y="117"/>
                    <a:pt x="332" y="116"/>
                  </a:cubicBezTo>
                  <a:cubicBezTo>
                    <a:pt x="331" y="114"/>
                    <a:pt x="330" y="114"/>
                    <a:pt x="333" y="113"/>
                  </a:cubicBezTo>
                  <a:cubicBezTo>
                    <a:pt x="335" y="113"/>
                    <a:pt x="337" y="113"/>
                    <a:pt x="337" y="113"/>
                  </a:cubicBezTo>
                  <a:cubicBezTo>
                    <a:pt x="336" y="109"/>
                    <a:pt x="336" y="107"/>
                    <a:pt x="337" y="105"/>
                  </a:cubicBezTo>
                  <a:cubicBezTo>
                    <a:pt x="337" y="103"/>
                    <a:pt x="336" y="102"/>
                    <a:pt x="334" y="100"/>
                  </a:cubicBezTo>
                  <a:cubicBezTo>
                    <a:pt x="332" y="99"/>
                    <a:pt x="331" y="96"/>
                    <a:pt x="331" y="96"/>
                  </a:cubicBezTo>
                  <a:cubicBezTo>
                    <a:pt x="333" y="90"/>
                    <a:pt x="333" y="88"/>
                    <a:pt x="333" y="86"/>
                  </a:cubicBezTo>
                  <a:cubicBezTo>
                    <a:pt x="333" y="85"/>
                    <a:pt x="334" y="81"/>
                    <a:pt x="334" y="81"/>
                  </a:cubicBezTo>
                  <a:cubicBezTo>
                    <a:pt x="335" y="79"/>
                    <a:pt x="326" y="80"/>
                    <a:pt x="323" y="81"/>
                  </a:cubicBezTo>
                  <a:cubicBezTo>
                    <a:pt x="323" y="81"/>
                    <a:pt x="322" y="80"/>
                    <a:pt x="320" y="79"/>
                  </a:cubicBezTo>
                  <a:cubicBezTo>
                    <a:pt x="319" y="78"/>
                    <a:pt x="321" y="78"/>
                    <a:pt x="326" y="78"/>
                  </a:cubicBezTo>
                  <a:cubicBezTo>
                    <a:pt x="326" y="78"/>
                    <a:pt x="325" y="77"/>
                    <a:pt x="323" y="76"/>
                  </a:cubicBezTo>
                  <a:cubicBezTo>
                    <a:pt x="322" y="75"/>
                    <a:pt x="322" y="73"/>
                    <a:pt x="320" y="73"/>
                  </a:cubicBezTo>
                  <a:cubicBezTo>
                    <a:pt x="317" y="73"/>
                    <a:pt x="311" y="72"/>
                    <a:pt x="311" y="72"/>
                  </a:cubicBezTo>
                  <a:cubicBezTo>
                    <a:pt x="311" y="72"/>
                    <a:pt x="311" y="75"/>
                    <a:pt x="310" y="77"/>
                  </a:cubicBezTo>
                  <a:cubicBezTo>
                    <a:pt x="309" y="79"/>
                    <a:pt x="308" y="77"/>
                    <a:pt x="308" y="77"/>
                  </a:cubicBezTo>
                  <a:cubicBezTo>
                    <a:pt x="308" y="77"/>
                    <a:pt x="304" y="74"/>
                    <a:pt x="304" y="73"/>
                  </a:cubicBezTo>
                  <a:moveTo>
                    <a:pt x="222" y="74"/>
                  </a:moveTo>
                  <a:cubicBezTo>
                    <a:pt x="223" y="73"/>
                    <a:pt x="221" y="73"/>
                    <a:pt x="221" y="73"/>
                  </a:cubicBezTo>
                  <a:cubicBezTo>
                    <a:pt x="220" y="74"/>
                    <a:pt x="219" y="74"/>
                    <a:pt x="217" y="73"/>
                  </a:cubicBezTo>
                  <a:cubicBezTo>
                    <a:pt x="216" y="73"/>
                    <a:pt x="215" y="74"/>
                    <a:pt x="216" y="74"/>
                  </a:cubicBezTo>
                  <a:cubicBezTo>
                    <a:pt x="217" y="75"/>
                    <a:pt x="217" y="76"/>
                    <a:pt x="217" y="76"/>
                  </a:cubicBezTo>
                  <a:cubicBezTo>
                    <a:pt x="217" y="77"/>
                    <a:pt x="218" y="77"/>
                    <a:pt x="219" y="78"/>
                  </a:cubicBezTo>
                  <a:cubicBezTo>
                    <a:pt x="221" y="79"/>
                    <a:pt x="220" y="76"/>
                    <a:pt x="220" y="76"/>
                  </a:cubicBezTo>
                  <a:cubicBezTo>
                    <a:pt x="220" y="76"/>
                    <a:pt x="221" y="75"/>
                    <a:pt x="222" y="74"/>
                  </a:cubicBezTo>
                  <a:moveTo>
                    <a:pt x="214" y="65"/>
                  </a:moveTo>
                  <a:cubicBezTo>
                    <a:pt x="214" y="65"/>
                    <a:pt x="214" y="64"/>
                    <a:pt x="213" y="64"/>
                  </a:cubicBezTo>
                  <a:cubicBezTo>
                    <a:pt x="212" y="64"/>
                    <a:pt x="211" y="63"/>
                    <a:pt x="210" y="62"/>
                  </a:cubicBezTo>
                  <a:cubicBezTo>
                    <a:pt x="209" y="61"/>
                    <a:pt x="210" y="61"/>
                    <a:pt x="206" y="60"/>
                  </a:cubicBezTo>
                  <a:cubicBezTo>
                    <a:pt x="206" y="60"/>
                    <a:pt x="208" y="58"/>
                    <a:pt x="208" y="57"/>
                  </a:cubicBezTo>
                  <a:cubicBezTo>
                    <a:pt x="209" y="56"/>
                    <a:pt x="210" y="55"/>
                    <a:pt x="211" y="55"/>
                  </a:cubicBezTo>
                  <a:cubicBezTo>
                    <a:pt x="211" y="55"/>
                    <a:pt x="214" y="54"/>
                    <a:pt x="215" y="53"/>
                  </a:cubicBezTo>
                  <a:cubicBezTo>
                    <a:pt x="215" y="52"/>
                    <a:pt x="216" y="52"/>
                    <a:pt x="219" y="51"/>
                  </a:cubicBezTo>
                  <a:cubicBezTo>
                    <a:pt x="219" y="51"/>
                    <a:pt x="224" y="52"/>
                    <a:pt x="224" y="53"/>
                  </a:cubicBezTo>
                  <a:cubicBezTo>
                    <a:pt x="225" y="54"/>
                    <a:pt x="227" y="54"/>
                    <a:pt x="230" y="55"/>
                  </a:cubicBezTo>
                  <a:cubicBezTo>
                    <a:pt x="232" y="55"/>
                    <a:pt x="231" y="57"/>
                    <a:pt x="231" y="57"/>
                  </a:cubicBezTo>
                  <a:cubicBezTo>
                    <a:pt x="231" y="57"/>
                    <a:pt x="233" y="59"/>
                    <a:pt x="234" y="60"/>
                  </a:cubicBezTo>
                  <a:cubicBezTo>
                    <a:pt x="230" y="62"/>
                    <a:pt x="230" y="62"/>
                    <a:pt x="230" y="62"/>
                  </a:cubicBezTo>
                  <a:cubicBezTo>
                    <a:pt x="230" y="62"/>
                    <a:pt x="227" y="63"/>
                    <a:pt x="226" y="63"/>
                  </a:cubicBezTo>
                  <a:cubicBezTo>
                    <a:pt x="225" y="63"/>
                    <a:pt x="223" y="64"/>
                    <a:pt x="224" y="65"/>
                  </a:cubicBezTo>
                  <a:cubicBezTo>
                    <a:pt x="224" y="65"/>
                    <a:pt x="222" y="67"/>
                    <a:pt x="221" y="68"/>
                  </a:cubicBezTo>
                  <a:cubicBezTo>
                    <a:pt x="220" y="68"/>
                    <a:pt x="219" y="69"/>
                    <a:pt x="219" y="70"/>
                  </a:cubicBezTo>
                  <a:cubicBezTo>
                    <a:pt x="219" y="70"/>
                    <a:pt x="217" y="70"/>
                    <a:pt x="216" y="69"/>
                  </a:cubicBezTo>
                  <a:cubicBezTo>
                    <a:pt x="215" y="68"/>
                    <a:pt x="214" y="67"/>
                    <a:pt x="213" y="67"/>
                  </a:cubicBezTo>
                  <a:cubicBezTo>
                    <a:pt x="212" y="68"/>
                    <a:pt x="213" y="66"/>
                    <a:pt x="214" y="65"/>
                  </a:cubicBezTo>
                  <a:moveTo>
                    <a:pt x="254" y="85"/>
                  </a:moveTo>
                  <a:cubicBezTo>
                    <a:pt x="255" y="86"/>
                    <a:pt x="255" y="85"/>
                    <a:pt x="256" y="86"/>
                  </a:cubicBezTo>
                  <a:cubicBezTo>
                    <a:pt x="256" y="87"/>
                    <a:pt x="257" y="87"/>
                    <a:pt x="258" y="87"/>
                  </a:cubicBezTo>
                  <a:cubicBezTo>
                    <a:pt x="258" y="86"/>
                    <a:pt x="257" y="86"/>
                    <a:pt x="257" y="85"/>
                  </a:cubicBezTo>
                  <a:cubicBezTo>
                    <a:pt x="257" y="84"/>
                    <a:pt x="257" y="83"/>
                    <a:pt x="257" y="83"/>
                  </a:cubicBezTo>
                  <a:cubicBezTo>
                    <a:pt x="257" y="83"/>
                    <a:pt x="256" y="81"/>
                    <a:pt x="255" y="81"/>
                  </a:cubicBezTo>
                  <a:cubicBezTo>
                    <a:pt x="254" y="82"/>
                    <a:pt x="252" y="84"/>
                    <a:pt x="254" y="85"/>
                  </a:cubicBezTo>
                  <a:moveTo>
                    <a:pt x="239" y="103"/>
                  </a:moveTo>
                  <a:cubicBezTo>
                    <a:pt x="242" y="101"/>
                    <a:pt x="242" y="101"/>
                    <a:pt x="242" y="101"/>
                  </a:cubicBezTo>
                  <a:cubicBezTo>
                    <a:pt x="241" y="100"/>
                    <a:pt x="241" y="100"/>
                    <a:pt x="241" y="100"/>
                  </a:cubicBezTo>
                  <a:cubicBezTo>
                    <a:pt x="241" y="100"/>
                    <a:pt x="239" y="100"/>
                    <a:pt x="238" y="101"/>
                  </a:cubicBezTo>
                  <a:cubicBezTo>
                    <a:pt x="238" y="101"/>
                    <a:pt x="237" y="101"/>
                    <a:pt x="237" y="101"/>
                  </a:cubicBezTo>
                  <a:cubicBezTo>
                    <a:pt x="236" y="101"/>
                    <a:pt x="235" y="102"/>
                    <a:pt x="236" y="102"/>
                  </a:cubicBezTo>
                  <a:cubicBezTo>
                    <a:pt x="237" y="102"/>
                    <a:pt x="239" y="102"/>
                    <a:pt x="239" y="103"/>
                  </a:cubicBezTo>
                  <a:moveTo>
                    <a:pt x="235" y="83"/>
                  </a:moveTo>
                  <a:cubicBezTo>
                    <a:pt x="234" y="85"/>
                    <a:pt x="235" y="85"/>
                    <a:pt x="236" y="86"/>
                  </a:cubicBezTo>
                  <a:cubicBezTo>
                    <a:pt x="238" y="86"/>
                    <a:pt x="239" y="87"/>
                    <a:pt x="239" y="88"/>
                  </a:cubicBezTo>
                  <a:cubicBezTo>
                    <a:pt x="239" y="88"/>
                    <a:pt x="242" y="90"/>
                    <a:pt x="244" y="90"/>
                  </a:cubicBezTo>
                  <a:cubicBezTo>
                    <a:pt x="245" y="91"/>
                    <a:pt x="245" y="91"/>
                    <a:pt x="246" y="93"/>
                  </a:cubicBezTo>
                  <a:cubicBezTo>
                    <a:pt x="244" y="99"/>
                    <a:pt x="244" y="99"/>
                    <a:pt x="244" y="99"/>
                  </a:cubicBezTo>
                  <a:cubicBezTo>
                    <a:pt x="244" y="99"/>
                    <a:pt x="244" y="101"/>
                    <a:pt x="243" y="106"/>
                  </a:cubicBezTo>
                  <a:cubicBezTo>
                    <a:pt x="240" y="107"/>
                    <a:pt x="240" y="107"/>
                    <a:pt x="240" y="107"/>
                  </a:cubicBezTo>
                  <a:cubicBezTo>
                    <a:pt x="240" y="107"/>
                    <a:pt x="237" y="108"/>
                    <a:pt x="236" y="108"/>
                  </a:cubicBezTo>
                  <a:cubicBezTo>
                    <a:pt x="235" y="108"/>
                    <a:pt x="235" y="109"/>
                    <a:pt x="235" y="111"/>
                  </a:cubicBezTo>
                  <a:cubicBezTo>
                    <a:pt x="235" y="111"/>
                    <a:pt x="234" y="110"/>
                    <a:pt x="233" y="110"/>
                  </a:cubicBezTo>
                  <a:cubicBezTo>
                    <a:pt x="232" y="110"/>
                    <a:pt x="229" y="107"/>
                    <a:pt x="228" y="107"/>
                  </a:cubicBezTo>
                  <a:cubicBezTo>
                    <a:pt x="227" y="106"/>
                    <a:pt x="227" y="106"/>
                    <a:pt x="227" y="107"/>
                  </a:cubicBezTo>
                  <a:cubicBezTo>
                    <a:pt x="226" y="107"/>
                    <a:pt x="225" y="108"/>
                    <a:pt x="224" y="107"/>
                  </a:cubicBezTo>
                  <a:cubicBezTo>
                    <a:pt x="224" y="109"/>
                    <a:pt x="224" y="109"/>
                    <a:pt x="224" y="109"/>
                  </a:cubicBezTo>
                  <a:cubicBezTo>
                    <a:pt x="224" y="109"/>
                    <a:pt x="225" y="112"/>
                    <a:pt x="225" y="112"/>
                  </a:cubicBezTo>
                  <a:cubicBezTo>
                    <a:pt x="226" y="112"/>
                    <a:pt x="229" y="115"/>
                    <a:pt x="230" y="116"/>
                  </a:cubicBezTo>
                  <a:cubicBezTo>
                    <a:pt x="231" y="116"/>
                    <a:pt x="231" y="119"/>
                    <a:pt x="231" y="120"/>
                  </a:cubicBezTo>
                  <a:cubicBezTo>
                    <a:pt x="231" y="121"/>
                    <a:pt x="231" y="122"/>
                    <a:pt x="232" y="123"/>
                  </a:cubicBezTo>
                  <a:cubicBezTo>
                    <a:pt x="232" y="124"/>
                    <a:pt x="233" y="126"/>
                    <a:pt x="234" y="127"/>
                  </a:cubicBezTo>
                  <a:cubicBezTo>
                    <a:pt x="235" y="127"/>
                    <a:pt x="235" y="128"/>
                    <a:pt x="237" y="131"/>
                  </a:cubicBezTo>
                  <a:cubicBezTo>
                    <a:pt x="237" y="131"/>
                    <a:pt x="240" y="132"/>
                    <a:pt x="242" y="131"/>
                  </a:cubicBezTo>
                  <a:cubicBezTo>
                    <a:pt x="242" y="131"/>
                    <a:pt x="244" y="129"/>
                    <a:pt x="244" y="128"/>
                  </a:cubicBezTo>
                  <a:cubicBezTo>
                    <a:pt x="244" y="127"/>
                    <a:pt x="247" y="125"/>
                    <a:pt x="248" y="123"/>
                  </a:cubicBezTo>
                  <a:cubicBezTo>
                    <a:pt x="248" y="123"/>
                    <a:pt x="246" y="121"/>
                    <a:pt x="245" y="120"/>
                  </a:cubicBezTo>
                  <a:cubicBezTo>
                    <a:pt x="245" y="120"/>
                    <a:pt x="245" y="119"/>
                    <a:pt x="246" y="119"/>
                  </a:cubicBezTo>
                  <a:cubicBezTo>
                    <a:pt x="246" y="119"/>
                    <a:pt x="247" y="115"/>
                    <a:pt x="247" y="114"/>
                  </a:cubicBezTo>
                  <a:cubicBezTo>
                    <a:pt x="248" y="112"/>
                    <a:pt x="247" y="114"/>
                    <a:pt x="247" y="114"/>
                  </a:cubicBezTo>
                  <a:cubicBezTo>
                    <a:pt x="247" y="114"/>
                    <a:pt x="248" y="114"/>
                    <a:pt x="250" y="115"/>
                  </a:cubicBezTo>
                  <a:cubicBezTo>
                    <a:pt x="250" y="118"/>
                    <a:pt x="250" y="118"/>
                    <a:pt x="250" y="118"/>
                  </a:cubicBezTo>
                  <a:cubicBezTo>
                    <a:pt x="250" y="118"/>
                    <a:pt x="251" y="121"/>
                    <a:pt x="251" y="122"/>
                  </a:cubicBezTo>
                  <a:cubicBezTo>
                    <a:pt x="251" y="123"/>
                    <a:pt x="251" y="123"/>
                    <a:pt x="253" y="123"/>
                  </a:cubicBezTo>
                  <a:cubicBezTo>
                    <a:pt x="254" y="122"/>
                    <a:pt x="256" y="121"/>
                    <a:pt x="257" y="121"/>
                  </a:cubicBezTo>
                  <a:cubicBezTo>
                    <a:pt x="258" y="121"/>
                    <a:pt x="259" y="121"/>
                    <a:pt x="260" y="119"/>
                  </a:cubicBezTo>
                  <a:cubicBezTo>
                    <a:pt x="260" y="119"/>
                    <a:pt x="259" y="117"/>
                    <a:pt x="258" y="116"/>
                  </a:cubicBezTo>
                  <a:cubicBezTo>
                    <a:pt x="257" y="115"/>
                    <a:pt x="257" y="113"/>
                    <a:pt x="257" y="113"/>
                  </a:cubicBezTo>
                  <a:cubicBezTo>
                    <a:pt x="257" y="113"/>
                    <a:pt x="259" y="106"/>
                    <a:pt x="259" y="105"/>
                  </a:cubicBezTo>
                  <a:cubicBezTo>
                    <a:pt x="260" y="103"/>
                    <a:pt x="260" y="102"/>
                    <a:pt x="260" y="102"/>
                  </a:cubicBezTo>
                  <a:cubicBezTo>
                    <a:pt x="260" y="101"/>
                    <a:pt x="259" y="97"/>
                    <a:pt x="259" y="96"/>
                  </a:cubicBezTo>
                  <a:cubicBezTo>
                    <a:pt x="259" y="94"/>
                    <a:pt x="256" y="91"/>
                    <a:pt x="256" y="90"/>
                  </a:cubicBezTo>
                  <a:cubicBezTo>
                    <a:pt x="255" y="90"/>
                    <a:pt x="254" y="89"/>
                    <a:pt x="254" y="89"/>
                  </a:cubicBezTo>
                  <a:cubicBezTo>
                    <a:pt x="254" y="88"/>
                    <a:pt x="253" y="86"/>
                    <a:pt x="252" y="85"/>
                  </a:cubicBezTo>
                  <a:cubicBezTo>
                    <a:pt x="252" y="83"/>
                    <a:pt x="255" y="81"/>
                    <a:pt x="255" y="81"/>
                  </a:cubicBezTo>
                  <a:cubicBezTo>
                    <a:pt x="255" y="81"/>
                    <a:pt x="253" y="79"/>
                    <a:pt x="251" y="78"/>
                  </a:cubicBezTo>
                  <a:cubicBezTo>
                    <a:pt x="251" y="78"/>
                    <a:pt x="251" y="77"/>
                    <a:pt x="250" y="77"/>
                  </a:cubicBezTo>
                  <a:cubicBezTo>
                    <a:pt x="249" y="77"/>
                    <a:pt x="246" y="77"/>
                    <a:pt x="245" y="76"/>
                  </a:cubicBezTo>
                  <a:cubicBezTo>
                    <a:pt x="245" y="76"/>
                    <a:pt x="242" y="76"/>
                    <a:pt x="241" y="77"/>
                  </a:cubicBezTo>
                  <a:cubicBezTo>
                    <a:pt x="241" y="77"/>
                    <a:pt x="240" y="77"/>
                    <a:pt x="239" y="77"/>
                  </a:cubicBezTo>
                  <a:cubicBezTo>
                    <a:pt x="238" y="77"/>
                    <a:pt x="237" y="78"/>
                    <a:pt x="237" y="78"/>
                  </a:cubicBezTo>
                  <a:cubicBezTo>
                    <a:pt x="237" y="78"/>
                    <a:pt x="235" y="80"/>
                    <a:pt x="234" y="81"/>
                  </a:cubicBezTo>
                  <a:cubicBezTo>
                    <a:pt x="233" y="81"/>
                    <a:pt x="235" y="82"/>
                    <a:pt x="235" y="83"/>
                  </a:cubicBezTo>
                  <a:moveTo>
                    <a:pt x="213" y="104"/>
                  </a:moveTo>
                  <a:cubicBezTo>
                    <a:pt x="213" y="106"/>
                    <a:pt x="216" y="111"/>
                    <a:pt x="218" y="109"/>
                  </a:cubicBezTo>
                  <a:cubicBezTo>
                    <a:pt x="219" y="108"/>
                    <a:pt x="218" y="105"/>
                    <a:pt x="218" y="103"/>
                  </a:cubicBezTo>
                  <a:cubicBezTo>
                    <a:pt x="217" y="102"/>
                    <a:pt x="217" y="100"/>
                    <a:pt x="217" y="99"/>
                  </a:cubicBezTo>
                  <a:cubicBezTo>
                    <a:pt x="217" y="96"/>
                    <a:pt x="217" y="96"/>
                    <a:pt x="217" y="96"/>
                  </a:cubicBezTo>
                  <a:cubicBezTo>
                    <a:pt x="215" y="95"/>
                    <a:pt x="215" y="95"/>
                    <a:pt x="214" y="96"/>
                  </a:cubicBezTo>
                  <a:cubicBezTo>
                    <a:pt x="214" y="98"/>
                    <a:pt x="212" y="98"/>
                    <a:pt x="211" y="98"/>
                  </a:cubicBezTo>
                  <a:cubicBezTo>
                    <a:pt x="211" y="98"/>
                    <a:pt x="206" y="100"/>
                    <a:pt x="206" y="100"/>
                  </a:cubicBezTo>
                  <a:cubicBezTo>
                    <a:pt x="207" y="101"/>
                    <a:pt x="207" y="100"/>
                    <a:pt x="208" y="100"/>
                  </a:cubicBezTo>
                  <a:cubicBezTo>
                    <a:pt x="209" y="101"/>
                    <a:pt x="210" y="101"/>
                    <a:pt x="210" y="101"/>
                  </a:cubicBezTo>
                  <a:cubicBezTo>
                    <a:pt x="209" y="102"/>
                    <a:pt x="208" y="102"/>
                    <a:pt x="208" y="103"/>
                  </a:cubicBezTo>
                  <a:cubicBezTo>
                    <a:pt x="208" y="104"/>
                    <a:pt x="208" y="105"/>
                    <a:pt x="208" y="105"/>
                  </a:cubicBezTo>
                  <a:cubicBezTo>
                    <a:pt x="210" y="104"/>
                    <a:pt x="213" y="103"/>
                    <a:pt x="213" y="104"/>
                  </a:cubicBezTo>
                  <a:moveTo>
                    <a:pt x="238" y="187"/>
                  </a:moveTo>
                  <a:cubicBezTo>
                    <a:pt x="238" y="187"/>
                    <a:pt x="232" y="188"/>
                    <a:pt x="230" y="188"/>
                  </a:cubicBezTo>
                  <a:cubicBezTo>
                    <a:pt x="228" y="189"/>
                    <a:pt x="227" y="190"/>
                    <a:pt x="227" y="192"/>
                  </a:cubicBezTo>
                  <a:cubicBezTo>
                    <a:pt x="226" y="194"/>
                    <a:pt x="224" y="195"/>
                    <a:pt x="224" y="195"/>
                  </a:cubicBezTo>
                  <a:cubicBezTo>
                    <a:pt x="224" y="195"/>
                    <a:pt x="223" y="196"/>
                    <a:pt x="221" y="195"/>
                  </a:cubicBezTo>
                  <a:cubicBezTo>
                    <a:pt x="220" y="195"/>
                    <a:pt x="218" y="197"/>
                    <a:pt x="217" y="200"/>
                  </a:cubicBezTo>
                  <a:cubicBezTo>
                    <a:pt x="220" y="200"/>
                    <a:pt x="223" y="202"/>
                    <a:pt x="223" y="203"/>
                  </a:cubicBezTo>
                  <a:cubicBezTo>
                    <a:pt x="224" y="205"/>
                    <a:pt x="234" y="212"/>
                    <a:pt x="234" y="212"/>
                  </a:cubicBezTo>
                  <a:cubicBezTo>
                    <a:pt x="235" y="209"/>
                    <a:pt x="237" y="209"/>
                    <a:pt x="239" y="208"/>
                  </a:cubicBezTo>
                  <a:cubicBezTo>
                    <a:pt x="240" y="207"/>
                    <a:pt x="239" y="205"/>
                    <a:pt x="239" y="203"/>
                  </a:cubicBezTo>
                  <a:cubicBezTo>
                    <a:pt x="239" y="202"/>
                    <a:pt x="239" y="200"/>
                    <a:pt x="239" y="200"/>
                  </a:cubicBezTo>
                  <a:cubicBezTo>
                    <a:pt x="236" y="196"/>
                    <a:pt x="236" y="196"/>
                    <a:pt x="236" y="196"/>
                  </a:cubicBezTo>
                  <a:cubicBezTo>
                    <a:pt x="235" y="195"/>
                    <a:pt x="234" y="194"/>
                    <a:pt x="230" y="194"/>
                  </a:cubicBezTo>
                  <a:cubicBezTo>
                    <a:pt x="230" y="194"/>
                    <a:pt x="232" y="193"/>
                    <a:pt x="233" y="191"/>
                  </a:cubicBezTo>
                  <a:cubicBezTo>
                    <a:pt x="234" y="190"/>
                    <a:pt x="235" y="188"/>
                    <a:pt x="238" y="187"/>
                  </a:cubicBezTo>
                  <a:moveTo>
                    <a:pt x="200" y="195"/>
                  </a:moveTo>
                  <a:cubicBezTo>
                    <a:pt x="199" y="197"/>
                    <a:pt x="200" y="198"/>
                    <a:pt x="200" y="199"/>
                  </a:cubicBezTo>
                  <a:cubicBezTo>
                    <a:pt x="201" y="200"/>
                    <a:pt x="203" y="201"/>
                    <a:pt x="205" y="201"/>
                  </a:cubicBezTo>
                  <a:cubicBezTo>
                    <a:pt x="207" y="200"/>
                    <a:pt x="207" y="199"/>
                    <a:pt x="207" y="199"/>
                  </a:cubicBezTo>
                  <a:cubicBezTo>
                    <a:pt x="205" y="201"/>
                    <a:pt x="203" y="200"/>
                    <a:pt x="203" y="198"/>
                  </a:cubicBezTo>
                  <a:cubicBezTo>
                    <a:pt x="203" y="197"/>
                    <a:pt x="202" y="193"/>
                    <a:pt x="202" y="193"/>
                  </a:cubicBezTo>
                  <a:lnTo>
                    <a:pt x="200" y="195"/>
                  </a:lnTo>
                  <a:close/>
                  <a:moveTo>
                    <a:pt x="206" y="206"/>
                  </a:moveTo>
                  <a:cubicBezTo>
                    <a:pt x="208" y="206"/>
                    <a:pt x="211" y="207"/>
                    <a:pt x="211" y="206"/>
                  </a:cubicBezTo>
                  <a:cubicBezTo>
                    <a:pt x="212" y="206"/>
                    <a:pt x="211" y="202"/>
                    <a:pt x="211" y="200"/>
                  </a:cubicBezTo>
                  <a:cubicBezTo>
                    <a:pt x="207" y="203"/>
                    <a:pt x="205" y="203"/>
                    <a:pt x="206" y="206"/>
                  </a:cubicBezTo>
                  <a:moveTo>
                    <a:pt x="118" y="323"/>
                  </a:moveTo>
                  <a:cubicBezTo>
                    <a:pt x="117" y="322"/>
                    <a:pt x="116" y="322"/>
                    <a:pt x="116" y="322"/>
                  </a:cubicBezTo>
                  <a:cubicBezTo>
                    <a:pt x="115" y="322"/>
                    <a:pt x="115" y="322"/>
                    <a:pt x="115" y="322"/>
                  </a:cubicBezTo>
                  <a:cubicBezTo>
                    <a:pt x="115" y="323"/>
                    <a:pt x="114" y="324"/>
                    <a:pt x="116" y="324"/>
                  </a:cubicBezTo>
                  <a:cubicBezTo>
                    <a:pt x="117" y="324"/>
                    <a:pt x="117" y="325"/>
                    <a:pt x="118" y="326"/>
                  </a:cubicBezTo>
                  <a:cubicBezTo>
                    <a:pt x="119" y="326"/>
                    <a:pt x="121" y="325"/>
                    <a:pt x="121" y="325"/>
                  </a:cubicBezTo>
                  <a:lnTo>
                    <a:pt x="118" y="323"/>
                  </a:lnTo>
                  <a:close/>
                  <a:moveTo>
                    <a:pt x="92" y="307"/>
                  </a:moveTo>
                  <a:cubicBezTo>
                    <a:pt x="92" y="307"/>
                    <a:pt x="90" y="306"/>
                    <a:pt x="90" y="306"/>
                  </a:cubicBezTo>
                  <a:cubicBezTo>
                    <a:pt x="89" y="305"/>
                    <a:pt x="89" y="306"/>
                    <a:pt x="89" y="305"/>
                  </a:cubicBezTo>
                  <a:cubicBezTo>
                    <a:pt x="89" y="304"/>
                    <a:pt x="87" y="304"/>
                    <a:pt x="87" y="304"/>
                  </a:cubicBezTo>
                  <a:cubicBezTo>
                    <a:pt x="87" y="304"/>
                    <a:pt x="87" y="306"/>
                    <a:pt x="87" y="307"/>
                  </a:cubicBezTo>
                  <a:cubicBezTo>
                    <a:pt x="88" y="308"/>
                    <a:pt x="88" y="308"/>
                    <a:pt x="89" y="308"/>
                  </a:cubicBezTo>
                  <a:cubicBezTo>
                    <a:pt x="90" y="308"/>
                    <a:pt x="91" y="309"/>
                    <a:pt x="91" y="310"/>
                  </a:cubicBezTo>
                  <a:cubicBezTo>
                    <a:pt x="92" y="310"/>
                    <a:pt x="93" y="310"/>
                    <a:pt x="95" y="312"/>
                  </a:cubicBezTo>
                  <a:cubicBezTo>
                    <a:pt x="95" y="312"/>
                    <a:pt x="95" y="313"/>
                    <a:pt x="96" y="315"/>
                  </a:cubicBezTo>
                  <a:cubicBezTo>
                    <a:pt x="96" y="316"/>
                    <a:pt x="97" y="316"/>
                    <a:pt x="99" y="315"/>
                  </a:cubicBezTo>
                  <a:cubicBezTo>
                    <a:pt x="100" y="315"/>
                    <a:pt x="101" y="315"/>
                    <a:pt x="104" y="317"/>
                  </a:cubicBezTo>
                  <a:cubicBezTo>
                    <a:pt x="105" y="316"/>
                    <a:pt x="108" y="318"/>
                    <a:pt x="109" y="318"/>
                  </a:cubicBezTo>
                  <a:cubicBezTo>
                    <a:pt x="110" y="319"/>
                    <a:pt x="110" y="318"/>
                    <a:pt x="111" y="317"/>
                  </a:cubicBezTo>
                  <a:cubicBezTo>
                    <a:pt x="111" y="316"/>
                    <a:pt x="109" y="314"/>
                    <a:pt x="108" y="314"/>
                  </a:cubicBezTo>
                  <a:cubicBezTo>
                    <a:pt x="107" y="313"/>
                    <a:pt x="108" y="312"/>
                    <a:pt x="107" y="310"/>
                  </a:cubicBezTo>
                  <a:cubicBezTo>
                    <a:pt x="107" y="309"/>
                    <a:pt x="107" y="308"/>
                    <a:pt x="105" y="308"/>
                  </a:cubicBezTo>
                  <a:cubicBezTo>
                    <a:pt x="104" y="307"/>
                    <a:pt x="102" y="306"/>
                    <a:pt x="102" y="305"/>
                  </a:cubicBezTo>
                  <a:cubicBezTo>
                    <a:pt x="101" y="304"/>
                    <a:pt x="100" y="304"/>
                    <a:pt x="98" y="303"/>
                  </a:cubicBezTo>
                  <a:cubicBezTo>
                    <a:pt x="97" y="303"/>
                    <a:pt x="97" y="302"/>
                    <a:pt x="96" y="301"/>
                  </a:cubicBezTo>
                  <a:cubicBezTo>
                    <a:pt x="94" y="300"/>
                    <a:pt x="94" y="300"/>
                    <a:pt x="93" y="300"/>
                  </a:cubicBezTo>
                  <a:cubicBezTo>
                    <a:pt x="93" y="300"/>
                    <a:pt x="93" y="302"/>
                    <a:pt x="93" y="303"/>
                  </a:cubicBezTo>
                  <a:cubicBezTo>
                    <a:pt x="94" y="304"/>
                    <a:pt x="93" y="305"/>
                    <a:pt x="94" y="306"/>
                  </a:cubicBezTo>
                  <a:cubicBezTo>
                    <a:pt x="94" y="308"/>
                    <a:pt x="93" y="308"/>
                    <a:pt x="92" y="307"/>
                  </a:cubicBezTo>
                  <a:moveTo>
                    <a:pt x="71" y="295"/>
                  </a:moveTo>
                  <a:cubicBezTo>
                    <a:pt x="72" y="296"/>
                    <a:pt x="73" y="296"/>
                    <a:pt x="73" y="296"/>
                  </a:cubicBezTo>
                  <a:cubicBezTo>
                    <a:pt x="73" y="297"/>
                    <a:pt x="73" y="299"/>
                    <a:pt x="74" y="299"/>
                  </a:cubicBezTo>
                  <a:cubicBezTo>
                    <a:pt x="74" y="300"/>
                    <a:pt x="76" y="301"/>
                    <a:pt x="77" y="301"/>
                  </a:cubicBezTo>
                  <a:cubicBezTo>
                    <a:pt x="78" y="301"/>
                    <a:pt x="77" y="301"/>
                    <a:pt x="77" y="300"/>
                  </a:cubicBezTo>
                  <a:cubicBezTo>
                    <a:pt x="77" y="298"/>
                    <a:pt x="76" y="297"/>
                    <a:pt x="76" y="297"/>
                  </a:cubicBezTo>
                  <a:cubicBezTo>
                    <a:pt x="76" y="296"/>
                    <a:pt x="73" y="295"/>
                    <a:pt x="73" y="295"/>
                  </a:cubicBezTo>
                  <a:cubicBezTo>
                    <a:pt x="73" y="295"/>
                    <a:pt x="70" y="293"/>
                    <a:pt x="71" y="295"/>
                  </a:cubicBezTo>
                  <a:moveTo>
                    <a:pt x="58" y="261"/>
                  </a:moveTo>
                  <a:cubicBezTo>
                    <a:pt x="58" y="261"/>
                    <a:pt x="60" y="262"/>
                    <a:pt x="61" y="262"/>
                  </a:cubicBezTo>
                  <a:cubicBezTo>
                    <a:pt x="62" y="262"/>
                    <a:pt x="64" y="262"/>
                    <a:pt x="65" y="264"/>
                  </a:cubicBezTo>
                  <a:cubicBezTo>
                    <a:pt x="66" y="266"/>
                    <a:pt x="68" y="267"/>
                    <a:pt x="69" y="268"/>
                  </a:cubicBezTo>
                  <a:cubicBezTo>
                    <a:pt x="71" y="270"/>
                    <a:pt x="73" y="270"/>
                    <a:pt x="72" y="272"/>
                  </a:cubicBezTo>
                  <a:cubicBezTo>
                    <a:pt x="72" y="274"/>
                    <a:pt x="76" y="277"/>
                    <a:pt x="78" y="278"/>
                  </a:cubicBezTo>
                  <a:cubicBezTo>
                    <a:pt x="79" y="280"/>
                    <a:pt x="78" y="280"/>
                    <a:pt x="78" y="282"/>
                  </a:cubicBezTo>
                  <a:cubicBezTo>
                    <a:pt x="78" y="284"/>
                    <a:pt x="81" y="287"/>
                    <a:pt x="82" y="288"/>
                  </a:cubicBezTo>
                  <a:cubicBezTo>
                    <a:pt x="82" y="288"/>
                    <a:pt x="80" y="288"/>
                    <a:pt x="77" y="289"/>
                  </a:cubicBezTo>
                  <a:cubicBezTo>
                    <a:pt x="74" y="290"/>
                    <a:pt x="79" y="291"/>
                    <a:pt x="82" y="291"/>
                  </a:cubicBezTo>
                  <a:cubicBezTo>
                    <a:pt x="85" y="291"/>
                    <a:pt x="88" y="294"/>
                    <a:pt x="91" y="296"/>
                  </a:cubicBezTo>
                  <a:cubicBezTo>
                    <a:pt x="91" y="296"/>
                    <a:pt x="91" y="294"/>
                    <a:pt x="88" y="290"/>
                  </a:cubicBezTo>
                  <a:cubicBezTo>
                    <a:pt x="88" y="289"/>
                    <a:pt x="86" y="286"/>
                    <a:pt x="86" y="286"/>
                  </a:cubicBezTo>
                  <a:cubicBezTo>
                    <a:pt x="86" y="286"/>
                    <a:pt x="83" y="279"/>
                    <a:pt x="81" y="277"/>
                  </a:cubicBezTo>
                  <a:cubicBezTo>
                    <a:pt x="80" y="276"/>
                    <a:pt x="75" y="267"/>
                    <a:pt x="74" y="265"/>
                  </a:cubicBezTo>
                  <a:cubicBezTo>
                    <a:pt x="72" y="263"/>
                    <a:pt x="70" y="261"/>
                    <a:pt x="68" y="261"/>
                  </a:cubicBezTo>
                  <a:cubicBezTo>
                    <a:pt x="66" y="261"/>
                    <a:pt x="65" y="260"/>
                    <a:pt x="64" y="259"/>
                  </a:cubicBezTo>
                  <a:cubicBezTo>
                    <a:pt x="63" y="259"/>
                    <a:pt x="60" y="260"/>
                    <a:pt x="58" y="261"/>
                  </a:cubicBezTo>
                </a:path>
              </a:pathLst>
            </a:custGeom>
            <a:solidFill>
              <a:schemeClr val="tx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17" tIns="34258" rIns="68517" bIns="34258" numCol="1" anchor="t" anchorCtr="0" compatLnSpc="1">
              <a:prstTxWarp prst="textNoShape">
                <a:avLst/>
              </a:prstTxWarp>
            </a:bodyPr>
            <a:lstStyle/>
            <a:p>
              <a:pPr defTabSz="456789" fontAlgn="auto">
                <a:spcBef>
                  <a:spcPts val="0"/>
                </a:spcBef>
                <a:spcAft>
                  <a:spcPts val="0"/>
                </a:spcAft>
              </a:pPr>
              <a:endParaRPr lang="en-US" sz="1349" dirty="0">
                <a:solidFill>
                  <a:srgbClr val="676767"/>
                </a:solidFill>
                <a:latin typeface="Arial"/>
                <a:ea typeface="ＭＳ Ｐゴシック"/>
                <a:cs typeface="ＭＳ Ｐゴシック" charset="0"/>
              </a:endParaRPr>
            </a:p>
          </p:txBody>
        </p:sp>
      </p:grpSp>
      <p:sp>
        <p:nvSpPr>
          <p:cNvPr id="71" name="Rectangle 70"/>
          <p:cNvSpPr/>
          <p:nvPr/>
        </p:nvSpPr>
        <p:spPr>
          <a:xfrm>
            <a:off x="5845510" y="792654"/>
            <a:ext cx="1063112" cy="592470"/>
          </a:xfrm>
          <a:prstGeom prst="rect">
            <a:avLst/>
          </a:prstGeom>
        </p:spPr>
        <p:txBody>
          <a:bodyPr wrap="none">
            <a:spAutoFit/>
          </a:bodyPr>
          <a:lstStyle/>
          <a:p>
            <a:pPr defTabSz="685777" fontAlgn="auto">
              <a:lnSpc>
                <a:spcPts val="1300"/>
              </a:lnSpc>
              <a:spcBef>
                <a:spcPts val="0"/>
              </a:spcBef>
              <a:spcAft>
                <a:spcPts val="0"/>
              </a:spcAft>
              <a:defRPr/>
            </a:pPr>
            <a:r>
              <a:rPr lang="ja-JP" altLang="en-US" sz="1000" kern="0" dirty="0" smtClean="0">
                <a:solidFill>
                  <a:srgbClr val="C31230"/>
                </a:solidFill>
                <a:latin typeface="Arial"/>
                <a:ea typeface="ＭＳ Ｐゴシック"/>
              </a:rPr>
              <a:t>マルウェア</a:t>
            </a:r>
            <a:endParaRPr lang="en-US" altLang="ja-JP" sz="1000" kern="0" dirty="0" smtClean="0">
              <a:solidFill>
                <a:srgbClr val="C31230"/>
              </a:solidFill>
              <a:latin typeface="Arial"/>
              <a:ea typeface="ＭＳ Ｐゴシック"/>
            </a:endParaRPr>
          </a:p>
          <a:p>
            <a:pPr defTabSz="685777" fontAlgn="auto">
              <a:lnSpc>
                <a:spcPts val="1300"/>
              </a:lnSpc>
              <a:spcBef>
                <a:spcPts val="0"/>
              </a:spcBef>
              <a:spcAft>
                <a:spcPts val="0"/>
              </a:spcAft>
              <a:defRPr/>
            </a:pPr>
            <a:r>
              <a:rPr lang="en-US" altLang="ja-JP" sz="1000" kern="0" dirty="0" smtClean="0">
                <a:solidFill>
                  <a:srgbClr val="C31230"/>
                </a:solidFill>
                <a:latin typeface="Arial"/>
                <a:ea typeface="ＭＳ Ｐゴシック"/>
              </a:rPr>
              <a:t>C2 </a:t>
            </a:r>
            <a:r>
              <a:rPr lang="ja-JP" altLang="en-US" sz="1000" kern="0" dirty="0" smtClean="0">
                <a:solidFill>
                  <a:srgbClr val="C31230"/>
                </a:solidFill>
                <a:latin typeface="Arial"/>
                <a:ea typeface="ＭＳ Ｐゴシック"/>
              </a:rPr>
              <a:t>コールバック</a:t>
            </a:r>
            <a:endParaRPr lang="en-US" altLang="ja-JP" sz="1000" kern="0" dirty="0" smtClean="0">
              <a:solidFill>
                <a:srgbClr val="C31230"/>
              </a:solidFill>
              <a:latin typeface="Arial"/>
              <a:ea typeface="ＭＳ Ｐゴシック"/>
            </a:endParaRPr>
          </a:p>
          <a:p>
            <a:pPr defTabSz="685777" fontAlgn="auto">
              <a:lnSpc>
                <a:spcPts val="1300"/>
              </a:lnSpc>
              <a:spcBef>
                <a:spcPts val="0"/>
              </a:spcBef>
              <a:spcAft>
                <a:spcPts val="0"/>
              </a:spcAft>
              <a:defRPr/>
            </a:pPr>
            <a:r>
              <a:rPr lang="ja-JP" altLang="en-US" sz="1000" kern="0" dirty="0" smtClean="0">
                <a:solidFill>
                  <a:srgbClr val="C31230"/>
                </a:solidFill>
                <a:latin typeface="Arial"/>
                <a:ea typeface="ＭＳ Ｐゴシック"/>
              </a:rPr>
              <a:t>フィシング</a:t>
            </a:r>
            <a:endParaRPr lang="ja-JP" altLang="en-US" sz="1000" kern="0" dirty="0">
              <a:solidFill>
                <a:srgbClr val="C31230"/>
              </a:solidFill>
              <a:latin typeface="Arial"/>
              <a:ea typeface="ＭＳ Ｐゴシック"/>
              <a:cs typeface="Arial" charset="0"/>
            </a:endParaRPr>
          </a:p>
        </p:txBody>
      </p:sp>
      <p:cxnSp>
        <p:nvCxnSpPr>
          <p:cNvPr id="73" name="Straight Connector 72"/>
          <p:cNvCxnSpPr/>
          <p:nvPr/>
        </p:nvCxnSpPr>
        <p:spPr>
          <a:xfrm>
            <a:off x="5822145" y="869433"/>
            <a:ext cx="0" cy="438912"/>
          </a:xfrm>
          <a:prstGeom prst="line">
            <a:avLst/>
          </a:prstGeom>
          <a:ln w="12700" cap="flat" cmpd="sng">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988628" y="461361"/>
            <a:ext cx="2100338" cy="1124830"/>
            <a:chOff x="5596581" y="595429"/>
            <a:chExt cx="2272456" cy="1217008"/>
          </a:xfrm>
        </p:grpSpPr>
        <p:grpSp>
          <p:nvGrpSpPr>
            <p:cNvPr id="5" name="Group 4"/>
            <p:cNvGrpSpPr/>
            <p:nvPr/>
          </p:nvGrpSpPr>
          <p:grpSpPr>
            <a:xfrm>
              <a:off x="5596581" y="595429"/>
              <a:ext cx="2272456" cy="1217008"/>
              <a:chOff x="3435772" y="1179303"/>
              <a:chExt cx="2272456" cy="1217008"/>
            </a:xfrm>
          </p:grpSpPr>
          <p:sp>
            <p:nvSpPr>
              <p:cNvPr id="75" name="Freeform 74"/>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76" name="Freeform 75"/>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77" name="Freeform 76"/>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78" name="Freeform 77"/>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cxnSp>
          <p:nvCxnSpPr>
            <p:cNvPr id="7" name="Straight Connector 6"/>
            <p:cNvCxnSpPr/>
            <p:nvPr/>
          </p:nvCxnSpPr>
          <p:spPr>
            <a:xfrm flipH="1">
              <a:off x="5886917" y="1812437"/>
              <a:ext cx="1691784"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5387763" y="914291"/>
            <a:ext cx="349192" cy="349196"/>
            <a:chOff x="1239211" y="1569263"/>
            <a:chExt cx="347588" cy="347592"/>
          </a:xfrm>
        </p:grpSpPr>
        <p:sp>
          <p:nvSpPr>
            <p:cNvPr id="98" name="Freeform 361"/>
            <p:cNvSpPr>
              <a:spLocks noChangeArrowheads="1"/>
            </p:cNvSpPr>
            <p:nvPr/>
          </p:nvSpPr>
          <p:spPr bwMode="auto">
            <a:xfrm>
              <a:off x="1239211" y="1569263"/>
              <a:ext cx="347588" cy="347592"/>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chemeClr val="accent4"/>
            </a:solidFill>
            <a:ln>
              <a:noFill/>
            </a:ln>
            <a:effectLst/>
          </p:spPr>
          <p:txBody>
            <a:bodyPr wrap="none" anchor="ctr"/>
            <a:lstStyle/>
            <a:p>
              <a:endParaRPr lang="en-US">
                <a:solidFill>
                  <a:srgbClr val="333333"/>
                </a:solidFill>
                <a:latin typeface="Arial"/>
                <a:ea typeface="ＭＳ Ｐゴシック"/>
              </a:endParaRPr>
            </a:p>
          </p:txBody>
        </p:sp>
        <p:grpSp>
          <p:nvGrpSpPr>
            <p:cNvPr id="99" name="Group 98"/>
            <p:cNvGrpSpPr/>
            <p:nvPr/>
          </p:nvGrpSpPr>
          <p:grpSpPr>
            <a:xfrm>
              <a:off x="1330788" y="1649282"/>
              <a:ext cx="164435" cy="178646"/>
              <a:chOff x="6562985" y="1082506"/>
              <a:chExt cx="204378" cy="222040"/>
            </a:xfrm>
            <a:solidFill>
              <a:schemeClr val="bg1"/>
            </a:solidFill>
          </p:grpSpPr>
          <p:sp>
            <p:nvSpPr>
              <p:cNvPr id="100" name="Freeform 6"/>
              <p:cNvSpPr>
                <a:spLocks/>
              </p:cNvSpPr>
              <p:nvPr/>
            </p:nvSpPr>
            <p:spPr bwMode="auto">
              <a:xfrm>
                <a:off x="6562985" y="1153876"/>
                <a:ext cx="98044" cy="150670"/>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小塚ゴシック Pro L"/>
                  <a:cs typeface="CiscoSansTT Light"/>
                </a:endParaRPr>
              </a:p>
            </p:txBody>
          </p:sp>
          <p:sp>
            <p:nvSpPr>
              <p:cNvPr id="101" name="Freeform 7"/>
              <p:cNvSpPr>
                <a:spLocks/>
              </p:cNvSpPr>
              <p:nvPr/>
            </p:nvSpPr>
            <p:spPr bwMode="auto">
              <a:xfrm>
                <a:off x="6669680" y="1153876"/>
                <a:ext cx="97683" cy="150670"/>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小塚ゴシック Pro L"/>
                  <a:cs typeface="CiscoSansTT Light"/>
                </a:endParaRPr>
              </a:p>
            </p:txBody>
          </p:sp>
          <p:sp>
            <p:nvSpPr>
              <p:cNvPr id="102" name="Freeform 8"/>
              <p:cNvSpPr>
                <a:spLocks/>
              </p:cNvSpPr>
              <p:nvPr/>
            </p:nvSpPr>
            <p:spPr bwMode="auto">
              <a:xfrm>
                <a:off x="6595065" y="1082506"/>
                <a:ext cx="139496" cy="76777"/>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小塚ゴシック Pro L"/>
                  <a:cs typeface="CiscoSansTT Light"/>
                </a:endParaRPr>
              </a:p>
            </p:txBody>
          </p:sp>
        </p:grpSp>
      </p:grpSp>
      <p:sp>
        <p:nvSpPr>
          <p:cNvPr id="121" name="Text Placeholder 5"/>
          <p:cNvSpPr txBox="1">
            <a:spLocks/>
          </p:cNvSpPr>
          <p:nvPr/>
        </p:nvSpPr>
        <p:spPr>
          <a:xfrm>
            <a:off x="6591062" y="2364783"/>
            <a:ext cx="2300177" cy="2259467"/>
          </a:xfrm>
          <a:prstGeom prst="rect">
            <a:avLst/>
          </a:prstGeom>
        </p:spPr>
        <p:txBody>
          <a:bodyPr lIns="91420" tIns="45710" rIns="91420" bIns="45710" anchor="t">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2" indent="0" defTabSz="457200">
              <a:spcBef>
                <a:spcPts val="800"/>
              </a:spcBef>
              <a:buSzTx/>
              <a:buNone/>
            </a:pPr>
            <a:r>
              <a:rPr lang="en-US" altLang="ja-JP" sz="1800" dirty="0" smtClean="0">
                <a:solidFill>
                  <a:srgbClr val="049FD9"/>
                </a:solidFill>
                <a:latin typeface="Arial"/>
                <a:ea typeface="ＭＳ Ｐゴシック"/>
                <a:cs typeface=""/>
              </a:rPr>
              <a:t>SIG</a:t>
            </a:r>
            <a:endParaRPr lang="ja-JP" altLang="en-US" sz="1800" dirty="0" smtClean="0">
              <a:latin typeface="Arial"/>
              <a:ea typeface="ＭＳ Ｐゴシック"/>
            </a:endParaRPr>
          </a:p>
          <a:p>
            <a:pPr marL="0" lvl="2" indent="0">
              <a:spcBef>
                <a:spcPts val="1400"/>
              </a:spcBef>
              <a:buNone/>
            </a:pPr>
            <a:r>
              <a:rPr lang="ja-JP" altLang="en-US" dirty="0" smtClean="0">
                <a:ea typeface="ＭＳ Ｐゴシック"/>
              </a:rPr>
              <a:t>ユーザが</a:t>
            </a:r>
            <a:r>
              <a:rPr lang="ja-JP" altLang="en-US" dirty="0">
                <a:ea typeface="ＭＳ Ｐゴシック"/>
              </a:rPr>
              <a:t>どこにいても</a:t>
            </a:r>
            <a:r>
              <a:rPr lang="en-US" altLang="ja-JP" dirty="0" smtClean="0">
                <a:ea typeface="ＭＳ Ｐゴシック"/>
              </a:rPr>
              <a:t>VPN</a:t>
            </a:r>
            <a:r>
              <a:rPr lang="ja-JP" altLang="en-US" dirty="0" smtClean="0">
                <a:ea typeface="ＭＳ Ｐゴシック"/>
              </a:rPr>
              <a:t>オフでも</a:t>
            </a:r>
            <a:r>
              <a:rPr lang="ja-JP" altLang="en-US" dirty="0">
                <a:ea typeface="ＭＳ Ｐゴシック"/>
              </a:rPr>
              <a:t>安全にアクセス</a:t>
            </a:r>
            <a:r>
              <a:rPr lang="ja-JP" altLang="en-US" dirty="0" smtClean="0">
                <a:ea typeface="ＭＳ Ｐゴシック"/>
              </a:rPr>
              <a:t>できます</a:t>
            </a:r>
            <a:endParaRPr lang="en-US" altLang="ja-JP" dirty="0">
              <a:latin typeface="Arial"/>
              <a:ea typeface="ＭＳ Ｐゴシック"/>
            </a:endParaRPr>
          </a:p>
          <a:p>
            <a:pPr marL="0" lvl="2" indent="0">
              <a:spcBef>
                <a:spcPts val="1400"/>
              </a:spcBef>
              <a:buNone/>
            </a:pPr>
            <a:r>
              <a:rPr lang="ja-JP" altLang="en-US" dirty="0" smtClean="0">
                <a:latin typeface="Arial"/>
                <a:ea typeface="ＭＳ Ｐゴシック"/>
              </a:rPr>
              <a:t>最前線で</a:t>
            </a:r>
            <a:r>
              <a:rPr lang="ja-JP" altLang="en-US" dirty="0" smtClean="0">
                <a:ea typeface="ＭＳ Ｐゴシック"/>
              </a:rPr>
              <a:t>防衛</a:t>
            </a:r>
            <a:r>
              <a:rPr lang="ja-JP" altLang="en-US" dirty="0">
                <a:ea typeface="ＭＳ Ｐゴシック"/>
              </a:rPr>
              <a:t>と</a:t>
            </a:r>
            <a:r>
              <a:rPr lang="ja-JP" altLang="en-US" dirty="0" smtClean="0">
                <a:ea typeface="ＭＳ Ｐゴシック"/>
              </a:rPr>
              <a:t>検査。</a:t>
            </a:r>
            <a:endParaRPr lang="en-US" altLang="ja-JP" dirty="0" smtClean="0">
              <a:ea typeface="ＭＳ Ｐゴシック"/>
            </a:endParaRPr>
          </a:p>
          <a:p>
            <a:pPr marL="0" lvl="2" indent="0">
              <a:spcBef>
                <a:spcPts val="1400"/>
              </a:spcBef>
              <a:buNone/>
            </a:pPr>
            <a:r>
              <a:rPr lang="ja-JP" altLang="en-US" dirty="0" smtClean="0">
                <a:latin typeface="Arial"/>
                <a:ea typeface="ＭＳ Ｐゴシック"/>
              </a:rPr>
              <a:t>セキュアなインターネットへの入り口</a:t>
            </a:r>
            <a:endParaRPr lang="en-US" altLang="ja-JP" dirty="0">
              <a:latin typeface="Arial"/>
              <a:ea typeface="ＭＳ Ｐゴシック"/>
            </a:endParaRPr>
          </a:p>
        </p:txBody>
      </p:sp>
      <p:sp>
        <p:nvSpPr>
          <p:cNvPr id="3" name="Title 2"/>
          <p:cNvSpPr>
            <a:spLocks noGrp="1"/>
          </p:cNvSpPr>
          <p:nvPr>
            <p:ph type="title"/>
          </p:nvPr>
        </p:nvSpPr>
        <p:spPr/>
        <p:txBody>
          <a:bodyPr/>
          <a:lstStyle/>
          <a:p>
            <a:r>
              <a:rPr lang="ja-JP" altLang="en-US" dirty="0" smtClean="0">
                <a:ea typeface="ＭＳ Ｐゴシック"/>
              </a:rPr>
              <a:t>ユーザの</a:t>
            </a:r>
            <a:r>
              <a:rPr lang="ja-JP" altLang="en-US" dirty="0">
                <a:ea typeface="ＭＳ Ｐゴシック"/>
              </a:rPr>
              <a:t>接続先を保護する</a:t>
            </a:r>
            <a:endParaRPr lang="en-US" altLang="ja-JP" dirty="0">
              <a:latin typeface="Arial"/>
              <a:ea typeface="ＭＳ Ｐゴシック"/>
            </a:endParaRPr>
          </a:p>
        </p:txBody>
      </p:sp>
      <p:grpSp>
        <p:nvGrpSpPr>
          <p:cNvPr id="178" name="Group 177"/>
          <p:cNvGrpSpPr/>
          <p:nvPr/>
        </p:nvGrpSpPr>
        <p:grpSpPr>
          <a:xfrm>
            <a:off x="3582552" y="3925873"/>
            <a:ext cx="732141" cy="300022"/>
            <a:chOff x="1859359" y="4232430"/>
            <a:chExt cx="648891" cy="265907"/>
          </a:xfrm>
          <a:solidFill>
            <a:schemeClr val="bg1"/>
          </a:solidFill>
        </p:grpSpPr>
        <p:sp>
          <p:nvSpPr>
            <p:cNvPr id="181" name="Freeform 429"/>
            <p:cNvSpPr>
              <a:spLocks noChangeArrowheads="1"/>
            </p:cNvSpPr>
            <p:nvPr/>
          </p:nvSpPr>
          <p:spPr bwMode="auto">
            <a:xfrm>
              <a:off x="1885156" y="4270134"/>
              <a:ext cx="595313" cy="228203"/>
            </a:xfrm>
            <a:custGeom>
              <a:avLst/>
              <a:gdLst>
                <a:gd name="T0" fmla="*/ 662 w 1324"/>
                <a:gd name="T1" fmla="*/ 508 h 509"/>
                <a:gd name="T2" fmla="*/ 0 w 1324"/>
                <a:gd name="T3" fmla="*/ 508 h 509"/>
                <a:gd name="T4" fmla="*/ 0 w 1324"/>
                <a:gd name="T5" fmla="*/ 0 h 509"/>
                <a:gd name="T6" fmla="*/ 1323 w 1324"/>
                <a:gd name="T7" fmla="*/ 0 h 509"/>
                <a:gd name="T8" fmla="*/ 1323 w 1324"/>
                <a:gd name="T9" fmla="*/ 508 h 509"/>
                <a:gd name="T10" fmla="*/ 662 w 1324"/>
                <a:gd name="T11" fmla="*/ 508 h 509"/>
              </a:gdLst>
              <a:ahLst/>
              <a:cxnLst>
                <a:cxn ang="0">
                  <a:pos x="T0" y="T1"/>
                </a:cxn>
                <a:cxn ang="0">
                  <a:pos x="T2" y="T3"/>
                </a:cxn>
                <a:cxn ang="0">
                  <a:pos x="T4" y="T5"/>
                </a:cxn>
                <a:cxn ang="0">
                  <a:pos x="T6" y="T7"/>
                </a:cxn>
                <a:cxn ang="0">
                  <a:pos x="T8" y="T9"/>
                </a:cxn>
                <a:cxn ang="0">
                  <a:pos x="T10" y="T11"/>
                </a:cxn>
              </a:cxnLst>
              <a:rect l="0" t="0" r="r" b="b"/>
              <a:pathLst>
                <a:path w="1324" h="509">
                  <a:moveTo>
                    <a:pt x="662" y="508"/>
                  </a:moveTo>
                  <a:lnTo>
                    <a:pt x="0" y="508"/>
                  </a:lnTo>
                  <a:lnTo>
                    <a:pt x="0" y="0"/>
                  </a:lnTo>
                  <a:lnTo>
                    <a:pt x="1323" y="0"/>
                  </a:lnTo>
                  <a:lnTo>
                    <a:pt x="1323" y="508"/>
                  </a:lnTo>
                  <a:lnTo>
                    <a:pt x="662" y="508"/>
                  </a:lnTo>
                </a:path>
              </a:pathLst>
            </a:custGeom>
            <a:grpFill/>
            <a:ln w="254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D4D4C"/>
                </a:solidFill>
                <a:effectLst/>
                <a:uLnTx/>
                <a:uFillTx/>
                <a:latin typeface="Arial"/>
                <a:ea typeface="ＭＳ Ｐゴシック"/>
              </a:endParaRPr>
            </a:p>
          </p:txBody>
        </p:sp>
        <p:sp>
          <p:nvSpPr>
            <p:cNvPr id="182" name="Freeform 430"/>
            <p:cNvSpPr>
              <a:spLocks noChangeArrowheads="1"/>
            </p:cNvSpPr>
            <p:nvPr/>
          </p:nvSpPr>
          <p:spPr bwMode="auto">
            <a:xfrm>
              <a:off x="1936750" y="4319742"/>
              <a:ext cx="265906" cy="101204"/>
            </a:xfrm>
            <a:custGeom>
              <a:avLst/>
              <a:gdLst>
                <a:gd name="T0" fmla="*/ 296 w 593"/>
                <a:gd name="T1" fmla="*/ 225 h 226"/>
                <a:gd name="T2" fmla="*/ 0 w 593"/>
                <a:gd name="T3" fmla="*/ 225 h 226"/>
                <a:gd name="T4" fmla="*/ 0 w 593"/>
                <a:gd name="T5" fmla="*/ 0 h 226"/>
                <a:gd name="T6" fmla="*/ 592 w 593"/>
                <a:gd name="T7" fmla="*/ 0 h 226"/>
                <a:gd name="T8" fmla="*/ 592 w 593"/>
                <a:gd name="T9" fmla="*/ 225 h 226"/>
                <a:gd name="T10" fmla="*/ 296 w 593"/>
                <a:gd name="T11" fmla="*/ 225 h 226"/>
              </a:gdLst>
              <a:ahLst/>
              <a:cxnLst>
                <a:cxn ang="0">
                  <a:pos x="T0" y="T1"/>
                </a:cxn>
                <a:cxn ang="0">
                  <a:pos x="T2" y="T3"/>
                </a:cxn>
                <a:cxn ang="0">
                  <a:pos x="T4" y="T5"/>
                </a:cxn>
                <a:cxn ang="0">
                  <a:pos x="T6" y="T7"/>
                </a:cxn>
                <a:cxn ang="0">
                  <a:pos x="T8" y="T9"/>
                </a:cxn>
                <a:cxn ang="0">
                  <a:pos x="T10" y="T11"/>
                </a:cxn>
              </a:cxnLst>
              <a:rect l="0" t="0" r="r" b="b"/>
              <a:pathLst>
                <a:path w="593" h="226">
                  <a:moveTo>
                    <a:pt x="296" y="225"/>
                  </a:moveTo>
                  <a:lnTo>
                    <a:pt x="0" y="225"/>
                  </a:lnTo>
                  <a:lnTo>
                    <a:pt x="0" y="0"/>
                  </a:lnTo>
                  <a:lnTo>
                    <a:pt x="592" y="0"/>
                  </a:lnTo>
                  <a:lnTo>
                    <a:pt x="592" y="225"/>
                  </a:lnTo>
                  <a:lnTo>
                    <a:pt x="296" y="225"/>
                  </a:lnTo>
                </a:path>
              </a:pathLst>
            </a:custGeom>
            <a:grpFill/>
            <a:ln w="254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D4D4C"/>
                </a:solidFill>
                <a:effectLst/>
                <a:uLnTx/>
                <a:uFillTx/>
                <a:latin typeface="Arial"/>
                <a:ea typeface="ＭＳ Ｐゴシック"/>
              </a:endParaRPr>
            </a:p>
          </p:txBody>
        </p:sp>
        <p:sp>
          <p:nvSpPr>
            <p:cNvPr id="183" name="Line 431"/>
            <p:cNvSpPr>
              <a:spLocks noChangeShapeType="1"/>
            </p:cNvSpPr>
            <p:nvPr/>
          </p:nvSpPr>
          <p:spPr bwMode="auto">
            <a:xfrm>
              <a:off x="2024063" y="4319742"/>
              <a:ext cx="0" cy="101204"/>
            </a:xfrm>
            <a:prstGeom prst="line">
              <a:avLst/>
            </a:prstGeom>
            <a:grpFill/>
            <a:ln w="254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D4D4C"/>
                </a:solidFill>
                <a:effectLst/>
                <a:uLnTx/>
                <a:uFillTx/>
                <a:latin typeface="Arial"/>
                <a:ea typeface="ＭＳ Ｐゴシック"/>
              </a:endParaRPr>
            </a:p>
          </p:txBody>
        </p:sp>
        <p:sp>
          <p:nvSpPr>
            <p:cNvPr id="184" name="Line 432"/>
            <p:cNvSpPr>
              <a:spLocks noChangeShapeType="1"/>
            </p:cNvSpPr>
            <p:nvPr/>
          </p:nvSpPr>
          <p:spPr bwMode="auto">
            <a:xfrm>
              <a:off x="2113359" y="4319742"/>
              <a:ext cx="0" cy="101204"/>
            </a:xfrm>
            <a:prstGeom prst="line">
              <a:avLst/>
            </a:prstGeom>
            <a:grpFill/>
            <a:ln w="254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D4D4C"/>
                </a:solidFill>
                <a:effectLst/>
                <a:uLnTx/>
                <a:uFillTx/>
                <a:latin typeface="Arial"/>
                <a:ea typeface="ＭＳ Ｐゴシック"/>
              </a:endParaRPr>
            </a:p>
          </p:txBody>
        </p:sp>
        <p:sp>
          <p:nvSpPr>
            <p:cNvPr id="185" name="Freeform 433"/>
            <p:cNvSpPr>
              <a:spLocks noChangeArrowheads="1"/>
            </p:cNvSpPr>
            <p:nvPr/>
          </p:nvSpPr>
          <p:spPr bwMode="auto">
            <a:xfrm>
              <a:off x="2254250" y="4319742"/>
              <a:ext cx="178594" cy="178594"/>
            </a:xfrm>
            <a:custGeom>
              <a:avLst/>
              <a:gdLst>
                <a:gd name="T0" fmla="*/ 198 w 396"/>
                <a:gd name="T1" fmla="*/ 395 h 396"/>
                <a:gd name="T2" fmla="*/ 0 w 396"/>
                <a:gd name="T3" fmla="*/ 395 h 396"/>
                <a:gd name="T4" fmla="*/ 0 w 396"/>
                <a:gd name="T5" fmla="*/ 0 h 396"/>
                <a:gd name="T6" fmla="*/ 395 w 396"/>
                <a:gd name="T7" fmla="*/ 0 h 396"/>
                <a:gd name="T8" fmla="*/ 395 w 396"/>
                <a:gd name="T9" fmla="*/ 395 h 396"/>
                <a:gd name="T10" fmla="*/ 198 w 396"/>
                <a:gd name="T11" fmla="*/ 395 h 396"/>
              </a:gdLst>
              <a:ahLst/>
              <a:cxnLst>
                <a:cxn ang="0">
                  <a:pos x="T0" y="T1"/>
                </a:cxn>
                <a:cxn ang="0">
                  <a:pos x="T2" y="T3"/>
                </a:cxn>
                <a:cxn ang="0">
                  <a:pos x="T4" y="T5"/>
                </a:cxn>
                <a:cxn ang="0">
                  <a:pos x="T6" y="T7"/>
                </a:cxn>
                <a:cxn ang="0">
                  <a:pos x="T8" y="T9"/>
                </a:cxn>
                <a:cxn ang="0">
                  <a:pos x="T10" y="T11"/>
                </a:cxn>
              </a:cxnLst>
              <a:rect l="0" t="0" r="r" b="b"/>
              <a:pathLst>
                <a:path w="396" h="396">
                  <a:moveTo>
                    <a:pt x="198" y="395"/>
                  </a:moveTo>
                  <a:lnTo>
                    <a:pt x="0" y="395"/>
                  </a:lnTo>
                  <a:lnTo>
                    <a:pt x="0" y="0"/>
                  </a:lnTo>
                  <a:lnTo>
                    <a:pt x="395" y="0"/>
                  </a:lnTo>
                  <a:lnTo>
                    <a:pt x="395" y="395"/>
                  </a:lnTo>
                  <a:lnTo>
                    <a:pt x="198" y="395"/>
                  </a:lnTo>
                </a:path>
              </a:pathLst>
            </a:custGeom>
            <a:grpFill/>
            <a:ln w="254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D4D4C"/>
                </a:solidFill>
                <a:effectLst/>
                <a:uLnTx/>
                <a:uFillTx/>
                <a:latin typeface="Arial"/>
                <a:ea typeface="ＭＳ Ｐゴシック"/>
              </a:endParaRPr>
            </a:p>
          </p:txBody>
        </p:sp>
        <p:sp>
          <p:nvSpPr>
            <p:cNvPr id="186" name="Line 434"/>
            <p:cNvSpPr>
              <a:spLocks noChangeShapeType="1"/>
            </p:cNvSpPr>
            <p:nvPr/>
          </p:nvSpPr>
          <p:spPr bwMode="auto">
            <a:xfrm>
              <a:off x="2343546" y="4319742"/>
              <a:ext cx="1985" cy="178594"/>
            </a:xfrm>
            <a:prstGeom prst="line">
              <a:avLst/>
            </a:prstGeom>
            <a:grpFill/>
            <a:ln w="254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D4D4C"/>
                </a:solidFill>
                <a:effectLst/>
                <a:uLnTx/>
                <a:uFillTx/>
                <a:latin typeface="Arial"/>
                <a:ea typeface="ＭＳ Ｐゴシック"/>
              </a:endParaRPr>
            </a:p>
          </p:txBody>
        </p:sp>
        <p:sp>
          <p:nvSpPr>
            <p:cNvPr id="187" name="Freeform 435"/>
            <p:cNvSpPr>
              <a:spLocks noChangeArrowheads="1"/>
            </p:cNvSpPr>
            <p:nvPr/>
          </p:nvSpPr>
          <p:spPr bwMode="auto">
            <a:xfrm>
              <a:off x="1859359" y="4232430"/>
              <a:ext cx="648891" cy="39688"/>
            </a:xfrm>
            <a:custGeom>
              <a:avLst/>
              <a:gdLst>
                <a:gd name="T0" fmla="*/ 720 w 1441"/>
                <a:gd name="T1" fmla="*/ 85 h 86"/>
                <a:gd name="T2" fmla="*/ 0 w 1441"/>
                <a:gd name="T3" fmla="*/ 85 h 86"/>
                <a:gd name="T4" fmla="*/ 0 w 1441"/>
                <a:gd name="T5" fmla="*/ 0 h 86"/>
                <a:gd name="T6" fmla="*/ 1440 w 1441"/>
                <a:gd name="T7" fmla="*/ 0 h 86"/>
                <a:gd name="T8" fmla="*/ 1440 w 1441"/>
                <a:gd name="T9" fmla="*/ 85 h 86"/>
                <a:gd name="T10" fmla="*/ 720 w 1441"/>
                <a:gd name="T11" fmla="*/ 85 h 86"/>
              </a:gdLst>
              <a:ahLst/>
              <a:cxnLst>
                <a:cxn ang="0">
                  <a:pos x="T0" y="T1"/>
                </a:cxn>
                <a:cxn ang="0">
                  <a:pos x="T2" y="T3"/>
                </a:cxn>
                <a:cxn ang="0">
                  <a:pos x="T4" y="T5"/>
                </a:cxn>
                <a:cxn ang="0">
                  <a:pos x="T6" y="T7"/>
                </a:cxn>
                <a:cxn ang="0">
                  <a:pos x="T8" y="T9"/>
                </a:cxn>
                <a:cxn ang="0">
                  <a:pos x="T10" y="T11"/>
                </a:cxn>
              </a:cxnLst>
              <a:rect l="0" t="0" r="r" b="b"/>
              <a:pathLst>
                <a:path w="1441" h="86">
                  <a:moveTo>
                    <a:pt x="720" y="85"/>
                  </a:moveTo>
                  <a:lnTo>
                    <a:pt x="0" y="85"/>
                  </a:lnTo>
                  <a:lnTo>
                    <a:pt x="0" y="0"/>
                  </a:lnTo>
                  <a:lnTo>
                    <a:pt x="1440" y="0"/>
                  </a:lnTo>
                  <a:lnTo>
                    <a:pt x="1440" y="85"/>
                  </a:lnTo>
                  <a:lnTo>
                    <a:pt x="720" y="85"/>
                  </a:lnTo>
                </a:path>
              </a:pathLst>
            </a:custGeom>
            <a:grpFill/>
            <a:ln w="254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D4D4C"/>
                </a:solidFill>
                <a:effectLst/>
                <a:uLnTx/>
                <a:uFillTx/>
                <a:latin typeface="Arial"/>
                <a:ea typeface="ＭＳ Ｐゴシック"/>
              </a:endParaRPr>
            </a:p>
          </p:txBody>
        </p:sp>
      </p:grpSp>
      <p:grpSp>
        <p:nvGrpSpPr>
          <p:cNvPr id="188" name="Group 187"/>
          <p:cNvGrpSpPr/>
          <p:nvPr/>
        </p:nvGrpSpPr>
        <p:grpSpPr>
          <a:xfrm>
            <a:off x="717550" y="2685403"/>
            <a:ext cx="771525" cy="673151"/>
            <a:chOff x="717550" y="2685403"/>
            <a:chExt cx="771525" cy="673151"/>
          </a:xfrm>
        </p:grpSpPr>
        <p:sp>
          <p:nvSpPr>
            <p:cNvPr id="189" name="Freeform 188"/>
            <p:cNvSpPr/>
            <p:nvPr/>
          </p:nvSpPr>
          <p:spPr>
            <a:xfrm>
              <a:off x="717550" y="2689225"/>
              <a:ext cx="771525" cy="666750"/>
            </a:xfrm>
            <a:custGeom>
              <a:avLst/>
              <a:gdLst>
                <a:gd name="connsiteX0" fmla="*/ 257175 w 771525"/>
                <a:gd name="connsiteY0" fmla="*/ 0 h 666750"/>
                <a:gd name="connsiteX1" fmla="*/ 520701 w 771525"/>
                <a:gd name="connsiteY1" fmla="*/ 0 h 666750"/>
                <a:gd name="connsiteX2" fmla="*/ 520701 w 771525"/>
                <a:gd name="connsiteY2" fmla="*/ 57150 h 666750"/>
                <a:gd name="connsiteX3" fmla="*/ 581025 w 771525"/>
                <a:gd name="connsiteY3" fmla="*/ 57150 h 666750"/>
                <a:gd name="connsiteX4" fmla="*/ 581025 w 771525"/>
                <a:gd name="connsiteY4" fmla="*/ 155575 h 666750"/>
                <a:gd name="connsiteX5" fmla="*/ 581025 w 771525"/>
                <a:gd name="connsiteY5" fmla="*/ 266700 h 666750"/>
                <a:gd name="connsiteX6" fmla="*/ 771525 w 771525"/>
                <a:gd name="connsiteY6" fmla="*/ 266700 h 666750"/>
                <a:gd name="connsiteX7" fmla="*/ 771525 w 771525"/>
                <a:gd name="connsiteY7" fmla="*/ 666750 h 666750"/>
                <a:gd name="connsiteX8" fmla="*/ 0 w 771525"/>
                <a:gd name="connsiteY8" fmla="*/ 666750 h 666750"/>
                <a:gd name="connsiteX9" fmla="*/ 0 w 771525"/>
                <a:gd name="connsiteY9" fmla="*/ 555625 h 666750"/>
                <a:gd name="connsiteX10" fmla="*/ 0 w 771525"/>
                <a:gd name="connsiteY10" fmla="*/ 266700 h 666750"/>
                <a:gd name="connsiteX11" fmla="*/ 0 w 771525"/>
                <a:gd name="connsiteY11" fmla="*/ 155575 h 666750"/>
                <a:gd name="connsiteX12" fmla="*/ 196850 w 771525"/>
                <a:gd name="connsiteY12" fmla="*/ 155575 h 666750"/>
                <a:gd name="connsiteX13" fmla="*/ 196850 w 771525"/>
                <a:gd name="connsiteY13" fmla="*/ 57150 h 666750"/>
                <a:gd name="connsiteX14" fmla="*/ 257175 w 771525"/>
                <a:gd name="connsiteY14" fmla="*/ 571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1525" h="666750">
                  <a:moveTo>
                    <a:pt x="257175" y="0"/>
                  </a:moveTo>
                  <a:lnTo>
                    <a:pt x="520701" y="0"/>
                  </a:lnTo>
                  <a:lnTo>
                    <a:pt x="520701" y="57150"/>
                  </a:lnTo>
                  <a:lnTo>
                    <a:pt x="581025" y="57150"/>
                  </a:lnTo>
                  <a:lnTo>
                    <a:pt x="581025" y="155575"/>
                  </a:lnTo>
                  <a:lnTo>
                    <a:pt x="581025" y="266700"/>
                  </a:lnTo>
                  <a:lnTo>
                    <a:pt x="771525" y="266700"/>
                  </a:lnTo>
                  <a:lnTo>
                    <a:pt x="771525" y="666750"/>
                  </a:lnTo>
                  <a:lnTo>
                    <a:pt x="0" y="666750"/>
                  </a:lnTo>
                  <a:lnTo>
                    <a:pt x="0" y="555625"/>
                  </a:lnTo>
                  <a:lnTo>
                    <a:pt x="0" y="266700"/>
                  </a:lnTo>
                  <a:lnTo>
                    <a:pt x="0" y="155575"/>
                  </a:lnTo>
                  <a:lnTo>
                    <a:pt x="196850" y="155575"/>
                  </a:lnTo>
                  <a:lnTo>
                    <a:pt x="196850" y="57150"/>
                  </a:lnTo>
                  <a:lnTo>
                    <a:pt x="257175" y="57150"/>
                  </a:lnTo>
                  <a:close/>
                </a:path>
              </a:pathLst>
            </a:cu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nvGrpSpPr>
            <p:cNvPr id="190" name="Group 189"/>
            <p:cNvGrpSpPr/>
            <p:nvPr/>
          </p:nvGrpSpPr>
          <p:grpSpPr>
            <a:xfrm>
              <a:off x="723155" y="2685403"/>
              <a:ext cx="764901" cy="673151"/>
              <a:chOff x="1094104" y="2705765"/>
              <a:chExt cx="927686" cy="839114"/>
            </a:xfrm>
          </p:grpSpPr>
          <p:sp>
            <p:nvSpPr>
              <p:cNvPr id="191" name="Freeform 1"/>
              <p:cNvSpPr>
                <a:spLocks noChangeArrowheads="1"/>
              </p:cNvSpPr>
              <p:nvPr/>
            </p:nvSpPr>
            <p:spPr bwMode="auto">
              <a:xfrm>
                <a:off x="1397668" y="2902189"/>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92" name="Freeform 2"/>
              <p:cNvSpPr>
                <a:spLocks noChangeArrowheads="1"/>
              </p:cNvSpPr>
              <p:nvPr/>
            </p:nvSpPr>
            <p:spPr bwMode="auto">
              <a:xfrm>
                <a:off x="1594092" y="2902189"/>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93" name="Freeform 192"/>
              <p:cNvSpPr>
                <a:spLocks noChangeArrowheads="1"/>
              </p:cNvSpPr>
              <p:nvPr/>
            </p:nvSpPr>
            <p:spPr bwMode="auto">
              <a:xfrm>
                <a:off x="1397668" y="3045042"/>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94" name="Freeform 193"/>
              <p:cNvSpPr>
                <a:spLocks noChangeArrowheads="1"/>
              </p:cNvSpPr>
              <p:nvPr/>
            </p:nvSpPr>
            <p:spPr bwMode="auto">
              <a:xfrm>
                <a:off x="1397668" y="3187895"/>
                <a:ext cx="124997" cy="71427"/>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95" name="Freeform 194"/>
              <p:cNvSpPr>
                <a:spLocks noChangeArrowheads="1"/>
              </p:cNvSpPr>
              <p:nvPr/>
            </p:nvSpPr>
            <p:spPr bwMode="auto">
              <a:xfrm>
                <a:off x="1594092" y="3045042"/>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96" name="Freeform 195"/>
              <p:cNvSpPr>
                <a:spLocks noChangeArrowheads="1"/>
              </p:cNvSpPr>
              <p:nvPr/>
            </p:nvSpPr>
            <p:spPr bwMode="auto">
              <a:xfrm>
                <a:off x="1594092" y="3187895"/>
                <a:ext cx="124997" cy="71427"/>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97" name="Line 8"/>
              <p:cNvSpPr>
                <a:spLocks noChangeShapeType="1"/>
              </p:cNvSpPr>
              <p:nvPr/>
            </p:nvSpPr>
            <p:spPr bwMode="auto">
              <a:xfrm>
                <a:off x="1326800" y="2830764"/>
                <a:ext cx="457218" cy="0"/>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198" name="Freeform 197"/>
              <p:cNvSpPr>
                <a:spLocks noChangeArrowheads="1"/>
              </p:cNvSpPr>
              <p:nvPr/>
            </p:nvSpPr>
            <p:spPr bwMode="auto">
              <a:xfrm>
                <a:off x="1397668" y="3330748"/>
                <a:ext cx="321421" cy="214130"/>
              </a:xfrm>
              <a:custGeom>
                <a:avLst/>
                <a:gdLst>
                  <a:gd name="T0" fmla="*/ 0 w 2541"/>
                  <a:gd name="T1" fmla="*/ 1693 h 1694"/>
                  <a:gd name="T2" fmla="*/ 0 w 2541"/>
                  <a:gd name="T3" fmla="*/ 0 h 1694"/>
                  <a:gd name="T4" fmla="*/ 2540 w 2541"/>
                  <a:gd name="T5" fmla="*/ 0 h 1694"/>
                  <a:gd name="T6" fmla="*/ 2540 w 2541"/>
                  <a:gd name="T7" fmla="*/ 1693 h 1694"/>
                </a:gdLst>
                <a:ahLst/>
                <a:cxnLst>
                  <a:cxn ang="0">
                    <a:pos x="T0" y="T1"/>
                  </a:cxn>
                  <a:cxn ang="0">
                    <a:pos x="T2" y="T3"/>
                  </a:cxn>
                  <a:cxn ang="0">
                    <a:pos x="T4" y="T5"/>
                  </a:cxn>
                  <a:cxn ang="0">
                    <a:pos x="T6" y="T7"/>
                  </a:cxn>
                </a:cxnLst>
                <a:rect l="0" t="0" r="r" b="b"/>
                <a:pathLst>
                  <a:path w="2541" h="1694">
                    <a:moveTo>
                      <a:pt x="0" y="1693"/>
                    </a:moveTo>
                    <a:lnTo>
                      <a:pt x="0" y="0"/>
                    </a:lnTo>
                    <a:lnTo>
                      <a:pt x="2540" y="0"/>
                    </a:lnTo>
                    <a:lnTo>
                      <a:pt x="2540" y="1693"/>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199" name="Line 10"/>
              <p:cNvSpPr>
                <a:spLocks noChangeShapeType="1"/>
              </p:cNvSpPr>
              <p:nvPr/>
            </p:nvSpPr>
            <p:spPr bwMode="auto">
              <a:xfrm>
                <a:off x="1558378" y="3384319"/>
                <a:ext cx="0" cy="160559"/>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00" name="Line 11"/>
              <p:cNvSpPr>
                <a:spLocks noChangeShapeType="1"/>
              </p:cNvSpPr>
              <p:nvPr/>
            </p:nvSpPr>
            <p:spPr bwMode="auto">
              <a:xfrm>
                <a:off x="1397666" y="3384319"/>
                <a:ext cx="321423" cy="0"/>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01" name="Freeform 200"/>
              <p:cNvSpPr>
                <a:spLocks noChangeArrowheads="1"/>
              </p:cNvSpPr>
              <p:nvPr/>
            </p:nvSpPr>
            <p:spPr bwMode="auto">
              <a:xfrm>
                <a:off x="1397668" y="2705765"/>
                <a:ext cx="321421" cy="71427"/>
              </a:xfrm>
              <a:custGeom>
                <a:avLst/>
                <a:gdLst>
                  <a:gd name="T0" fmla="*/ 1270 w 2541"/>
                  <a:gd name="T1" fmla="*/ 565 h 566"/>
                  <a:gd name="T2" fmla="*/ 0 w 2541"/>
                  <a:gd name="T3" fmla="*/ 565 h 566"/>
                  <a:gd name="T4" fmla="*/ 0 w 2541"/>
                  <a:gd name="T5" fmla="*/ 0 h 566"/>
                  <a:gd name="T6" fmla="*/ 2540 w 2541"/>
                  <a:gd name="T7" fmla="*/ 0 h 566"/>
                  <a:gd name="T8" fmla="*/ 2540 w 2541"/>
                  <a:gd name="T9" fmla="*/ 565 h 566"/>
                  <a:gd name="T10" fmla="*/ 1270 w 2541"/>
                  <a:gd name="T11" fmla="*/ 565 h 566"/>
                </a:gdLst>
                <a:ahLst/>
                <a:cxnLst>
                  <a:cxn ang="0">
                    <a:pos x="T0" y="T1"/>
                  </a:cxn>
                  <a:cxn ang="0">
                    <a:pos x="T2" y="T3"/>
                  </a:cxn>
                  <a:cxn ang="0">
                    <a:pos x="T4" y="T5"/>
                  </a:cxn>
                  <a:cxn ang="0">
                    <a:pos x="T6" y="T7"/>
                  </a:cxn>
                  <a:cxn ang="0">
                    <a:pos x="T8" y="T9"/>
                  </a:cxn>
                  <a:cxn ang="0">
                    <a:pos x="T10" y="T11"/>
                  </a:cxn>
                </a:cxnLst>
                <a:rect l="0" t="0" r="r" b="b"/>
                <a:pathLst>
                  <a:path w="2541" h="566">
                    <a:moveTo>
                      <a:pt x="1270" y="565"/>
                    </a:moveTo>
                    <a:lnTo>
                      <a:pt x="0" y="565"/>
                    </a:lnTo>
                    <a:lnTo>
                      <a:pt x="0" y="0"/>
                    </a:lnTo>
                    <a:lnTo>
                      <a:pt x="2540" y="0"/>
                    </a:lnTo>
                    <a:lnTo>
                      <a:pt x="2540" y="565"/>
                    </a:lnTo>
                    <a:lnTo>
                      <a:pt x="1270"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02" name="Freeform 201"/>
              <p:cNvSpPr>
                <a:spLocks noChangeArrowheads="1"/>
              </p:cNvSpPr>
              <p:nvPr/>
            </p:nvSpPr>
            <p:spPr bwMode="auto">
              <a:xfrm>
                <a:off x="1166089" y="2973615"/>
                <a:ext cx="89283" cy="71427"/>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03" name="Freeform 15"/>
              <p:cNvSpPr>
                <a:spLocks noChangeArrowheads="1"/>
              </p:cNvSpPr>
              <p:nvPr/>
            </p:nvSpPr>
            <p:spPr bwMode="auto">
              <a:xfrm>
                <a:off x="1166089" y="3116468"/>
                <a:ext cx="89283" cy="71427"/>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04" name="Freeform 16"/>
              <p:cNvSpPr>
                <a:spLocks noChangeArrowheads="1"/>
              </p:cNvSpPr>
              <p:nvPr/>
            </p:nvSpPr>
            <p:spPr bwMode="auto">
              <a:xfrm>
                <a:off x="1166089" y="3259322"/>
                <a:ext cx="89283" cy="71427"/>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05" name="Freeform 17"/>
              <p:cNvSpPr>
                <a:spLocks noChangeArrowheads="1"/>
              </p:cNvSpPr>
              <p:nvPr/>
            </p:nvSpPr>
            <p:spPr bwMode="auto">
              <a:xfrm>
                <a:off x="1166089" y="3402175"/>
                <a:ext cx="89283" cy="71427"/>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06" name="Freeform 205"/>
              <p:cNvSpPr>
                <a:spLocks noChangeArrowheads="1"/>
              </p:cNvSpPr>
              <p:nvPr/>
            </p:nvSpPr>
            <p:spPr bwMode="auto">
              <a:xfrm>
                <a:off x="1861942" y="3116468"/>
                <a:ext cx="89283" cy="71427"/>
              </a:xfrm>
              <a:custGeom>
                <a:avLst/>
                <a:gdLst>
                  <a:gd name="T0" fmla="*/ 353 w 706"/>
                  <a:gd name="T1" fmla="*/ 564 h 565"/>
                  <a:gd name="T2" fmla="*/ 0 w 706"/>
                  <a:gd name="T3" fmla="*/ 564 h 565"/>
                  <a:gd name="T4" fmla="*/ 0 w 706"/>
                  <a:gd name="T5" fmla="*/ 0 h 565"/>
                  <a:gd name="T6" fmla="*/ 705 w 706"/>
                  <a:gd name="T7" fmla="*/ 0 h 565"/>
                  <a:gd name="T8" fmla="*/ 705 w 706"/>
                  <a:gd name="T9" fmla="*/ 564 h 565"/>
                  <a:gd name="T10" fmla="*/ 353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3" y="564"/>
                    </a:moveTo>
                    <a:lnTo>
                      <a:pt x="0" y="564"/>
                    </a:lnTo>
                    <a:lnTo>
                      <a:pt x="0" y="0"/>
                    </a:lnTo>
                    <a:lnTo>
                      <a:pt x="705" y="0"/>
                    </a:lnTo>
                    <a:lnTo>
                      <a:pt x="705" y="564"/>
                    </a:lnTo>
                    <a:lnTo>
                      <a:pt x="353" y="564"/>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07" name="Freeform 206"/>
              <p:cNvSpPr>
                <a:spLocks noChangeArrowheads="1"/>
              </p:cNvSpPr>
              <p:nvPr/>
            </p:nvSpPr>
            <p:spPr bwMode="auto">
              <a:xfrm>
                <a:off x="1861942" y="3259322"/>
                <a:ext cx="89283" cy="71427"/>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09" name="Freeform 208"/>
              <p:cNvSpPr>
                <a:spLocks noChangeArrowheads="1"/>
              </p:cNvSpPr>
              <p:nvPr/>
            </p:nvSpPr>
            <p:spPr bwMode="auto">
              <a:xfrm>
                <a:off x="1861944" y="3402171"/>
                <a:ext cx="89283" cy="71427"/>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10" name="Freeform 209"/>
              <p:cNvSpPr/>
              <p:nvPr/>
            </p:nvSpPr>
            <p:spPr>
              <a:xfrm>
                <a:off x="1094104" y="2777124"/>
                <a:ext cx="927686" cy="767755"/>
              </a:xfrm>
              <a:custGeom>
                <a:avLst/>
                <a:gdLst>
                  <a:gd name="connsiteX0" fmla="*/ 113468 w 453449"/>
                  <a:gd name="connsiteY0" fmla="*/ 0 h 375275"/>
                  <a:gd name="connsiteX1" fmla="*/ 340122 w 453449"/>
                  <a:gd name="connsiteY1" fmla="*/ 0 h 375275"/>
                  <a:gd name="connsiteX2" fmla="*/ 340122 w 453449"/>
                  <a:gd name="connsiteY2" fmla="*/ 130236 h 375275"/>
                  <a:gd name="connsiteX3" fmla="*/ 453449 w 453449"/>
                  <a:gd name="connsiteY3" fmla="*/ 130236 h 375275"/>
                  <a:gd name="connsiteX4" fmla="*/ 453449 w 453449"/>
                  <a:gd name="connsiteY4" fmla="*/ 375275 h 375275"/>
                  <a:gd name="connsiteX5" fmla="*/ 340122 w 453449"/>
                  <a:gd name="connsiteY5" fmla="*/ 375275 h 375275"/>
                  <a:gd name="connsiteX6" fmla="*/ 226795 w 453449"/>
                  <a:gd name="connsiteY6" fmla="*/ 375275 h 375275"/>
                  <a:gd name="connsiteX7" fmla="*/ 145978 w 453449"/>
                  <a:gd name="connsiteY7" fmla="*/ 375275 h 375275"/>
                  <a:gd name="connsiteX8" fmla="*/ 113468 w 453449"/>
                  <a:gd name="connsiteY8" fmla="*/ 375275 h 375275"/>
                  <a:gd name="connsiteX9" fmla="*/ 0 w 453449"/>
                  <a:gd name="connsiteY9" fmla="*/ 375275 h 375275"/>
                  <a:gd name="connsiteX10" fmla="*/ 0 w 453449"/>
                  <a:gd name="connsiteY10" fmla="*/ 61131 h 375275"/>
                  <a:gd name="connsiteX11" fmla="*/ 113468 w 453449"/>
                  <a:gd name="connsiteY11" fmla="*/ 61131 h 37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49" h="375275">
                    <a:moveTo>
                      <a:pt x="113468" y="0"/>
                    </a:moveTo>
                    <a:lnTo>
                      <a:pt x="340122" y="0"/>
                    </a:lnTo>
                    <a:lnTo>
                      <a:pt x="340122" y="130236"/>
                    </a:lnTo>
                    <a:lnTo>
                      <a:pt x="453449" y="130236"/>
                    </a:lnTo>
                    <a:lnTo>
                      <a:pt x="453449" y="375275"/>
                    </a:lnTo>
                    <a:lnTo>
                      <a:pt x="340122" y="375275"/>
                    </a:lnTo>
                    <a:lnTo>
                      <a:pt x="226795" y="375275"/>
                    </a:lnTo>
                    <a:lnTo>
                      <a:pt x="145978" y="375275"/>
                    </a:lnTo>
                    <a:lnTo>
                      <a:pt x="113468" y="375275"/>
                    </a:lnTo>
                    <a:lnTo>
                      <a:pt x="0" y="375275"/>
                    </a:lnTo>
                    <a:lnTo>
                      <a:pt x="0" y="61131"/>
                    </a:lnTo>
                    <a:lnTo>
                      <a:pt x="113468" y="61131"/>
                    </a:lnTo>
                    <a:close/>
                  </a:path>
                </a:pathLst>
              </a:custGeom>
              <a:noFill/>
              <a:ln w="25400" cap="rnd">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1" name="Line 8"/>
              <p:cNvSpPr>
                <a:spLocks noChangeShapeType="1"/>
              </p:cNvSpPr>
              <p:nvPr/>
            </p:nvSpPr>
            <p:spPr bwMode="auto">
              <a:xfrm rot="16200000">
                <a:off x="1005455" y="3223534"/>
                <a:ext cx="642689" cy="0"/>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12" name="Line 8"/>
              <p:cNvSpPr>
                <a:spLocks noChangeShapeType="1"/>
              </p:cNvSpPr>
              <p:nvPr/>
            </p:nvSpPr>
            <p:spPr bwMode="auto">
              <a:xfrm rot="16200000">
                <a:off x="1544095" y="3298461"/>
                <a:ext cx="492834" cy="0"/>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grpSp>
      <p:grpSp>
        <p:nvGrpSpPr>
          <p:cNvPr id="213" name="Group 212"/>
          <p:cNvGrpSpPr/>
          <p:nvPr/>
        </p:nvGrpSpPr>
        <p:grpSpPr>
          <a:xfrm>
            <a:off x="1396692" y="3551687"/>
            <a:ext cx="496086" cy="396699"/>
            <a:chOff x="1522816" y="4017646"/>
            <a:chExt cx="496086" cy="396699"/>
          </a:xfrm>
        </p:grpSpPr>
        <p:sp>
          <p:nvSpPr>
            <p:cNvPr id="229" name="Freeform 228"/>
            <p:cNvSpPr/>
            <p:nvPr/>
          </p:nvSpPr>
          <p:spPr>
            <a:xfrm>
              <a:off x="1553646" y="4074510"/>
              <a:ext cx="434427" cy="339835"/>
            </a:xfrm>
            <a:custGeom>
              <a:avLst/>
              <a:gdLst>
                <a:gd name="connsiteX0" fmla="*/ 217214 w 434427"/>
                <a:gd name="connsiteY0" fmla="*/ 0 h 339835"/>
                <a:gd name="connsiteX1" fmla="*/ 425737 w 434427"/>
                <a:gd name="connsiteY1" fmla="*/ 84083 h 339835"/>
                <a:gd name="connsiteX2" fmla="*/ 434427 w 434427"/>
                <a:gd name="connsiteY2" fmla="*/ 84083 h 339835"/>
                <a:gd name="connsiteX3" fmla="*/ 434427 w 434427"/>
                <a:gd name="connsiteY3" fmla="*/ 87587 h 339835"/>
                <a:gd name="connsiteX4" fmla="*/ 434427 w 434427"/>
                <a:gd name="connsiteY4" fmla="*/ 339835 h 339835"/>
                <a:gd name="connsiteX5" fmla="*/ 3503 w 434427"/>
                <a:gd name="connsiteY5" fmla="*/ 339835 h 339835"/>
                <a:gd name="connsiteX6" fmla="*/ 3503 w 434427"/>
                <a:gd name="connsiteY6" fmla="*/ 87587 h 339835"/>
                <a:gd name="connsiteX7" fmla="*/ 0 w 434427"/>
                <a:gd name="connsiteY7" fmla="*/ 87587 h 339835"/>
                <a:gd name="connsiteX8" fmla="*/ 3503 w 434427"/>
                <a:gd name="connsiteY8" fmla="*/ 86175 h 339835"/>
                <a:gd name="connsiteX9" fmla="*/ 3503 w 434427"/>
                <a:gd name="connsiteY9" fmla="*/ 84083 h 339835"/>
                <a:gd name="connsiteX10" fmla="*/ 8690 w 434427"/>
                <a:gd name="connsiteY10" fmla="*/ 84083 h 3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427" h="339835">
                  <a:moveTo>
                    <a:pt x="217214" y="0"/>
                  </a:moveTo>
                  <a:lnTo>
                    <a:pt x="425737" y="84083"/>
                  </a:lnTo>
                  <a:lnTo>
                    <a:pt x="434427" y="84083"/>
                  </a:lnTo>
                  <a:lnTo>
                    <a:pt x="434427" y="87587"/>
                  </a:lnTo>
                  <a:lnTo>
                    <a:pt x="434427" y="339835"/>
                  </a:lnTo>
                  <a:lnTo>
                    <a:pt x="3503" y="339835"/>
                  </a:lnTo>
                  <a:lnTo>
                    <a:pt x="3503" y="87587"/>
                  </a:lnTo>
                  <a:lnTo>
                    <a:pt x="0" y="87587"/>
                  </a:lnTo>
                  <a:lnTo>
                    <a:pt x="3503" y="86175"/>
                  </a:lnTo>
                  <a:lnTo>
                    <a:pt x="3503" y="84083"/>
                  </a:lnTo>
                  <a:lnTo>
                    <a:pt x="8690" y="84083"/>
                  </a:lnTo>
                  <a:close/>
                </a:path>
              </a:pathLst>
            </a:cu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nvGrpSpPr>
            <p:cNvPr id="230" name="Group 229"/>
            <p:cNvGrpSpPr/>
            <p:nvPr/>
          </p:nvGrpSpPr>
          <p:grpSpPr>
            <a:xfrm>
              <a:off x="1522816" y="4017646"/>
              <a:ext cx="496086" cy="393195"/>
              <a:chOff x="1665273" y="4017646"/>
              <a:chExt cx="496086" cy="393195"/>
            </a:xfrm>
          </p:grpSpPr>
          <p:sp>
            <p:nvSpPr>
              <p:cNvPr id="231" name="Freeform 341"/>
              <p:cNvSpPr>
                <a:spLocks noChangeArrowheads="1"/>
              </p:cNvSpPr>
              <p:nvPr/>
            </p:nvSpPr>
            <p:spPr bwMode="auto">
              <a:xfrm>
                <a:off x="1665273" y="4017646"/>
                <a:ext cx="496086" cy="140904"/>
              </a:xfrm>
              <a:custGeom>
                <a:avLst/>
                <a:gdLst>
                  <a:gd name="T0" fmla="*/ 395 w 791"/>
                  <a:gd name="T1" fmla="*/ 85 h 227"/>
                  <a:gd name="T2" fmla="*/ 57 w 791"/>
                  <a:gd name="T3" fmla="*/ 226 h 227"/>
                  <a:gd name="T4" fmla="*/ 0 w 791"/>
                  <a:gd name="T5" fmla="*/ 226 h 227"/>
                  <a:gd name="T6" fmla="*/ 0 w 791"/>
                  <a:gd name="T7" fmla="*/ 169 h 227"/>
                  <a:gd name="T8" fmla="*/ 395 w 791"/>
                  <a:gd name="T9" fmla="*/ 0 h 227"/>
                  <a:gd name="T10" fmla="*/ 790 w 791"/>
                  <a:gd name="T11" fmla="*/ 169 h 227"/>
                  <a:gd name="T12" fmla="*/ 790 w 791"/>
                  <a:gd name="T13" fmla="*/ 226 h 227"/>
                  <a:gd name="T14" fmla="*/ 734 w 791"/>
                  <a:gd name="T15" fmla="*/ 226 h 227"/>
                  <a:gd name="T16" fmla="*/ 395 w 791"/>
                  <a:gd name="T17" fmla="*/ 85 h 227"/>
                  <a:gd name="connsiteX0" fmla="*/ 4994 w 9987"/>
                  <a:gd name="connsiteY0" fmla="*/ 3744 h 9956"/>
                  <a:gd name="connsiteX1" fmla="*/ 721 w 9987"/>
                  <a:gd name="connsiteY1" fmla="*/ 9956 h 9956"/>
                  <a:gd name="connsiteX2" fmla="*/ 0 w 9987"/>
                  <a:gd name="connsiteY2" fmla="*/ 9956 h 9956"/>
                  <a:gd name="connsiteX3" fmla="*/ 0 w 9987"/>
                  <a:gd name="connsiteY3" fmla="*/ 7445 h 9956"/>
                  <a:gd name="connsiteX4" fmla="*/ 4994 w 9987"/>
                  <a:gd name="connsiteY4" fmla="*/ 0 h 9956"/>
                  <a:gd name="connsiteX5" fmla="*/ 9987 w 9987"/>
                  <a:gd name="connsiteY5" fmla="*/ 7445 h 9956"/>
                  <a:gd name="connsiteX6" fmla="*/ 9987 w 9987"/>
                  <a:gd name="connsiteY6" fmla="*/ 9956 h 9956"/>
                  <a:gd name="connsiteX7" fmla="*/ 9279 w 9987"/>
                  <a:gd name="connsiteY7" fmla="*/ 9956 h 9956"/>
                  <a:gd name="connsiteX8" fmla="*/ 4994 w 9987"/>
                  <a:gd name="connsiteY8" fmla="*/ 3744 h 9956"/>
                  <a:gd name="connsiteX9" fmla="*/ 4994 w 9987"/>
                  <a:gd name="connsiteY9" fmla="*/ 3744 h 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7" h="9956">
                    <a:moveTo>
                      <a:pt x="4994" y="3744"/>
                    </a:moveTo>
                    <a:lnTo>
                      <a:pt x="721" y="9956"/>
                    </a:lnTo>
                    <a:lnTo>
                      <a:pt x="0" y="9956"/>
                    </a:lnTo>
                    <a:lnTo>
                      <a:pt x="0" y="7445"/>
                    </a:lnTo>
                    <a:lnTo>
                      <a:pt x="4994" y="0"/>
                    </a:lnTo>
                    <a:lnTo>
                      <a:pt x="9987" y="7445"/>
                    </a:lnTo>
                    <a:lnTo>
                      <a:pt x="9987" y="9956"/>
                    </a:lnTo>
                    <a:lnTo>
                      <a:pt x="9279" y="9956"/>
                    </a:lnTo>
                    <a:lnTo>
                      <a:pt x="4994" y="3744"/>
                    </a:lnTo>
                    <a:lnTo>
                      <a:pt x="4994" y="3744"/>
                    </a:lnTo>
                    <a:close/>
                  </a:path>
                </a:pathLst>
              </a:custGeom>
              <a:solidFill>
                <a:schemeClr val="bg1"/>
              </a:solidFill>
              <a:ln w="254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32" name="Freeform 344"/>
              <p:cNvSpPr>
                <a:spLocks noChangeArrowheads="1"/>
              </p:cNvSpPr>
              <p:nvPr/>
            </p:nvSpPr>
            <p:spPr bwMode="auto">
              <a:xfrm>
                <a:off x="1862301" y="4178598"/>
                <a:ext cx="108225" cy="230328"/>
              </a:xfrm>
              <a:custGeom>
                <a:avLst/>
                <a:gdLst>
                  <a:gd name="T0" fmla="*/ 169 w 170"/>
                  <a:gd name="T1" fmla="*/ 367 h 368"/>
                  <a:gd name="T2" fmla="*/ 169 w 170"/>
                  <a:gd name="T3" fmla="*/ 0 h 368"/>
                  <a:gd name="T4" fmla="*/ 0 w 170"/>
                  <a:gd name="T5" fmla="*/ 0 h 368"/>
                  <a:gd name="T6" fmla="*/ 0 w 170"/>
                  <a:gd name="T7" fmla="*/ 367 h 368"/>
                </a:gdLst>
                <a:ahLst/>
                <a:cxnLst>
                  <a:cxn ang="0">
                    <a:pos x="T0" y="T1"/>
                  </a:cxn>
                  <a:cxn ang="0">
                    <a:pos x="T2" y="T3"/>
                  </a:cxn>
                  <a:cxn ang="0">
                    <a:pos x="T4" y="T5"/>
                  </a:cxn>
                  <a:cxn ang="0">
                    <a:pos x="T6" y="T7"/>
                  </a:cxn>
                </a:cxnLst>
                <a:rect l="0" t="0" r="r" b="b"/>
                <a:pathLst>
                  <a:path w="170" h="368">
                    <a:moveTo>
                      <a:pt x="169" y="367"/>
                    </a:moveTo>
                    <a:lnTo>
                      <a:pt x="169" y="0"/>
                    </a:lnTo>
                    <a:lnTo>
                      <a:pt x="0" y="0"/>
                    </a:lnTo>
                    <a:lnTo>
                      <a:pt x="0" y="36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33" name="Freeform 345"/>
              <p:cNvSpPr>
                <a:spLocks noChangeArrowheads="1"/>
              </p:cNvSpPr>
              <p:nvPr/>
            </p:nvSpPr>
            <p:spPr bwMode="auto">
              <a:xfrm>
                <a:off x="2020477" y="4231322"/>
                <a:ext cx="52727" cy="124878"/>
              </a:xfrm>
              <a:custGeom>
                <a:avLst/>
                <a:gdLst>
                  <a:gd name="T0" fmla="*/ 42 w 85"/>
                  <a:gd name="T1" fmla="*/ 197 h 198"/>
                  <a:gd name="T2" fmla="*/ 0 w 85"/>
                  <a:gd name="T3" fmla="*/ 197 h 198"/>
                  <a:gd name="T4" fmla="*/ 0 w 85"/>
                  <a:gd name="T5" fmla="*/ 0 h 198"/>
                  <a:gd name="T6" fmla="*/ 84 w 85"/>
                  <a:gd name="T7" fmla="*/ 0 h 198"/>
                  <a:gd name="T8" fmla="*/ 84 w 85"/>
                  <a:gd name="T9" fmla="*/ 197 h 198"/>
                  <a:gd name="T10" fmla="*/ 42 w 85"/>
                  <a:gd name="T11" fmla="*/ 197 h 198"/>
                </a:gdLst>
                <a:ahLst/>
                <a:cxnLst>
                  <a:cxn ang="0">
                    <a:pos x="T0" y="T1"/>
                  </a:cxn>
                  <a:cxn ang="0">
                    <a:pos x="T2" y="T3"/>
                  </a:cxn>
                  <a:cxn ang="0">
                    <a:pos x="T4" y="T5"/>
                  </a:cxn>
                  <a:cxn ang="0">
                    <a:pos x="T6" y="T7"/>
                  </a:cxn>
                  <a:cxn ang="0">
                    <a:pos x="T8" y="T9"/>
                  </a:cxn>
                  <a:cxn ang="0">
                    <a:pos x="T10" y="T11"/>
                  </a:cxn>
                </a:cxnLst>
                <a:rect l="0" t="0" r="r" b="b"/>
                <a:pathLst>
                  <a:path w="85" h="198">
                    <a:moveTo>
                      <a:pt x="42" y="197"/>
                    </a:moveTo>
                    <a:lnTo>
                      <a:pt x="0" y="197"/>
                    </a:lnTo>
                    <a:lnTo>
                      <a:pt x="0" y="0"/>
                    </a:lnTo>
                    <a:lnTo>
                      <a:pt x="84" y="0"/>
                    </a:lnTo>
                    <a:lnTo>
                      <a:pt x="84" y="197"/>
                    </a:lnTo>
                    <a:lnTo>
                      <a:pt x="42" y="19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36" name="Freeform 346"/>
              <p:cNvSpPr>
                <a:spLocks noChangeArrowheads="1"/>
              </p:cNvSpPr>
              <p:nvPr/>
            </p:nvSpPr>
            <p:spPr bwMode="auto">
              <a:xfrm>
                <a:off x="1754074" y="4231322"/>
                <a:ext cx="55501" cy="124878"/>
              </a:xfrm>
              <a:custGeom>
                <a:avLst/>
                <a:gdLst>
                  <a:gd name="T0" fmla="*/ 43 w 86"/>
                  <a:gd name="T1" fmla="*/ 197 h 198"/>
                  <a:gd name="T2" fmla="*/ 0 w 86"/>
                  <a:gd name="T3" fmla="*/ 197 h 198"/>
                  <a:gd name="T4" fmla="*/ 0 w 86"/>
                  <a:gd name="T5" fmla="*/ 0 h 198"/>
                  <a:gd name="T6" fmla="*/ 85 w 86"/>
                  <a:gd name="T7" fmla="*/ 0 h 198"/>
                  <a:gd name="T8" fmla="*/ 85 w 86"/>
                  <a:gd name="T9" fmla="*/ 197 h 198"/>
                  <a:gd name="T10" fmla="*/ 43 w 86"/>
                  <a:gd name="T11" fmla="*/ 197 h 198"/>
                </a:gdLst>
                <a:ahLst/>
                <a:cxnLst>
                  <a:cxn ang="0">
                    <a:pos x="T0" y="T1"/>
                  </a:cxn>
                  <a:cxn ang="0">
                    <a:pos x="T2" y="T3"/>
                  </a:cxn>
                  <a:cxn ang="0">
                    <a:pos x="T4" y="T5"/>
                  </a:cxn>
                  <a:cxn ang="0">
                    <a:pos x="T6" y="T7"/>
                  </a:cxn>
                  <a:cxn ang="0">
                    <a:pos x="T8" y="T9"/>
                  </a:cxn>
                  <a:cxn ang="0">
                    <a:pos x="T10" y="T11"/>
                  </a:cxn>
                </a:cxnLst>
                <a:rect l="0" t="0" r="r" b="b"/>
                <a:pathLst>
                  <a:path w="86" h="198">
                    <a:moveTo>
                      <a:pt x="43" y="197"/>
                    </a:moveTo>
                    <a:lnTo>
                      <a:pt x="0" y="197"/>
                    </a:lnTo>
                    <a:lnTo>
                      <a:pt x="0" y="0"/>
                    </a:lnTo>
                    <a:lnTo>
                      <a:pt x="85" y="0"/>
                    </a:lnTo>
                    <a:lnTo>
                      <a:pt x="85" y="197"/>
                    </a:lnTo>
                    <a:lnTo>
                      <a:pt x="43" y="19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37" name="Rectangle 19"/>
              <p:cNvSpPr/>
              <p:nvPr/>
            </p:nvSpPr>
            <p:spPr>
              <a:xfrm>
                <a:off x="1702675" y="4158593"/>
                <a:ext cx="427422" cy="252248"/>
              </a:xfrm>
              <a:custGeom>
                <a:avLst/>
                <a:gdLst>
                  <a:gd name="connsiteX0" fmla="*/ 0 w 427422"/>
                  <a:gd name="connsiteY0" fmla="*/ 0 h 252248"/>
                  <a:gd name="connsiteX1" fmla="*/ 427422 w 427422"/>
                  <a:gd name="connsiteY1" fmla="*/ 0 h 252248"/>
                  <a:gd name="connsiteX2" fmla="*/ 427422 w 427422"/>
                  <a:gd name="connsiteY2" fmla="*/ 252248 h 252248"/>
                  <a:gd name="connsiteX3" fmla="*/ 0 w 427422"/>
                  <a:gd name="connsiteY3" fmla="*/ 252248 h 252248"/>
                  <a:gd name="connsiteX4" fmla="*/ 0 w 427422"/>
                  <a:gd name="connsiteY4" fmla="*/ 0 h 252248"/>
                  <a:gd name="connsiteX0" fmla="*/ 0 w 427422"/>
                  <a:gd name="connsiteY0" fmla="*/ 0 h 252248"/>
                  <a:gd name="connsiteX1" fmla="*/ 318815 w 427422"/>
                  <a:gd name="connsiteY1" fmla="*/ 0 h 252248"/>
                  <a:gd name="connsiteX2" fmla="*/ 427422 w 427422"/>
                  <a:gd name="connsiteY2" fmla="*/ 0 h 252248"/>
                  <a:gd name="connsiteX3" fmla="*/ 427422 w 427422"/>
                  <a:gd name="connsiteY3" fmla="*/ 252248 h 252248"/>
                  <a:gd name="connsiteX4" fmla="*/ 0 w 427422"/>
                  <a:gd name="connsiteY4" fmla="*/ 252248 h 252248"/>
                  <a:gd name="connsiteX5" fmla="*/ 0 w 427422"/>
                  <a:gd name="connsiteY5" fmla="*/ 0 h 252248"/>
                  <a:gd name="connsiteX0" fmla="*/ 318815 w 427422"/>
                  <a:gd name="connsiteY0" fmla="*/ 0 h 252248"/>
                  <a:gd name="connsiteX1" fmla="*/ 427422 w 427422"/>
                  <a:gd name="connsiteY1" fmla="*/ 0 h 252248"/>
                  <a:gd name="connsiteX2" fmla="*/ 427422 w 427422"/>
                  <a:gd name="connsiteY2" fmla="*/ 252248 h 252248"/>
                  <a:gd name="connsiteX3" fmla="*/ 0 w 427422"/>
                  <a:gd name="connsiteY3" fmla="*/ 252248 h 252248"/>
                  <a:gd name="connsiteX4" fmla="*/ 0 w 427422"/>
                  <a:gd name="connsiteY4" fmla="*/ 0 h 252248"/>
                  <a:gd name="connsiteX5" fmla="*/ 410255 w 427422"/>
                  <a:gd name="connsiteY5" fmla="*/ 91440 h 252248"/>
                  <a:gd name="connsiteX0" fmla="*/ 318815 w 427422"/>
                  <a:gd name="connsiteY0" fmla="*/ 0 h 252248"/>
                  <a:gd name="connsiteX1" fmla="*/ 427422 w 427422"/>
                  <a:gd name="connsiteY1" fmla="*/ 0 h 252248"/>
                  <a:gd name="connsiteX2" fmla="*/ 427422 w 427422"/>
                  <a:gd name="connsiteY2" fmla="*/ 252248 h 252248"/>
                  <a:gd name="connsiteX3" fmla="*/ 0 w 427422"/>
                  <a:gd name="connsiteY3" fmla="*/ 252248 h 252248"/>
                  <a:gd name="connsiteX4" fmla="*/ 0 w 427422"/>
                  <a:gd name="connsiteY4" fmla="*/ 0 h 252248"/>
                  <a:gd name="connsiteX0" fmla="*/ 427422 w 427422"/>
                  <a:gd name="connsiteY0" fmla="*/ 0 h 252248"/>
                  <a:gd name="connsiteX1" fmla="*/ 427422 w 427422"/>
                  <a:gd name="connsiteY1" fmla="*/ 252248 h 252248"/>
                  <a:gd name="connsiteX2" fmla="*/ 0 w 427422"/>
                  <a:gd name="connsiteY2" fmla="*/ 252248 h 252248"/>
                  <a:gd name="connsiteX3" fmla="*/ 0 w 427422"/>
                  <a:gd name="connsiteY3" fmla="*/ 0 h 252248"/>
                </a:gdLst>
                <a:ahLst/>
                <a:cxnLst>
                  <a:cxn ang="0">
                    <a:pos x="connsiteX0" y="connsiteY0"/>
                  </a:cxn>
                  <a:cxn ang="0">
                    <a:pos x="connsiteX1" y="connsiteY1"/>
                  </a:cxn>
                  <a:cxn ang="0">
                    <a:pos x="connsiteX2" y="connsiteY2"/>
                  </a:cxn>
                  <a:cxn ang="0">
                    <a:pos x="connsiteX3" y="connsiteY3"/>
                  </a:cxn>
                </a:cxnLst>
                <a:rect l="l" t="t" r="r" b="b"/>
                <a:pathLst>
                  <a:path w="427422" h="252248">
                    <a:moveTo>
                      <a:pt x="427422" y="0"/>
                    </a:moveTo>
                    <a:lnTo>
                      <a:pt x="427422" y="252248"/>
                    </a:lnTo>
                    <a:lnTo>
                      <a:pt x="0" y="252248"/>
                    </a:lnTo>
                    <a:lnTo>
                      <a:pt x="0" y="0"/>
                    </a:lnTo>
                  </a:path>
                </a:pathLst>
              </a:custGeom>
              <a:noFill/>
              <a:ln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grpSp>
      <p:sp>
        <p:nvSpPr>
          <p:cNvPr id="239" name="Freeform 238"/>
          <p:cNvSpPr/>
          <p:nvPr/>
        </p:nvSpPr>
        <p:spPr>
          <a:xfrm flipH="1">
            <a:off x="2839727" y="1637649"/>
            <a:ext cx="3292007" cy="1857392"/>
          </a:xfrm>
          <a:custGeom>
            <a:avLst/>
            <a:gdLst>
              <a:gd name="connsiteX0" fmla="*/ 0 w 441989"/>
              <a:gd name="connsiteY0" fmla="*/ 0 h 497903"/>
              <a:gd name="connsiteX1" fmla="*/ 139870 w 441989"/>
              <a:gd name="connsiteY1" fmla="*/ 156644 h 497903"/>
              <a:gd name="connsiteX2" fmla="*/ 257361 w 441989"/>
              <a:gd name="connsiteY2" fmla="*/ 279721 h 497903"/>
              <a:gd name="connsiteX3" fmla="*/ 441989 w 441989"/>
              <a:gd name="connsiteY3" fmla="*/ 497903 h 497903"/>
              <a:gd name="connsiteX0" fmla="*/ 0 w 441989"/>
              <a:gd name="connsiteY0" fmla="*/ 0 h 497903"/>
              <a:gd name="connsiteX1" fmla="*/ 139870 w 441989"/>
              <a:gd name="connsiteY1" fmla="*/ 156644 h 497903"/>
              <a:gd name="connsiteX2" fmla="*/ 441989 w 441989"/>
              <a:gd name="connsiteY2" fmla="*/ 497903 h 497903"/>
              <a:gd name="connsiteX0" fmla="*/ 347072 w 347072"/>
              <a:gd name="connsiteY0" fmla="*/ 0 h 2511893"/>
              <a:gd name="connsiteX1" fmla="*/ 195 w 347072"/>
              <a:gd name="connsiteY1" fmla="*/ 2170634 h 2511893"/>
              <a:gd name="connsiteX2" fmla="*/ 302314 w 347072"/>
              <a:gd name="connsiteY2" fmla="*/ 2511893 h 2511893"/>
              <a:gd name="connsiteX0" fmla="*/ 895221 w 895221"/>
              <a:gd name="connsiteY0" fmla="*/ 0 h 2511893"/>
              <a:gd name="connsiteX1" fmla="*/ 54 w 895221"/>
              <a:gd name="connsiteY1" fmla="*/ 1303499 h 2511893"/>
              <a:gd name="connsiteX2" fmla="*/ 850463 w 895221"/>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89712 w 889712"/>
              <a:gd name="connsiteY0" fmla="*/ 0 h 2511893"/>
              <a:gd name="connsiteX1" fmla="*/ 140 w 889712"/>
              <a:gd name="connsiteY1" fmla="*/ 1208394 h 2511893"/>
              <a:gd name="connsiteX2" fmla="*/ 844954 w 88971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84"/>
              <a:gd name="connsiteY0" fmla="*/ 0 h 1303499"/>
              <a:gd name="connsiteX1" fmla="*/ 889572 w 889584"/>
              <a:gd name="connsiteY1" fmla="*/ 1303499 h 1303499"/>
              <a:gd name="connsiteX0" fmla="*/ 3 w 889586"/>
              <a:gd name="connsiteY0" fmla="*/ 0 h 1303499"/>
              <a:gd name="connsiteX1" fmla="*/ 889575 w 889586"/>
              <a:gd name="connsiteY1" fmla="*/ 1303499 h 1303499"/>
              <a:gd name="connsiteX0" fmla="*/ 3 w 889575"/>
              <a:gd name="connsiteY0" fmla="*/ 0 h 1303499"/>
              <a:gd name="connsiteX1" fmla="*/ 889575 w 889575"/>
              <a:gd name="connsiteY1" fmla="*/ 1303499 h 1303499"/>
              <a:gd name="connsiteX0" fmla="*/ 3 w 889575"/>
              <a:gd name="connsiteY0" fmla="*/ 0 h 1303499"/>
              <a:gd name="connsiteX1" fmla="*/ 889575 w 889575"/>
              <a:gd name="connsiteY1" fmla="*/ 1303499 h 1303499"/>
              <a:gd name="connsiteX0" fmla="*/ 732 w 890304"/>
              <a:gd name="connsiteY0" fmla="*/ 0 h 1303499"/>
              <a:gd name="connsiteX1" fmla="*/ 890304 w 890304"/>
              <a:gd name="connsiteY1" fmla="*/ 1303499 h 1303499"/>
              <a:gd name="connsiteX0" fmla="*/ 428 w 890000"/>
              <a:gd name="connsiteY0" fmla="*/ 0 h 1303499"/>
              <a:gd name="connsiteX1" fmla="*/ 890000 w 890000"/>
              <a:gd name="connsiteY1" fmla="*/ 1303499 h 1303499"/>
              <a:gd name="connsiteX0" fmla="*/ 684 w 890256"/>
              <a:gd name="connsiteY0" fmla="*/ 0 h 1303499"/>
              <a:gd name="connsiteX1" fmla="*/ 890256 w 890256"/>
              <a:gd name="connsiteY1" fmla="*/ 1303499 h 1303499"/>
              <a:gd name="connsiteX0" fmla="*/ 684 w 891461"/>
              <a:gd name="connsiteY0" fmla="*/ 0 h 1239489"/>
              <a:gd name="connsiteX1" fmla="*/ 891461 w 891461"/>
              <a:gd name="connsiteY1" fmla="*/ 1239489 h 1239489"/>
              <a:gd name="connsiteX0" fmla="*/ 684 w 891461"/>
              <a:gd name="connsiteY0" fmla="*/ 0 h 1239489"/>
              <a:gd name="connsiteX1" fmla="*/ 891461 w 891461"/>
              <a:gd name="connsiteY1" fmla="*/ 1239489 h 1239489"/>
              <a:gd name="connsiteX0" fmla="*/ 436 w 891213"/>
              <a:gd name="connsiteY0" fmla="*/ 0 h 1239489"/>
              <a:gd name="connsiteX1" fmla="*/ 891213 w 891213"/>
              <a:gd name="connsiteY1" fmla="*/ 1239489 h 1239489"/>
              <a:gd name="connsiteX0" fmla="*/ 1188 w 891965"/>
              <a:gd name="connsiteY0" fmla="*/ 0 h 1239489"/>
              <a:gd name="connsiteX1" fmla="*/ 891965 w 891965"/>
              <a:gd name="connsiteY1" fmla="*/ 1239489 h 1239489"/>
              <a:gd name="connsiteX0" fmla="*/ 1998 w 892775"/>
              <a:gd name="connsiteY0" fmla="*/ 0 h 1239489"/>
              <a:gd name="connsiteX1" fmla="*/ 892775 w 892775"/>
              <a:gd name="connsiteY1" fmla="*/ 1239489 h 1239489"/>
              <a:gd name="connsiteX0" fmla="*/ 1336 w 892113"/>
              <a:gd name="connsiteY0" fmla="*/ 0 h 1239489"/>
              <a:gd name="connsiteX1" fmla="*/ 892113 w 892113"/>
              <a:gd name="connsiteY1" fmla="*/ 1239489 h 1239489"/>
              <a:gd name="connsiteX0" fmla="*/ 1331 w 892108"/>
              <a:gd name="connsiteY0" fmla="*/ 0 h 1239489"/>
              <a:gd name="connsiteX1" fmla="*/ 892108 w 892108"/>
              <a:gd name="connsiteY1" fmla="*/ 1239489 h 1239489"/>
              <a:gd name="connsiteX0" fmla="*/ 1331 w 890903"/>
              <a:gd name="connsiteY0" fmla="*/ 0 h 1271495"/>
              <a:gd name="connsiteX1" fmla="*/ 890903 w 890903"/>
              <a:gd name="connsiteY1" fmla="*/ 1271495 h 1271495"/>
              <a:gd name="connsiteX0" fmla="*/ 1331 w 892108"/>
              <a:gd name="connsiteY0" fmla="*/ 0 h 1261893"/>
              <a:gd name="connsiteX1" fmla="*/ 892108 w 892108"/>
              <a:gd name="connsiteY1" fmla="*/ 1261893 h 1261893"/>
              <a:gd name="connsiteX0" fmla="*/ 434 w 891211"/>
              <a:gd name="connsiteY0" fmla="*/ 0 h 1261893"/>
              <a:gd name="connsiteX1" fmla="*/ 891211 w 891211"/>
              <a:gd name="connsiteY1" fmla="*/ 1261893 h 1261893"/>
              <a:gd name="connsiteX0" fmla="*/ 434 w 891211"/>
              <a:gd name="connsiteY0" fmla="*/ 0 h 1261893"/>
              <a:gd name="connsiteX1" fmla="*/ 891211 w 891211"/>
              <a:gd name="connsiteY1" fmla="*/ 1261893 h 1261893"/>
              <a:gd name="connsiteX0" fmla="*/ 433 w 891215"/>
              <a:gd name="connsiteY0" fmla="*/ 0 h 1261893"/>
              <a:gd name="connsiteX1" fmla="*/ 891210 w 891215"/>
              <a:gd name="connsiteY1" fmla="*/ 1261893 h 1261893"/>
              <a:gd name="connsiteX0" fmla="*/ 1181 w 891963"/>
              <a:gd name="connsiteY0" fmla="*/ 0 h 1261893"/>
              <a:gd name="connsiteX1" fmla="*/ 891958 w 891963"/>
              <a:gd name="connsiteY1" fmla="*/ 1261893 h 1261893"/>
              <a:gd name="connsiteX0" fmla="*/ 1163 w 892198"/>
              <a:gd name="connsiteY0" fmla="*/ 0 h 1261893"/>
              <a:gd name="connsiteX1" fmla="*/ 891940 w 892198"/>
              <a:gd name="connsiteY1" fmla="*/ 1261893 h 1261893"/>
              <a:gd name="connsiteX0" fmla="*/ 518 w 891556"/>
              <a:gd name="connsiteY0" fmla="*/ 0 h 1261893"/>
              <a:gd name="connsiteX1" fmla="*/ 891295 w 891556"/>
              <a:gd name="connsiteY1" fmla="*/ 1261893 h 1261893"/>
              <a:gd name="connsiteX0" fmla="*/ 208 w 891249"/>
              <a:gd name="connsiteY0" fmla="*/ 0 h 1261893"/>
              <a:gd name="connsiteX1" fmla="*/ 890985 w 891249"/>
              <a:gd name="connsiteY1" fmla="*/ 1261893 h 1261893"/>
              <a:gd name="connsiteX0" fmla="*/ 209 w 891080"/>
              <a:gd name="connsiteY0" fmla="*/ 0 h 1261893"/>
              <a:gd name="connsiteX1" fmla="*/ 890986 w 891080"/>
              <a:gd name="connsiteY1" fmla="*/ 1261893 h 1261893"/>
              <a:gd name="connsiteX0" fmla="*/ 126 w 890998"/>
              <a:gd name="connsiteY0" fmla="*/ 0 h 1261893"/>
              <a:gd name="connsiteX1" fmla="*/ 890903 w 890998"/>
              <a:gd name="connsiteY1" fmla="*/ 1261893 h 1261893"/>
              <a:gd name="connsiteX0" fmla="*/ 0 w 890876"/>
              <a:gd name="connsiteY0" fmla="*/ 0 h 1261893"/>
              <a:gd name="connsiteX1" fmla="*/ 890777 w 890876"/>
              <a:gd name="connsiteY1" fmla="*/ 1261893 h 1261893"/>
              <a:gd name="connsiteX0" fmla="*/ 0 w 890877"/>
              <a:gd name="connsiteY0" fmla="*/ 0 h 1261893"/>
              <a:gd name="connsiteX1" fmla="*/ 890777 w 890877"/>
              <a:gd name="connsiteY1" fmla="*/ 1261893 h 1261893"/>
              <a:gd name="connsiteX0" fmla="*/ 0 w 890875"/>
              <a:gd name="connsiteY0" fmla="*/ 0 h 1261893"/>
              <a:gd name="connsiteX1" fmla="*/ 890777 w 890875"/>
              <a:gd name="connsiteY1" fmla="*/ 1261893 h 1261893"/>
            </a:gdLst>
            <a:ahLst/>
            <a:cxnLst>
              <a:cxn ang="0">
                <a:pos x="connsiteX0" y="connsiteY0"/>
              </a:cxn>
              <a:cxn ang="0">
                <a:pos x="connsiteX1" y="connsiteY1"/>
              </a:cxn>
            </a:cxnLst>
            <a:rect l="l" t="t" r="r" b="b"/>
            <a:pathLst>
              <a:path w="890875" h="1261893">
                <a:moveTo>
                  <a:pt x="0" y="0"/>
                </a:moveTo>
                <a:cubicBezTo>
                  <a:pt x="20137" y="1343309"/>
                  <a:pt x="901587" y="686112"/>
                  <a:pt x="890777" y="1261893"/>
                </a:cubicBezTo>
              </a:path>
            </a:pathLst>
          </a:custGeom>
          <a:ln w="12700" cmpd="sng">
            <a:solidFill>
              <a:schemeClr val="tx2"/>
            </a:solidFill>
            <a:prstDash val="dash"/>
            <a:headEnd type="none" w="med" len="med"/>
            <a:tailEnd type="none" w="med" len="med"/>
          </a:ln>
        </p:spPr>
        <p:txBody>
          <a:bodyPr rtlCol="0" anchor="ctr"/>
          <a:lstStyle/>
          <a:p>
            <a:pPr algn="ctr" defTabSz="457024" fontAlgn="auto">
              <a:spcBef>
                <a:spcPts val="0"/>
              </a:spcBef>
              <a:spcAft>
                <a:spcPts val="0"/>
              </a:spcAft>
            </a:pPr>
            <a:endParaRPr lang="en-US" sz="1350">
              <a:solidFill>
                <a:srgbClr val="5E81D3"/>
              </a:solidFill>
              <a:latin typeface="Franklin Gothic Book"/>
              <a:ea typeface="ＭＳ Ｐゴシック"/>
            </a:endParaRPr>
          </a:p>
        </p:txBody>
      </p:sp>
      <p:sp>
        <p:nvSpPr>
          <p:cNvPr id="242" name="Freeform 241"/>
          <p:cNvSpPr/>
          <p:nvPr/>
        </p:nvSpPr>
        <p:spPr>
          <a:xfrm flipH="1">
            <a:off x="1661334" y="1640077"/>
            <a:ext cx="4254538" cy="1903554"/>
          </a:xfrm>
          <a:custGeom>
            <a:avLst/>
            <a:gdLst>
              <a:gd name="connsiteX0" fmla="*/ 0 w 441989"/>
              <a:gd name="connsiteY0" fmla="*/ 0 h 497903"/>
              <a:gd name="connsiteX1" fmla="*/ 139870 w 441989"/>
              <a:gd name="connsiteY1" fmla="*/ 156644 h 497903"/>
              <a:gd name="connsiteX2" fmla="*/ 257361 w 441989"/>
              <a:gd name="connsiteY2" fmla="*/ 279721 h 497903"/>
              <a:gd name="connsiteX3" fmla="*/ 441989 w 441989"/>
              <a:gd name="connsiteY3" fmla="*/ 497903 h 497903"/>
              <a:gd name="connsiteX0" fmla="*/ 0 w 441989"/>
              <a:gd name="connsiteY0" fmla="*/ 0 h 497903"/>
              <a:gd name="connsiteX1" fmla="*/ 139870 w 441989"/>
              <a:gd name="connsiteY1" fmla="*/ 156644 h 497903"/>
              <a:gd name="connsiteX2" fmla="*/ 441989 w 441989"/>
              <a:gd name="connsiteY2" fmla="*/ 497903 h 497903"/>
              <a:gd name="connsiteX0" fmla="*/ 347072 w 347072"/>
              <a:gd name="connsiteY0" fmla="*/ 0 h 2511893"/>
              <a:gd name="connsiteX1" fmla="*/ 195 w 347072"/>
              <a:gd name="connsiteY1" fmla="*/ 2170634 h 2511893"/>
              <a:gd name="connsiteX2" fmla="*/ 302314 w 347072"/>
              <a:gd name="connsiteY2" fmla="*/ 2511893 h 2511893"/>
              <a:gd name="connsiteX0" fmla="*/ 895221 w 895221"/>
              <a:gd name="connsiteY0" fmla="*/ 0 h 2511893"/>
              <a:gd name="connsiteX1" fmla="*/ 54 w 895221"/>
              <a:gd name="connsiteY1" fmla="*/ 1303499 h 2511893"/>
              <a:gd name="connsiteX2" fmla="*/ 850463 w 895221"/>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89712 w 889712"/>
              <a:gd name="connsiteY0" fmla="*/ 0 h 2511893"/>
              <a:gd name="connsiteX1" fmla="*/ 140 w 889712"/>
              <a:gd name="connsiteY1" fmla="*/ 1208394 h 2511893"/>
              <a:gd name="connsiteX2" fmla="*/ 844954 w 88971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4 w 889578"/>
              <a:gd name="connsiteY0" fmla="*/ 0 h 1303499"/>
              <a:gd name="connsiteX1" fmla="*/ 889576 w 889578"/>
              <a:gd name="connsiteY1" fmla="*/ 1303499 h 1303499"/>
              <a:gd name="connsiteX0" fmla="*/ 4 w 889576"/>
              <a:gd name="connsiteY0" fmla="*/ 0 h 1303499"/>
              <a:gd name="connsiteX1" fmla="*/ 889576 w 889576"/>
              <a:gd name="connsiteY1" fmla="*/ 1303499 h 1303499"/>
              <a:gd name="connsiteX0" fmla="*/ 0 w 889572"/>
              <a:gd name="connsiteY0" fmla="*/ 0 h 1303499"/>
              <a:gd name="connsiteX1" fmla="*/ 889572 w 889572"/>
              <a:gd name="connsiteY1" fmla="*/ 1303499 h 1303499"/>
              <a:gd name="connsiteX0" fmla="*/ 1 w 889573"/>
              <a:gd name="connsiteY0" fmla="*/ 0 h 1303499"/>
              <a:gd name="connsiteX1" fmla="*/ 889573 w 889573"/>
              <a:gd name="connsiteY1" fmla="*/ 1303499 h 1303499"/>
              <a:gd name="connsiteX0" fmla="*/ 4 w 889576"/>
              <a:gd name="connsiteY0" fmla="*/ 0 h 1303499"/>
              <a:gd name="connsiteX1" fmla="*/ 889576 w 889576"/>
              <a:gd name="connsiteY1" fmla="*/ 1303499 h 1303499"/>
              <a:gd name="connsiteX0" fmla="*/ 4 w 889578"/>
              <a:gd name="connsiteY0" fmla="*/ 0 h 1303499"/>
              <a:gd name="connsiteX1" fmla="*/ 889576 w 889578"/>
              <a:gd name="connsiteY1" fmla="*/ 1303499 h 1303499"/>
              <a:gd name="connsiteX0" fmla="*/ 4 w 890310"/>
              <a:gd name="connsiteY0" fmla="*/ 0 h 1303499"/>
              <a:gd name="connsiteX1" fmla="*/ 889576 w 890310"/>
              <a:gd name="connsiteY1" fmla="*/ 1303499 h 1303499"/>
              <a:gd name="connsiteX0" fmla="*/ 536 w 890824"/>
              <a:gd name="connsiteY0" fmla="*/ 0 h 1303499"/>
              <a:gd name="connsiteX1" fmla="*/ 890108 w 890824"/>
              <a:gd name="connsiteY1" fmla="*/ 1303499 h 1303499"/>
              <a:gd name="connsiteX0" fmla="*/ 141 w 890439"/>
              <a:gd name="connsiteY0" fmla="*/ 0 h 1303499"/>
              <a:gd name="connsiteX1" fmla="*/ 889713 w 890439"/>
              <a:gd name="connsiteY1" fmla="*/ 1303499 h 1303499"/>
              <a:gd name="connsiteX0" fmla="*/ 143 w 889749"/>
              <a:gd name="connsiteY0" fmla="*/ 0 h 1303499"/>
              <a:gd name="connsiteX1" fmla="*/ 889715 w 889749"/>
              <a:gd name="connsiteY1" fmla="*/ 1303499 h 1303499"/>
              <a:gd name="connsiteX0" fmla="*/ 25 w 889631"/>
              <a:gd name="connsiteY0" fmla="*/ 0 h 1303499"/>
              <a:gd name="connsiteX1" fmla="*/ 889597 w 889631"/>
              <a:gd name="connsiteY1" fmla="*/ 1303499 h 1303499"/>
              <a:gd name="connsiteX0" fmla="*/ 25 w 889631"/>
              <a:gd name="connsiteY0" fmla="*/ 0 h 1303499"/>
              <a:gd name="connsiteX1" fmla="*/ 889597 w 889631"/>
              <a:gd name="connsiteY1" fmla="*/ 1303499 h 1303499"/>
              <a:gd name="connsiteX0" fmla="*/ 0 w 889608"/>
              <a:gd name="connsiteY0" fmla="*/ 0 h 1303499"/>
              <a:gd name="connsiteX1" fmla="*/ 889572 w 889608"/>
              <a:gd name="connsiteY1" fmla="*/ 1303499 h 1303499"/>
              <a:gd name="connsiteX0" fmla="*/ 0 w 889572"/>
              <a:gd name="connsiteY0" fmla="*/ 0 h 1303499"/>
              <a:gd name="connsiteX1" fmla="*/ 889572 w 889572"/>
              <a:gd name="connsiteY1" fmla="*/ 1303499 h 1303499"/>
              <a:gd name="connsiteX0" fmla="*/ 0 w 891701"/>
              <a:gd name="connsiteY0" fmla="*/ 0 h 1384803"/>
              <a:gd name="connsiteX1" fmla="*/ 891701 w 891701"/>
              <a:gd name="connsiteY1" fmla="*/ 1384803 h 1384803"/>
              <a:gd name="connsiteX0" fmla="*/ 0 w 891701"/>
              <a:gd name="connsiteY0" fmla="*/ 0 h 1384803"/>
              <a:gd name="connsiteX1" fmla="*/ 891701 w 891701"/>
              <a:gd name="connsiteY1" fmla="*/ 1384803 h 1384803"/>
            </a:gdLst>
            <a:ahLst/>
            <a:cxnLst>
              <a:cxn ang="0">
                <a:pos x="connsiteX0" y="connsiteY0"/>
              </a:cxn>
              <a:cxn ang="0">
                <a:pos x="connsiteX1" y="connsiteY1"/>
              </a:cxn>
            </a:cxnLst>
            <a:rect l="l" t="t" r="r" b="b"/>
            <a:pathLst>
              <a:path w="891701" h="1384803">
                <a:moveTo>
                  <a:pt x="0" y="0"/>
                </a:moveTo>
                <a:cubicBezTo>
                  <a:pt x="22939" y="1347732"/>
                  <a:pt x="889683" y="222778"/>
                  <a:pt x="891701" y="1384803"/>
                </a:cubicBezTo>
              </a:path>
            </a:pathLst>
          </a:custGeom>
          <a:ln w="12700" cmpd="sng">
            <a:solidFill>
              <a:schemeClr val="tx2"/>
            </a:solidFill>
            <a:prstDash val="dash"/>
            <a:headEnd type="none" w="med" len="med"/>
            <a:tailEnd type="none" w="med" len="med"/>
          </a:ln>
        </p:spPr>
        <p:txBody>
          <a:bodyPr rtlCol="0" anchor="ctr"/>
          <a:lstStyle/>
          <a:p>
            <a:pPr algn="ctr" defTabSz="457024" fontAlgn="auto">
              <a:spcBef>
                <a:spcPts val="0"/>
              </a:spcBef>
              <a:spcAft>
                <a:spcPts val="0"/>
              </a:spcAft>
            </a:pPr>
            <a:endParaRPr lang="en-US" sz="1350">
              <a:solidFill>
                <a:srgbClr val="5E81D3"/>
              </a:solidFill>
              <a:latin typeface="Franklin Gothic Book"/>
              <a:ea typeface="ＭＳ Ｐゴシック"/>
            </a:endParaRPr>
          </a:p>
        </p:txBody>
      </p:sp>
      <p:sp>
        <p:nvSpPr>
          <p:cNvPr id="243" name="Freeform 242"/>
          <p:cNvSpPr/>
          <p:nvPr/>
        </p:nvSpPr>
        <p:spPr>
          <a:xfrm flipH="1">
            <a:off x="1122288" y="1639384"/>
            <a:ext cx="4589082" cy="1061335"/>
          </a:xfrm>
          <a:custGeom>
            <a:avLst/>
            <a:gdLst>
              <a:gd name="connsiteX0" fmla="*/ 0 w 441989"/>
              <a:gd name="connsiteY0" fmla="*/ 0 h 497903"/>
              <a:gd name="connsiteX1" fmla="*/ 139870 w 441989"/>
              <a:gd name="connsiteY1" fmla="*/ 156644 h 497903"/>
              <a:gd name="connsiteX2" fmla="*/ 257361 w 441989"/>
              <a:gd name="connsiteY2" fmla="*/ 279721 h 497903"/>
              <a:gd name="connsiteX3" fmla="*/ 441989 w 441989"/>
              <a:gd name="connsiteY3" fmla="*/ 497903 h 497903"/>
              <a:gd name="connsiteX0" fmla="*/ 0 w 441989"/>
              <a:gd name="connsiteY0" fmla="*/ 0 h 497903"/>
              <a:gd name="connsiteX1" fmla="*/ 139870 w 441989"/>
              <a:gd name="connsiteY1" fmla="*/ 156644 h 497903"/>
              <a:gd name="connsiteX2" fmla="*/ 441989 w 441989"/>
              <a:gd name="connsiteY2" fmla="*/ 497903 h 497903"/>
              <a:gd name="connsiteX0" fmla="*/ 347072 w 347072"/>
              <a:gd name="connsiteY0" fmla="*/ 0 h 2511893"/>
              <a:gd name="connsiteX1" fmla="*/ 195 w 347072"/>
              <a:gd name="connsiteY1" fmla="*/ 2170634 h 2511893"/>
              <a:gd name="connsiteX2" fmla="*/ 302314 w 347072"/>
              <a:gd name="connsiteY2" fmla="*/ 2511893 h 2511893"/>
              <a:gd name="connsiteX0" fmla="*/ 895221 w 895221"/>
              <a:gd name="connsiteY0" fmla="*/ 0 h 2511893"/>
              <a:gd name="connsiteX1" fmla="*/ 54 w 895221"/>
              <a:gd name="connsiteY1" fmla="*/ 1303499 h 2511893"/>
              <a:gd name="connsiteX2" fmla="*/ 850463 w 895221"/>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89712 w 889712"/>
              <a:gd name="connsiteY0" fmla="*/ 0 h 2511893"/>
              <a:gd name="connsiteX1" fmla="*/ 140 w 889712"/>
              <a:gd name="connsiteY1" fmla="*/ 1208394 h 2511893"/>
              <a:gd name="connsiteX2" fmla="*/ 844954 w 88971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670"/>
              <a:gd name="connsiteY0" fmla="*/ 0 h 1303499"/>
              <a:gd name="connsiteX1" fmla="*/ 889572 w 889670"/>
              <a:gd name="connsiteY1" fmla="*/ 1303499 h 1303499"/>
              <a:gd name="connsiteX0" fmla="*/ 0 w 889670"/>
              <a:gd name="connsiteY0" fmla="*/ 0 h 1303499"/>
              <a:gd name="connsiteX1" fmla="*/ 889572 w 889670"/>
              <a:gd name="connsiteY1" fmla="*/ 1303499 h 1303499"/>
              <a:gd name="connsiteX0" fmla="*/ 0 w 889670"/>
              <a:gd name="connsiteY0" fmla="*/ 0 h 1303499"/>
              <a:gd name="connsiteX1" fmla="*/ 889572 w 889670"/>
              <a:gd name="connsiteY1" fmla="*/ 1303499 h 1303499"/>
              <a:gd name="connsiteX0" fmla="*/ 0 w 889574"/>
              <a:gd name="connsiteY0" fmla="*/ 0 h 1303499"/>
              <a:gd name="connsiteX1" fmla="*/ 889572 w 889574"/>
              <a:gd name="connsiteY1" fmla="*/ 1303499 h 1303499"/>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3"/>
              <a:gd name="connsiteY0" fmla="*/ 0 h 1303499"/>
              <a:gd name="connsiteX1" fmla="*/ 889572 w 889573"/>
              <a:gd name="connsiteY1" fmla="*/ 1303499 h 1303499"/>
              <a:gd name="connsiteX0" fmla="*/ 234 w 889807"/>
              <a:gd name="connsiteY0" fmla="*/ 0 h 1303499"/>
              <a:gd name="connsiteX1" fmla="*/ 889806 w 889807"/>
              <a:gd name="connsiteY1" fmla="*/ 1303499 h 1303499"/>
              <a:gd name="connsiteX0" fmla="*/ 72 w 889645"/>
              <a:gd name="connsiteY0" fmla="*/ 0 h 1303499"/>
              <a:gd name="connsiteX1" fmla="*/ 889644 w 889645"/>
              <a:gd name="connsiteY1" fmla="*/ 1303499 h 1303499"/>
              <a:gd name="connsiteX0" fmla="*/ 69 w 890790"/>
              <a:gd name="connsiteY0" fmla="*/ 0 h 1303499"/>
              <a:gd name="connsiteX1" fmla="*/ 889641 w 890790"/>
              <a:gd name="connsiteY1" fmla="*/ 1303499 h 1303499"/>
              <a:gd name="connsiteX0" fmla="*/ 69 w 889960"/>
              <a:gd name="connsiteY0" fmla="*/ 0 h 1303499"/>
              <a:gd name="connsiteX1" fmla="*/ 889641 w 889960"/>
              <a:gd name="connsiteY1" fmla="*/ 1303499 h 1303499"/>
              <a:gd name="connsiteX0" fmla="*/ 69 w 890122"/>
              <a:gd name="connsiteY0" fmla="*/ 0 h 1303499"/>
              <a:gd name="connsiteX1" fmla="*/ 889641 w 890122"/>
              <a:gd name="connsiteY1" fmla="*/ 1303499 h 1303499"/>
              <a:gd name="connsiteX0" fmla="*/ 69 w 890314"/>
              <a:gd name="connsiteY0" fmla="*/ 0 h 1303499"/>
              <a:gd name="connsiteX1" fmla="*/ 889641 w 890314"/>
              <a:gd name="connsiteY1" fmla="*/ 1303499 h 1303499"/>
              <a:gd name="connsiteX0" fmla="*/ 71 w 889643"/>
              <a:gd name="connsiteY0" fmla="*/ 0 h 1303499"/>
              <a:gd name="connsiteX1" fmla="*/ 889643 w 889643"/>
              <a:gd name="connsiteY1" fmla="*/ 1303499 h 1303499"/>
              <a:gd name="connsiteX0" fmla="*/ 0 w 889572"/>
              <a:gd name="connsiteY0" fmla="*/ 0 h 1303499"/>
              <a:gd name="connsiteX1" fmla="*/ 889572 w 889572"/>
              <a:gd name="connsiteY1" fmla="*/ 1303499 h 1303499"/>
            </a:gdLst>
            <a:ahLst/>
            <a:cxnLst>
              <a:cxn ang="0">
                <a:pos x="connsiteX0" y="connsiteY0"/>
              </a:cxn>
              <a:cxn ang="0">
                <a:pos x="connsiteX1" y="connsiteY1"/>
              </a:cxn>
            </a:cxnLst>
            <a:rect l="l" t="t" r="r" b="b"/>
            <a:pathLst>
              <a:path w="889572" h="1303499">
                <a:moveTo>
                  <a:pt x="0" y="0"/>
                </a:moveTo>
                <a:cubicBezTo>
                  <a:pt x="6891" y="1693614"/>
                  <a:pt x="889376" y="-370738"/>
                  <a:pt x="889572" y="1303499"/>
                </a:cubicBezTo>
              </a:path>
            </a:pathLst>
          </a:custGeom>
          <a:ln w="12700" cmpd="sng">
            <a:solidFill>
              <a:schemeClr val="tx2"/>
            </a:solidFill>
            <a:prstDash val="dash"/>
            <a:headEnd type="none" w="med" len="med"/>
            <a:tailEnd type="none" w="med" len="med"/>
          </a:ln>
        </p:spPr>
        <p:txBody>
          <a:bodyPr rtlCol="0" anchor="ctr"/>
          <a:lstStyle/>
          <a:p>
            <a:pPr algn="ctr" defTabSz="457024" fontAlgn="auto">
              <a:spcBef>
                <a:spcPts val="0"/>
              </a:spcBef>
              <a:spcAft>
                <a:spcPts val="0"/>
              </a:spcAft>
            </a:pPr>
            <a:endParaRPr lang="en-US" sz="1350">
              <a:solidFill>
                <a:srgbClr val="5E81D3"/>
              </a:solidFill>
              <a:latin typeface="Franklin Gothic Book"/>
              <a:ea typeface="ＭＳ Ｐゴシック"/>
            </a:endParaRPr>
          </a:p>
        </p:txBody>
      </p:sp>
      <p:sp>
        <p:nvSpPr>
          <p:cNvPr id="244" name="Freeform 243"/>
          <p:cNvSpPr/>
          <p:nvPr/>
        </p:nvSpPr>
        <p:spPr>
          <a:xfrm flipH="1">
            <a:off x="4084513" y="1637648"/>
            <a:ext cx="2275821" cy="2271887"/>
          </a:xfrm>
          <a:custGeom>
            <a:avLst/>
            <a:gdLst>
              <a:gd name="connsiteX0" fmla="*/ 0 w 441989"/>
              <a:gd name="connsiteY0" fmla="*/ 0 h 497903"/>
              <a:gd name="connsiteX1" fmla="*/ 139870 w 441989"/>
              <a:gd name="connsiteY1" fmla="*/ 156644 h 497903"/>
              <a:gd name="connsiteX2" fmla="*/ 257361 w 441989"/>
              <a:gd name="connsiteY2" fmla="*/ 279721 h 497903"/>
              <a:gd name="connsiteX3" fmla="*/ 441989 w 441989"/>
              <a:gd name="connsiteY3" fmla="*/ 497903 h 497903"/>
              <a:gd name="connsiteX0" fmla="*/ 0 w 441989"/>
              <a:gd name="connsiteY0" fmla="*/ 0 h 497903"/>
              <a:gd name="connsiteX1" fmla="*/ 139870 w 441989"/>
              <a:gd name="connsiteY1" fmla="*/ 156644 h 497903"/>
              <a:gd name="connsiteX2" fmla="*/ 441989 w 441989"/>
              <a:gd name="connsiteY2" fmla="*/ 497903 h 497903"/>
              <a:gd name="connsiteX0" fmla="*/ 347072 w 347072"/>
              <a:gd name="connsiteY0" fmla="*/ 0 h 2511893"/>
              <a:gd name="connsiteX1" fmla="*/ 195 w 347072"/>
              <a:gd name="connsiteY1" fmla="*/ 2170634 h 2511893"/>
              <a:gd name="connsiteX2" fmla="*/ 302314 w 347072"/>
              <a:gd name="connsiteY2" fmla="*/ 2511893 h 2511893"/>
              <a:gd name="connsiteX0" fmla="*/ 895221 w 895221"/>
              <a:gd name="connsiteY0" fmla="*/ 0 h 2511893"/>
              <a:gd name="connsiteX1" fmla="*/ 54 w 895221"/>
              <a:gd name="connsiteY1" fmla="*/ 1303499 h 2511893"/>
              <a:gd name="connsiteX2" fmla="*/ 850463 w 895221"/>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89712 w 889712"/>
              <a:gd name="connsiteY0" fmla="*/ 0 h 2511893"/>
              <a:gd name="connsiteX1" fmla="*/ 140 w 889712"/>
              <a:gd name="connsiteY1" fmla="*/ 1208394 h 2511893"/>
              <a:gd name="connsiteX2" fmla="*/ 844954 w 88971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84"/>
              <a:gd name="connsiteY0" fmla="*/ 0 h 1303499"/>
              <a:gd name="connsiteX1" fmla="*/ 889572 w 889584"/>
              <a:gd name="connsiteY1" fmla="*/ 1303499 h 1303499"/>
              <a:gd name="connsiteX0" fmla="*/ 3 w 889586"/>
              <a:gd name="connsiteY0" fmla="*/ 0 h 1303499"/>
              <a:gd name="connsiteX1" fmla="*/ 889575 w 889586"/>
              <a:gd name="connsiteY1" fmla="*/ 1303499 h 1303499"/>
              <a:gd name="connsiteX0" fmla="*/ 3 w 889575"/>
              <a:gd name="connsiteY0" fmla="*/ 0 h 1303499"/>
              <a:gd name="connsiteX1" fmla="*/ 889575 w 889575"/>
              <a:gd name="connsiteY1" fmla="*/ 1303499 h 1303499"/>
              <a:gd name="connsiteX0" fmla="*/ 3 w 889575"/>
              <a:gd name="connsiteY0" fmla="*/ 0 h 1303499"/>
              <a:gd name="connsiteX1" fmla="*/ 889575 w 889575"/>
              <a:gd name="connsiteY1" fmla="*/ 1303499 h 1303499"/>
              <a:gd name="connsiteX0" fmla="*/ 732 w 890304"/>
              <a:gd name="connsiteY0" fmla="*/ 0 h 1303499"/>
              <a:gd name="connsiteX1" fmla="*/ 890304 w 890304"/>
              <a:gd name="connsiteY1" fmla="*/ 1303499 h 1303499"/>
              <a:gd name="connsiteX0" fmla="*/ 428 w 890000"/>
              <a:gd name="connsiteY0" fmla="*/ 0 h 1303499"/>
              <a:gd name="connsiteX1" fmla="*/ 890000 w 890000"/>
              <a:gd name="connsiteY1" fmla="*/ 1303499 h 1303499"/>
              <a:gd name="connsiteX0" fmla="*/ 684 w 890256"/>
              <a:gd name="connsiteY0" fmla="*/ 0 h 1303499"/>
              <a:gd name="connsiteX1" fmla="*/ 890256 w 890256"/>
              <a:gd name="connsiteY1" fmla="*/ 1303499 h 1303499"/>
              <a:gd name="connsiteX0" fmla="*/ 684 w 891461"/>
              <a:gd name="connsiteY0" fmla="*/ 0 h 1239489"/>
              <a:gd name="connsiteX1" fmla="*/ 891461 w 891461"/>
              <a:gd name="connsiteY1" fmla="*/ 1239489 h 1239489"/>
              <a:gd name="connsiteX0" fmla="*/ 684 w 891461"/>
              <a:gd name="connsiteY0" fmla="*/ 0 h 1239489"/>
              <a:gd name="connsiteX1" fmla="*/ 891461 w 891461"/>
              <a:gd name="connsiteY1" fmla="*/ 1239489 h 1239489"/>
              <a:gd name="connsiteX0" fmla="*/ 436 w 891213"/>
              <a:gd name="connsiteY0" fmla="*/ 0 h 1239489"/>
              <a:gd name="connsiteX1" fmla="*/ 891213 w 891213"/>
              <a:gd name="connsiteY1" fmla="*/ 1239489 h 1239489"/>
              <a:gd name="connsiteX0" fmla="*/ 1188 w 891965"/>
              <a:gd name="connsiteY0" fmla="*/ 0 h 1239489"/>
              <a:gd name="connsiteX1" fmla="*/ 891965 w 891965"/>
              <a:gd name="connsiteY1" fmla="*/ 1239489 h 1239489"/>
              <a:gd name="connsiteX0" fmla="*/ 1998 w 892775"/>
              <a:gd name="connsiteY0" fmla="*/ 0 h 1239489"/>
              <a:gd name="connsiteX1" fmla="*/ 892775 w 892775"/>
              <a:gd name="connsiteY1" fmla="*/ 1239489 h 1239489"/>
              <a:gd name="connsiteX0" fmla="*/ 1336 w 892113"/>
              <a:gd name="connsiteY0" fmla="*/ 0 h 1239489"/>
              <a:gd name="connsiteX1" fmla="*/ 892113 w 892113"/>
              <a:gd name="connsiteY1" fmla="*/ 1239489 h 1239489"/>
              <a:gd name="connsiteX0" fmla="*/ 1331 w 892108"/>
              <a:gd name="connsiteY0" fmla="*/ 0 h 1239489"/>
              <a:gd name="connsiteX1" fmla="*/ 892108 w 892108"/>
              <a:gd name="connsiteY1" fmla="*/ 1239489 h 1239489"/>
              <a:gd name="connsiteX0" fmla="*/ 1331 w 890903"/>
              <a:gd name="connsiteY0" fmla="*/ 0 h 1271495"/>
              <a:gd name="connsiteX1" fmla="*/ 890903 w 890903"/>
              <a:gd name="connsiteY1" fmla="*/ 1271495 h 1271495"/>
              <a:gd name="connsiteX0" fmla="*/ 1331 w 892108"/>
              <a:gd name="connsiteY0" fmla="*/ 0 h 1261893"/>
              <a:gd name="connsiteX1" fmla="*/ 892108 w 892108"/>
              <a:gd name="connsiteY1" fmla="*/ 1261893 h 1261893"/>
              <a:gd name="connsiteX0" fmla="*/ 434 w 891211"/>
              <a:gd name="connsiteY0" fmla="*/ 0 h 1261893"/>
              <a:gd name="connsiteX1" fmla="*/ 891211 w 891211"/>
              <a:gd name="connsiteY1" fmla="*/ 1261893 h 1261893"/>
              <a:gd name="connsiteX0" fmla="*/ 434 w 891211"/>
              <a:gd name="connsiteY0" fmla="*/ 0 h 1261893"/>
              <a:gd name="connsiteX1" fmla="*/ 891211 w 891211"/>
              <a:gd name="connsiteY1" fmla="*/ 1261893 h 1261893"/>
              <a:gd name="connsiteX0" fmla="*/ 433 w 891215"/>
              <a:gd name="connsiteY0" fmla="*/ 0 h 1261893"/>
              <a:gd name="connsiteX1" fmla="*/ 891210 w 891215"/>
              <a:gd name="connsiteY1" fmla="*/ 1261893 h 1261893"/>
              <a:gd name="connsiteX0" fmla="*/ 1181 w 891963"/>
              <a:gd name="connsiteY0" fmla="*/ 0 h 1261893"/>
              <a:gd name="connsiteX1" fmla="*/ 891958 w 891963"/>
              <a:gd name="connsiteY1" fmla="*/ 1261893 h 1261893"/>
              <a:gd name="connsiteX0" fmla="*/ 1163 w 892198"/>
              <a:gd name="connsiteY0" fmla="*/ 0 h 1261893"/>
              <a:gd name="connsiteX1" fmla="*/ 891940 w 892198"/>
              <a:gd name="connsiteY1" fmla="*/ 1261893 h 1261893"/>
              <a:gd name="connsiteX0" fmla="*/ 518 w 891556"/>
              <a:gd name="connsiteY0" fmla="*/ 0 h 1261893"/>
              <a:gd name="connsiteX1" fmla="*/ 891295 w 891556"/>
              <a:gd name="connsiteY1" fmla="*/ 1261893 h 1261893"/>
              <a:gd name="connsiteX0" fmla="*/ 208 w 891249"/>
              <a:gd name="connsiteY0" fmla="*/ 0 h 1261893"/>
              <a:gd name="connsiteX1" fmla="*/ 890985 w 891249"/>
              <a:gd name="connsiteY1" fmla="*/ 1261893 h 1261893"/>
              <a:gd name="connsiteX0" fmla="*/ 209 w 891080"/>
              <a:gd name="connsiteY0" fmla="*/ 0 h 1261893"/>
              <a:gd name="connsiteX1" fmla="*/ 890986 w 891080"/>
              <a:gd name="connsiteY1" fmla="*/ 1261893 h 1261893"/>
              <a:gd name="connsiteX0" fmla="*/ 126 w 890998"/>
              <a:gd name="connsiteY0" fmla="*/ 0 h 1261893"/>
              <a:gd name="connsiteX1" fmla="*/ 890903 w 890998"/>
              <a:gd name="connsiteY1" fmla="*/ 1261893 h 1261893"/>
              <a:gd name="connsiteX0" fmla="*/ 0 w 890876"/>
              <a:gd name="connsiteY0" fmla="*/ 0 h 1261893"/>
              <a:gd name="connsiteX1" fmla="*/ 890777 w 890876"/>
              <a:gd name="connsiteY1" fmla="*/ 1261893 h 1261893"/>
              <a:gd name="connsiteX0" fmla="*/ 0 w 890877"/>
              <a:gd name="connsiteY0" fmla="*/ 0 h 1261893"/>
              <a:gd name="connsiteX1" fmla="*/ 890777 w 890877"/>
              <a:gd name="connsiteY1" fmla="*/ 1261893 h 1261893"/>
            </a:gdLst>
            <a:ahLst/>
            <a:cxnLst>
              <a:cxn ang="0">
                <a:pos x="connsiteX0" y="connsiteY0"/>
              </a:cxn>
              <a:cxn ang="0">
                <a:pos x="connsiteX1" y="connsiteY1"/>
              </a:cxn>
            </a:cxnLst>
            <a:rect l="l" t="t" r="r" b="b"/>
            <a:pathLst>
              <a:path w="890877" h="1261893">
                <a:moveTo>
                  <a:pt x="0" y="0"/>
                </a:moveTo>
                <a:cubicBezTo>
                  <a:pt x="33884" y="1056851"/>
                  <a:pt x="901587" y="686112"/>
                  <a:pt x="890777" y="1261893"/>
                </a:cubicBezTo>
              </a:path>
            </a:pathLst>
          </a:custGeom>
          <a:ln w="12700" cmpd="sng">
            <a:solidFill>
              <a:schemeClr val="tx2"/>
            </a:solidFill>
            <a:prstDash val="dash"/>
            <a:headEnd type="none" w="med" len="med"/>
            <a:tailEnd type="none" w="med" len="med"/>
          </a:ln>
        </p:spPr>
        <p:txBody>
          <a:bodyPr rtlCol="0" anchor="ctr"/>
          <a:lstStyle/>
          <a:p>
            <a:pPr algn="ctr" defTabSz="457024" fontAlgn="auto">
              <a:spcBef>
                <a:spcPts val="0"/>
              </a:spcBef>
              <a:spcAft>
                <a:spcPts val="0"/>
              </a:spcAft>
            </a:pPr>
            <a:endParaRPr lang="en-US" sz="1350">
              <a:solidFill>
                <a:srgbClr val="5E81D3"/>
              </a:solidFill>
              <a:latin typeface="Franklin Gothic Book"/>
              <a:ea typeface="ＭＳ Ｐゴシック"/>
            </a:endParaRPr>
          </a:p>
        </p:txBody>
      </p:sp>
      <p:sp>
        <p:nvSpPr>
          <p:cNvPr id="734" name="Donut 733"/>
          <p:cNvSpPr/>
          <p:nvPr/>
        </p:nvSpPr>
        <p:spPr bwMode="auto">
          <a:xfrm>
            <a:off x="-1355600" y="1172995"/>
            <a:ext cx="7083790" cy="7083790"/>
          </a:xfrm>
          <a:prstGeom prst="donut">
            <a:avLst>
              <a:gd name="adj" fmla="val 6541"/>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fontAlgn="auto">
              <a:spcBef>
                <a:spcPts val="0"/>
              </a:spcBef>
              <a:spcAft>
                <a:spcPts val="0"/>
              </a:spcAft>
            </a:pPr>
            <a:endParaRPr lang="en-US" sz="1400" dirty="0" err="1" smtClean="0">
              <a:solidFill>
                <a:srgbClr val="FFFFFF"/>
              </a:solidFill>
              <a:latin typeface="ＭＳ Ｐゴシック"/>
              <a:ea typeface="ＭＳ Ｐゴシック"/>
              <a:cs typeface="Arial" pitchFamily="-107" charset="0"/>
              <a:sym typeface="Arial" pitchFamily="-107" charset="0"/>
            </a:endParaRPr>
          </a:p>
        </p:txBody>
      </p:sp>
      <p:sp>
        <p:nvSpPr>
          <p:cNvPr id="103" name="TextBox 102"/>
          <p:cNvSpPr txBox="1"/>
          <p:nvPr/>
        </p:nvSpPr>
        <p:spPr>
          <a:xfrm rot="18327850">
            <a:off x="-36633" y="1999559"/>
            <a:ext cx="4253366" cy="2761961"/>
          </a:xfrm>
          <a:prstGeom prst="rect">
            <a:avLst/>
          </a:prstGeom>
          <a:scene3d>
            <a:camera prst="orthographicFront">
              <a:rot lat="0" lon="0" rev="18600000"/>
            </a:camera>
            <a:lightRig rig="threePt" dir="t"/>
          </a:scene3d>
        </p:spPr>
        <p:txBody>
          <a:bodyPr wrap="square" rtlCol="0">
            <a:prstTxWarp prst="textCircle">
              <a:avLst>
                <a:gd name="adj" fmla="val 14448752"/>
              </a:avLst>
            </a:prstTxWarp>
            <a:noAutofit/>
          </a:bodyPr>
          <a:lstStyle/>
          <a:p>
            <a:pPr defTabSz="914400" fontAlgn="auto">
              <a:lnSpc>
                <a:spcPct val="140000"/>
              </a:lnSpc>
              <a:spcBef>
                <a:spcPts val="0"/>
              </a:spcBef>
              <a:spcAft>
                <a:spcPts val="0"/>
              </a:spcAft>
              <a:defRPr/>
            </a:pPr>
            <a:r>
              <a:rPr kumimoji="1" lang="en-US" altLang="ja-JP" sz="2400" dirty="0" smtClean="0">
                <a:solidFill>
                  <a:srgbClr val="FFFFFF"/>
                </a:solidFill>
                <a:latin typeface="ＭＳ Ｐゴシック"/>
                <a:ea typeface="ＭＳ Ｐゴシック"/>
                <a:cs typeface="Arial" charset="0"/>
              </a:rPr>
              <a:t>Secure Internet Gateway</a:t>
            </a:r>
          </a:p>
          <a:p>
            <a:pPr defTabSz="914400" fontAlgn="auto">
              <a:lnSpc>
                <a:spcPct val="140000"/>
              </a:lnSpc>
              <a:spcBef>
                <a:spcPts val="0"/>
              </a:spcBef>
              <a:spcAft>
                <a:spcPts val="0"/>
              </a:spcAft>
              <a:defRPr/>
            </a:pPr>
            <a:endParaRPr lang="ja-JP" altLang="en-US" sz="2400" kern="0" dirty="0" smtClean="0">
              <a:solidFill>
                <a:srgbClr val="FFFFFF"/>
              </a:solidFill>
              <a:latin typeface="ＭＳ Ｐゴシック"/>
              <a:ea typeface="ＭＳ Ｐゴシック"/>
              <a:cs typeface="Arial" charset="0"/>
            </a:endParaRPr>
          </a:p>
        </p:txBody>
      </p:sp>
      <p:grpSp>
        <p:nvGrpSpPr>
          <p:cNvPr id="33" name="Group 32"/>
          <p:cNvGrpSpPr/>
          <p:nvPr/>
        </p:nvGrpSpPr>
        <p:grpSpPr>
          <a:xfrm>
            <a:off x="4991232" y="2437749"/>
            <a:ext cx="1323317" cy="420545"/>
            <a:chOff x="5471762" y="2398937"/>
            <a:chExt cx="1323317" cy="420545"/>
          </a:xfrm>
        </p:grpSpPr>
        <p:sp>
          <p:nvSpPr>
            <p:cNvPr id="314" name="Rounded Rectangle 313"/>
            <p:cNvSpPr/>
            <p:nvPr/>
          </p:nvSpPr>
          <p:spPr>
            <a:xfrm>
              <a:off x="5471763" y="2398937"/>
              <a:ext cx="1323316" cy="420545"/>
            </a:xfrm>
            <a:prstGeom prst="roundRect">
              <a:avLst>
                <a:gd name="adj" fmla="val 4271"/>
              </a:avLst>
            </a:prstGeom>
            <a:solidFill>
              <a:schemeClr val="bg1"/>
            </a:solidFill>
            <a:ln w="762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8" name="Rounded Rectangle 27"/>
            <p:cNvSpPr/>
            <p:nvPr/>
          </p:nvSpPr>
          <p:spPr>
            <a:xfrm>
              <a:off x="5471762" y="2403898"/>
              <a:ext cx="1220946" cy="414893"/>
            </a:xfrm>
            <a:prstGeom prst="roundRect">
              <a:avLst>
                <a:gd name="adj" fmla="val 8415"/>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304" name="Rectangle 303"/>
            <p:cNvSpPr/>
            <p:nvPr/>
          </p:nvSpPr>
          <p:spPr>
            <a:xfrm>
              <a:off x="5702606" y="2416689"/>
              <a:ext cx="877163" cy="369332"/>
            </a:xfrm>
            <a:prstGeom prst="rect">
              <a:avLst/>
            </a:prstGeom>
            <a:noFill/>
          </p:spPr>
          <p:txBody>
            <a:bodyPr wrap="none">
              <a:spAutoFit/>
            </a:bodyPr>
            <a:lstStyle/>
            <a:p>
              <a:pPr algn="ctr"/>
              <a:r>
                <a:rPr lang="ja-JP" altLang="en-US" dirty="0" smtClean="0">
                  <a:solidFill>
                    <a:srgbClr val="049FD9"/>
                  </a:solidFill>
                  <a:latin typeface="Arial"/>
                  <a:ea typeface="ＭＳ Ｐゴシック"/>
                </a:rPr>
                <a:t>最前線</a:t>
              </a:r>
              <a:endParaRPr lang="en-US" altLang="ja-JP" dirty="0">
                <a:solidFill>
                  <a:srgbClr val="049FD9"/>
                </a:solidFill>
                <a:latin typeface="Arial"/>
                <a:ea typeface="ＭＳ Ｐゴシック"/>
              </a:endParaRPr>
            </a:p>
          </p:txBody>
        </p:sp>
      </p:grpSp>
      <p:grpSp>
        <p:nvGrpSpPr>
          <p:cNvPr id="85" name="Group 84"/>
          <p:cNvGrpSpPr/>
          <p:nvPr/>
        </p:nvGrpSpPr>
        <p:grpSpPr>
          <a:xfrm>
            <a:off x="4513657" y="2342612"/>
            <a:ext cx="560930" cy="714383"/>
            <a:chOff x="2397940" y="1178226"/>
            <a:chExt cx="560930" cy="714383"/>
          </a:xfrm>
        </p:grpSpPr>
        <p:sp>
          <p:nvSpPr>
            <p:cNvPr id="792" name="Freeform 791"/>
            <p:cNvSpPr>
              <a:spLocks noChangeArrowheads="1"/>
            </p:cNvSpPr>
            <p:nvPr/>
          </p:nvSpPr>
          <p:spPr bwMode="auto">
            <a:xfrm>
              <a:off x="2397940" y="1178226"/>
              <a:ext cx="560930" cy="712442"/>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88900" cap="rnd">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nvGrpSpPr>
            <p:cNvPr id="736" name="Group 735"/>
            <p:cNvGrpSpPr/>
            <p:nvPr/>
          </p:nvGrpSpPr>
          <p:grpSpPr>
            <a:xfrm>
              <a:off x="2397940" y="1180167"/>
              <a:ext cx="560930" cy="712442"/>
              <a:chOff x="1755735" y="1691466"/>
              <a:chExt cx="405342" cy="514828"/>
            </a:xfrm>
          </p:grpSpPr>
          <p:sp>
            <p:nvSpPr>
              <p:cNvPr id="737" name="Freeform 736"/>
              <p:cNvSpPr>
                <a:spLocks noChangeArrowheads="1"/>
              </p:cNvSpPr>
              <p:nvPr/>
            </p:nvSpPr>
            <p:spPr bwMode="auto">
              <a:xfrm>
                <a:off x="1755735" y="1691466"/>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381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738" name="Freeform 737"/>
              <p:cNvSpPr>
                <a:spLocks noChangeArrowheads="1"/>
              </p:cNvSpPr>
              <p:nvPr/>
            </p:nvSpPr>
            <p:spPr bwMode="auto">
              <a:xfrm>
                <a:off x="1832416" y="1800451"/>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nvGrpSpPr>
          <p:cNvPr id="79" name="Group 78"/>
          <p:cNvGrpSpPr/>
          <p:nvPr/>
        </p:nvGrpSpPr>
        <p:grpSpPr>
          <a:xfrm>
            <a:off x="2670950" y="3526971"/>
            <a:ext cx="565004" cy="368521"/>
            <a:chOff x="1500188" y="2036763"/>
            <a:chExt cx="5238750" cy="3414712"/>
          </a:xfrm>
        </p:grpSpPr>
        <p:sp>
          <p:nvSpPr>
            <p:cNvPr id="80" name="Freeform 1"/>
            <p:cNvSpPr>
              <a:spLocks noChangeArrowheads="1"/>
            </p:cNvSpPr>
            <p:nvPr/>
          </p:nvSpPr>
          <p:spPr bwMode="auto">
            <a:xfrm>
              <a:off x="1500188" y="2719388"/>
              <a:ext cx="5238750" cy="2732087"/>
            </a:xfrm>
            <a:custGeom>
              <a:avLst/>
              <a:gdLst>
                <a:gd name="T0" fmla="*/ 13286 w 14551"/>
                <a:gd name="T1" fmla="*/ 1264 h 7588"/>
                <a:gd name="T2" fmla="*/ 3796 w 14551"/>
                <a:gd name="T3" fmla="*/ 1264 h 7588"/>
                <a:gd name="T4" fmla="*/ 2532 w 14551"/>
                <a:gd name="T5" fmla="*/ 0 h 7588"/>
                <a:gd name="T6" fmla="*/ 0 w 14551"/>
                <a:gd name="T7" fmla="*/ 0 h 7588"/>
                <a:gd name="T8" fmla="*/ 1897 w 14551"/>
                <a:gd name="T9" fmla="*/ 3795 h 7588"/>
                <a:gd name="T10" fmla="*/ 6957 w 14551"/>
                <a:gd name="T11" fmla="*/ 3795 h 7588"/>
                <a:gd name="T12" fmla="*/ 3164 w 14551"/>
                <a:gd name="T13" fmla="*/ 7587 h 7588"/>
                <a:gd name="T14" fmla="*/ 6327 w 14551"/>
                <a:gd name="T15" fmla="*/ 7587 h 7588"/>
                <a:gd name="T16" fmla="*/ 10122 w 14551"/>
                <a:gd name="T17" fmla="*/ 3792 h 7588"/>
                <a:gd name="T18" fmla="*/ 13286 w 14551"/>
                <a:gd name="T19" fmla="*/ 3792 h 7588"/>
                <a:gd name="T20" fmla="*/ 14550 w 14551"/>
                <a:gd name="T21" fmla="*/ 2528 h 7588"/>
                <a:gd name="T22" fmla="*/ 13286 w 14551"/>
                <a:gd name="T23" fmla="*/ 1264 h 7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51" h="7588">
                  <a:moveTo>
                    <a:pt x="13286" y="1264"/>
                  </a:moveTo>
                  <a:lnTo>
                    <a:pt x="3796" y="1264"/>
                  </a:lnTo>
                  <a:lnTo>
                    <a:pt x="2532" y="0"/>
                  </a:lnTo>
                  <a:lnTo>
                    <a:pt x="0" y="0"/>
                  </a:lnTo>
                  <a:lnTo>
                    <a:pt x="1897" y="3795"/>
                  </a:lnTo>
                  <a:lnTo>
                    <a:pt x="6957" y="3795"/>
                  </a:lnTo>
                  <a:lnTo>
                    <a:pt x="3164" y="7587"/>
                  </a:lnTo>
                  <a:lnTo>
                    <a:pt x="6327" y="7587"/>
                  </a:lnTo>
                  <a:lnTo>
                    <a:pt x="10122" y="3792"/>
                  </a:lnTo>
                  <a:lnTo>
                    <a:pt x="13286" y="3792"/>
                  </a:lnTo>
                  <a:cubicBezTo>
                    <a:pt x="13985" y="3792"/>
                    <a:pt x="14550" y="3224"/>
                    <a:pt x="14550" y="2528"/>
                  </a:cubicBezTo>
                  <a:cubicBezTo>
                    <a:pt x="14550" y="1831"/>
                    <a:pt x="13983" y="1264"/>
                    <a:pt x="13286" y="1264"/>
                  </a:cubicBez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81" name="Freeform 2"/>
            <p:cNvSpPr>
              <a:spLocks noChangeArrowheads="1"/>
            </p:cNvSpPr>
            <p:nvPr/>
          </p:nvSpPr>
          <p:spPr bwMode="auto">
            <a:xfrm>
              <a:off x="3094038" y="2036763"/>
              <a:ext cx="2049462" cy="1139825"/>
            </a:xfrm>
            <a:custGeom>
              <a:avLst/>
              <a:gdLst>
                <a:gd name="T0" fmla="*/ 5694 w 5695"/>
                <a:gd name="T1" fmla="*/ 3163 h 3164"/>
                <a:gd name="T2" fmla="*/ 2531 w 5695"/>
                <a:gd name="T3" fmla="*/ 0 h 3164"/>
                <a:gd name="T4" fmla="*/ 0 w 5695"/>
                <a:gd name="T5" fmla="*/ 0 h 3164"/>
                <a:gd name="T6" fmla="*/ 3163 w 5695"/>
                <a:gd name="T7" fmla="*/ 3163 h 3164"/>
              </a:gdLst>
              <a:ahLst/>
              <a:cxnLst>
                <a:cxn ang="0">
                  <a:pos x="T0" y="T1"/>
                </a:cxn>
                <a:cxn ang="0">
                  <a:pos x="T2" y="T3"/>
                </a:cxn>
                <a:cxn ang="0">
                  <a:pos x="T4" y="T5"/>
                </a:cxn>
                <a:cxn ang="0">
                  <a:pos x="T6" y="T7"/>
                </a:cxn>
              </a:cxnLst>
              <a:rect l="0" t="0" r="r" b="b"/>
              <a:pathLst>
                <a:path w="5695" h="3164">
                  <a:moveTo>
                    <a:pt x="5694" y="3163"/>
                  </a:moveTo>
                  <a:lnTo>
                    <a:pt x="2531" y="0"/>
                  </a:lnTo>
                  <a:lnTo>
                    <a:pt x="0" y="0"/>
                  </a:lnTo>
                  <a:lnTo>
                    <a:pt x="3163" y="3163"/>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grpSp>
    </p:spTree>
    <p:extLst>
      <p:ext uri="{BB962C8B-B14F-4D97-AF65-F5344CB8AC3E}">
        <p14:creationId xmlns:p14="http://schemas.microsoft.com/office/powerpoint/2010/main" val="194340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34"/>
                                        </p:tgtEl>
                                        <p:attrNameLst>
                                          <p:attrName>style.visibility</p:attrName>
                                        </p:attrNameLst>
                                      </p:cBhvr>
                                      <p:to>
                                        <p:strVal val="visible"/>
                                      </p:to>
                                    </p:set>
                                    <p:animEffect transition="in" filter="wheel(1)">
                                      <p:cBhvr>
                                        <p:cTn id="7" dur="1000"/>
                                        <p:tgtEl>
                                          <p:spTgt spid="73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250"/>
                                        <p:tgtEl>
                                          <p:spTgt spid="103"/>
                                        </p:tgtEl>
                                      </p:cBhvr>
                                    </p:animEffect>
                                  </p:childTnLst>
                                </p:cTn>
                              </p:par>
                            </p:childTnLst>
                          </p:cTn>
                        </p:par>
                        <p:par>
                          <p:cTn id="12" fill="hold">
                            <p:stCondLst>
                              <p:cond delay="1250"/>
                            </p:stCondLst>
                            <p:childTnLst>
                              <p:par>
                                <p:cTn id="13" presetID="23" presetClass="entr" presetSubtype="16" fill="hold" nodeType="afterEffect">
                                  <p:stCondLst>
                                    <p:cond delay="100"/>
                                  </p:stCondLst>
                                  <p:childTnLst>
                                    <p:set>
                                      <p:cBhvr>
                                        <p:cTn id="14" dur="1" fill="hold">
                                          <p:stCondLst>
                                            <p:cond delay="0"/>
                                          </p:stCondLst>
                                        </p:cTn>
                                        <p:tgtEl>
                                          <p:spTgt spid="85"/>
                                        </p:tgtEl>
                                        <p:attrNameLst>
                                          <p:attrName>style.visibility</p:attrName>
                                        </p:attrNameLst>
                                      </p:cBhvr>
                                      <p:to>
                                        <p:strVal val="visible"/>
                                      </p:to>
                                    </p:set>
                                    <p:anim calcmode="lin" valueType="num">
                                      <p:cBhvr>
                                        <p:cTn id="15" dur="250" fill="hold"/>
                                        <p:tgtEl>
                                          <p:spTgt spid="85"/>
                                        </p:tgtEl>
                                        <p:attrNameLst>
                                          <p:attrName>ppt_w</p:attrName>
                                        </p:attrNameLst>
                                      </p:cBhvr>
                                      <p:tavLst>
                                        <p:tav tm="0">
                                          <p:val>
                                            <p:fltVal val="0"/>
                                          </p:val>
                                        </p:tav>
                                        <p:tav tm="100000">
                                          <p:val>
                                            <p:strVal val="#ppt_w"/>
                                          </p:val>
                                        </p:tav>
                                      </p:tavLst>
                                    </p:anim>
                                    <p:anim calcmode="lin" valueType="num">
                                      <p:cBhvr>
                                        <p:cTn id="16" dur="250" fill="hold"/>
                                        <p:tgtEl>
                                          <p:spTgt spid="85"/>
                                        </p:tgtEl>
                                        <p:attrNameLst>
                                          <p:attrName>ppt_h</p:attrName>
                                        </p:attrNameLst>
                                      </p:cBhvr>
                                      <p:tavLst>
                                        <p:tav tm="0">
                                          <p:val>
                                            <p:fltVal val="0"/>
                                          </p:val>
                                        </p:tav>
                                        <p:tav tm="100000">
                                          <p:val>
                                            <p:strVal val="#ppt_h"/>
                                          </p:val>
                                        </p:tav>
                                      </p:tavLst>
                                    </p:anim>
                                  </p:childTnLst>
                                </p:cTn>
                              </p:par>
                            </p:childTnLst>
                          </p:cTn>
                        </p:par>
                        <p:par>
                          <p:cTn id="17" fill="hold">
                            <p:stCondLst>
                              <p:cond delay="1600"/>
                            </p:stCondLst>
                            <p:childTnLst>
                              <p:par>
                                <p:cTn id="18" presetID="22" presetClass="entr" presetSubtype="8"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250"/>
                                        <p:tgtEl>
                                          <p:spTgt spid="3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1"/>
                                        </p:tgtEl>
                                        <p:attrNameLst>
                                          <p:attrName>style.visibility</p:attrName>
                                        </p:attrNameLst>
                                      </p:cBhvr>
                                      <p:to>
                                        <p:strVal val="visible"/>
                                      </p:to>
                                    </p:set>
                                    <p:animEffect transition="in" filter="fade">
                                      <p:cBhvr>
                                        <p:cTn id="23" dur="500"/>
                                        <p:tgtEl>
                                          <p:spTgt spid="1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2"/>
                                        </p:tgtEl>
                                        <p:attrNameLst>
                                          <p:attrName>style.visibility</p:attrName>
                                        </p:attrNameLst>
                                      </p:cBhvr>
                                      <p:to>
                                        <p:strVal val="visible"/>
                                      </p:to>
                                    </p:set>
                                    <p:animEffect transition="in" filter="fade">
                                      <p:cBhvr>
                                        <p:cTn id="26"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1" grpId="0"/>
      <p:bldP spid="734" grpId="0" animBg="1"/>
      <p:bldP spid="10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185115" y="3144033"/>
            <a:ext cx="610301" cy="475270"/>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1073003" y="3167256"/>
            <a:ext cx="159595" cy="547702"/>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756036" y="3155711"/>
            <a:ext cx="487514" cy="941024"/>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912632" y="3167256"/>
            <a:ext cx="174157" cy="808881"/>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369374" y="3162499"/>
            <a:ext cx="1125141" cy="1206500"/>
            <a:chOff x="646906" y="3291836"/>
            <a:chExt cx="1125141" cy="1206500"/>
          </a:xfrm>
        </p:grpSpPr>
        <p:sp>
          <p:nvSpPr>
            <p:cNvPr id="9" name="Line 454"/>
            <p:cNvSpPr>
              <a:spLocks noChangeShapeType="1"/>
            </p:cNvSpPr>
            <p:nvPr/>
          </p:nvSpPr>
          <p:spPr bwMode="auto">
            <a:xfrm>
              <a:off x="1478359" y="4359430"/>
              <a:ext cx="0" cy="6350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10" name="Freeform 455"/>
            <p:cNvSpPr>
              <a:spLocks noChangeArrowheads="1"/>
            </p:cNvSpPr>
            <p:nvPr/>
          </p:nvSpPr>
          <p:spPr bwMode="auto">
            <a:xfrm>
              <a:off x="831453" y="4053836"/>
              <a:ext cx="940594" cy="444500"/>
            </a:xfrm>
            <a:custGeom>
              <a:avLst/>
              <a:gdLst>
                <a:gd name="T0" fmla="*/ 1044 w 2089"/>
                <a:gd name="T1" fmla="*/ 988 h 989"/>
                <a:gd name="T2" fmla="*/ 0 w 2089"/>
                <a:gd name="T3" fmla="*/ 988 h 989"/>
                <a:gd name="T4" fmla="*/ 0 w 2089"/>
                <a:gd name="T5" fmla="*/ 0 h 989"/>
                <a:gd name="T6" fmla="*/ 2088 w 2089"/>
                <a:gd name="T7" fmla="*/ 0 h 989"/>
                <a:gd name="T8" fmla="*/ 2088 w 2089"/>
                <a:gd name="T9" fmla="*/ 988 h 989"/>
                <a:gd name="T10" fmla="*/ 1044 w 2089"/>
                <a:gd name="T11" fmla="*/ 988 h 989"/>
              </a:gdLst>
              <a:ahLst/>
              <a:cxnLst>
                <a:cxn ang="0">
                  <a:pos x="T0" y="T1"/>
                </a:cxn>
                <a:cxn ang="0">
                  <a:pos x="T2" y="T3"/>
                </a:cxn>
                <a:cxn ang="0">
                  <a:pos x="T4" y="T5"/>
                </a:cxn>
                <a:cxn ang="0">
                  <a:pos x="T6" y="T7"/>
                </a:cxn>
                <a:cxn ang="0">
                  <a:pos x="T8" y="T9"/>
                </a:cxn>
                <a:cxn ang="0">
                  <a:pos x="T10" y="T11"/>
                </a:cxn>
              </a:cxnLst>
              <a:rect l="0" t="0" r="r" b="b"/>
              <a:pathLst>
                <a:path w="2089" h="989">
                  <a:moveTo>
                    <a:pt x="1044" y="988"/>
                  </a:moveTo>
                  <a:lnTo>
                    <a:pt x="0" y="988"/>
                  </a:lnTo>
                  <a:lnTo>
                    <a:pt x="0" y="0"/>
                  </a:lnTo>
                  <a:lnTo>
                    <a:pt x="2088" y="0"/>
                  </a:lnTo>
                  <a:lnTo>
                    <a:pt x="2088" y="988"/>
                  </a:lnTo>
                  <a:lnTo>
                    <a:pt x="1044" y="988"/>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1" name="Freeform 456"/>
            <p:cNvSpPr>
              <a:spLocks noChangeArrowheads="1"/>
            </p:cNvSpPr>
            <p:nvPr/>
          </p:nvSpPr>
          <p:spPr bwMode="auto">
            <a:xfrm>
              <a:off x="1238250" y="4105430"/>
              <a:ext cx="127000" cy="178594"/>
            </a:xfrm>
            <a:custGeom>
              <a:avLst/>
              <a:gdLst>
                <a:gd name="T0" fmla="*/ 282 w 283"/>
                <a:gd name="T1" fmla="*/ 141 h 396"/>
                <a:gd name="T2" fmla="*/ 141 w 283"/>
                <a:gd name="T3" fmla="*/ 0 h 396"/>
                <a:gd name="T4" fmla="*/ 0 w 283"/>
                <a:gd name="T5" fmla="*/ 141 h 396"/>
                <a:gd name="T6" fmla="*/ 0 w 283"/>
                <a:gd name="T7" fmla="*/ 395 h 396"/>
                <a:gd name="T8" fmla="*/ 282 w 283"/>
                <a:gd name="T9" fmla="*/ 395 h 396"/>
                <a:gd name="T10" fmla="*/ 282 w 283"/>
                <a:gd name="T11" fmla="*/ 141 h 396"/>
              </a:gdLst>
              <a:ahLst/>
              <a:cxnLst>
                <a:cxn ang="0">
                  <a:pos x="T0" y="T1"/>
                </a:cxn>
                <a:cxn ang="0">
                  <a:pos x="T2" y="T3"/>
                </a:cxn>
                <a:cxn ang="0">
                  <a:pos x="T4" y="T5"/>
                </a:cxn>
                <a:cxn ang="0">
                  <a:pos x="T6" y="T7"/>
                </a:cxn>
                <a:cxn ang="0">
                  <a:pos x="T8" y="T9"/>
                </a:cxn>
                <a:cxn ang="0">
                  <a:pos x="T10" y="T11"/>
                </a:cxn>
              </a:cxnLst>
              <a:rect l="0" t="0" r="r" b="b"/>
              <a:pathLst>
                <a:path w="283" h="396">
                  <a:moveTo>
                    <a:pt x="282" y="141"/>
                  </a:moveTo>
                  <a:cubicBezTo>
                    <a:pt x="282" y="62"/>
                    <a:pt x="220" y="0"/>
                    <a:pt x="141" y="0"/>
                  </a:cubicBezTo>
                  <a:cubicBezTo>
                    <a:pt x="62" y="0"/>
                    <a:pt x="0" y="62"/>
                    <a:pt x="0" y="141"/>
                  </a:cubicBezTo>
                  <a:lnTo>
                    <a:pt x="0" y="395"/>
                  </a:lnTo>
                  <a:lnTo>
                    <a:pt x="282" y="395"/>
                  </a:lnTo>
                  <a:lnTo>
                    <a:pt x="282"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2" name="Line 457"/>
            <p:cNvSpPr>
              <a:spLocks noChangeShapeType="1"/>
            </p:cNvSpPr>
            <p:nvPr/>
          </p:nvSpPr>
          <p:spPr bwMode="auto">
            <a:xfrm flipV="1">
              <a:off x="1301750" y="4101461"/>
              <a:ext cx="0" cy="182563"/>
            </a:xfrm>
            <a:prstGeom prst="line">
              <a:avLst/>
            </a:prstGeom>
            <a:noFill/>
            <a:ln w="25400" cap="flat">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13" name="Freeform 458"/>
            <p:cNvSpPr>
              <a:spLocks noChangeArrowheads="1"/>
            </p:cNvSpPr>
            <p:nvPr/>
          </p:nvSpPr>
          <p:spPr bwMode="auto">
            <a:xfrm>
              <a:off x="1238250" y="4333634"/>
              <a:ext cx="127000" cy="127000"/>
            </a:xfrm>
            <a:custGeom>
              <a:avLst/>
              <a:gdLst>
                <a:gd name="T0" fmla="*/ 282 w 283"/>
                <a:gd name="T1" fmla="*/ 141 h 283"/>
                <a:gd name="T2" fmla="*/ 141 w 283"/>
                <a:gd name="T3" fmla="*/ 0 h 283"/>
                <a:gd name="T4" fmla="*/ 0 w 283"/>
                <a:gd name="T5" fmla="*/ 141 h 283"/>
                <a:gd name="T6" fmla="*/ 0 w 283"/>
                <a:gd name="T7" fmla="*/ 282 h 283"/>
                <a:gd name="T8" fmla="*/ 282 w 283"/>
                <a:gd name="T9" fmla="*/ 282 h 283"/>
                <a:gd name="T10" fmla="*/ 282 w 283"/>
                <a:gd name="T11" fmla="*/ 141 h 283"/>
              </a:gdLst>
              <a:ahLst/>
              <a:cxnLst>
                <a:cxn ang="0">
                  <a:pos x="T0" y="T1"/>
                </a:cxn>
                <a:cxn ang="0">
                  <a:pos x="T2" y="T3"/>
                </a:cxn>
                <a:cxn ang="0">
                  <a:pos x="T4" y="T5"/>
                </a:cxn>
                <a:cxn ang="0">
                  <a:pos x="T6" y="T7"/>
                </a:cxn>
                <a:cxn ang="0">
                  <a:pos x="T8" y="T9"/>
                </a:cxn>
                <a:cxn ang="0">
                  <a:pos x="T10" y="T11"/>
                </a:cxn>
              </a:cxnLst>
              <a:rect l="0" t="0" r="r" b="b"/>
              <a:pathLst>
                <a:path w="283" h="283">
                  <a:moveTo>
                    <a:pt x="282" y="141"/>
                  </a:moveTo>
                  <a:cubicBezTo>
                    <a:pt x="282" y="62"/>
                    <a:pt x="220" y="0"/>
                    <a:pt x="141" y="0"/>
                  </a:cubicBezTo>
                  <a:cubicBezTo>
                    <a:pt x="62" y="0"/>
                    <a:pt x="0" y="62"/>
                    <a:pt x="0" y="141"/>
                  </a:cubicBezTo>
                  <a:lnTo>
                    <a:pt x="0" y="282"/>
                  </a:lnTo>
                  <a:lnTo>
                    <a:pt x="282" y="282"/>
                  </a:lnTo>
                  <a:lnTo>
                    <a:pt x="282"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4" name="Freeform 459"/>
            <p:cNvSpPr>
              <a:spLocks noChangeArrowheads="1"/>
            </p:cNvSpPr>
            <p:nvPr/>
          </p:nvSpPr>
          <p:spPr bwMode="auto">
            <a:xfrm>
              <a:off x="1059656" y="4105430"/>
              <a:ext cx="127000" cy="178594"/>
            </a:xfrm>
            <a:custGeom>
              <a:avLst/>
              <a:gdLst>
                <a:gd name="T0" fmla="*/ 283 w 284"/>
                <a:gd name="T1" fmla="*/ 141 h 396"/>
                <a:gd name="T2" fmla="*/ 142 w 284"/>
                <a:gd name="T3" fmla="*/ 0 h 396"/>
                <a:gd name="T4" fmla="*/ 0 w 284"/>
                <a:gd name="T5" fmla="*/ 141 h 396"/>
                <a:gd name="T6" fmla="*/ 0 w 284"/>
                <a:gd name="T7" fmla="*/ 395 h 396"/>
                <a:gd name="T8" fmla="*/ 283 w 284"/>
                <a:gd name="T9" fmla="*/ 395 h 396"/>
                <a:gd name="T10" fmla="*/ 283 w 284"/>
                <a:gd name="T11" fmla="*/ 141 h 396"/>
              </a:gdLst>
              <a:ahLst/>
              <a:cxnLst>
                <a:cxn ang="0">
                  <a:pos x="T0" y="T1"/>
                </a:cxn>
                <a:cxn ang="0">
                  <a:pos x="T2" y="T3"/>
                </a:cxn>
                <a:cxn ang="0">
                  <a:pos x="T4" y="T5"/>
                </a:cxn>
                <a:cxn ang="0">
                  <a:pos x="T6" y="T7"/>
                </a:cxn>
                <a:cxn ang="0">
                  <a:pos x="T8" y="T9"/>
                </a:cxn>
                <a:cxn ang="0">
                  <a:pos x="T10" y="T11"/>
                </a:cxn>
              </a:cxnLst>
              <a:rect l="0" t="0" r="r" b="b"/>
              <a:pathLst>
                <a:path w="284" h="396">
                  <a:moveTo>
                    <a:pt x="283" y="141"/>
                  </a:moveTo>
                  <a:cubicBezTo>
                    <a:pt x="283" y="62"/>
                    <a:pt x="221" y="0"/>
                    <a:pt x="142" y="0"/>
                  </a:cubicBezTo>
                  <a:cubicBezTo>
                    <a:pt x="63" y="0"/>
                    <a:pt x="0" y="62"/>
                    <a:pt x="0" y="141"/>
                  </a:cubicBezTo>
                  <a:lnTo>
                    <a:pt x="0" y="395"/>
                  </a:lnTo>
                  <a:lnTo>
                    <a:pt x="283" y="395"/>
                  </a:lnTo>
                  <a:lnTo>
                    <a:pt x="283"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5" name="Line 460"/>
            <p:cNvSpPr>
              <a:spLocks noChangeShapeType="1"/>
            </p:cNvSpPr>
            <p:nvPr/>
          </p:nvSpPr>
          <p:spPr bwMode="auto">
            <a:xfrm flipV="1">
              <a:off x="1123156" y="4101461"/>
              <a:ext cx="0" cy="182563"/>
            </a:xfrm>
            <a:prstGeom prst="line">
              <a:avLst/>
            </a:prstGeom>
            <a:noFill/>
            <a:ln w="25400" cap="flat">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16" name="Freeform 461"/>
            <p:cNvSpPr>
              <a:spLocks noChangeArrowheads="1"/>
            </p:cNvSpPr>
            <p:nvPr/>
          </p:nvSpPr>
          <p:spPr bwMode="auto">
            <a:xfrm>
              <a:off x="881063" y="4105430"/>
              <a:ext cx="127000" cy="178594"/>
            </a:xfrm>
            <a:custGeom>
              <a:avLst/>
              <a:gdLst>
                <a:gd name="T0" fmla="*/ 283 w 284"/>
                <a:gd name="T1" fmla="*/ 141 h 396"/>
                <a:gd name="T2" fmla="*/ 141 w 284"/>
                <a:gd name="T3" fmla="*/ 0 h 396"/>
                <a:gd name="T4" fmla="*/ 0 w 284"/>
                <a:gd name="T5" fmla="*/ 141 h 396"/>
                <a:gd name="T6" fmla="*/ 0 w 284"/>
                <a:gd name="T7" fmla="*/ 395 h 396"/>
                <a:gd name="T8" fmla="*/ 283 w 284"/>
                <a:gd name="T9" fmla="*/ 395 h 396"/>
                <a:gd name="T10" fmla="*/ 283 w 284"/>
                <a:gd name="T11" fmla="*/ 141 h 396"/>
              </a:gdLst>
              <a:ahLst/>
              <a:cxnLst>
                <a:cxn ang="0">
                  <a:pos x="T0" y="T1"/>
                </a:cxn>
                <a:cxn ang="0">
                  <a:pos x="T2" y="T3"/>
                </a:cxn>
                <a:cxn ang="0">
                  <a:pos x="T4" y="T5"/>
                </a:cxn>
                <a:cxn ang="0">
                  <a:pos x="T6" y="T7"/>
                </a:cxn>
                <a:cxn ang="0">
                  <a:pos x="T8" y="T9"/>
                </a:cxn>
                <a:cxn ang="0">
                  <a:pos x="T10" y="T11"/>
                </a:cxn>
              </a:cxnLst>
              <a:rect l="0" t="0" r="r" b="b"/>
              <a:pathLst>
                <a:path w="284" h="396">
                  <a:moveTo>
                    <a:pt x="283" y="141"/>
                  </a:moveTo>
                  <a:cubicBezTo>
                    <a:pt x="283" y="62"/>
                    <a:pt x="220" y="0"/>
                    <a:pt x="141" y="0"/>
                  </a:cubicBezTo>
                  <a:cubicBezTo>
                    <a:pt x="61" y="0"/>
                    <a:pt x="0" y="62"/>
                    <a:pt x="0" y="141"/>
                  </a:cubicBezTo>
                  <a:lnTo>
                    <a:pt x="0" y="395"/>
                  </a:lnTo>
                  <a:lnTo>
                    <a:pt x="283" y="395"/>
                  </a:lnTo>
                  <a:lnTo>
                    <a:pt x="283"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7" name="Line 462"/>
            <p:cNvSpPr>
              <a:spLocks noChangeShapeType="1"/>
            </p:cNvSpPr>
            <p:nvPr/>
          </p:nvSpPr>
          <p:spPr bwMode="auto">
            <a:xfrm flipV="1">
              <a:off x="944563" y="4101461"/>
              <a:ext cx="0" cy="182563"/>
            </a:xfrm>
            <a:prstGeom prst="line">
              <a:avLst/>
            </a:prstGeom>
            <a:noFill/>
            <a:ln w="25400" cap="flat">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18" name="Freeform 463"/>
            <p:cNvSpPr>
              <a:spLocks noChangeArrowheads="1"/>
            </p:cNvSpPr>
            <p:nvPr/>
          </p:nvSpPr>
          <p:spPr bwMode="auto">
            <a:xfrm>
              <a:off x="1593453" y="4105430"/>
              <a:ext cx="127000" cy="178594"/>
            </a:xfrm>
            <a:custGeom>
              <a:avLst/>
              <a:gdLst>
                <a:gd name="T0" fmla="*/ 282 w 283"/>
                <a:gd name="T1" fmla="*/ 141 h 396"/>
                <a:gd name="T2" fmla="*/ 141 w 283"/>
                <a:gd name="T3" fmla="*/ 0 h 396"/>
                <a:gd name="T4" fmla="*/ 0 w 283"/>
                <a:gd name="T5" fmla="*/ 141 h 396"/>
                <a:gd name="T6" fmla="*/ 0 w 283"/>
                <a:gd name="T7" fmla="*/ 395 h 396"/>
                <a:gd name="T8" fmla="*/ 282 w 283"/>
                <a:gd name="T9" fmla="*/ 395 h 396"/>
                <a:gd name="T10" fmla="*/ 282 w 283"/>
                <a:gd name="T11" fmla="*/ 141 h 396"/>
              </a:gdLst>
              <a:ahLst/>
              <a:cxnLst>
                <a:cxn ang="0">
                  <a:pos x="T0" y="T1"/>
                </a:cxn>
                <a:cxn ang="0">
                  <a:pos x="T2" y="T3"/>
                </a:cxn>
                <a:cxn ang="0">
                  <a:pos x="T4" y="T5"/>
                </a:cxn>
                <a:cxn ang="0">
                  <a:pos x="T6" y="T7"/>
                </a:cxn>
                <a:cxn ang="0">
                  <a:pos x="T8" y="T9"/>
                </a:cxn>
                <a:cxn ang="0">
                  <a:pos x="T10" y="T11"/>
                </a:cxn>
              </a:cxnLst>
              <a:rect l="0" t="0" r="r" b="b"/>
              <a:pathLst>
                <a:path w="283" h="396">
                  <a:moveTo>
                    <a:pt x="282" y="141"/>
                  </a:moveTo>
                  <a:cubicBezTo>
                    <a:pt x="282" y="62"/>
                    <a:pt x="220" y="0"/>
                    <a:pt x="141" y="0"/>
                  </a:cubicBezTo>
                  <a:cubicBezTo>
                    <a:pt x="62" y="0"/>
                    <a:pt x="0" y="62"/>
                    <a:pt x="0" y="141"/>
                  </a:cubicBezTo>
                  <a:lnTo>
                    <a:pt x="0" y="395"/>
                  </a:lnTo>
                  <a:lnTo>
                    <a:pt x="282" y="395"/>
                  </a:lnTo>
                  <a:lnTo>
                    <a:pt x="282"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9" name="Line 464"/>
            <p:cNvSpPr>
              <a:spLocks noChangeShapeType="1"/>
            </p:cNvSpPr>
            <p:nvPr/>
          </p:nvSpPr>
          <p:spPr bwMode="auto">
            <a:xfrm flipV="1">
              <a:off x="1656953" y="4101461"/>
              <a:ext cx="0" cy="182563"/>
            </a:xfrm>
            <a:prstGeom prst="line">
              <a:avLst/>
            </a:prstGeom>
            <a:noFill/>
            <a:ln w="25400" cap="flat">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0" name="Freeform 465"/>
            <p:cNvSpPr>
              <a:spLocks noChangeArrowheads="1"/>
            </p:cNvSpPr>
            <p:nvPr/>
          </p:nvSpPr>
          <p:spPr bwMode="auto">
            <a:xfrm>
              <a:off x="1414859" y="4105430"/>
              <a:ext cx="127000" cy="178594"/>
            </a:xfrm>
            <a:custGeom>
              <a:avLst/>
              <a:gdLst>
                <a:gd name="T0" fmla="*/ 282 w 283"/>
                <a:gd name="T1" fmla="*/ 141 h 396"/>
                <a:gd name="T2" fmla="*/ 141 w 283"/>
                <a:gd name="T3" fmla="*/ 0 h 396"/>
                <a:gd name="T4" fmla="*/ 0 w 283"/>
                <a:gd name="T5" fmla="*/ 141 h 396"/>
                <a:gd name="T6" fmla="*/ 0 w 283"/>
                <a:gd name="T7" fmla="*/ 395 h 396"/>
                <a:gd name="T8" fmla="*/ 282 w 283"/>
                <a:gd name="T9" fmla="*/ 395 h 396"/>
                <a:gd name="T10" fmla="*/ 282 w 283"/>
                <a:gd name="T11" fmla="*/ 141 h 396"/>
              </a:gdLst>
              <a:ahLst/>
              <a:cxnLst>
                <a:cxn ang="0">
                  <a:pos x="T0" y="T1"/>
                </a:cxn>
                <a:cxn ang="0">
                  <a:pos x="T2" y="T3"/>
                </a:cxn>
                <a:cxn ang="0">
                  <a:pos x="T4" y="T5"/>
                </a:cxn>
                <a:cxn ang="0">
                  <a:pos x="T6" y="T7"/>
                </a:cxn>
                <a:cxn ang="0">
                  <a:pos x="T8" y="T9"/>
                </a:cxn>
                <a:cxn ang="0">
                  <a:pos x="T10" y="T11"/>
                </a:cxn>
              </a:cxnLst>
              <a:rect l="0" t="0" r="r" b="b"/>
              <a:pathLst>
                <a:path w="283" h="396">
                  <a:moveTo>
                    <a:pt x="282" y="141"/>
                  </a:moveTo>
                  <a:cubicBezTo>
                    <a:pt x="282" y="62"/>
                    <a:pt x="220" y="0"/>
                    <a:pt x="141" y="0"/>
                  </a:cubicBezTo>
                  <a:cubicBezTo>
                    <a:pt x="62" y="0"/>
                    <a:pt x="0" y="62"/>
                    <a:pt x="0" y="141"/>
                  </a:cubicBezTo>
                  <a:lnTo>
                    <a:pt x="0" y="395"/>
                  </a:lnTo>
                  <a:lnTo>
                    <a:pt x="282" y="395"/>
                  </a:lnTo>
                  <a:lnTo>
                    <a:pt x="282"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1" name="Line 466"/>
            <p:cNvSpPr>
              <a:spLocks noChangeShapeType="1"/>
            </p:cNvSpPr>
            <p:nvPr/>
          </p:nvSpPr>
          <p:spPr bwMode="auto">
            <a:xfrm flipV="1">
              <a:off x="1478359" y="4101461"/>
              <a:ext cx="0" cy="182563"/>
            </a:xfrm>
            <a:prstGeom prst="line">
              <a:avLst/>
            </a:prstGeom>
            <a:noFill/>
            <a:ln w="25400" cap="flat">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2" name="Freeform 467"/>
            <p:cNvSpPr>
              <a:spLocks noChangeArrowheads="1"/>
            </p:cNvSpPr>
            <p:nvPr/>
          </p:nvSpPr>
          <p:spPr bwMode="auto">
            <a:xfrm>
              <a:off x="1414859" y="4359430"/>
              <a:ext cx="127000" cy="63500"/>
            </a:xfrm>
            <a:custGeom>
              <a:avLst/>
              <a:gdLst>
                <a:gd name="T0" fmla="*/ 141 w 283"/>
                <a:gd name="T1" fmla="*/ 141 h 142"/>
                <a:gd name="T2" fmla="*/ 0 w 283"/>
                <a:gd name="T3" fmla="*/ 141 h 142"/>
                <a:gd name="T4" fmla="*/ 0 w 283"/>
                <a:gd name="T5" fmla="*/ 0 h 142"/>
                <a:gd name="T6" fmla="*/ 282 w 283"/>
                <a:gd name="T7" fmla="*/ 0 h 142"/>
                <a:gd name="T8" fmla="*/ 282 w 283"/>
                <a:gd name="T9" fmla="*/ 141 h 142"/>
                <a:gd name="T10" fmla="*/ 141 w 283"/>
                <a:gd name="T11" fmla="*/ 141 h 142"/>
              </a:gdLst>
              <a:ahLst/>
              <a:cxnLst>
                <a:cxn ang="0">
                  <a:pos x="T0" y="T1"/>
                </a:cxn>
                <a:cxn ang="0">
                  <a:pos x="T2" y="T3"/>
                </a:cxn>
                <a:cxn ang="0">
                  <a:pos x="T4" y="T5"/>
                </a:cxn>
                <a:cxn ang="0">
                  <a:pos x="T6" y="T7"/>
                </a:cxn>
                <a:cxn ang="0">
                  <a:pos x="T8" y="T9"/>
                </a:cxn>
                <a:cxn ang="0">
                  <a:pos x="T10" y="T11"/>
                </a:cxn>
              </a:cxnLst>
              <a:rect l="0" t="0" r="r" b="b"/>
              <a:pathLst>
                <a:path w="283" h="142">
                  <a:moveTo>
                    <a:pt x="141" y="141"/>
                  </a:moveTo>
                  <a:lnTo>
                    <a:pt x="0" y="141"/>
                  </a:lnTo>
                  <a:lnTo>
                    <a:pt x="0" y="0"/>
                  </a:lnTo>
                  <a:lnTo>
                    <a:pt x="282" y="0"/>
                  </a:lnTo>
                  <a:lnTo>
                    <a:pt x="282" y="141"/>
                  </a:lnTo>
                  <a:lnTo>
                    <a:pt x="141"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3" name="Freeform 468"/>
            <p:cNvSpPr>
              <a:spLocks noChangeArrowheads="1"/>
            </p:cNvSpPr>
            <p:nvPr/>
          </p:nvSpPr>
          <p:spPr bwMode="auto">
            <a:xfrm>
              <a:off x="1593453" y="4359430"/>
              <a:ext cx="127000" cy="63500"/>
            </a:xfrm>
            <a:custGeom>
              <a:avLst/>
              <a:gdLst>
                <a:gd name="T0" fmla="*/ 141 w 283"/>
                <a:gd name="T1" fmla="*/ 141 h 142"/>
                <a:gd name="T2" fmla="*/ 0 w 283"/>
                <a:gd name="T3" fmla="*/ 141 h 142"/>
                <a:gd name="T4" fmla="*/ 0 w 283"/>
                <a:gd name="T5" fmla="*/ 0 h 142"/>
                <a:gd name="T6" fmla="*/ 282 w 283"/>
                <a:gd name="T7" fmla="*/ 0 h 142"/>
                <a:gd name="T8" fmla="*/ 282 w 283"/>
                <a:gd name="T9" fmla="*/ 141 h 142"/>
                <a:gd name="T10" fmla="*/ 141 w 283"/>
                <a:gd name="T11" fmla="*/ 141 h 142"/>
              </a:gdLst>
              <a:ahLst/>
              <a:cxnLst>
                <a:cxn ang="0">
                  <a:pos x="T0" y="T1"/>
                </a:cxn>
                <a:cxn ang="0">
                  <a:pos x="T2" y="T3"/>
                </a:cxn>
                <a:cxn ang="0">
                  <a:pos x="T4" y="T5"/>
                </a:cxn>
                <a:cxn ang="0">
                  <a:pos x="T6" y="T7"/>
                </a:cxn>
                <a:cxn ang="0">
                  <a:pos x="T8" y="T9"/>
                </a:cxn>
                <a:cxn ang="0">
                  <a:pos x="T10" y="T11"/>
                </a:cxn>
              </a:cxnLst>
              <a:rect l="0" t="0" r="r" b="b"/>
              <a:pathLst>
                <a:path w="283" h="142">
                  <a:moveTo>
                    <a:pt x="141" y="141"/>
                  </a:moveTo>
                  <a:lnTo>
                    <a:pt x="0" y="141"/>
                  </a:lnTo>
                  <a:lnTo>
                    <a:pt x="0" y="0"/>
                  </a:lnTo>
                  <a:lnTo>
                    <a:pt x="282" y="0"/>
                  </a:lnTo>
                  <a:lnTo>
                    <a:pt x="282" y="141"/>
                  </a:lnTo>
                  <a:lnTo>
                    <a:pt x="141"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4" name="Line 469"/>
            <p:cNvSpPr>
              <a:spLocks noChangeShapeType="1"/>
            </p:cNvSpPr>
            <p:nvPr/>
          </p:nvSpPr>
          <p:spPr bwMode="auto">
            <a:xfrm>
              <a:off x="1656953" y="4359430"/>
              <a:ext cx="0" cy="6350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5" name="Freeform 470"/>
            <p:cNvSpPr>
              <a:spLocks noChangeArrowheads="1"/>
            </p:cNvSpPr>
            <p:nvPr/>
          </p:nvSpPr>
          <p:spPr bwMode="auto">
            <a:xfrm>
              <a:off x="881063" y="4359430"/>
              <a:ext cx="127000" cy="63500"/>
            </a:xfrm>
            <a:custGeom>
              <a:avLst/>
              <a:gdLst>
                <a:gd name="T0" fmla="*/ 141 w 284"/>
                <a:gd name="T1" fmla="*/ 141 h 142"/>
                <a:gd name="T2" fmla="*/ 0 w 284"/>
                <a:gd name="T3" fmla="*/ 141 h 142"/>
                <a:gd name="T4" fmla="*/ 0 w 284"/>
                <a:gd name="T5" fmla="*/ 0 h 142"/>
                <a:gd name="T6" fmla="*/ 283 w 284"/>
                <a:gd name="T7" fmla="*/ 0 h 142"/>
                <a:gd name="T8" fmla="*/ 283 w 284"/>
                <a:gd name="T9" fmla="*/ 141 h 142"/>
                <a:gd name="T10" fmla="*/ 141 w 284"/>
                <a:gd name="T11" fmla="*/ 141 h 142"/>
              </a:gdLst>
              <a:ahLst/>
              <a:cxnLst>
                <a:cxn ang="0">
                  <a:pos x="T0" y="T1"/>
                </a:cxn>
                <a:cxn ang="0">
                  <a:pos x="T2" y="T3"/>
                </a:cxn>
                <a:cxn ang="0">
                  <a:pos x="T4" y="T5"/>
                </a:cxn>
                <a:cxn ang="0">
                  <a:pos x="T6" y="T7"/>
                </a:cxn>
                <a:cxn ang="0">
                  <a:pos x="T8" y="T9"/>
                </a:cxn>
                <a:cxn ang="0">
                  <a:pos x="T10" y="T11"/>
                </a:cxn>
              </a:cxnLst>
              <a:rect l="0" t="0" r="r" b="b"/>
              <a:pathLst>
                <a:path w="284" h="142">
                  <a:moveTo>
                    <a:pt x="141" y="141"/>
                  </a:moveTo>
                  <a:lnTo>
                    <a:pt x="0" y="141"/>
                  </a:lnTo>
                  <a:lnTo>
                    <a:pt x="0" y="0"/>
                  </a:lnTo>
                  <a:lnTo>
                    <a:pt x="283" y="0"/>
                  </a:lnTo>
                  <a:lnTo>
                    <a:pt x="283" y="141"/>
                  </a:lnTo>
                  <a:lnTo>
                    <a:pt x="141"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6" name="Line 471"/>
            <p:cNvSpPr>
              <a:spLocks noChangeShapeType="1"/>
            </p:cNvSpPr>
            <p:nvPr/>
          </p:nvSpPr>
          <p:spPr bwMode="auto">
            <a:xfrm>
              <a:off x="944563" y="4359430"/>
              <a:ext cx="0" cy="6350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7" name="Freeform 472"/>
            <p:cNvSpPr>
              <a:spLocks noChangeArrowheads="1"/>
            </p:cNvSpPr>
            <p:nvPr/>
          </p:nvSpPr>
          <p:spPr bwMode="auto">
            <a:xfrm>
              <a:off x="1059656" y="4359430"/>
              <a:ext cx="127000" cy="63500"/>
            </a:xfrm>
            <a:custGeom>
              <a:avLst/>
              <a:gdLst>
                <a:gd name="T0" fmla="*/ 142 w 284"/>
                <a:gd name="T1" fmla="*/ 141 h 142"/>
                <a:gd name="T2" fmla="*/ 0 w 284"/>
                <a:gd name="T3" fmla="*/ 141 h 142"/>
                <a:gd name="T4" fmla="*/ 0 w 284"/>
                <a:gd name="T5" fmla="*/ 0 h 142"/>
                <a:gd name="T6" fmla="*/ 283 w 284"/>
                <a:gd name="T7" fmla="*/ 0 h 142"/>
                <a:gd name="T8" fmla="*/ 283 w 284"/>
                <a:gd name="T9" fmla="*/ 141 h 142"/>
                <a:gd name="T10" fmla="*/ 142 w 284"/>
                <a:gd name="T11" fmla="*/ 141 h 142"/>
              </a:gdLst>
              <a:ahLst/>
              <a:cxnLst>
                <a:cxn ang="0">
                  <a:pos x="T0" y="T1"/>
                </a:cxn>
                <a:cxn ang="0">
                  <a:pos x="T2" y="T3"/>
                </a:cxn>
                <a:cxn ang="0">
                  <a:pos x="T4" y="T5"/>
                </a:cxn>
                <a:cxn ang="0">
                  <a:pos x="T6" y="T7"/>
                </a:cxn>
                <a:cxn ang="0">
                  <a:pos x="T8" y="T9"/>
                </a:cxn>
                <a:cxn ang="0">
                  <a:pos x="T10" y="T11"/>
                </a:cxn>
              </a:cxnLst>
              <a:rect l="0" t="0" r="r" b="b"/>
              <a:pathLst>
                <a:path w="284" h="142">
                  <a:moveTo>
                    <a:pt x="142" y="141"/>
                  </a:moveTo>
                  <a:lnTo>
                    <a:pt x="0" y="141"/>
                  </a:lnTo>
                  <a:lnTo>
                    <a:pt x="0" y="0"/>
                  </a:lnTo>
                  <a:lnTo>
                    <a:pt x="283" y="0"/>
                  </a:lnTo>
                  <a:lnTo>
                    <a:pt x="283" y="141"/>
                  </a:lnTo>
                  <a:lnTo>
                    <a:pt x="142"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8" name="Line 473"/>
            <p:cNvSpPr>
              <a:spLocks noChangeShapeType="1"/>
            </p:cNvSpPr>
            <p:nvPr/>
          </p:nvSpPr>
          <p:spPr bwMode="auto">
            <a:xfrm>
              <a:off x="1123156" y="4359430"/>
              <a:ext cx="0" cy="6350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9" name="Freeform 474"/>
            <p:cNvSpPr>
              <a:spLocks noChangeArrowheads="1"/>
            </p:cNvSpPr>
            <p:nvPr/>
          </p:nvSpPr>
          <p:spPr bwMode="auto">
            <a:xfrm>
              <a:off x="1224359" y="4456976"/>
              <a:ext cx="152798" cy="39688"/>
            </a:xfrm>
            <a:custGeom>
              <a:avLst/>
              <a:gdLst>
                <a:gd name="T0" fmla="*/ 0 w 340"/>
                <a:gd name="T1" fmla="*/ 85 h 86"/>
                <a:gd name="T2" fmla="*/ 0 w 340"/>
                <a:gd name="T3" fmla="*/ 0 h 86"/>
                <a:gd name="T4" fmla="*/ 339 w 340"/>
                <a:gd name="T5" fmla="*/ 0 h 86"/>
                <a:gd name="T6" fmla="*/ 339 w 340"/>
                <a:gd name="T7" fmla="*/ 85 h 86"/>
              </a:gdLst>
              <a:ahLst/>
              <a:cxnLst>
                <a:cxn ang="0">
                  <a:pos x="T0" y="T1"/>
                </a:cxn>
                <a:cxn ang="0">
                  <a:pos x="T2" y="T3"/>
                </a:cxn>
                <a:cxn ang="0">
                  <a:pos x="T4" y="T5"/>
                </a:cxn>
                <a:cxn ang="0">
                  <a:pos x="T6" y="T7"/>
                </a:cxn>
              </a:cxnLst>
              <a:rect l="0" t="0" r="r" b="b"/>
              <a:pathLst>
                <a:path w="340" h="86">
                  <a:moveTo>
                    <a:pt x="0" y="85"/>
                  </a:moveTo>
                  <a:lnTo>
                    <a:pt x="0" y="0"/>
                  </a:lnTo>
                  <a:lnTo>
                    <a:pt x="339" y="0"/>
                  </a:lnTo>
                  <a:lnTo>
                    <a:pt x="339" y="85"/>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0" name="Freeform 475"/>
            <p:cNvSpPr>
              <a:spLocks noChangeArrowheads="1"/>
            </p:cNvSpPr>
            <p:nvPr/>
          </p:nvSpPr>
          <p:spPr bwMode="auto">
            <a:xfrm>
              <a:off x="881063" y="3825634"/>
              <a:ext cx="839390" cy="228203"/>
            </a:xfrm>
            <a:custGeom>
              <a:avLst/>
              <a:gdLst>
                <a:gd name="T0" fmla="*/ 1863 w 1864"/>
                <a:gd name="T1" fmla="*/ 508 h 509"/>
                <a:gd name="T2" fmla="*/ 0 w 1864"/>
                <a:gd name="T3" fmla="*/ 508 h 509"/>
                <a:gd name="T4" fmla="*/ 0 w 1864"/>
                <a:gd name="T5" fmla="*/ 254 h 509"/>
                <a:gd name="T6" fmla="*/ 1863 w 1864"/>
                <a:gd name="T7" fmla="*/ 0 h 509"/>
                <a:gd name="T8" fmla="*/ 1863 w 1864"/>
                <a:gd name="T9" fmla="*/ 508 h 509"/>
              </a:gdLst>
              <a:ahLst/>
              <a:cxnLst>
                <a:cxn ang="0">
                  <a:pos x="T0" y="T1"/>
                </a:cxn>
                <a:cxn ang="0">
                  <a:pos x="T2" y="T3"/>
                </a:cxn>
                <a:cxn ang="0">
                  <a:pos x="T4" y="T5"/>
                </a:cxn>
                <a:cxn ang="0">
                  <a:pos x="T6" y="T7"/>
                </a:cxn>
                <a:cxn ang="0">
                  <a:pos x="T8" y="T9"/>
                </a:cxn>
              </a:cxnLst>
              <a:rect l="0" t="0" r="r" b="b"/>
              <a:pathLst>
                <a:path w="1864" h="509">
                  <a:moveTo>
                    <a:pt x="1863" y="508"/>
                  </a:moveTo>
                  <a:lnTo>
                    <a:pt x="0" y="508"/>
                  </a:lnTo>
                  <a:lnTo>
                    <a:pt x="0" y="254"/>
                  </a:lnTo>
                  <a:lnTo>
                    <a:pt x="1863" y="0"/>
                  </a:lnTo>
                  <a:lnTo>
                    <a:pt x="1863" y="508"/>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 name="Line 476"/>
            <p:cNvSpPr>
              <a:spLocks noChangeShapeType="1"/>
            </p:cNvSpPr>
            <p:nvPr/>
          </p:nvSpPr>
          <p:spPr bwMode="auto">
            <a:xfrm flipH="1">
              <a:off x="881063" y="4016134"/>
              <a:ext cx="841375" cy="1984"/>
            </a:xfrm>
            <a:prstGeom prst="line">
              <a:avLst/>
            </a:prstGeom>
            <a:noFill/>
            <a:ln w="25400" cap="flat">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2" name="Line 477"/>
            <p:cNvSpPr>
              <a:spLocks noChangeShapeType="1"/>
            </p:cNvSpPr>
            <p:nvPr/>
          </p:nvSpPr>
          <p:spPr bwMode="auto">
            <a:xfrm flipH="1">
              <a:off x="881063" y="3978430"/>
              <a:ext cx="841375" cy="1985"/>
            </a:xfrm>
            <a:prstGeom prst="line">
              <a:avLst/>
            </a:prstGeom>
            <a:noFill/>
            <a:ln w="25400" cap="flat">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3" name="Freeform 478"/>
            <p:cNvSpPr>
              <a:spLocks noChangeArrowheads="1"/>
            </p:cNvSpPr>
            <p:nvPr/>
          </p:nvSpPr>
          <p:spPr bwMode="auto">
            <a:xfrm>
              <a:off x="996156" y="3482336"/>
              <a:ext cx="115094" cy="39688"/>
            </a:xfrm>
            <a:custGeom>
              <a:avLst/>
              <a:gdLst>
                <a:gd name="T0" fmla="*/ 212 w 255"/>
                <a:gd name="T1" fmla="*/ 85 h 86"/>
                <a:gd name="T2" fmla="*/ 43 w 255"/>
                <a:gd name="T3" fmla="*/ 85 h 86"/>
                <a:gd name="T4" fmla="*/ 0 w 255"/>
                <a:gd name="T5" fmla="*/ 43 h 86"/>
                <a:gd name="T6" fmla="*/ 0 w 255"/>
                <a:gd name="T7" fmla="*/ 43 h 86"/>
                <a:gd name="T8" fmla="*/ 43 w 255"/>
                <a:gd name="T9" fmla="*/ 0 h 86"/>
                <a:gd name="T10" fmla="*/ 212 w 255"/>
                <a:gd name="T11" fmla="*/ 0 h 86"/>
                <a:gd name="T12" fmla="*/ 254 w 255"/>
                <a:gd name="T13" fmla="*/ 43 h 86"/>
                <a:gd name="T14" fmla="*/ 254 w 255"/>
                <a:gd name="T15" fmla="*/ 43 h 86"/>
                <a:gd name="T16" fmla="*/ 212 w 255"/>
                <a:gd name="T17"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86">
                  <a:moveTo>
                    <a:pt x="212" y="85"/>
                  </a:moveTo>
                  <a:lnTo>
                    <a:pt x="43" y="85"/>
                  </a:lnTo>
                  <a:cubicBezTo>
                    <a:pt x="20" y="85"/>
                    <a:pt x="0" y="65"/>
                    <a:pt x="0" y="43"/>
                  </a:cubicBezTo>
                  <a:lnTo>
                    <a:pt x="0" y="43"/>
                  </a:lnTo>
                  <a:cubicBezTo>
                    <a:pt x="0" y="20"/>
                    <a:pt x="20" y="0"/>
                    <a:pt x="43" y="0"/>
                  </a:cubicBezTo>
                  <a:lnTo>
                    <a:pt x="212" y="0"/>
                  </a:lnTo>
                  <a:cubicBezTo>
                    <a:pt x="235" y="0"/>
                    <a:pt x="254" y="20"/>
                    <a:pt x="254" y="43"/>
                  </a:cubicBezTo>
                  <a:lnTo>
                    <a:pt x="254" y="43"/>
                  </a:lnTo>
                  <a:cubicBezTo>
                    <a:pt x="254" y="68"/>
                    <a:pt x="235" y="85"/>
                    <a:pt x="212" y="85"/>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4" name="Freeform 479"/>
            <p:cNvSpPr>
              <a:spLocks noChangeArrowheads="1"/>
            </p:cNvSpPr>
            <p:nvPr/>
          </p:nvSpPr>
          <p:spPr bwMode="auto">
            <a:xfrm>
              <a:off x="996155" y="3520040"/>
              <a:ext cx="114645" cy="394456"/>
            </a:xfrm>
            <a:custGeom>
              <a:avLst/>
              <a:gdLst>
                <a:gd name="T0" fmla="*/ 0 w 255"/>
                <a:gd name="T1" fmla="*/ 875 h 876"/>
                <a:gd name="T2" fmla="*/ 29 w 255"/>
                <a:gd name="T3" fmla="*/ 0 h 876"/>
                <a:gd name="T4" fmla="*/ 226 w 255"/>
                <a:gd name="T5" fmla="*/ 0 h 876"/>
                <a:gd name="T6" fmla="*/ 254 w 255"/>
                <a:gd name="T7" fmla="*/ 875 h 876"/>
                <a:gd name="connsiteX0" fmla="*/ 0 w 9961"/>
                <a:gd name="connsiteY0" fmla="*/ 9989 h 9989"/>
                <a:gd name="connsiteX1" fmla="*/ 1137 w 9961"/>
                <a:gd name="connsiteY1" fmla="*/ 0 h 9989"/>
                <a:gd name="connsiteX2" fmla="*/ 8863 w 9961"/>
                <a:gd name="connsiteY2" fmla="*/ 0 h 9989"/>
                <a:gd name="connsiteX3" fmla="*/ 9961 w 9961"/>
                <a:gd name="connsiteY3" fmla="*/ 9667 h 9989"/>
              </a:gdLst>
              <a:ahLst/>
              <a:cxnLst>
                <a:cxn ang="0">
                  <a:pos x="connsiteX0" y="connsiteY0"/>
                </a:cxn>
                <a:cxn ang="0">
                  <a:pos x="connsiteX1" y="connsiteY1"/>
                </a:cxn>
                <a:cxn ang="0">
                  <a:pos x="connsiteX2" y="connsiteY2"/>
                </a:cxn>
                <a:cxn ang="0">
                  <a:pos x="connsiteX3" y="connsiteY3"/>
                </a:cxn>
              </a:cxnLst>
              <a:rect l="l" t="t" r="r" b="b"/>
              <a:pathLst>
                <a:path w="9961" h="9989">
                  <a:moveTo>
                    <a:pt x="0" y="9989"/>
                  </a:moveTo>
                  <a:lnTo>
                    <a:pt x="1137" y="0"/>
                  </a:lnTo>
                  <a:lnTo>
                    <a:pt x="8863" y="0"/>
                  </a:lnTo>
                  <a:cubicBezTo>
                    <a:pt x="9229" y="3330"/>
                    <a:pt x="9595" y="6337"/>
                    <a:pt x="9961" y="9667"/>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5" name="Line 480"/>
            <p:cNvSpPr>
              <a:spLocks noChangeShapeType="1"/>
            </p:cNvSpPr>
            <p:nvPr/>
          </p:nvSpPr>
          <p:spPr bwMode="auto">
            <a:xfrm>
              <a:off x="1010046" y="3825634"/>
              <a:ext cx="91440"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6" name="Freeform 481"/>
            <p:cNvSpPr>
              <a:spLocks noChangeArrowheads="1"/>
            </p:cNvSpPr>
            <p:nvPr/>
          </p:nvSpPr>
          <p:spPr bwMode="auto">
            <a:xfrm>
              <a:off x="1200546" y="3482336"/>
              <a:ext cx="115094" cy="39688"/>
            </a:xfrm>
            <a:custGeom>
              <a:avLst/>
              <a:gdLst>
                <a:gd name="T0" fmla="*/ 212 w 255"/>
                <a:gd name="T1" fmla="*/ 85 h 86"/>
                <a:gd name="T2" fmla="*/ 42 w 255"/>
                <a:gd name="T3" fmla="*/ 85 h 86"/>
                <a:gd name="T4" fmla="*/ 0 w 255"/>
                <a:gd name="T5" fmla="*/ 43 h 86"/>
                <a:gd name="T6" fmla="*/ 0 w 255"/>
                <a:gd name="T7" fmla="*/ 43 h 86"/>
                <a:gd name="T8" fmla="*/ 42 w 255"/>
                <a:gd name="T9" fmla="*/ 0 h 86"/>
                <a:gd name="T10" fmla="*/ 212 w 255"/>
                <a:gd name="T11" fmla="*/ 0 h 86"/>
                <a:gd name="T12" fmla="*/ 254 w 255"/>
                <a:gd name="T13" fmla="*/ 43 h 86"/>
                <a:gd name="T14" fmla="*/ 254 w 255"/>
                <a:gd name="T15" fmla="*/ 43 h 86"/>
                <a:gd name="T16" fmla="*/ 212 w 255"/>
                <a:gd name="T17"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86">
                  <a:moveTo>
                    <a:pt x="212" y="85"/>
                  </a:moveTo>
                  <a:lnTo>
                    <a:pt x="42" y="85"/>
                  </a:lnTo>
                  <a:cubicBezTo>
                    <a:pt x="20" y="85"/>
                    <a:pt x="0" y="65"/>
                    <a:pt x="0" y="43"/>
                  </a:cubicBezTo>
                  <a:lnTo>
                    <a:pt x="0" y="43"/>
                  </a:lnTo>
                  <a:cubicBezTo>
                    <a:pt x="0" y="20"/>
                    <a:pt x="20" y="0"/>
                    <a:pt x="42" y="0"/>
                  </a:cubicBezTo>
                  <a:lnTo>
                    <a:pt x="212" y="0"/>
                  </a:lnTo>
                  <a:cubicBezTo>
                    <a:pt x="234" y="0"/>
                    <a:pt x="254" y="20"/>
                    <a:pt x="254" y="43"/>
                  </a:cubicBezTo>
                  <a:lnTo>
                    <a:pt x="254" y="43"/>
                  </a:lnTo>
                  <a:cubicBezTo>
                    <a:pt x="254" y="68"/>
                    <a:pt x="234" y="85"/>
                    <a:pt x="212" y="85"/>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7" name="Freeform 482"/>
            <p:cNvSpPr>
              <a:spLocks noChangeArrowheads="1"/>
            </p:cNvSpPr>
            <p:nvPr/>
          </p:nvSpPr>
          <p:spPr bwMode="auto">
            <a:xfrm>
              <a:off x="1218406" y="3406930"/>
              <a:ext cx="77390" cy="39688"/>
            </a:xfrm>
            <a:custGeom>
              <a:avLst/>
              <a:gdLst>
                <a:gd name="T0" fmla="*/ 127 w 171"/>
                <a:gd name="T1" fmla="*/ 85 h 86"/>
                <a:gd name="T2" fmla="*/ 43 w 171"/>
                <a:gd name="T3" fmla="*/ 85 h 86"/>
                <a:gd name="T4" fmla="*/ 0 w 171"/>
                <a:gd name="T5" fmla="*/ 42 h 86"/>
                <a:gd name="T6" fmla="*/ 0 w 171"/>
                <a:gd name="T7" fmla="*/ 42 h 86"/>
                <a:gd name="T8" fmla="*/ 43 w 171"/>
                <a:gd name="T9" fmla="*/ 0 h 86"/>
                <a:gd name="T10" fmla="*/ 127 w 171"/>
                <a:gd name="T11" fmla="*/ 0 h 86"/>
                <a:gd name="T12" fmla="*/ 170 w 171"/>
                <a:gd name="T13" fmla="*/ 42 h 86"/>
                <a:gd name="T14" fmla="*/ 170 w 171"/>
                <a:gd name="T15" fmla="*/ 42 h 86"/>
                <a:gd name="T16" fmla="*/ 127 w 171"/>
                <a:gd name="T17"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86">
                  <a:moveTo>
                    <a:pt x="127" y="85"/>
                  </a:moveTo>
                  <a:lnTo>
                    <a:pt x="43" y="85"/>
                  </a:lnTo>
                  <a:cubicBezTo>
                    <a:pt x="20" y="85"/>
                    <a:pt x="0" y="65"/>
                    <a:pt x="0" y="42"/>
                  </a:cubicBezTo>
                  <a:lnTo>
                    <a:pt x="0" y="42"/>
                  </a:lnTo>
                  <a:cubicBezTo>
                    <a:pt x="0" y="20"/>
                    <a:pt x="20" y="0"/>
                    <a:pt x="43" y="0"/>
                  </a:cubicBezTo>
                  <a:lnTo>
                    <a:pt x="127" y="0"/>
                  </a:lnTo>
                  <a:cubicBezTo>
                    <a:pt x="150" y="0"/>
                    <a:pt x="170" y="20"/>
                    <a:pt x="170" y="42"/>
                  </a:cubicBezTo>
                  <a:lnTo>
                    <a:pt x="170" y="42"/>
                  </a:lnTo>
                  <a:cubicBezTo>
                    <a:pt x="170" y="68"/>
                    <a:pt x="150" y="85"/>
                    <a:pt x="127" y="85"/>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8" name="Freeform 483"/>
            <p:cNvSpPr>
              <a:spLocks noChangeArrowheads="1"/>
            </p:cNvSpPr>
            <p:nvPr/>
          </p:nvSpPr>
          <p:spPr bwMode="auto">
            <a:xfrm>
              <a:off x="914796" y="3406930"/>
              <a:ext cx="158750" cy="39688"/>
            </a:xfrm>
            <a:custGeom>
              <a:avLst/>
              <a:gdLst>
                <a:gd name="T0" fmla="*/ 310 w 354"/>
                <a:gd name="T1" fmla="*/ 85 h 86"/>
                <a:gd name="T2" fmla="*/ 42 w 354"/>
                <a:gd name="T3" fmla="*/ 85 h 86"/>
                <a:gd name="T4" fmla="*/ 0 w 354"/>
                <a:gd name="T5" fmla="*/ 42 h 86"/>
                <a:gd name="T6" fmla="*/ 0 w 354"/>
                <a:gd name="T7" fmla="*/ 42 h 86"/>
                <a:gd name="T8" fmla="*/ 42 w 354"/>
                <a:gd name="T9" fmla="*/ 0 h 86"/>
                <a:gd name="T10" fmla="*/ 310 w 354"/>
                <a:gd name="T11" fmla="*/ 0 h 86"/>
                <a:gd name="T12" fmla="*/ 353 w 354"/>
                <a:gd name="T13" fmla="*/ 42 h 86"/>
                <a:gd name="T14" fmla="*/ 353 w 354"/>
                <a:gd name="T15" fmla="*/ 42 h 86"/>
                <a:gd name="T16" fmla="*/ 310 w 354"/>
                <a:gd name="T17"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86">
                  <a:moveTo>
                    <a:pt x="310" y="85"/>
                  </a:moveTo>
                  <a:lnTo>
                    <a:pt x="42" y="85"/>
                  </a:lnTo>
                  <a:cubicBezTo>
                    <a:pt x="20" y="85"/>
                    <a:pt x="0" y="65"/>
                    <a:pt x="0" y="42"/>
                  </a:cubicBezTo>
                  <a:lnTo>
                    <a:pt x="0" y="42"/>
                  </a:lnTo>
                  <a:cubicBezTo>
                    <a:pt x="0" y="20"/>
                    <a:pt x="20" y="0"/>
                    <a:pt x="42" y="0"/>
                  </a:cubicBezTo>
                  <a:lnTo>
                    <a:pt x="310" y="0"/>
                  </a:lnTo>
                  <a:cubicBezTo>
                    <a:pt x="333" y="0"/>
                    <a:pt x="353" y="20"/>
                    <a:pt x="353" y="42"/>
                  </a:cubicBezTo>
                  <a:lnTo>
                    <a:pt x="353" y="42"/>
                  </a:lnTo>
                  <a:cubicBezTo>
                    <a:pt x="353" y="68"/>
                    <a:pt x="333" y="85"/>
                    <a:pt x="310" y="85"/>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9" name="Freeform 484"/>
            <p:cNvSpPr>
              <a:spLocks noChangeArrowheads="1"/>
            </p:cNvSpPr>
            <p:nvPr/>
          </p:nvSpPr>
          <p:spPr bwMode="auto">
            <a:xfrm>
              <a:off x="756046" y="3291836"/>
              <a:ext cx="521891" cy="77391"/>
            </a:xfrm>
            <a:custGeom>
              <a:avLst/>
              <a:gdLst>
                <a:gd name="T0" fmla="*/ 1073 w 1158"/>
                <a:gd name="T1" fmla="*/ 169 h 170"/>
                <a:gd name="T2" fmla="*/ 85 w 1158"/>
                <a:gd name="T3" fmla="*/ 169 h 170"/>
                <a:gd name="T4" fmla="*/ 0 w 1158"/>
                <a:gd name="T5" fmla="*/ 85 h 170"/>
                <a:gd name="T6" fmla="*/ 0 w 1158"/>
                <a:gd name="T7" fmla="*/ 85 h 170"/>
                <a:gd name="T8" fmla="*/ 85 w 1158"/>
                <a:gd name="T9" fmla="*/ 0 h 170"/>
                <a:gd name="T10" fmla="*/ 1073 w 1158"/>
                <a:gd name="T11" fmla="*/ 0 h 170"/>
                <a:gd name="T12" fmla="*/ 1157 w 1158"/>
                <a:gd name="T13" fmla="*/ 85 h 170"/>
                <a:gd name="T14" fmla="*/ 1157 w 1158"/>
                <a:gd name="T15" fmla="*/ 85 h 170"/>
                <a:gd name="T16" fmla="*/ 1073 w 1158"/>
                <a:gd name="T17"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8" h="170">
                  <a:moveTo>
                    <a:pt x="1073" y="169"/>
                  </a:moveTo>
                  <a:lnTo>
                    <a:pt x="85" y="169"/>
                  </a:lnTo>
                  <a:cubicBezTo>
                    <a:pt x="37" y="169"/>
                    <a:pt x="0" y="133"/>
                    <a:pt x="0" y="85"/>
                  </a:cubicBezTo>
                  <a:lnTo>
                    <a:pt x="0" y="85"/>
                  </a:lnTo>
                  <a:cubicBezTo>
                    <a:pt x="0" y="37"/>
                    <a:pt x="37" y="0"/>
                    <a:pt x="85" y="0"/>
                  </a:cubicBezTo>
                  <a:lnTo>
                    <a:pt x="1073" y="0"/>
                  </a:lnTo>
                  <a:cubicBezTo>
                    <a:pt x="1121" y="0"/>
                    <a:pt x="1157" y="37"/>
                    <a:pt x="1157" y="85"/>
                  </a:cubicBezTo>
                  <a:lnTo>
                    <a:pt x="1157" y="85"/>
                  </a:lnTo>
                  <a:cubicBezTo>
                    <a:pt x="1157" y="133"/>
                    <a:pt x="1121" y="169"/>
                    <a:pt x="1073" y="169"/>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0" name="Freeform 485"/>
            <p:cNvSpPr>
              <a:spLocks noChangeArrowheads="1"/>
            </p:cNvSpPr>
            <p:nvPr/>
          </p:nvSpPr>
          <p:spPr bwMode="auto">
            <a:xfrm>
              <a:off x="646906" y="3406930"/>
              <a:ext cx="210344" cy="39688"/>
            </a:xfrm>
            <a:custGeom>
              <a:avLst/>
              <a:gdLst>
                <a:gd name="T0" fmla="*/ 424 w 467"/>
                <a:gd name="T1" fmla="*/ 85 h 86"/>
                <a:gd name="T2" fmla="*/ 43 w 467"/>
                <a:gd name="T3" fmla="*/ 85 h 86"/>
                <a:gd name="T4" fmla="*/ 0 w 467"/>
                <a:gd name="T5" fmla="*/ 42 h 86"/>
                <a:gd name="T6" fmla="*/ 0 w 467"/>
                <a:gd name="T7" fmla="*/ 42 h 86"/>
                <a:gd name="T8" fmla="*/ 43 w 467"/>
                <a:gd name="T9" fmla="*/ 0 h 86"/>
                <a:gd name="T10" fmla="*/ 424 w 467"/>
                <a:gd name="T11" fmla="*/ 0 h 86"/>
                <a:gd name="T12" fmla="*/ 466 w 467"/>
                <a:gd name="T13" fmla="*/ 42 h 86"/>
                <a:gd name="T14" fmla="*/ 466 w 467"/>
                <a:gd name="T15" fmla="*/ 42 h 86"/>
                <a:gd name="T16" fmla="*/ 424 w 467"/>
                <a:gd name="T17"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86">
                  <a:moveTo>
                    <a:pt x="424" y="85"/>
                  </a:moveTo>
                  <a:lnTo>
                    <a:pt x="43" y="85"/>
                  </a:lnTo>
                  <a:cubicBezTo>
                    <a:pt x="20" y="85"/>
                    <a:pt x="0" y="65"/>
                    <a:pt x="0" y="42"/>
                  </a:cubicBezTo>
                  <a:lnTo>
                    <a:pt x="0" y="42"/>
                  </a:lnTo>
                  <a:cubicBezTo>
                    <a:pt x="0" y="20"/>
                    <a:pt x="20" y="0"/>
                    <a:pt x="43" y="0"/>
                  </a:cubicBezTo>
                  <a:lnTo>
                    <a:pt x="424" y="0"/>
                  </a:lnTo>
                  <a:cubicBezTo>
                    <a:pt x="446" y="0"/>
                    <a:pt x="466" y="20"/>
                    <a:pt x="466" y="42"/>
                  </a:cubicBezTo>
                  <a:lnTo>
                    <a:pt x="466" y="42"/>
                  </a:lnTo>
                  <a:cubicBezTo>
                    <a:pt x="466" y="68"/>
                    <a:pt x="446" y="85"/>
                    <a:pt x="424" y="85"/>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1" name="Freeform 486"/>
            <p:cNvSpPr>
              <a:spLocks noChangeArrowheads="1"/>
            </p:cNvSpPr>
            <p:nvPr/>
          </p:nvSpPr>
          <p:spPr bwMode="auto">
            <a:xfrm>
              <a:off x="1200546" y="3520040"/>
              <a:ext cx="111125" cy="369094"/>
            </a:xfrm>
            <a:custGeom>
              <a:avLst/>
              <a:gdLst>
                <a:gd name="T0" fmla="*/ 0 w 249"/>
                <a:gd name="T1" fmla="*/ 818 h 819"/>
                <a:gd name="T2" fmla="*/ 25 w 249"/>
                <a:gd name="T3" fmla="*/ 0 h 819"/>
                <a:gd name="T4" fmla="*/ 223 w 249"/>
                <a:gd name="T5" fmla="*/ 0 h 819"/>
                <a:gd name="T6" fmla="*/ 248 w 249"/>
                <a:gd name="T7" fmla="*/ 790 h 819"/>
              </a:gdLst>
              <a:ahLst/>
              <a:cxnLst>
                <a:cxn ang="0">
                  <a:pos x="T0" y="T1"/>
                </a:cxn>
                <a:cxn ang="0">
                  <a:pos x="T2" y="T3"/>
                </a:cxn>
                <a:cxn ang="0">
                  <a:pos x="T4" y="T5"/>
                </a:cxn>
                <a:cxn ang="0">
                  <a:pos x="T6" y="T7"/>
                </a:cxn>
              </a:cxnLst>
              <a:rect l="0" t="0" r="r" b="b"/>
              <a:pathLst>
                <a:path w="249" h="819">
                  <a:moveTo>
                    <a:pt x="0" y="818"/>
                  </a:moveTo>
                  <a:lnTo>
                    <a:pt x="25" y="0"/>
                  </a:lnTo>
                  <a:lnTo>
                    <a:pt x="223" y="0"/>
                  </a:lnTo>
                  <a:lnTo>
                    <a:pt x="248" y="790"/>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2" name="Line 487"/>
            <p:cNvSpPr>
              <a:spLocks noChangeShapeType="1"/>
            </p:cNvSpPr>
            <p:nvPr/>
          </p:nvSpPr>
          <p:spPr bwMode="auto">
            <a:xfrm>
              <a:off x="1212453" y="3825634"/>
              <a:ext cx="91440"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grpSp>
        <p:nvGrpSpPr>
          <p:cNvPr id="43" name="Group 42"/>
          <p:cNvGrpSpPr/>
          <p:nvPr/>
        </p:nvGrpSpPr>
        <p:grpSpPr>
          <a:xfrm>
            <a:off x="8085481" y="4170645"/>
            <a:ext cx="95329" cy="193733"/>
            <a:chOff x="7310438" y="4252274"/>
            <a:chExt cx="123031" cy="250031"/>
          </a:xfrm>
        </p:grpSpPr>
        <p:sp>
          <p:nvSpPr>
            <p:cNvPr id="44"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bg1">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5" name="Line 394"/>
            <p:cNvSpPr>
              <a:spLocks noChangeShapeType="1"/>
            </p:cNvSpPr>
            <p:nvPr/>
          </p:nvSpPr>
          <p:spPr bwMode="auto">
            <a:xfrm>
              <a:off x="7371953" y="4391180"/>
              <a:ext cx="0" cy="111125"/>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grpSp>
        <p:nvGrpSpPr>
          <p:cNvPr id="46" name="Group 45"/>
          <p:cNvGrpSpPr/>
          <p:nvPr/>
        </p:nvGrpSpPr>
        <p:grpSpPr>
          <a:xfrm>
            <a:off x="8250120" y="4114347"/>
            <a:ext cx="123031" cy="250031"/>
            <a:chOff x="7310438" y="4252274"/>
            <a:chExt cx="123031" cy="250031"/>
          </a:xfrm>
        </p:grpSpPr>
        <p:sp>
          <p:nvSpPr>
            <p:cNvPr id="47"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bg1">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8" name="Line 394"/>
            <p:cNvSpPr>
              <a:spLocks noChangeShapeType="1"/>
            </p:cNvSpPr>
            <p:nvPr/>
          </p:nvSpPr>
          <p:spPr bwMode="auto">
            <a:xfrm>
              <a:off x="7371953" y="4391180"/>
              <a:ext cx="0" cy="111125"/>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grpSp>
        <p:nvGrpSpPr>
          <p:cNvPr id="49" name="Group 48"/>
          <p:cNvGrpSpPr/>
          <p:nvPr/>
        </p:nvGrpSpPr>
        <p:grpSpPr>
          <a:xfrm>
            <a:off x="3986789" y="3619303"/>
            <a:ext cx="999352" cy="745075"/>
            <a:chOff x="3918862" y="3619303"/>
            <a:chExt cx="999352" cy="745075"/>
          </a:xfrm>
        </p:grpSpPr>
        <p:grpSp>
          <p:nvGrpSpPr>
            <p:cNvPr id="50" name="Group 49"/>
            <p:cNvGrpSpPr/>
            <p:nvPr/>
          </p:nvGrpSpPr>
          <p:grpSpPr>
            <a:xfrm>
              <a:off x="4339958" y="4114347"/>
              <a:ext cx="123031" cy="250031"/>
              <a:chOff x="7310438" y="4252274"/>
              <a:chExt cx="123031" cy="250031"/>
            </a:xfrm>
          </p:grpSpPr>
          <p:sp>
            <p:nvSpPr>
              <p:cNvPr id="71"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bg1">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72" name="Line 394"/>
              <p:cNvSpPr>
                <a:spLocks noChangeShapeType="1"/>
              </p:cNvSpPr>
              <p:nvPr/>
            </p:nvSpPr>
            <p:spPr bwMode="auto">
              <a:xfrm>
                <a:off x="7371953" y="4391180"/>
                <a:ext cx="0" cy="111125"/>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grpSp>
          <p:nvGrpSpPr>
            <p:cNvPr id="51" name="Group 50"/>
            <p:cNvGrpSpPr/>
            <p:nvPr/>
          </p:nvGrpSpPr>
          <p:grpSpPr>
            <a:xfrm>
              <a:off x="3918862" y="4077693"/>
              <a:ext cx="354742" cy="279797"/>
              <a:chOff x="6605984" y="4218540"/>
              <a:chExt cx="354742" cy="279797"/>
            </a:xfrm>
          </p:grpSpPr>
          <p:sp>
            <p:nvSpPr>
              <p:cNvPr id="65" name="Freeform 341"/>
              <p:cNvSpPr>
                <a:spLocks noChangeArrowheads="1"/>
              </p:cNvSpPr>
              <p:nvPr/>
            </p:nvSpPr>
            <p:spPr bwMode="auto">
              <a:xfrm>
                <a:off x="6605984" y="4218540"/>
                <a:ext cx="354742" cy="100758"/>
              </a:xfrm>
              <a:custGeom>
                <a:avLst/>
                <a:gdLst>
                  <a:gd name="T0" fmla="*/ 395 w 791"/>
                  <a:gd name="T1" fmla="*/ 85 h 227"/>
                  <a:gd name="T2" fmla="*/ 57 w 791"/>
                  <a:gd name="T3" fmla="*/ 226 h 227"/>
                  <a:gd name="T4" fmla="*/ 0 w 791"/>
                  <a:gd name="T5" fmla="*/ 226 h 227"/>
                  <a:gd name="T6" fmla="*/ 0 w 791"/>
                  <a:gd name="T7" fmla="*/ 169 h 227"/>
                  <a:gd name="T8" fmla="*/ 395 w 791"/>
                  <a:gd name="T9" fmla="*/ 0 h 227"/>
                  <a:gd name="T10" fmla="*/ 790 w 791"/>
                  <a:gd name="T11" fmla="*/ 169 h 227"/>
                  <a:gd name="T12" fmla="*/ 790 w 791"/>
                  <a:gd name="T13" fmla="*/ 226 h 227"/>
                  <a:gd name="T14" fmla="*/ 734 w 791"/>
                  <a:gd name="T15" fmla="*/ 226 h 227"/>
                  <a:gd name="T16" fmla="*/ 395 w 791"/>
                  <a:gd name="T17" fmla="*/ 85 h 227"/>
                  <a:gd name="connsiteX0" fmla="*/ 4994 w 9987"/>
                  <a:gd name="connsiteY0" fmla="*/ 3744 h 9956"/>
                  <a:gd name="connsiteX1" fmla="*/ 721 w 9987"/>
                  <a:gd name="connsiteY1" fmla="*/ 9956 h 9956"/>
                  <a:gd name="connsiteX2" fmla="*/ 0 w 9987"/>
                  <a:gd name="connsiteY2" fmla="*/ 9956 h 9956"/>
                  <a:gd name="connsiteX3" fmla="*/ 0 w 9987"/>
                  <a:gd name="connsiteY3" fmla="*/ 7445 h 9956"/>
                  <a:gd name="connsiteX4" fmla="*/ 4994 w 9987"/>
                  <a:gd name="connsiteY4" fmla="*/ 0 h 9956"/>
                  <a:gd name="connsiteX5" fmla="*/ 9987 w 9987"/>
                  <a:gd name="connsiteY5" fmla="*/ 7445 h 9956"/>
                  <a:gd name="connsiteX6" fmla="*/ 9987 w 9987"/>
                  <a:gd name="connsiteY6" fmla="*/ 9956 h 9956"/>
                  <a:gd name="connsiteX7" fmla="*/ 9279 w 9987"/>
                  <a:gd name="connsiteY7" fmla="*/ 9956 h 9956"/>
                  <a:gd name="connsiteX8" fmla="*/ 4994 w 9987"/>
                  <a:gd name="connsiteY8" fmla="*/ 3744 h 9956"/>
                  <a:gd name="connsiteX9" fmla="*/ 4994 w 9987"/>
                  <a:gd name="connsiteY9" fmla="*/ 3744 h 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7" h="9956">
                    <a:moveTo>
                      <a:pt x="4994" y="3744"/>
                    </a:moveTo>
                    <a:lnTo>
                      <a:pt x="721" y="9956"/>
                    </a:lnTo>
                    <a:lnTo>
                      <a:pt x="0" y="9956"/>
                    </a:lnTo>
                    <a:lnTo>
                      <a:pt x="0" y="7445"/>
                    </a:lnTo>
                    <a:lnTo>
                      <a:pt x="4994" y="0"/>
                    </a:lnTo>
                    <a:lnTo>
                      <a:pt x="9987" y="7445"/>
                    </a:lnTo>
                    <a:lnTo>
                      <a:pt x="9987" y="9956"/>
                    </a:lnTo>
                    <a:lnTo>
                      <a:pt x="9279" y="9956"/>
                    </a:lnTo>
                    <a:lnTo>
                      <a:pt x="4994" y="3744"/>
                    </a:lnTo>
                    <a:lnTo>
                      <a:pt x="4994" y="3744"/>
                    </a:lnTo>
                    <a:close/>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6" name="Line 342"/>
              <p:cNvSpPr>
                <a:spLocks noChangeShapeType="1"/>
              </p:cNvSpPr>
              <p:nvPr/>
            </p:nvSpPr>
            <p:spPr bwMode="auto">
              <a:xfrm flipV="1">
                <a:off x="6631781" y="4319742"/>
                <a:ext cx="1984" cy="174625"/>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67" name="Line 343"/>
              <p:cNvSpPr>
                <a:spLocks noChangeShapeType="1"/>
              </p:cNvSpPr>
              <p:nvPr/>
            </p:nvSpPr>
            <p:spPr bwMode="auto">
              <a:xfrm>
                <a:off x="6937375" y="4325696"/>
                <a:ext cx="1984" cy="170656"/>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68" name="Freeform 344"/>
              <p:cNvSpPr>
                <a:spLocks noChangeArrowheads="1"/>
              </p:cNvSpPr>
              <p:nvPr/>
            </p:nvSpPr>
            <p:spPr bwMode="auto">
              <a:xfrm>
                <a:off x="6746875" y="4333634"/>
                <a:ext cx="77390" cy="164703"/>
              </a:xfrm>
              <a:custGeom>
                <a:avLst/>
                <a:gdLst>
                  <a:gd name="T0" fmla="*/ 169 w 170"/>
                  <a:gd name="T1" fmla="*/ 367 h 368"/>
                  <a:gd name="T2" fmla="*/ 169 w 170"/>
                  <a:gd name="T3" fmla="*/ 0 h 368"/>
                  <a:gd name="T4" fmla="*/ 0 w 170"/>
                  <a:gd name="T5" fmla="*/ 0 h 368"/>
                  <a:gd name="T6" fmla="*/ 0 w 170"/>
                  <a:gd name="T7" fmla="*/ 367 h 368"/>
                </a:gdLst>
                <a:ahLst/>
                <a:cxnLst>
                  <a:cxn ang="0">
                    <a:pos x="T0" y="T1"/>
                  </a:cxn>
                  <a:cxn ang="0">
                    <a:pos x="T2" y="T3"/>
                  </a:cxn>
                  <a:cxn ang="0">
                    <a:pos x="T4" y="T5"/>
                  </a:cxn>
                  <a:cxn ang="0">
                    <a:pos x="T6" y="T7"/>
                  </a:cxn>
                </a:cxnLst>
                <a:rect l="0" t="0" r="r" b="b"/>
                <a:pathLst>
                  <a:path w="170" h="368">
                    <a:moveTo>
                      <a:pt x="169" y="367"/>
                    </a:moveTo>
                    <a:lnTo>
                      <a:pt x="169" y="0"/>
                    </a:lnTo>
                    <a:lnTo>
                      <a:pt x="0" y="0"/>
                    </a:lnTo>
                    <a:lnTo>
                      <a:pt x="0" y="367"/>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69" name="Freeform 345"/>
              <p:cNvSpPr>
                <a:spLocks noChangeArrowheads="1"/>
              </p:cNvSpPr>
              <p:nvPr/>
            </p:nvSpPr>
            <p:spPr bwMode="auto">
              <a:xfrm>
                <a:off x="6859984" y="4371336"/>
                <a:ext cx="37704" cy="89298"/>
              </a:xfrm>
              <a:custGeom>
                <a:avLst/>
                <a:gdLst>
                  <a:gd name="T0" fmla="*/ 42 w 85"/>
                  <a:gd name="T1" fmla="*/ 197 h 198"/>
                  <a:gd name="T2" fmla="*/ 0 w 85"/>
                  <a:gd name="T3" fmla="*/ 197 h 198"/>
                  <a:gd name="T4" fmla="*/ 0 w 85"/>
                  <a:gd name="T5" fmla="*/ 0 h 198"/>
                  <a:gd name="T6" fmla="*/ 84 w 85"/>
                  <a:gd name="T7" fmla="*/ 0 h 198"/>
                  <a:gd name="T8" fmla="*/ 84 w 85"/>
                  <a:gd name="T9" fmla="*/ 197 h 198"/>
                  <a:gd name="T10" fmla="*/ 42 w 85"/>
                  <a:gd name="T11" fmla="*/ 197 h 198"/>
                </a:gdLst>
                <a:ahLst/>
                <a:cxnLst>
                  <a:cxn ang="0">
                    <a:pos x="T0" y="T1"/>
                  </a:cxn>
                  <a:cxn ang="0">
                    <a:pos x="T2" y="T3"/>
                  </a:cxn>
                  <a:cxn ang="0">
                    <a:pos x="T4" y="T5"/>
                  </a:cxn>
                  <a:cxn ang="0">
                    <a:pos x="T6" y="T7"/>
                  </a:cxn>
                  <a:cxn ang="0">
                    <a:pos x="T8" y="T9"/>
                  </a:cxn>
                  <a:cxn ang="0">
                    <a:pos x="T10" y="T11"/>
                  </a:cxn>
                </a:cxnLst>
                <a:rect l="0" t="0" r="r" b="b"/>
                <a:pathLst>
                  <a:path w="85" h="198">
                    <a:moveTo>
                      <a:pt x="42" y="197"/>
                    </a:moveTo>
                    <a:lnTo>
                      <a:pt x="0" y="197"/>
                    </a:lnTo>
                    <a:lnTo>
                      <a:pt x="0" y="0"/>
                    </a:lnTo>
                    <a:lnTo>
                      <a:pt x="84" y="0"/>
                    </a:lnTo>
                    <a:lnTo>
                      <a:pt x="84" y="197"/>
                    </a:lnTo>
                    <a:lnTo>
                      <a:pt x="42" y="197"/>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70" name="Freeform 346"/>
              <p:cNvSpPr>
                <a:spLocks noChangeArrowheads="1"/>
              </p:cNvSpPr>
              <p:nvPr/>
            </p:nvSpPr>
            <p:spPr bwMode="auto">
              <a:xfrm>
                <a:off x="6669484" y="4371336"/>
                <a:ext cx="39688" cy="89298"/>
              </a:xfrm>
              <a:custGeom>
                <a:avLst/>
                <a:gdLst>
                  <a:gd name="T0" fmla="*/ 43 w 86"/>
                  <a:gd name="T1" fmla="*/ 197 h 198"/>
                  <a:gd name="T2" fmla="*/ 0 w 86"/>
                  <a:gd name="T3" fmla="*/ 197 h 198"/>
                  <a:gd name="T4" fmla="*/ 0 w 86"/>
                  <a:gd name="T5" fmla="*/ 0 h 198"/>
                  <a:gd name="T6" fmla="*/ 85 w 86"/>
                  <a:gd name="T7" fmla="*/ 0 h 198"/>
                  <a:gd name="T8" fmla="*/ 85 w 86"/>
                  <a:gd name="T9" fmla="*/ 197 h 198"/>
                  <a:gd name="T10" fmla="*/ 43 w 86"/>
                  <a:gd name="T11" fmla="*/ 197 h 198"/>
                </a:gdLst>
                <a:ahLst/>
                <a:cxnLst>
                  <a:cxn ang="0">
                    <a:pos x="T0" y="T1"/>
                  </a:cxn>
                  <a:cxn ang="0">
                    <a:pos x="T2" y="T3"/>
                  </a:cxn>
                  <a:cxn ang="0">
                    <a:pos x="T4" y="T5"/>
                  </a:cxn>
                  <a:cxn ang="0">
                    <a:pos x="T6" y="T7"/>
                  </a:cxn>
                  <a:cxn ang="0">
                    <a:pos x="T8" y="T9"/>
                  </a:cxn>
                  <a:cxn ang="0">
                    <a:pos x="T10" y="T11"/>
                  </a:cxn>
                </a:cxnLst>
                <a:rect l="0" t="0" r="r" b="b"/>
                <a:pathLst>
                  <a:path w="86" h="198">
                    <a:moveTo>
                      <a:pt x="43" y="197"/>
                    </a:moveTo>
                    <a:lnTo>
                      <a:pt x="0" y="197"/>
                    </a:lnTo>
                    <a:lnTo>
                      <a:pt x="0" y="0"/>
                    </a:lnTo>
                    <a:lnTo>
                      <a:pt x="85" y="0"/>
                    </a:lnTo>
                    <a:lnTo>
                      <a:pt x="85" y="197"/>
                    </a:lnTo>
                    <a:lnTo>
                      <a:pt x="43" y="197"/>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52" name="Group 51"/>
            <p:cNvGrpSpPr/>
            <p:nvPr/>
          </p:nvGrpSpPr>
          <p:grpSpPr>
            <a:xfrm>
              <a:off x="4537214" y="3619303"/>
              <a:ext cx="381000" cy="738187"/>
              <a:chOff x="7689453" y="3762134"/>
              <a:chExt cx="381000" cy="738187"/>
            </a:xfrm>
          </p:grpSpPr>
          <p:sp>
            <p:nvSpPr>
              <p:cNvPr id="53"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54"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5"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6"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7"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8"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9"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0"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1"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2"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63"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4"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grpSp>
      <p:grpSp>
        <p:nvGrpSpPr>
          <p:cNvPr id="73" name="Group 72"/>
          <p:cNvGrpSpPr/>
          <p:nvPr/>
        </p:nvGrpSpPr>
        <p:grpSpPr>
          <a:xfrm>
            <a:off x="1579047" y="3962202"/>
            <a:ext cx="648891" cy="406797"/>
            <a:chOff x="1345291" y="3941420"/>
            <a:chExt cx="648891" cy="406797"/>
          </a:xfrm>
        </p:grpSpPr>
        <p:grpSp>
          <p:nvGrpSpPr>
            <p:cNvPr id="74" name="Group 73"/>
            <p:cNvGrpSpPr/>
            <p:nvPr/>
          </p:nvGrpSpPr>
          <p:grpSpPr>
            <a:xfrm>
              <a:off x="1345291" y="4082310"/>
              <a:ext cx="648891" cy="265907"/>
              <a:chOff x="1859359" y="4232430"/>
              <a:chExt cx="648891" cy="265907"/>
            </a:xfrm>
          </p:grpSpPr>
          <p:sp>
            <p:nvSpPr>
              <p:cNvPr id="94" name="Freeform 429"/>
              <p:cNvSpPr>
                <a:spLocks noChangeArrowheads="1"/>
              </p:cNvSpPr>
              <p:nvPr/>
            </p:nvSpPr>
            <p:spPr bwMode="auto">
              <a:xfrm>
                <a:off x="1885156" y="4272830"/>
                <a:ext cx="595313" cy="225507"/>
              </a:xfrm>
              <a:custGeom>
                <a:avLst/>
                <a:gdLst>
                  <a:gd name="T0" fmla="*/ 662 w 1324"/>
                  <a:gd name="T1" fmla="*/ 508 h 509"/>
                  <a:gd name="T2" fmla="*/ 0 w 1324"/>
                  <a:gd name="T3" fmla="*/ 508 h 509"/>
                  <a:gd name="T4" fmla="*/ 0 w 1324"/>
                  <a:gd name="T5" fmla="*/ 0 h 509"/>
                  <a:gd name="T6" fmla="*/ 1323 w 1324"/>
                  <a:gd name="T7" fmla="*/ 0 h 509"/>
                  <a:gd name="T8" fmla="*/ 1323 w 1324"/>
                  <a:gd name="T9" fmla="*/ 508 h 509"/>
                  <a:gd name="T10" fmla="*/ 662 w 1324"/>
                  <a:gd name="T11" fmla="*/ 508 h 509"/>
                </a:gdLst>
                <a:ahLst/>
                <a:cxnLst>
                  <a:cxn ang="0">
                    <a:pos x="T0" y="T1"/>
                  </a:cxn>
                  <a:cxn ang="0">
                    <a:pos x="T2" y="T3"/>
                  </a:cxn>
                  <a:cxn ang="0">
                    <a:pos x="T4" y="T5"/>
                  </a:cxn>
                  <a:cxn ang="0">
                    <a:pos x="T6" y="T7"/>
                  </a:cxn>
                  <a:cxn ang="0">
                    <a:pos x="T8" y="T9"/>
                  </a:cxn>
                  <a:cxn ang="0">
                    <a:pos x="T10" y="T11"/>
                  </a:cxn>
                </a:cxnLst>
                <a:rect l="0" t="0" r="r" b="b"/>
                <a:pathLst>
                  <a:path w="1324" h="509">
                    <a:moveTo>
                      <a:pt x="662" y="508"/>
                    </a:moveTo>
                    <a:lnTo>
                      <a:pt x="0" y="508"/>
                    </a:lnTo>
                    <a:lnTo>
                      <a:pt x="0" y="0"/>
                    </a:lnTo>
                    <a:lnTo>
                      <a:pt x="1323" y="0"/>
                    </a:lnTo>
                    <a:lnTo>
                      <a:pt x="1323" y="508"/>
                    </a:lnTo>
                    <a:lnTo>
                      <a:pt x="662" y="508"/>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95" name="Freeform 430"/>
              <p:cNvSpPr>
                <a:spLocks noChangeArrowheads="1"/>
              </p:cNvSpPr>
              <p:nvPr/>
            </p:nvSpPr>
            <p:spPr bwMode="auto">
              <a:xfrm>
                <a:off x="1936750" y="4319742"/>
                <a:ext cx="265906" cy="101204"/>
              </a:xfrm>
              <a:custGeom>
                <a:avLst/>
                <a:gdLst>
                  <a:gd name="T0" fmla="*/ 296 w 593"/>
                  <a:gd name="T1" fmla="*/ 225 h 226"/>
                  <a:gd name="T2" fmla="*/ 0 w 593"/>
                  <a:gd name="T3" fmla="*/ 225 h 226"/>
                  <a:gd name="T4" fmla="*/ 0 w 593"/>
                  <a:gd name="T5" fmla="*/ 0 h 226"/>
                  <a:gd name="T6" fmla="*/ 592 w 593"/>
                  <a:gd name="T7" fmla="*/ 0 h 226"/>
                  <a:gd name="T8" fmla="*/ 592 w 593"/>
                  <a:gd name="T9" fmla="*/ 225 h 226"/>
                  <a:gd name="T10" fmla="*/ 296 w 593"/>
                  <a:gd name="T11" fmla="*/ 225 h 226"/>
                </a:gdLst>
                <a:ahLst/>
                <a:cxnLst>
                  <a:cxn ang="0">
                    <a:pos x="T0" y="T1"/>
                  </a:cxn>
                  <a:cxn ang="0">
                    <a:pos x="T2" y="T3"/>
                  </a:cxn>
                  <a:cxn ang="0">
                    <a:pos x="T4" y="T5"/>
                  </a:cxn>
                  <a:cxn ang="0">
                    <a:pos x="T6" y="T7"/>
                  </a:cxn>
                  <a:cxn ang="0">
                    <a:pos x="T8" y="T9"/>
                  </a:cxn>
                  <a:cxn ang="0">
                    <a:pos x="T10" y="T11"/>
                  </a:cxn>
                </a:cxnLst>
                <a:rect l="0" t="0" r="r" b="b"/>
                <a:pathLst>
                  <a:path w="593" h="226">
                    <a:moveTo>
                      <a:pt x="296" y="225"/>
                    </a:moveTo>
                    <a:lnTo>
                      <a:pt x="0" y="225"/>
                    </a:lnTo>
                    <a:lnTo>
                      <a:pt x="0" y="0"/>
                    </a:lnTo>
                    <a:lnTo>
                      <a:pt x="592" y="0"/>
                    </a:lnTo>
                    <a:lnTo>
                      <a:pt x="592" y="225"/>
                    </a:lnTo>
                    <a:lnTo>
                      <a:pt x="296" y="225"/>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96" name="Line 431"/>
              <p:cNvSpPr>
                <a:spLocks noChangeShapeType="1"/>
              </p:cNvSpPr>
              <p:nvPr/>
            </p:nvSpPr>
            <p:spPr bwMode="auto">
              <a:xfrm>
                <a:off x="2024063" y="4319742"/>
                <a:ext cx="0" cy="101204"/>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97" name="Line 432"/>
              <p:cNvSpPr>
                <a:spLocks noChangeShapeType="1"/>
              </p:cNvSpPr>
              <p:nvPr/>
            </p:nvSpPr>
            <p:spPr bwMode="auto">
              <a:xfrm>
                <a:off x="2113359" y="4319742"/>
                <a:ext cx="0" cy="101204"/>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98" name="Freeform 433"/>
              <p:cNvSpPr>
                <a:spLocks noChangeArrowheads="1"/>
              </p:cNvSpPr>
              <p:nvPr/>
            </p:nvSpPr>
            <p:spPr bwMode="auto">
              <a:xfrm>
                <a:off x="2254250" y="4319742"/>
                <a:ext cx="178594" cy="178594"/>
              </a:xfrm>
              <a:custGeom>
                <a:avLst/>
                <a:gdLst>
                  <a:gd name="T0" fmla="*/ 198 w 396"/>
                  <a:gd name="T1" fmla="*/ 395 h 396"/>
                  <a:gd name="T2" fmla="*/ 0 w 396"/>
                  <a:gd name="T3" fmla="*/ 395 h 396"/>
                  <a:gd name="T4" fmla="*/ 0 w 396"/>
                  <a:gd name="T5" fmla="*/ 0 h 396"/>
                  <a:gd name="T6" fmla="*/ 395 w 396"/>
                  <a:gd name="T7" fmla="*/ 0 h 396"/>
                  <a:gd name="T8" fmla="*/ 395 w 396"/>
                  <a:gd name="T9" fmla="*/ 395 h 396"/>
                  <a:gd name="T10" fmla="*/ 198 w 396"/>
                  <a:gd name="T11" fmla="*/ 395 h 396"/>
                </a:gdLst>
                <a:ahLst/>
                <a:cxnLst>
                  <a:cxn ang="0">
                    <a:pos x="T0" y="T1"/>
                  </a:cxn>
                  <a:cxn ang="0">
                    <a:pos x="T2" y="T3"/>
                  </a:cxn>
                  <a:cxn ang="0">
                    <a:pos x="T4" y="T5"/>
                  </a:cxn>
                  <a:cxn ang="0">
                    <a:pos x="T6" y="T7"/>
                  </a:cxn>
                  <a:cxn ang="0">
                    <a:pos x="T8" y="T9"/>
                  </a:cxn>
                  <a:cxn ang="0">
                    <a:pos x="T10" y="T11"/>
                  </a:cxn>
                </a:cxnLst>
                <a:rect l="0" t="0" r="r" b="b"/>
                <a:pathLst>
                  <a:path w="396" h="396">
                    <a:moveTo>
                      <a:pt x="198" y="395"/>
                    </a:moveTo>
                    <a:lnTo>
                      <a:pt x="0" y="395"/>
                    </a:lnTo>
                    <a:lnTo>
                      <a:pt x="0" y="0"/>
                    </a:lnTo>
                    <a:lnTo>
                      <a:pt x="395" y="0"/>
                    </a:lnTo>
                    <a:lnTo>
                      <a:pt x="395" y="395"/>
                    </a:lnTo>
                    <a:lnTo>
                      <a:pt x="198" y="395"/>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99" name="Line 434"/>
              <p:cNvSpPr>
                <a:spLocks noChangeShapeType="1"/>
              </p:cNvSpPr>
              <p:nvPr/>
            </p:nvSpPr>
            <p:spPr bwMode="auto">
              <a:xfrm>
                <a:off x="2343546" y="4319742"/>
                <a:ext cx="0" cy="178594"/>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100" name="Freeform 435"/>
              <p:cNvSpPr>
                <a:spLocks noChangeArrowheads="1"/>
              </p:cNvSpPr>
              <p:nvPr/>
            </p:nvSpPr>
            <p:spPr bwMode="auto">
              <a:xfrm>
                <a:off x="1859359" y="4232430"/>
                <a:ext cx="648891" cy="39688"/>
              </a:xfrm>
              <a:custGeom>
                <a:avLst/>
                <a:gdLst>
                  <a:gd name="T0" fmla="*/ 720 w 1441"/>
                  <a:gd name="T1" fmla="*/ 85 h 86"/>
                  <a:gd name="T2" fmla="*/ 0 w 1441"/>
                  <a:gd name="T3" fmla="*/ 85 h 86"/>
                  <a:gd name="T4" fmla="*/ 0 w 1441"/>
                  <a:gd name="T5" fmla="*/ 0 h 86"/>
                  <a:gd name="T6" fmla="*/ 1440 w 1441"/>
                  <a:gd name="T7" fmla="*/ 0 h 86"/>
                  <a:gd name="T8" fmla="*/ 1440 w 1441"/>
                  <a:gd name="T9" fmla="*/ 85 h 86"/>
                  <a:gd name="T10" fmla="*/ 720 w 1441"/>
                  <a:gd name="T11" fmla="*/ 85 h 86"/>
                </a:gdLst>
                <a:ahLst/>
                <a:cxnLst>
                  <a:cxn ang="0">
                    <a:pos x="T0" y="T1"/>
                  </a:cxn>
                  <a:cxn ang="0">
                    <a:pos x="T2" y="T3"/>
                  </a:cxn>
                  <a:cxn ang="0">
                    <a:pos x="T4" y="T5"/>
                  </a:cxn>
                  <a:cxn ang="0">
                    <a:pos x="T6" y="T7"/>
                  </a:cxn>
                  <a:cxn ang="0">
                    <a:pos x="T8" y="T9"/>
                  </a:cxn>
                  <a:cxn ang="0">
                    <a:pos x="T10" y="T11"/>
                  </a:cxn>
                </a:cxnLst>
                <a:rect l="0" t="0" r="r" b="b"/>
                <a:pathLst>
                  <a:path w="1441" h="86">
                    <a:moveTo>
                      <a:pt x="720" y="85"/>
                    </a:moveTo>
                    <a:lnTo>
                      <a:pt x="0" y="85"/>
                    </a:lnTo>
                    <a:lnTo>
                      <a:pt x="0" y="0"/>
                    </a:lnTo>
                    <a:lnTo>
                      <a:pt x="1440" y="0"/>
                    </a:lnTo>
                    <a:lnTo>
                      <a:pt x="1440" y="85"/>
                    </a:lnTo>
                    <a:lnTo>
                      <a:pt x="720" y="85"/>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75" name="Group 74"/>
            <p:cNvGrpSpPr/>
            <p:nvPr/>
          </p:nvGrpSpPr>
          <p:grpSpPr>
            <a:xfrm>
              <a:off x="1688588" y="3941420"/>
              <a:ext cx="291703" cy="148907"/>
              <a:chOff x="2202656" y="4091540"/>
              <a:chExt cx="291703" cy="148907"/>
            </a:xfrm>
            <a:solidFill>
              <a:schemeClr val="bg1">
                <a:lumMod val="75000"/>
              </a:schemeClr>
            </a:solidFill>
          </p:grpSpPr>
          <p:sp>
            <p:nvSpPr>
              <p:cNvPr id="76" name="Freeform 436"/>
              <p:cNvSpPr>
                <a:spLocks noChangeArrowheads="1"/>
              </p:cNvSpPr>
              <p:nvPr/>
            </p:nvSpPr>
            <p:spPr bwMode="auto">
              <a:xfrm>
                <a:off x="2291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77" name="Freeform 437"/>
              <p:cNvSpPr>
                <a:spLocks noChangeArrowheads="1"/>
              </p:cNvSpPr>
              <p:nvPr/>
            </p:nvSpPr>
            <p:spPr bwMode="auto">
              <a:xfrm>
                <a:off x="2303859" y="4117336"/>
                <a:ext cx="25798" cy="13891"/>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78" name="Freeform 438"/>
              <p:cNvSpPr>
                <a:spLocks noChangeArrowheads="1"/>
              </p:cNvSpPr>
              <p:nvPr/>
            </p:nvSpPr>
            <p:spPr bwMode="auto">
              <a:xfrm>
                <a:off x="2303859" y="4143134"/>
                <a:ext cx="25798" cy="13890"/>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79" name="Freeform 439"/>
              <p:cNvSpPr>
                <a:spLocks noChangeArrowheads="1"/>
              </p:cNvSpPr>
              <p:nvPr/>
            </p:nvSpPr>
            <p:spPr bwMode="auto">
              <a:xfrm>
                <a:off x="2329656" y="4117336"/>
                <a:ext cx="13890"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80" name="Freeform 440"/>
              <p:cNvSpPr>
                <a:spLocks noChangeArrowheads="1"/>
              </p:cNvSpPr>
              <p:nvPr/>
            </p:nvSpPr>
            <p:spPr bwMode="auto">
              <a:xfrm>
                <a:off x="2228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81" name="Freeform 441"/>
              <p:cNvSpPr>
                <a:spLocks noChangeArrowheads="1"/>
              </p:cNvSpPr>
              <p:nvPr/>
            </p:nvSpPr>
            <p:spPr bwMode="auto">
              <a:xfrm>
                <a:off x="2266156" y="4129242"/>
                <a:ext cx="13890" cy="39688"/>
              </a:xfrm>
              <a:custGeom>
                <a:avLst/>
                <a:gdLst>
                  <a:gd name="T0" fmla="*/ 15 w 30"/>
                  <a:gd name="T1" fmla="*/ 85 h 86"/>
                  <a:gd name="T2" fmla="*/ 0 w 30"/>
                  <a:gd name="T3" fmla="*/ 85 h 86"/>
                  <a:gd name="T4" fmla="*/ 0 w 30"/>
                  <a:gd name="T5" fmla="*/ 0 h 86"/>
                  <a:gd name="T6" fmla="*/ 29 w 30"/>
                  <a:gd name="T7" fmla="*/ 0 h 86"/>
                  <a:gd name="T8" fmla="*/ 29 w 30"/>
                  <a:gd name="T9" fmla="*/ 85 h 86"/>
                  <a:gd name="T10" fmla="*/ 15 w 30"/>
                  <a:gd name="T11" fmla="*/ 85 h 86"/>
                </a:gdLst>
                <a:ahLst/>
                <a:cxnLst>
                  <a:cxn ang="0">
                    <a:pos x="T0" y="T1"/>
                  </a:cxn>
                  <a:cxn ang="0">
                    <a:pos x="T2" y="T3"/>
                  </a:cxn>
                  <a:cxn ang="0">
                    <a:pos x="T4" y="T5"/>
                  </a:cxn>
                  <a:cxn ang="0">
                    <a:pos x="T6" y="T7"/>
                  </a:cxn>
                  <a:cxn ang="0">
                    <a:pos x="T8" y="T9"/>
                  </a:cxn>
                  <a:cxn ang="0">
                    <a:pos x="T10" y="T11"/>
                  </a:cxn>
                </a:cxnLst>
                <a:rect l="0" t="0" r="r" b="b"/>
                <a:pathLst>
                  <a:path w="30" h="86">
                    <a:moveTo>
                      <a:pt x="15" y="85"/>
                    </a:moveTo>
                    <a:lnTo>
                      <a:pt x="0" y="85"/>
                    </a:lnTo>
                    <a:lnTo>
                      <a:pt x="0" y="0"/>
                    </a:lnTo>
                    <a:lnTo>
                      <a:pt x="29" y="0"/>
                    </a:lnTo>
                    <a:lnTo>
                      <a:pt x="29" y="85"/>
                    </a:lnTo>
                    <a:lnTo>
                      <a:pt x="15" y="85"/>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82" name="Freeform 442"/>
              <p:cNvSpPr>
                <a:spLocks noChangeArrowheads="1"/>
              </p:cNvSpPr>
              <p:nvPr/>
            </p:nvSpPr>
            <p:spPr bwMode="auto">
              <a:xfrm>
                <a:off x="2228453" y="4129242"/>
                <a:ext cx="13891"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83" name="Freeform 443"/>
              <p:cNvSpPr>
                <a:spLocks noChangeArrowheads="1"/>
              </p:cNvSpPr>
              <p:nvPr/>
            </p:nvSpPr>
            <p:spPr bwMode="auto">
              <a:xfrm>
                <a:off x="2355453" y="4117336"/>
                <a:ext cx="13891" cy="51594"/>
              </a:xfrm>
              <a:custGeom>
                <a:avLst/>
                <a:gdLst>
                  <a:gd name="T0" fmla="*/ 14 w 29"/>
                  <a:gd name="T1" fmla="*/ 113 h 114"/>
                  <a:gd name="T2" fmla="*/ 0 w 29"/>
                  <a:gd name="T3" fmla="*/ 113 h 114"/>
                  <a:gd name="T4" fmla="*/ 0 w 29"/>
                  <a:gd name="T5" fmla="*/ 0 h 114"/>
                  <a:gd name="T6" fmla="*/ 28 w 29"/>
                  <a:gd name="T7" fmla="*/ 0 h 114"/>
                  <a:gd name="T8" fmla="*/ 28 w 29"/>
                  <a:gd name="T9" fmla="*/ 113 h 114"/>
                  <a:gd name="T10" fmla="*/ 14 w 29"/>
                  <a:gd name="T11" fmla="*/ 113 h 114"/>
                </a:gdLst>
                <a:ahLst/>
                <a:cxnLst>
                  <a:cxn ang="0">
                    <a:pos x="T0" y="T1"/>
                  </a:cxn>
                  <a:cxn ang="0">
                    <a:pos x="T2" y="T3"/>
                  </a:cxn>
                  <a:cxn ang="0">
                    <a:pos x="T4" y="T5"/>
                  </a:cxn>
                  <a:cxn ang="0">
                    <a:pos x="T6" y="T7"/>
                  </a:cxn>
                  <a:cxn ang="0">
                    <a:pos x="T8" y="T9"/>
                  </a:cxn>
                  <a:cxn ang="0">
                    <a:pos x="T10" y="T11"/>
                  </a:cxn>
                </a:cxnLst>
                <a:rect l="0" t="0" r="r" b="b"/>
                <a:pathLst>
                  <a:path w="29" h="114">
                    <a:moveTo>
                      <a:pt x="14" y="113"/>
                    </a:moveTo>
                    <a:lnTo>
                      <a:pt x="0" y="113"/>
                    </a:lnTo>
                    <a:lnTo>
                      <a:pt x="0" y="0"/>
                    </a:lnTo>
                    <a:lnTo>
                      <a:pt x="28" y="0"/>
                    </a:lnTo>
                    <a:lnTo>
                      <a:pt x="28" y="113"/>
                    </a:lnTo>
                    <a:lnTo>
                      <a:pt x="14" y="113"/>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84" name="Freeform 444"/>
              <p:cNvSpPr>
                <a:spLocks noChangeArrowheads="1"/>
              </p:cNvSpPr>
              <p:nvPr/>
            </p:nvSpPr>
            <p:spPr bwMode="auto">
              <a:xfrm>
                <a:off x="2355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85" name="Freeform 445"/>
              <p:cNvSpPr>
                <a:spLocks noChangeArrowheads="1"/>
              </p:cNvSpPr>
              <p:nvPr/>
            </p:nvSpPr>
            <p:spPr bwMode="auto">
              <a:xfrm>
                <a:off x="2355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86" name="Freeform 446"/>
              <p:cNvSpPr>
                <a:spLocks noChangeArrowheads="1"/>
              </p:cNvSpPr>
              <p:nvPr/>
            </p:nvSpPr>
            <p:spPr bwMode="auto">
              <a:xfrm>
                <a:off x="2355453" y="4143134"/>
                <a:ext cx="39688" cy="13890"/>
              </a:xfrm>
              <a:custGeom>
                <a:avLst/>
                <a:gdLst>
                  <a:gd name="T0" fmla="*/ 42 w 86"/>
                  <a:gd name="T1" fmla="*/ 28 h 29"/>
                  <a:gd name="T2" fmla="*/ 0 w 86"/>
                  <a:gd name="T3" fmla="*/ 28 h 29"/>
                  <a:gd name="T4" fmla="*/ 0 w 86"/>
                  <a:gd name="T5" fmla="*/ 0 h 29"/>
                  <a:gd name="T6" fmla="*/ 85 w 86"/>
                  <a:gd name="T7" fmla="*/ 0 h 29"/>
                  <a:gd name="T8" fmla="*/ 85 w 86"/>
                  <a:gd name="T9" fmla="*/ 28 h 29"/>
                  <a:gd name="T10" fmla="*/ 42 w 86"/>
                  <a:gd name="T11" fmla="*/ 28 h 29"/>
                </a:gdLst>
                <a:ahLst/>
                <a:cxnLst>
                  <a:cxn ang="0">
                    <a:pos x="T0" y="T1"/>
                  </a:cxn>
                  <a:cxn ang="0">
                    <a:pos x="T2" y="T3"/>
                  </a:cxn>
                  <a:cxn ang="0">
                    <a:pos x="T4" y="T5"/>
                  </a:cxn>
                  <a:cxn ang="0">
                    <a:pos x="T6" y="T7"/>
                  </a:cxn>
                  <a:cxn ang="0">
                    <a:pos x="T8" y="T9"/>
                  </a:cxn>
                  <a:cxn ang="0">
                    <a:pos x="T10" y="T11"/>
                  </a:cxn>
                </a:cxnLst>
                <a:rect l="0" t="0" r="r" b="b"/>
                <a:pathLst>
                  <a:path w="86" h="29">
                    <a:moveTo>
                      <a:pt x="42" y="28"/>
                    </a:moveTo>
                    <a:lnTo>
                      <a:pt x="0" y="28"/>
                    </a:lnTo>
                    <a:lnTo>
                      <a:pt x="0" y="0"/>
                    </a:lnTo>
                    <a:lnTo>
                      <a:pt x="85" y="0"/>
                    </a:lnTo>
                    <a:lnTo>
                      <a:pt x="85" y="28"/>
                    </a:lnTo>
                    <a:lnTo>
                      <a:pt x="42" y="28"/>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87" name="Freeform 447"/>
              <p:cNvSpPr>
                <a:spLocks noChangeArrowheads="1"/>
              </p:cNvSpPr>
              <p:nvPr/>
            </p:nvSpPr>
            <p:spPr bwMode="auto">
              <a:xfrm>
                <a:off x="2418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88" name="Freeform 448"/>
              <p:cNvSpPr>
                <a:spLocks noChangeArrowheads="1"/>
              </p:cNvSpPr>
              <p:nvPr/>
            </p:nvSpPr>
            <p:spPr bwMode="auto">
              <a:xfrm>
                <a:off x="2456656" y="4117336"/>
                <a:ext cx="13890"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89" name="Freeform 449"/>
              <p:cNvSpPr>
                <a:spLocks noChangeArrowheads="1"/>
              </p:cNvSpPr>
              <p:nvPr/>
            </p:nvSpPr>
            <p:spPr bwMode="auto">
              <a:xfrm>
                <a:off x="2430859" y="4117336"/>
                <a:ext cx="25798" cy="13891"/>
              </a:xfrm>
              <a:custGeom>
                <a:avLst/>
                <a:gdLst>
                  <a:gd name="T0" fmla="*/ 29 w 58"/>
                  <a:gd name="T1" fmla="*/ 28 h 29"/>
                  <a:gd name="T2" fmla="*/ 0 w 58"/>
                  <a:gd name="T3" fmla="*/ 28 h 29"/>
                  <a:gd name="T4" fmla="*/ 0 w 58"/>
                  <a:gd name="T5" fmla="*/ 0 h 29"/>
                  <a:gd name="T6" fmla="*/ 57 w 58"/>
                  <a:gd name="T7" fmla="*/ 0 h 29"/>
                  <a:gd name="T8" fmla="*/ 57 w 58"/>
                  <a:gd name="T9" fmla="*/ 28 h 29"/>
                  <a:gd name="T10" fmla="*/ 29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9" y="28"/>
                    </a:moveTo>
                    <a:lnTo>
                      <a:pt x="0" y="28"/>
                    </a:lnTo>
                    <a:lnTo>
                      <a:pt x="0" y="0"/>
                    </a:lnTo>
                    <a:lnTo>
                      <a:pt x="57" y="0"/>
                    </a:lnTo>
                    <a:lnTo>
                      <a:pt x="57" y="28"/>
                    </a:lnTo>
                    <a:lnTo>
                      <a:pt x="29" y="28"/>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90" name="Freeform 450"/>
              <p:cNvSpPr>
                <a:spLocks noChangeArrowheads="1"/>
              </p:cNvSpPr>
              <p:nvPr/>
            </p:nvSpPr>
            <p:spPr bwMode="auto">
              <a:xfrm>
                <a:off x="2202656" y="4091540"/>
                <a:ext cx="291703" cy="115094"/>
              </a:xfrm>
              <a:custGeom>
                <a:avLst/>
                <a:gdLst>
                  <a:gd name="T0" fmla="*/ 621 w 650"/>
                  <a:gd name="T1" fmla="*/ 226 h 255"/>
                  <a:gd name="T2" fmla="*/ 29 w 650"/>
                  <a:gd name="T3" fmla="*/ 226 h 255"/>
                  <a:gd name="T4" fmla="*/ 29 w 650"/>
                  <a:gd name="T5" fmla="*/ 28 h 255"/>
                  <a:gd name="T6" fmla="*/ 621 w 650"/>
                  <a:gd name="T7" fmla="*/ 28 h 255"/>
                  <a:gd name="T8" fmla="*/ 621 w 650"/>
                  <a:gd name="T9" fmla="*/ 226 h 255"/>
                  <a:gd name="T10" fmla="*/ 649 w 650"/>
                  <a:gd name="T11" fmla="*/ 0 h 255"/>
                  <a:gd name="T12" fmla="*/ 0 w 650"/>
                  <a:gd name="T13" fmla="*/ 0 h 255"/>
                  <a:gd name="T14" fmla="*/ 0 w 650"/>
                  <a:gd name="T15" fmla="*/ 254 h 255"/>
                  <a:gd name="T16" fmla="*/ 649 w 650"/>
                  <a:gd name="T17" fmla="*/ 254 h 255"/>
                  <a:gd name="T18" fmla="*/ 649 w 650"/>
                  <a:gd name="T1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0" h="255">
                    <a:moveTo>
                      <a:pt x="621" y="226"/>
                    </a:moveTo>
                    <a:lnTo>
                      <a:pt x="29" y="226"/>
                    </a:lnTo>
                    <a:lnTo>
                      <a:pt x="29" y="28"/>
                    </a:lnTo>
                    <a:lnTo>
                      <a:pt x="621" y="28"/>
                    </a:lnTo>
                    <a:lnTo>
                      <a:pt x="621" y="226"/>
                    </a:lnTo>
                    <a:close/>
                    <a:moveTo>
                      <a:pt x="649" y="0"/>
                    </a:moveTo>
                    <a:lnTo>
                      <a:pt x="0" y="0"/>
                    </a:lnTo>
                    <a:lnTo>
                      <a:pt x="0" y="254"/>
                    </a:lnTo>
                    <a:lnTo>
                      <a:pt x="649" y="254"/>
                    </a:lnTo>
                    <a:lnTo>
                      <a:pt x="649" y="0"/>
                    </a:lnTo>
                    <a:close/>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91" name="Freeform 451"/>
              <p:cNvSpPr>
                <a:spLocks noChangeArrowheads="1"/>
              </p:cNvSpPr>
              <p:nvPr/>
            </p:nvSpPr>
            <p:spPr bwMode="auto">
              <a:xfrm>
                <a:off x="2228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92" name="Freeform 452"/>
              <p:cNvSpPr>
                <a:spLocks noChangeArrowheads="1"/>
              </p:cNvSpPr>
              <p:nvPr/>
            </p:nvSpPr>
            <p:spPr bwMode="auto">
              <a:xfrm>
                <a:off x="2228453" y="4194727"/>
                <a:ext cx="13891"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93" name="Freeform 453"/>
              <p:cNvSpPr>
                <a:spLocks noChangeArrowheads="1"/>
              </p:cNvSpPr>
              <p:nvPr/>
            </p:nvSpPr>
            <p:spPr bwMode="auto">
              <a:xfrm>
                <a:off x="2456656" y="4194727"/>
                <a:ext cx="13890"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nvGrpSpPr>
          <p:cNvPr id="101" name="Group 100"/>
          <p:cNvGrpSpPr/>
          <p:nvPr/>
        </p:nvGrpSpPr>
        <p:grpSpPr>
          <a:xfrm>
            <a:off x="2874355" y="4023449"/>
            <a:ext cx="466017" cy="345550"/>
            <a:chOff x="3789359" y="2959092"/>
            <a:chExt cx="466725" cy="346074"/>
          </a:xfrm>
        </p:grpSpPr>
        <p:sp>
          <p:nvSpPr>
            <p:cNvPr id="102"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103"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cxnSp>
        <p:nvCxnSpPr>
          <p:cNvPr id="104" name="Straight Connector 103"/>
          <p:cNvCxnSpPr/>
          <p:nvPr/>
        </p:nvCxnSpPr>
        <p:spPr>
          <a:xfrm flipH="1">
            <a:off x="3161154" y="3150296"/>
            <a:ext cx="377850" cy="863713"/>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5" name="Line 104"/>
          <p:cNvSpPr>
            <a:spLocks noChangeShapeType="1"/>
          </p:cNvSpPr>
          <p:nvPr/>
        </p:nvSpPr>
        <p:spPr bwMode="auto">
          <a:xfrm>
            <a:off x="0" y="4368999"/>
            <a:ext cx="9144000" cy="0"/>
          </a:xfrm>
          <a:prstGeom prst="line">
            <a:avLst/>
          </a:prstGeom>
          <a:noFill/>
          <a:ln w="25400" cap="flat">
            <a:solidFill>
              <a:schemeClr val="bg1">
                <a:lumMod val="75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cxnSp>
        <p:nvCxnSpPr>
          <p:cNvPr id="106" name="Straight Connector 105"/>
          <p:cNvCxnSpPr/>
          <p:nvPr/>
        </p:nvCxnSpPr>
        <p:spPr>
          <a:xfrm>
            <a:off x="3595399" y="3075140"/>
            <a:ext cx="568779" cy="1002553"/>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261900" y="639041"/>
            <a:ext cx="0" cy="3135630"/>
          </a:xfrm>
          <a:prstGeom prst="line">
            <a:avLst/>
          </a:prstGeom>
          <a:ln w="2540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8" name="Text Placeholder 5"/>
          <p:cNvSpPr txBox="1">
            <a:spLocks/>
          </p:cNvSpPr>
          <p:nvPr/>
        </p:nvSpPr>
        <p:spPr>
          <a:xfrm>
            <a:off x="5360633" y="816715"/>
            <a:ext cx="3975873" cy="2780283"/>
          </a:xfrm>
          <a:prstGeom prst="rect">
            <a:avLst/>
          </a:prstGeom>
        </p:spPr>
        <p:txBody>
          <a:bodyPr lIns="91420" tIns="45710" rIns="91420" bIns="45710" anchor="ctr">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2" indent="0">
              <a:spcBef>
                <a:spcPts val="1800"/>
              </a:spcBef>
              <a:buNone/>
            </a:pPr>
            <a:r>
              <a:rPr lang="ja-JP" altLang="en-US" sz="1600" dirty="0">
                <a:ea typeface="ＭＳ Ｐゴシック"/>
              </a:rPr>
              <a:t>企業ネットワーク</a:t>
            </a:r>
            <a:r>
              <a:rPr lang="ja-JP" altLang="en-US" sz="1600" dirty="0" smtClean="0">
                <a:ea typeface="ＭＳ Ｐゴシック"/>
              </a:rPr>
              <a:t>の内外</a:t>
            </a:r>
            <a:endParaRPr lang="en-US" altLang="ja-JP" sz="1600" dirty="0" smtClean="0">
              <a:ea typeface="ＭＳ Ｐゴシック"/>
            </a:endParaRPr>
          </a:p>
          <a:p>
            <a:pPr marL="0" lvl="2" indent="0">
              <a:spcBef>
                <a:spcPts val="1800"/>
              </a:spcBef>
              <a:buNone/>
            </a:pPr>
            <a:r>
              <a:rPr lang="ja-JP" altLang="en-US" sz="1600" dirty="0" smtClean="0">
                <a:ea typeface="ＭＳ Ｐゴシック"/>
              </a:rPr>
              <a:t>全ての</a:t>
            </a:r>
            <a:r>
              <a:rPr lang="ja-JP" altLang="en-US" sz="1600" dirty="0">
                <a:ea typeface="ＭＳ Ｐゴシック"/>
              </a:rPr>
              <a:t>ポートと</a:t>
            </a:r>
            <a:r>
              <a:rPr lang="ja-JP" altLang="en-US" sz="1600" dirty="0" smtClean="0">
                <a:ea typeface="ＭＳ Ｐゴシック"/>
              </a:rPr>
              <a:t>プロトコル</a:t>
            </a:r>
            <a:endParaRPr lang="en-US" altLang="ja-JP" sz="1600" dirty="0" smtClean="0">
              <a:ea typeface="ＭＳ Ｐゴシック"/>
            </a:endParaRPr>
          </a:p>
          <a:p>
            <a:pPr marL="0" lvl="2" indent="0">
              <a:spcBef>
                <a:spcPts val="1800"/>
              </a:spcBef>
              <a:buNone/>
            </a:pPr>
            <a:r>
              <a:rPr lang="ja-JP" altLang="en-US" sz="1600" dirty="0" smtClean="0">
                <a:ea typeface="ＭＳ Ｐゴシック"/>
              </a:rPr>
              <a:t>オープン</a:t>
            </a:r>
            <a:r>
              <a:rPr lang="en-US" altLang="ja-JP" sz="1600" dirty="0" smtClean="0">
                <a:ea typeface="ＭＳ Ｐゴシック"/>
              </a:rPr>
              <a:t> </a:t>
            </a:r>
            <a:r>
              <a:rPr lang="ja-JP" altLang="en-US" sz="1600" dirty="0" smtClean="0">
                <a:ea typeface="ＭＳ Ｐゴシック"/>
              </a:rPr>
              <a:t>プラットフォーム</a:t>
            </a:r>
            <a:endParaRPr lang="en-US" altLang="ja-JP" sz="1600" dirty="0" smtClean="0">
              <a:ea typeface="ＭＳ Ｐゴシック"/>
            </a:endParaRPr>
          </a:p>
          <a:p>
            <a:pPr marL="0" lvl="2" indent="0">
              <a:spcBef>
                <a:spcPts val="1800"/>
              </a:spcBef>
              <a:buNone/>
            </a:pPr>
            <a:r>
              <a:rPr lang="ja-JP" altLang="en-US" sz="1600" dirty="0" smtClean="0">
                <a:ea typeface="ＭＳ Ｐゴシック"/>
              </a:rPr>
              <a:t>活きた脅威インテリジェンス</a:t>
            </a:r>
            <a:endParaRPr lang="en-US" altLang="ja-JP" sz="1600" dirty="0" smtClean="0">
              <a:ea typeface="ＭＳ Ｐゴシック"/>
            </a:endParaRPr>
          </a:p>
          <a:p>
            <a:pPr marL="0" lvl="2" indent="0">
              <a:spcBef>
                <a:spcPts val="1800"/>
              </a:spcBef>
              <a:buNone/>
            </a:pPr>
            <a:r>
              <a:rPr lang="ja-JP" altLang="en-US" sz="1600" dirty="0" smtClean="0">
                <a:ea typeface="ＭＳ Ｐゴシック"/>
              </a:rPr>
              <a:t>インテリジェンスプロキシ</a:t>
            </a:r>
            <a:r>
              <a:rPr lang="ja-JP" altLang="en-US" sz="1600" dirty="0">
                <a:ea typeface="ＭＳ Ｐゴシック"/>
              </a:rPr>
              <a:t>とファイル</a:t>
            </a:r>
            <a:r>
              <a:rPr lang="ja-JP" altLang="en-US" sz="1600" dirty="0" smtClean="0">
                <a:ea typeface="ＭＳ Ｐゴシック"/>
              </a:rPr>
              <a:t>検査</a:t>
            </a:r>
            <a:endParaRPr lang="en-US" altLang="ja-JP" sz="1600" dirty="0" smtClean="0">
              <a:ea typeface="ＭＳ Ｐゴシック"/>
            </a:endParaRPr>
          </a:p>
          <a:p>
            <a:pPr marL="0" lvl="2" indent="0">
              <a:spcBef>
                <a:spcPts val="1800"/>
              </a:spcBef>
              <a:buNone/>
            </a:pPr>
            <a:r>
              <a:rPr lang="en-US" altLang="ja-JP" sz="1600" dirty="0" smtClean="0">
                <a:ea typeface="ＭＳ Ｐゴシック"/>
              </a:rPr>
              <a:t>SaaS</a:t>
            </a:r>
            <a:r>
              <a:rPr lang="ja-JP" altLang="en-US" sz="1600" dirty="0">
                <a:ea typeface="ＭＳ Ｐゴシック"/>
              </a:rPr>
              <a:t>の発見と管理</a:t>
            </a:r>
            <a:endParaRPr lang="ja-JP" altLang="en-US" sz="1600" dirty="0">
              <a:latin typeface="Arial"/>
              <a:ea typeface="ＭＳ Ｐゴシック"/>
            </a:endParaRPr>
          </a:p>
        </p:txBody>
      </p:sp>
      <p:grpSp>
        <p:nvGrpSpPr>
          <p:cNvPr id="109" name="Group 108"/>
          <p:cNvGrpSpPr/>
          <p:nvPr/>
        </p:nvGrpSpPr>
        <p:grpSpPr>
          <a:xfrm>
            <a:off x="911353" y="1484242"/>
            <a:ext cx="3543906" cy="1295183"/>
            <a:chOff x="911353" y="1484242"/>
            <a:chExt cx="3543906" cy="1295183"/>
          </a:xfrm>
        </p:grpSpPr>
        <p:sp>
          <p:nvSpPr>
            <p:cNvPr id="110" name="Rectangle 109"/>
            <p:cNvSpPr/>
            <p:nvPr/>
          </p:nvSpPr>
          <p:spPr>
            <a:xfrm>
              <a:off x="911353" y="2256205"/>
              <a:ext cx="3543906" cy="523220"/>
            </a:xfrm>
            <a:prstGeom prst="rect">
              <a:avLst/>
            </a:prstGeom>
          </p:spPr>
          <p:txBody>
            <a:bodyPr wrap="square">
              <a:spAutoFit/>
            </a:bodyPr>
            <a:lstStyle/>
            <a:p>
              <a:pPr algn="ctr"/>
              <a:r>
                <a:rPr lang="ja-JP" altLang="en-US" sz="1400" dirty="0">
                  <a:solidFill>
                    <a:srgbClr val="333333"/>
                  </a:solidFill>
                  <a:latin typeface="Arial"/>
                  <a:ea typeface="ＭＳ Ｐゴシック"/>
                </a:rPr>
                <a:t>インターネットへのあなたの安全</a:t>
              </a:r>
              <a:r>
                <a:rPr lang="ja-JP" altLang="en-US" sz="1400" dirty="0" smtClean="0">
                  <a:solidFill>
                    <a:srgbClr val="333333"/>
                  </a:solidFill>
                  <a:latin typeface="Arial"/>
                  <a:ea typeface="ＭＳ Ｐゴシック"/>
                </a:rPr>
                <a:t>な入口</a:t>
              </a:r>
              <a:endParaRPr lang="en-US" altLang="ja-JP" sz="1400" dirty="0" smtClean="0">
                <a:solidFill>
                  <a:srgbClr val="333333"/>
                </a:solidFill>
                <a:latin typeface="Arial"/>
                <a:ea typeface="ＭＳ Ｐゴシック"/>
              </a:endParaRPr>
            </a:p>
            <a:p>
              <a:pPr algn="ctr"/>
              <a:r>
                <a:rPr lang="ja-JP" altLang="en-US" sz="1400" dirty="0" smtClean="0">
                  <a:solidFill>
                    <a:srgbClr val="333333"/>
                  </a:solidFill>
                  <a:latin typeface="Arial"/>
                  <a:ea typeface="ＭＳ Ｐゴシック"/>
                </a:rPr>
                <a:t>どこ</a:t>
              </a:r>
              <a:r>
                <a:rPr lang="ja-JP" altLang="en-US" sz="1400" dirty="0">
                  <a:solidFill>
                    <a:srgbClr val="333333"/>
                  </a:solidFill>
                  <a:latin typeface="Arial"/>
                  <a:ea typeface="ＭＳ Ｐゴシック"/>
                </a:rPr>
                <a:t>にいても</a:t>
              </a:r>
              <a:r>
                <a:rPr lang="ja-JP" altLang="en-US" sz="1400" dirty="0" smtClean="0">
                  <a:solidFill>
                    <a:srgbClr val="333333"/>
                  </a:solidFill>
                  <a:latin typeface="Arial"/>
                  <a:ea typeface="ＭＳ Ｐゴシック"/>
                </a:rPr>
                <a:t>ユーザは使えます。</a:t>
              </a:r>
              <a:endParaRPr lang="en-US" altLang="ja-JP" sz="1400" dirty="0" smtClean="0">
                <a:solidFill>
                  <a:srgbClr val="333333"/>
                </a:solidFill>
                <a:latin typeface="Arial"/>
                <a:ea typeface="ＭＳ Ｐゴシック"/>
              </a:endParaRPr>
            </a:p>
          </p:txBody>
        </p:sp>
        <p:sp>
          <p:nvSpPr>
            <p:cNvPr id="111" name="Rectangle 110"/>
            <p:cNvSpPr/>
            <p:nvPr/>
          </p:nvSpPr>
          <p:spPr>
            <a:xfrm>
              <a:off x="1419178" y="1484242"/>
              <a:ext cx="2528256" cy="830997"/>
            </a:xfrm>
            <a:prstGeom prst="rect">
              <a:avLst/>
            </a:prstGeom>
          </p:spPr>
          <p:txBody>
            <a:bodyPr wrap="none">
              <a:spAutoFit/>
            </a:bodyPr>
            <a:lstStyle/>
            <a:p>
              <a:pPr algn="ctr">
                <a:spcAft>
                  <a:spcPts val="0"/>
                </a:spcAft>
              </a:pPr>
              <a:r>
                <a:rPr lang="en-US" altLang="ja-JP" sz="2400" dirty="0" smtClean="0">
                  <a:solidFill>
                    <a:schemeClr val="accent1"/>
                  </a:solidFill>
                  <a:latin typeface="Arial"/>
                  <a:ea typeface="ＭＳ Ｐゴシック"/>
                </a:rPr>
                <a:t>Secure</a:t>
              </a:r>
              <a:br>
                <a:rPr lang="en-US" altLang="ja-JP" sz="2400" dirty="0" smtClean="0">
                  <a:solidFill>
                    <a:schemeClr val="accent1"/>
                  </a:solidFill>
                  <a:latin typeface="Arial"/>
                  <a:ea typeface="ＭＳ Ｐゴシック"/>
                </a:rPr>
              </a:br>
              <a:r>
                <a:rPr lang="en-US" altLang="ja-JP" sz="2400" dirty="0" smtClean="0">
                  <a:solidFill>
                    <a:schemeClr val="accent1"/>
                  </a:solidFill>
                  <a:latin typeface="Arial"/>
                  <a:ea typeface="ＭＳ Ｐゴシック"/>
                </a:rPr>
                <a:t>Internet Gateway</a:t>
              </a:r>
              <a:endParaRPr lang="en-US" altLang="ja-JP" sz="2400" dirty="0">
                <a:solidFill>
                  <a:schemeClr val="accent1"/>
                </a:solidFill>
                <a:latin typeface="Arial"/>
                <a:ea typeface="ＭＳ Ｐゴシック"/>
              </a:endParaRPr>
            </a:p>
          </p:txBody>
        </p:sp>
      </p:grpSp>
      <p:grpSp>
        <p:nvGrpSpPr>
          <p:cNvPr id="112" name="Group 111"/>
          <p:cNvGrpSpPr/>
          <p:nvPr/>
        </p:nvGrpSpPr>
        <p:grpSpPr>
          <a:xfrm>
            <a:off x="582459" y="951367"/>
            <a:ext cx="4201694" cy="2145063"/>
            <a:chOff x="693516" y="941727"/>
            <a:chExt cx="4113197" cy="2099884"/>
          </a:xfrm>
        </p:grpSpPr>
        <p:sp>
          <p:nvSpPr>
            <p:cNvPr id="113" name="Freeform 112"/>
            <p:cNvSpPr/>
            <p:nvPr/>
          </p:nvSpPr>
          <p:spPr>
            <a:xfrm>
              <a:off x="4283200" y="2014093"/>
              <a:ext cx="523513" cy="1027165"/>
            </a:xfrm>
            <a:custGeom>
              <a:avLst/>
              <a:gdLst>
                <a:gd name="connsiteX0" fmla="*/ 255399 w 753500"/>
                <a:gd name="connsiteY0" fmla="*/ 0 h 1317490"/>
                <a:gd name="connsiteX1" fmla="*/ 343283 w 753500"/>
                <a:gd name="connsiteY1" fmla="*/ 27288 h 1317490"/>
                <a:gd name="connsiteX2" fmla="*/ 753500 w 753500"/>
                <a:gd name="connsiteY2" fmla="*/ 646005 h 1317490"/>
                <a:gd name="connsiteX3" fmla="*/ 82018 w 753500"/>
                <a:gd name="connsiteY3" fmla="*/ 1317490 h 1317490"/>
                <a:gd name="connsiteX4" fmla="*/ 0 w 753500"/>
                <a:gd name="connsiteY4" fmla="*/ 652409 h 1317490"/>
                <a:gd name="connsiteX5" fmla="*/ 255399 w 753500"/>
                <a:gd name="connsiteY5" fmla="*/ 652409 h 1317490"/>
                <a:gd name="connsiteX6" fmla="*/ 255399 w 753500"/>
                <a:gd name="connsiteY6" fmla="*/ 0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6" fmla="*/ 346839 w 753500"/>
                <a:gd name="connsiteY6" fmla="*/ 743849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0" fmla="*/ 173381 w 671482"/>
                <a:gd name="connsiteY0" fmla="*/ 652409 h 1317490"/>
                <a:gd name="connsiteX1" fmla="*/ 173381 w 671482"/>
                <a:gd name="connsiteY1" fmla="*/ 0 h 1317490"/>
                <a:gd name="connsiteX2" fmla="*/ 261265 w 671482"/>
                <a:gd name="connsiteY2" fmla="*/ 27288 h 1317490"/>
                <a:gd name="connsiteX3" fmla="*/ 671482 w 671482"/>
                <a:gd name="connsiteY3" fmla="*/ 646005 h 1317490"/>
                <a:gd name="connsiteX4" fmla="*/ 0 w 671482"/>
                <a:gd name="connsiteY4" fmla="*/ 1317490 h 1317490"/>
                <a:gd name="connsiteX0" fmla="*/ 173381 w 671482"/>
                <a:gd name="connsiteY0" fmla="*/ 0 h 1317490"/>
                <a:gd name="connsiteX1" fmla="*/ 261265 w 671482"/>
                <a:gd name="connsiteY1" fmla="*/ 27288 h 1317490"/>
                <a:gd name="connsiteX2" fmla="*/ 671482 w 671482"/>
                <a:gd name="connsiteY2" fmla="*/ 646005 h 1317490"/>
                <a:gd name="connsiteX3" fmla="*/ 0 w 671482"/>
                <a:gd name="connsiteY3" fmla="*/ 1317490 h 1317490"/>
              </a:gdLst>
              <a:ahLst/>
              <a:cxnLst>
                <a:cxn ang="0">
                  <a:pos x="connsiteX0" y="connsiteY0"/>
                </a:cxn>
                <a:cxn ang="0">
                  <a:pos x="connsiteX1" y="connsiteY1"/>
                </a:cxn>
                <a:cxn ang="0">
                  <a:pos x="connsiteX2" y="connsiteY2"/>
                </a:cxn>
                <a:cxn ang="0">
                  <a:pos x="connsiteX3" y="connsiteY3"/>
                </a:cxn>
              </a:cxnLst>
              <a:rect l="l" t="t" r="r" b="b"/>
              <a:pathLst>
                <a:path w="671482" h="1317490">
                  <a:moveTo>
                    <a:pt x="173381" y="0"/>
                  </a:moveTo>
                  <a:lnTo>
                    <a:pt x="261265" y="27288"/>
                  </a:lnTo>
                  <a:cubicBezTo>
                    <a:pt x="502234" y="129226"/>
                    <a:pt x="671482" y="367869"/>
                    <a:pt x="671482" y="646005"/>
                  </a:cubicBezTo>
                  <a:cubicBezTo>
                    <a:pt x="671482" y="1016852"/>
                    <a:pt x="370597" y="1317490"/>
                    <a:pt x="0" y="1317490"/>
                  </a:cubicBez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114" name="Freeform 113"/>
            <p:cNvSpPr/>
            <p:nvPr/>
          </p:nvSpPr>
          <p:spPr>
            <a:xfrm>
              <a:off x="693867" y="2026255"/>
              <a:ext cx="523513" cy="1015005"/>
            </a:xfrm>
            <a:custGeom>
              <a:avLst/>
              <a:gdLst>
                <a:gd name="connsiteX0" fmla="*/ 447870 w 877763"/>
                <a:gd name="connsiteY0" fmla="*/ 0 h 1301893"/>
                <a:gd name="connsiteX1" fmla="*/ 447870 w 877763"/>
                <a:gd name="connsiteY1" fmla="*/ 344644 h 1301893"/>
                <a:gd name="connsiteX2" fmla="*/ 877763 w 877763"/>
                <a:gd name="connsiteY2" fmla="*/ 344644 h 1301893"/>
                <a:gd name="connsiteX3" fmla="*/ 671482 w 877763"/>
                <a:gd name="connsiteY3" fmla="*/ 1301893 h 1301893"/>
                <a:gd name="connsiteX4" fmla="*/ 0 w 877763"/>
                <a:gd name="connsiteY4" fmla="*/ 630408 h 1301893"/>
                <a:gd name="connsiteX5" fmla="*/ 410217 w 877763"/>
                <a:gd name="connsiteY5" fmla="*/ 11691 h 1301893"/>
                <a:gd name="connsiteX6" fmla="*/ 447870 w 877763"/>
                <a:gd name="connsiteY6" fmla="*/ 0 h 1301893"/>
                <a:gd name="connsiteX0" fmla="*/ 877763 w 969203"/>
                <a:gd name="connsiteY0" fmla="*/ 344644 h 1301893"/>
                <a:gd name="connsiteX1" fmla="*/ 671482 w 969203"/>
                <a:gd name="connsiteY1" fmla="*/ 1301893 h 1301893"/>
                <a:gd name="connsiteX2" fmla="*/ 0 w 969203"/>
                <a:gd name="connsiteY2" fmla="*/ 630408 h 1301893"/>
                <a:gd name="connsiteX3" fmla="*/ 410217 w 969203"/>
                <a:gd name="connsiteY3" fmla="*/ 11691 h 1301893"/>
                <a:gd name="connsiteX4" fmla="*/ 447870 w 969203"/>
                <a:gd name="connsiteY4" fmla="*/ 0 h 1301893"/>
                <a:gd name="connsiteX5" fmla="*/ 447870 w 969203"/>
                <a:gd name="connsiteY5" fmla="*/ 344644 h 1301893"/>
                <a:gd name="connsiteX6" fmla="*/ 969203 w 969203"/>
                <a:gd name="connsiteY6" fmla="*/ 436084 h 1301893"/>
                <a:gd name="connsiteX0" fmla="*/ 877763 w 877763"/>
                <a:gd name="connsiteY0" fmla="*/ 344644 h 1301893"/>
                <a:gd name="connsiteX1" fmla="*/ 671482 w 877763"/>
                <a:gd name="connsiteY1" fmla="*/ 1301893 h 1301893"/>
                <a:gd name="connsiteX2" fmla="*/ 0 w 877763"/>
                <a:gd name="connsiteY2" fmla="*/ 630408 h 1301893"/>
                <a:gd name="connsiteX3" fmla="*/ 410217 w 877763"/>
                <a:gd name="connsiteY3" fmla="*/ 11691 h 1301893"/>
                <a:gd name="connsiteX4" fmla="*/ 447870 w 877763"/>
                <a:gd name="connsiteY4" fmla="*/ 0 h 1301893"/>
                <a:gd name="connsiteX5" fmla="*/ 447870 w 877763"/>
                <a:gd name="connsiteY5"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 name="connsiteX4" fmla="*/ 447870 w 671482"/>
                <a:gd name="connsiteY4"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Lst>
              <a:ahLst/>
              <a:cxnLst>
                <a:cxn ang="0">
                  <a:pos x="connsiteX0" y="connsiteY0"/>
                </a:cxn>
                <a:cxn ang="0">
                  <a:pos x="connsiteX1" y="connsiteY1"/>
                </a:cxn>
                <a:cxn ang="0">
                  <a:pos x="connsiteX2" y="connsiteY2"/>
                </a:cxn>
                <a:cxn ang="0">
                  <a:pos x="connsiteX3" y="connsiteY3"/>
                </a:cxn>
              </a:cxnLst>
              <a:rect l="l" t="t" r="r" b="b"/>
              <a:pathLst>
                <a:path w="671482" h="1301893">
                  <a:moveTo>
                    <a:pt x="671482" y="1301893"/>
                  </a:moveTo>
                  <a:cubicBezTo>
                    <a:pt x="300885" y="1301893"/>
                    <a:pt x="0" y="1001255"/>
                    <a:pt x="0" y="630408"/>
                  </a:cubicBezTo>
                  <a:cubicBezTo>
                    <a:pt x="0" y="352272"/>
                    <a:pt x="169248" y="113629"/>
                    <a:pt x="410217" y="11691"/>
                  </a:cubicBezTo>
                  <a:lnTo>
                    <a:pt x="447870" y="0"/>
                  </a:ln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115" name="Freeform 312"/>
            <p:cNvSpPr>
              <a:spLocks noChangeArrowheads="1"/>
            </p:cNvSpPr>
            <p:nvPr/>
          </p:nvSpPr>
          <p:spPr bwMode="auto">
            <a:xfrm flipH="1">
              <a:off x="693516" y="2517146"/>
              <a:ext cx="524465" cy="524465"/>
            </a:xfrm>
            <a:custGeom>
              <a:avLst/>
              <a:gdLst>
                <a:gd name="T0" fmla="*/ 1493 w 1494"/>
                <a:gd name="T1" fmla="*/ 0 h 1494"/>
                <a:gd name="T2" fmla="*/ 1055 w 1494"/>
                <a:gd name="T3" fmla="*/ 1056 h 1494"/>
                <a:gd name="T4" fmla="*/ 0 w 1494"/>
                <a:gd name="T5" fmla="*/ 1493 h 1494"/>
              </a:gdLst>
              <a:ahLst/>
              <a:cxnLst>
                <a:cxn ang="0">
                  <a:pos x="T0" y="T1"/>
                </a:cxn>
                <a:cxn ang="0">
                  <a:pos x="T2" y="T3"/>
                </a:cxn>
                <a:cxn ang="0">
                  <a:pos x="T4" y="T5"/>
                </a:cxn>
              </a:cxnLst>
              <a:rect l="0" t="0" r="r" b="b"/>
              <a:pathLst>
                <a:path w="1494" h="1494">
                  <a:moveTo>
                    <a:pt x="1493" y="0"/>
                  </a:moveTo>
                  <a:cubicBezTo>
                    <a:pt x="1493" y="412"/>
                    <a:pt x="1326" y="785"/>
                    <a:pt x="1055" y="1056"/>
                  </a:cubicBezTo>
                  <a:cubicBezTo>
                    <a:pt x="784" y="1327"/>
                    <a:pt x="412" y="1493"/>
                    <a:pt x="0" y="1493"/>
                  </a:cubicBezTo>
                </a:path>
              </a:pathLst>
            </a:custGeom>
            <a:noFill/>
            <a:ln w="101600" cap="rnd">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116" name="Line 103"/>
            <p:cNvSpPr>
              <a:spLocks noChangeShapeType="1"/>
            </p:cNvSpPr>
            <p:nvPr/>
          </p:nvSpPr>
          <p:spPr bwMode="auto">
            <a:xfrm flipH="1">
              <a:off x="1193226" y="3041611"/>
              <a:ext cx="3089021" cy="0"/>
            </a:xfrm>
            <a:prstGeom prst="line">
              <a:avLst/>
            </a:prstGeom>
            <a:noFill/>
            <a:ln w="1016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117" name="Freeform 312"/>
            <p:cNvSpPr>
              <a:spLocks noChangeArrowheads="1"/>
            </p:cNvSpPr>
            <p:nvPr/>
          </p:nvSpPr>
          <p:spPr bwMode="auto">
            <a:xfrm>
              <a:off x="4282248" y="2517146"/>
              <a:ext cx="524465" cy="524465"/>
            </a:xfrm>
            <a:custGeom>
              <a:avLst/>
              <a:gdLst>
                <a:gd name="T0" fmla="*/ 1493 w 1494"/>
                <a:gd name="T1" fmla="*/ 0 h 1494"/>
                <a:gd name="T2" fmla="*/ 1055 w 1494"/>
                <a:gd name="T3" fmla="*/ 1056 h 1494"/>
                <a:gd name="T4" fmla="*/ 0 w 1494"/>
                <a:gd name="T5" fmla="*/ 1493 h 1494"/>
              </a:gdLst>
              <a:ahLst/>
              <a:cxnLst>
                <a:cxn ang="0">
                  <a:pos x="T0" y="T1"/>
                </a:cxn>
                <a:cxn ang="0">
                  <a:pos x="T2" y="T3"/>
                </a:cxn>
                <a:cxn ang="0">
                  <a:pos x="T4" y="T5"/>
                </a:cxn>
              </a:cxnLst>
              <a:rect l="0" t="0" r="r" b="b"/>
              <a:pathLst>
                <a:path w="1494" h="1494">
                  <a:moveTo>
                    <a:pt x="1493" y="0"/>
                  </a:moveTo>
                  <a:cubicBezTo>
                    <a:pt x="1493" y="412"/>
                    <a:pt x="1326" y="785"/>
                    <a:pt x="1055" y="1056"/>
                  </a:cubicBezTo>
                  <a:cubicBezTo>
                    <a:pt x="784" y="1327"/>
                    <a:pt x="412" y="1493"/>
                    <a:pt x="0" y="1493"/>
                  </a:cubicBezTo>
                </a:path>
              </a:pathLst>
            </a:custGeom>
            <a:noFill/>
            <a:ln w="101600" cap="rnd">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118" name="Freeform 117"/>
            <p:cNvSpPr/>
            <p:nvPr/>
          </p:nvSpPr>
          <p:spPr>
            <a:xfrm>
              <a:off x="1070849" y="941727"/>
              <a:ext cx="2021388" cy="1201778"/>
            </a:xfrm>
            <a:custGeom>
              <a:avLst/>
              <a:gdLst>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498149 h 1346105"/>
                <a:gd name="connsiteX4" fmla="*/ 509341 w 2264147"/>
                <a:gd name="connsiteY4" fmla="*/ 1346105 h 1346105"/>
                <a:gd name="connsiteX5" fmla="*/ 4273 w 2264147"/>
                <a:gd name="connsiteY5" fmla="*/ 1346105 h 1346105"/>
                <a:gd name="connsiteX6" fmla="*/ 0 w 2264147"/>
                <a:gd name="connsiteY6" fmla="*/ 1261492 h 1346105"/>
                <a:gd name="connsiteX7" fmla="*/ 1261492 w 2264147"/>
                <a:gd name="connsiteY7" fmla="*/ 0 h 1346105"/>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1346105 h 1346105"/>
                <a:gd name="connsiteX4" fmla="*/ 4273 w 2264147"/>
                <a:gd name="connsiteY4" fmla="*/ 1346105 h 1346105"/>
                <a:gd name="connsiteX5" fmla="*/ 0 w 2264147"/>
                <a:gd name="connsiteY5" fmla="*/ 1261492 h 1346105"/>
                <a:gd name="connsiteX6" fmla="*/ 1261492 w 2264147"/>
                <a:gd name="connsiteY6" fmla="*/ 0 h 1346105"/>
                <a:gd name="connsiteX0" fmla="*/ 509341 w 2264147"/>
                <a:gd name="connsiteY0" fmla="*/ 1346105 h 1437545"/>
                <a:gd name="connsiteX1" fmla="*/ 4273 w 2264147"/>
                <a:gd name="connsiteY1" fmla="*/ 1346105 h 1437545"/>
                <a:gd name="connsiteX2" fmla="*/ 0 w 2264147"/>
                <a:gd name="connsiteY2" fmla="*/ 1261492 h 1437545"/>
                <a:gd name="connsiteX3" fmla="*/ 1261492 w 2264147"/>
                <a:gd name="connsiteY3" fmla="*/ 0 h 1437545"/>
                <a:gd name="connsiteX4" fmla="*/ 2234921 w 2264147"/>
                <a:gd name="connsiteY4" fmla="*/ 459066 h 1437545"/>
                <a:gd name="connsiteX5" fmla="*/ 2264147 w 2264147"/>
                <a:gd name="connsiteY5" fmla="*/ 498149 h 1437545"/>
                <a:gd name="connsiteX6" fmla="*/ 600781 w 2264147"/>
                <a:gd name="connsiteY6" fmla="*/ 1437545 h 1437545"/>
                <a:gd name="connsiteX0" fmla="*/ 509341 w 2264147"/>
                <a:gd name="connsiteY0" fmla="*/ 1346105 h 1346105"/>
                <a:gd name="connsiteX1" fmla="*/ 4273 w 2264147"/>
                <a:gd name="connsiteY1" fmla="*/ 1346105 h 1346105"/>
                <a:gd name="connsiteX2" fmla="*/ 0 w 2264147"/>
                <a:gd name="connsiteY2" fmla="*/ 1261492 h 1346105"/>
                <a:gd name="connsiteX3" fmla="*/ 1261492 w 2264147"/>
                <a:gd name="connsiteY3" fmla="*/ 0 h 1346105"/>
                <a:gd name="connsiteX4" fmla="*/ 2234921 w 2264147"/>
                <a:gd name="connsiteY4" fmla="*/ 459066 h 1346105"/>
                <a:gd name="connsiteX5" fmla="*/ 2264147 w 2264147"/>
                <a:gd name="connsiteY5" fmla="*/ 498149 h 1346105"/>
                <a:gd name="connsiteX0" fmla="*/ 4273 w 2264147"/>
                <a:gd name="connsiteY0" fmla="*/ 1346105 h 1346105"/>
                <a:gd name="connsiteX1" fmla="*/ 0 w 2264147"/>
                <a:gd name="connsiteY1" fmla="*/ 1261492 h 1346105"/>
                <a:gd name="connsiteX2" fmla="*/ 1261492 w 2264147"/>
                <a:gd name="connsiteY2" fmla="*/ 0 h 1346105"/>
                <a:gd name="connsiteX3" fmla="*/ 2234921 w 2264147"/>
                <a:gd name="connsiteY3" fmla="*/ 459066 h 1346105"/>
                <a:gd name="connsiteX4" fmla="*/ 2264147 w 2264147"/>
                <a:gd name="connsiteY4" fmla="*/ 498149 h 134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147" h="1346105">
                  <a:moveTo>
                    <a:pt x="4273" y="1346105"/>
                  </a:moveTo>
                  <a:lnTo>
                    <a:pt x="0" y="1261492"/>
                  </a:lnTo>
                  <a:cubicBezTo>
                    <a:pt x="0" y="564789"/>
                    <a:pt x="564789" y="0"/>
                    <a:pt x="1261492" y="0"/>
                  </a:cubicBezTo>
                  <a:cubicBezTo>
                    <a:pt x="1653388" y="0"/>
                    <a:pt x="2003545" y="178703"/>
                    <a:pt x="2234921" y="459066"/>
                  </a:cubicBezTo>
                  <a:lnTo>
                    <a:pt x="2264147" y="498149"/>
                  </a:ln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9" name="Freeform 118"/>
            <p:cNvSpPr/>
            <p:nvPr/>
          </p:nvSpPr>
          <p:spPr>
            <a:xfrm rot="162623">
              <a:off x="3036065" y="1184322"/>
              <a:ext cx="1387153" cy="923897"/>
            </a:xfrm>
            <a:custGeom>
              <a:avLst/>
              <a:gdLst>
                <a:gd name="connsiteX0" fmla="*/ 459584 w 1376155"/>
                <a:gd name="connsiteY0" fmla="*/ 0 h 986922"/>
                <a:gd name="connsiteX1" fmla="*/ 1376155 w 1376155"/>
                <a:gd name="connsiteY1" fmla="*/ 916571 h 986922"/>
                <a:gd name="connsiteX2" fmla="*/ 1372603 w 1376155"/>
                <a:gd name="connsiteY2" fmla="*/ 986922 h 986922"/>
                <a:gd name="connsiteX3" fmla="*/ 0 w 1376155"/>
                <a:gd name="connsiteY3" fmla="*/ 986922 h 986922"/>
                <a:gd name="connsiteX4" fmla="*/ 0 w 1376155"/>
                <a:gd name="connsiteY4" fmla="*/ 124411 h 986922"/>
                <a:gd name="connsiteX5" fmla="*/ 22692 w 1376155"/>
                <a:gd name="connsiteY5" fmla="*/ 110625 h 986922"/>
                <a:gd name="connsiteX6" fmla="*/ 459584 w 1376155"/>
                <a:gd name="connsiteY6" fmla="*/ 0 h 986922"/>
                <a:gd name="connsiteX0" fmla="*/ 0 w 1376155"/>
                <a:gd name="connsiteY0" fmla="*/ 986922 h 1078362"/>
                <a:gd name="connsiteX1" fmla="*/ 0 w 1376155"/>
                <a:gd name="connsiteY1" fmla="*/ 124411 h 1078362"/>
                <a:gd name="connsiteX2" fmla="*/ 22692 w 1376155"/>
                <a:gd name="connsiteY2" fmla="*/ 110625 h 1078362"/>
                <a:gd name="connsiteX3" fmla="*/ 459584 w 1376155"/>
                <a:gd name="connsiteY3" fmla="*/ 0 h 1078362"/>
                <a:gd name="connsiteX4" fmla="*/ 1376155 w 1376155"/>
                <a:gd name="connsiteY4" fmla="*/ 916571 h 1078362"/>
                <a:gd name="connsiteX5" fmla="*/ 1372603 w 1376155"/>
                <a:gd name="connsiteY5" fmla="*/ 986922 h 1078362"/>
                <a:gd name="connsiteX6" fmla="*/ 91440 w 1376155"/>
                <a:gd name="connsiteY6" fmla="*/ 1078362 h 1078362"/>
                <a:gd name="connsiteX0" fmla="*/ 0 w 1376155"/>
                <a:gd name="connsiteY0" fmla="*/ 124411 h 1078362"/>
                <a:gd name="connsiteX1" fmla="*/ 22692 w 1376155"/>
                <a:gd name="connsiteY1" fmla="*/ 110625 h 1078362"/>
                <a:gd name="connsiteX2" fmla="*/ 459584 w 1376155"/>
                <a:gd name="connsiteY2" fmla="*/ 0 h 1078362"/>
                <a:gd name="connsiteX3" fmla="*/ 1376155 w 1376155"/>
                <a:gd name="connsiteY3" fmla="*/ 916571 h 1078362"/>
                <a:gd name="connsiteX4" fmla="*/ 1372603 w 1376155"/>
                <a:gd name="connsiteY4" fmla="*/ 986922 h 1078362"/>
                <a:gd name="connsiteX5" fmla="*/ 91440 w 1376155"/>
                <a:gd name="connsiteY5" fmla="*/ 1078362 h 1078362"/>
                <a:gd name="connsiteX0" fmla="*/ 0 w 1376155"/>
                <a:gd name="connsiteY0" fmla="*/ 124411 h 986922"/>
                <a:gd name="connsiteX1" fmla="*/ 22692 w 1376155"/>
                <a:gd name="connsiteY1" fmla="*/ 110625 h 986922"/>
                <a:gd name="connsiteX2" fmla="*/ 459584 w 1376155"/>
                <a:gd name="connsiteY2" fmla="*/ 0 h 986922"/>
                <a:gd name="connsiteX3" fmla="*/ 1376155 w 1376155"/>
                <a:gd name="connsiteY3" fmla="*/ 916571 h 986922"/>
                <a:gd name="connsiteX4" fmla="*/ 1372603 w 1376155"/>
                <a:gd name="connsiteY4" fmla="*/ 986922 h 986922"/>
                <a:gd name="connsiteX0" fmla="*/ 0 w 1376155"/>
                <a:gd name="connsiteY0" fmla="*/ 124411 h 916571"/>
                <a:gd name="connsiteX1" fmla="*/ 22692 w 1376155"/>
                <a:gd name="connsiteY1" fmla="*/ 110625 h 916571"/>
                <a:gd name="connsiteX2" fmla="*/ 459584 w 1376155"/>
                <a:gd name="connsiteY2" fmla="*/ 0 h 916571"/>
                <a:gd name="connsiteX3" fmla="*/ 1376155 w 1376155"/>
                <a:gd name="connsiteY3" fmla="*/ 916571 h 916571"/>
              </a:gdLst>
              <a:ahLst/>
              <a:cxnLst>
                <a:cxn ang="0">
                  <a:pos x="connsiteX0" y="connsiteY0"/>
                </a:cxn>
                <a:cxn ang="0">
                  <a:pos x="connsiteX1" y="connsiteY1"/>
                </a:cxn>
                <a:cxn ang="0">
                  <a:pos x="connsiteX2" y="connsiteY2"/>
                </a:cxn>
                <a:cxn ang="0">
                  <a:pos x="connsiteX3" y="connsiteY3"/>
                </a:cxn>
              </a:cxnLst>
              <a:rect l="l" t="t" r="r" b="b"/>
              <a:pathLst>
                <a:path w="1376155" h="916571">
                  <a:moveTo>
                    <a:pt x="0" y="124411"/>
                  </a:moveTo>
                  <a:lnTo>
                    <a:pt x="22692" y="110625"/>
                  </a:lnTo>
                  <a:cubicBezTo>
                    <a:pt x="152564" y="40075"/>
                    <a:pt x="301394" y="0"/>
                    <a:pt x="459584" y="0"/>
                  </a:cubicBezTo>
                  <a:cubicBezTo>
                    <a:pt x="965792" y="0"/>
                    <a:pt x="1376155" y="410363"/>
                    <a:pt x="1376155" y="916571"/>
                  </a:cubicBez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nvGrpSpPr>
          <p:cNvPr id="120" name="Group 119"/>
          <p:cNvGrpSpPr/>
          <p:nvPr/>
        </p:nvGrpSpPr>
        <p:grpSpPr>
          <a:xfrm>
            <a:off x="1803462" y="2979934"/>
            <a:ext cx="168671" cy="164592"/>
            <a:chOff x="1745303" y="3178183"/>
            <a:chExt cx="168671" cy="164592"/>
          </a:xfrm>
        </p:grpSpPr>
        <p:sp>
          <p:nvSpPr>
            <p:cNvPr id="121" name="Freeform 337"/>
            <p:cNvSpPr>
              <a:spLocks noChangeArrowheads="1"/>
            </p:cNvSpPr>
            <p:nvPr/>
          </p:nvSpPr>
          <p:spPr bwMode="auto">
            <a:xfrm>
              <a:off x="1745303" y="3178183"/>
              <a:ext cx="168671" cy="164592"/>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rgbClr val="FFFFFF"/>
            </a:solidFill>
            <a:ln w="25400" cap="rnd">
              <a:solidFill>
                <a:schemeClr val="accent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22" name="Freeform 46"/>
            <p:cNvSpPr>
              <a:spLocks noChangeArrowheads="1"/>
            </p:cNvSpPr>
            <p:nvPr/>
          </p:nvSpPr>
          <p:spPr bwMode="auto">
            <a:xfrm>
              <a:off x="1780205" y="3226817"/>
              <a:ext cx="99298" cy="77232"/>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chemeClr val="accent1"/>
            </a:solidFill>
            <a:ln>
              <a:noFill/>
            </a:ln>
            <a:effectLst/>
            <a:extLst/>
          </p:spPr>
          <p:txBody>
            <a:bodyPr wrap="none" anchor="ctr"/>
            <a:lstStyle/>
            <a:p>
              <a:endParaRPr lang="en-US">
                <a:latin typeface="Arial"/>
                <a:ea typeface="ＭＳ Ｐゴシック"/>
              </a:endParaRPr>
            </a:p>
          </p:txBody>
        </p:sp>
      </p:grpSp>
      <p:grpSp>
        <p:nvGrpSpPr>
          <p:cNvPr id="123" name="Group 122"/>
          <p:cNvGrpSpPr/>
          <p:nvPr/>
        </p:nvGrpSpPr>
        <p:grpSpPr>
          <a:xfrm>
            <a:off x="2195730" y="2979934"/>
            <a:ext cx="168671" cy="164592"/>
            <a:chOff x="1745303" y="3178183"/>
            <a:chExt cx="168671" cy="164592"/>
          </a:xfrm>
        </p:grpSpPr>
        <p:sp>
          <p:nvSpPr>
            <p:cNvPr id="124" name="Freeform 337"/>
            <p:cNvSpPr>
              <a:spLocks noChangeArrowheads="1"/>
            </p:cNvSpPr>
            <p:nvPr/>
          </p:nvSpPr>
          <p:spPr bwMode="auto">
            <a:xfrm>
              <a:off x="1745303" y="3178183"/>
              <a:ext cx="168671" cy="164592"/>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rgbClr val="FFFFFF"/>
            </a:solidFill>
            <a:ln w="25400" cap="rnd">
              <a:solidFill>
                <a:schemeClr val="accent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25" name="Freeform 46"/>
            <p:cNvSpPr>
              <a:spLocks noChangeArrowheads="1"/>
            </p:cNvSpPr>
            <p:nvPr/>
          </p:nvSpPr>
          <p:spPr bwMode="auto">
            <a:xfrm>
              <a:off x="1780205" y="3226817"/>
              <a:ext cx="99298" cy="77232"/>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chemeClr val="accent1"/>
            </a:solidFill>
            <a:ln>
              <a:noFill/>
            </a:ln>
            <a:effectLst/>
            <a:extLst/>
          </p:spPr>
          <p:txBody>
            <a:bodyPr wrap="none" anchor="ctr"/>
            <a:lstStyle/>
            <a:p>
              <a:endParaRPr lang="en-US">
                <a:latin typeface="Arial"/>
                <a:ea typeface="ＭＳ Ｐゴシック"/>
              </a:endParaRPr>
            </a:p>
          </p:txBody>
        </p:sp>
      </p:grpSp>
      <p:grpSp>
        <p:nvGrpSpPr>
          <p:cNvPr id="126" name="Group 125"/>
          <p:cNvGrpSpPr/>
          <p:nvPr/>
        </p:nvGrpSpPr>
        <p:grpSpPr>
          <a:xfrm>
            <a:off x="3497626" y="2979934"/>
            <a:ext cx="168671" cy="164592"/>
            <a:chOff x="1745303" y="3178183"/>
            <a:chExt cx="168671" cy="164592"/>
          </a:xfrm>
        </p:grpSpPr>
        <p:sp>
          <p:nvSpPr>
            <p:cNvPr id="127" name="Freeform 337"/>
            <p:cNvSpPr>
              <a:spLocks noChangeArrowheads="1"/>
            </p:cNvSpPr>
            <p:nvPr/>
          </p:nvSpPr>
          <p:spPr bwMode="auto">
            <a:xfrm>
              <a:off x="1745303" y="3178183"/>
              <a:ext cx="168671" cy="164592"/>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rgbClr val="FFFFFF"/>
            </a:solidFill>
            <a:ln w="25400" cap="rnd">
              <a:solidFill>
                <a:schemeClr val="accent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28" name="Freeform 46"/>
            <p:cNvSpPr>
              <a:spLocks noChangeArrowheads="1"/>
            </p:cNvSpPr>
            <p:nvPr/>
          </p:nvSpPr>
          <p:spPr bwMode="auto">
            <a:xfrm>
              <a:off x="1780205" y="3226817"/>
              <a:ext cx="99298" cy="77232"/>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chemeClr val="accent1"/>
            </a:solidFill>
            <a:ln>
              <a:noFill/>
            </a:ln>
            <a:effectLst/>
            <a:extLst/>
          </p:spPr>
          <p:txBody>
            <a:bodyPr wrap="none" anchor="ctr"/>
            <a:lstStyle/>
            <a:p>
              <a:endParaRPr lang="en-US">
                <a:latin typeface="Arial"/>
                <a:ea typeface="ＭＳ Ｐゴシック"/>
              </a:endParaRPr>
            </a:p>
          </p:txBody>
        </p:sp>
      </p:grpSp>
      <p:grpSp>
        <p:nvGrpSpPr>
          <p:cNvPr id="129" name="Group 128"/>
          <p:cNvGrpSpPr/>
          <p:nvPr/>
        </p:nvGrpSpPr>
        <p:grpSpPr>
          <a:xfrm>
            <a:off x="7346789" y="4070776"/>
            <a:ext cx="464357" cy="282337"/>
            <a:chOff x="3355975" y="3073400"/>
            <a:chExt cx="2336800" cy="1420813"/>
          </a:xfrm>
        </p:grpSpPr>
        <p:sp>
          <p:nvSpPr>
            <p:cNvPr id="130" name="Freeform 1"/>
            <p:cNvSpPr>
              <a:spLocks noChangeArrowheads="1"/>
            </p:cNvSpPr>
            <p:nvPr/>
          </p:nvSpPr>
          <p:spPr bwMode="auto">
            <a:xfrm>
              <a:off x="3559175" y="4087813"/>
              <a:ext cx="406400" cy="406400"/>
            </a:xfrm>
            <a:custGeom>
              <a:avLst/>
              <a:gdLst>
                <a:gd name="T0" fmla="*/ 1128 w 1129"/>
                <a:gd name="T1" fmla="*/ 565 h 1130"/>
                <a:gd name="T2" fmla="*/ 1053 w 1129"/>
                <a:gd name="T3" fmla="*/ 847 h 1130"/>
                <a:gd name="T4" fmla="*/ 846 w 1129"/>
                <a:gd name="T5" fmla="*/ 1053 h 1130"/>
                <a:gd name="T6" fmla="*/ 564 w 1129"/>
                <a:gd name="T7" fmla="*/ 1129 h 1130"/>
                <a:gd name="T8" fmla="*/ 282 w 1129"/>
                <a:gd name="T9" fmla="*/ 1053 h 1130"/>
                <a:gd name="T10" fmla="*/ 75 w 1129"/>
                <a:gd name="T11" fmla="*/ 847 h 1130"/>
                <a:gd name="T12" fmla="*/ 0 w 1129"/>
                <a:gd name="T13" fmla="*/ 565 h 1130"/>
                <a:gd name="T14" fmla="*/ 75 w 1129"/>
                <a:gd name="T15" fmla="*/ 282 h 1130"/>
                <a:gd name="T16" fmla="*/ 282 w 1129"/>
                <a:gd name="T17" fmla="*/ 76 h 1130"/>
                <a:gd name="T18" fmla="*/ 564 w 1129"/>
                <a:gd name="T19" fmla="*/ 0 h 1130"/>
                <a:gd name="T20" fmla="*/ 846 w 1129"/>
                <a:gd name="T21" fmla="*/ 76 h 1130"/>
                <a:gd name="T22" fmla="*/ 1053 w 1129"/>
                <a:gd name="T23" fmla="*/ 282 h 1130"/>
                <a:gd name="T24" fmla="*/ 1128 w 1129"/>
                <a:gd name="T25" fmla="*/ 565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9" h="1130">
                  <a:moveTo>
                    <a:pt x="1128" y="565"/>
                  </a:moveTo>
                  <a:cubicBezTo>
                    <a:pt x="1128" y="669"/>
                    <a:pt x="1105" y="757"/>
                    <a:pt x="1053" y="847"/>
                  </a:cubicBezTo>
                  <a:cubicBezTo>
                    <a:pt x="1001" y="937"/>
                    <a:pt x="936" y="1001"/>
                    <a:pt x="846" y="1053"/>
                  </a:cubicBezTo>
                  <a:cubicBezTo>
                    <a:pt x="756" y="1105"/>
                    <a:pt x="668" y="1129"/>
                    <a:pt x="564" y="1129"/>
                  </a:cubicBezTo>
                  <a:cubicBezTo>
                    <a:pt x="460" y="1129"/>
                    <a:pt x="372" y="1105"/>
                    <a:pt x="282" y="1053"/>
                  </a:cubicBezTo>
                  <a:cubicBezTo>
                    <a:pt x="192" y="1001"/>
                    <a:pt x="127" y="937"/>
                    <a:pt x="75" y="847"/>
                  </a:cubicBezTo>
                  <a:cubicBezTo>
                    <a:pt x="23" y="757"/>
                    <a:pt x="0" y="669"/>
                    <a:pt x="0" y="565"/>
                  </a:cubicBezTo>
                  <a:cubicBezTo>
                    <a:pt x="0" y="461"/>
                    <a:pt x="23" y="372"/>
                    <a:pt x="75" y="282"/>
                  </a:cubicBezTo>
                  <a:cubicBezTo>
                    <a:pt x="127" y="192"/>
                    <a:pt x="192" y="128"/>
                    <a:pt x="282" y="76"/>
                  </a:cubicBezTo>
                  <a:cubicBezTo>
                    <a:pt x="372" y="24"/>
                    <a:pt x="460" y="0"/>
                    <a:pt x="564" y="0"/>
                  </a:cubicBezTo>
                  <a:cubicBezTo>
                    <a:pt x="668" y="0"/>
                    <a:pt x="756" y="24"/>
                    <a:pt x="846" y="76"/>
                  </a:cubicBezTo>
                  <a:cubicBezTo>
                    <a:pt x="936" y="128"/>
                    <a:pt x="1001" y="192"/>
                    <a:pt x="1053" y="282"/>
                  </a:cubicBezTo>
                  <a:cubicBezTo>
                    <a:pt x="1105" y="372"/>
                    <a:pt x="1128" y="461"/>
                    <a:pt x="1128" y="565"/>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31" name="Line 2"/>
            <p:cNvSpPr>
              <a:spLocks noChangeShapeType="1"/>
            </p:cNvSpPr>
            <p:nvPr/>
          </p:nvSpPr>
          <p:spPr bwMode="auto">
            <a:xfrm>
              <a:off x="5387975" y="4292600"/>
              <a:ext cx="304800"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132" name="Freeform 3"/>
            <p:cNvSpPr>
              <a:spLocks noChangeArrowheads="1"/>
            </p:cNvSpPr>
            <p:nvPr/>
          </p:nvSpPr>
          <p:spPr bwMode="auto">
            <a:xfrm>
              <a:off x="4981575" y="4087813"/>
              <a:ext cx="406400" cy="406400"/>
            </a:xfrm>
            <a:custGeom>
              <a:avLst/>
              <a:gdLst>
                <a:gd name="T0" fmla="*/ 1129 w 1130"/>
                <a:gd name="T1" fmla="*/ 565 h 1130"/>
                <a:gd name="T2" fmla="*/ 1054 w 1130"/>
                <a:gd name="T3" fmla="*/ 847 h 1130"/>
                <a:gd name="T4" fmla="*/ 847 w 1130"/>
                <a:gd name="T5" fmla="*/ 1053 h 1130"/>
                <a:gd name="T6" fmla="*/ 565 w 1130"/>
                <a:gd name="T7" fmla="*/ 1129 h 1130"/>
                <a:gd name="T8" fmla="*/ 283 w 1130"/>
                <a:gd name="T9" fmla="*/ 1053 h 1130"/>
                <a:gd name="T10" fmla="*/ 76 w 1130"/>
                <a:gd name="T11" fmla="*/ 847 h 1130"/>
                <a:gd name="T12" fmla="*/ 0 w 1130"/>
                <a:gd name="T13" fmla="*/ 565 h 1130"/>
                <a:gd name="T14" fmla="*/ 76 w 1130"/>
                <a:gd name="T15" fmla="*/ 282 h 1130"/>
                <a:gd name="T16" fmla="*/ 283 w 1130"/>
                <a:gd name="T17" fmla="*/ 76 h 1130"/>
                <a:gd name="T18" fmla="*/ 565 w 1130"/>
                <a:gd name="T19" fmla="*/ 0 h 1130"/>
                <a:gd name="T20" fmla="*/ 847 w 1130"/>
                <a:gd name="T21" fmla="*/ 76 h 1130"/>
                <a:gd name="T22" fmla="*/ 1054 w 1130"/>
                <a:gd name="T23" fmla="*/ 282 h 1130"/>
                <a:gd name="T24" fmla="*/ 1129 w 1130"/>
                <a:gd name="T25" fmla="*/ 565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0" h="1130">
                  <a:moveTo>
                    <a:pt x="1129" y="565"/>
                  </a:moveTo>
                  <a:cubicBezTo>
                    <a:pt x="1129" y="669"/>
                    <a:pt x="1106" y="757"/>
                    <a:pt x="1054" y="847"/>
                  </a:cubicBezTo>
                  <a:cubicBezTo>
                    <a:pt x="1002" y="937"/>
                    <a:pt x="937" y="1001"/>
                    <a:pt x="847" y="1053"/>
                  </a:cubicBezTo>
                  <a:cubicBezTo>
                    <a:pt x="757" y="1105"/>
                    <a:pt x="669" y="1129"/>
                    <a:pt x="565" y="1129"/>
                  </a:cubicBezTo>
                  <a:cubicBezTo>
                    <a:pt x="461" y="1129"/>
                    <a:pt x="373" y="1105"/>
                    <a:pt x="283" y="1053"/>
                  </a:cubicBezTo>
                  <a:cubicBezTo>
                    <a:pt x="193" y="1001"/>
                    <a:pt x="128" y="937"/>
                    <a:pt x="76" y="847"/>
                  </a:cubicBezTo>
                  <a:cubicBezTo>
                    <a:pt x="24" y="757"/>
                    <a:pt x="0" y="669"/>
                    <a:pt x="0" y="565"/>
                  </a:cubicBezTo>
                  <a:cubicBezTo>
                    <a:pt x="0" y="461"/>
                    <a:pt x="24" y="372"/>
                    <a:pt x="76" y="282"/>
                  </a:cubicBezTo>
                  <a:cubicBezTo>
                    <a:pt x="128" y="192"/>
                    <a:pt x="193" y="128"/>
                    <a:pt x="283" y="76"/>
                  </a:cubicBezTo>
                  <a:cubicBezTo>
                    <a:pt x="373" y="24"/>
                    <a:pt x="461" y="0"/>
                    <a:pt x="565" y="0"/>
                  </a:cubicBezTo>
                  <a:cubicBezTo>
                    <a:pt x="669" y="0"/>
                    <a:pt x="757" y="24"/>
                    <a:pt x="847" y="76"/>
                  </a:cubicBezTo>
                  <a:cubicBezTo>
                    <a:pt x="937" y="128"/>
                    <a:pt x="1002" y="192"/>
                    <a:pt x="1054" y="282"/>
                  </a:cubicBezTo>
                  <a:cubicBezTo>
                    <a:pt x="1106" y="372"/>
                    <a:pt x="1129" y="461"/>
                    <a:pt x="1129" y="565"/>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33" name="Line 4"/>
            <p:cNvSpPr>
              <a:spLocks noChangeShapeType="1"/>
            </p:cNvSpPr>
            <p:nvPr/>
          </p:nvSpPr>
          <p:spPr bwMode="auto">
            <a:xfrm>
              <a:off x="3965575" y="4292600"/>
              <a:ext cx="1016000"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134" name="Freeform 5"/>
            <p:cNvSpPr>
              <a:spLocks noChangeArrowheads="1"/>
            </p:cNvSpPr>
            <p:nvPr/>
          </p:nvSpPr>
          <p:spPr bwMode="auto">
            <a:xfrm>
              <a:off x="3355975" y="3073400"/>
              <a:ext cx="2235200" cy="1219200"/>
            </a:xfrm>
            <a:custGeom>
              <a:avLst/>
              <a:gdLst>
                <a:gd name="T0" fmla="*/ 6208 w 6209"/>
                <a:gd name="T1" fmla="*/ 3386 h 3387"/>
                <a:gd name="T2" fmla="*/ 5988 w 6209"/>
                <a:gd name="T3" fmla="*/ 2068 h 3387"/>
                <a:gd name="T4" fmla="*/ 3552 w 6209"/>
                <a:gd name="T5" fmla="*/ 0 h 3387"/>
                <a:gd name="T6" fmla="*/ 1157 w 6209"/>
                <a:gd name="T7" fmla="*/ 1581 h 3387"/>
                <a:gd name="T8" fmla="*/ 988 w 6209"/>
                <a:gd name="T9" fmla="*/ 1975 h 3387"/>
                <a:gd name="T10" fmla="*/ 0 w 6209"/>
                <a:gd name="T11" fmla="*/ 3386 h 3387"/>
                <a:gd name="T12" fmla="*/ 565 w 6209"/>
                <a:gd name="T13" fmla="*/ 3386 h 3387"/>
              </a:gdLst>
              <a:ahLst/>
              <a:cxnLst>
                <a:cxn ang="0">
                  <a:pos x="T0" y="T1"/>
                </a:cxn>
                <a:cxn ang="0">
                  <a:pos x="T2" y="T3"/>
                </a:cxn>
                <a:cxn ang="0">
                  <a:pos x="T4" y="T5"/>
                </a:cxn>
                <a:cxn ang="0">
                  <a:pos x="T6" y="T7"/>
                </a:cxn>
                <a:cxn ang="0">
                  <a:pos x="T8" y="T9"/>
                </a:cxn>
                <a:cxn ang="0">
                  <a:pos x="T10" y="T11"/>
                </a:cxn>
                <a:cxn ang="0">
                  <a:pos x="T12" y="T13"/>
                </a:cxn>
              </a:cxnLst>
              <a:rect l="0" t="0" r="r" b="b"/>
              <a:pathLst>
                <a:path w="6209" h="3387">
                  <a:moveTo>
                    <a:pt x="6208" y="3386"/>
                  </a:moveTo>
                  <a:cubicBezTo>
                    <a:pt x="6208" y="3386"/>
                    <a:pt x="6106" y="2773"/>
                    <a:pt x="5988" y="2068"/>
                  </a:cubicBezTo>
                  <a:cubicBezTo>
                    <a:pt x="5790" y="878"/>
                    <a:pt x="4760" y="0"/>
                    <a:pt x="3552" y="0"/>
                  </a:cubicBezTo>
                  <a:cubicBezTo>
                    <a:pt x="2512" y="0"/>
                    <a:pt x="1569" y="621"/>
                    <a:pt x="1157" y="1581"/>
                  </a:cubicBezTo>
                  <a:lnTo>
                    <a:pt x="988" y="1975"/>
                  </a:lnTo>
                  <a:cubicBezTo>
                    <a:pt x="141" y="1975"/>
                    <a:pt x="0" y="2703"/>
                    <a:pt x="0" y="3386"/>
                  </a:cubicBezTo>
                  <a:lnTo>
                    <a:pt x="565" y="3386"/>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135" name="Line 6"/>
            <p:cNvSpPr>
              <a:spLocks noChangeShapeType="1"/>
            </p:cNvSpPr>
            <p:nvPr/>
          </p:nvSpPr>
          <p:spPr bwMode="auto">
            <a:xfrm>
              <a:off x="4676775" y="3276600"/>
              <a:ext cx="0" cy="81280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grpSp>
      <p:grpSp>
        <p:nvGrpSpPr>
          <p:cNvPr id="136" name="Group 135"/>
          <p:cNvGrpSpPr/>
          <p:nvPr/>
        </p:nvGrpSpPr>
        <p:grpSpPr>
          <a:xfrm>
            <a:off x="4037726" y="2979934"/>
            <a:ext cx="168671" cy="164592"/>
            <a:chOff x="1745303" y="3178183"/>
            <a:chExt cx="168671" cy="164592"/>
          </a:xfrm>
        </p:grpSpPr>
        <p:sp>
          <p:nvSpPr>
            <p:cNvPr id="137" name="Freeform 337"/>
            <p:cNvSpPr>
              <a:spLocks noChangeArrowheads="1"/>
            </p:cNvSpPr>
            <p:nvPr/>
          </p:nvSpPr>
          <p:spPr bwMode="auto">
            <a:xfrm>
              <a:off x="1745303" y="3178183"/>
              <a:ext cx="168671" cy="164592"/>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rgbClr val="FFFFFF"/>
            </a:solidFill>
            <a:ln w="25400" cap="rnd">
              <a:solidFill>
                <a:schemeClr val="accent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38" name="Freeform 46"/>
            <p:cNvSpPr>
              <a:spLocks noChangeArrowheads="1"/>
            </p:cNvSpPr>
            <p:nvPr/>
          </p:nvSpPr>
          <p:spPr bwMode="auto">
            <a:xfrm>
              <a:off x="1780205" y="3226817"/>
              <a:ext cx="99298" cy="77232"/>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chemeClr val="accent1"/>
            </a:solidFill>
            <a:ln>
              <a:noFill/>
            </a:ln>
            <a:effectLst/>
            <a:extLst/>
          </p:spPr>
          <p:txBody>
            <a:bodyPr wrap="none" anchor="ctr"/>
            <a:lstStyle/>
            <a:p>
              <a:endParaRPr lang="en-US">
                <a:latin typeface="Arial"/>
                <a:ea typeface="ＭＳ Ｐゴシック"/>
              </a:endParaRPr>
            </a:p>
          </p:txBody>
        </p:sp>
      </p:grpSp>
      <p:grpSp>
        <p:nvGrpSpPr>
          <p:cNvPr id="139" name="Group 138"/>
          <p:cNvGrpSpPr/>
          <p:nvPr/>
        </p:nvGrpSpPr>
        <p:grpSpPr>
          <a:xfrm>
            <a:off x="1155786" y="2979934"/>
            <a:ext cx="168671" cy="164592"/>
            <a:chOff x="1745303" y="3178183"/>
            <a:chExt cx="168671" cy="164592"/>
          </a:xfrm>
        </p:grpSpPr>
        <p:sp>
          <p:nvSpPr>
            <p:cNvPr id="140" name="Freeform 337"/>
            <p:cNvSpPr>
              <a:spLocks noChangeArrowheads="1"/>
            </p:cNvSpPr>
            <p:nvPr/>
          </p:nvSpPr>
          <p:spPr bwMode="auto">
            <a:xfrm>
              <a:off x="1745303" y="3178183"/>
              <a:ext cx="168671" cy="164592"/>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rgbClr val="FFFFFF"/>
            </a:solidFill>
            <a:ln w="25400" cap="rnd">
              <a:solidFill>
                <a:schemeClr val="accent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41" name="Freeform 46"/>
            <p:cNvSpPr>
              <a:spLocks noChangeArrowheads="1"/>
            </p:cNvSpPr>
            <p:nvPr/>
          </p:nvSpPr>
          <p:spPr bwMode="auto">
            <a:xfrm>
              <a:off x="1780205" y="3226817"/>
              <a:ext cx="99298" cy="77232"/>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chemeClr val="accent1"/>
            </a:solidFill>
            <a:ln>
              <a:noFill/>
            </a:ln>
            <a:effectLst/>
            <a:extLst/>
          </p:spPr>
          <p:txBody>
            <a:bodyPr wrap="none" anchor="ctr"/>
            <a:lstStyle/>
            <a:p>
              <a:endParaRPr lang="en-US">
                <a:latin typeface="Arial"/>
                <a:ea typeface="ＭＳ Ｐゴシック"/>
              </a:endParaRPr>
            </a:p>
          </p:txBody>
        </p:sp>
      </p:grpSp>
      <p:cxnSp>
        <p:nvCxnSpPr>
          <p:cNvPr id="142" name="Straight Connector 141"/>
          <p:cNvCxnSpPr/>
          <p:nvPr/>
        </p:nvCxnSpPr>
        <p:spPr>
          <a:xfrm>
            <a:off x="2350335" y="3155711"/>
            <a:ext cx="706016" cy="846355"/>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2429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barn(outHorizontal)">
                                      <p:cBhvr>
                                        <p:cTn id="7" dur="500"/>
                                        <p:tgtEl>
                                          <p:spTgt spid="1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ja-JP" dirty="0" smtClean="0">
                <a:latin typeface="Arial"/>
                <a:ea typeface="ＭＳ Ｐゴシック"/>
              </a:rPr>
              <a:t>Cisco Umbrella</a:t>
            </a:r>
            <a:r>
              <a:rPr lang="ja-JP" altLang="en-US" dirty="0" smtClean="0">
                <a:latin typeface="Arial"/>
                <a:ea typeface="ＭＳ Ｐゴシック"/>
              </a:rPr>
              <a:t/>
            </a:r>
            <a:br>
              <a:rPr lang="ja-JP" altLang="en-US" dirty="0" smtClean="0">
                <a:latin typeface="Arial"/>
                <a:ea typeface="ＭＳ Ｐゴシック"/>
              </a:rPr>
            </a:br>
            <a:r>
              <a:rPr lang="ja-JP" altLang="en-US" dirty="0" smtClean="0">
                <a:latin typeface="Arial"/>
                <a:ea typeface="ＭＳ Ｐゴシック"/>
              </a:rPr>
              <a:t>の概要</a:t>
            </a:r>
            <a:endParaRPr lang="ja-JP" altLang="en-US" dirty="0">
              <a:latin typeface="Arial"/>
              <a:ea typeface="ＭＳ Ｐゴシック"/>
            </a:endParaRPr>
          </a:p>
        </p:txBody>
      </p:sp>
    </p:spTree>
    <p:extLst>
      <p:ext uri="{BB962C8B-B14F-4D97-AF65-F5344CB8AC3E}">
        <p14:creationId xmlns:p14="http://schemas.microsoft.com/office/powerpoint/2010/main" val="365834329"/>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ja-JP" dirty="0" smtClean="0">
                <a:latin typeface="Arial"/>
                <a:ea typeface="ＭＳ Ｐゴシック"/>
              </a:rPr>
              <a:t>Cisco Umbrella</a:t>
            </a:r>
            <a:endParaRPr lang="ja-JP" altLang="en-US" dirty="0">
              <a:latin typeface="Arial"/>
              <a:ea typeface="ＭＳ Ｐゴシック"/>
            </a:endParaRPr>
          </a:p>
        </p:txBody>
      </p:sp>
      <p:sp>
        <p:nvSpPr>
          <p:cNvPr id="7" name="Text Placeholder 6"/>
          <p:cNvSpPr>
            <a:spLocks noGrp="1"/>
          </p:cNvSpPr>
          <p:nvPr>
            <p:ph type="body" sz="quarter" idx="11"/>
          </p:nvPr>
        </p:nvSpPr>
        <p:spPr/>
        <p:txBody>
          <a:bodyPr/>
          <a:lstStyle/>
          <a:p>
            <a:r>
              <a:rPr lang="ja-JP" altLang="en-US" dirty="0" smtClean="0">
                <a:latin typeface="Arial"/>
                <a:ea typeface="ＭＳ Ｐゴシック"/>
              </a:rPr>
              <a:t>クラウド セキュリティ プラットフォーム </a:t>
            </a:r>
            <a:endParaRPr lang="ja-JP" altLang="en-US" dirty="0">
              <a:latin typeface="Arial"/>
              <a:ea typeface="ＭＳ Ｐゴシック"/>
            </a:endParaRPr>
          </a:p>
        </p:txBody>
      </p:sp>
      <p:cxnSp>
        <p:nvCxnSpPr>
          <p:cNvPr id="69" name="Straight Connector 68"/>
          <p:cNvCxnSpPr/>
          <p:nvPr/>
        </p:nvCxnSpPr>
        <p:spPr>
          <a:xfrm flipH="1">
            <a:off x="4572000" y="1565979"/>
            <a:ext cx="1" cy="2781846"/>
          </a:xfrm>
          <a:prstGeom prst="line">
            <a:avLst/>
          </a:prstGeom>
          <a:ln w="2540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2" name="Text Placeholder 5"/>
          <p:cNvSpPr txBox="1">
            <a:spLocks/>
          </p:cNvSpPr>
          <p:nvPr/>
        </p:nvSpPr>
        <p:spPr>
          <a:xfrm>
            <a:off x="4754876" y="1567542"/>
            <a:ext cx="4605708" cy="2780283"/>
          </a:xfrm>
          <a:prstGeom prst="rect">
            <a:avLst/>
          </a:prstGeom>
        </p:spPr>
        <p:txBody>
          <a:bodyPr lIns="91420" tIns="45710" rIns="91420" bIns="45710" anchor="ctr">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2" indent="0">
              <a:spcBef>
                <a:spcPts val="1800"/>
              </a:spcBef>
              <a:buFont typeface=".AppleSystemUIFont" charset="-120"/>
              <a:buNone/>
            </a:pPr>
            <a:r>
              <a:rPr lang="ja-JP" altLang="en-US" sz="1600" dirty="0" smtClean="0">
                <a:solidFill>
                  <a:srgbClr val="333333"/>
                </a:solidFill>
                <a:latin typeface="Arial"/>
                <a:ea typeface="ＭＳ Ｐゴシック"/>
              </a:rPr>
              <a:t>インターネットの基盤に組み込まれている</a:t>
            </a:r>
          </a:p>
          <a:p>
            <a:pPr marL="0" lvl="2" indent="0">
              <a:spcBef>
                <a:spcPts val="1800"/>
              </a:spcBef>
              <a:buFont typeface=".AppleSystemUIFont" charset="-120"/>
              <a:buNone/>
            </a:pPr>
            <a:r>
              <a:rPr lang="ja-JP" altLang="en-US" sz="1600" dirty="0" smtClean="0">
                <a:solidFill>
                  <a:srgbClr val="333333"/>
                </a:solidFill>
                <a:latin typeface="Arial"/>
                <a:ea typeface="ＭＳ Ｐゴシック"/>
              </a:rPr>
              <a:t>攻撃を発動前に検出するインテリジェンス </a:t>
            </a:r>
          </a:p>
          <a:p>
            <a:pPr marL="0" lvl="2" indent="0">
              <a:spcBef>
                <a:spcPts val="1800"/>
              </a:spcBef>
              <a:buFont typeface=".AppleSystemUIFont" charset="-120"/>
              <a:buNone/>
            </a:pPr>
            <a:r>
              <a:rPr lang="ja-JP" altLang="en-US" sz="1600" dirty="0" smtClean="0">
                <a:solidFill>
                  <a:srgbClr val="333333"/>
                </a:solidFill>
                <a:latin typeface="Arial"/>
                <a:ea typeface="ＭＳ Ｐゴシック"/>
              </a:rPr>
              <a:t>場所を問わない可視性と保護</a:t>
            </a:r>
          </a:p>
          <a:p>
            <a:pPr marL="0" lvl="2" indent="0">
              <a:spcBef>
                <a:spcPts val="1800"/>
              </a:spcBef>
              <a:buFont typeface=".AppleSystemUIFont" charset="-120"/>
              <a:buNone/>
            </a:pPr>
            <a:r>
              <a:rPr lang="ja-JP" altLang="en-US" sz="1600" dirty="0" smtClean="0">
                <a:solidFill>
                  <a:srgbClr val="333333"/>
                </a:solidFill>
                <a:latin typeface="Arial"/>
                <a:ea typeface="ＭＳ Ｐゴシック"/>
              </a:rPr>
              <a:t>企業全体に数分で導入可能</a:t>
            </a:r>
          </a:p>
          <a:p>
            <a:pPr marL="0" lvl="2" indent="0">
              <a:spcBef>
                <a:spcPts val="1800"/>
              </a:spcBef>
              <a:buFont typeface=".AppleSystemUIFont" charset="-120"/>
              <a:buNone/>
            </a:pPr>
            <a:r>
              <a:rPr lang="ja-JP" altLang="en-US" sz="1600" dirty="0" smtClean="0">
                <a:solidFill>
                  <a:srgbClr val="333333"/>
                </a:solidFill>
                <a:latin typeface="Arial"/>
                <a:ea typeface="ＭＳ Ｐゴシック"/>
              </a:rPr>
              <a:t>統合により既存の投資を強化</a:t>
            </a:r>
            <a:endParaRPr lang="ja-JP" altLang="en-US" sz="1600" dirty="0">
              <a:solidFill>
                <a:srgbClr val="333333"/>
              </a:solidFill>
              <a:latin typeface="Arial"/>
              <a:ea typeface="ＭＳ Ｐゴシック"/>
            </a:endParaRPr>
          </a:p>
        </p:txBody>
      </p:sp>
      <p:cxnSp>
        <p:nvCxnSpPr>
          <p:cNvPr id="75" name="Straight Connector 74"/>
          <p:cNvCxnSpPr/>
          <p:nvPr/>
        </p:nvCxnSpPr>
        <p:spPr bwMode="auto">
          <a:xfrm>
            <a:off x="2286000" y="3618672"/>
            <a:ext cx="0" cy="367077"/>
          </a:xfrm>
          <a:prstGeom prst="line">
            <a:avLst/>
          </a:prstGeom>
          <a:noFill/>
          <a:ln w="25400" cap="flat" cmpd="sng" algn="ctr">
            <a:solidFill>
              <a:schemeClr val="tx1"/>
            </a:solidFill>
            <a:prstDash val="solid"/>
            <a:round/>
            <a:headEnd type="triangle" w="med" len="med"/>
            <a:tailEnd type="none" w="lg" len="lg"/>
          </a:ln>
          <a:effectLst/>
          <a:extLst/>
        </p:spPr>
      </p:cxnSp>
      <p:sp>
        <p:nvSpPr>
          <p:cNvPr id="76" name="Rectangle 75"/>
          <p:cNvSpPr/>
          <p:nvPr/>
        </p:nvSpPr>
        <p:spPr>
          <a:xfrm>
            <a:off x="2139559" y="2008641"/>
            <a:ext cx="1071127" cy="575799"/>
          </a:xfrm>
          <a:prstGeom prst="rect">
            <a:avLst/>
          </a:prstGeom>
        </p:spPr>
        <p:txBody>
          <a:bodyPr wrap="none">
            <a:spAutoFit/>
          </a:bodyPr>
          <a:lstStyle/>
          <a:p>
            <a:pPr defTabSz="685777" fontAlgn="auto">
              <a:lnSpc>
                <a:spcPts val="1300"/>
              </a:lnSpc>
              <a:spcBef>
                <a:spcPts val="0"/>
              </a:spcBef>
              <a:spcAft>
                <a:spcPts val="0"/>
              </a:spcAft>
              <a:defRPr/>
            </a:pPr>
            <a:r>
              <a:rPr lang="ja-JP" altLang="en-US" sz="900" kern="0" dirty="0" smtClean="0">
                <a:solidFill>
                  <a:schemeClr val="accent4"/>
                </a:solidFill>
                <a:latin typeface="Arial"/>
                <a:ea typeface="ＭＳ Ｐゴシック"/>
              </a:rPr>
              <a:t>マルウェア</a:t>
            </a:r>
          </a:p>
          <a:p>
            <a:pPr defTabSz="685777" fontAlgn="auto">
              <a:lnSpc>
                <a:spcPts val="1300"/>
              </a:lnSpc>
              <a:spcBef>
                <a:spcPts val="0"/>
              </a:spcBef>
              <a:spcAft>
                <a:spcPts val="0"/>
              </a:spcAft>
              <a:defRPr/>
            </a:pPr>
            <a:r>
              <a:rPr lang="en-US" altLang="ja-JP" sz="900" kern="0" dirty="0">
                <a:solidFill>
                  <a:schemeClr val="accent4"/>
                </a:solidFill>
                <a:latin typeface="Arial"/>
                <a:ea typeface="ＭＳ Ｐゴシック"/>
              </a:rPr>
              <a:t>C&amp;C </a:t>
            </a:r>
            <a:r>
              <a:rPr lang="ja-JP" altLang="en-US" sz="900" kern="0" dirty="0">
                <a:solidFill>
                  <a:schemeClr val="accent4"/>
                </a:solidFill>
                <a:latin typeface="Arial"/>
                <a:ea typeface="ＭＳ Ｐゴシック"/>
              </a:rPr>
              <a:t>コールバック</a:t>
            </a:r>
          </a:p>
          <a:p>
            <a:pPr defTabSz="685777" fontAlgn="auto">
              <a:lnSpc>
                <a:spcPts val="1300"/>
              </a:lnSpc>
              <a:spcBef>
                <a:spcPts val="0"/>
              </a:spcBef>
              <a:spcAft>
                <a:spcPts val="0"/>
              </a:spcAft>
              <a:defRPr/>
            </a:pPr>
            <a:r>
              <a:rPr lang="ja-JP" altLang="en-US" sz="900" kern="0" dirty="0" smtClean="0">
                <a:solidFill>
                  <a:schemeClr val="accent4"/>
                </a:solidFill>
                <a:latin typeface="Arial"/>
                <a:ea typeface="ＭＳ Ｐゴシック"/>
              </a:rPr>
              <a:t>フィッシング</a:t>
            </a:r>
            <a:endParaRPr lang="ja-JP" altLang="en-US" sz="900" kern="0" dirty="0">
              <a:solidFill>
                <a:schemeClr val="accent4"/>
              </a:solidFill>
              <a:latin typeface="Arial"/>
              <a:ea typeface="ＭＳ Ｐゴシック"/>
              <a:cs typeface="Arial" charset="0"/>
            </a:endParaRPr>
          </a:p>
        </p:txBody>
      </p:sp>
      <p:cxnSp>
        <p:nvCxnSpPr>
          <p:cNvPr id="95" name="Straight Connector 94"/>
          <p:cNvCxnSpPr/>
          <p:nvPr/>
        </p:nvCxnSpPr>
        <p:spPr>
          <a:xfrm>
            <a:off x="2116194" y="2071562"/>
            <a:ext cx="0" cy="438912"/>
          </a:xfrm>
          <a:prstGeom prst="line">
            <a:avLst/>
          </a:prstGeom>
          <a:ln w="12700" cap="flat" cmpd="sng">
            <a:solidFill>
              <a:schemeClr val="accent4"/>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1392759" y="3241472"/>
            <a:ext cx="1786482" cy="377200"/>
          </a:xfrm>
          <a:prstGeom prst="rect">
            <a:avLst/>
          </a:prstGeom>
        </p:spPr>
        <p:txBody>
          <a:bodyPr wrap="square" rtlCol="0" anchor="ctr">
            <a:noAutofit/>
          </a:bodyPr>
          <a:lstStyle/>
          <a:p>
            <a:pPr algn="ctr" defTabSz="913577">
              <a:lnSpc>
                <a:spcPct val="90000"/>
              </a:lnSpc>
              <a:defRPr/>
            </a:pPr>
            <a:r>
              <a:rPr lang="en-US" altLang="ja-JP" sz="1400" kern="0" dirty="0">
                <a:solidFill>
                  <a:schemeClr val="accent1"/>
                </a:solidFill>
                <a:latin typeface="Arial"/>
                <a:ea typeface="ＭＳ Ｐゴシック"/>
              </a:rPr>
              <a:t>208.67.222.222</a:t>
            </a:r>
          </a:p>
        </p:txBody>
      </p:sp>
      <p:grpSp>
        <p:nvGrpSpPr>
          <p:cNvPr id="97" name="Group 96"/>
          <p:cNvGrpSpPr/>
          <p:nvPr/>
        </p:nvGrpSpPr>
        <p:grpSpPr>
          <a:xfrm>
            <a:off x="1039600" y="1592694"/>
            <a:ext cx="2492801" cy="1335012"/>
            <a:chOff x="1848851" y="1439316"/>
            <a:chExt cx="2492801" cy="1335012"/>
          </a:xfrm>
        </p:grpSpPr>
        <p:sp>
          <p:nvSpPr>
            <p:cNvPr id="98" name="Freeform 97"/>
            <p:cNvSpPr/>
            <p:nvPr/>
          </p:nvSpPr>
          <p:spPr>
            <a:xfrm rot="3300032">
              <a:off x="3398167" y="1713692"/>
              <a:ext cx="782748" cy="325466"/>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99" name="Freeform 98"/>
            <p:cNvSpPr/>
            <p:nvPr/>
          </p:nvSpPr>
          <p:spPr>
            <a:xfrm>
              <a:off x="1848851" y="2138484"/>
              <a:ext cx="318488" cy="635844"/>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100" name="Freeform 99"/>
            <p:cNvSpPr/>
            <p:nvPr/>
          </p:nvSpPr>
          <p:spPr>
            <a:xfrm rot="787047" flipH="1">
              <a:off x="2237837" y="1439316"/>
              <a:ext cx="1158045" cy="91988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120" name="Freeform 119"/>
            <p:cNvSpPr/>
            <p:nvPr/>
          </p:nvSpPr>
          <p:spPr>
            <a:xfrm flipH="1">
              <a:off x="4023164" y="2138484"/>
              <a:ext cx="318488" cy="635844"/>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121" name="Freeform 120"/>
            <p:cNvSpPr/>
            <p:nvPr/>
          </p:nvSpPr>
          <p:spPr>
            <a:xfrm flipH="1">
              <a:off x="1848851" y="2455841"/>
              <a:ext cx="2492801" cy="318487"/>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Lst>
              <a:ahLst/>
              <a:cxnLst>
                <a:cxn ang="0">
                  <a:pos x="connsiteX0" y="connsiteY0"/>
                </a:cxn>
                <a:cxn ang="0">
                  <a:pos x="connsiteX1" y="connsiteY1"/>
                </a:cxn>
                <a:cxn ang="0">
                  <a:pos x="connsiteX2" y="connsiteY2"/>
                </a:cxn>
                <a:cxn ang="0">
                  <a:pos x="connsiteX3" y="connsiteY3"/>
                </a:cxn>
              </a:cxnLst>
              <a:rect l="l" t="t" r="r" b="b"/>
              <a:pathLst>
                <a:path w="2492801" h="318487">
                  <a:moveTo>
                    <a:pt x="0" y="0"/>
                  </a:moveTo>
                  <a:cubicBezTo>
                    <a:pt x="0" y="175896"/>
                    <a:pt x="142592" y="318487"/>
                    <a:pt x="318488" y="318487"/>
                  </a:cubicBezTo>
                  <a:lnTo>
                    <a:pt x="2174313" y="318487"/>
                  </a:lnTo>
                  <a:cubicBezTo>
                    <a:pt x="2350209" y="318487"/>
                    <a:pt x="2492801" y="175896"/>
                    <a:pt x="2492801" y="0"/>
                  </a:cubicBezTo>
                </a:path>
              </a:pathLst>
            </a:custGeom>
            <a:noFill/>
            <a:ln w="762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grpSp>
      <p:grpSp>
        <p:nvGrpSpPr>
          <p:cNvPr id="122" name="Group 121"/>
          <p:cNvGrpSpPr/>
          <p:nvPr/>
        </p:nvGrpSpPr>
        <p:grpSpPr>
          <a:xfrm>
            <a:off x="2083329" y="2711602"/>
            <a:ext cx="405342" cy="514828"/>
            <a:chOff x="5882114" y="2160092"/>
            <a:chExt cx="292608" cy="371644"/>
          </a:xfrm>
        </p:grpSpPr>
        <p:sp>
          <p:nvSpPr>
            <p:cNvPr id="123" name="Freeform 2"/>
            <p:cNvSpPr>
              <a:spLocks noChangeArrowheads="1"/>
            </p:cNvSpPr>
            <p:nvPr/>
          </p:nvSpPr>
          <p:spPr bwMode="auto">
            <a:xfrm>
              <a:off x="5882114" y="2160092"/>
              <a:ext cx="292608" cy="371644"/>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3175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24" name="Freeform 1"/>
            <p:cNvSpPr>
              <a:spLocks noChangeArrowheads="1"/>
            </p:cNvSpPr>
            <p:nvPr/>
          </p:nvSpPr>
          <p:spPr bwMode="auto">
            <a:xfrm>
              <a:off x="5945829" y="2222313"/>
              <a:ext cx="171529" cy="171528"/>
            </a:xfrm>
            <a:custGeom>
              <a:avLst/>
              <a:gdLst>
                <a:gd name="T0" fmla="*/ 225 w 451"/>
                <a:gd name="T1" fmla="*/ 299 h 451"/>
                <a:gd name="T2" fmla="*/ 373 w 451"/>
                <a:gd name="T3" fmla="*/ 447 h 451"/>
                <a:gd name="T4" fmla="*/ 376 w 451"/>
                <a:gd name="T5" fmla="*/ 450 h 451"/>
                <a:gd name="T6" fmla="*/ 450 w 451"/>
                <a:gd name="T7" fmla="*/ 376 h 451"/>
                <a:gd name="T8" fmla="*/ 447 w 451"/>
                <a:gd name="T9" fmla="*/ 373 h 451"/>
                <a:gd name="T10" fmla="*/ 299 w 451"/>
                <a:gd name="T11" fmla="*/ 225 h 451"/>
                <a:gd name="T12" fmla="*/ 447 w 451"/>
                <a:gd name="T13" fmla="*/ 77 h 451"/>
                <a:gd name="T14" fmla="*/ 450 w 451"/>
                <a:gd name="T15" fmla="*/ 74 h 451"/>
                <a:gd name="T16" fmla="*/ 376 w 451"/>
                <a:gd name="T17" fmla="*/ 0 h 451"/>
                <a:gd name="T18" fmla="*/ 373 w 451"/>
                <a:gd name="T19" fmla="*/ 2 h 451"/>
                <a:gd name="T20" fmla="*/ 225 w 451"/>
                <a:gd name="T21" fmla="*/ 151 h 451"/>
                <a:gd name="T22" fmla="*/ 76 w 451"/>
                <a:gd name="T23" fmla="*/ 2 h 451"/>
                <a:gd name="T24" fmla="*/ 74 w 451"/>
                <a:gd name="T25" fmla="*/ 0 h 451"/>
                <a:gd name="T26" fmla="*/ 0 w 451"/>
                <a:gd name="T27" fmla="*/ 74 h 451"/>
                <a:gd name="T28" fmla="*/ 2 w 451"/>
                <a:gd name="T29" fmla="*/ 77 h 451"/>
                <a:gd name="T30" fmla="*/ 150 w 451"/>
                <a:gd name="T31" fmla="*/ 225 h 451"/>
                <a:gd name="T32" fmla="*/ 2 w 451"/>
                <a:gd name="T33" fmla="*/ 373 h 451"/>
                <a:gd name="T34" fmla="*/ 0 w 451"/>
                <a:gd name="T35" fmla="*/ 376 h 451"/>
                <a:gd name="T36" fmla="*/ 74 w 451"/>
                <a:gd name="T37" fmla="*/ 450 h 451"/>
                <a:gd name="T38" fmla="*/ 76 w 451"/>
                <a:gd name="T39" fmla="*/ 447 h 451"/>
                <a:gd name="T40" fmla="*/ 225 w 451"/>
                <a:gd name="T41" fmla="*/ 299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1" h="451">
                  <a:moveTo>
                    <a:pt x="225" y="299"/>
                  </a:moveTo>
                  <a:lnTo>
                    <a:pt x="373" y="447"/>
                  </a:lnTo>
                  <a:cubicBezTo>
                    <a:pt x="373" y="447"/>
                    <a:pt x="376" y="447"/>
                    <a:pt x="376" y="450"/>
                  </a:cubicBezTo>
                  <a:cubicBezTo>
                    <a:pt x="405" y="431"/>
                    <a:pt x="431" y="405"/>
                    <a:pt x="450" y="376"/>
                  </a:cubicBezTo>
                  <a:cubicBezTo>
                    <a:pt x="450" y="376"/>
                    <a:pt x="450" y="373"/>
                    <a:pt x="447" y="373"/>
                  </a:cubicBezTo>
                  <a:lnTo>
                    <a:pt x="299" y="225"/>
                  </a:lnTo>
                  <a:lnTo>
                    <a:pt x="447" y="77"/>
                  </a:lnTo>
                  <a:cubicBezTo>
                    <a:pt x="447" y="77"/>
                    <a:pt x="447" y="74"/>
                    <a:pt x="450" y="74"/>
                  </a:cubicBezTo>
                  <a:cubicBezTo>
                    <a:pt x="431" y="45"/>
                    <a:pt x="405" y="18"/>
                    <a:pt x="376" y="0"/>
                  </a:cubicBezTo>
                  <a:cubicBezTo>
                    <a:pt x="376" y="0"/>
                    <a:pt x="373" y="0"/>
                    <a:pt x="373" y="2"/>
                  </a:cubicBezTo>
                  <a:lnTo>
                    <a:pt x="225" y="151"/>
                  </a:lnTo>
                  <a:lnTo>
                    <a:pt x="76" y="2"/>
                  </a:lnTo>
                  <a:cubicBezTo>
                    <a:pt x="76" y="2"/>
                    <a:pt x="74" y="2"/>
                    <a:pt x="74" y="0"/>
                  </a:cubicBezTo>
                  <a:cubicBezTo>
                    <a:pt x="45" y="18"/>
                    <a:pt x="18" y="45"/>
                    <a:pt x="0" y="74"/>
                  </a:cubicBezTo>
                  <a:cubicBezTo>
                    <a:pt x="0" y="74"/>
                    <a:pt x="0" y="77"/>
                    <a:pt x="2" y="77"/>
                  </a:cubicBezTo>
                  <a:lnTo>
                    <a:pt x="150" y="225"/>
                  </a:lnTo>
                  <a:lnTo>
                    <a:pt x="2" y="373"/>
                  </a:lnTo>
                  <a:cubicBezTo>
                    <a:pt x="2" y="373"/>
                    <a:pt x="2" y="376"/>
                    <a:pt x="0" y="376"/>
                  </a:cubicBezTo>
                  <a:cubicBezTo>
                    <a:pt x="18" y="405"/>
                    <a:pt x="45" y="431"/>
                    <a:pt x="74" y="450"/>
                  </a:cubicBezTo>
                  <a:cubicBezTo>
                    <a:pt x="74" y="450"/>
                    <a:pt x="76" y="450"/>
                    <a:pt x="76" y="447"/>
                  </a:cubicBezTo>
                  <a:lnTo>
                    <a:pt x="225" y="299"/>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125" name="Group 124"/>
          <p:cNvGrpSpPr/>
          <p:nvPr/>
        </p:nvGrpSpPr>
        <p:grpSpPr>
          <a:xfrm>
            <a:off x="1494365" y="3985749"/>
            <a:ext cx="1583271" cy="362076"/>
            <a:chOff x="1702574" y="3985749"/>
            <a:chExt cx="1583271" cy="362076"/>
          </a:xfrm>
        </p:grpSpPr>
        <p:sp>
          <p:nvSpPr>
            <p:cNvPr id="126" name="Rounded Rectangle 125"/>
            <p:cNvSpPr/>
            <p:nvPr/>
          </p:nvSpPr>
          <p:spPr bwMode="auto">
            <a:xfrm>
              <a:off x="1702574" y="3985749"/>
              <a:ext cx="1583271" cy="362076"/>
            </a:xfrm>
            <a:prstGeom prst="roundRect">
              <a:avLst>
                <a:gd name="adj" fmla="val 10076"/>
              </a:avLst>
            </a:prstGeom>
            <a:noFill/>
            <a:ln w="12700" cap="rnd" cmpd="sng" algn="ctr">
              <a:solidFill>
                <a:schemeClr val="tx1"/>
              </a:solidFill>
              <a:prstDash val="solid"/>
              <a:round/>
              <a:headEnd type="oval" w="med" len="med"/>
              <a:tailEnd type="none" w="med" len="med"/>
            </a:ln>
            <a:effectLst/>
            <a:extLst/>
          </p:spPr>
          <p:txBody>
            <a:bodyPr lIns="91318" tIns="45660" rIns="91318" bIns="45660" rtlCol="0" anchor="ctr"/>
            <a:lstStyle/>
            <a:p>
              <a:pPr algn="ctr" defTabSz="913577">
                <a:defRPr/>
              </a:pPr>
              <a:endParaRPr lang="en-US" sz="1349" kern="0" dirty="0" err="1">
                <a:solidFill>
                  <a:srgbClr val="000000"/>
                </a:solidFill>
                <a:latin typeface="Arial"/>
                <a:ea typeface="ＭＳ Ｐゴシック"/>
              </a:endParaRPr>
            </a:p>
          </p:txBody>
        </p:sp>
        <p:grpSp>
          <p:nvGrpSpPr>
            <p:cNvPr id="127" name="Group 126"/>
            <p:cNvGrpSpPr/>
            <p:nvPr/>
          </p:nvGrpSpPr>
          <p:grpSpPr>
            <a:xfrm>
              <a:off x="2244711" y="4071121"/>
              <a:ext cx="111251" cy="196392"/>
              <a:chOff x="2242425" y="3559696"/>
              <a:chExt cx="112383" cy="198390"/>
            </a:xfrm>
          </p:grpSpPr>
          <p:sp>
            <p:nvSpPr>
              <p:cNvPr id="157" name="Freeform 156"/>
              <p:cNvSpPr>
                <a:spLocks noChangeArrowheads="1"/>
              </p:cNvSpPr>
              <p:nvPr/>
            </p:nvSpPr>
            <p:spPr bwMode="auto">
              <a:xfrm>
                <a:off x="2242425" y="3559696"/>
                <a:ext cx="112383" cy="198390"/>
              </a:xfrm>
              <a:custGeom>
                <a:avLst/>
                <a:gdLst>
                  <a:gd name="T0" fmla="*/ 431 w 432"/>
                  <a:gd name="T1" fmla="*/ 696 h 763"/>
                  <a:gd name="T2" fmla="*/ 364 w 432"/>
                  <a:gd name="T3" fmla="*/ 762 h 763"/>
                  <a:gd name="T4" fmla="*/ 66 w 432"/>
                  <a:gd name="T5" fmla="*/ 762 h 763"/>
                  <a:gd name="T6" fmla="*/ 0 w 432"/>
                  <a:gd name="T7" fmla="*/ 696 h 763"/>
                  <a:gd name="T8" fmla="*/ 0 w 432"/>
                  <a:gd name="T9" fmla="*/ 66 h 763"/>
                  <a:gd name="T10" fmla="*/ 66 w 432"/>
                  <a:gd name="T11" fmla="*/ 0 h 763"/>
                  <a:gd name="T12" fmla="*/ 364 w 432"/>
                  <a:gd name="T13" fmla="*/ 0 h 763"/>
                  <a:gd name="T14" fmla="*/ 431 w 432"/>
                  <a:gd name="T15" fmla="*/ 66 h 763"/>
                  <a:gd name="T16" fmla="*/ 431 w 432"/>
                  <a:gd name="T17" fmla="*/ 696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763">
                    <a:moveTo>
                      <a:pt x="431" y="696"/>
                    </a:moveTo>
                    <a:cubicBezTo>
                      <a:pt x="431" y="733"/>
                      <a:pt x="401" y="762"/>
                      <a:pt x="364" y="762"/>
                    </a:cubicBezTo>
                    <a:lnTo>
                      <a:pt x="66" y="762"/>
                    </a:lnTo>
                    <a:cubicBezTo>
                      <a:pt x="29" y="762"/>
                      <a:pt x="0" y="733"/>
                      <a:pt x="0" y="696"/>
                    </a:cubicBezTo>
                    <a:lnTo>
                      <a:pt x="0" y="66"/>
                    </a:lnTo>
                    <a:cubicBezTo>
                      <a:pt x="0" y="29"/>
                      <a:pt x="29" y="0"/>
                      <a:pt x="66" y="0"/>
                    </a:cubicBezTo>
                    <a:lnTo>
                      <a:pt x="364" y="0"/>
                    </a:lnTo>
                    <a:cubicBezTo>
                      <a:pt x="401" y="0"/>
                      <a:pt x="431" y="29"/>
                      <a:pt x="431" y="66"/>
                    </a:cubicBezTo>
                    <a:lnTo>
                      <a:pt x="431" y="696"/>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58" name="Line 20"/>
              <p:cNvSpPr>
                <a:spLocks noChangeShapeType="1"/>
              </p:cNvSpPr>
              <p:nvPr/>
            </p:nvSpPr>
            <p:spPr bwMode="auto">
              <a:xfrm flipH="1">
                <a:off x="2243080" y="3721219"/>
                <a:ext cx="111073" cy="0"/>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159" name="Line 21"/>
              <p:cNvSpPr>
                <a:spLocks noChangeShapeType="1"/>
              </p:cNvSpPr>
              <p:nvPr/>
            </p:nvSpPr>
            <p:spPr bwMode="auto">
              <a:xfrm flipH="1">
                <a:off x="2243080" y="3598857"/>
                <a:ext cx="111073" cy="0"/>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160" name="Line 22"/>
              <p:cNvSpPr>
                <a:spLocks noChangeShapeType="1"/>
              </p:cNvSpPr>
              <p:nvPr/>
            </p:nvSpPr>
            <p:spPr bwMode="auto">
              <a:xfrm>
                <a:off x="2277975" y="3577907"/>
                <a:ext cx="41283" cy="0"/>
              </a:xfrm>
              <a:prstGeom prst="line">
                <a:avLst/>
              </a:prstGeom>
              <a:noFill/>
              <a:ln w="635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161" name="Freeform 160"/>
              <p:cNvSpPr>
                <a:spLocks noChangeArrowheads="1"/>
              </p:cNvSpPr>
              <p:nvPr/>
            </p:nvSpPr>
            <p:spPr bwMode="auto">
              <a:xfrm>
                <a:off x="2288367" y="3732058"/>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solidFill>
                <a:schemeClr val="tx1"/>
              </a:solid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128" name="Group 127"/>
            <p:cNvGrpSpPr/>
            <p:nvPr/>
          </p:nvGrpSpPr>
          <p:grpSpPr>
            <a:xfrm>
              <a:off x="2905685" y="4073128"/>
              <a:ext cx="242986" cy="192368"/>
              <a:chOff x="6108384" y="1993850"/>
              <a:chExt cx="603026" cy="477405"/>
            </a:xfrm>
          </p:grpSpPr>
          <p:sp>
            <p:nvSpPr>
              <p:cNvPr id="151" name="Line 24"/>
              <p:cNvSpPr>
                <a:spLocks noChangeShapeType="1"/>
              </p:cNvSpPr>
              <p:nvPr/>
            </p:nvSpPr>
            <p:spPr bwMode="auto">
              <a:xfrm>
                <a:off x="6407157" y="2137872"/>
                <a:ext cx="0" cy="222023"/>
              </a:xfrm>
              <a:prstGeom prst="line">
                <a:avLst/>
              </a:prstGeom>
              <a:noFill/>
              <a:ln w="127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152" name="Freeform 151"/>
              <p:cNvSpPr>
                <a:spLocks noChangeArrowheads="1"/>
              </p:cNvSpPr>
              <p:nvPr/>
            </p:nvSpPr>
            <p:spPr bwMode="auto">
              <a:xfrm>
                <a:off x="6241797" y="1993850"/>
                <a:ext cx="325385" cy="144021"/>
              </a:xfrm>
              <a:custGeom>
                <a:avLst/>
                <a:gdLst>
                  <a:gd name="T0" fmla="*/ 268 w 538"/>
                  <a:gd name="T1" fmla="*/ 238 h 239"/>
                  <a:gd name="T2" fmla="*/ 0 w 538"/>
                  <a:gd name="T3" fmla="*/ 238 h 239"/>
                  <a:gd name="T4" fmla="*/ 0 w 538"/>
                  <a:gd name="T5" fmla="*/ 0 h 239"/>
                  <a:gd name="T6" fmla="*/ 537 w 538"/>
                  <a:gd name="T7" fmla="*/ 0 h 239"/>
                  <a:gd name="T8" fmla="*/ 537 w 538"/>
                  <a:gd name="T9" fmla="*/ 238 h 239"/>
                  <a:gd name="T10" fmla="*/ 268 w 538"/>
                  <a:gd name="T11" fmla="*/ 238 h 239"/>
                </a:gdLst>
                <a:ahLst/>
                <a:cxnLst>
                  <a:cxn ang="0">
                    <a:pos x="T0" y="T1"/>
                  </a:cxn>
                  <a:cxn ang="0">
                    <a:pos x="T2" y="T3"/>
                  </a:cxn>
                  <a:cxn ang="0">
                    <a:pos x="T4" y="T5"/>
                  </a:cxn>
                  <a:cxn ang="0">
                    <a:pos x="T6" y="T7"/>
                  </a:cxn>
                  <a:cxn ang="0">
                    <a:pos x="T8" y="T9"/>
                  </a:cxn>
                  <a:cxn ang="0">
                    <a:pos x="T10" y="T11"/>
                  </a:cxn>
                </a:cxnLst>
                <a:rect l="0" t="0" r="r" b="b"/>
                <a:pathLst>
                  <a:path w="538" h="239">
                    <a:moveTo>
                      <a:pt x="268" y="238"/>
                    </a:moveTo>
                    <a:lnTo>
                      <a:pt x="0" y="238"/>
                    </a:lnTo>
                    <a:lnTo>
                      <a:pt x="0" y="0"/>
                    </a:lnTo>
                    <a:lnTo>
                      <a:pt x="537" y="0"/>
                    </a:lnTo>
                    <a:lnTo>
                      <a:pt x="537" y="238"/>
                    </a:lnTo>
                    <a:lnTo>
                      <a:pt x="268" y="238"/>
                    </a:ln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53" name="Freeform 152"/>
              <p:cNvSpPr>
                <a:spLocks noChangeArrowheads="1"/>
              </p:cNvSpPr>
              <p:nvPr/>
            </p:nvSpPr>
            <p:spPr bwMode="auto">
              <a:xfrm>
                <a:off x="6348481" y="2361904"/>
                <a:ext cx="109349" cy="109351"/>
              </a:xfrm>
              <a:custGeom>
                <a:avLst/>
                <a:gdLst>
                  <a:gd name="T0" fmla="*/ 90 w 181"/>
                  <a:gd name="T1" fmla="*/ 180 h 181"/>
                  <a:gd name="T2" fmla="*/ 0 w 181"/>
                  <a:gd name="T3" fmla="*/ 180 h 181"/>
                  <a:gd name="T4" fmla="*/ 0 w 181"/>
                  <a:gd name="T5" fmla="*/ 0 h 181"/>
                  <a:gd name="T6" fmla="*/ 180 w 181"/>
                  <a:gd name="T7" fmla="*/ 0 h 181"/>
                  <a:gd name="T8" fmla="*/ 180 w 181"/>
                  <a:gd name="T9" fmla="*/ 180 h 181"/>
                  <a:gd name="T10" fmla="*/ 90 w 181"/>
                  <a:gd name="T11" fmla="*/ 180 h 181"/>
                </a:gdLst>
                <a:ahLst/>
                <a:cxnLst>
                  <a:cxn ang="0">
                    <a:pos x="T0" y="T1"/>
                  </a:cxn>
                  <a:cxn ang="0">
                    <a:pos x="T2" y="T3"/>
                  </a:cxn>
                  <a:cxn ang="0">
                    <a:pos x="T4" y="T5"/>
                  </a:cxn>
                  <a:cxn ang="0">
                    <a:pos x="T6" y="T7"/>
                  </a:cxn>
                  <a:cxn ang="0">
                    <a:pos x="T8" y="T9"/>
                  </a:cxn>
                  <a:cxn ang="0">
                    <a:pos x="T10" y="T11"/>
                  </a:cxn>
                </a:cxnLst>
                <a:rect l="0" t="0" r="r" b="b"/>
                <a:pathLst>
                  <a:path w="181" h="181">
                    <a:moveTo>
                      <a:pt x="90" y="180"/>
                    </a:moveTo>
                    <a:lnTo>
                      <a:pt x="0" y="180"/>
                    </a:lnTo>
                    <a:lnTo>
                      <a:pt x="0" y="0"/>
                    </a:lnTo>
                    <a:lnTo>
                      <a:pt x="180" y="0"/>
                    </a:lnTo>
                    <a:lnTo>
                      <a:pt x="180" y="180"/>
                    </a:lnTo>
                    <a:lnTo>
                      <a:pt x="90" y="180"/>
                    </a:ln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54" name="Freeform 153"/>
              <p:cNvSpPr>
                <a:spLocks noChangeArrowheads="1"/>
              </p:cNvSpPr>
              <p:nvPr/>
            </p:nvSpPr>
            <p:spPr bwMode="auto">
              <a:xfrm>
                <a:off x="6108384" y="2361904"/>
                <a:ext cx="109352" cy="109351"/>
              </a:xfrm>
              <a:custGeom>
                <a:avLst/>
                <a:gdLst>
                  <a:gd name="T0" fmla="*/ 90 w 181"/>
                  <a:gd name="T1" fmla="*/ 180 h 181"/>
                  <a:gd name="T2" fmla="*/ 0 w 181"/>
                  <a:gd name="T3" fmla="*/ 180 h 181"/>
                  <a:gd name="T4" fmla="*/ 0 w 181"/>
                  <a:gd name="T5" fmla="*/ 0 h 181"/>
                  <a:gd name="T6" fmla="*/ 180 w 181"/>
                  <a:gd name="T7" fmla="*/ 0 h 181"/>
                  <a:gd name="T8" fmla="*/ 180 w 181"/>
                  <a:gd name="T9" fmla="*/ 180 h 181"/>
                  <a:gd name="T10" fmla="*/ 90 w 181"/>
                  <a:gd name="T11" fmla="*/ 180 h 181"/>
                </a:gdLst>
                <a:ahLst/>
                <a:cxnLst>
                  <a:cxn ang="0">
                    <a:pos x="T0" y="T1"/>
                  </a:cxn>
                  <a:cxn ang="0">
                    <a:pos x="T2" y="T3"/>
                  </a:cxn>
                  <a:cxn ang="0">
                    <a:pos x="T4" y="T5"/>
                  </a:cxn>
                  <a:cxn ang="0">
                    <a:pos x="T6" y="T7"/>
                  </a:cxn>
                  <a:cxn ang="0">
                    <a:pos x="T8" y="T9"/>
                  </a:cxn>
                  <a:cxn ang="0">
                    <a:pos x="T10" y="T11"/>
                  </a:cxn>
                </a:cxnLst>
                <a:rect l="0" t="0" r="r" b="b"/>
                <a:pathLst>
                  <a:path w="181" h="181">
                    <a:moveTo>
                      <a:pt x="90" y="180"/>
                    </a:moveTo>
                    <a:lnTo>
                      <a:pt x="0" y="180"/>
                    </a:lnTo>
                    <a:lnTo>
                      <a:pt x="0" y="0"/>
                    </a:lnTo>
                    <a:lnTo>
                      <a:pt x="180" y="0"/>
                    </a:lnTo>
                    <a:lnTo>
                      <a:pt x="180" y="180"/>
                    </a:lnTo>
                    <a:lnTo>
                      <a:pt x="90" y="180"/>
                    </a:ln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55" name="Freeform 154"/>
              <p:cNvSpPr>
                <a:spLocks noChangeArrowheads="1"/>
              </p:cNvSpPr>
              <p:nvPr/>
            </p:nvSpPr>
            <p:spPr bwMode="auto">
              <a:xfrm>
                <a:off x="6602061" y="2361904"/>
                <a:ext cx="109349" cy="109351"/>
              </a:xfrm>
              <a:custGeom>
                <a:avLst/>
                <a:gdLst>
                  <a:gd name="T0" fmla="*/ 90 w 181"/>
                  <a:gd name="T1" fmla="*/ 180 h 181"/>
                  <a:gd name="T2" fmla="*/ 0 w 181"/>
                  <a:gd name="T3" fmla="*/ 180 h 181"/>
                  <a:gd name="T4" fmla="*/ 0 w 181"/>
                  <a:gd name="T5" fmla="*/ 0 h 181"/>
                  <a:gd name="T6" fmla="*/ 180 w 181"/>
                  <a:gd name="T7" fmla="*/ 0 h 181"/>
                  <a:gd name="T8" fmla="*/ 180 w 181"/>
                  <a:gd name="T9" fmla="*/ 180 h 181"/>
                  <a:gd name="T10" fmla="*/ 90 w 181"/>
                  <a:gd name="T11" fmla="*/ 180 h 181"/>
                </a:gdLst>
                <a:ahLst/>
                <a:cxnLst>
                  <a:cxn ang="0">
                    <a:pos x="T0" y="T1"/>
                  </a:cxn>
                  <a:cxn ang="0">
                    <a:pos x="T2" y="T3"/>
                  </a:cxn>
                  <a:cxn ang="0">
                    <a:pos x="T4" y="T5"/>
                  </a:cxn>
                  <a:cxn ang="0">
                    <a:pos x="T6" y="T7"/>
                  </a:cxn>
                  <a:cxn ang="0">
                    <a:pos x="T8" y="T9"/>
                  </a:cxn>
                  <a:cxn ang="0">
                    <a:pos x="T10" y="T11"/>
                  </a:cxn>
                </a:cxnLst>
                <a:rect l="0" t="0" r="r" b="b"/>
                <a:pathLst>
                  <a:path w="181" h="181">
                    <a:moveTo>
                      <a:pt x="90" y="180"/>
                    </a:moveTo>
                    <a:lnTo>
                      <a:pt x="0" y="180"/>
                    </a:lnTo>
                    <a:lnTo>
                      <a:pt x="0" y="0"/>
                    </a:lnTo>
                    <a:lnTo>
                      <a:pt x="180" y="0"/>
                    </a:lnTo>
                    <a:lnTo>
                      <a:pt x="180" y="180"/>
                    </a:lnTo>
                    <a:lnTo>
                      <a:pt x="90" y="180"/>
                    </a:ln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56" name="Freeform 155"/>
              <p:cNvSpPr>
                <a:spLocks noChangeArrowheads="1"/>
              </p:cNvSpPr>
              <p:nvPr/>
            </p:nvSpPr>
            <p:spPr bwMode="auto">
              <a:xfrm>
                <a:off x="6162675" y="2249888"/>
                <a:ext cx="501649" cy="112017"/>
              </a:xfrm>
              <a:custGeom>
                <a:avLst/>
                <a:gdLst>
                  <a:gd name="T0" fmla="*/ 612 w 613"/>
                  <a:gd name="T1" fmla="*/ 186 h 187"/>
                  <a:gd name="T2" fmla="*/ 612 w 613"/>
                  <a:gd name="T3" fmla="*/ 0 h 187"/>
                  <a:gd name="T4" fmla="*/ 0 w 613"/>
                  <a:gd name="T5" fmla="*/ 0 h 187"/>
                  <a:gd name="T6" fmla="*/ 0 w 613"/>
                  <a:gd name="T7" fmla="*/ 186 h 187"/>
                </a:gdLst>
                <a:ahLst/>
                <a:cxnLst>
                  <a:cxn ang="0">
                    <a:pos x="T0" y="T1"/>
                  </a:cxn>
                  <a:cxn ang="0">
                    <a:pos x="T2" y="T3"/>
                  </a:cxn>
                  <a:cxn ang="0">
                    <a:pos x="T4" y="T5"/>
                  </a:cxn>
                  <a:cxn ang="0">
                    <a:pos x="T6" y="T7"/>
                  </a:cxn>
                </a:cxnLst>
                <a:rect l="0" t="0" r="r" b="b"/>
                <a:pathLst>
                  <a:path w="613" h="187">
                    <a:moveTo>
                      <a:pt x="612" y="186"/>
                    </a:moveTo>
                    <a:lnTo>
                      <a:pt x="612" y="0"/>
                    </a:lnTo>
                    <a:lnTo>
                      <a:pt x="0" y="0"/>
                    </a:lnTo>
                    <a:lnTo>
                      <a:pt x="0" y="186"/>
                    </a:ln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grpSp>
        <p:grpSp>
          <p:nvGrpSpPr>
            <p:cNvPr id="129" name="Group 128"/>
            <p:cNvGrpSpPr/>
            <p:nvPr/>
          </p:nvGrpSpPr>
          <p:grpSpPr>
            <a:xfrm>
              <a:off x="1834636" y="4071121"/>
              <a:ext cx="264859" cy="196392"/>
              <a:chOff x="3789363" y="2959100"/>
              <a:chExt cx="466725" cy="346075"/>
            </a:xfrm>
          </p:grpSpPr>
          <p:sp>
            <p:nvSpPr>
              <p:cNvPr id="149"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150"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130" name="Group 129"/>
            <p:cNvGrpSpPr/>
            <p:nvPr/>
          </p:nvGrpSpPr>
          <p:grpSpPr>
            <a:xfrm>
              <a:off x="2510692" y="4072273"/>
              <a:ext cx="250844" cy="195530"/>
              <a:chOff x="2510692" y="4072273"/>
              <a:chExt cx="250844" cy="195530"/>
            </a:xfrm>
          </p:grpSpPr>
          <p:sp>
            <p:nvSpPr>
              <p:cNvPr id="131" name="Oval 130"/>
              <p:cNvSpPr>
                <a:spLocks noChangeAspect="1"/>
              </p:cNvSpPr>
              <p:nvPr/>
            </p:nvSpPr>
            <p:spPr>
              <a:xfrm>
                <a:off x="2536065" y="4091146"/>
                <a:ext cx="27156" cy="27431"/>
              </a:xfrm>
              <a:prstGeom prst="ellipse">
                <a:avLst/>
              </a:prstGeom>
              <a:solidFill>
                <a:schemeClr val="tx1"/>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132" name="Freeform 131"/>
              <p:cNvSpPr>
                <a:spLocks noChangeArrowheads="1"/>
              </p:cNvSpPr>
              <p:nvPr/>
            </p:nvSpPr>
            <p:spPr bwMode="auto">
              <a:xfrm>
                <a:off x="2510692" y="4072273"/>
                <a:ext cx="250844" cy="65177"/>
              </a:xfrm>
              <a:custGeom>
                <a:avLst/>
                <a:gdLst>
                  <a:gd name="T0" fmla="*/ 429 w 859"/>
                  <a:gd name="T1" fmla="*/ 225 h 226"/>
                  <a:gd name="T2" fmla="*/ 0 w 859"/>
                  <a:gd name="T3" fmla="*/ 225 h 226"/>
                  <a:gd name="T4" fmla="*/ 0 w 859"/>
                  <a:gd name="T5" fmla="*/ 0 h 226"/>
                  <a:gd name="T6" fmla="*/ 858 w 859"/>
                  <a:gd name="T7" fmla="*/ 0 h 226"/>
                  <a:gd name="T8" fmla="*/ 858 w 859"/>
                  <a:gd name="T9" fmla="*/ 225 h 226"/>
                  <a:gd name="T10" fmla="*/ 429 w 859"/>
                  <a:gd name="T11" fmla="*/ 225 h 226"/>
                </a:gdLst>
                <a:ahLst/>
                <a:cxnLst>
                  <a:cxn ang="0">
                    <a:pos x="T0" y="T1"/>
                  </a:cxn>
                  <a:cxn ang="0">
                    <a:pos x="T2" y="T3"/>
                  </a:cxn>
                  <a:cxn ang="0">
                    <a:pos x="T4" y="T5"/>
                  </a:cxn>
                  <a:cxn ang="0">
                    <a:pos x="T6" y="T7"/>
                  </a:cxn>
                  <a:cxn ang="0">
                    <a:pos x="T8" y="T9"/>
                  </a:cxn>
                  <a:cxn ang="0">
                    <a:pos x="T10" y="T11"/>
                  </a:cxn>
                </a:cxnLst>
                <a:rect l="0" t="0" r="r" b="b"/>
                <a:pathLst>
                  <a:path w="859" h="226">
                    <a:moveTo>
                      <a:pt x="429" y="225"/>
                    </a:moveTo>
                    <a:lnTo>
                      <a:pt x="0" y="225"/>
                    </a:lnTo>
                    <a:lnTo>
                      <a:pt x="0" y="0"/>
                    </a:lnTo>
                    <a:lnTo>
                      <a:pt x="858" y="0"/>
                    </a:lnTo>
                    <a:lnTo>
                      <a:pt x="858" y="225"/>
                    </a:lnTo>
                    <a:lnTo>
                      <a:pt x="429" y="225"/>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33" name="Freeform 132"/>
              <p:cNvSpPr>
                <a:spLocks noChangeArrowheads="1"/>
              </p:cNvSpPr>
              <p:nvPr/>
            </p:nvSpPr>
            <p:spPr bwMode="auto">
              <a:xfrm>
                <a:off x="2510692" y="4137449"/>
                <a:ext cx="250844" cy="65177"/>
              </a:xfrm>
              <a:custGeom>
                <a:avLst/>
                <a:gdLst>
                  <a:gd name="T0" fmla="*/ 0 w 859"/>
                  <a:gd name="T1" fmla="*/ 0 h 214"/>
                  <a:gd name="T2" fmla="*/ 0 w 859"/>
                  <a:gd name="T3" fmla="*/ 213 h 214"/>
                  <a:gd name="T4" fmla="*/ 858 w 859"/>
                  <a:gd name="T5" fmla="*/ 213 h 214"/>
                  <a:gd name="T6" fmla="*/ 858 w 859"/>
                  <a:gd name="T7" fmla="*/ 0 h 214"/>
                </a:gdLst>
                <a:ahLst/>
                <a:cxnLst>
                  <a:cxn ang="0">
                    <a:pos x="T0" y="T1"/>
                  </a:cxn>
                  <a:cxn ang="0">
                    <a:pos x="T2" y="T3"/>
                  </a:cxn>
                  <a:cxn ang="0">
                    <a:pos x="T4" y="T5"/>
                  </a:cxn>
                  <a:cxn ang="0">
                    <a:pos x="T6" y="T7"/>
                  </a:cxn>
                </a:cxnLst>
                <a:rect l="0" t="0" r="r" b="b"/>
                <a:pathLst>
                  <a:path w="859" h="214">
                    <a:moveTo>
                      <a:pt x="0" y="0"/>
                    </a:moveTo>
                    <a:lnTo>
                      <a:pt x="0" y="213"/>
                    </a:lnTo>
                    <a:lnTo>
                      <a:pt x="858" y="213"/>
                    </a:lnTo>
                    <a:lnTo>
                      <a:pt x="858" y="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134" name="Freeform 133"/>
              <p:cNvSpPr>
                <a:spLocks noChangeArrowheads="1"/>
              </p:cNvSpPr>
              <p:nvPr/>
            </p:nvSpPr>
            <p:spPr bwMode="auto">
              <a:xfrm>
                <a:off x="2510692" y="4202626"/>
                <a:ext cx="250844" cy="65177"/>
              </a:xfrm>
              <a:custGeom>
                <a:avLst/>
                <a:gdLst>
                  <a:gd name="T0" fmla="*/ 0 w 859"/>
                  <a:gd name="T1" fmla="*/ 0 h 214"/>
                  <a:gd name="T2" fmla="*/ 0 w 859"/>
                  <a:gd name="T3" fmla="*/ 213 h 214"/>
                  <a:gd name="T4" fmla="*/ 858 w 859"/>
                  <a:gd name="T5" fmla="*/ 213 h 214"/>
                  <a:gd name="T6" fmla="*/ 858 w 859"/>
                  <a:gd name="T7" fmla="*/ 0 h 214"/>
                </a:gdLst>
                <a:ahLst/>
                <a:cxnLst>
                  <a:cxn ang="0">
                    <a:pos x="T0" y="T1"/>
                  </a:cxn>
                  <a:cxn ang="0">
                    <a:pos x="T2" y="T3"/>
                  </a:cxn>
                  <a:cxn ang="0">
                    <a:pos x="T4" y="T5"/>
                  </a:cxn>
                  <a:cxn ang="0">
                    <a:pos x="T6" y="T7"/>
                  </a:cxn>
                </a:cxnLst>
                <a:rect l="0" t="0" r="r" b="b"/>
                <a:pathLst>
                  <a:path w="859" h="214">
                    <a:moveTo>
                      <a:pt x="0" y="0"/>
                    </a:moveTo>
                    <a:lnTo>
                      <a:pt x="0" y="213"/>
                    </a:lnTo>
                    <a:lnTo>
                      <a:pt x="858" y="213"/>
                    </a:lnTo>
                    <a:lnTo>
                      <a:pt x="858" y="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135" name="Oval 134"/>
              <p:cNvSpPr>
                <a:spLocks noChangeAspect="1"/>
              </p:cNvSpPr>
              <p:nvPr/>
            </p:nvSpPr>
            <p:spPr>
              <a:xfrm>
                <a:off x="2536065" y="4156322"/>
                <a:ext cx="27156" cy="27431"/>
              </a:xfrm>
              <a:prstGeom prst="ellipse">
                <a:avLst/>
              </a:prstGeom>
              <a:solidFill>
                <a:schemeClr val="tx1"/>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136" name="Oval 135"/>
              <p:cNvSpPr>
                <a:spLocks noChangeAspect="1"/>
              </p:cNvSpPr>
              <p:nvPr/>
            </p:nvSpPr>
            <p:spPr>
              <a:xfrm>
                <a:off x="2536065" y="4221499"/>
                <a:ext cx="27156" cy="27431"/>
              </a:xfrm>
              <a:prstGeom prst="ellipse">
                <a:avLst/>
              </a:prstGeom>
              <a:solidFill>
                <a:schemeClr val="tx1"/>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nvGrpSpPr>
              <p:cNvPr id="137" name="Group 136"/>
              <p:cNvGrpSpPr/>
              <p:nvPr/>
            </p:nvGrpSpPr>
            <p:grpSpPr>
              <a:xfrm>
                <a:off x="2653842" y="4098888"/>
                <a:ext cx="84560" cy="15667"/>
                <a:chOff x="2649368" y="3587745"/>
                <a:chExt cx="85420" cy="15826"/>
              </a:xfrm>
              <a:solidFill>
                <a:schemeClr val="tx1"/>
              </a:solidFill>
            </p:grpSpPr>
            <p:sp>
              <p:nvSpPr>
                <p:cNvPr id="146" name="Freeform 145"/>
                <p:cNvSpPr>
                  <a:spLocks noChangeArrowheads="1"/>
                </p:cNvSpPr>
                <p:nvPr/>
              </p:nvSpPr>
              <p:spPr bwMode="auto">
                <a:xfrm>
                  <a:off x="2649368"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47" name="Freeform 146"/>
                <p:cNvSpPr>
                  <a:spLocks noChangeArrowheads="1"/>
                </p:cNvSpPr>
                <p:nvPr/>
              </p:nvSpPr>
              <p:spPr bwMode="auto">
                <a:xfrm>
                  <a:off x="2684165"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48" name="Freeform 147"/>
                <p:cNvSpPr>
                  <a:spLocks noChangeArrowheads="1"/>
                </p:cNvSpPr>
                <p:nvPr/>
              </p:nvSpPr>
              <p:spPr bwMode="auto">
                <a:xfrm>
                  <a:off x="2718962"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138" name="Group 137"/>
              <p:cNvGrpSpPr/>
              <p:nvPr/>
            </p:nvGrpSpPr>
            <p:grpSpPr>
              <a:xfrm>
                <a:off x="2653842" y="4162592"/>
                <a:ext cx="84560" cy="15667"/>
                <a:chOff x="2649368" y="3587745"/>
                <a:chExt cx="85420" cy="15826"/>
              </a:xfrm>
              <a:solidFill>
                <a:schemeClr val="tx1"/>
              </a:solidFill>
            </p:grpSpPr>
            <p:sp>
              <p:nvSpPr>
                <p:cNvPr id="143" name="Freeform 142"/>
                <p:cNvSpPr>
                  <a:spLocks noChangeArrowheads="1"/>
                </p:cNvSpPr>
                <p:nvPr/>
              </p:nvSpPr>
              <p:spPr bwMode="auto">
                <a:xfrm>
                  <a:off x="2649368"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44" name="Freeform 143"/>
                <p:cNvSpPr>
                  <a:spLocks noChangeArrowheads="1"/>
                </p:cNvSpPr>
                <p:nvPr/>
              </p:nvSpPr>
              <p:spPr bwMode="auto">
                <a:xfrm>
                  <a:off x="2684165"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45" name="Freeform 144"/>
                <p:cNvSpPr>
                  <a:spLocks noChangeArrowheads="1"/>
                </p:cNvSpPr>
                <p:nvPr/>
              </p:nvSpPr>
              <p:spPr bwMode="auto">
                <a:xfrm>
                  <a:off x="2718962"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139" name="Group 138"/>
              <p:cNvGrpSpPr/>
              <p:nvPr/>
            </p:nvGrpSpPr>
            <p:grpSpPr>
              <a:xfrm>
                <a:off x="2653842" y="4227084"/>
                <a:ext cx="84560" cy="15667"/>
                <a:chOff x="2649368" y="3587745"/>
                <a:chExt cx="85420" cy="15826"/>
              </a:xfrm>
              <a:solidFill>
                <a:schemeClr val="tx1"/>
              </a:solidFill>
            </p:grpSpPr>
            <p:sp>
              <p:nvSpPr>
                <p:cNvPr id="140" name="Freeform 139"/>
                <p:cNvSpPr>
                  <a:spLocks noChangeArrowheads="1"/>
                </p:cNvSpPr>
                <p:nvPr/>
              </p:nvSpPr>
              <p:spPr bwMode="auto">
                <a:xfrm>
                  <a:off x="2649368"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41" name="Freeform 140"/>
                <p:cNvSpPr>
                  <a:spLocks noChangeArrowheads="1"/>
                </p:cNvSpPr>
                <p:nvPr/>
              </p:nvSpPr>
              <p:spPr bwMode="auto">
                <a:xfrm>
                  <a:off x="2684165"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42" name="Freeform 141"/>
                <p:cNvSpPr>
                  <a:spLocks noChangeArrowheads="1"/>
                </p:cNvSpPr>
                <p:nvPr/>
              </p:nvSpPr>
              <p:spPr bwMode="auto">
                <a:xfrm>
                  <a:off x="2718962"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grpSp>
        <p:nvGrpSpPr>
          <p:cNvPr id="162" name="Group 161"/>
          <p:cNvGrpSpPr/>
          <p:nvPr/>
        </p:nvGrpSpPr>
        <p:grpSpPr>
          <a:xfrm>
            <a:off x="1594869" y="2071562"/>
            <a:ext cx="438907" cy="438912"/>
            <a:chOff x="1239211" y="1569263"/>
            <a:chExt cx="347588" cy="347592"/>
          </a:xfrm>
        </p:grpSpPr>
        <p:sp>
          <p:nvSpPr>
            <p:cNvPr id="163" name="Freeform 361"/>
            <p:cNvSpPr>
              <a:spLocks noChangeArrowheads="1"/>
            </p:cNvSpPr>
            <p:nvPr/>
          </p:nvSpPr>
          <p:spPr bwMode="auto">
            <a:xfrm>
              <a:off x="1239211" y="1569263"/>
              <a:ext cx="347588" cy="347592"/>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chemeClr val="accent4"/>
            </a:solidFill>
            <a:ln>
              <a:noFill/>
            </a:ln>
            <a:effectLst/>
          </p:spPr>
          <p:txBody>
            <a:bodyPr wrap="none" anchor="ctr"/>
            <a:lstStyle/>
            <a:p>
              <a:endParaRPr lang="en-US">
                <a:latin typeface="Arial"/>
                <a:ea typeface="ＭＳ Ｐゴシック"/>
              </a:endParaRPr>
            </a:p>
          </p:txBody>
        </p:sp>
        <p:grpSp>
          <p:nvGrpSpPr>
            <p:cNvPr id="164" name="Group 163"/>
            <p:cNvGrpSpPr/>
            <p:nvPr/>
          </p:nvGrpSpPr>
          <p:grpSpPr>
            <a:xfrm>
              <a:off x="1330788" y="1649282"/>
              <a:ext cx="164435" cy="178646"/>
              <a:chOff x="6562985" y="1082506"/>
              <a:chExt cx="204378" cy="222040"/>
            </a:xfrm>
            <a:solidFill>
              <a:schemeClr val="bg1"/>
            </a:solidFill>
          </p:grpSpPr>
          <p:sp>
            <p:nvSpPr>
              <p:cNvPr id="165" name="Freeform 164"/>
              <p:cNvSpPr>
                <a:spLocks/>
              </p:cNvSpPr>
              <p:nvPr/>
            </p:nvSpPr>
            <p:spPr bwMode="auto">
              <a:xfrm>
                <a:off x="6562985" y="1153876"/>
                <a:ext cx="98044" cy="150670"/>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小塚ゴシック Pro L"/>
                  <a:cs typeface="CiscoSansTT Light"/>
                </a:endParaRPr>
              </a:p>
            </p:txBody>
          </p:sp>
          <p:sp>
            <p:nvSpPr>
              <p:cNvPr id="166" name="Freeform 165"/>
              <p:cNvSpPr>
                <a:spLocks/>
              </p:cNvSpPr>
              <p:nvPr/>
            </p:nvSpPr>
            <p:spPr bwMode="auto">
              <a:xfrm>
                <a:off x="6669680" y="1153876"/>
                <a:ext cx="97683" cy="150670"/>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小塚ゴシック Pro L"/>
                  <a:cs typeface="CiscoSansTT Light"/>
                </a:endParaRPr>
              </a:p>
            </p:txBody>
          </p:sp>
          <p:sp>
            <p:nvSpPr>
              <p:cNvPr id="167" name="Freeform 166"/>
              <p:cNvSpPr>
                <a:spLocks/>
              </p:cNvSpPr>
              <p:nvPr/>
            </p:nvSpPr>
            <p:spPr bwMode="auto">
              <a:xfrm>
                <a:off x="6595065" y="1082506"/>
                <a:ext cx="139496" cy="76777"/>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小塚ゴシック Pro L"/>
                  <a:cs typeface="CiscoSansTT Light"/>
                </a:endParaRPr>
              </a:p>
            </p:txBody>
          </p:sp>
        </p:grpSp>
      </p:grpSp>
    </p:spTree>
    <p:extLst>
      <p:ext uri="{BB962C8B-B14F-4D97-AF65-F5344CB8AC3E}">
        <p14:creationId xmlns:p14="http://schemas.microsoft.com/office/powerpoint/2010/main" val="9953573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outHorizontal)">
                                      <p:cBhvr>
                                        <p:cTn id="7" dur="500"/>
                                        <p:tgtEl>
                                          <p:spTgt spid="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ounded Rectangle 121"/>
          <p:cNvSpPr/>
          <p:nvPr/>
        </p:nvSpPr>
        <p:spPr>
          <a:xfrm>
            <a:off x="6517150" y="2287105"/>
            <a:ext cx="2851181" cy="2125513"/>
          </a:xfrm>
          <a:prstGeom prst="roundRect">
            <a:avLst>
              <a:gd name="adj" fmla="val 2047"/>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151" name="Group 150"/>
          <p:cNvGrpSpPr/>
          <p:nvPr/>
        </p:nvGrpSpPr>
        <p:grpSpPr>
          <a:xfrm>
            <a:off x="-1228290" y="1318152"/>
            <a:ext cx="6829170" cy="6816480"/>
            <a:chOff x="37272" y="3746916"/>
            <a:chExt cx="9026382" cy="9009608"/>
          </a:xfrm>
        </p:grpSpPr>
        <p:sp>
          <p:nvSpPr>
            <p:cNvPr id="152" name="Freeform 5"/>
            <p:cNvSpPr>
              <a:spLocks/>
            </p:cNvSpPr>
            <p:nvPr/>
          </p:nvSpPr>
          <p:spPr bwMode="auto">
            <a:xfrm>
              <a:off x="37272" y="3746916"/>
              <a:ext cx="9026382" cy="9009608"/>
            </a:xfrm>
            <a:custGeom>
              <a:avLst/>
              <a:gdLst>
                <a:gd name="T0" fmla="*/ 442 w 695"/>
                <a:gd name="T1" fmla="*/ 52 h 693"/>
                <a:gd name="T2" fmla="*/ 52 w 695"/>
                <a:gd name="T3" fmla="*/ 252 h 693"/>
                <a:gd name="T4" fmla="*/ 252 w 695"/>
                <a:gd name="T5" fmla="*/ 641 h 693"/>
                <a:gd name="T6" fmla="*/ 643 w 695"/>
                <a:gd name="T7" fmla="*/ 441 h 693"/>
                <a:gd name="T8" fmla="*/ 442 w 695"/>
                <a:gd name="T9" fmla="*/ 52 h 693"/>
              </a:gdLst>
              <a:ahLst/>
              <a:cxnLst>
                <a:cxn ang="0">
                  <a:pos x="T0" y="T1"/>
                </a:cxn>
                <a:cxn ang="0">
                  <a:pos x="T2" y="T3"/>
                </a:cxn>
                <a:cxn ang="0">
                  <a:pos x="T4" y="T5"/>
                </a:cxn>
                <a:cxn ang="0">
                  <a:pos x="T6" y="T7"/>
                </a:cxn>
                <a:cxn ang="0">
                  <a:pos x="T8" y="T9"/>
                </a:cxn>
              </a:cxnLst>
              <a:rect l="0" t="0" r="r" b="b"/>
              <a:pathLst>
                <a:path w="695" h="693">
                  <a:moveTo>
                    <a:pt x="442" y="52"/>
                  </a:moveTo>
                  <a:cubicBezTo>
                    <a:pt x="279" y="0"/>
                    <a:pt x="104" y="90"/>
                    <a:pt x="52" y="252"/>
                  </a:cubicBezTo>
                  <a:cubicBezTo>
                    <a:pt x="0" y="414"/>
                    <a:pt x="89" y="589"/>
                    <a:pt x="252" y="641"/>
                  </a:cubicBezTo>
                  <a:cubicBezTo>
                    <a:pt x="415" y="693"/>
                    <a:pt x="590" y="603"/>
                    <a:pt x="643" y="441"/>
                  </a:cubicBezTo>
                  <a:cubicBezTo>
                    <a:pt x="695" y="279"/>
                    <a:pt x="605" y="104"/>
                    <a:pt x="442" y="52"/>
                  </a:cubicBezTo>
                </a:path>
              </a:pathLst>
            </a:custGeom>
            <a:solidFill>
              <a:schemeClr val="bg1"/>
            </a:solidFill>
            <a:ln w="25400">
              <a:solidFill>
                <a:schemeClr val="tx1">
                  <a:lumMod val="20000"/>
                  <a:lumOff val="80000"/>
                </a:schemeClr>
              </a:solidFill>
            </a:ln>
            <a:extLst/>
          </p:spPr>
          <p:txBody>
            <a:bodyPr vert="horz" wrap="square" lIns="68517" tIns="34258" rIns="68517" bIns="34258" numCol="1" anchor="t" anchorCtr="0" compatLnSpc="1">
              <a:prstTxWarp prst="textNoShape">
                <a:avLst/>
              </a:prstTxWarp>
            </a:bodyPr>
            <a:lstStyle/>
            <a:p>
              <a:pPr defTabSz="456789" fontAlgn="auto">
                <a:spcBef>
                  <a:spcPts val="0"/>
                </a:spcBef>
                <a:spcAft>
                  <a:spcPts val="0"/>
                </a:spcAft>
              </a:pPr>
              <a:endParaRPr lang="en-US" sz="1349" dirty="0">
                <a:solidFill>
                  <a:srgbClr val="676767"/>
                </a:solidFill>
                <a:latin typeface="Arial"/>
                <a:ea typeface="ＭＳ Ｐゴシック"/>
                <a:cs typeface="ＭＳ Ｐゴシック" charset="0"/>
              </a:endParaRPr>
            </a:p>
          </p:txBody>
        </p:sp>
        <p:sp>
          <p:nvSpPr>
            <p:cNvPr id="153" name="Freeform 6"/>
            <p:cNvSpPr>
              <a:spLocks noEditPoints="1"/>
            </p:cNvSpPr>
            <p:nvPr/>
          </p:nvSpPr>
          <p:spPr bwMode="auto">
            <a:xfrm>
              <a:off x="1499869" y="4244563"/>
              <a:ext cx="7080497" cy="7464024"/>
            </a:xfrm>
            <a:custGeom>
              <a:avLst/>
              <a:gdLst>
                <a:gd name="T0" fmla="*/ 46 w 545"/>
                <a:gd name="T1" fmla="*/ 502 h 573"/>
                <a:gd name="T2" fmla="*/ 23 w 545"/>
                <a:gd name="T3" fmla="*/ 381 h 573"/>
                <a:gd name="T4" fmla="*/ 30 w 545"/>
                <a:gd name="T5" fmla="*/ 318 h 573"/>
                <a:gd name="T6" fmla="*/ 1 w 545"/>
                <a:gd name="T7" fmla="*/ 215 h 573"/>
                <a:gd name="T8" fmla="*/ 4 w 545"/>
                <a:gd name="T9" fmla="*/ 187 h 573"/>
                <a:gd name="T10" fmla="*/ 137 w 545"/>
                <a:gd name="T11" fmla="*/ 51 h 573"/>
                <a:gd name="T12" fmla="*/ 218 w 545"/>
                <a:gd name="T13" fmla="*/ 13 h 573"/>
                <a:gd name="T14" fmla="*/ 212 w 545"/>
                <a:gd name="T15" fmla="*/ 81 h 573"/>
                <a:gd name="T16" fmla="*/ 217 w 545"/>
                <a:gd name="T17" fmla="*/ 92 h 573"/>
                <a:gd name="T18" fmla="*/ 179 w 545"/>
                <a:gd name="T19" fmla="*/ 145 h 573"/>
                <a:gd name="T20" fmla="*/ 236 w 545"/>
                <a:gd name="T21" fmla="*/ 145 h 573"/>
                <a:gd name="T22" fmla="*/ 188 w 545"/>
                <a:gd name="T23" fmla="*/ 180 h 573"/>
                <a:gd name="T24" fmla="*/ 165 w 545"/>
                <a:gd name="T25" fmla="*/ 203 h 573"/>
                <a:gd name="T26" fmla="*/ 136 w 545"/>
                <a:gd name="T27" fmla="*/ 208 h 573"/>
                <a:gd name="T28" fmla="*/ 74 w 545"/>
                <a:gd name="T29" fmla="*/ 216 h 573"/>
                <a:gd name="T30" fmla="*/ 38 w 545"/>
                <a:gd name="T31" fmla="*/ 251 h 573"/>
                <a:gd name="T32" fmla="*/ 40 w 545"/>
                <a:gd name="T33" fmla="*/ 305 h 573"/>
                <a:gd name="T34" fmla="*/ 88 w 545"/>
                <a:gd name="T35" fmla="*/ 347 h 573"/>
                <a:gd name="T36" fmla="*/ 157 w 545"/>
                <a:gd name="T37" fmla="*/ 418 h 573"/>
                <a:gd name="T38" fmla="*/ 214 w 545"/>
                <a:gd name="T39" fmla="*/ 476 h 573"/>
                <a:gd name="T40" fmla="*/ 162 w 545"/>
                <a:gd name="T41" fmla="*/ 541 h 573"/>
                <a:gd name="T42" fmla="*/ 98 w 545"/>
                <a:gd name="T43" fmla="*/ 552 h 573"/>
                <a:gd name="T44" fmla="*/ 418 w 545"/>
                <a:gd name="T45" fmla="*/ 543 h 573"/>
                <a:gd name="T46" fmla="*/ 388 w 545"/>
                <a:gd name="T47" fmla="*/ 459 h 573"/>
                <a:gd name="T48" fmla="*/ 402 w 545"/>
                <a:gd name="T49" fmla="*/ 307 h 573"/>
                <a:gd name="T50" fmla="*/ 509 w 545"/>
                <a:gd name="T51" fmla="*/ 290 h 573"/>
                <a:gd name="T52" fmla="*/ 494 w 545"/>
                <a:gd name="T53" fmla="*/ 207 h 573"/>
                <a:gd name="T54" fmla="*/ 483 w 545"/>
                <a:gd name="T55" fmla="*/ 266 h 573"/>
                <a:gd name="T56" fmla="*/ 454 w 545"/>
                <a:gd name="T57" fmla="*/ 255 h 573"/>
                <a:gd name="T58" fmla="*/ 391 w 545"/>
                <a:gd name="T59" fmla="*/ 280 h 573"/>
                <a:gd name="T60" fmla="*/ 422 w 545"/>
                <a:gd name="T61" fmla="*/ 184 h 573"/>
                <a:gd name="T62" fmla="*/ 431 w 545"/>
                <a:gd name="T63" fmla="*/ 157 h 573"/>
                <a:gd name="T64" fmla="*/ 401 w 545"/>
                <a:gd name="T65" fmla="*/ 138 h 573"/>
                <a:gd name="T66" fmla="*/ 415 w 545"/>
                <a:gd name="T67" fmla="*/ 89 h 573"/>
                <a:gd name="T68" fmla="*/ 367 w 545"/>
                <a:gd name="T69" fmla="*/ 40 h 573"/>
                <a:gd name="T70" fmla="*/ 244 w 545"/>
                <a:gd name="T71" fmla="*/ 9 h 573"/>
                <a:gd name="T72" fmla="*/ 253 w 545"/>
                <a:gd name="T73" fmla="*/ 0 h 573"/>
                <a:gd name="T74" fmla="*/ 534 w 545"/>
                <a:gd name="T75" fmla="*/ 315 h 573"/>
                <a:gd name="T76" fmla="*/ 358 w 545"/>
                <a:gd name="T77" fmla="*/ 48 h 573"/>
                <a:gd name="T78" fmla="*/ 396 w 545"/>
                <a:gd name="T79" fmla="*/ 199 h 573"/>
                <a:gd name="T80" fmla="*/ 394 w 545"/>
                <a:gd name="T81" fmla="*/ 184 h 573"/>
                <a:gd name="T82" fmla="*/ 433 w 545"/>
                <a:gd name="T83" fmla="*/ 274 h 573"/>
                <a:gd name="T84" fmla="*/ 363 w 545"/>
                <a:gd name="T85" fmla="*/ 81 h 573"/>
                <a:gd name="T86" fmla="*/ 357 w 545"/>
                <a:gd name="T87" fmla="*/ 153 h 573"/>
                <a:gd name="T88" fmla="*/ 246 w 545"/>
                <a:gd name="T89" fmla="*/ 59 h 573"/>
                <a:gd name="T90" fmla="*/ 246 w 545"/>
                <a:gd name="T91" fmla="*/ 63 h 573"/>
                <a:gd name="T92" fmla="*/ 227 w 545"/>
                <a:gd name="T93" fmla="*/ 51 h 573"/>
                <a:gd name="T94" fmla="*/ 236 w 545"/>
                <a:gd name="T95" fmla="*/ 66 h 573"/>
                <a:gd name="T96" fmla="*/ 276 w 545"/>
                <a:gd name="T97" fmla="*/ 70 h 573"/>
                <a:gd name="T98" fmla="*/ 285 w 545"/>
                <a:gd name="T99" fmla="*/ 88 h 573"/>
                <a:gd name="T100" fmla="*/ 326 w 545"/>
                <a:gd name="T101" fmla="*/ 134 h 573"/>
                <a:gd name="T102" fmla="*/ 320 w 545"/>
                <a:gd name="T103" fmla="*/ 73 h 573"/>
                <a:gd name="T104" fmla="*/ 224 w 545"/>
                <a:gd name="T105" fmla="*/ 53 h 573"/>
                <a:gd name="T106" fmla="*/ 241 w 545"/>
                <a:gd name="T107" fmla="*/ 100 h 573"/>
                <a:gd name="T108" fmla="*/ 230 w 545"/>
                <a:gd name="T109" fmla="*/ 116 h 573"/>
                <a:gd name="T110" fmla="*/ 260 w 545"/>
                <a:gd name="T111" fmla="*/ 102 h 573"/>
                <a:gd name="T112" fmla="*/ 206 w 545"/>
                <a:gd name="T113" fmla="*/ 100 h 573"/>
                <a:gd name="T114" fmla="*/ 200 w 545"/>
                <a:gd name="T115" fmla="*/ 195 h 573"/>
                <a:gd name="T116" fmla="*/ 87 w 545"/>
                <a:gd name="T117" fmla="*/ 304 h 573"/>
                <a:gd name="T118" fmla="*/ 73 w 545"/>
                <a:gd name="T119" fmla="*/ 296 h 573"/>
                <a:gd name="T120" fmla="*/ 74 w 545"/>
                <a:gd name="T121" fmla="*/ 26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5" h="573">
                  <a:moveTo>
                    <a:pt x="371" y="41"/>
                  </a:moveTo>
                  <a:cubicBezTo>
                    <a:pt x="370" y="41"/>
                    <a:pt x="370" y="40"/>
                    <a:pt x="369" y="40"/>
                  </a:cubicBezTo>
                  <a:lnTo>
                    <a:pt x="371" y="41"/>
                  </a:lnTo>
                  <a:close/>
                  <a:moveTo>
                    <a:pt x="233" y="62"/>
                  </a:moveTo>
                  <a:cubicBezTo>
                    <a:pt x="235" y="61"/>
                    <a:pt x="237" y="61"/>
                    <a:pt x="237" y="61"/>
                  </a:cubicBezTo>
                  <a:cubicBezTo>
                    <a:pt x="236" y="60"/>
                    <a:pt x="235" y="59"/>
                    <a:pt x="234" y="60"/>
                  </a:cubicBezTo>
                  <a:cubicBezTo>
                    <a:pt x="234" y="61"/>
                    <a:pt x="233" y="62"/>
                    <a:pt x="233" y="62"/>
                  </a:cubicBezTo>
                  <a:moveTo>
                    <a:pt x="72" y="565"/>
                  </a:moveTo>
                  <a:cubicBezTo>
                    <a:pt x="70" y="564"/>
                    <a:pt x="70" y="564"/>
                    <a:pt x="70" y="564"/>
                  </a:cubicBezTo>
                  <a:cubicBezTo>
                    <a:pt x="70" y="564"/>
                    <a:pt x="68" y="562"/>
                    <a:pt x="66" y="562"/>
                  </a:cubicBezTo>
                  <a:cubicBezTo>
                    <a:pt x="65" y="561"/>
                    <a:pt x="64" y="560"/>
                    <a:pt x="63" y="558"/>
                  </a:cubicBezTo>
                  <a:cubicBezTo>
                    <a:pt x="61" y="557"/>
                    <a:pt x="60" y="557"/>
                    <a:pt x="59" y="556"/>
                  </a:cubicBezTo>
                  <a:cubicBezTo>
                    <a:pt x="58" y="556"/>
                    <a:pt x="56" y="554"/>
                    <a:pt x="55" y="552"/>
                  </a:cubicBezTo>
                  <a:cubicBezTo>
                    <a:pt x="54" y="549"/>
                    <a:pt x="54" y="550"/>
                    <a:pt x="52" y="548"/>
                  </a:cubicBezTo>
                  <a:cubicBezTo>
                    <a:pt x="51" y="546"/>
                    <a:pt x="50" y="544"/>
                    <a:pt x="50" y="540"/>
                  </a:cubicBezTo>
                  <a:cubicBezTo>
                    <a:pt x="47" y="539"/>
                    <a:pt x="45" y="537"/>
                    <a:pt x="45" y="536"/>
                  </a:cubicBezTo>
                  <a:cubicBezTo>
                    <a:pt x="45" y="536"/>
                    <a:pt x="43" y="533"/>
                    <a:pt x="43" y="532"/>
                  </a:cubicBezTo>
                  <a:cubicBezTo>
                    <a:pt x="43" y="530"/>
                    <a:pt x="43" y="529"/>
                    <a:pt x="41" y="527"/>
                  </a:cubicBezTo>
                  <a:cubicBezTo>
                    <a:pt x="42" y="526"/>
                    <a:pt x="44" y="523"/>
                    <a:pt x="46" y="521"/>
                  </a:cubicBezTo>
                  <a:cubicBezTo>
                    <a:pt x="46" y="521"/>
                    <a:pt x="45" y="514"/>
                    <a:pt x="45" y="511"/>
                  </a:cubicBezTo>
                  <a:cubicBezTo>
                    <a:pt x="44" y="508"/>
                    <a:pt x="45" y="503"/>
                    <a:pt x="46" y="502"/>
                  </a:cubicBezTo>
                  <a:cubicBezTo>
                    <a:pt x="47" y="501"/>
                    <a:pt x="47" y="497"/>
                    <a:pt x="48" y="495"/>
                  </a:cubicBezTo>
                  <a:cubicBezTo>
                    <a:pt x="48" y="492"/>
                    <a:pt x="47" y="490"/>
                    <a:pt x="49" y="489"/>
                  </a:cubicBezTo>
                  <a:cubicBezTo>
                    <a:pt x="51" y="487"/>
                    <a:pt x="50" y="485"/>
                    <a:pt x="50" y="482"/>
                  </a:cubicBezTo>
                  <a:cubicBezTo>
                    <a:pt x="51" y="479"/>
                    <a:pt x="50" y="477"/>
                    <a:pt x="50" y="476"/>
                  </a:cubicBezTo>
                  <a:cubicBezTo>
                    <a:pt x="50" y="473"/>
                    <a:pt x="48" y="472"/>
                    <a:pt x="48" y="471"/>
                  </a:cubicBezTo>
                  <a:cubicBezTo>
                    <a:pt x="48" y="469"/>
                    <a:pt x="46" y="466"/>
                    <a:pt x="45" y="465"/>
                  </a:cubicBezTo>
                  <a:cubicBezTo>
                    <a:pt x="43" y="464"/>
                    <a:pt x="42" y="462"/>
                    <a:pt x="41" y="460"/>
                  </a:cubicBezTo>
                  <a:cubicBezTo>
                    <a:pt x="40" y="458"/>
                    <a:pt x="39" y="457"/>
                    <a:pt x="38" y="456"/>
                  </a:cubicBezTo>
                  <a:cubicBezTo>
                    <a:pt x="36" y="455"/>
                    <a:pt x="36" y="454"/>
                    <a:pt x="34" y="451"/>
                  </a:cubicBezTo>
                  <a:cubicBezTo>
                    <a:pt x="33" y="448"/>
                    <a:pt x="31" y="447"/>
                    <a:pt x="30" y="445"/>
                  </a:cubicBezTo>
                  <a:cubicBezTo>
                    <a:pt x="29" y="443"/>
                    <a:pt x="28" y="440"/>
                    <a:pt x="28" y="439"/>
                  </a:cubicBezTo>
                  <a:cubicBezTo>
                    <a:pt x="29" y="438"/>
                    <a:pt x="28" y="435"/>
                    <a:pt x="27" y="433"/>
                  </a:cubicBezTo>
                  <a:cubicBezTo>
                    <a:pt x="26" y="431"/>
                    <a:pt x="25" y="429"/>
                    <a:pt x="26" y="427"/>
                  </a:cubicBezTo>
                  <a:cubicBezTo>
                    <a:pt x="27" y="425"/>
                    <a:pt x="26" y="423"/>
                    <a:pt x="25" y="421"/>
                  </a:cubicBezTo>
                  <a:cubicBezTo>
                    <a:pt x="24" y="418"/>
                    <a:pt x="23" y="417"/>
                    <a:pt x="24" y="415"/>
                  </a:cubicBezTo>
                  <a:cubicBezTo>
                    <a:pt x="24" y="413"/>
                    <a:pt x="24" y="413"/>
                    <a:pt x="23" y="408"/>
                  </a:cubicBezTo>
                  <a:cubicBezTo>
                    <a:pt x="22" y="405"/>
                    <a:pt x="19" y="398"/>
                    <a:pt x="17" y="396"/>
                  </a:cubicBezTo>
                  <a:cubicBezTo>
                    <a:pt x="16" y="393"/>
                    <a:pt x="18" y="392"/>
                    <a:pt x="18" y="390"/>
                  </a:cubicBezTo>
                  <a:cubicBezTo>
                    <a:pt x="17" y="388"/>
                    <a:pt x="18" y="387"/>
                    <a:pt x="20" y="388"/>
                  </a:cubicBezTo>
                  <a:cubicBezTo>
                    <a:pt x="22" y="388"/>
                    <a:pt x="23" y="387"/>
                    <a:pt x="23" y="386"/>
                  </a:cubicBezTo>
                  <a:cubicBezTo>
                    <a:pt x="24" y="384"/>
                    <a:pt x="24" y="384"/>
                    <a:pt x="23" y="381"/>
                  </a:cubicBezTo>
                  <a:cubicBezTo>
                    <a:pt x="23" y="381"/>
                    <a:pt x="24" y="377"/>
                    <a:pt x="24" y="375"/>
                  </a:cubicBezTo>
                  <a:cubicBezTo>
                    <a:pt x="24" y="373"/>
                    <a:pt x="26" y="374"/>
                    <a:pt x="27" y="372"/>
                  </a:cubicBezTo>
                  <a:cubicBezTo>
                    <a:pt x="28" y="370"/>
                    <a:pt x="29" y="369"/>
                    <a:pt x="31" y="370"/>
                  </a:cubicBezTo>
                  <a:cubicBezTo>
                    <a:pt x="33" y="370"/>
                    <a:pt x="35" y="370"/>
                    <a:pt x="37" y="368"/>
                  </a:cubicBezTo>
                  <a:cubicBezTo>
                    <a:pt x="38" y="365"/>
                    <a:pt x="40" y="365"/>
                    <a:pt x="41" y="367"/>
                  </a:cubicBezTo>
                  <a:cubicBezTo>
                    <a:pt x="43" y="369"/>
                    <a:pt x="43" y="368"/>
                    <a:pt x="47" y="365"/>
                  </a:cubicBezTo>
                  <a:cubicBezTo>
                    <a:pt x="47" y="365"/>
                    <a:pt x="46" y="365"/>
                    <a:pt x="45" y="362"/>
                  </a:cubicBezTo>
                  <a:cubicBezTo>
                    <a:pt x="44" y="360"/>
                    <a:pt x="47" y="355"/>
                    <a:pt x="48" y="352"/>
                  </a:cubicBezTo>
                  <a:cubicBezTo>
                    <a:pt x="49" y="350"/>
                    <a:pt x="49" y="351"/>
                    <a:pt x="49" y="346"/>
                  </a:cubicBezTo>
                  <a:cubicBezTo>
                    <a:pt x="48" y="343"/>
                    <a:pt x="48" y="341"/>
                    <a:pt x="49" y="341"/>
                  </a:cubicBezTo>
                  <a:cubicBezTo>
                    <a:pt x="50" y="341"/>
                    <a:pt x="50" y="341"/>
                    <a:pt x="50" y="339"/>
                  </a:cubicBezTo>
                  <a:cubicBezTo>
                    <a:pt x="49" y="337"/>
                    <a:pt x="47" y="334"/>
                    <a:pt x="47" y="334"/>
                  </a:cubicBezTo>
                  <a:cubicBezTo>
                    <a:pt x="45" y="334"/>
                    <a:pt x="43" y="334"/>
                    <a:pt x="42" y="335"/>
                  </a:cubicBezTo>
                  <a:cubicBezTo>
                    <a:pt x="41" y="335"/>
                    <a:pt x="41" y="335"/>
                    <a:pt x="41" y="335"/>
                  </a:cubicBezTo>
                  <a:cubicBezTo>
                    <a:pt x="42" y="336"/>
                    <a:pt x="41" y="338"/>
                    <a:pt x="41" y="339"/>
                  </a:cubicBezTo>
                  <a:cubicBezTo>
                    <a:pt x="41" y="339"/>
                    <a:pt x="39" y="339"/>
                    <a:pt x="39" y="339"/>
                  </a:cubicBezTo>
                  <a:cubicBezTo>
                    <a:pt x="38" y="336"/>
                    <a:pt x="37" y="336"/>
                    <a:pt x="37" y="335"/>
                  </a:cubicBezTo>
                  <a:cubicBezTo>
                    <a:pt x="37" y="335"/>
                    <a:pt x="37" y="333"/>
                    <a:pt x="37" y="333"/>
                  </a:cubicBezTo>
                  <a:cubicBezTo>
                    <a:pt x="37" y="332"/>
                    <a:pt x="36" y="331"/>
                    <a:pt x="35" y="330"/>
                  </a:cubicBezTo>
                  <a:cubicBezTo>
                    <a:pt x="34" y="329"/>
                    <a:pt x="32" y="327"/>
                    <a:pt x="32" y="326"/>
                  </a:cubicBezTo>
                  <a:cubicBezTo>
                    <a:pt x="32" y="324"/>
                    <a:pt x="30" y="319"/>
                    <a:pt x="30" y="318"/>
                  </a:cubicBezTo>
                  <a:cubicBezTo>
                    <a:pt x="31" y="316"/>
                    <a:pt x="29" y="313"/>
                    <a:pt x="29" y="313"/>
                  </a:cubicBezTo>
                  <a:cubicBezTo>
                    <a:pt x="28" y="315"/>
                    <a:pt x="28" y="316"/>
                    <a:pt x="28" y="315"/>
                  </a:cubicBezTo>
                  <a:cubicBezTo>
                    <a:pt x="27" y="314"/>
                    <a:pt x="26" y="313"/>
                    <a:pt x="26" y="311"/>
                  </a:cubicBezTo>
                  <a:cubicBezTo>
                    <a:pt x="27" y="310"/>
                    <a:pt x="28" y="307"/>
                    <a:pt x="28" y="307"/>
                  </a:cubicBezTo>
                  <a:cubicBezTo>
                    <a:pt x="28" y="303"/>
                    <a:pt x="27" y="290"/>
                    <a:pt x="27" y="290"/>
                  </a:cubicBezTo>
                  <a:cubicBezTo>
                    <a:pt x="25" y="290"/>
                    <a:pt x="24" y="290"/>
                    <a:pt x="24" y="289"/>
                  </a:cubicBezTo>
                  <a:cubicBezTo>
                    <a:pt x="24" y="287"/>
                    <a:pt x="22" y="283"/>
                    <a:pt x="20" y="282"/>
                  </a:cubicBezTo>
                  <a:cubicBezTo>
                    <a:pt x="19" y="280"/>
                    <a:pt x="19" y="277"/>
                    <a:pt x="18" y="276"/>
                  </a:cubicBezTo>
                  <a:cubicBezTo>
                    <a:pt x="17" y="274"/>
                    <a:pt x="17" y="271"/>
                    <a:pt x="17" y="269"/>
                  </a:cubicBezTo>
                  <a:cubicBezTo>
                    <a:pt x="17" y="268"/>
                    <a:pt x="16" y="263"/>
                    <a:pt x="16" y="263"/>
                  </a:cubicBezTo>
                  <a:cubicBezTo>
                    <a:pt x="15" y="261"/>
                    <a:pt x="13" y="257"/>
                    <a:pt x="13" y="257"/>
                  </a:cubicBezTo>
                  <a:cubicBezTo>
                    <a:pt x="9" y="257"/>
                    <a:pt x="9" y="257"/>
                    <a:pt x="9" y="255"/>
                  </a:cubicBezTo>
                  <a:cubicBezTo>
                    <a:pt x="8" y="254"/>
                    <a:pt x="6" y="251"/>
                    <a:pt x="6" y="250"/>
                  </a:cubicBezTo>
                  <a:cubicBezTo>
                    <a:pt x="6" y="249"/>
                    <a:pt x="6" y="247"/>
                    <a:pt x="6" y="246"/>
                  </a:cubicBezTo>
                  <a:cubicBezTo>
                    <a:pt x="6" y="244"/>
                    <a:pt x="5" y="243"/>
                    <a:pt x="4" y="241"/>
                  </a:cubicBezTo>
                  <a:cubicBezTo>
                    <a:pt x="4" y="239"/>
                    <a:pt x="4" y="235"/>
                    <a:pt x="3" y="233"/>
                  </a:cubicBezTo>
                  <a:cubicBezTo>
                    <a:pt x="2" y="231"/>
                    <a:pt x="2" y="228"/>
                    <a:pt x="2" y="227"/>
                  </a:cubicBezTo>
                  <a:cubicBezTo>
                    <a:pt x="1" y="226"/>
                    <a:pt x="1" y="225"/>
                    <a:pt x="1" y="223"/>
                  </a:cubicBezTo>
                  <a:cubicBezTo>
                    <a:pt x="1" y="221"/>
                    <a:pt x="2" y="220"/>
                    <a:pt x="1" y="219"/>
                  </a:cubicBezTo>
                  <a:cubicBezTo>
                    <a:pt x="0" y="218"/>
                    <a:pt x="1" y="216"/>
                    <a:pt x="1" y="216"/>
                  </a:cubicBezTo>
                  <a:cubicBezTo>
                    <a:pt x="1" y="216"/>
                    <a:pt x="2" y="217"/>
                    <a:pt x="1" y="215"/>
                  </a:cubicBezTo>
                  <a:cubicBezTo>
                    <a:pt x="1" y="214"/>
                    <a:pt x="1" y="213"/>
                    <a:pt x="2" y="212"/>
                  </a:cubicBezTo>
                  <a:cubicBezTo>
                    <a:pt x="3" y="210"/>
                    <a:pt x="9" y="200"/>
                    <a:pt x="9" y="200"/>
                  </a:cubicBezTo>
                  <a:cubicBezTo>
                    <a:pt x="10" y="194"/>
                    <a:pt x="11" y="192"/>
                    <a:pt x="11" y="191"/>
                  </a:cubicBezTo>
                  <a:cubicBezTo>
                    <a:pt x="12" y="191"/>
                    <a:pt x="12" y="190"/>
                    <a:pt x="12" y="189"/>
                  </a:cubicBezTo>
                  <a:cubicBezTo>
                    <a:pt x="12" y="187"/>
                    <a:pt x="12" y="186"/>
                    <a:pt x="13" y="185"/>
                  </a:cubicBezTo>
                  <a:cubicBezTo>
                    <a:pt x="13" y="184"/>
                    <a:pt x="14" y="181"/>
                    <a:pt x="14" y="181"/>
                  </a:cubicBezTo>
                  <a:cubicBezTo>
                    <a:pt x="14" y="180"/>
                    <a:pt x="14" y="179"/>
                    <a:pt x="14" y="179"/>
                  </a:cubicBezTo>
                  <a:cubicBezTo>
                    <a:pt x="16" y="177"/>
                    <a:pt x="17" y="176"/>
                    <a:pt x="17" y="176"/>
                  </a:cubicBezTo>
                  <a:cubicBezTo>
                    <a:pt x="17" y="174"/>
                    <a:pt x="17" y="174"/>
                    <a:pt x="18" y="172"/>
                  </a:cubicBezTo>
                  <a:cubicBezTo>
                    <a:pt x="20" y="168"/>
                    <a:pt x="20" y="168"/>
                    <a:pt x="20" y="168"/>
                  </a:cubicBezTo>
                  <a:cubicBezTo>
                    <a:pt x="20" y="168"/>
                    <a:pt x="22" y="162"/>
                    <a:pt x="22" y="161"/>
                  </a:cubicBezTo>
                  <a:cubicBezTo>
                    <a:pt x="22" y="159"/>
                    <a:pt x="26" y="152"/>
                    <a:pt x="28" y="151"/>
                  </a:cubicBezTo>
                  <a:cubicBezTo>
                    <a:pt x="30" y="149"/>
                    <a:pt x="32" y="143"/>
                    <a:pt x="32" y="140"/>
                  </a:cubicBezTo>
                  <a:cubicBezTo>
                    <a:pt x="32" y="140"/>
                    <a:pt x="24" y="149"/>
                    <a:pt x="23" y="150"/>
                  </a:cubicBezTo>
                  <a:cubicBezTo>
                    <a:pt x="23" y="150"/>
                    <a:pt x="21" y="155"/>
                    <a:pt x="20" y="156"/>
                  </a:cubicBezTo>
                  <a:cubicBezTo>
                    <a:pt x="19" y="157"/>
                    <a:pt x="19" y="159"/>
                    <a:pt x="18" y="161"/>
                  </a:cubicBezTo>
                  <a:cubicBezTo>
                    <a:pt x="16" y="165"/>
                    <a:pt x="16" y="165"/>
                    <a:pt x="16" y="165"/>
                  </a:cubicBezTo>
                  <a:cubicBezTo>
                    <a:pt x="16" y="165"/>
                    <a:pt x="14" y="170"/>
                    <a:pt x="12" y="171"/>
                  </a:cubicBezTo>
                  <a:cubicBezTo>
                    <a:pt x="10" y="173"/>
                    <a:pt x="8" y="179"/>
                    <a:pt x="8" y="181"/>
                  </a:cubicBezTo>
                  <a:cubicBezTo>
                    <a:pt x="7" y="184"/>
                    <a:pt x="7" y="186"/>
                    <a:pt x="7" y="186"/>
                  </a:cubicBezTo>
                  <a:cubicBezTo>
                    <a:pt x="7" y="186"/>
                    <a:pt x="5" y="188"/>
                    <a:pt x="4" y="187"/>
                  </a:cubicBezTo>
                  <a:cubicBezTo>
                    <a:pt x="4" y="186"/>
                    <a:pt x="5" y="182"/>
                    <a:pt x="6" y="179"/>
                  </a:cubicBezTo>
                  <a:cubicBezTo>
                    <a:pt x="6" y="179"/>
                    <a:pt x="7" y="177"/>
                    <a:pt x="7" y="175"/>
                  </a:cubicBezTo>
                  <a:cubicBezTo>
                    <a:pt x="6" y="174"/>
                    <a:pt x="12" y="167"/>
                    <a:pt x="14" y="163"/>
                  </a:cubicBezTo>
                  <a:cubicBezTo>
                    <a:pt x="15" y="156"/>
                    <a:pt x="15" y="156"/>
                    <a:pt x="15" y="156"/>
                  </a:cubicBezTo>
                  <a:cubicBezTo>
                    <a:pt x="19" y="155"/>
                    <a:pt x="19" y="155"/>
                    <a:pt x="19" y="155"/>
                  </a:cubicBezTo>
                  <a:cubicBezTo>
                    <a:pt x="19" y="155"/>
                    <a:pt x="21" y="149"/>
                    <a:pt x="22" y="146"/>
                  </a:cubicBezTo>
                  <a:cubicBezTo>
                    <a:pt x="24" y="144"/>
                    <a:pt x="27" y="140"/>
                    <a:pt x="28" y="138"/>
                  </a:cubicBezTo>
                  <a:cubicBezTo>
                    <a:pt x="29" y="136"/>
                    <a:pt x="33" y="131"/>
                    <a:pt x="37" y="124"/>
                  </a:cubicBezTo>
                  <a:cubicBezTo>
                    <a:pt x="37" y="124"/>
                    <a:pt x="38" y="120"/>
                    <a:pt x="38" y="118"/>
                  </a:cubicBezTo>
                  <a:cubicBezTo>
                    <a:pt x="39" y="116"/>
                    <a:pt x="42" y="114"/>
                    <a:pt x="43" y="112"/>
                  </a:cubicBezTo>
                  <a:cubicBezTo>
                    <a:pt x="44" y="110"/>
                    <a:pt x="49" y="107"/>
                    <a:pt x="53" y="104"/>
                  </a:cubicBezTo>
                  <a:cubicBezTo>
                    <a:pt x="52" y="102"/>
                    <a:pt x="52" y="102"/>
                    <a:pt x="52" y="102"/>
                  </a:cubicBezTo>
                  <a:cubicBezTo>
                    <a:pt x="52" y="102"/>
                    <a:pt x="53" y="102"/>
                    <a:pt x="56" y="100"/>
                  </a:cubicBezTo>
                  <a:cubicBezTo>
                    <a:pt x="57" y="97"/>
                    <a:pt x="58" y="97"/>
                    <a:pt x="61" y="95"/>
                  </a:cubicBezTo>
                  <a:cubicBezTo>
                    <a:pt x="62" y="93"/>
                    <a:pt x="67" y="91"/>
                    <a:pt x="67" y="91"/>
                  </a:cubicBezTo>
                  <a:cubicBezTo>
                    <a:pt x="69" y="91"/>
                    <a:pt x="82" y="83"/>
                    <a:pt x="85" y="83"/>
                  </a:cubicBezTo>
                  <a:cubicBezTo>
                    <a:pt x="87" y="82"/>
                    <a:pt x="94" y="77"/>
                    <a:pt x="97" y="74"/>
                  </a:cubicBezTo>
                  <a:cubicBezTo>
                    <a:pt x="100" y="70"/>
                    <a:pt x="99" y="74"/>
                    <a:pt x="98" y="78"/>
                  </a:cubicBezTo>
                  <a:cubicBezTo>
                    <a:pt x="98" y="78"/>
                    <a:pt x="104" y="73"/>
                    <a:pt x="106" y="72"/>
                  </a:cubicBezTo>
                  <a:cubicBezTo>
                    <a:pt x="109" y="71"/>
                    <a:pt x="112" y="65"/>
                    <a:pt x="113" y="63"/>
                  </a:cubicBezTo>
                  <a:cubicBezTo>
                    <a:pt x="114" y="61"/>
                    <a:pt x="134" y="52"/>
                    <a:pt x="137" y="51"/>
                  </a:cubicBezTo>
                  <a:cubicBezTo>
                    <a:pt x="140" y="50"/>
                    <a:pt x="139" y="49"/>
                    <a:pt x="137" y="48"/>
                  </a:cubicBezTo>
                  <a:cubicBezTo>
                    <a:pt x="137" y="48"/>
                    <a:pt x="139" y="48"/>
                    <a:pt x="142" y="47"/>
                  </a:cubicBezTo>
                  <a:cubicBezTo>
                    <a:pt x="144" y="46"/>
                    <a:pt x="151" y="42"/>
                    <a:pt x="155" y="42"/>
                  </a:cubicBezTo>
                  <a:cubicBezTo>
                    <a:pt x="159" y="41"/>
                    <a:pt x="157" y="40"/>
                    <a:pt x="155" y="40"/>
                  </a:cubicBezTo>
                  <a:cubicBezTo>
                    <a:pt x="153" y="39"/>
                    <a:pt x="148" y="41"/>
                    <a:pt x="150" y="40"/>
                  </a:cubicBezTo>
                  <a:cubicBezTo>
                    <a:pt x="152" y="39"/>
                    <a:pt x="157" y="35"/>
                    <a:pt x="159" y="35"/>
                  </a:cubicBezTo>
                  <a:cubicBezTo>
                    <a:pt x="161" y="35"/>
                    <a:pt x="163" y="32"/>
                    <a:pt x="164" y="30"/>
                  </a:cubicBezTo>
                  <a:cubicBezTo>
                    <a:pt x="165" y="28"/>
                    <a:pt x="173" y="26"/>
                    <a:pt x="175" y="25"/>
                  </a:cubicBezTo>
                  <a:cubicBezTo>
                    <a:pt x="175" y="25"/>
                    <a:pt x="173" y="24"/>
                    <a:pt x="171" y="24"/>
                  </a:cubicBezTo>
                  <a:cubicBezTo>
                    <a:pt x="170" y="24"/>
                    <a:pt x="169" y="23"/>
                    <a:pt x="169" y="21"/>
                  </a:cubicBezTo>
                  <a:cubicBezTo>
                    <a:pt x="170" y="19"/>
                    <a:pt x="168" y="19"/>
                    <a:pt x="164" y="15"/>
                  </a:cubicBezTo>
                  <a:cubicBezTo>
                    <a:pt x="164" y="15"/>
                    <a:pt x="164" y="14"/>
                    <a:pt x="166" y="14"/>
                  </a:cubicBezTo>
                  <a:cubicBezTo>
                    <a:pt x="168" y="14"/>
                    <a:pt x="171" y="14"/>
                    <a:pt x="173" y="16"/>
                  </a:cubicBezTo>
                  <a:cubicBezTo>
                    <a:pt x="174" y="17"/>
                    <a:pt x="180" y="14"/>
                    <a:pt x="181" y="12"/>
                  </a:cubicBezTo>
                  <a:cubicBezTo>
                    <a:pt x="183" y="10"/>
                    <a:pt x="191" y="9"/>
                    <a:pt x="194" y="10"/>
                  </a:cubicBezTo>
                  <a:cubicBezTo>
                    <a:pt x="198" y="11"/>
                    <a:pt x="196" y="10"/>
                    <a:pt x="200" y="9"/>
                  </a:cubicBezTo>
                  <a:cubicBezTo>
                    <a:pt x="200" y="9"/>
                    <a:pt x="200" y="12"/>
                    <a:pt x="201" y="13"/>
                  </a:cubicBezTo>
                  <a:cubicBezTo>
                    <a:pt x="202" y="15"/>
                    <a:pt x="206" y="14"/>
                    <a:pt x="208" y="13"/>
                  </a:cubicBezTo>
                  <a:cubicBezTo>
                    <a:pt x="210" y="12"/>
                    <a:pt x="211" y="11"/>
                    <a:pt x="212" y="11"/>
                  </a:cubicBezTo>
                  <a:cubicBezTo>
                    <a:pt x="214" y="10"/>
                    <a:pt x="220" y="10"/>
                    <a:pt x="220" y="10"/>
                  </a:cubicBezTo>
                  <a:cubicBezTo>
                    <a:pt x="219" y="11"/>
                    <a:pt x="220" y="13"/>
                    <a:pt x="218" y="13"/>
                  </a:cubicBezTo>
                  <a:cubicBezTo>
                    <a:pt x="217" y="14"/>
                    <a:pt x="212" y="16"/>
                    <a:pt x="212" y="16"/>
                  </a:cubicBezTo>
                  <a:cubicBezTo>
                    <a:pt x="218" y="16"/>
                    <a:pt x="218" y="16"/>
                    <a:pt x="218" y="16"/>
                  </a:cubicBezTo>
                  <a:cubicBezTo>
                    <a:pt x="221" y="14"/>
                    <a:pt x="222" y="15"/>
                    <a:pt x="224" y="15"/>
                  </a:cubicBezTo>
                  <a:cubicBezTo>
                    <a:pt x="225" y="15"/>
                    <a:pt x="228" y="16"/>
                    <a:pt x="228" y="15"/>
                  </a:cubicBezTo>
                  <a:cubicBezTo>
                    <a:pt x="232" y="18"/>
                    <a:pt x="232" y="18"/>
                    <a:pt x="232" y="20"/>
                  </a:cubicBezTo>
                  <a:cubicBezTo>
                    <a:pt x="232" y="21"/>
                    <a:pt x="231" y="23"/>
                    <a:pt x="229" y="23"/>
                  </a:cubicBezTo>
                  <a:cubicBezTo>
                    <a:pt x="227" y="22"/>
                    <a:pt x="224" y="23"/>
                    <a:pt x="224" y="24"/>
                  </a:cubicBezTo>
                  <a:cubicBezTo>
                    <a:pt x="223" y="24"/>
                    <a:pt x="218" y="28"/>
                    <a:pt x="216" y="29"/>
                  </a:cubicBezTo>
                  <a:cubicBezTo>
                    <a:pt x="213" y="31"/>
                    <a:pt x="211" y="32"/>
                    <a:pt x="210" y="33"/>
                  </a:cubicBezTo>
                  <a:cubicBezTo>
                    <a:pt x="209" y="35"/>
                    <a:pt x="205" y="37"/>
                    <a:pt x="205" y="37"/>
                  </a:cubicBezTo>
                  <a:cubicBezTo>
                    <a:pt x="206" y="37"/>
                    <a:pt x="206" y="37"/>
                    <a:pt x="206" y="37"/>
                  </a:cubicBezTo>
                  <a:cubicBezTo>
                    <a:pt x="208" y="37"/>
                    <a:pt x="208" y="37"/>
                    <a:pt x="210" y="38"/>
                  </a:cubicBezTo>
                  <a:cubicBezTo>
                    <a:pt x="211" y="40"/>
                    <a:pt x="214" y="42"/>
                    <a:pt x="214" y="42"/>
                  </a:cubicBezTo>
                  <a:cubicBezTo>
                    <a:pt x="212" y="47"/>
                    <a:pt x="208" y="52"/>
                    <a:pt x="207" y="55"/>
                  </a:cubicBezTo>
                  <a:cubicBezTo>
                    <a:pt x="207" y="57"/>
                    <a:pt x="205" y="58"/>
                    <a:pt x="205" y="58"/>
                  </a:cubicBezTo>
                  <a:cubicBezTo>
                    <a:pt x="202" y="57"/>
                    <a:pt x="201" y="57"/>
                    <a:pt x="201" y="59"/>
                  </a:cubicBezTo>
                  <a:cubicBezTo>
                    <a:pt x="202" y="61"/>
                    <a:pt x="202" y="61"/>
                    <a:pt x="202" y="61"/>
                  </a:cubicBezTo>
                  <a:cubicBezTo>
                    <a:pt x="205" y="63"/>
                    <a:pt x="212" y="66"/>
                    <a:pt x="212" y="66"/>
                  </a:cubicBezTo>
                  <a:cubicBezTo>
                    <a:pt x="209" y="67"/>
                    <a:pt x="209" y="68"/>
                    <a:pt x="209" y="69"/>
                  </a:cubicBezTo>
                  <a:cubicBezTo>
                    <a:pt x="208" y="69"/>
                    <a:pt x="208" y="72"/>
                    <a:pt x="208" y="72"/>
                  </a:cubicBezTo>
                  <a:cubicBezTo>
                    <a:pt x="211" y="73"/>
                    <a:pt x="215" y="77"/>
                    <a:pt x="212" y="81"/>
                  </a:cubicBezTo>
                  <a:cubicBezTo>
                    <a:pt x="216" y="80"/>
                    <a:pt x="221" y="81"/>
                    <a:pt x="222" y="80"/>
                  </a:cubicBezTo>
                  <a:cubicBezTo>
                    <a:pt x="222" y="79"/>
                    <a:pt x="224" y="78"/>
                    <a:pt x="224" y="78"/>
                  </a:cubicBezTo>
                  <a:cubicBezTo>
                    <a:pt x="224" y="76"/>
                    <a:pt x="224" y="74"/>
                    <a:pt x="224" y="74"/>
                  </a:cubicBezTo>
                  <a:cubicBezTo>
                    <a:pt x="228" y="74"/>
                    <a:pt x="229" y="74"/>
                    <a:pt x="230" y="73"/>
                  </a:cubicBezTo>
                  <a:cubicBezTo>
                    <a:pt x="233" y="72"/>
                    <a:pt x="233" y="74"/>
                    <a:pt x="235" y="73"/>
                  </a:cubicBezTo>
                  <a:cubicBezTo>
                    <a:pt x="236" y="71"/>
                    <a:pt x="239" y="71"/>
                    <a:pt x="240" y="70"/>
                  </a:cubicBezTo>
                  <a:cubicBezTo>
                    <a:pt x="242" y="69"/>
                    <a:pt x="243" y="67"/>
                    <a:pt x="245" y="69"/>
                  </a:cubicBezTo>
                  <a:cubicBezTo>
                    <a:pt x="246" y="71"/>
                    <a:pt x="247" y="74"/>
                    <a:pt x="245" y="73"/>
                  </a:cubicBezTo>
                  <a:cubicBezTo>
                    <a:pt x="244" y="72"/>
                    <a:pt x="240" y="73"/>
                    <a:pt x="239" y="73"/>
                  </a:cubicBezTo>
                  <a:cubicBezTo>
                    <a:pt x="238" y="74"/>
                    <a:pt x="234" y="73"/>
                    <a:pt x="234" y="74"/>
                  </a:cubicBezTo>
                  <a:cubicBezTo>
                    <a:pt x="233" y="75"/>
                    <a:pt x="231" y="80"/>
                    <a:pt x="229" y="79"/>
                  </a:cubicBezTo>
                  <a:cubicBezTo>
                    <a:pt x="228" y="79"/>
                    <a:pt x="226" y="81"/>
                    <a:pt x="226" y="81"/>
                  </a:cubicBezTo>
                  <a:cubicBezTo>
                    <a:pt x="223" y="85"/>
                    <a:pt x="223" y="85"/>
                    <a:pt x="223" y="85"/>
                  </a:cubicBezTo>
                  <a:cubicBezTo>
                    <a:pt x="227" y="84"/>
                    <a:pt x="226" y="84"/>
                    <a:pt x="228" y="85"/>
                  </a:cubicBezTo>
                  <a:cubicBezTo>
                    <a:pt x="230" y="87"/>
                    <a:pt x="233" y="87"/>
                    <a:pt x="235" y="86"/>
                  </a:cubicBezTo>
                  <a:cubicBezTo>
                    <a:pt x="236" y="85"/>
                    <a:pt x="236" y="88"/>
                    <a:pt x="236" y="88"/>
                  </a:cubicBezTo>
                  <a:cubicBezTo>
                    <a:pt x="236" y="88"/>
                    <a:pt x="236" y="89"/>
                    <a:pt x="236" y="91"/>
                  </a:cubicBezTo>
                  <a:cubicBezTo>
                    <a:pt x="235" y="93"/>
                    <a:pt x="233" y="96"/>
                    <a:pt x="231" y="96"/>
                  </a:cubicBezTo>
                  <a:cubicBezTo>
                    <a:pt x="230" y="96"/>
                    <a:pt x="228" y="96"/>
                    <a:pt x="226" y="97"/>
                  </a:cubicBezTo>
                  <a:cubicBezTo>
                    <a:pt x="224" y="98"/>
                    <a:pt x="222" y="97"/>
                    <a:pt x="222" y="96"/>
                  </a:cubicBezTo>
                  <a:cubicBezTo>
                    <a:pt x="222" y="94"/>
                    <a:pt x="218" y="91"/>
                    <a:pt x="217" y="92"/>
                  </a:cubicBezTo>
                  <a:cubicBezTo>
                    <a:pt x="215" y="93"/>
                    <a:pt x="211" y="93"/>
                    <a:pt x="211" y="93"/>
                  </a:cubicBezTo>
                  <a:cubicBezTo>
                    <a:pt x="211" y="93"/>
                    <a:pt x="212" y="90"/>
                    <a:pt x="211" y="93"/>
                  </a:cubicBezTo>
                  <a:cubicBezTo>
                    <a:pt x="210" y="96"/>
                    <a:pt x="207" y="97"/>
                    <a:pt x="207" y="97"/>
                  </a:cubicBezTo>
                  <a:cubicBezTo>
                    <a:pt x="205" y="95"/>
                    <a:pt x="204" y="95"/>
                    <a:pt x="202" y="95"/>
                  </a:cubicBezTo>
                  <a:cubicBezTo>
                    <a:pt x="201" y="96"/>
                    <a:pt x="198" y="95"/>
                    <a:pt x="198" y="95"/>
                  </a:cubicBezTo>
                  <a:cubicBezTo>
                    <a:pt x="198" y="95"/>
                    <a:pt x="194" y="95"/>
                    <a:pt x="192" y="96"/>
                  </a:cubicBezTo>
                  <a:cubicBezTo>
                    <a:pt x="188" y="96"/>
                    <a:pt x="186" y="95"/>
                    <a:pt x="186" y="95"/>
                  </a:cubicBezTo>
                  <a:cubicBezTo>
                    <a:pt x="183" y="97"/>
                    <a:pt x="181" y="100"/>
                    <a:pt x="179" y="99"/>
                  </a:cubicBezTo>
                  <a:cubicBezTo>
                    <a:pt x="178" y="99"/>
                    <a:pt x="174" y="104"/>
                    <a:pt x="174" y="104"/>
                  </a:cubicBezTo>
                  <a:cubicBezTo>
                    <a:pt x="176" y="104"/>
                    <a:pt x="175" y="105"/>
                    <a:pt x="174" y="106"/>
                  </a:cubicBezTo>
                  <a:cubicBezTo>
                    <a:pt x="173" y="107"/>
                    <a:pt x="168" y="110"/>
                    <a:pt x="168" y="110"/>
                  </a:cubicBezTo>
                  <a:cubicBezTo>
                    <a:pt x="172" y="110"/>
                    <a:pt x="173" y="111"/>
                    <a:pt x="173" y="114"/>
                  </a:cubicBezTo>
                  <a:cubicBezTo>
                    <a:pt x="173" y="116"/>
                    <a:pt x="175" y="121"/>
                    <a:pt x="174" y="123"/>
                  </a:cubicBezTo>
                  <a:cubicBezTo>
                    <a:pt x="174" y="125"/>
                    <a:pt x="174" y="127"/>
                    <a:pt x="175" y="128"/>
                  </a:cubicBezTo>
                  <a:cubicBezTo>
                    <a:pt x="177" y="129"/>
                    <a:pt x="180" y="133"/>
                    <a:pt x="180" y="133"/>
                  </a:cubicBezTo>
                  <a:cubicBezTo>
                    <a:pt x="174" y="134"/>
                    <a:pt x="174" y="138"/>
                    <a:pt x="173" y="139"/>
                  </a:cubicBezTo>
                  <a:cubicBezTo>
                    <a:pt x="173" y="140"/>
                    <a:pt x="170" y="143"/>
                    <a:pt x="170" y="144"/>
                  </a:cubicBezTo>
                  <a:cubicBezTo>
                    <a:pt x="171" y="146"/>
                    <a:pt x="169" y="149"/>
                    <a:pt x="171" y="151"/>
                  </a:cubicBezTo>
                  <a:cubicBezTo>
                    <a:pt x="173" y="152"/>
                    <a:pt x="173" y="152"/>
                    <a:pt x="173" y="152"/>
                  </a:cubicBezTo>
                  <a:cubicBezTo>
                    <a:pt x="174" y="152"/>
                    <a:pt x="177" y="149"/>
                    <a:pt x="179" y="150"/>
                  </a:cubicBezTo>
                  <a:cubicBezTo>
                    <a:pt x="178" y="148"/>
                    <a:pt x="178" y="148"/>
                    <a:pt x="179" y="145"/>
                  </a:cubicBezTo>
                  <a:cubicBezTo>
                    <a:pt x="181" y="143"/>
                    <a:pt x="181" y="140"/>
                    <a:pt x="183" y="140"/>
                  </a:cubicBezTo>
                  <a:cubicBezTo>
                    <a:pt x="185" y="140"/>
                    <a:pt x="187" y="139"/>
                    <a:pt x="187" y="139"/>
                  </a:cubicBezTo>
                  <a:cubicBezTo>
                    <a:pt x="191" y="140"/>
                    <a:pt x="195" y="139"/>
                    <a:pt x="195" y="139"/>
                  </a:cubicBezTo>
                  <a:cubicBezTo>
                    <a:pt x="197" y="139"/>
                    <a:pt x="197" y="139"/>
                    <a:pt x="197" y="139"/>
                  </a:cubicBezTo>
                  <a:cubicBezTo>
                    <a:pt x="199" y="134"/>
                    <a:pt x="199" y="135"/>
                    <a:pt x="200" y="132"/>
                  </a:cubicBezTo>
                  <a:cubicBezTo>
                    <a:pt x="201" y="129"/>
                    <a:pt x="202" y="130"/>
                    <a:pt x="201" y="128"/>
                  </a:cubicBezTo>
                  <a:cubicBezTo>
                    <a:pt x="201" y="126"/>
                    <a:pt x="200" y="125"/>
                    <a:pt x="200" y="125"/>
                  </a:cubicBezTo>
                  <a:cubicBezTo>
                    <a:pt x="203" y="126"/>
                    <a:pt x="204" y="126"/>
                    <a:pt x="206" y="126"/>
                  </a:cubicBezTo>
                  <a:cubicBezTo>
                    <a:pt x="207" y="126"/>
                    <a:pt x="208" y="123"/>
                    <a:pt x="208" y="123"/>
                  </a:cubicBezTo>
                  <a:cubicBezTo>
                    <a:pt x="209" y="121"/>
                    <a:pt x="210" y="120"/>
                    <a:pt x="212" y="119"/>
                  </a:cubicBezTo>
                  <a:cubicBezTo>
                    <a:pt x="213" y="118"/>
                    <a:pt x="218" y="115"/>
                    <a:pt x="218" y="115"/>
                  </a:cubicBezTo>
                  <a:cubicBezTo>
                    <a:pt x="218" y="117"/>
                    <a:pt x="220" y="120"/>
                    <a:pt x="222" y="120"/>
                  </a:cubicBezTo>
                  <a:cubicBezTo>
                    <a:pt x="224" y="120"/>
                    <a:pt x="225" y="120"/>
                    <a:pt x="224" y="122"/>
                  </a:cubicBezTo>
                  <a:cubicBezTo>
                    <a:pt x="224" y="123"/>
                    <a:pt x="223" y="126"/>
                    <a:pt x="224" y="128"/>
                  </a:cubicBezTo>
                  <a:cubicBezTo>
                    <a:pt x="225" y="129"/>
                    <a:pt x="227" y="130"/>
                    <a:pt x="227" y="130"/>
                  </a:cubicBezTo>
                  <a:cubicBezTo>
                    <a:pt x="225" y="134"/>
                    <a:pt x="224" y="137"/>
                    <a:pt x="223" y="137"/>
                  </a:cubicBezTo>
                  <a:cubicBezTo>
                    <a:pt x="222" y="137"/>
                    <a:pt x="219" y="138"/>
                    <a:pt x="219" y="138"/>
                  </a:cubicBezTo>
                  <a:cubicBezTo>
                    <a:pt x="223" y="142"/>
                    <a:pt x="223" y="141"/>
                    <a:pt x="225" y="142"/>
                  </a:cubicBezTo>
                  <a:cubicBezTo>
                    <a:pt x="228" y="142"/>
                    <a:pt x="232" y="142"/>
                    <a:pt x="232" y="142"/>
                  </a:cubicBezTo>
                  <a:cubicBezTo>
                    <a:pt x="232" y="142"/>
                    <a:pt x="235" y="140"/>
                    <a:pt x="236" y="139"/>
                  </a:cubicBezTo>
                  <a:cubicBezTo>
                    <a:pt x="238" y="141"/>
                    <a:pt x="237" y="144"/>
                    <a:pt x="236" y="145"/>
                  </a:cubicBezTo>
                  <a:cubicBezTo>
                    <a:pt x="235" y="146"/>
                    <a:pt x="234" y="147"/>
                    <a:pt x="234" y="147"/>
                  </a:cubicBezTo>
                  <a:cubicBezTo>
                    <a:pt x="236" y="149"/>
                    <a:pt x="236" y="149"/>
                    <a:pt x="236" y="149"/>
                  </a:cubicBezTo>
                  <a:cubicBezTo>
                    <a:pt x="234" y="151"/>
                    <a:pt x="233" y="153"/>
                    <a:pt x="234" y="154"/>
                  </a:cubicBezTo>
                  <a:cubicBezTo>
                    <a:pt x="235" y="156"/>
                    <a:pt x="231" y="159"/>
                    <a:pt x="231" y="159"/>
                  </a:cubicBezTo>
                  <a:cubicBezTo>
                    <a:pt x="235" y="162"/>
                    <a:pt x="236" y="165"/>
                    <a:pt x="237" y="168"/>
                  </a:cubicBezTo>
                  <a:cubicBezTo>
                    <a:pt x="239" y="170"/>
                    <a:pt x="241" y="172"/>
                    <a:pt x="241" y="172"/>
                  </a:cubicBezTo>
                  <a:cubicBezTo>
                    <a:pt x="236" y="170"/>
                    <a:pt x="235" y="170"/>
                    <a:pt x="233" y="171"/>
                  </a:cubicBezTo>
                  <a:cubicBezTo>
                    <a:pt x="231" y="171"/>
                    <a:pt x="227" y="170"/>
                    <a:pt x="227" y="170"/>
                  </a:cubicBezTo>
                  <a:cubicBezTo>
                    <a:pt x="227" y="172"/>
                    <a:pt x="229" y="173"/>
                    <a:pt x="231" y="173"/>
                  </a:cubicBezTo>
                  <a:cubicBezTo>
                    <a:pt x="232" y="173"/>
                    <a:pt x="234" y="172"/>
                    <a:pt x="237" y="173"/>
                  </a:cubicBezTo>
                  <a:cubicBezTo>
                    <a:pt x="239" y="173"/>
                    <a:pt x="239" y="174"/>
                    <a:pt x="240" y="176"/>
                  </a:cubicBezTo>
                  <a:cubicBezTo>
                    <a:pt x="241" y="177"/>
                    <a:pt x="241" y="180"/>
                    <a:pt x="240" y="181"/>
                  </a:cubicBezTo>
                  <a:cubicBezTo>
                    <a:pt x="239" y="183"/>
                    <a:pt x="237" y="187"/>
                    <a:pt x="235" y="186"/>
                  </a:cubicBezTo>
                  <a:cubicBezTo>
                    <a:pt x="233" y="184"/>
                    <a:pt x="231" y="183"/>
                    <a:pt x="229" y="184"/>
                  </a:cubicBezTo>
                  <a:cubicBezTo>
                    <a:pt x="227" y="186"/>
                    <a:pt x="223" y="186"/>
                    <a:pt x="222" y="186"/>
                  </a:cubicBezTo>
                  <a:cubicBezTo>
                    <a:pt x="221" y="186"/>
                    <a:pt x="214" y="183"/>
                    <a:pt x="214" y="183"/>
                  </a:cubicBezTo>
                  <a:cubicBezTo>
                    <a:pt x="214" y="183"/>
                    <a:pt x="211" y="179"/>
                    <a:pt x="208" y="179"/>
                  </a:cubicBezTo>
                  <a:cubicBezTo>
                    <a:pt x="205" y="179"/>
                    <a:pt x="203" y="177"/>
                    <a:pt x="203" y="177"/>
                  </a:cubicBezTo>
                  <a:cubicBezTo>
                    <a:pt x="201" y="176"/>
                    <a:pt x="201" y="176"/>
                    <a:pt x="200" y="178"/>
                  </a:cubicBezTo>
                  <a:cubicBezTo>
                    <a:pt x="198" y="180"/>
                    <a:pt x="194" y="180"/>
                    <a:pt x="193" y="179"/>
                  </a:cubicBezTo>
                  <a:cubicBezTo>
                    <a:pt x="192" y="179"/>
                    <a:pt x="188" y="180"/>
                    <a:pt x="188" y="180"/>
                  </a:cubicBezTo>
                  <a:cubicBezTo>
                    <a:pt x="194" y="182"/>
                    <a:pt x="193" y="183"/>
                    <a:pt x="196" y="182"/>
                  </a:cubicBezTo>
                  <a:cubicBezTo>
                    <a:pt x="200" y="182"/>
                    <a:pt x="204" y="182"/>
                    <a:pt x="204" y="184"/>
                  </a:cubicBezTo>
                  <a:cubicBezTo>
                    <a:pt x="204" y="185"/>
                    <a:pt x="202" y="188"/>
                    <a:pt x="201" y="187"/>
                  </a:cubicBezTo>
                  <a:cubicBezTo>
                    <a:pt x="199" y="186"/>
                    <a:pt x="196" y="186"/>
                    <a:pt x="196" y="186"/>
                  </a:cubicBezTo>
                  <a:cubicBezTo>
                    <a:pt x="199" y="188"/>
                    <a:pt x="200" y="190"/>
                    <a:pt x="198" y="191"/>
                  </a:cubicBezTo>
                  <a:cubicBezTo>
                    <a:pt x="197" y="192"/>
                    <a:pt x="196" y="196"/>
                    <a:pt x="196" y="196"/>
                  </a:cubicBezTo>
                  <a:cubicBezTo>
                    <a:pt x="196" y="196"/>
                    <a:pt x="196" y="200"/>
                    <a:pt x="198" y="200"/>
                  </a:cubicBezTo>
                  <a:cubicBezTo>
                    <a:pt x="199" y="200"/>
                    <a:pt x="203" y="204"/>
                    <a:pt x="204" y="204"/>
                  </a:cubicBezTo>
                  <a:cubicBezTo>
                    <a:pt x="205" y="204"/>
                    <a:pt x="205" y="207"/>
                    <a:pt x="206" y="207"/>
                  </a:cubicBezTo>
                  <a:cubicBezTo>
                    <a:pt x="206" y="208"/>
                    <a:pt x="208" y="208"/>
                    <a:pt x="202" y="207"/>
                  </a:cubicBezTo>
                  <a:cubicBezTo>
                    <a:pt x="197" y="206"/>
                    <a:pt x="194" y="204"/>
                    <a:pt x="191" y="206"/>
                  </a:cubicBezTo>
                  <a:cubicBezTo>
                    <a:pt x="189" y="208"/>
                    <a:pt x="186" y="210"/>
                    <a:pt x="186" y="208"/>
                  </a:cubicBezTo>
                  <a:cubicBezTo>
                    <a:pt x="186" y="206"/>
                    <a:pt x="186" y="203"/>
                    <a:pt x="188" y="203"/>
                  </a:cubicBezTo>
                  <a:cubicBezTo>
                    <a:pt x="190" y="203"/>
                    <a:pt x="196" y="203"/>
                    <a:pt x="196" y="203"/>
                  </a:cubicBezTo>
                  <a:cubicBezTo>
                    <a:pt x="194" y="200"/>
                    <a:pt x="190" y="198"/>
                    <a:pt x="187" y="198"/>
                  </a:cubicBezTo>
                  <a:cubicBezTo>
                    <a:pt x="186" y="198"/>
                    <a:pt x="184" y="198"/>
                    <a:pt x="184" y="200"/>
                  </a:cubicBezTo>
                  <a:cubicBezTo>
                    <a:pt x="184" y="200"/>
                    <a:pt x="181" y="200"/>
                    <a:pt x="180" y="200"/>
                  </a:cubicBezTo>
                  <a:cubicBezTo>
                    <a:pt x="179" y="199"/>
                    <a:pt x="177" y="199"/>
                    <a:pt x="176" y="199"/>
                  </a:cubicBezTo>
                  <a:cubicBezTo>
                    <a:pt x="175" y="199"/>
                    <a:pt x="173" y="199"/>
                    <a:pt x="171" y="198"/>
                  </a:cubicBezTo>
                  <a:cubicBezTo>
                    <a:pt x="170" y="198"/>
                    <a:pt x="169" y="199"/>
                    <a:pt x="168" y="200"/>
                  </a:cubicBezTo>
                  <a:cubicBezTo>
                    <a:pt x="168" y="201"/>
                    <a:pt x="167" y="202"/>
                    <a:pt x="165" y="203"/>
                  </a:cubicBezTo>
                  <a:cubicBezTo>
                    <a:pt x="165" y="203"/>
                    <a:pt x="165" y="204"/>
                    <a:pt x="165" y="205"/>
                  </a:cubicBezTo>
                  <a:cubicBezTo>
                    <a:pt x="166" y="207"/>
                    <a:pt x="166" y="208"/>
                    <a:pt x="168" y="207"/>
                  </a:cubicBezTo>
                  <a:cubicBezTo>
                    <a:pt x="167" y="208"/>
                    <a:pt x="166" y="208"/>
                    <a:pt x="165" y="207"/>
                  </a:cubicBezTo>
                  <a:cubicBezTo>
                    <a:pt x="163" y="206"/>
                    <a:pt x="161" y="205"/>
                    <a:pt x="160" y="205"/>
                  </a:cubicBezTo>
                  <a:cubicBezTo>
                    <a:pt x="159" y="206"/>
                    <a:pt x="159" y="205"/>
                    <a:pt x="157" y="204"/>
                  </a:cubicBezTo>
                  <a:cubicBezTo>
                    <a:pt x="156" y="203"/>
                    <a:pt x="156" y="204"/>
                    <a:pt x="155" y="203"/>
                  </a:cubicBezTo>
                  <a:cubicBezTo>
                    <a:pt x="155" y="203"/>
                    <a:pt x="151" y="203"/>
                    <a:pt x="150" y="204"/>
                  </a:cubicBezTo>
                  <a:cubicBezTo>
                    <a:pt x="150" y="204"/>
                    <a:pt x="149" y="206"/>
                    <a:pt x="149" y="206"/>
                  </a:cubicBezTo>
                  <a:cubicBezTo>
                    <a:pt x="149" y="207"/>
                    <a:pt x="147" y="208"/>
                    <a:pt x="146" y="208"/>
                  </a:cubicBezTo>
                  <a:cubicBezTo>
                    <a:pt x="145" y="208"/>
                    <a:pt x="144" y="209"/>
                    <a:pt x="142" y="210"/>
                  </a:cubicBezTo>
                  <a:cubicBezTo>
                    <a:pt x="142" y="210"/>
                    <a:pt x="143" y="207"/>
                    <a:pt x="142" y="206"/>
                  </a:cubicBezTo>
                  <a:cubicBezTo>
                    <a:pt x="142" y="206"/>
                    <a:pt x="141" y="208"/>
                    <a:pt x="141" y="209"/>
                  </a:cubicBezTo>
                  <a:cubicBezTo>
                    <a:pt x="141" y="210"/>
                    <a:pt x="140" y="211"/>
                    <a:pt x="140" y="212"/>
                  </a:cubicBezTo>
                  <a:cubicBezTo>
                    <a:pt x="139" y="213"/>
                    <a:pt x="138" y="212"/>
                    <a:pt x="137" y="214"/>
                  </a:cubicBezTo>
                  <a:cubicBezTo>
                    <a:pt x="135" y="215"/>
                    <a:pt x="135" y="214"/>
                    <a:pt x="134" y="213"/>
                  </a:cubicBezTo>
                  <a:cubicBezTo>
                    <a:pt x="133" y="212"/>
                    <a:pt x="135" y="212"/>
                    <a:pt x="135" y="211"/>
                  </a:cubicBezTo>
                  <a:cubicBezTo>
                    <a:pt x="136" y="210"/>
                    <a:pt x="137" y="208"/>
                    <a:pt x="137" y="208"/>
                  </a:cubicBezTo>
                  <a:cubicBezTo>
                    <a:pt x="137" y="208"/>
                    <a:pt x="138" y="207"/>
                    <a:pt x="140" y="206"/>
                  </a:cubicBezTo>
                  <a:cubicBezTo>
                    <a:pt x="141" y="205"/>
                    <a:pt x="141" y="205"/>
                    <a:pt x="139" y="205"/>
                  </a:cubicBezTo>
                  <a:cubicBezTo>
                    <a:pt x="138" y="205"/>
                    <a:pt x="138" y="205"/>
                    <a:pt x="137" y="206"/>
                  </a:cubicBezTo>
                  <a:cubicBezTo>
                    <a:pt x="137" y="207"/>
                    <a:pt x="137" y="207"/>
                    <a:pt x="136" y="208"/>
                  </a:cubicBezTo>
                  <a:cubicBezTo>
                    <a:pt x="135" y="209"/>
                    <a:pt x="135" y="210"/>
                    <a:pt x="135" y="209"/>
                  </a:cubicBezTo>
                  <a:cubicBezTo>
                    <a:pt x="135" y="209"/>
                    <a:pt x="134" y="208"/>
                    <a:pt x="133" y="206"/>
                  </a:cubicBezTo>
                  <a:cubicBezTo>
                    <a:pt x="133" y="206"/>
                    <a:pt x="134" y="210"/>
                    <a:pt x="134" y="211"/>
                  </a:cubicBezTo>
                  <a:cubicBezTo>
                    <a:pt x="134" y="212"/>
                    <a:pt x="132" y="213"/>
                    <a:pt x="130" y="215"/>
                  </a:cubicBezTo>
                  <a:cubicBezTo>
                    <a:pt x="130" y="215"/>
                    <a:pt x="131" y="215"/>
                    <a:pt x="132" y="216"/>
                  </a:cubicBezTo>
                  <a:cubicBezTo>
                    <a:pt x="132" y="218"/>
                    <a:pt x="131" y="218"/>
                    <a:pt x="129" y="222"/>
                  </a:cubicBezTo>
                  <a:cubicBezTo>
                    <a:pt x="129" y="222"/>
                    <a:pt x="124" y="224"/>
                    <a:pt x="123" y="224"/>
                  </a:cubicBezTo>
                  <a:cubicBezTo>
                    <a:pt x="121" y="225"/>
                    <a:pt x="116" y="225"/>
                    <a:pt x="112" y="225"/>
                  </a:cubicBezTo>
                  <a:cubicBezTo>
                    <a:pt x="108" y="225"/>
                    <a:pt x="104" y="223"/>
                    <a:pt x="101" y="226"/>
                  </a:cubicBezTo>
                  <a:cubicBezTo>
                    <a:pt x="99" y="228"/>
                    <a:pt x="101" y="226"/>
                    <a:pt x="101" y="226"/>
                  </a:cubicBezTo>
                  <a:cubicBezTo>
                    <a:pt x="101" y="226"/>
                    <a:pt x="98" y="228"/>
                    <a:pt x="95" y="230"/>
                  </a:cubicBezTo>
                  <a:cubicBezTo>
                    <a:pt x="95" y="230"/>
                    <a:pt x="94" y="232"/>
                    <a:pt x="93" y="234"/>
                  </a:cubicBezTo>
                  <a:cubicBezTo>
                    <a:pt x="93" y="235"/>
                    <a:pt x="90" y="244"/>
                    <a:pt x="88" y="249"/>
                  </a:cubicBezTo>
                  <a:cubicBezTo>
                    <a:pt x="87" y="254"/>
                    <a:pt x="86" y="251"/>
                    <a:pt x="85" y="254"/>
                  </a:cubicBezTo>
                  <a:cubicBezTo>
                    <a:pt x="84" y="256"/>
                    <a:pt x="83" y="257"/>
                    <a:pt x="81" y="257"/>
                  </a:cubicBezTo>
                  <a:cubicBezTo>
                    <a:pt x="78" y="257"/>
                    <a:pt x="77" y="254"/>
                    <a:pt x="80" y="250"/>
                  </a:cubicBezTo>
                  <a:cubicBezTo>
                    <a:pt x="80" y="250"/>
                    <a:pt x="82" y="240"/>
                    <a:pt x="82" y="240"/>
                  </a:cubicBezTo>
                  <a:cubicBezTo>
                    <a:pt x="82" y="239"/>
                    <a:pt x="85" y="236"/>
                    <a:pt x="86" y="234"/>
                  </a:cubicBezTo>
                  <a:cubicBezTo>
                    <a:pt x="86" y="233"/>
                    <a:pt x="86" y="228"/>
                    <a:pt x="85" y="227"/>
                  </a:cubicBezTo>
                  <a:cubicBezTo>
                    <a:pt x="84" y="226"/>
                    <a:pt x="80" y="224"/>
                    <a:pt x="80" y="219"/>
                  </a:cubicBezTo>
                  <a:cubicBezTo>
                    <a:pt x="79" y="214"/>
                    <a:pt x="78" y="218"/>
                    <a:pt x="74" y="216"/>
                  </a:cubicBezTo>
                  <a:cubicBezTo>
                    <a:pt x="71" y="214"/>
                    <a:pt x="72" y="217"/>
                    <a:pt x="70" y="213"/>
                  </a:cubicBezTo>
                  <a:cubicBezTo>
                    <a:pt x="68" y="210"/>
                    <a:pt x="67" y="215"/>
                    <a:pt x="67" y="215"/>
                  </a:cubicBezTo>
                  <a:cubicBezTo>
                    <a:pt x="67" y="215"/>
                    <a:pt x="63" y="211"/>
                    <a:pt x="62" y="208"/>
                  </a:cubicBezTo>
                  <a:cubicBezTo>
                    <a:pt x="62" y="204"/>
                    <a:pt x="60" y="206"/>
                    <a:pt x="60" y="206"/>
                  </a:cubicBezTo>
                  <a:cubicBezTo>
                    <a:pt x="60" y="206"/>
                    <a:pt x="53" y="200"/>
                    <a:pt x="54" y="202"/>
                  </a:cubicBezTo>
                  <a:cubicBezTo>
                    <a:pt x="56" y="203"/>
                    <a:pt x="49" y="203"/>
                    <a:pt x="46" y="201"/>
                  </a:cubicBezTo>
                  <a:cubicBezTo>
                    <a:pt x="43" y="200"/>
                    <a:pt x="43" y="202"/>
                    <a:pt x="41" y="204"/>
                  </a:cubicBezTo>
                  <a:cubicBezTo>
                    <a:pt x="40" y="206"/>
                    <a:pt x="39" y="208"/>
                    <a:pt x="37" y="210"/>
                  </a:cubicBezTo>
                  <a:cubicBezTo>
                    <a:pt x="37" y="210"/>
                    <a:pt x="33" y="213"/>
                    <a:pt x="32" y="213"/>
                  </a:cubicBezTo>
                  <a:cubicBezTo>
                    <a:pt x="30" y="214"/>
                    <a:pt x="30" y="214"/>
                    <a:pt x="30" y="216"/>
                  </a:cubicBezTo>
                  <a:cubicBezTo>
                    <a:pt x="30" y="216"/>
                    <a:pt x="27" y="218"/>
                    <a:pt x="27" y="220"/>
                  </a:cubicBezTo>
                  <a:cubicBezTo>
                    <a:pt x="27" y="222"/>
                    <a:pt x="26" y="223"/>
                    <a:pt x="23" y="226"/>
                  </a:cubicBezTo>
                  <a:cubicBezTo>
                    <a:pt x="23" y="226"/>
                    <a:pt x="22" y="229"/>
                    <a:pt x="22" y="232"/>
                  </a:cubicBezTo>
                  <a:cubicBezTo>
                    <a:pt x="21" y="235"/>
                    <a:pt x="22" y="235"/>
                    <a:pt x="19" y="238"/>
                  </a:cubicBezTo>
                  <a:cubicBezTo>
                    <a:pt x="19" y="240"/>
                    <a:pt x="19" y="241"/>
                    <a:pt x="19" y="243"/>
                  </a:cubicBezTo>
                  <a:cubicBezTo>
                    <a:pt x="19" y="246"/>
                    <a:pt x="20" y="246"/>
                    <a:pt x="20" y="250"/>
                  </a:cubicBezTo>
                  <a:cubicBezTo>
                    <a:pt x="20" y="250"/>
                    <a:pt x="23" y="252"/>
                    <a:pt x="26" y="253"/>
                  </a:cubicBezTo>
                  <a:cubicBezTo>
                    <a:pt x="29" y="253"/>
                    <a:pt x="29" y="254"/>
                    <a:pt x="29" y="257"/>
                  </a:cubicBezTo>
                  <a:cubicBezTo>
                    <a:pt x="29" y="260"/>
                    <a:pt x="29" y="257"/>
                    <a:pt x="29" y="257"/>
                  </a:cubicBezTo>
                  <a:cubicBezTo>
                    <a:pt x="29" y="257"/>
                    <a:pt x="32" y="258"/>
                    <a:pt x="34" y="254"/>
                  </a:cubicBezTo>
                  <a:cubicBezTo>
                    <a:pt x="34" y="254"/>
                    <a:pt x="37" y="252"/>
                    <a:pt x="38" y="251"/>
                  </a:cubicBezTo>
                  <a:cubicBezTo>
                    <a:pt x="39" y="249"/>
                    <a:pt x="39" y="249"/>
                    <a:pt x="41" y="250"/>
                  </a:cubicBezTo>
                  <a:cubicBezTo>
                    <a:pt x="44" y="250"/>
                    <a:pt x="43" y="251"/>
                    <a:pt x="46" y="252"/>
                  </a:cubicBezTo>
                  <a:cubicBezTo>
                    <a:pt x="49" y="253"/>
                    <a:pt x="48" y="254"/>
                    <a:pt x="49" y="256"/>
                  </a:cubicBezTo>
                  <a:cubicBezTo>
                    <a:pt x="50" y="258"/>
                    <a:pt x="50" y="258"/>
                    <a:pt x="48" y="259"/>
                  </a:cubicBezTo>
                  <a:cubicBezTo>
                    <a:pt x="47" y="261"/>
                    <a:pt x="46" y="260"/>
                    <a:pt x="44" y="262"/>
                  </a:cubicBezTo>
                  <a:cubicBezTo>
                    <a:pt x="43" y="262"/>
                    <a:pt x="41" y="265"/>
                    <a:pt x="41" y="266"/>
                  </a:cubicBezTo>
                  <a:cubicBezTo>
                    <a:pt x="40" y="267"/>
                    <a:pt x="40" y="269"/>
                    <a:pt x="39" y="269"/>
                  </a:cubicBezTo>
                  <a:cubicBezTo>
                    <a:pt x="39" y="269"/>
                    <a:pt x="38" y="267"/>
                    <a:pt x="38" y="266"/>
                  </a:cubicBezTo>
                  <a:cubicBezTo>
                    <a:pt x="38" y="266"/>
                    <a:pt x="37" y="268"/>
                    <a:pt x="36" y="269"/>
                  </a:cubicBezTo>
                  <a:cubicBezTo>
                    <a:pt x="35" y="270"/>
                    <a:pt x="35" y="271"/>
                    <a:pt x="34" y="273"/>
                  </a:cubicBezTo>
                  <a:cubicBezTo>
                    <a:pt x="34" y="273"/>
                    <a:pt x="34" y="273"/>
                    <a:pt x="34" y="273"/>
                  </a:cubicBezTo>
                  <a:cubicBezTo>
                    <a:pt x="33" y="274"/>
                    <a:pt x="33" y="275"/>
                    <a:pt x="30" y="276"/>
                  </a:cubicBezTo>
                  <a:cubicBezTo>
                    <a:pt x="30" y="276"/>
                    <a:pt x="31" y="277"/>
                    <a:pt x="31" y="278"/>
                  </a:cubicBezTo>
                  <a:cubicBezTo>
                    <a:pt x="31" y="279"/>
                    <a:pt x="33" y="280"/>
                    <a:pt x="36" y="282"/>
                  </a:cubicBezTo>
                  <a:cubicBezTo>
                    <a:pt x="38" y="283"/>
                    <a:pt x="38" y="283"/>
                    <a:pt x="38" y="284"/>
                  </a:cubicBezTo>
                  <a:cubicBezTo>
                    <a:pt x="38" y="285"/>
                    <a:pt x="40" y="285"/>
                    <a:pt x="41" y="286"/>
                  </a:cubicBezTo>
                  <a:cubicBezTo>
                    <a:pt x="43" y="287"/>
                    <a:pt x="44" y="289"/>
                    <a:pt x="44" y="290"/>
                  </a:cubicBezTo>
                  <a:cubicBezTo>
                    <a:pt x="43" y="292"/>
                    <a:pt x="44" y="293"/>
                    <a:pt x="45" y="294"/>
                  </a:cubicBezTo>
                  <a:cubicBezTo>
                    <a:pt x="46" y="295"/>
                    <a:pt x="46" y="295"/>
                    <a:pt x="45" y="297"/>
                  </a:cubicBezTo>
                  <a:cubicBezTo>
                    <a:pt x="44" y="297"/>
                    <a:pt x="45" y="298"/>
                    <a:pt x="43" y="300"/>
                  </a:cubicBezTo>
                  <a:cubicBezTo>
                    <a:pt x="43" y="300"/>
                    <a:pt x="42" y="303"/>
                    <a:pt x="40" y="305"/>
                  </a:cubicBezTo>
                  <a:cubicBezTo>
                    <a:pt x="39" y="306"/>
                    <a:pt x="38" y="308"/>
                    <a:pt x="37" y="309"/>
                  </a:cubicBezTo>
                  <a:cubicBezTo>
                    <a:pt x="36" y="311"/>
                    <a:pt x="37" y="311"/>
                    <a:pt x="35" y="313"/>
                  </a:cubicBezTo>
                  <a:cubicBezTo>
                    <a:pt x="35" y="313"/>
                    <a:pt x="35" y="315"/>
                    <a:pt x="35" y="317"/>
                  </a:cubicBezTo>
                  <a:cubicBezTo>
                    <a:pt x="35" y="318"/>
                    <a:pt x="35" y="318"/>
                    <a:pt x="36" y="320"/>
                  </a:cubicBezTo>
                  <a:cubicBezTo>
                    <a:pt x="37" y="322"/>
                    <a:pt x="37" y="324"/>
                    <a:pt x="38" y="326"/>
                  </a:cubicBezTo>
                  <a:cubicBezTo>
                    <a:pt x="39" y="328"/>
                    <a:pt x="38" y="329"/>
                    <a:pt x="39" y="329"/>
                  </a:cubicBezTo>
                  <a:cubicBezTo>
                    <a:pt x="40" y="329"/>
                    <a:pt x="43" y="331"/>
                    <a:pt x="46" y="331"/>
                  </a:cubicBezTo>
                  <a:cubicBezTo>
                    <a:pt x="50" y="332"/>
                    <a:pt x="49" y="332"/>
                    <a:pt x="50" y="334"/>
                  </a:cubicBezTo>
                  <a:cubicBezTo>
                    <a:pt x="50" y="336"/>
                    <a:pt x="50" y="338"/>
                    <a:pt x="53" y="341"/>
                  </a:cubicBezTo>
                  <a:cubicBezTo>
                    <a:pt x="55" y="342"/>
                    <a:pt x="59" y="343"/>
                    <a:pt x="59" y="342"/>
                  </a:cubicBezTo>
                  <a:cubicBezTo>
                    <a:pt x="60" y="342"/>
                    <a:pt x="63" y="341"/>
                    <a:pt x="63" y="341"/>
                  </a:cubicBezTo>
                  <a:cubicBezTo>
                    <a:pt x="64" y="337"/>
                    <a:pt x="63" y="337"/>
                    <a:pt x="65" y="338"/>
                  </a:cubicBezTo>
                  <a:cubicBezTo>
                    <a:pt x="68" y="338"/>
                    <a:pt x="72" y="341"/>
                    <a:pt x="75" y="339"/>
                  </a:cubicBezTo>
                  <a:cubicBezTo>
                    <a:pt x="78" y="338"/>
                    <a:pt x="81" y="340"/>
                    <a:pt x="84" y="339"/>
                  </a:cubicBezTo>
                  <a:cubicBezTo>
                    <a:pt x="86" y="338"/>
                    <a:pt x="86" y="339"/>
                    <a:pt x="86" y="339"/>
                  </a:cubicBezTo>
                  <a:cubicBezTo>
                    <a:pt x="87" y="340"/>
                    <a:pt x="86" y="339"/>
                    <a:pt x="85" y="340"/>
                  </a:cubicBezTo>
                  <a:cubicBezTo>
                    <a:pt x="84" y="341"/>
                    <a:pt x="79" y="346"/>
                    <a:pt x="79" y="347"/>
                  </a:cubicBezTo>
                  <a:cubicBezTo>
                    <a:pt x="79" y="347"/>
                    <a:pt x="79" y="349"/>
                    <a:pt x="79" y="350"/>
                  </a:cubicBezTo>
                  <a:cubicBezTo>
                    <a:pt x="82" y="351"/>
                    <a:pt x="83" y="351"/>
                    <a:pt x="84" y="351"/>
                  </a:cubicBezTo>
                  <a:cubicBezTo>
                    <a:pt x="85" y="350"/>
                    <a:pt x="85" y="350"/>
                    <a:pt x="86" y="350"/>
                  </a:cubicBezTo>
                  <a:cubicBezTo>
                    <a:pt x="87" y="349"/>
                    <a:pt x="88" y="349"/>
                    <a:pt x="88" y="347"/>
                  </a:cubicBezTo>
                  <a:cubicBezTo>
                    <a:pt x="89" y="347"/>
                    <a:pt x="90" y="349"/>
                    <a:pt x="90" y="349"/>
                  </a:cubicBezTo>
                  <a:cubicBezTo>
                    <a:pt x="91" y="350"/>
                    <a:pt x="92" y="353"/>
                    <a:pt x="93" y="354"/>
                  </a:cubicBezTo>
                  <a:cubicBezTo>
                    <a:pt x="94" y="355"/>
                    <a:pt x="94" y="356"/>
                    <a:pt x="95" y="357"/>
                  </a:cubicBezTo>
                  <a:cubicBezTo>
                    <a:pt x="98" y="358"/>
                    <a:pt x="99" y="358"/>
                    <a:pt x="100" y="359"/>
                  </a:cubicBezTo>
                  <a:cubicBezTo>
                    <a:pt x="102" y="361"/>
                    <a:pt x="103" y="360"/>
                    <a:pt x="104" y="361"/>
                  </a:cubicBezTo>
                  <a:cubicBezTo>
                    <a:pt x="105" y="362"/>
                    <a:pt x="107" y="365"/>
                    <a:pt x="107" y="366"/>
                  </a:cubicBezTo>
                  <a:cubicBezTo>
                    <a:pt x="109" y="366"/>
                    <a:pt x="111" y="367"/>
                    <a:pt x="113" y="368"/>
                  </a:cubicBezTo>
                  <a:cubicBezTo>
                    <a:pt x="115" y="369"/>
                    <a:pt x="115" y="370"/>
                    <a:pt x="117" y="370"/>
                  </a:cubicBezTo>
                  <a:cubicBezTo>
                    <a:pt x="118" y="371"/>
                    <a:pt x="119" y="370"/>
                    <a:pt x="119" y="371"/>
                  </a:cubicBezTo>
                  <a:cubicBezTo>
                    <a:pt x="119" y="372"/>
                    <a:pt x="119" y="374"/>
                    <a:pt x="120" y="374"/>
                  </a:cubicBezTo>
                  <a:cubicBezTo>
                    <a:pt x="121" y="374"/>
                    <a:pt x="125" y="379"/>
                    <a:pt x="125" y="379"/>
                  </a:cubicBezTo>
                  <a:cubicBezTo>
                    <a:pt x="123" y="380"/>
                    <a:pt x="123" y="382"/>
                    <a:pt x="123" y="383"/>
                  </a:cubicBezTo>
                  <a:cubicBezTo>
                    <a:pt x="123" y="384"/>
                    <a:pt x="125" y="384"/>
                    <a:pt x="126" y="385"/>
                  </a:cubicBezTo>
                  <a:cubicBezTo>
                    <a:pt x="126" y="385"/>
                    <a:pt x="128" y="386"/>
                    <a:pt x="129" y="387"/>
                  </a:cubicBezTo>
                  <a:cubicBezTo>
                    <a:pt x="129" y="389"/>
                    <a:pt x="130" y="390"/>
                    <a:pt x="131" y="392"/>
                  </a:cubicBezTo>
                  <a:cubicBezTo>
                    <a:pt x="132" y="393"/>
                    <a:pt x="134" y="395"/>
                    <a:pt x="133" y="398"/>
                  </a:cubicBezTo>
                  <a:cubicBezTo>
                    <a:pt x="132" y="400"/>
                    <a:pt x="136" y="404"/>
                    <a:pt x="136" y="404"/>
                  </a:cubicBezTo>
                  <a:cubicBezTo>
                    <a:pt x="137" y="404"/>
                    <a:pt x="139" y="404"/>
                    <a:pt x="141" y="405"/>
                  </a:cubicBezTo>
                  <a:cubicBezTo>
                    <a:pt x="143" y="406"/>
                    <a:pt x="145" y="407"/>
                    <a:pt x="147" y="407"/>
                  </a:cubicBezTo>
                  <a:cubicBezTo>
                    <a:pt x="148" y="408"/>
                    <a:pt x="150" y="408"/>
                    <a:pt x="151" y="411"/>
                  </a:cubicBezTo>
                  <a:cubicBezTo>
                    <a:pt x="156" y="414"/>
                    <a:pt x="157" y="416"/>
                    <a:pt x="157" y="418"/>
                  </a:cubicBezTo>
                  <a:cubicBezTo>
                    <a:pt x="160" y="421"/>
                    <a:pt x="160" y="421"/>
                    <a:pt x="161" y="422"/>
                  </a:cubicBezTo>
                  <a:cubicBezTo>
                    <a:pt x="162" y="423"/>
                    <a:pt x="165" y="425"/>
                    <a:pt x="165" y="427"/>
                  </a:cubicBezTo>
                  <a:cubicBezTo>
                    <a:pt x="165" y="430"/>
                    <a:pt x="165" y="431"/>
                    <a:pt x="165" y="433"/>
                  </a:cubicBezTo>
                  <a:cubicBezTo>
                    <a:pt x="166" y="435"/>
                    <a:pt x="169" y="436"/>
                    <a:pt x="166" y="437"/>
                  </a:cubicBezTo>
                  <a:cubicBezTo>
                    <a:pt x="164" y="438"/>
                    <a:pt x="159" y="441"/>
                    <a:pt x="159" y="441"/>
                  </a:cubicBezTo>
                  <a:cubicBezTo>
                    <a:pt x="154" y="443"/>
                    <a:pt x="157" y="444"/>
                    <a:pt x="157" y="445"/>
                  </a:cubicBezTo>
                  <a:cubicBezTo>
                    <a:pt x="157" y="446"/>
                    <a:pt x="156" y="446"/>
                    <a:pt x="157" y="448"/>
                  </a:cubicBezTo>
                  <a:cubicBezTo>
                    <a:pt x="159" y="446"/>
                    <a:pt x="158" y="449"/>
                    <a:pt x="160" y="445"/>
                  </a:cubicBezTo>
                  <a:cubicBezTo>
                    <a:pt x="162" y="441"/>
                    <a:pt x="164" y="444"/>
                    <a:pt x="165" y="445"/>
                  </a:cubicBezTo>
                  <a:cubicBezTo>
                    <a:pt x="166" y="446"/>
                    <a:pt x="170" y="449"/>
                    <a:pt x="171" y="449"/>
                  </a:cubicBezTo>
                  <a:cubicBezTo>
                    <a:pt x="171" y="449"/>
                    <a:pt x="166" y="453"/>
                    <a:pt x="164" y="452"/>
                  </a:cubicBezTo>
                  <a:cubicBezTo>
                    <a:pt x="161" y="452"/>
                    <a:pt x="159" y="451"/>
                    <a:pt x="159" y="451"/>
                  </a:cubicBezTo>
                  <a:cubicBezTo>
                    <a:pt x="159" y="453"/>
                    <a:pt x="160" y="454"/>
                    <a:pt x="162" y="454"/>
                  </a:cubicBezTo>
                  <a:cubicBezTo>
                    <a:pt x="163" y="455"/>
                    <a:pt x="164" y="455"/>
                    <a:pt x="166" y="454"/>
                  </a:cubicBezTo>
                  <a:cubicBezTo>
                    <a:pt x="168" y="453"/>
                    <a:pt x="170" y="451"/>
                    <a:pt x="173" y="451"/>
                  </a:cubicBezTo>
                  <a:cubicBezTo>
                    <a:pt x="175" y="452"/>
                    <a:pt x="177" y="452"/>
                    <a:pt x="180" y="455"/>
                  </a:cubicBezTo>
                  <a:cubicBezTo>
                    <a:pt x="183" y="457"/>
                    <a:pt x="188" y="461"/>
                    <a:pt x="190" y="463"/>
                  </a:cubicBezTo>
                  <a:cubicBezTo>
                    <a:pt x="192" y="465"/>
                    <a:pt x="192" y="466"/>
                    <a:pt x="196" y="467"/>
                  </a:cubicBezTo>
                  <a:cubicBezTo>
                    <a:pt x="199" y="468"/>
                    <a:pt x="202" y="469"/>
                    <a:pt x="204" y="471"/>
                  </a:cubicBezTo>
                  <a:cubicBezTo>
                    <a:pt x="206" y="473"/>
                    <a:pt x="207" y="473"/>
                    <a:pt x="209" y="473"/>
                  </a:cubicBezTo>
                  <a:cubicBezTo>
                    <a:pt x="211" y="473"/>
                    <a:pt x="212" y="475"/>
                    <a:pt x="214" y="476"/>
                  </a:cubicBezTo>
                  <a:cubicBezTo>
                    <a:pt x="216" y="478"/>
                    <a:pt x="220" y="483"/>
                    <a:pt x="221" y="485"/>
                  </a:cubicBezTo>
                  <a:cubicBezTo>
                    <a:pt x="223" y="486"/>
                    <a:pt x="223" y="487"/>
                    <a:pt x="225" y="487"/>
                  </a:cubicBezTo>
                  <a:cubicBezTo>
                    <a:pt x="227" y="487"/>
                    <a:pt x="230" y="489"/>
                    <a:pt x="231" y="489"/>
                  </a:cubicBezTo>
                  <a:cubicBezTo>
                    <a:pt x="231" y="489"/>
                    <a:pt x="233" y="493"/>
                    <a:pt x="231" y="497"/>
                  </a:cubicBezTo>
                  <a:cubicBezTo>
                    <a:pt x="228" y="502"/>
                    <a:pt x="226" y="505"/>
                    <a:pt x="226" y="505"/>
                  </a:cubicBezTo>
                  <a:cubicBezTo>
                    <a:pt x="226" y="506"/>
                    <a:pt x="220" y="509"/>
                    <a:pt x="218" y="509"/>
                  </a:cubicBezTo>
                  <a:cubicBezTo>
                    <a:pt x="215" y="509"/>
                    <a:pt x="214" y="510"/>
                    <a:pt x="212" y="511"/>
                  </a:cubicBezTo>
                  <a:cubicBezTo>
                    <a:pt x="210" y="512"/>
                    <a:pt x="209" y="512"/>
                    <a:pt x="209" y="513"/>
                  </a:cubicBezTo>
                  <a:cubicBezTo>
                    <a:pt x="208" y="514"/>
                    <a:pt x="204" y="516"/>
                    <a:pt x="201" y="517"/>
                  </a:cubicBezTo>
                  <a:cubicBezTo>
                    <a:pt x="201" y="517"/>
                    <a:pt x="200" y="519"/>
                    <a:pt x="199" y="520"/>
                  </a:cubicBezTo>
                  <a:cubicBezTo>
                    <a:pt x="199" y="521"/>
                    <a:pt x="199" y="521"/>
                    <a:pt x="198" y="522"/>
                  </a:cubicBezTo>
                  <a:cubicBezTo>
                    <a:pt x="198" y="524"/>
                    <a:pt x="198" y="524"/>
                    <a:pt x="197" y="526"/>
                  </a:cubicBezTo>
                  <a:cubicBezTo>
                    <a:pt x="196" y="527"/>
                    <a:pt x="194" y="529"/>
                    <a:pt x="194" y="531"/>
                  </a:cubicBezTo>
                  <a:cubicBezTo>
                    <a:pt x="194" y="531"/>
                    <a:pt x="193" y="532"/>
                    <a:pt x="191" y="534"/>
                  </a:cubicBezTo>
                  <a:cubicBezTo>
                    <a:pt x="189" y="534"/>
                    <a:pt x="187" y="537"/>
                    <a:pt x="185" y="538"/>
                  </a:cubicBezTo>
                  <a:cubicBezTo>
                    <a:pt x="184" y="539"/>
                    <a:pt x="184" y="539"/>
                    <a:pt x="183" y="541"/>
                  </a:cubicBezTo>
                  <a:cubicBezTo>
                    <a:pt x="181" y="541"/>
                    <a:pt x="181" y="541"/>
                    <a:pt x="180" y="543"/>
                  </a:cubicBezTo>
                  <a:cubicBezTo>
                    <a:pt x="178" y="543"/>
                    <a:pt x="175" y="543"/>
                    <a:pt x="174" y="544"/>
                  </a:cubicBezTo>
                  <a:cubicBezTo>
                    <a:pt x="174" y="544"/>
                    <a:pt x="171" y="544"/>
                    <a:pt x="170" y="543"/>
                  </a:cubicBezTo>
                  <a:cubicBezTo>
                    <a:pt x="170" y="542"/>
                    <a:pt x="168" y="542"/>
                    <a:pt x="167" y="542"/>
                  </a:cubicBezTo>
                  <a:cubicBezTo>
                    <a:pt x="165" y="542"/>
                    <a:pt x="164" y="542"/>
                    <a:pt x="162" y="541"/>
                  </a:cubicBezTo>
                  <a:cubicBezTo>
                    <a:pt x="162" y="541"/>
                    <a:pt x="159" y="541"/>
                    <a:pt x="159" y="541"/>
                  </a:cubicBezTo>
                  <a:cubicBezTo>
                    <a:pt x="158" y="541"/>
                    <a:pt x="155" y="541"/>
                    <a:pt x="155" y="541"/>
                  </a:cubicBezTo>
                  <a:cubicBezTo>
                    <a:pt x="154" y="541"/>
                    <a:pt x="152" y="541"/>
                    <a:pt x="151" y="542"/>
                  </a:cubicBezTo>
                  <a:cubicBezTo>
                    <a:pt x="149" y="542"/>
                    <a:pt x="148" y="542"/>
                    <a:pt x="145" y="542"/>
                  </a:cubicBezTo>
                  <a:cubicBezTo>
                    <a:pt x="145" y="543"/>
                    <a:pt x="144" y="543"/>
                    <a:pt x="143" y="543"/>
                  </a:cubicBezTo>
                  <a:cubicBezTo>
                    <a:pt x="142" y="543"/>
                    <a:pt x="141" y="543"/>
                    <a:pt x="141" y="544"/>
                  </a:cubicBezTo>
                  <a:cubicBezTo>
                    <a:pt x="140" y="545"/>
                    <a:pt x="140" y="547"/>
                    <a:pt x="140" y="548"/>
                  </a:cubicBezTo>
                  <a:cubicBezTo>
                    <a:pt x="140" y="549"/>
                    <a:pt x="140" y="548"/>
                    <a:pt x="139" y="550"/>
                  </a:cubicBezTo>
                  <a:cubicBezTo>
                    <a:pt x="135" y="551"/>
                    <a:pt x="135" y="551"/>
                    <a:pt x="135" y="551"/>
                  </a:cubicBezTo>
                  <a:cubicBezTo>
                    <a:pt x="134" y="551"/>
                    <a:pt x="132" y="551"/>
                    <a:pt x="131" y="552"/>
                  </a:cubicBezTo>
                  <a:cubicBezTo>
                    <a:pt x="130" y="553"/>
                    <a:pt x="128" y="553"/>
                    <a:pt x="127" y="553"/>
                  </a:cubicBezTo>
                  <a:cubicBezTo>
                    <a:pt x="126" y="553"/>
                    <a:pt x="125" y="553"/>
                    <a:pt x="124" y="554"/>
                  </a:cubicBezTo>
                  <a:cubicBezTo>
                    <a:pt x="123" y="554"/>
                    <a:pt x="122" y="555"/>
                    <a:pt x="121" y="555"/>
                  </a:cubicBezTo>
                  <a:cubicBezTo>
                    <a:pt x="121" y="555"/>
                    <a:pt x="119" y="556"/>
                    <a:pt x="118" y="556"/>
                  </a:cubicBezTo>
                  <a:cubicBezTo>
                    <a:pt x="116" y="556"/>
                    <a:pt x="113" y="556"/>
                    <a:pt x="111" y="557"/>
                  </a:cubicBezTo>
                  <a:cubicBezTo>
                    <a:pt x="109" y="557"/>
                    <a:pt x="106" y="555"/>
                    <a:pt x="105" y="554"/>
                  </a:cubicBezTo>
                  <a:cubicBezTo>
                    <a:pt x="105" y="554"/>
                    <a:pt x="102" y="552"/>
                    <a:pt x="102" y="552"/>
                  </a:cubicBezTo>
                  <a:cubicBezTo>
                    <a:pt x="101" y="552"/>
                    <a:pt x="99" y="551"/>
                    <a:pt x="99" y="550"/>
                  </a:cubicBezTo>
                  <a:cubicBezTo>
                    <a:pt x="99" y="549"/>
                    <a:pt x="98" y="549"/>
                    <a:pt x="97" y="549"/>
                  </a:cubicBezTo>
                  <a:cubicBezTo>
                    <a:pt x="96" y="548"/>
                    <a:pt x="96" y="547"/>
                    <a:pt x="96" y="548"/>
                  </a:cubicBezTo>
                  <a:cubicBezTo>
                    <a:pt x="96" y="550"/>
                    <a:pt x="98" y="551"/>
                    <a:pt x="98" y="552"/>
                  </a:cubicBezTo>
                  <a:cubicBezTo>
                    <a:pt x="98" y="553"/>
                    <a:pt x="99" y="555"/>
                    <a:pt x="100" y="556"/>
                  </a:cubicBezTo>
                  <a:cubicBezTo>
                    <a:pt x="102" y="557"/>
                    <a:pt x="102" y="558"/>
                    <a:pt x="102" y="559"/>
                  </a:cubicBezTo>
                  <a:cubicBezTo>
                    <a:pt x="101" y="559"/>
                    <a:pt x="97" y="559"/>
                    <a:pt x="97" y="559"/>
                  </a:cubicBezTo>
                  <a:cubicBezTo>
                    <a:pt x="97" y="559"/>
                    <a:pt x="98" y="559"/>
                    <a:pt x="97" y="559"/>
                  </a:cubicBezTo>
                  <a:cubicBezTo>
                    <a:pt x="96" y="559"/>
                    <a:pt x="94" y="557"/>
                    <a:pt x="92" y="557"/>
                  </a:cubicBezTo>
                  <a:cubicBezTo>
                    <a:pt x="91" y="558"/>
                    <a:pt x="88" y="555"/>
                    <a:pt x="87" y="555"/>
                  </a:cubicBezTo>
                  <a:cubicBezTo>
                    <a:pt x="86" y="554"/>
                    <a:pt x="86" y="554"/>
                    <a:pt x="85" y="554"/>
                  </a:cubicBezTo>
                  <a:cubicBezTo>
                    <a:pt x="83" y="554"/>
                    <a:pt x="83" y="553"/>
                    <a:pt x="81" y="552"/>
                  </a:cubicBezTo>
                  <a:cubicBezTo>
                    <a:pt x="81" y="552"/>
                    <a:pt x="81" y="553"/>
                    <a:pt x="81" y="554"/>
                  </a:cubicBezTo>
                  <a:cubicBezTo>
                    <a:pt x="81" y="555"/>
                    <a:pt x="81" y="556"/>
                    <a:pt x="82" y="557"/>
                  </a:cubicBezTo>
                  <a:cubicBezTo>
                    <a:pt x="82" y="557"/>
                    <a:pt x="81" y="558"/>
                    <a:pt x="80" y="558"/>
                  </a:cubicBezTo>
                  <a:cubicBezTo>
                    <a:pt x="80" y="557"/>
                    <a:pt x="78" y="557"/>
                    <a:pt x="78" y="557"/>
                  </a:cubicBezTo>
                  <a:cubicBezTo>
                    <a:pt x="77" y="557"/>
                    <a:pt x="76" y="558"/>
                    <a:pt x="76" y="557"/>
                  </a:cubicBezTo>
                  <a:cubicBezTo>
                    <a:pt x="75" y="557"/>
                    <a:pt x="74" y="558"/>
                    <a:pt x="74" y="559"/>
                  </a:cubicBezTo>
                  <a:cubicBezTo>
                    <a:pt x="74" y="559"/>
                    <a:pt x="75" y="562"/>
                    <a:pt x="76" y="564"/>
                  </a:cubicBezTo>
                  <a:cubicBezTo>
                    <a:pt x="76" y="566"/>
                    <a:pt x="74" y="565"/>
                    <a:pt x="72" y="565"/>
                  </a:cubicBezTo>
                  <a:moveTo>
                    <a:pt x="390" y="573"/>
                  </a:moveTo>
                  <a:cubicBezTo>
                    <a:pt x="392" y="571"/>
                    <a:pt x="398" y="566"/>
                    <a:pt x="400" y="565"/>
                  </a:cubicBezTo>
                  <a:cubicBezTo>
                    <a:pt x="402" y="563"/>
                    <a:pt x="407" y="560"/>
                    <a:pt x="407" y="558"/>
                  </a:cubicBezTo>
                  <a:cubicBezTo>
                    <a:pt x="410" y="555"/>
                    <a:pt x="413" y="554"/>
                    <a:pt x="414" y="550"/>
                  </a:cubicBezTo>
                  <a:cubicBezTo>
                    <a:pt x="415" y="546"/>
                    <a:pt x="418" y="543"/>
                    <a:pt x="418" y="543"/>
                  </a:cubicBezTo>
                  <a:cubicBezTo>
                    <a:pt x="418" y="537"/>
                    <a:pt x="419" y="537"/>
                    <a:pt x="421" y="534"/>
                  </a:cubicBezTo>
                  <a:cubicBezTo>
                    <a:pt x="423" y="531"/>
                    <a:pt x="425" y="528"/>
                    <a:pt x="428" y="526"/>
                  </a:cubicBezTo>
                  <a:cubicBezTo>
                    <a:pt x="431" y="524"/>
                    <a:pt x="434" y="522"/>
                    <a:pt x="435" y="520"/>
                  </a:cubicBezTo>
                  <a:cubicBezTo>
                    <a:pt x="435" y="518"/>
                    <a:pt x="438" y="513"/>
                    <a:pt x="439" y="513"/>
                  </a:cubicBezTo>
                  <a:cubicBezTo>
                    <a:pt x="441" y="512"/>
                    <a:pt x="443" y="509"/>
                    <a:pt x="443" y="509"/>
                  </a:cubicBezTo>
                  <a:cubicBezTo>
                    <a:pt x="442" y="504"/>
                    <a:pt x="443" y="504"/>
                    <a:pt x="444" y="502"/>
                  </a:cubicBezTo>
                  <a:cubicBezTo>
                    <a:pt x="446" y="501"/>
                    <a:pt x="446" y="498"/>
                    <a:pt x="446" y="496"/>
                  </a:cubicBezTo>
                  <a:cubicBezTo>
                    <a:pt x="446" y="495"/>
                    <a:pt x="450" y="488"/>
                    <a:pt x="450" y="488"/>
                  </a:cubicBezTo>
                  <a:cubicBezTo>
                    <a:pt x="448" y="487"/>
                    <a:pt x="448" y="485"/>
                    <a:pt x="447" y="482"/>
                  </a:cubicBezTo>
                  <a:cubicBezTo>
                    <a:pt x="446" y="479"/>
                    <a:pt x="444" y="472"/>
                    <a:pt x="444" y="472"/>
                  </a:cubicBezTo>
                  <a:cubicBezTo>
                    <a:pt x="448" y="468"/>
                    <a:pt x="449" y="464"/>
                    <a:pt x="449" y="464"/>
                  </a:cubicBezTo>
                  <a:cubicBezTo>
                    <a:pt x="449" y="464"/>
                    <a:pt x="451" y="458"/>
                    <a:pt x="451" y="458"/>
                  </a:cubicBezTo>
                  <a:cubicBezTo>
                    <a:pt x="453" y="450"/>
                    <a:pt x="453" y="450"/>
                    <a:pt x="453" y="450"/>
                  </a:cubicBezTo>
                  <a:cubicBezTo>
                    <a:pt x="450" y="448"/>
                    <a:pt x="448" y="448"/>
                    <a:pt x="446" y="450"/>
                  </a:cubicBezTo>
                  <a:cubicBezTo>
                    <a:pt x="445" y="451"/>
                    <a:pt x="441" y="453"/>
                    <a:pt x="441" y="453"/>
                  </a:cubicBezTo>
                  <a:cubicBezTo>
                    <a:pt x="439" y="448"/>
                    <a:pt x="436" y="444"/>
                    <a:pt x="436" y="444"/>
                  </a:cubicBezTo>
                  <a:cubicBezTo>
                    <a:pt x="430" y="446"/>
                    <a:pt x="426" y="446"/>
                    <a:pt x="423" y="448"/>
                  </a:cubicBezTo>
                  <a:cubicBezTo>
                    <a:pt x="420" y="450"/>
                    <a:pt x="410" y="456"/>
                    <a:pt x="408" y="457"/>
                  </a:cubicBezTo>
                  <a:cubicBezTo>
                    <a:pt x="405" y="454"/>
                    <a:pt x="403" y="455"/>
                    <a:pt x="401" y="456"/>
                  </a:cubicBezTo>
                  <a:cubicBezTo>
                    <a:pt x="396" y="458"/>
                    <a:pt x="395" y="458"/>
                    <a:pt x="393" y="458"/>
                  </a:cubicBezTo>
                  <a:cubicBezTo>
                    <a:pt x="392" y="457"/>
                    <a:pt x="389" y="458"/>
                    <a:pt x="388" y="459"/>
                  </a:cubicBezTo>
                  <a:cubicBezTo>
                    <a:pt x="386" y="461"/>
                    <a:pt x="385" y="461"/>
                    <a:pt x="383" y="460"/>
                  </a:cubicBezTo>
                  <a:cubicBezTo>
                    <a:pt x="381" y="459"/>
                    <a:pt x="375" y="458"/>
                    <a:pt x="374" y="455"/>
                  </a:cubicBezTo>
                  <a:cubicBezTo>
                    <a:pt x="373" y="452"/>
                    <a:pt x="369" y="449"/>
                    <a:pt x="368" y="449"/>
                  </a:cubicBezTo>
                  <a:cubicBezTo>
                    <a:pt x="367" y="447"/>
                    <a:pt x="362" y="444"/>
                    <a:pt x="362" y="444"/>
                  </a:cubicBezTo>
                  <a:cubicBezTo>
                    <a:pt x="362" y="440"/>
                    <a:pt x="363" y="439"/>
                    <a:pt x="361" y="437"/>
                  </a:cubicBezTo>
                  <a:cubicBezTo>
                    <a:pt x="359" y="434"/>
                    <a:pt x="356" y="431"/>
                    <a:pt x="355" y="429"/>
                  </a:cubicBezTo>
                  <a:cubicBezTo>
                    <a:pt x="355" y="427"/>
                    <a:pt x="350" y="422"/>
                    <a:pt x="349" y="421"/>
                  </a:cubicBezTo>
                  <a:cubicBezTo>
                    <a:pt x="348" y="420"/>
                    <a:pt x="349" y="419"/>
                    <a:pt x="349" y="418"/>
                  </a:cubicBezTo>
                  <a:cubicBezTo>
                    <a:pt x="350" y="417"/>
                    <a:pt x="351" y="415"/>
                    <a:pt x="351" y="415"/>
                  </a:cubicBezTo>
                  <a:cubicBezTo>
                    <a:pt x="349" y="413"/>
                    <a:pt x="349" y="411"/>
                    <a:pt x="347" y="409"/>
                  </a:cubicBezTo>
                  <a:cubicBezTo>
                    <a:pt x="350" y="406"/>
                    <a:pt x="351" y="405"/>
                    <a:pt x="353" y="404"/>
                  </a:cubicBezTo>
                  <a:cubicBezTo>
                    <a:pt x="354" y="400"/>
                    <a:pt x="356" y="395"/>
                    <a:pt x="358" y="391"/>
                  </a:cubicBezTo>
                  <a:cubicBezTo>
                    <a:pt x="357" y="384"/>
                    <a:pt x="357" y="379"/>
                    <a:pt x="355" y="377"/>
                  </a:cubicBezTo>
                  <a:cubicBezTo>
                    <a:pt x="362" y="365"/>
                    <a:pt x="361" y="365"/>
                    <a:pt x="363" y="363"/>
                  </a:cubicBezTo>
                  <a:cubicBezTo>
                    <a:pt x="366" y="361"/>
                    <a:pt x="368" y="354"/>
                    <a:pt x="370" y="351"/>
                  </a:cubicBezTo>
                  <a:cubicBezTo>
                    <a:pt x="371" y="349"/>
                    <a:pt x="374" y="346"/>
                    <a:pt x="376" y="344"/>
                  </a:cubicBezTo>
                  <a:cubicBezTo>
                    <a:pt x="378" y="342"/>
                    <a:pt x="384" y="338"/>
                    <a:pt x="384" y="338"/>
                  </a:cubicBezTo>
                  <a:cubicBezTo>
                    <a:pt x="390" y="333"/>
                    <a:pt x="390" y="333"/>
                    <a:pt x="390" y="333"/>
                  </a:cubicBezTo>
                  <a:cubicBezTo>
                    <a:pt x="389" y="326"/>
                    <a:pt x="393" y="320"/>
                    <a:pt x="393" y="318"/>
                  </a:cubicBezTo>
                  <a:cubicBezTo>
                    <a:pt x="393" y="317"/>
                    <a:pt x="394" y="315"/>
                    <a:pt x="396" y="314"/>
                  </a:cubicBezTo>
                  <a:cubicBezTo>
                    <a:pt x="398" y="313"/>
                    <a:pt x="401" y="311"/>
                    <a:pt x="402" y="307"/>
                  </a:cubicBezTo>
                  <a:cubicBezTo>
                    <a:pt x="403" y="302"/>
                    <a:pt x="405" y="298"/>
                    <a:pt x="408" y="300"/>
                  </a:cubicBezTo>
                  <a:cubicBezTo>
                    <a:pt x="410" y="302"/>
                    <a:pt x="413" y="302"/>
                    <a:pt x="416" y="301"/>
                  </a:cubicBezTo>
                  <a:cubicBezTo>
                    <a:pt x="419" y="301"/>
                    <a:pt x="421" y="300"/>
                    <a:pt x="423" y="297"/>
                  </a:cubicBezTo>
                  <a:cubicBezTo>
                    <a:pt x="425" y="295"/>
                    <a:pt x="427" y="293"/>
                    <a:pt x="433" y="291"/>
                  </a:cubicBezTo>
                  <a:cubicBezTo>
                    <a:pt x="439" y="289"/>
                    <a:pt x="445" y="285"/>
                    <a:pt x="447" y="286"/>
                  </a:cubicBezTo>
                  <a:cubicBezTo>
                    <a:pt x="449" y="286"/>
                    <a:pt x="452" y="284"/>
                    <a:pt x="453" y="283"/>
                  </a:cubicBezTo>
                  <a:cubicBezTo>
                    <a:pt x="455" y="282"/>
                    <a:pt x="454" y="281"/>
                    <a:pt x="454" y="281"/>
                  </a:cubicBezTo>
                  <a:cubicBezTo>
                    <a:pt x="456" y="283"/>
                    <a:pt x="457" y="283"/>
                    <a:pt x="459" y="282"/>
                  </a:cubicBezTo>
                  <a:cubicBezTo>
                    <a:pt x="457" y="288"/>
                    <a:pt x="458" y="286"/>
                    <a:pt x="459" y="289"/>
                  </a:cubicBezTo>
                  <a:cubicBezTo>
                    <a:pt x="461" y="291"/>
                    <a:pt x="461" y="292"/>
                    <a:pt x="460" y="293"/>
                  </a:cubicBezTo>
                  <a:cubicBezTo>
                    <a:pt x="460" y="295"/>
                    <a:pt x="459" y="299"/>
                    <a:pt x="459" y="299"/>
                  </a:cubicBezTo>
                  <a:cubicBezTo>
                    <a:pt x="461" y="302"/>
                    <a:pt x="464" y="302"/>
                    <a:pt x="465" y="302"/>
                  </a:cubicBezTo>
                  <a:cubicBezTo>
                    <a:pt x="467" y="302"/>
                    <a:pt x="474" y="301"/>
                    <a:pt x="475" y="302"/>
                  </a:cubicBezTo>
                  <a:cubicBezTo>
                    <a:pt x="476" y="303"/>
                    <a:pt x="478" y="306"/>
                    <a:pt x="478" y="306"/>
                  </a:cubicBezTo>
                  <a:cubicBezTo>
                    <a:pt x="481" y="307"/>
                    <a:pt x="487" y="308"/>
                    <a:pt x="487" y="308"/>
                  </a:cubicBezTo>
                  <a:cubicBezTo>
                    <a:pt x="489" y="307"/>
                    <a:pt x="490" y="306"/>
                    <a:pt x="489" y="305"/>
                  </a:cubicBezTo>
                  <a:cubicBezTo>
                    <a:pt x="488" y="303"/>
                    <a:pt x="487" y="299"/>
                    <a:pt x="488" y="297"/>
                  </a:cubicBezTo>
                  <a:cubicBezTo>
                    <a:pt x="488" y="296"/>
                    <a:pt x="489" y="293"/>
                    <a:pt x="489" y="293"/>
                  </a:cubicBezTo>
                  <a:cubicBezTo>
                    <a:pt x="491" y="291"/>
                    <a:pt x="493" y="290"/>
                    <a:pt x="494" y="291"/>
                  </a:cubicBezTo>
                  <a:cubicBezTo>
                    <a:pt x="496" y="291"/>
                    <a:pt x="501" y="292"/>
                    <a:pt x="502" y="291"/>
                  </a:cubicBezTo>
                  <a:cubicBezTo>
                    <a:pt x="503" y="291"/>
                    <a:pt x="509" y="290"/>
                    <a:pt x="509" y="290"/>
                  </a:cubicBezTo>
                  <a:cubicBezTo>
                    <a:pt x="510" y="286"/>
                    <a:pt x="511" y="282"/>
                    <a:pt x="513" y="281"/>
                  </a:cubicBezTo>
                  <a:cubicBezTo>
                    <a:pt x="515" y="280"/>
                    <a:pt x="517" y="278"/>
                    <a:pt x="517" y="278"/>
                  </a:cubicBezTo>
                  <a:cubicBezTo>
                    <a:pt x="517" y="271"/>
                    <a:pt x="516" y="266"/>
                    <a:pt x="516" y="265"/>
                  </a:cubicBezTo>
                  <a:cubicBezTo>
                    <a:pt x="516" y="263"/>
                    <a:pt x="515" y="256"/>
                    <a:pt x="514" y="254"/>
                  </a:cubicBezTo>
                  <a:cubicBezTo>
                    <a:pt x="513" y="253"/>
                    <a:pt x="513" y="253"/>
                    <a:pt x="513" y="253"/>
                  </a:cubicBezTo>
                  <a:cubicBezTo>
                    <a:pt x="509" y="256"/>
                    <a:pt x="504" y="262"/>
                    <a:pt x="503" y="261"/>
                  </a:cubicBezTo>
                  <a:cubicBezTo>
                    <a:pt x="502" y="260"/>
                    <a:pt x="500" y="260"/>
                    <a:pt x="499" y="261"/>
                  </a:cubicBezTo>
                  <a:cubicBezTo>
                    <a:pt x="498" y="263"/>
                    <a:pt x="498" y="263"/>
                    <a:pt x="498" y="263"/>
                  </a:cubicBezTo>
                  <a:cubicBezTo>
                    <a:pt x="495" y="259"/>
                    <a:pt x="494" y="259"/>
                    <a:pt x="493" y="256"/>
                  </a:cubicBezTo>
                  <a:cubicBezTo>
                    <a:pt x="493" y="254"/>
                    <a:pt x="492" y="251"/>
                    <a:pt x="491" y="249"/>
                  </a:cubicBezTo>
                  <a:cubicBezTo>
                    <a:pt x="490" y="248"/>
                    <a:pt x="490" y="248"/>
                    <a:pt x="490" y="248"/>
                  </a:cubicBezTo>
                  <a:cubicBezTo>
                    <a:pt x="493" y="245"/>
                    <a:pt x="495" y="239"/>
                    <a:pt x="495" y="239"/>
                  </a:cubicBezTo>
                  <a:cubicBezTo>
                    <a:pt x="493" y="238"/>
                    <a:pt x="492" y="238"/>
                    <a:pt x="494" y="237"/>
                  </a:cubicBezTo>
                  <a:cubicBezTo>
                    <a:pt x="496" y="236"/>
                    <a:pt x="497" y="235"/>
                    <a:pt x="497" y="233"/>
                  </a:cubicBezTo>
                  <a:cubicBezTo>
                    <a:pt x="497" y="230"/>
                    <a:pt x="498" y="227"/>
                    <a:pt x="498" y="227"/>
                  </a:cubicBezTo>
                  <a:cubicBezTo>
                    <a:pt x="500" y="224"/>
                    <a:pt x="500" y="224"/>
                    <a:pt x="500" y="224"/>
                  </a:cubicBezTo>
                  <a:cubicBezTo>
                    <a:pt x="502" y="226"/>
                    <a:pt x="503" y="226"/>
                    <a:pt x="503" y="226"/>
                  </a:cubicBezTo>
                  <a:cubicBezTo>
                    <a:pt x="503" y="226"/>
                    <a:pt x="506" y="224"/>
                    <a:pt x="506" y="224"/>
                  </a:cubicBezTo>
                  <a:cubicBezTo>
                    <a:pt x="506" y="220"/>
                    <a:pt x="507" y="216"/>
                    <a:pt x="507" y="215"/>
                  </a:cubicBezTo>
                  <a:cubicBezTo>
                    <a:pt x="505" y="211"/>
                    <a:pt x="507" y="211"/>
                    <a:pt x="503" y="210"/>
                  </a:cubicBezTo>
                  <a:cubicBezTo>
                    <a:pt x="500" y="209"/>
                    <a:pt x="494" y="207"/>
                    <a:pt x="494" y="207"/>
                  </a:cubicBezTo>
                  <a:cubicBezTo>
                    <a:pt x="494" y="200"/>
                    <a:pt x="491" y="194"/>
                    <a:pt x="491" y="194"/>
                  </a:cubicBezTo>
                  <a:cubicBezTo>
                    <a:pt x="490" y="198"/>
                    <a:pt x="488" y="202"/>
                    <a:pt x="489" y="204"/>
                  </a:cubicBezTo>
                  <a:cubicBezTo>
                    <a:pt x="490" y="206"/>
                    <a:pt x="489" y="208"/>
                    <a:pt x="490" y="209"/>
                  </a:cubicBezTo>
                  <a:cubicBezTo>
                    <a:pt x="492" y="209"/>
                    <a:pt x="492" y="210"/>
                    <a:pt x="492" y="211"/>
                  </a:cubicBezTo>
                  <a:cubicBezTo>
                    <a:pt x="492" y="213"/>
                    <a:pt x="494" y="216"/>
                    <a:pt x="491" y="214"/>
                  </a:cubicBezTo>
                  <a:cubicBezTo>
                    <a:pt x="488" y="213"/>
                    <a:pt x="488" y="211"/>
                    <a:pt x="488" y="209"/>
                  </a:cubicBezTo>
                  <a:cubicBezTo>
                    <a:pt x="486" y="210"/>
                    <a:pt x="485" y="209"/>
                    <a:pt x="484" y="207"/>
                  </a:cubicBezTo>
                  <a:cubicBezTo>
                    <a:pt x="483" y="212"/>
                    <a:pt x="482" y="213"/>
                    <a:pt x="484" y="215"/>
                  </a:cubicBezTo>
                  <a:cubicBezTo>
                    <a:pt x="485" y="216"/>
                    <a:pt x="486" y="221"/>
                    <a:pt x="486" y="223"/>
                  </a:cubicBezTo>
                  <a:cubicBezTo>
                    <a:pt x="486" y="225"/>
                    <a:pt x="489" y="235"/>
                    <a:pt x="489" y="236"/>
                  </a:cubicBezTo>
                  <a:cubicBezTo>
                    <a:pt x="490" y="237"/>
                    <a:pt x="494" y="237"/>
                    <a:pt x="493" y="239"/>
                  </a:cubicBezTo>
                  <a:cubicBezTo>
                    <a:pt x="492" y="241"/>
                    <a:pt x="492" y="247"/>
                    <a:pt x="490" y="246"/>
                  </a:cubicBezTo>
                  <a:cubicBezTo>
                    <a:pt x="489" y="245"/>
                    <a:pt x="485" y="245"/>
                    <a:pt x="485" y="248"/>
                  </a:cubicBezTo>
                  <a:cubicBezTo>
                    <a:pt x="485" y="250"/>
                    <a:pt x="487" y="255"/>
                    <a:pt x="486" y="256"/>
                  </a:cubicBezTo>
                  <a:cubicBezTo>
                    <a:pt x="484" y="258"/>
                    <a:pt x="484" y="258"/>
                    <a:pt x="484" y="258"/>
                  </a:cubicBezTo>
                  <a:cubicBezTo>
                    <a:pt x="487" y="259"/>
                    <a:pt x="488" y="258"/>
                    <a:pt x="489" y="260"/>
                  </a:cubicBezTo>
                  <a:cubicBezTo>
                    <a:pt x="490" y="262"/>
                    <a:pt x="489" y="263"/>
                    <a:pt x="488" y="262"/>
                  </a:cubicBezTo>
                  <a:cubicBezTo>
                    <a:pt x="487" y="262"/>
                    <a:pt x="484" y="263"/>
                    <a:pt x="486" y="264"/>
                  </a:cubicBezTo>
                  <a:cubicBezTo>
                    <a:pt x="488" y="265"/>
                    <a:pt x="489" y="264"/>
                    <a:pt x="489" y="267"/>
                  </a:cubicBezTo>
                  <a:cubicBezTo>
                    <a:pt x="489" y="271"/>
                    <a:pt x="489" y="272"/>
                    <a:pt x="488" y="271"/>
                  </a:cubicBezTo>
                  <a:cubicBezTo>
                    <a:pt x="488" y="270"/>
                    <a:pt x="484" y="267"/>
                    <a:pt x="483" y="266"/>
                  </a:cubicBezTo>
                  <a:cubicBezTo>
                    <a:pt x="484" y="264"/>
                    <a:pt x="484" y="263"/>
                    <a:pt x="484" y="263"/>
                  </a:cubicBezTo>
                  <a:cubicBezTo>
                    <a:pt x="482" y="264"/>
                    <a:pt x="482" y="263"/>
                    <a:pt x="481" y="262"/>
                  </a:cubicBezTo>
                  <a:cubicBezTo>
                    <a:pt x="480" y="260"/>
                    <a:pt x="478" y="258"/>
                    <a:pt x="476" y="256"/>
                  </a:cubicBezTo>
                  <a:cubicBezTo>
                    <a:pt x="475" y="255"/>
                    <a:pt x="474" y="253"/>
                    <a:pt x="474" y="252"/>
                  </a:cubicBezTo>
                  <a:cubicBezTo>
                    <a:pt x="473" y="250"/>
                    <a:pt x="473" y="248"/>
                    <a:pt x="473" y="248"/>
                  </a:cubicBezTo>
                  <a:cubicBezTo>
                    <a:pt x="466" y="245"/>
                    <a:pt x="458" y="240"/>
                    <a:pt x="457" y="239"/>
                  </a:cubicBezTo>
                  <a:cubicBezTo>
                    <a:pt x="455" y="237"/>
                    <a:pt x="453" y="236"/>
                    <a:pt x="453" y="236"/>
                  </a:cubicBezTo>
                  <a:cubicBezTo>
                    <a:pt x="450" y="237"/>
                    <a:pt x="450" y="238"/>
                    <a:pt x="451" y="241"/>
                  </a:cubicBezTo>
                  <a:cubicBezTo>
                    <a:pt x="451" y="243"/>
                    <a:pt x="456" y="246"/>
                    <a:pt x="456" y="246"/>
                  </a:cubicBezTo>
                  <a:cubicBezTo>
                    <a:pt x="456" y="246"/>
                    <a:pt x="467" y="256"/>
                    <a:pt x="471" y="257"/>
                  </a:cubicBezTo>
                  <a:cubicBezTo>
                    <a:pt x="475" y="257"/>
                    <a:pt x="474" y="258"/>
                    <a:pt x="474" y="258"/>
                  </a:cubicBezTo>
                  <a:cubicBezTo>
                    <a:pt x="474" y="259"/>
                    <a:pt x="474" y="259"/>
                    <a:pt x="474" y="259"/>
                  </a:cubicBezTo>
                  <a:cubicBezTo>
                    <a:pt x="471" y="258"/>
                    <a:pt x="468" y="256"/>
                    <a:pt x="469" y="259"/>
                  </a:cubicBezTo>
                  <a:cubicBezTo>
                    <a:pt x="470" y="261"/>
                    <a:pt x="473" y="264"/>
                    <a:pt x="472" y="265"/>
                  </a:cubicBezTo>
                  <a:cubicBezTo>
                    <a:pt x="471" y="266"/>
                    <a:pt x="471" y="272"/>
                    <a:pt x="471" y="272"/>
                  </a:cubicBezTo>
                  <a:cubicBezTo>
                    <a:pt x="471" y="272"/>
                    <a:pt x="469" y="270"/>
                    <a:pt x="469" y="268"/>
                  </a:cubicBezTo>
                  <a:cubicBezTo>
                    <a:pt x="470" y="265"/>
                    <a:pt x="467" y="262"/>
                    <a:pt x="467" y="261"/>
                  </a:cubicBezTo>
                  <a:cubicBezTo>
                    <a:pt x="463" y="260"/>
                    <a:pt x="463" y="260"/>
                    <a:pt x="463" y="260"/>
                  </a:cubicBezTo>
                  <a:cubicBezTo>
                    <a:pt x="463" y="260"/>
                    <a:pt x="462" y="258"/>
                    <a:pt x="460" y="258"/>
                  </a:cubicBezTo>
                  <a:cubicBezTo>
                    <a:pt x="458" y="257"/>
                    <a:pt x="457" y="256"/>
                    <a:pt x="457" y="256"/>
                  </a:cubicBezTo>
                  <a:cubicBezTo>
                    <a:pt x="454" y="255"/>
                    <a:pt x="454" y="255"/>
                    <a:pt x="454" y="255"/>
                  </a:cubicBezTo>
                  <a:cubicBezTo>
                    <a:pt x="454" y="255"/>
                    <a:pt x="452" y="254"/>
                    <a:pt x="451" y="253"/>
                  </a:cubicBezTo>
                  <a:cubicBezTo>
                    <a:pt x="451" y="251"/>
                    <a:pt x="448" y="248"/>
                    <a:pt x="447" y="247"/>
                  </a:cubicBezTo>
                  <a:cubicBezTo>
                    <a:pt x="446" y="245"/>
                    <a:pt x="444" y="245"/>
                    <a:pt x="443" y="246"/>
                  </a:cubicBezTo>
                  <a:cubicBezTo>
                    <a:pt x="443" y="246"/>
                    <a:pt x="439" y="250"/>
                    <a:pt x="439" y="252"/>
                  </a:cubicBezTo>
                  <a:cubicBezTo>
                    <a:pt x="438" y="254"/>
                    <a:pt x="436" y="254"/>
                    <a:pt x="434" y="253"/>
                  </a:cubicBezTo>
                  <a:cubicBezTo>
                    <a:pt x="434" y="253"/>
                    <a:pt x="432" y="255"/>
                    <a:pt x="429" y="255"/>
                  </a:cubicBezTo>
                  <a:cubicBezTo>
                    <a:pt x="430" y="256"/>
                    <a:pt x="430" y="259"/>
                    <a:pt x="430" y="263"/>
                  </a:cubicBezTo>
                  <a:cubicBezTo>
                    <a:pt x="430" y="263"/>
                    <a:pt x="426" y="267"/>
                    <a:pt x="425" y="268"/>
                  </a:cubicBezTo>
                  <a:cubicBezTo>
                    <a:pt x="423" y="270"/>
                    <a:pt x="424" y="271"/>
                    <a:pt x="423" y="274"/>
                  </a:cubicBezTo>
                  <a:cubicBezTo>
                    <a:pt x="422" y="276"/>
                    <a:pt x="423" y="279"/>
                    <a:pt x="423" y="279"/>
                  </a:cubicBezTo>
                  <a:cubicBezTo>
                    <a:pt x="424" y="280"/>
                    <a:pt x="424" y="280"/>
                    <a:pt x="424" y="280"/>
                  </a:cubicBezTo>
                  <a:cubicBezTo>
                    <a:pt x="424" y="280"/>
                    <a:pt x="423" y="283"/>
                    <a:pt x="423" y="284"/>
                  </a:cubicBezTo>
                  <a:cubicBezTo>
                    <a:pt x="423" y="286"/>
                    <a:pt x="420" y="291"/>
                    <a:pt x="418" y="292"/>
                  </a:cubicBezTo>
                  <a:cubicBezTo>
                    <a:pt x="418" y="292"/>
                    <a:pt x="416" y="293"/>
                    <a:pt x="412" y="293"/>
                  </a:cubicBezTo>
                  <a:cubicBezTo>
                    <a:pt x="409" y="293"/>
                    <a:pt x="409" y="295"/>
                    <a:pt x="409" y="295"/>
                  </a:cubicBezTo>
                  <a:cubicBezTo>
                    <a:pt x="409" y="295"/>
                    <a:pt x="408" y="297"/>
                    <a:pt x="407" y="297"/>
                  </a:cubicBezTo>
                  <a:cubicBezTo>
                    <a:pt x="407" y="297"/>
                    <a:pt x="403" y="294"/>
                    <a:pt x="402" y="292"/>
                  </a:cubicBezTo>
                  <a:cubicBezTo>
                    <a:pt x="401" y="290"/>
                    <a:pt x="396" y="292"/>
                    <a:pt x="394" y="292"/>
                  </a:cubicBezTo>
                  <a:cubicBezTo>
                    <a:pt x="394" y="292"/>
                    <a:pt x="394" y="288"/>
                    <a:pt x="394" y="286"/>
                  </a:cubicBezTo>
                  <a:cubicBezTo>
                    <a:pt x="394" y="285"/>
                    <a:pt x="393" y="284"/>
                    <a:pt x="392" y="283"/>
                  </a:cubicBezTo>
                  <a:cubicBezTo>
                    <a:pt x="390" y="283"/>
                    <a:pt x="391" y="281"/>
                    <a:pt x="391" y="280"/>
                  </a:cubicBezTo>
                  <a:cubicBezTo>
                    <a:pt x="392" y="279"/>
                    <a:pt x="392" y="270"/>
                    <a:pt x="392" y="268"/>
                  </a:cubicBezTo>
                  <a:cubicBezTo>
                    <a:pt x="392" y="267"/>
                    <a:pt x="392" y="264"/>
                    <a:pt x="390" y="263"/>
                  </a:cubicBezTo>
                  <a:cubicBezTo>
                    <a:pt x="389" y="261"/>
                    <a:pt x="393" y="257"/>
                    <a:pt x="393" y="257"/>
                  </a:cubicBezTo>
                  <a:cubicBezTo>
                    <a:pt x="393" y="257"/>
                    <a:pt x="394" y="257"/>
                    <a:pt x="395" y="257"/>
                  </a:cubicBezTo>
                  <a:cubicBezTo>
                    <a:pt x="397" y="257"/>
                    <a:pt x="400" y="256"/>
                    <a:pt x="402" y="257"/>
                  </a:cubicBezTo>
                  <a:cubicBezTo>
                    <a:pt x="408" y="257"/>
                    <a:pt x="412" y="256"/>
                    <a:pt x="414" y="257"/>
                  </a:cubicBezTo>
                  <a:cubicBezTo>
                    <a:pt x="413" y="253"/>
                    <a:pt x="413" y="242"/>
                    <a:pt x="413" y="241"/>
                  </a:cubicBezTo>
                  <a:cubicBezTo>
                    <a:pt x="411" y="240"/>
                    <a:pt x="408" y="240"/>
                    <a:pt x="410" y="237"/>
                  </a:cubicBezTo>
                  <a:cubicBezTo>
                    <a:pt x="406" y="236"/>
                    <a:pt x="404" y="235"/>
                    <a:pt x="403" y="235"/>
                  </a:cubicBezTo>
                  <a:cubicBezTo>
                    <a:pt x="400" y="233"/>
                    <a:pt x="400" y="232"/>
                    <a:pt x="401" y="231"/>
                  </a:cubicBezTo>
                  <a:cubicBezTo>
                    <a:pt x="403" y="229"/>
                    <a:pt x="409" y="230"/>
                    <a:pt x="409" y="230"/>
                  </a:cubicBezTo>
                  <a:cubicBezTo>
                    <a:pt x="407" y="226"/>
                    <a:pt x="406" y="224"/>
                    <a:pt x="406" y="224"/>
                  </a:cubicBezTo>
                  <a:cubicBezTo>
                    <a:pt x="406" y="224"/>
                    <a:pt x="410" y="224"/>
                    <a:pt x="411" y="224"/>
                  </a:cubicBezTo>
                  <a:cubicBezTo>
                    <a:pt x="413" y="225"/>
                    <a:pt x="414" y="222"/>
                    <a:pt x="414" y="220"/>
                  </a:cubicBezTo>
                  <a:cubicBezTo>
                    <a:pt x="414" y="218"/>
                    <a:pt x="413" y="218"/>
                    <a:pt x="415" y="216"/>
                  </a:cubicBezTo>
                  <a:cubicBezTo>
                    <a:pt x="418" y="214"/>
                    <a:pt x="419" y="209"/>
                    <a:pt x="419" y="206"/>
                  </a:cubicBezTo>
                  <a:cubicBezTo>
                    <a:pt x="419" y="203"/>
                    <a:pt x="421" y="202"/>
                    <a:pt x="423" y="202"/>
                  </a:cubicBezTo>
                  <a:cubicBezTo>
                    <a:pt x="423" y="202"/>
                    <a:pt x="423" y="195"/>
                    <a:pt x="423" y="193"/>
                  </a:cubicBezTo>
                  <a:cubicBezTo>
                    <a:pt x="423" y="191"/>
                    <a:pt x="420" y="186"/>
                    <a:pt x="419" y="185"/>
                  </a:cubicBezTo>
                  <a:cubicBezTo>
                    <a:pt x="417" y="183"/>
                    <a:pt x="418" y="181"/>
                    <a:pt x="420" y="178"/>
                  </a:cubicBezTo>
                  <a:cubicBezTo>
                    <a:pt x="422" y="184"/>
                    <a:pt x="422" y="184"/>
                    <a:pt x="422" y="184"/>
                  </a:cubicBezTo>
                  <a:cubicBezTo>
                    <a:pt x="423" y="184"/>
                    <a:pt x="423" y="184"/>
                    <a:pt x="423" y="184"/>
                  </a:cubicBezTo>
                  <a:cubicBezTo>
                    <a:pt x="425" y="185"/>
                    <a:pt x="424" y="185"/>
                    <a:pt x="423" y="187"/>
                  </a:cubicBezTo>
                  <a:cubicBezTo>
                    <a:pt x="423" y="189"/>
                    <a:pt x="424" y="191"/>
                    <a:pt x="425" y="192"/>
                  </a:cubicBezTo>
                  <a:cubicBezTo>
                    <a:pt x="425" y="192"/>
                    <a:pt x="428" y="193"/>
                    <a:pt x="430" y="192"/>
                  </a:cubicBezTo>
                  <a:cubicBezTo>
                    <a:pt x="432" y="191"/>
                    <a:pt x="435" y="193"/>
                    <a:pt x="437" y="195"/>
                  </a:cubicBezTo>
                  <a:cubicBezTo>
                    <a:pt x="437" y="195"/>
                    <a:pt x="439" y="189"/>
                    <a:pt x="440" y="188"/>
                  </a:cubicBezTo>
                  <a:cubicBezTo>
                    <a:pt x="440" y="187"/>
                    <a:pt x="443" y="187"/>
                    <a:pt x="444" y="188"/>
                  </a:cubicBezTo>
                  <a:cubicBezTo>
                    <a:pt x="444" y="188"/>
                    <a:pt x="445" y="183"/>
                    <a:pt x="445" y="183"/>
                  </a:cubicBezTo>
                  <a:cubicBezTo>
                    <a:pt x="446" y="182"/>
                    <a:pt x="444" y="179"/>
                    <a:pt x="444" y="178"/>
                  </a:cubicBezTo>
                  <a:cubicBezTo>
                    <a:pt x="444" y="176"/>
                    <a:pt x="443" y="175"/>
                    <a:pt x="442" y="174"/>
                  </a:cubicBezTo>
                  <a:cubicBezTo>
                    <a:pt x="441" y="173"/>
                    <a:pt x="440" y="171"/>
                    <a:pt x="440" y="170"/>
                  </a:cubicBezTo>
                  <a:cubicBezTo>
                    <a:pt x="439" y="169"/>
                    <a:pt x="442" y="169"/>
                    <a:pt x="443" y="170"/>
                  </a:cubicBezTo>
                  <a:cubicBezTo>
                    <a:pt x="446" y="171"/>
                    <a:pt x="445" y="170"/>
                    <a:pt x="444" y="169"/>
                  </a:cubicBezTo>
                  <a:cubicBezTo>
                    <a:pt x="443" y="168"/>
                    <a:pt x="441" y="166"/>
                    <a:pt x="440" y="165"/>
                  </a:cubicBezTo>
                  <a:cubicBezTo>
                    <a:pt x="439" y="164"/>
                    <a:pt x="438" y="163"/>
                    <a:pt x="437" y="161"/>
                  </a:cubicBezTo>
                  <a:cubicBezTo>
                    <a:pt x="436" y="159"/>
                    <a:pt x="441" y="156"/>
                    <a:pt x="442" y="156"/>
                  </a:cubicBezTo>
                  <a:cubicBezTo>
                    <a:pt x="443" y="157"/>
                    <a:pt x="443" y="154"/>
                    <a:pt x="443" y="151"/>
                  </a:cubicBezTo>
                  <a:cubicBezTo>
                    <a:pt x="443" y="149"/>
                    <a:pt x="440" y="150"/>
                    <a:pt x="439" y="150"/>
                  </a:cubicBezTo>
                  <a:cubicBezTo>
                    <a:pt x="439" y="150"/>
                    <a:pt x="438" y="151"/>
                    <a:pt x="437" y="153"/>
                  </a:cubicBezTo>
                  <a:cubicBezTo>
                    <a:pt x="436" y="155"/>
                    <a:pt x="436" y="155"/>
                    <a:pt x="435" y="159"/>
                  </a:cubicBezTo>
                  <a:cubicBezTo>
                    <a:pt x="435" y="159"/>
                    <a:pt x="433" y="159"/>
                    <a:pt x="431" y="157"/>
                  </a:cubicBezTo>
                  <a:cubicBezTo>
                    <a:pt x="428" y="156"/>
                    <a:pt x="428" y="155"/>
                    <a:pt x="426" y="151"/>
                  </a:cubicBezTo>
                  <a:cubicBezTo>
                    <a:pt x="423" y="147"/>
                    <a:pt x="422" y="144"/>
                    <a:pt x="421" y="139"/>
                  </a:cubicBezTo>
                  <a:cubicBezTo>
                    <a:pt x="420" y="133"/>
                    <a:pt x="419" y="134"/>
                    <a:pt x="416" y="132"/>
                  </a:cubicBezTo>
                  <a:cubicBezTo>
                    <a:pt x="412" y="135"/>
                    <a:pt x="416" y="139"/>
                    <a:pt x="418" y="141"/>
                  </a:cubicBezTo>
                  <a:cubicBezTo>
                    <a:pt x="420" y="143"/>
                    <a:pt x="419" y="145"/>
                    <a:pt x="419" y="149"/>
                  </a:cubicBezTo>
                  <a:cubicBezTo>
                    <a:pt x="419" y="149"/>
                    <a:pt x="423" y="157"/>
                    <a:pt x="424" y="160"/>
                  </a:cubicBezTo>
                  <a:cubicBezTo>
                    <a:pt x="424" y="160"/>
                    <a:pt x="427" y="161"/>
                    <a:pt x="429" y="163"/>
                  </a:cubicBezTo>
                  <a:cubicBezTo>
                    <a:pt x="432" y="165"/>
                    <a:pt x="428" y="169"/>
                    <a:pt x="428" y="170"/>
                  </a:cubicBezTo>
                  <a:cubicBezTo>
                    <a:pt x="427" y="171"/>
                    <a:pt x="432" y="178"/>
                    <a:pt x="433" y="180"/>
                  </a:cubicBezTo>
                  <a:cubicBezTo>
                    <a:pt x="434" y="182"/>
                    <a:pt x="434" y="183"/>
                    <a:pt x="431" y="183"/>
                  </a:cubicBezTo>
                  <a:cubicBezTo>
                    <a:pt x="432" y="184"/>
                    <a:pt x="432" y="187"/>
                    <a:pt x="430" y="188"/>
                  </a:cubicBezTo>
                  <a:cubicBezTo>
                    <a:pt x="428" y="188"/>
                    <a:pt x="430" y="190"/>
                    <a:pt x="429" y="190"/>
                  </a:cubicBezTo>
                  <a:cubicBezTo>
                    <a:pt x="429" y="190"/>
                    <a:pt x="426" y="185"/>
                    <a:pt x="426" y="183"/>
                  </a:cubicBezTo>
                  <a:cubicBezTo>
                    <a:pt x="426" y="180"/>
                    <a:pt x="421" y="175"/>
                    <a:pt x="420" y="174"/>
                  </a:cubicBezTo>
                  <a:cubicBezTo>
                    <a:pt x="419" y="172"/>
                    <a:pt x="419" y="170"/>
                    <a:pt x="416" y="169"/>
                  </a:cubicBezTo>
                  <a:cubicBezTo>
                    <a:pt x="415" y="168"/>
                    <a:pt x="414" y="168"/>
                    <a:pt x="414" y="171"/>
                  </a:cubicBezTo>
                  <a:cubicBezTo>
                    <a:pt x="415" y="173"/>
                    <a:pt x="413" y="173"/>
                    <a:pt x="414" y="176"/>
                  </a:cubicBezTo>
                  <a:cubicBezTo>
                    <a:pt x="414" y="180"/>
                    <a:pt x="412" y="179"/>
                    <a:pt x="408" y="176"/>
                  </a:cubicBezTo>
                  <a:cubicBezTo>
                    <a:pt x="408" y="176"/>
                    <a:pt x="406" y="171"/>
                    <a:pt x="403" y="168"/>
                  </a:cubicBezTo>
                  <a:cubicBezTo>
                    <a:pt x="401" y="164"/>
                    <a:pt x="402" y="150"/>
                    <a:pt x="402" y="148"/>
                  </a:cubicBezTo>
                  <a:cubicBezTo>
                    <a:pt x="403" y="145"/>
                    <a:pt x="403" y="142"/>
                    <a:pt x="401" y="138"/>
                  </a:cubicBezTo>
                  <a:cubicBezTo>
                    <a:pt x="399" y="135"/>
                    <a:pt x="398" y="126"/>
                    <a:pt x="398" y="123"/>
                  </a:cubicBezTo>
                  <a:cubicBezTo>
                    <a:pt x="399" y="121"/>
                    <a:pt x="397" y="122"/>
                    <a:pt x="399" y="120"/>
                  </a:cubicBezTo>
                  <a:cubicBezTo>
                    <a:pt x="400" y="118"/>
                    <a:pt x="402" y="112"/>
                    <a:pt x="401" y="110"/>
                  </a:cubicBezTo>
                  <a:cubicBezTo>
                    <a:pt x="401" y="108"/>
                    <a:pt x="403" y="108"/>
                    <a:pt x="405" y="110"/>
                  </a:cubicBezTo>
                  <a:cubicBezTo>
                    <a:pt x="407" y="113"/>
                    <a:pt x="407" y="113"/>
                    <a:pt x="409" y="111"/>
                  </a:cubicBezTo>
                  <a:cubicBezTo>
                    <a:pt x="409" y="111"/>
                    <a:pt x="416" y="112"/>
                    <a:pt x="419" y="112"/>
                  </a:cubicBezTo>
                  <a:cubicBezTo>
                    <a:pt x="422" y="112"/>
                    <a:pt x="424" y="113"/>
                    <a:pt x="424" y="115"/>
                  </a:cubicBezTo>
                  <a:cubicBezTo>
                    <a:pt x="425" y="118"/>
                    <a:pt x="426" y="118"/>
                    <a:pt x="426" y="120"/>
                  </a:cubicBezTo>
                  <a:cubicBezTo>
                    <a:pt x="426" y="122"/>
                    <a:pt x="422" y="121"/>
                    <a:pt x="419" y="122"/>
                  </a:cubicBezTo>
                  <a:cubicBezTo>
                    <a:pt x="421" y="123"/>
                    <a:pt x="428" y="127"/>
                    <a:pt x="431" y="129"/>
                  </a:cubicBezTo>
                  <a:cubicBezTo>
                    <a:pt x="435" y="129"/>
                    <a:pt x="435" y="129"/>
                    <a:pt x="435" y="129"/>
                  </a:cubicBezTo>
                  <a:cubicBezTo>
                    <a:pt x="435" y="129"/>
                    <a:pt x="434" y="126"/>
                    <a:pt x="433" y="126"/>
                  </a:cubicBezTo>
                  <a:cubicBezTo>
                    <a:pt x="432" y="125"/>
                    <a:pt x="429" y="119"/>
                    <a:pt x="428" y="118"/>
                  </a:cubicBezTo>
                  <a:cubicBezTo>
                    <a:pt x="427" y="117"/>
                    <a:pt x="427" y="115"/>
                    <a:pt x="429" y="115"/>
                  </a:cubicBezTo>
                  <a:cubicBezTo>
                    <a:pt x="430" y="116"/>
                    <a:pt x="428" y="112"/>
                    <a:pt x="427" y="112"/>
                  </a:cubicBezTo>
                  <a:cubicBezTo>
                    <a:pt x="426" y="112"/>
                    <a:pt x="422" y="108"/>
                    <a:pt x="420" y="108"/>
                  </a:cubicBezTo>
                  <a:cubicBezTo>
                    <a:pt x="418" y="108"/>
                    <a:pt x="419" y="106"/>
                    <a:pt x="422" y="105"/>
                  </a:cubicBezTo>
                  <a:cubicBezTo>
                    <a:pt x="424" y="104"/>
                    <a:pt x="425" y="107"/>
                    <a:pt x="427" y="109"/>
                  </a:cubicBezTo>
                  <a:cubicBezTo>
                    <a:pt x="429" y="110"/>
                    <a:pt x="428" y="106"/>
                    <a:pt x="425" y="105"/>
                  </a:cubicBezTo>
                  <a:cubicBezTo>
                    <a:pt x="423" y="105"/>
                    <a:pt x="423" y="101"/>
                    <a:pt x="422" y="99"/>
                  </a:cubicBezTo>
                  <a:cubicBezTo>
                    <a:pt x="421" y="98"/>
                    <a:pt x="416" y="91"/>
                    <a:pt x="415" y="89"/>
                  </a:cubicBezTo>
                  <a:cubicBezTo>
                    <a:pt x="415" y="89"/>
                    <a:pt x="411" y="85"/>
                    <a:pt x="411" y="83"/>
                  </a:cubicBezTo>
                  <a:cubicBezTo>
                    <a:pt x="411" y="81"/>
                    <a:pt x="404" y="75"/>
                    <a:pt x="402" y="74"/>
                  </a:cubicBezTo>
                  <a:cubicBezTo>
                    <a:pt x="399" y="73"/>
                    <a:pt x="397" y="71"/>
                    <a:pt x="398" y="69"/>
                  </a:cubicBezTo>
                  <a:cubicBezTo>
                    <a:pt x="402" y="73"/>
                    <a:pt x="402" y="73"/>
                    <a:pt x="402" y="73"/>
                  </a:cubicBezTo>
                  <a:cubicBezTo>
                    <a:pt x="402" y="73"/>
                    <a:pt x="410" y="74"/>
                    <a:pt x="412" y="77"/>
                  </a:cubicBezTo>
                  <a:cubicBezTo>
                    <a:pt x="414" y="79"/>
                    <a:pt x="419" y="80"/>
                    <a:pt x="422" y="82"/>
                  </a:cubicBezTo>
                  <a:cubicBezTo>
                    <a:pt x="425" y="84"/>
                    <a:pt x="425" y="81"/>
                    <a:pt x="422" y="79"/>
                  </a:cubicBezTo>
                  <a:cubicBezTo>
                    <a:pt x="420" y="77"/>
                    <a:pt x="418" y="73"/>
                    <a:pt x="415" y="71"/>
                  </a:cubicBezTo>
                  <a:cubicBezTo>
                    <a:pt x="412" y="69"/>
                    <a:pt x="411" y="70"/>
                    <a:pt x="412" y="73"/>
                  </a:cubicBezTo>
                  <a:cubicBezTo>
                    <a:pt x="413" y="75"/>
                    <a:pt x="412" y="74"/>
                    <a:pt x="406" y="72"/>
                  </a:cubicBezTo>
                  <a:cubicBezTo>
                    <a:pt x="399" y="70"/>
                    <a:pt x="402" y="70"/>
                    <a:pt x="402" y="69"/>
                  </a:cubicBezTo>
                  <a:cubicBezTo>
                    <a:pt x="402" y="68"/>
                    <a:pt x="402" y="67"/>
                    <a:pt x="398" y="65"/>
                  </a:cubicBezTo>
                  <a:cubicBezTo>
                    <a:pt x="394" y="64"/>
                    <a:pt x="396" y="62"/>
                    <a:pt x="396" y="61"/>
                  </a:cubicBezTo>
                  <a:cubicBezTo>
                    <a:pt x="396" y="61"/>
                    <a:pt x="392" y="62"/>
                    <a:pt x="390" y="61"/>
                  </a:cubicBezTo>
                  <a:cubicBezTo>
                    <a:pt x="388" y="59"/>
                    <a:pt x="385" y="56"/>
                    <a:pt x="382" y="56"/>
                  </a:cubicBezTo>
                  <a:cubicBezTo>
                    <a:pt x="379" y="55"/>
                    <a:pt x="378" y="53"/>
                    <a:pt x="375" y="52"/>
                  </a:cubicBezTo>
                  <a:cubicBezTo>
                    <a:pt x="373" y="50"/>
                    <a:pt x="367" y="47"/>
                    <a:pt x="365" y="46"/>
                  </a:cubicBezTo>
                  <a:cubicBezTo>
                    <a:pt x="364" y="44"/>
                    <a:pt x="359" y="42"/>
                    <a:pt x="357" y="42"/>
                  </a:cubicBezTo>
                  <a:cubicBezTo>
                    <a:pt x="355" y="43"/>
                    <a:pt x="355" y="40"/>
                    <a:pt x="354" y="38"/>
                  </a:cubicBezTo>
                  <a:cubicBezTo>
                    <a:pt x="352" y="36"/>
                    <a:pt x="355" y="37"/>
                    <a:pt x="358" y="37"/>
                  </a:cubicBezTo>
                  <a:cubicBezTo>
                    <a:pt x="360" y="38"/>
                    <a:pt x="360" y="38"/>
                    <a:pt x="367" y="40"/>
                  </a:cubicBezTo>
                  <a:cubicBezTo>
                    <a:pt x="369" y="41"/>
                    <a:pt x="370" y="41"/>
                    <a:pt x="370" y="41"/>
                  </a:cubicBezTo>
                  <a:cubicBezTo>
                    <a:pt x="371" y="41"/>
                    <a:pt x="371" y="41"/>
                    <a:pt x="371" y="41"/>
                  </a:cubicBezTo>
                  <a:cubicBezTo>
                    <a:pt x="371" y="41"/>
                    <a:pt x="370" y="40"/>
                    <a:pt x="369" y="40"/>
                  </a:cubicBezTo>
                  <a:cubicBezTo>
                    <a:pt x="368" y="39"/>
                    <a:pt x="366" y="38"/>
                    <a:pt x="364" y="38"/>
                  </a:cubicBezTo>
                  <a:cubicBezTo>
                    <a:pt x="361" y="38"/>
                    <a:pt x="356" y="34"/>
                    <a:pt x="352" y="32"/>
                  </a:cubicBezTo>
                  <a:cubicBezTo>
                    <a:pt x="347" y="31"/>
                    <a:pt x="342" y="28"/>
                    <a:pt x="342" y="28"/>
                  </a:cubicBezTo>
                  <a:cubicBezTo>
                    <a:pt x="342" y="28"/>
                    <a:pt x="337" y="24"/>
                    <a:pt x="335" y="21"/>
                  </a:cubicBezTo>
                  <a:cubicBezTo>
                    <a:pt x="333" y="22"/>
                    <a:pt x="321" y="18"/>
                    <a:pt x="318" y="18"/>
                  </a:cubicBezTo>
                  <a:cubicBezTo>
                    <a:pt x="315" y="18"/>
                    <a:pt x="308" y="14"/>
                    <a:pt x="307" y="14"/>
                  </a:cubicBezTo>
                  <a:cubicBezTo>
                    <a:pt x="305" y="15"/>
                    <a:pt x="299" y="13"/>
                    <a:pt x="296" y="12"/>
                  </a:cubicBezTo>
                  <a:cubicBezTo>
                    <a:pt x="293" y="11"/>
                    <a:pt x="291" y="12"/>
                    <a:pt x="290" y="12"/>
                  </a:cubicBezTo>
                  <a:cubicBezTo>
                    <a:pt x="289" y="11"/>
                    <a:pt x="285" y="12"/>
                    <a:pt x="284" y="10"/>
                  </a:cubicBezTo>
                  <a:cubicBezTo>
                    <a:pt x="282" y="9"/>
                    <a:pt x="282" y="9"/>
                    <a:pt x="278" y="9"/>
                  </a:cubicBezTo>
                  <a:cubicBezTo>
                    <a:pt x="277" y="9"/>
                    <a:pt x="274" y="8"/>
                    <a:pt x="273" y="9"/>
                  </a:cubicBezTo>
                  <a:cubicBezTo>
                    <a:pt x="272" y="9"/>
                    <a:pt x="270" y="8"/>
                    <a:pt x="269" y="9"/>
                  </a:cubicBezTo>
                  <a:cubicBezTo>
                    <a:pt x="268" y="9"/>
                    <a:pt x="266" y="9"/>
                    <a:pt x="265" y="9"/>
                  </a:cubicBezTo>
                  <a:cubicBezTo>
                    <a:pt x="264" y="9"/>
                    <a:pt x="263" y="8"/>
                    <a:pt x="261" y="9"/>
                  </a:cubicBezTo>
                  <a:cubicBezTo>
                    <a:pt x="260" y="10"/>
                    <a:pt x="257" y="9"/>
                    <a:pt x="257" y="9"/>
                  </a:cubicBezTo>
                  <a:cubicBezTo>
                    <a:pt x="257" y="9"/>
                    <a:pt x="253" y="8"/>
                    <a:pt x="253" y="9"/>
                  </a:cubicBezTo>
                  <a:cubicBezTo>
                    <a:pt x="252" y="10"/>
                    <a:pt x="250" y="10"/>
                    <a:pt x="249" y="9"/>
                  </a:cubicBezTo>
                  <a:cubicBezTo>
                    <a:pt x="247" y="9"/>
                    <a:pt x="244" y="9"/>
                    <a:pt x="244" y="9"/>
                  </a:cubicBezTo>
                  <a:cubicBezTo>
                    <a:pt x="243" y="10"/>
                    <a:pt x="241" y="10"/>
                    <a:pt x="241" y="10"/>
                  </a:cubicBezTo>
                  <a:cubicBezTo>
                    <a:pt x="240" y="10"/>
                    <a:pt x="235" y="10"/>
                    <a:pt x="235" y="10"/>
                  </a:cubicBezTo>
                  <a:cubicBezTo>
                    <a:pt x="235" y="10"/>
                    <a:pt x="232" y="10"/>
                    <a:pt x="231" y="10"/>
                  </a:cubicBezTo>
                  <a:cubicBezTo>
                    <a:pt x="231" y="11"/>
                    <a:pt x="229" y="10"/>
                    <a:pt x="228" y="9"/>
                  </a:cubicBezTo>
                  <a:cubicBezTo>
                    <a:pt x="227" y="9"/>
                    <a:pt x="225" y="9"/>
                    <a:pt x="224" y="10"/>
                  </a:cubicBezTo>
                  <a:cubicBezTo>
                    <a:pt x="224" y="9"/>
                    <a:pt x="224" y="8"/>
                    <a:pt x="223" y="8"/>
                  </a:cubicBezTo>
                  <a:cubicBezTo>
                    <a:pt x="222" y="8"/>
                    <a:pt x="222" y="7"/>
                    <a:pt x="222" y="7"/>
                  </a:cubicBezTo>
                  <a:cubicBezTo>
                    <a:pt x="223" y="7"/>
                    <a:pt x="223" y="7"/>
                    <a:pt x="223" y="7"/>
                  </a:cubicBezTo>
                  <a:cubicBezTo>
                    <a:pt x="224" y="7"/>
                    <a:pt x="225" y="7"/>
                    <a:pt x="226" y="7"/>
                  </a:cubicBezTo>
                  <a:cubicBezTo>
                    <a:pt x="226" y="7"/>
                    <a:pt x="228" y="7"/>
                    <a:pt x="229" y="7"/>
                  </a:cubicBezTo>
                  <a:cubicBezTo>
                    <a:pt x="230" y="7"/>
                    <a:pt x="233" y="7"/>
                    <a:pt x="234" y="7"/>
                  </a:cubicBezTo>
                  <a:cubicBezTo>
                    <a:pt x="240" y="8"/>
                    <a:pt x="241" y="6"/>
                    <a:pt x="238" y="6"/>
                  </a:cubicBezTo>
                  <a:cubicBezTo>
                    <a:pt x="237" y="5"/>
                    <a:pt x="235" y="5"/>
                    <a:pt x="235" y="5"/>
                  </a:cubicBezTo>
                  <a:cubicBezTo>
                    <a:pt x="235" y="4"/>
                    <a:pt x="234" y="4"/>
                    <a:pt x="233" y="3"/>
                  </a:cubicBezTo>
                  <a:cubicBezTo>
                    <a:pt x="232" y="3"/>
                    <a:pt x="232" y="4"/>
                    <a:pt x="232" y="3"/>
                  </a:cubicBezTo>
                  <a:cubicBezTo>
                    <a:pt x="232" y="3"/>
                    <a:pt x="233" y="2"/>
                    <a:pt x="235" y="2"/>
                  </a:cubicBezTo>
                  <a:cubicBezTo>
                    <a:pt x="236" y="2"/>
                    <a:pt x="237" y="2"/>
                    <a:pt x="238" y="2"/>
                  </a:cubicBezTo>
                  <a:cubicBezTo>
                    <a:pt x="238" y="1"/>
                    <a:pt x="240" y="0"/>
                    <a:pt x="241" y="0"/>
                  </a:cubicBezTo>
                  <a:cubicBezTo>
                    <a:pt x="242" y="0"/>
                    <a:pt x="244" y="1"/>
                    <a:pt x="245" y="0"/>
                  </a:cubicBezTo>
                  <a:cubicBezTo>
                    <a:pt x="246" y="0"/>
                    <a:pt x="249" y="0"/>
                    <a:pt x="250" y="0"/>
                  </a:cubicBezTo>
                  <a:cubicBezTo>
                    <a:pt x="251" y="0"/>
                    <a:pt x="253" y="0"/>
                    <a:pt x="253" y="0"/>
                  </a:cubicBezTo>
                  <a:cubicBezTo>
                    <a:pt x="253" y="0"/>
                    <a:pt x="252" y="0"/>
                    <a:pt x="254" y="0"/>
                  </a:cubicBezTo>
                  <a:cubicBezTo>
                    <a:pt x="257" y="0"/>
                    <a:pt x="264" y="1"/>
                    <a:pt x="266" y="1"/>
                  </a:cubicBezTo>
                  <a:cubicBezTo>
                    <a:pt x="267" y="1"/>
                    <a:pt x="271" y="2"/>
                    <a:pt x="272" y="2"/>
                  </a:cubicBezTo>
                  <a:cubicBezTo>
                    <a:pt x="273" y="1"/>
                    <a:pt x="279" y="2"/>
                    <a:pt x="279" y="2"/>
                  </a:cubicBezTo>
                  <a:cubicBezTo>
                    <a:pt x="296" y="5"/>
                    <a:pt x="313" y="8"/>
                    <a:pt x="330" y="14"/>
                  </a:cubicBezTo>
                  <a:cubicBezTo>
                    <a:pt x="441" y="49"/>
                    <a:pt x="518" y="142"/>
                    <a:pt x="539" y="248"/>
                  </a:cubicBezTo>
                  <a:cubicBezTo>
                    <a:pt x="539" y="250"/>
                    <a:pt x="540" y="259"/>
                    <a:pt x="537" y="254"/>
                  </a:cubicBezTo>
                  <a:cubicBezTo>
                    <a:pt x="534" y="250"/>
                    <a:pt x="533" y="251"/>
                    <a:pt x="533" y="253"/>
                  </a:cubicBezTo>
                  <a:cubicBezTo>
                    <a:pt x="534" y="256"/>
                    <a:pt x="534" y="260"/>
                    <a:pt x="535" y="261"/>
                  </a:cubicBezTo>
                  <a:cubicBezTo>
                    <a:pt x="536" y="262"/>
                    <a:pt x="538" y="265"/>
                    <a:pt x="538" y="267"/>
                  </a:cubicBezTo>
                  <a:cubicBezTo>
                    <a:pt x="538" y="270"/>
                    <a:pt x="541" y="274"/>
                    <a:pt x="540" y="268"/>
                  </a:cubicBezTo>
                  <a:cubicBezTo>
                    <a:pt x="539" y="263"/>
                    <a:pt x="540" y="259"/>
                    <a:pt x="540" y="258"/>
                  </a:cubicBezTo>
                  <a:cubicBezTo>
                    <a:pt x="541" y="257"/>
                    <a:pt x="541" y="257"/>
                    <a:pt x="541" y="257"/>
                  </a:cubicBezTo>
                  <a:cubicBezTo>
                    <a:pt x="544" y="278"/>
                    <a:pt x="545" y="299"/>
                    <a:pt x="544" y="320"/>
                  </a:cubicBezTo>
                  <a:cubicBezTo>
                    <a:pt x="544" y="320"/>
                    <a:pt x="544" y="325"/>
                    <a:pt x="543" y="327"/>
                  </a:cubicBezTo>
                  <a:cubicBezTo>
                    <a:pt x="543" y="329"/>
                    <a:pt x="541" y="335"/>
                    <a:pt x="541" y="338"/>
                  </a:cubicBezTo>
                  <a:cubicBezTo>
                    <a:pt x="541" y="344"/>
                    <a:pt x="540" y="345"/>
                    <a:pt x="540" y="345"/>
                  </a:cubicBezTo>
                  <a:cubicBezTo>
                    <a:pt x="540" y="345"/>
                    <a:pt x="540" y="341"/>
                    <a:pt x="540" y="339"/>
                  </a:cubicBezTo>
                  <a:cubicBezTo>
                    <a:pt x="540" y="336"/>
                    <a:pt x="540" y="333"/>
                    <a:pt x="539" y="331"/>
                  </a:cubicBezTo>
                  <a:cubicBezTo>
                    <a:pt x="538" y="329"/>
                    <a:pt x="536" y="323"/>
                    <a:pt x="536" y="321"/>
                  </a:cubicBezTo>
                  <a:cubicBezTo>
                    <a:pt x="536" y="320"/>
                    <a:pt x="535" y="316"/>
                    <a:pt x="534" y="315"/>
                  </a:cubicBezTo>
                  <a:cubicBezTo>
                    <a:pt x="532" y="313"/>
                    <a:pt x="532" y="308"/>
                    <a:pt x="532" y="307"/>
                  </a:cubicBezTo>
                  <a:cubicBezTo>
                    <a:pt x="532" y="306"/>
                    <a:pt x="532" y="304"/>
                    <a:pt x="529" y="301"/>
                  </a:cubicBezTo>
                  <a:cubicBezTo>
                    <a:pt x="526" y="298"/>
                    <a:pt x="525" y="297"/>
                    <a:pt x="522" y="293"/>
                  </a:cubicBezTo>
                  <a:cubicBezTo>
                    <a:pt x="522" y="294"/>
                    <a:pt x="521" y="295"/>
                    <a:pt x="517" y="288"/>
                  </a:cubicBezTo>
                  <a:cubicBezTo>
                    <a:pt x="518" y="290"/>
                    <a:pt x="521" y="298"/>
                    <a:pt x="522" y="301"/>
                  </a:cubicBezTo>
                  <a:cubicBezTo>
                    <a:pt x="523" y="304"/>
                    <a:pt x="526" y="308"/>
                    <a:pt x="526" y="311"/>
                  </a:cubicBezTo>
                  <a:cubicBezTo>
                    <a:pt x="527" y="314"/>
                    <a:pt x="528" y="317"/>
                    <a:pt x="530" y="318"/>
                  </a:cubicBezTo>
                  <a:cubicBezTo>
                    <a:pt x="532" y="318"/>
                    <a:pt x="533" y="325"/>
                    <a:pt x="532" y="327"/>
                  </a:cubicBezTo>
                  <a:cubicBezTo>
                    <a:pt x="532" y="329"/>
                    <a:pt x="533" y="333"/>
                    <a:pt x="534" y="335"/>
                  </a:cubicBezTo>
                  <a:cubicBezTo>
                    <a:pt x="535" y="337"/>
                    <a:pt x="536" y="340"/>
                    <a:pt x="537" y="343"/>
                  </a:cubicBezTo>
                  <a:cubicBezTo>
                    <a:pt x="539" y="347"/>
                    <a:pt x="538" y="349"/>
                    <a:pt x="540" y="354"/>
                  </a:cubicBezTo>
                  <a:cubicBezTo>
                    <a:pt x="540" y="352"/>
                    <a:pt x="542" y="346"/>
                    <a:pt x="542" y="343"/>
                  </a:cubicBezTo>
                  <a:cubicBezTo>
                    <a:pt x="540" y="362"/>
                    <a:pt x="536" y="382"/>
                    <a:pt x="530" y="401"/>
                  </a:cubicBezTo>
                  <a:cubicBezTo>
                    <a:pt x="505" y="476"/>
                    <a:pt x="454" y="536"/>
                    <a:pt x="390" y="573"/>
                  </a:cubicBezTo>
                  <a:moveTo>
                    <a:pt x="353" y="47"/>
                  </a:moveTo>
                  <a:cubicBezTo>
                    <a:pt x="353" y="47"/>
                    <a:pt x="353" y="47"/>
                    <a:pt x="352" y="48"/>
                  </a:cubicBezTo>
                  <a:cubicBezTo>
                    <a:pt x="350" y="48"/>
                    <a:pt x="353" y="49"/>
                    <a:pt x="355" y="49"/>
                  </a:cubicBezTo>
                  <a:cubicBezTo>
                    <a:pt x="358" y="50"/>
                    <a:pt x="355" y="48"/>
                    <a:pt x="353" y="47"/>
                  </a:cubicBezTo>
                  <a:moveTo>
                    <a:pt x="357" y="46"/>
                  </a:moveTo>
                  <a:cubicBezTo>
                    <a:pt x="355" y="45"/>
                    <a:pt x="354" y="44"/>
                    <a:pt x="354" y="46"/>
                  </a:cubicBezTo>
                  <a:cubicBezTo>
                    <a:pt x="354" y="47"/>
                    <a:pt x="356" y="48"/>
                    <a:pt x="358" y="48"/>
                  </a:cubicBezTo>
                  <a:cubicBezTo>
                    <a:pt x="359" y="48"/>
                    <a:pt x="358" y="47"/>
                    <a:pt x="357" y="46"/>
                  </a:cubicBezTo>
                  <a:moveTo>
                    <a:pt x="355" y="45"/>
                  </a:moveTo>
                  <a:cubicBezTo>
                    <a:pt x="357" y="45"/>
                    <a:pt x="358" y="46"/>
                    <a:pt x="356" y="44"/>
                  </a:cubicBezTo>
                  <a:cubicBezTo>
                    <a:pt x="354" y="43"/>
                    <a:pt x="353" y="41"/>
                    <a:pt x="353" y="42"/>
                  </a:cubicBezTo>
                  <a:cubicBezTo>
                    <a:pt x="353" y="43"/>
                    <a:pt x="354" y="45"/>
                    <a:pt x="355" y="45"/>
                  </a:cubicBezTo>
                  <a:moveTo>
                    <a:pt x="408" y="89"/>
                  </a:moveTo>
                  <a:cubicBezTo>
                    <a:pt x="411" y="91"/>
                    <a:pt x="413" y="91"/>
                    <a:pt x="412" y="89"/>
                  </a:cubicBezTo>
                  <a:cubicBezTo>
                    <a:pt x="410" y="86"/>
                    <a:pt x="409" y="85"/>
                    <a:pt x="407" y="85"/>
                  </a:cubicBezTo>
                  <a:cubicBezTo>
                    <a:pt x="404" y="85"/>
                    <a:pt x="400" y="81"/>
                    <a:pt x="398" y="79"/>
                  </a:cubicBezTo>
                  <a:cubicBezTo>
                    <a:pt x="395" y="78"/>
                    <a:pt x="387" y="71"/>
                    <a:pt x="386" y="69"/>
                  </a:cubicBezTo>
                  <a:cubicBezTo>
                    <a:pt x="385" y="68"/>
                    <a:pt x="383" y="66"/>
                    <a:pt x="384" y="68"/>
                  </a:cubicBezTo>
                  <a:cubicBezTo>
                    <a:pt x="385" y="71"/>
                    <a:pt x="394" y="79"/>
                    <a:pt x="396" y="81"/>
                  </a:cubicBezTo>
                  <a:cubicBezTo>
                    <a:pt x="398" y="84"/>
                    <a:pt x="398" y="85"/>
                    <a:pt x="400" y="84"/>
                  </a:cubicBezTo>
                  <a:cubicBezTo>
                    <a:pt x="400" y="84"/>
                    <a:pt x="403" y="87"/>
                    <a:pt x="404" y="89"/>
                  </a:cubicBezTo>
                  <a:cubicBezTo>
                    <a:pt x="406" y="91"/>
                    <a:pt x="406" y="90"/>
                    <a:pt x="408" y="89"/>
                  </a:cubicBezTo>
                  <a:moveTo>
                    <a:pt x="390" y="181"/>
                  </a:moveTo>
                  <a:cubicBezTo>
                    <a:pt x="385" y="182"/>
                    <a:pt x="385" y="182"/>
                    <a:pt x="385" y="182"/>
                  </a:cubicBezTo>
                  <a:cubicBezTo>
                    <a:pt x="385" y="182"/>
                    <a:pt x="386" y="186"/>
                    <a:pt x="386" y="188"/>
                  </a:cubicBezTo>
                  <a:cubicBezTo>
                    <a:pt x="386" y="190"/>
                    <a:pt x="388" y="194"/>
                    <a:pt x="388" y="195"/>
                  </a:cubicBezTo>
                  <a:cubicBezTo>
                    <a:pt x="388" y="197"/>
                    <a:pt x="389" y="197"/>
                    <a:pt x="390" y="197"/>
                  </a:cubicBezTo>
                  <a:cubicBezTo>
                    <a:pt x="392" y="197"/>
                    <a:pt x="394" y="197"/>
                    <a:pt x="396" y="199"/>
                  </a:cubicBezTo>
                  <a:cubicBezTo>
                    <a:pt x="396" y="199"/>
                    <a:pt x="395" y="200"/>
                    <a:pt x="396" y="201"/>
                  </a:cubicBezTo>
                  <a:cubicBezTo>
                    <a:pt x="396" y="202"/>
                    <a:pt x="397" y="204"/>
                    <a:pt x="398" y="205"/>
                  </a:cubicBezTo>
                  <a:cubicBezTo>
                    <a:pt x="398" y="207"/>
                    <a:pt x="399" y="207"/>
                    <a:pt x="398" y="208"/>
                  </a:cubicBezTo>
                  <a:cubicBezTo>
                    <a:pt x="398" y="209"/>
                    <a:pt x="397" y="211"/>
                    <a:pt x="395" y="212"/>
                  </a:cubicBezTo>
                  <a:cubicBezTo>
                    <a:pt x="394" y="212"/>
                    <a:pt x="394" y="214"/>
                    <a:pt x="395" y="215"/>
                  </a:cubicBezTo>
                  <a:cubicBezTo>
                    <a:pt x="395" y="215"/>
                    <a:pt x="397" y="214"/>
                    <a:pt x="397" y="214"/>
                  </a:cubicBezTo>
                  <a:cubicBezTo>
                    <a:pt x="398" y="213"/>
                    <a:pt x="398" y="215"/>
                    <a:pt x="399" y="216"/>
                  </a:cubicBezTo>
                  <a:cubicBezTo>
                    <a:pt x="400" y="217"/>
                    <a:pt x="399" y="217"/>
                    <a:pt x="398" y="219"/>
                  </a:cubicBezTo>
                  <a:cubicBezTo>
                    <a:pt x="398" y="221"/>
                    <a:pt x="398" y="221"/>
                    <a:pt x="396" y="222"/>
                  </a:cubicBezTo>
                  <a:cubicBezTo>
                    <a:pt x="397" y="223"/>
                    <a:pt x="399" y="222"/>
                    <a:pt x="400" y="222"/>
                  </a:cubicBezTo>
                  <a:cubicBezTo>
                    <a:pt x="401" y="222"/>
                    <a:pt x="403" y="222"/>
                    <a:pt x="404" y="220"/>
                  </a:cubicBezTo>
                  <a:cubicBezTo>
                    <a:pt x="404" y="219"/>
                    <a:pt x="407" y="218"/>
                    <a:pt x="408" y="218"/>
                  </a:cubicBezTo>
                  <a:cubicBezTo>
                    <a:pt x="410" y="218"/>
                    <a:pt x="412" y="217"/>
                    <a:pt x="412" y="217"/>
                  </a:cubicBezTo>
                  <a:cubicBezTo>
                    <a:pt x="412" y="214"/>
                    <a:pt x="412" y="210"/>
                    <a:pt x="412" y="209"/>
                  </a:cubicBezTo>
                  <a:cubicBezTo>
                    <a:pt x="409" y="209"/>
                    <a:pt x="407" y="208"/>
                    <a:pt x="407" y="208"/>
                  </a:cubicBezTo>
                  <a:cubicBezTo>
                    <a:pt x="407" y="205"/>
                    <a:pt x="407" y="204"/>
                    <a:pt x="406" y="203"/>
                  </a:cubicBezTo>
                  <a:cubicBezTo>
                    <a:pt x="404" y="202"/>
                    <a:pt x="403" y="201"/>
                    <a:pt x="403" y="200"/>
                  </a:cubicBezTo>
                  <a:cubicBezTo>
                    <a:pt x="402" y="198"/>
                    <a:pt x="401" y="198"/>
                    <a:pt x="400" y="196"/>
                  </a:cubicBezTo>
                  <a:cubicBezTo>
                    <a:pt x="399" y="195"/>
                    <a:pt x="396" y="194"/>
                    <a:pt x="396" y="194"/>
                  </a:cubicBezTo>
                  <a:cubicBezTo>
                    <a:pt x="394" y="193"/>
                    <a:pt x="394" y="193"/>
                    <a:pt x="394" y="193"/>
                  </a:cubicBezTo>
                  <a:cubicBezTo>
                    <a:pt x="395" y="190"/>
                    <a:pt x="395" y="185"/>
                    <a:pt x="394" y="184"/>
                  </a:cubicBezTo>
                  <a:cubicBezTo>
                    <a:pt x="392" y="184"/>
                    <a:pt x="390" y="185"/>
                    <a:pt x="389" y="184"/>
                  </a:cubicBezTo>
                  <a:lnTo>
                    <a:pt x="390" y="181"/>
                  </a:lnTo>
                  <a:close/>
                  <a:moveTo>
                    <a:pt x="389" y="204"/>
                  </a:moveTo>
                  <a:cubicBezTo>
                    <a:pt x="389" y="204"/>
                    <a:pt x="388" y="202"/>
                    <a:pt x="390" y="201"/>
                  </a:cubicBezTo>
                  <a:cubicBezTo>
                    <a:pt x="390" y="201"/>
                    <a:pt x="388" y="197"/>
                    <a:pt x="387" y="197"/>
                  </a:cubicBezTo>
                  <a:cubicBezTo>
                    <a:pt x="386" y="197"/>
                    <a:pt x="384" y="197"/>
                    <a:pt x="384" y="199"/>
                  </a:cubicBezTo>
                  <a:cubicBezTo>
                    <a:pt x="384" y="199"/>
                    <a:pt x="384" y="199"/>
                    <a:pt x="383" y="198"/>
                  </a:cubicBezTo>
                  <a:cubicBezTo>
                    <a:pt x="382" y="196"/>
                    <a:pt x="383" y="201"/>
                    <a:pt x="383" y="203"/>
                  </a:cubicBezTo>
                  <a:cubicBezTo>
                    <a:pt x="383" y="203"/>
                    <a:pt x="382" y="203"/>
                    <a:pt x="380" y="203"/>
                  </a:cubicBezTo>
                  <a:cubicBezTo>
                    <a:pt x="378" y="204"/>
                    <a:pt x="379" y="205"/>
                    <a:pt x="380" y="207"/>
                  </a:cubicBezTo>
                  <a:cubicBezTo>
                    <a:pt x="380" y="208"/>
                    <a:pt x="380" y="208"/>
                    <a:pt x="383" y="208"/>
                  </a:cubicBezTo>
                  <a:cubicBezTo>
                    <a:pt x="383" y="208"/>
                    <a:pt x="381" y="212"/>
                    <a:pt x="380" y="213"/>
                  </a:cubicBezTo>
                  <a:cubicBezTo>
                    <a:pt x="379" y="214"/>
                    <a:pt x="379" y="214"/>
                    <a:pt x="381" y="216"/>
                  </a:cubicBezTo>
                  <a:cubicBezTo>
                    <a:pt x="381" y="216"/>
                    <a:pt x="384" y="216"/>
                    <a:pt x="385" y="215"/>
                  </a:cubicBezTo>
                  <a:cubicBezTo>
                    <a:pt x="386" y="214"/>
                    <a:pt x="388" y="213"/>
                    <a:pt x="390" y="213"/>
                  </a:cubicBezTo>
                  <a:cubicBezTo>
                    <a:pt x="391" y="213"/>
                    <a:pt x="390" y="210"/>
                    <a:pt x="390" y="209"/>
                  </a:cubicBezTo>
                  <a:cubicBezTo>
                    <a:pt x="389" y="208"/>
                    <a:pt x="389" y="205"/>
                    <a:pt x="389" y="204"/>
                  </a:cubicBezTo>
                  <a:moveTo>
                    <a:pt x="433" y="274"/>
                  </a:moveTo>
                  <a:cubicBezTo>
                    <a:pt x="433" y="272"/>
                    <a:pt x="432" y="273"/>
                    <a:pt x="431" y="274"/>
                  </a:cubicBezTo>
                  <a:cubicBezTo>
                    <a:pt x="430" y="275"/>
                    <a:pt x="432" y="275"/>
                    <a:pt x="432" y="276"/>
                  </a:cubicBezTo>
                  <a:cubicBezTo>
                    <a:pt x="433" y="276"/>
                    <a:pt x="433" y="274"/>
                    <a:pt x="433" y="274"/>
                  </a:cubicBezTo>
                  <a:moveTo>
                    <a:pt x="468" y="271"/>
                  </a:moveTo>
                  <a:cubicBezTo>
                    <a:pt x="468" y="271"/>
                    <a:pt x="466" y="272"/>
                    <a:pt x="465" y="273"/>
                  </a:cubicBezTo>
                  <a:cubicBezTo>
                    <a:pt x="464" y="274"/>
                    <a:pt x="463" y="274"/>
                    <a:pt x="463" y="275"/>
                  </a:cubicBezTo>
                  <a:cubicBezTo>
                    <a:pt x="462" y="275"/>
                    <a:pt x="462" y="277"/>
                    <a:pt x="464" y="277"/>
                  </a:cubicBezTo>
                  <a:cubicBezTo>
                    <a:pt x="465" y="276"/>
                    <a:pt x="467" y="278"/>
                    <a:pt x="469" y="278"/>
                  </a:cubicBezTo>
                  <a:cubicBezTo>
                    <a:pt x="470" y="278"/>
                    <a:pt x="471" y="276"/>
                    <a:pt x="470" y="275"/>
                  </a:cubicBezTo>
                  <a:cubicBezTo>
                    <a:pt x="470" y="274"/>
                    <a:pt x="468" y="272"/>
                    <a:pt x="468" y="271"/>
                  </a:cubicBezTo>
                  <a:moveTo>
                    <a:pt x="447" y="255"/>
                  </a:moveTo>
                  <a:cubicBezTo>
                    <a:pt x="447" y="254"/>
                    <a:pt x="446" y="251"/>
                    <a:pt x="446" y="253"/>
                  </a:cubicBezTo>
                  <a:cubicBezTo>
                    <a:pt x="446" y="254"/>
                    <a:pt x="444" y="255"/>
                    <a:pt x="445" y="256"/>
                  </a:cubicBezTo>
                  <a:cubicBezTo>
                    <a:pt x="446" y="257"/>
                    <a:pt x="447" y="260"/>
                    <a:pt x="447" y="260"/>
                  </a:cubicBezTo>
                  <a:cubicBezTo>
                    <a:pt x="447" y="260"/>
                    <a:pt x="447" y="262"/>
                    <a:pt x="447" y="263"/>
                  </a:cubicBezTo>
                  <a:cubicBezTo>
                    <a:pt x="446" y="264"/>
                    <a:pt x="446" y="264"/>
                    <a:pt x="447" y="265"/>
                  </a:cubicBezTo>
                  <a:cubicBezTo>
                    <a:pt x="448" y="266"/>
                    <a:pt x="449" y="269"/>
                    <a:pt x="449" y="270"/>
                  </a:cubicBezTo>
                  <a:cubicBezTo>
                    <a:pt x="449" y="271"/>
                    <a:pt x="449" y="276"/>
                    <a:pt x="450" y="274"/>
                  </a:cubicBezTo>
                  <a:cubicBezTo>
                    <a:pt x="452" y="272"/>
                    <a:pt x="453" y="272"/>
                    <a:pt x="452" y="271"/>
                  </a:cubicBezTo>
                  <a:cubicBezTo>
                    <a:pt x="451" y="269"/>
                    <a:pt x="450" y="268"/>
                    <a:pt x="450" y="266"/>
                  </a:cubicBezTo>
                  <a:cubicBezTo>
                    <a:pt x="450" y="265"/>
                    <a:pt x="449" y="264"/>
                    <a:pt x="449" y="263"/>
                  </a:cubicBezTo>
                  <a:cubicBezTo>
                    <a:pt x="448" y="262"/>
                    <a:pt x="447" y="260"/>
                    <a:pt x="448" y="258"/>
                  </a:cubicBezTo>
                  <a:cubicBezTo>
                    <a:pt x="448" y="257"/>
                    <a:pt x="447" y="255"/>
                    <a:pt x="447" y="255"/>
                  </a:cubicBezTo>
                  <a:moveTo>
                    <a:pt x="363" y="81"/>
                  </a:moveTo>
                  <a:cubicBezTo>
                    <a:pt x="363" y="81"/>
                    <a:pt x="363" y="82"/>
                    <a:pt x="363" y="81"/>
                  </a:cubicBezTo>
                  <a:cubicBezTo>
                    <a:pt x="363" y="79"/>
                    <a:pt x="362" y="80"/>
                    <a:pt x="359" y="80"/>
                  </a:cubicBezTo>
                  <a:cubicBezTo>
                    <a:pt x="357" y="81"/>
                    <a:pt x="356" y="83"/>
                    <a:pt x="358" y="83"/>
                  </a:cubicBezTo>
                  <a:cubicBezTo>
                    <a:pt x="361" y="83"/>
                    <a:pt x="364" y="84"/>
                    <a:pt x="365" y="84"/>
                  </a:cubicBezTo>
                  <a:lnTo>
                    <a:pt x="363" y="81"/>
                  </a:lnTo>
                  <a:close/>
                  <a:moveTo>
                    <a:pt x="371" y="89"/>
                  </a:moveTo>
                  <a:cubicBezTo>
                    <a:pt x="369" y="87"/>
                    <a:pt x="368" y="87"/>
                    <a:pt x="370" y="89"/>
                  </a:cubicBezTo>
                  <a:cubicBezTo>
                    <a:pt x="371" y="90"/>
                    <a:pt x="372" y="91"/>
                    <a:pt x="372" y="91"/>
                  </a:cubicBezTo>
                  <a:cubicBezTo>
                    <a:pt x="372" y="91"/>
                    <a:pt x="373" y="89"/>
                    <a:pt x="371" y="89"/>
                  </a:cubicBezTo>
                  <a:moveTo>
                    <a:pt x="366" y="91"/>
                  </a:moveTo>
                  <a:cubicBezTo>
                    <a:pt x="366" y="93"/>
                    <a:pt x="364" y="92"/>
                    <a:pt x="366" y="93"/>
                  </a:cubicBezTo>
                  <a:cubicBezTo>
                    <a:pt x="368" y="94"/>
                    <a:pt x="371" y="95"/>
                    <a:pt x="369" y="93"/>
                  </a:cubicBezTo>
                  <a:cubicBezTo>
                    <a:pt x="367" y="90"/>
                    <a:pt x="365" y="86"/>
                    <a:pt x="365" y="86"/>
                  </a:cubicBezTo>
                  <a:cubicBezTo>
                    <a:pt x="365" y="86"/>
                    <a:pt x="358" y="84"/>
                    <a:pt x="357" y="85"/>
                  </a:cubicBezTo>
                  <a:cubicBezTo>
                    <a:pt x="357" y="86"/>
                    <a:pt x="357" y="88"/>
                    <a:pt x="359" y="89"/>
                  </a:cubicBezTo>
                  <a:cubicBezTo>
                    <a:pt x="361" y="90"/>
                    <a:pt x="364" y="91"/>
                    <a:pt x="366" y="91"/>
                  </a:cubicBezTo>
                  <a:moveTo>
                    <a:pt x="341" y="151"/>
                  </a:moveTo>
                  <a:cubicBezTo>
                    <a:pt x="341" y="151"/>
                    <a:pt x="338" y="155"/>
                    <a:pt x="341" y="155"/>
                  </a:cubicBezTo>
                  <a:cubicBezTo>
                    <a:pt x="344" y="156"/>
                    <a:pt x="345" y="156"/>
                    <a:pt x="348" y="156"/>
                  </a:cubicBezTo>
                  <a:cubicBezTo>
                    <a:pt x="350" y="156"/>
                    <a:pt x="352" y="154"/>
                    <a:pt x="354" y="155"/>
                  </a:cubicBezTo>
                  <a:cubicBezTo>
                    <a:pt x="356" y="155"/>
                    <a:pt x="357" y="154"/>
                    <a:pt x="357" y="153"/>
                  </a:cubicBezTo>
                  <a:cubicBezTo>
                    <a:pt x="358" y="151"/>
                    <a:pt x="360" y="151"/>
                    <a:pt x="357" y="147"/>
                  </a:cubicBezTo>
                  <a:cubicBezTo>
                    <a:pt x="354" y="144"/>
                    <a:pt x="352" y="142"/>
                    <a:pt x="351" y="145"/>
                  </a:cubicBezTo>
                  <a:cubicBezTo>
                    <a:pt x="344" y="144"/>
                    <a:pt x="343" y="147"/>
                    <a:pt x="341" y="145"/>
                  </a:cubicBezTo>
                  <a:cubicBezTo>
                    <a:pt x="339" y="143"/>
                    <a:pt x="338" y="141"/>
                    <a:pt x="336" y="144"/>
                  </a:cubicBezTo>
                  <a:cubicBezTo>
                    <a:pt x="335" y="147"/>
                    <a:pt x="335" y="147"/>
                    <a:pt x="335" y="147"/>
                  </a:cubicBezTo>
                  <a:cubicBezTo>
                    <a:pt x="338" y="148"/>
                    <a:pt x="338" y="151"/>
                    <a:pt x="341" y="151"/>
                  </a:cubicBezTo>
                  <a:moveTo>
                    <a:pt x="267" y="66"/>
                  </a:moveTo>
                  <a:cubicBezTo>
                    <a:pt x="268" y="66"/>
                    <a:pt x="273" y="67"/>
                    <a:pt x="273" y="67"/>
                  </a:cubicBezTo>
                  <a:cubicBezTo>
                    <a:pt x="274" y="67"/>
                    <a:pt x="275" y="67"/>
                    <a:pt x="275" y="67"/>
                  </a:cubicBezTo>
                  <a:cubicBezTo>
                    <a:pt x="275" y="67"/>
                    <a:pt x="275" y="69"/>
                    <a:pt x="275" y="67"/>
                  </a:cubicBezTo>
                  <a:cubicBezTo>
                    <a:pt x="275" y="66"/>
                    <a:pt x="276" y="65"/>
                    <a:pt x="276" y="65"/>
                  </a:cubicBezTo>
                  <a:cubicBezTo>
                    <a:pt x="277" y="64"/>
                    <a:pt x="279" y="61"/>
                    <a:pt x="279" y="61"/>
                  </a:cubicBezTo>
                  <a:cubicBezTo>
                    <a:pt x="276" y="60"/>
                    <a:pt x="275" y="60"/>
                    <a:pt x="274" y="60"/>
                  </a:cubicBezTo>
                  <a:cubicBezTo>
                    <a:pt x="273" y="61"/>
                    <a:pt x="271" y="61"/>
                    <a:pt x="270" y="61"/>
                  </a:cubicBezTo>
                  <a:cubicBezTo>
                    <a:pt x="269" y="61"/>
                    <a:pt x="268" y="63"/>
                    <a:pt x="268" y="64"/>
                  </a:cubicBezTo>
                  <a:cubicBezTo>
                    <a:pt x="267" y="65"/>
                    <a:pt x="263" y="66"/>
                    <a:pt x="267" y="66"/>
                  </a:cubicBezTo>
                  <a:moveTo>
                    <a:pt x="247" y="52"/>
                  </a:moveTo>
                  <a:cubicBezTo>
                    <a:pt x="247" y="53"/>
                    <a:pt x="249" y="55"/>
                    <a:pt x="249" y="55"/>
                  </a:cubicBezTo>
                  <a:cubicBezTo>
                    <a:pt x="249" y="55"/>
                    <a:pt x="251" y="55"/>
                    <a:pt x="250" y="56"/>
                  </a:cubicBezTo>
                  <a:cubicBezTo>
                    <a:pt x="249" y="57"/>
                    <a:pt x="248" y="58"/>
                    <a:pt x="248" y="58"/>
                  </a:cubicBezTo>
                  <a:cubicBezTo>
                    <a:pt x="247" y="59"/>
                    <a:pt x="246" y="59"/>
                    <a:pt x="246" y="59"/>
                  </a:cubicBezTo>
                  <a:cubicBezTo>
                    <a:pt x="245" y="58"/>
                    <a:pt x="243" y="59"/>
                    <a:pt x="243" y="59"/>
                  </a:cubicBezTo>
                  <a:cubicBezTo>
                    <a:pt x="243" y="59"/>
                    <a:pt x="244" y="61"/>
                    <a:pt x="243" y="59"/>
                  </a:cubicBezTo>
                  <a:cubicBezTo>
                    <a:pt x="242" y="57"/>
                    <a:pt x="241" y="56"/>
                    <a:pt x="240" y="56"/>
                  </a:cubicBezTo>
                  <a:cubicBezTo>
                    <a:pt x="239" y="56"/>
                    <a:pt x="239" y="55"/>
                    <a:pt x="238" y="54"/>
                  </a:cubicBezTo>
                  <a:cubicBezTo>
                    <a:pt x="238" y="54"/>
                    <a:pt x="236" y="53"/>
                    <a:pt x="238" y="52"/>
                  </a:cubicBezTo>
                  <a:cubicBezTo>
                    <a:pt x="240" y="52"/>
                    <a:pt x="240" y="51"/>
                    <a:pt x="241" y="51"/>
                  </a:cubicBezTo>
                  <a:cubicBezTo>
                    <a:pt x="242" y="51"/>
                    <a:pt x="243" y="51"/>
                    <a:pt x="244" y="50"/>
                  </a:cubicBezTo>
                  <a:cubicBezTo>
                    <a:pt x="245" y="50"/>
                    <a:pt x="246" y="51"/>
                    <a:pt x="247" y="52"/>
                  </a:cubicBezTo>
                  <a:moveTo>
                    <a:pt x="250" y="50"/>
                  </a:moveTo>
                  <a:cubicBezTo>
                    <a:pt x="251" y="50"/>
                    <a:pt x="252" y="50"/>
                    <a:pt x="251" y="49"/>
                  </a:cubicBezTo>
                  <a:cubicBezTo>
                    <a:pt x="250" y="49"/>
                    <a:pt x="250" y="48"/>
                    <a:pt x="249" y="48"/>
                  </a:cubicBezTo>
                  <a:cubicBezTo>
                    <a:pt x="246" y="47"/>
                    <a:pt x="245" y="46"/>
                    <a:pt x="245" y="46"/>
                  </a:cubicBezTo>
                  <a:cubicBezTo>
                    <a:pt x="245" y="46"/>
                    <a:pt x="244" y="46"/>
                    <a:pt x="244" y="47"/>
                  </a:cubicBezTo>
                  <a:cubicBezTo>
                    <a:pt x="243" y="47"/>
                    <a:pt x="242" y="48"/>
                    <a:pt x="244" y="48"/>
                  </a:cubicBezTo>
                  <a:cubicBezTo>
                    <a:pt x="245" y="48"/>
                    <a:pt x="246" y="49"/>
                    <a:pt x="247" y="49"/>
                  </a:cubicBezTo>
                  <a:cubicBezTo>
                    <a:pt x="247" y="49"/>
                    <a:pt x="250" y="50"/>
                    <a:pt x="250" y="50"/>
                  </a:cubicBezTo>
                  <a:moveTo>
                    <a:pt x="252" y="64"/>
                  </a:moveTo>
                  <a:cubicBezTo>
                    <a:pt x="253" y="64"/>
                    <a:pt x="255" y="63"/>
                    <a:pt x="254" y="62"/>
                  </a:cubicBezTo>
                  <a:cubicBezTo>
                    <a:pt x="252" y="61"/>
                    <a:pt x="252" y="61"/>
                    <a:pt x="251" y="61"/>
                  </a:cubicBezTo>
                  <a:cubicBezTo>
                    <a:pt x="249" y="61"/>
                    <a:pt x="247" y="61"/>
                    <a:pt x="247" y="61"/>
                  </a:cubicBezTo>
                  <a:cubicBezTo>
                    <a:pt x="246" y="62"/>
                    <a:pt x="245" y="63"/>
                    <a:pt x="246" y="63"/>
                  </a:cubicBezTo>
                  <a:cubicBezTo>
                    <a:pt x="247" y="64"/>
                    <a:pt x="248" y="65"/>
                    <a:pt x="248" y="65"/>
                  </a:cubicBezTo>
                  <a:cubicBezTo>
                    <a:pt x="249" y="64"/>
                    <a:pt x="252" y="64"/>
                    <a:pt x="252" y="64"/>
                  </a:cubicBezTo>
                  <a:moveTo>
                    <a:pt x="261" y="59"/>
                  </a:moveTo>
                  <a:cubicBezTo>
                    <a:pt x="259" y="60"/>
                    <a:pt x="259" y="61"/>
                    <a:pt x="260" y="61"/>
                  </a:cubicBezTo>
                  <a:cubicBezTo>
                    <a:pt x="261" y="60"/>
                    <a:pt x="262" y="60"/>
                    <a:pt x="263" y="60"/>
                  </a:cubicBezTo>
                  <a:cubicBezTo>
                    <a:pt x="264" y="60"/>
                    <a:pt x="264" y="59"/>
                    <a:pt x="264" y="58"/>
                  </a:cubicBezTo>
                  <a:cubicBezTo>
                    <a:pt x="265" y="56"/>
                    <a:pt x="265" y="57"/>
                    <a:pt x="264" y="56"/>
                  </a:cubicBezTo>
                  <a:cubicBezTo>
                    <a:pt x="264" y="56"/>
                    <a:pt x="262" y="56"/>
                    <a:pt x="260" y="56"/>
                  </a:cubicBezTo>
                  <a:cubicBezTo>
                    <a:pt x="258" y="56"/>
                    <a:pt x="262" y="59"/>
                    <a:pt x="261" y="59"/>
                  </a:cubicBezTo>
                  <a:moveTo>
                    <a:pt x="257" y="54"/>
                  </a:moveTo>
                  <a:cubicBezTo>
                    <a:pt x="256" y="52"/>
                    <a:pt x="257" y="52"/>
                    <a:pt x="255" y="52"/>
                  </a:cubicBezTo>
                  <a:cubicBezTo>
                    <a:pt x="253" y="53"/>
                    <a:pt x="252" y="53"/>
                    <a:pt x="253" y="53"/>
                  </a:cubicBezTo>
                  <a:cubicBezTo>
                    <a:pt x="255" y="53"/>
                    <a:pt x="257" y="54"/>
                    <a:pt x="257" y="54"/>
                  </a:cubicBezTo>
                  <a:moveTo>
                    <a:pt x="248" y="68"/>
                  </a:moveTo>
                  <a:cubicBezTo>
                    <a:pt x="252" y="67"/>
                    <a:pt x="252" y="67"/>
                    <a:pt x="252" y="67"/>
                  </a:cubicBezTo>
                  <a:cubicBezTo>
                    <a:pt x="252" y="67"/>
                    <a:pt x="251" y="66"/>
                    <a:pt x="250" y="66"/>
                  </a:cubicBezTo>
                  <a:cubicBezTo>
                    <a:pt x="250" y="65"/>
                    <a:pt x="248" y="67"/>
                    <a:pt x="248" y="68"/>
                  </a:cubicBezTo>
                  <a:moveTo>
                    <a:pt x="218" y="47"/>
                  </a:moveTo>
                  <a:cubicBezTo>
                    <a:pt x="220" y="47"/>
                    <a:pt x="221" y="48"/>
                    <a:pt x="221" y="48"/>
                  </a:cubicBezTo>
                  <a:cubicBezTo>
                    <a:pt x="222" y="49"/>
                    <a:pt x="224" y="50"/>
                    <a:pt x="224" y="50"/>
                  </a:cubicBezTo>
                  <a:cubicBezTo>
                    <a:pt x="226" y="50"/>
                    <a:pt x="226" y="50"/>
                    <a:pt x="227" y="51"/>
                  </a:cubicBezTo>
                  <a:cubicBezTo>
                    <a:pt x="227" y="51"/>
                    <a:pt x="229" y="52"/>
                    <a:pt x="229" y="52"/>
                  </a:cubicBezTo>
                  <a:cubicBezTo>
                    <a:pt x="230" y="52"/>
                    <a:pt x="231" y="53"/>
                    <a:pt x="231" y="53"/>
                  </a:cubicBezTo>
                  <a:cubicBezTo>
                    <a:pt x="232" y="51"/>
                    <a:pt x="232" y="51"/>
                    <a:pt x="233" y="50"/>
                  </a:cubicBezTo>
                  <a:cubicBezTo>
                    <a:pt x="235" y="50"/>
                    <a:pt x="236" y="47"/>
                    <a:pt x="236" y="47"/>
                  </a:cubicBezTo>
                  <a:cubicBezTo>
                    <a:pt x="236" y="46"/>
                    <a:pt x="236" y="44"/>
                    <a:pt x="234" y="45"/>
                  </a:cubicBezTo>
                  <a:cubicBezTo>
                    <a:pt x="233" y="46"/>
                    <a:pt x="231" y="45"/>
                    <a:pt x="231" y="45"/>
                  </a:cubicBezTo>
                  <a:cubicBezTo>
                    <a:pt x="231" y="45"/>
                    <a:pt x="229" y="44"/>
                    <a:pt x="227" y="45"/>
                  </a:cubicBezTo>
                  <a:cubicBezTo>
                    <a:pt x="226" y="45"/>
                    <a:pt x="224" y="45"/>
                    <a:pt x="224" y="44"/>
                  </a:cubicBezTo>
                  <a:cubicBezTo>
                    <a:pt x="223" y="44"/>
                    <a:pt x="222" y="44"/>
                    <a:pt x="221" y="45"/>
                  </a:cubicBezTo>
                  <a:cubicBezTo>
                    <a:pt x="219" y="45"/>
                    <a:pt x="217" y="47"/>
                    <a:pt x="217" y="47"/>
                  </a:cubicBezTo>
                  <a:lnTo>
                    <a:pt x="218" y="47"/>
                  </a:lnTo>
                  <a:close/>
                  <a:moveTo>
                    <a:pt x="263" y="63"/>
                  </a:moveTo>
                  <a:cubicBezTo>
                    <a:pt x="264" y="62"/>
                    <a:pt x="265" y="61"/>
                    <a:pt x="266" y="61"/>
                  </a:cubicBezTo>
                  <a:cubicBezTo>
                    <a:pt x="262" y="61"/>
                    <a:pt x="261" y="62"/>
                    <a:pt x="261" y="62"/>
                  </a:cubicBezTo>
                  <a:lnTo>
                    <a:pt x="263" y="63"/>
                  </a:lnTo>
                  <a:close/>
                  <a:moveTo>
                    <a:pt x="233" y="72"/>
                  </a:moveTo>
                  <a:cubicBezTo>
                    <a:pt x="234" y="71"/>
                    <a:pt x="234" y="69"/>
                    <a:pt x="236" y="69"/>
                  </a:cubicBezTo>
                  <a:cubicBezTo>
                    <a:pt x="238" y="69"/>
                    <a:pt x="242" y="67"/>
                    <a:pt x="242" y="67"/>
                  </a:cubicBezTo>
                  <a:cubicBezTo>
                    <a:pt x="240" y="66"/>
                    <a:pt x="240" y="66"/>
                    <a:pt x="240" y="65"/>
                  </a:cubicBezTo>
                  <a:cubicBezTo>
                    <a:pt x="240" y="64"/>
                    <a:pt x="239" y="63"/>
                    <a:pt x="239" y="63"/>
                  </a:cubicBezTo>
                  <a:cubicBezTo>
                    <a:pt x="238" y="65"/>
                    <a:pt x="237" y="66"/>
                    <a:pt x="236" y="66"/>
                  </a:cubicBezTo>
                  <a:cubicBezTo>
                    <a:pt x="235" y="65"/>
                    <a:pt x="233" y="66"/>
                    <a:pt x="232" y="67"/>
                  </a:cubicBezTo>
                  <a:cubicBezTo>
                    <a:pt x="231" y="68"/>
                    <a:pt x="226" y="70"/>
                    <a:pt x="228" y="71"/>
                  </a:cubicBezTo>
                  <a:cubicBezTo>
                    <a:pt x="230" y="72"/>
                    <a:pt x="233" y="72"/>
                    <a:pt x="233" y="72"/>
                  </a:cubicBezTo>
                  <a:moveTo>
                    <a:pt x="262" y="78"/>
                  </a:moveTo>
                  <a:cubicBezTo>
                    <a:pt x="264" y="78"/>
                    <a:pt x="264" y="78"/>
                    <a:pt x="264" y="78"/>
                  </a:cubicBezTo>
                  <a:cubicBezTo>
                    <a:pt x="264" y="78"/>
                    <a:pt x="261" y="76"/>
                    <a:pt x="261" y="76"/>
                  </a:cubicBezTo>
                  <a:cubicBezTo>
                    <a:pt x="261" y="75"/>
                    <a:pt x="259" y="74"/>
                    <a:pt x="258" y="74"/>
                  </a:cubicBezTo>
                  <a:cubicBezTo>
                    <a:pt x="256" y="74"/>
                    <a:pt x="256" y="73"/>
                    <a:pt x="256" y="72"/>
                  </a:cubicBezTo>
                  <a:cubicBezTo>
                    <a:pt x="255" y="70"/>
                    <a:pt x="256" y="70"/>
                    <a:pt x="259" y="70"/>
                  </a:cubicBezTo>
                  <a:cubicBezTo>
                    <a:pt x="259" y="65"/>
                    <a:pt x="259" y="65"/>
                    <a:pt x="259" y="65"/>
                  </a:cubicBezTo>
                  <a:cubicBezTo>
                    <a:pt x="257" y="63"/>
                    <a:pt x="257" y="63"/>
                    <a:pt x="257" y="63"/>
                  </a:cubicBezTo>
                  <a:cubicBezTo>
                    <a:pt x="257" y="63"/>
                    <a:pt x="255" y="64"/>
                    <a:pt x="255" y="65"/>
                  </a:cubicBezTo>
                  <a:cubicBezTo>
                    <a:pt x="255" y="66"/>
                    <a:pt x="253" y="66"/>
                    <a:pt x="253" y="67"/>
                  </a:cubicBezTo>
                  <a:cubicBezTo>
                    <a:pt x="253" y="68"/>
                    <a:pt x="252" y="69"/>
                    <a:pt x="250" y="70"/>
                  </a:cubicBezTo>
                  <a:cubicBezTo>
                    <a:pt x="249" y="72"/>
                    <a:pt x="252" y="73"/>
                    <a:pt x="253" y="73"/>
                  </a:cubicBezTo>
                  <a:cubicBezTo>
                    <a:pt x="254" y="73"/>
                    <a:pt x="258" y="78"/>
                    <a:pt x="259" y="79"/>
                  </a:cubicBezTo>
                  <a:cubicBezTo>
                    <a:pt x="260" y="80"/>
                    <a:pt x="261" y="79"/>
                    <a:pt x="262" y="78"/>
                  </a:cubicBezTo>
                  <a:moveTo>
                    <a:pt x="282" y="61"/>
                  </a:moveTo>
                  <a:cubicBezTo>
                    <a:pt x="280" y="63"/>
                    <a:pt x="278" y="65"/>
                    <a:pt x="277" y="65"/>
                  </a:cubicBezTo>
                  <a:cubicBezTo>
                    <a:pt x="276" y="65"/>
                    <a:pt x="276" y="66"/>
                    <a:pt x="276" y="67"/>
                  </a:cubicBezTo>
                  <a:cubicBezTo>
                    <a:pt x="277" y="68"/>
                    <a:pt x="276" y="70"/>
                    <a:pt x="276" y="70"/>
                  </a:cubicBezTo>
                  <a:cubicBezTo>
                    <a:pt x="271" y="70"/>
                    <a:pt x="265" y="71"/>
                    <a:pt x="264" y="70"/>
                  </a:cubicBezTo>
                  <a:cubicBezTo>
                    <a:pt x="263" y="70"/>
                    <a:pt x="260" y="70"/>
                    <a:pt x="261" y="72"/>
                  </a:cubicBezTo>
                  <a:cubicBezTo>
                    <a:pt x="262" y="74"/>
                    <a:pt x="265" y="76"/>
                    <a:pt x="265" y="76"/>
                  </a:cubicBezTo>
                  <a:cubicBezTo>
                    <a:pt x="265" y="75"/>
                    <a:pt x="268" y="75"/>
                    <a:pt x="268" y="74"/>
                  </a:cubicBezTo>
                  <a:cubicBezTo>
                    <a:pt x="268" y="73"/>
                    <a:pt x="270" y="72"/>
                    <a:pt x="270" y="72"/>
                  </a:cubicBezTo>
                  <a:cubicBezTo>
                    <a:pt x="270" y="72"/>
                    <a:pt x="271" y="76"/>
                    <a:pt x="273" y="75"/>
                  </a:cubicBezTo>
                  <a:cubicBezTo>
                    <a:pt x="275" y="74"/>
                    <a:pt x="278" y="75"/>
                    <a:pt x="279" y="74"/>
                  </a:cubicBezTo>
                  <a:cubicBezTo>
                    <a:pt x="280" y="74"/>
                    <a:pt x="287" y="72"/>
                    <a:pt x="289" y="72"/>
                  </a:cubicBezTo>
                  <a:cubicBezTo>
                    <a:pt x="290" y="73"/>
                    <a:pt x="300" y="70"/>
                    <a:pt x="300" y="70"/>
                  </a:cubicBezTo>
                  <a:cubicBezTo>
                    <a:pt x="296" y="67"/>
                    <a:pt x="295" y="67"/>
                    <a:pt x="295" y="66"/>
                  </a:cubicBezTo>
                  <a:cubicBezTo>
                    <a:pt x="295" y="64"/>
                    <a:pt x="291" y="63"/>
                    <a:pt x="291" y="63"/>
                  </a:cubicBezTo>
                  <a:cubicBezTo>
                    <a:pt x="289" y="63"/>
                    <a:pt x="285" y="62"/>
                    <a:pt x="284" y="61"/>
                  </a:cubicBezTo>
                  <a:cubicBezTo>
                    <a:pt x="284" y="60"/>
                    <a:pt x="282" y="61"/>
                    <a:pt x="282" y="61"/>
                  </a:cubicBezTo>
                  <a:moveTo>
                    <a:pt x="304" y="73"/>
                  </a:moveTo>
                  <a:cubicBezTo>
                    <a:pt x="304" y="73"/>
                    <a:pt x="294" y="73"/>
                    <a:pt x="292" y="73"/>
                  </a:cubicBezTo>
                  <a:cubicBezTo>
                    <a:pt x="290" y="74"/>
                    <a:pt x="290" y="74"/>
                    <a:pt x="293" y="76"/>
                  </a:cubicBezTo>
                  <a:cubicBezTo>
                    <a:pt x="293" y="76"/>
                    <a:pt x="290" y="76"/>
                    <a:pt x="288" y="77"/>
                  </a:cubicBezTo>
                  <a:cubicBezTo>
                    <a:pt x="288" y="77"/>
                    <a:pt x="286" y="78"/>
                    <a:pt x="282" y="76"/>
                  </a:cubicBezTo>
                  <a:cubicBezTo>
                    <a:pt x="278" y="75"/>
                    <a:pt x="278" y="78"/>
                    <a:pt x="277" y="80"/>
                  </a:cubicBezTo>
                  <a:cubicBezTo>
                    <a:pt x="276" y="82"/>
                    <a:pt x="277" y="83"/>
                    <a:pt x="278" y="85"/>
                  </a:cubicBezTo>
                  <a:cubicBezTo>
                    <a:pt x="278" y="85"/>
                    <a:pt x="283" y="87"/>
                    <a:pt x="285" y="88"/>
                  </a:cubicBezTo>
                  <a:cubicBezTo>
                    <a:pt x="286" y="90"/>
                    <a:pt x="287" y="91"/>
                    <a:pt x="287" y="94"/>
                  </a:cubicBezTo>
                  <a:cubicBezTo>
                    <a:pt x="287" y="97"/>
                    <a:pt x="286" y="98"/>
                    <a:pt x="286" y="102"/>
                  </a:cubicBezTo>
                  <a:cubicBezTo>
                    <a:pt x="286" y="102"/>
                    <a:pt x="284" y="104"/>
                    <a:pt x="283" y="106"/>
                  </a:cubicBezTo>
                  <a:cubicBezTo>
                    <a:pt x="282" y="108"/>
                    <a:pt x="283" y="108"/>
                    <a:pt x="288" y="109"/>
                  </a:cubicBezTo>
                  <a:cubicBezTo>
                    <a:pt x="287" y="111"/>
                    <a:pt x="288" y="115"/>
                    <a:pt x="286" y="119"/>
                  </a:cubicBezTo>
                  <a:cubicBezTo>
                    <a:pt x="286" y="119"/>
                    <a:pt x="281" y="120"/>
                    <a:pt x="280" y="120"/>
                  </a:cubicBezTo>
                  <a:cubicBezTo>
                    <a:pt x="278" y="120"/>
                    <a:pt x="277" y="122"/>
                    <a:pt x="276" y="124"/>
                  </a:cubicBezTo>
                  <a:cubicBezTo>
                    <a:pt x="275" y="126"/>
                    <a:pt x="274" y="128"/>
                    <a:pt x="275" y="128"/>
                  </a:cubicBezTo>
                  <a:cubicBezTo>
                    <a:pt x="275" y="128"/>
                    <a:pt x="275" y="132"/>
                    <a:pt x="274" y="134"/>
                  </a:cubicBezTo>
                  <a:cubicBezTo>
                    <a:pt x="273" y="136"/>
                    <a:pt x="273" y="138"/>
                    <a:pt x="274" y="141"/>
                  </a:cubicBezTo>
                  <a:cubicBezTo>
                    <a:pt x="276" y="145"/>
                    <a:pt x="275" y="146"/>
                    <a:pt x="275" y="148"/>
                  </a:cubicBezTo>
                  <a:cubicBezTo>
                    <a:pt x="275" y="150"/>
                    <a:pt x="277" y="152"/>
                    <a:pt x="278" y="153"/>
                  </a:cubicBezTo>
                  <a:cubicBezTo>
                    <a:pt x="278" y="154"/>
                    <a:pt x="282" y="158"/>
                    <a:pt x="284" y="161"/>
                  </a:cubicBezTo>
                  <a:cubicBezTo>
                    <a:pt x="284" y="161"/>
                    <a:pt x="288" y="160"/>
                    <a:pt x="290" y="159"/>
                  </a:cubicBezTo>
                  <a:cubicBezTo>
                    <a:pt x="291" y="159"/>
                    <a:pt x="292" y="158"/>
                    <a:pt x="293" y="155"/>
                  </a:cubicBezTo>
                  <a:cubicBezTo>
                    <a:pt x="292" y="152"/>
                    <a:pt x="292" y="150"/>
                    <a:pt x="294" y="149"/>
                  </a:cubicBezTo>
                  <a:cubicBezTo>
                    <a:pt x="295" y="149"/>
                    <a:pt x="300" y="147"/>
                    <a:pt x="302" y="145"/>
                  </a:cubicBezTo>
                  <a:cubicBezTo>
                    <a:pt x="303" y="143"/>
                    <a:pt x="305" y="142"/>
                    <a:pt x="307" y="142"/>
                  </a:cubicBezTo>
                  <a:cubicBezTo>
                    <a:pt x="309" y="142"/>
                    <a:pt x="312" y="140"/>
                    <a:pt x="314" y="139"/>
                  </a:cubicBezTo>
                  <a:cubicBezTo>
                    <a:pt x="315" y="138"/>
                    <a:pt x="319" y="136"/>
                    <a:pt x="320" y="136"/>
                  </a:cubicBezTo>
                  <a:cubicBezTo>
                    <a:pt x="322" y="135"/>
                    <a:pt x="326" y="134"/>
                    <a:pt x="326" y="134"/>
                  </a:cubicBezTo>
                  <a:cubicBezTo>
                    <a:pt x="326" y="134"/>
                    <a:pt x="333" y="129"/>
                    <a:pt x="335" y="128"/>
                  </a:cubicBezTo>
                  <a:cubicBezTo>
                    <a:pt x="336" y="127"/>
                    <a:pt x="336" y="126"/>
                    <a:pt x="333" y="126"/>
                  </a:cubicBezTo>
                  <a:cubicBezTo>
                    <a:pt x="331" y="126"/>
                    <a:pt x="327" y="127"/>
                    <a:pt x="327" y="124"/>
                  </a:cubicBezTo>
                  <a:cubicBezTo>
                    <a:pt x="327" y="122"/>
                    <a:pt x="327" y="119"/>
                    <a:pt x="327" y="118"/>
                  </a:cubicBezTo>
                  <a:cubicBezTo>
                    <a:pt x="329" y="119"/>
                    <a:pt x="330" y="119"/>
                    <a:pt x="330" y="120"/>
                  </a:cubicBezTo>
                  <a:cubicBezTo>
                    <a:pt x="330" y="122"/>
                    <a:pt x="333" y="123"/>
                    <a:pt x="334" y="123"/>
                  </a:cubicBezTo>
                  <a:cubicBezTo>
                    <a:pt x="336" y="123"/>
                    <a:pt x="338" y="126"/>
                    <a:pt x="337" y="124"/>
                  </a:cubicBezTo>
                  <a:cubicBezTo>
                    <a:pt x="336" y="122"/>
                    <a:pt x="337" y="121"/>
                    <a:pt x="336" y="120"/>
                  </a:cubicBezTo>
                  <a:cubicBezTo>
                    <a:pt x="334" y="119"/>
                    <a:pt x="332" y="117"/>
                    <a:pt x="332" y="116"/>
                  </a:cubicBezTo>
                  <a:cubicBezTo>
                    <a:pt x="331" y="114"/>
                    <a:pt x="330" y="114"/>
                    <a:pt x="333" y="113"/>
                  </a:cubicBezTo>
                  <a:cubicBezTo>
                    <a:pt x="335" y="113"/>
                    <a:pt x="337" y="113"/>
                    <a:pt x="337" y="113"/>
                  </a:cubicBezTo>
                  <a:cubicBezTo>
                    <a:pt x="336" y="109"/>
                    <a:pt x="336" y="107"/>
                    <a:pt x="337" y="105"/>
                  </a:cubicBezTo>
                  <a:cubicBezTo>
                    <a:pt x="337" y="103"/>
                    <a:pt x="336" y="102"/>
                    <a:pt x="334" y="100"/>
                  </a:cubicBezTo>
                  <a:cubicBezTo>
                    <a:pt x="332" y="99"/>
                    <a:pt x="331" y="96"/>
                    <a:pt x="331" y="96"/>
                  </a:cubicBezTo>
                  <a:cubicBezTo>
                    <a:pt x="333" y="90"/>
                    <a:pt x="333" y="88"/>
                    <a:pt x="333" y="86"/>
                  </a:cubicBezTo>
                  <a:cubicBezTo>
                    <a:pt x="333" y="85"/>
                    <a:pt x="334" y="81"/>
                    <a:pt x="334" y="81"/>
                  </a:cubicBezTo>
                  <a:cubicBezTo>
                    <a:pt x="335" y="79"/>
                    <a:pt x="326" y="80"/>
                    <a:pt x="323" y="81"/>
                  </a:cubicBezTo>
                  <a:cubicBezTo>
                    <a:pt x="323" y="81"/>
                    <a:pt x="322" y="80"/>
                    <a:pt x="320" y="79"/>
                  </a:cubicBezTo>
                  <a:cubicBezTo>
                    <a:pt x="319" y="78"/>
                    <a:pt x="321" y="78"/>
                    <a:pt x="326" y="78"/>
                  </a:cubicBezTo>
                  <a:cubicBezTo>
                    <a:pt x="326" y="78"/>
                    <a:pt x="325" y="77"/>
                    <a:pt x="323" y="76"/>
                  </a:cubicBezTo>
                  <a:cubicBezTo>
                    <a:pt x="322" y="75"/>
                    <a:pt x="322" y="73"/>
                    <a:pt x="320" y="73"/>
                  </a:cubicBezTo>
                  <a:cubicBezTo>
                    <a:pt x="317" y="73"/>
                    <a:pt x="311" y="72"/>
                    <a:pt x="311" y="72"/>
                  </a:cubicBezTo>
                  <a:cubicBezTo>
                    <a:pt x="311" y="72"/>
                    <a:pt x="311" y="75"/>
                    <a:pt x="310" y="77"/>
                  </a:cubicBezTo>
                  <a:cubicBezTo>
                    <a:pt x="309" y="79"/>
                    <a:pt x="308" y="77"/>
                    <a:pt x="308" y="77"/>
                  </a:cubicBezTo>
                  <a:cubicBezTo>
                    <a:pt x="308" y="77"/>
                    <a:pt x="304" y="74"/>
                    <a:pt x="304" y="73"/>
                  </a:cubicBezTo>
                  <a:moveTo>
                    <a:pt x="222" y="74"/>
                  </a:moveTo>
                  <a:cubicBezTo>
                    <a:pt x="223" y="73"/>
                    <a:pt x="221" y="73"/>
                    <a:pt x="221" y="73"/>
                  </a:cubicBezTo>
                  <a:cubicBezTo>
                    <a:pt x="220" y="74"/>
                    <a:pt x="219" y="74"/>
                    <a:pt x="217" y="73"/>
                  </a:cubicBezTo>
                  <a:cubicBezTo>
                    <a:pt x="216" y="73"/>
                    <a:pt x="215" y="74"/>
                    <a:pt x="216" y="74"/>
                  </a:cubicBezTo>
                  <a:cubicBezTo>
                    <a:pt x="217" y="75"/>
                    <a:pt x="217" y="76"/>
                    <a:pt x="217" y="76"/>
                  </a:cubicBezTo>
                  <a:cubicBezTo>
                    <a:pt x="217" y="77"/>
                    <a:pt x="218" y="77"/>
                    <a:pt x="219" y="78"/>
                  </a:cubicBezTo>
                  <a:cubicBezTo>
                    <a:pt x="221" y="79"/>
                    <a:pt x="220" y="76"/>
                    <a:pt x="220" y="76"/>
                  </a:cubicBezTo>
                  <a:cubicBezTo>
                    <a:pt x="220" y="76"/>
                    <a:pt x="221" y="75"/>
                    <a:pt x="222" y="74"/>
                  </a:cubicBezTo>
                  <a:moveTo>
                    <a:pt x="214" y="65"/>
                  </a:moveTo>
                  <a:cubicBezTo>
                    <a:pt x="214" y="65"/>
                    <a:pt x="214" y="64"/>
                    <a:pt x="213" y="64"/>
                  </a:cubicBezTo>
                  <a:cubicBezTo>
                    <a:pt x="212" y="64"/>
                    <a:pt x="211" y="63"/>
                    <a:pt x="210" y="62"/>
                  </a:cubicBezTo>
                  <a:cubicBezTo>
                    <a:pt x="209" y="61"/>
                    <a:pt x="210" y="61"/>
                    <a:pt x="206" y="60"/>
                  </a:cubicBezTo>
                  <a:cubicBezTo>
                    <a:pt x="206" y="60"/>
                    <a:pt x="208" y="58"/>
                    <a:pt x="208" y="57"/>
                  </a:cubicBezTo>
                  <a:cubicBezTo>
                    <a:pt x="209" y="56"/>
                    <a:pt x="210" y="55"/>
                    <a:pt x="211" y="55"/>
                  </a:cubicBezTo>
                  <a:cubicBezTo>
                    <a:pt x="211" y="55"/>
                    <a:pt x="214" y="54"/>
                    <a:pt x="215" y="53"/>
                  </a:cubicBezTo>
                  <a:cubicBezTo>
                    <a:pt x="215" y="52"/>
                    <a:pt x="216" y="52"/>
                    <a:pt x="219" y="51"/>
                  </a:cubicBezTo>
                  <a:cubicBezTo>
                    <a:pt x="219" y="51"/>
                    <a:pt x="224" y="52"/>
                    <a:pt x="224" y="53"/>
                  </a:cubicBezTo>
                  <a:cubicBezTo>
                    <a:pt x="225" y="54"/>
                    <a:pt x="227" y="54"/>
                    <a:pt x="230" y="55"/>
                  </a:cubicBezTo>
                  <a:cubicBezTo>
                    <a:pt x="232" y="55"/>
                    <a:pt x="231" y="57"/>
                    <a:pt x="231" y="57"/>
                  </a:cubicBezTo>
                  <a:cubicBezTo>
                    <a:pt x="231" y="57"/>
                    <a:pt x="233" y="59"/>
                    <a:pt x="234" y="60"/>
                  </a:cubicBezTo>
                  <a:cubicBezTo>
                    <a:pt x="230" y="62"/>
                    <a:pt x="230" y="62"/>
                    <a:pt x="230" y="62"/>
                  </a:cubicBezTo>
                  <a:cubicBezTo>
                    <a:pt x="230" y="62"/>
                    <a:pt x="227" y="63"/>
                    <a:pt x="226" y="63"/>
                  </a:cubicBezTo>
                  <a:cubicBezTo>
                    <a:pt x="225" y="63"/>
                    <a:pt x="223" y="64"/>
                    <a:pt x="224" y="65"/>
                  </a:cubicBezTo>
                  <a:cubicBezTo>
                    <a:pt x="224" y="65"/>
                    <a:pt x="222" y="67"/>
                    <a:pt x="221" y="68"/>
                  </a:cubicBezTo>
                  <a:cubicBezTo>
                    <a:pt x="220" y="68"/>
                    <a:pt x="219" y="69"/>
                    <a:pt x="219" y="70"/>
                  </a:cubicBezTo>
                  <a:cubicBezTo>
                    <a:pt x="219" y="70"/>
                    <a:pt x="217" y="70"/>
                    <a:pt x="216" y="69"/>
                  </a:cubicBezTo>
                  <a:cubicBezTo>
                    <a:pt x="215" y="68"/>
                    <a:pt x="214" y="67"/>
                    <a:pt x="213" y="67"/>
                  </a:cubicBezTo>
                  <a:cubicBezTo>
                    <a:pt x="212" y="68"/>
                    <a:pt x="213" y="66"/>
                    <a:pt x="214" y="65"/>
                  </a:cubicBezTo>
                  <a:moveTo>
                    <a:pt x="254" y="85"/>
                  </a:moveTo>
                  <a:cubicBezTo>
                    <a:pt x="255" y="86"/>
                    <a:pt x="255" y="85"/>
                    <a:pt x="256" y="86"/>
                  </a:cubicBezTo>
                  <a:cubicBezTo>
                    <a:pt x="256" y="87"/>
                    <a:pt x="257" y="87"/>
                    <a:pt x="258" y="87"/>
                  </a:cubicBezTo>
                  <a:cubicBezTo>
                    <a:pt x="258" y="86"/>
                    <a:pt x="257" y="86"/>
                    <a:pt x="257" y="85"/>
                  </a:cubicBezTo>
                  <a:cubicBezTo>
                    <a:pt x="257" y="84"/>
                    <a:pt x="257" y="83"/>
                    <a:pt x="257" y="83"/>
                  </a:cubicBezTo>
                  <a:cubicBezTo>
                    <a:pt x="257" y="83"/>
                    <a:pt x="256" y="81"/>
                    <a:pt x="255" y="81"/>
                  </a:cubicBezTo>
                  <a:cubicBezTo>
                    <a:pt x="254" y="82"/>
                    <a:pt x="252" y="84"/>
                    <a:pt x="254" y="85"/>
                  </a:cubicBezTo>
                  <a:moveTo>
                    <a:pt x="239" y="103"/>
                  </a:moveTo>
                  <a:cubicBezTo>
                    <a:pt x="242" y="101"/>
                    <a:pt x="242" y="101"/>
                    <a:pt x="242" y="101"/>
                  </a:cubicBezTo>
                  <a:cubicBezTo>
                    <a:pt x="241" y="100"/>
                    <a:pt x="241" y="100"/>
                    <a:pt x="241" y="100"/>
                  </a:cubicBezTo>
                  <a:cubicBezTo>
                    <a:pt x="241" y="100"/>
                    <a:pt x="239" y="100"/>
                    <a:pt x="238" y="101"/>
                  </a:cubicBezTo>
                  <a:cubicBezTo>
                    <a:pt x="238" y="101"/>
                    <a:pt x="237" y="101"/>
                    <a:pt x="237" y="101"/>
                  </a:cubicBezTo>
                  <a:cubicBezTo>
                    <a:pt x="236" y="101"/>
                    <a:pt x="235" y="102"/>
                    <a:pt x="236" y="102"/>
                  </a:cubicBezTo>
                  <a:cubicBezTo>
                    <a:pt x="237" y="102"/>
                    <a:pt x="239" y="102"/>
                    <a:pt x="239" y="103"/>
                  </a:cubicBezTo>
                  <a:moveTo>
                    <a:pt x="235" y="83"/>
                  </a:moveTo>
                  <a:cubicBezTo>
                    <a:pt x="234" y="85"/>
                    <a:pt x="235" y="85"/>
                    <a:pt x="236" y="86"/>
                  </a:cubicBezTo>
                  <a:cubicBezTo>
                    <a:pt x="238" y="86"/>
                    <a:pt x="239" y="87"/>
                    <a:pt x="239" y="88"/>
                  </a:cubicBezTo>
                  <a:cubicBezTo>
                    <a:pt x="239" y="88"/>
                    <a:pt x="242" y="90"/>
                    <a:pt x="244" y="90"/>
                  </a:cubicBezTo>
                  <a:cubicBezTo>
                    <a:pt x="245" y="91"/>
                    <a:pt x="245" y="91"/>
                    <a:pt x="246" y="93"/>
                  </a:cubicBezTo>
                  <a:cubicBezTo>
                    <a:pt x="244" y="99"/>
                    <a:pt x="244" y="99"/>
                    <a:pt x="244" y="99"/>
                  </a:cubicBezTo>
                  <a:cubicBezTo>
                    <a:pt x="244" y="99"/>
                    <a:pt x="244" y="101"/>
                    <a:pt x="243" y="106"/>
                  </a:cubicBezTo>
                  <a:cubicBezTo>
                    <a:pt x="240" y="107"/>
                    <a:pt x="240" y="107"/>
                    <a:pt x="240" y="107"/>
                  </a:cubicBezTo>
                  <a:cubicBezTo>
                    <a:pt x="240" y="107"/>
                    <a:pt x="237" y="108"/>
                    <a:pt x="236" y="108"/>
                  </a:cubicBezTo>
                  <a:cubicBezTo>
                    <a:pt x="235" y="108"/>
                    <a:pt x="235" y="109"/>
                    <a:pt x="235" y="111"/>
                  </a:cubicBezTo>
                  <a:cubicBezTo>
                    <a:pt x="235" y="111"/>
                    <a:pt x="234" y="110"/>
                    <a:pt x="233" y="110"/>
                  </a:cubicBezTo>
                  <a:cubicBezTo>
                    <a:pt x="232" y="110"/>
                    <a:pt x="229" y="107"/>
                    <a:pt x="228" y="107"/>
                  </a:cubicBezTo>
                  <a:cubicBezTo>
                    <a:pt x="227" y="106"/>
                    <a:pt x="227" y="106"/>
                    <a:pt x="227" y="107"/>
                  </a:cubicBezTo>
                  <a:cubicBezTo>
                    <a:pt x="226" y="107"/>
                    <a:pt x="225" y="108"/>
                    <a:pt x="224" y="107"/>
                  </a:cubicBezTo>
                  <a:cubicBezTo>
                    <a:pt x="224" y="109"/>
                    <a:pt x="224" y="109"/>
                    <a:pt x="224" y="109"/>
                  </a:cubicBezTo>
                  <a:cubicBezTo>
                    <a:pt x="224" y="109"/>
                    <a:pt x="225" y="112"/>
                    <a:pt x="225" y="112"/>
                  </a:cubicBezTo>
                  <a:cubicBezTo>
                    <a:pt x="226" y="112"/>
                    <a:pt x="229" y="115"/>
                    <a:pt x="230" y="116"/>
                  </a:cubicBezTo>
                  <a:cubicBezTo>
                    <a:pt x="231" y="116"/>
                    <a:pt x="231" y="119"/>
                    <a:pt x="231" y="120"/>
                  </a:cubicBezTo>
                  <a:cubicBezTo>
                    <a:pt x="231" y="121"/>
                    <a:pt x="231" y="122"/>
                    <a:pt x="232" y="123"/>
                  </a:cubicBezTo>
                  <a:cubicBezTo>
                    <a:pt x="232" y="124"/>
                    <a:pt x="233" y="126"/>
                    <a:pt x="234" y="127"/>
                  </a:cubicBezTo>
                  <a:cubicBezTo>
                    <a:pt x="235" y="127"/>
                    <a:pt x="235" y="128"/>
                    <a:pt x="237" y="131"/>
                  </a:cubicBezTo>
                  <a:cubicBezTo>
                    <a:pt x="237" y="131"/>
                    <a:pt x="240" y="132"/>
                    <a:pt x="242" y="131"/>
                  </a:cubicBezTo>
                  <a:cubicBezTo>
                    <a:pt x="242" y="131"/>
                    <a:pt x="244" y="129"/>
                    <a:pt x="244" y="128"/>
                  </a:cubicBezTo>
                  <a:cubicBezTo>
                    <a:pt x="244" y="127"/>
                    <a:pt x="247" y="125"/>
                    <a:pt x="248" y="123"/>
                  </a:cubicBezTo>
                  <a:cubicBezTo>
                    <a:pt x="248" y="123"/>
                    <a:pt x="246" y="121"/>
                    <a:pt x="245" y="120"/>
                  </a:cubicBezTo>
                  <a:cubicBezTo>
                    <a:pt x="245" y="120"/>
                    <a:pt x="245" y="119"/>
                    <a:pt x="246" y="119"/>
                  </a:cubicBezTo>
                  <a:cubicBezTo>
                    <a:pt x="246" y="119"/>
                    <a:pt x="247" y="115"/>
                    <a:pt x="247" y="114"/>
                  </a:cubicBezTo>
                  <a:cubicBezTo>
                    <a:pt x="248" y="112"/>
                    <a:pt x="247" y="114"/>
                    <a:pt x="247" y="114"/>
                  </a:cubicBezTo>
                  <a:cubicBezTo>
                    <a:pt x="247" y="114"/>
                    <a:pt x="248" y="114"/>
                    <a:pt x="250" y="115"/>
                  </a:cubicBezTo>
                  <a:cubicBezTo>
                    <a:pt x="250" y="118"/>
                    <a:pt x="250" y="118"/>
                    <a:pt x="250" y="118"/>
                  </a:cubicBezTo>
                  <a:cubicBezTo>
                    <a:pt x="250" y="118"/>
                    <a:pt x="251" y="121"/>
                    <a:pt x="251" y="122"/>
                  </a:cubicBezTo>
                  <a:cubicBezTo>
                    <a:pt x="251" y="123"/>
                    <a:pt x="251" y="123"/>
                    <a:pt x="253" y="123"/>
                  </a:cubicBezTo>
                  <a:cubicBezTo>
                    <a:pt x="254" y="122"/>
                    <a:pt x="256" y="121"/>
                    <a:pt x="257" y="121"/>
                  </a:cubicBezTo>
                  <a:cubicBezTo>
                    <a:pt x="258" y="121"/>
                    <a:pt x="259" y="121"/>
                    <a:pt x="260" y="119"/>
                  </a:cubicBezTo>
                  <a:cubicBezTo>
                    <a:pt x="260" y="119"/>
                    <a:pt x="259" y="117"/>
                    <a:pt x="258" y="116"/>
                  </a:cubicBezTo>
                  <a:cubicBezTo>
                    <a:pt x="257" y="115"/>
                    <a:pt x="257" y="113"/>
                    <a:pt x="257" y="113"/>
                  </a:cubicBezTo>
                  <a:cubicBezTo>
                    <a:pt x="257" y="113"/>
                    <a:pt x="259" y="106"/>
                    <a:pt x="259" y="105"/>
                  </a:cubicBezTo>
                  <a:cubicBezTo>
                    <a:pt x="260" y="103"/>
                    <a:pt x="260" y="102"/>
                    <a:pt x="260" y="102"/>
                  </a:cubicBezTo>
                  <a:cubicBezTo>
                    <a:pt x="260" y="101"/>
                    <a:pt x="259" y="97"/>
                    <a:pt x="259" y="96"/>
                  </a:cubicBezTo>
                  <a:cubicBezTo>
                    <a:pt x="259" y="94"/>
                    <a:pt x="256" y="91"/>
                    <a:pt x="256" y="90"/>
                  </a:cubicBezTo>
                  <a:cubicBezTo>
                    <a:pt x="255" y="90"/>
                    <a:pt x="254" y="89"/>
                    <a:pt x="254" y="89"/>
                  </a:cubicBezTo>
                  <a:cubicBezTo>
                    <a:pt x="254" y="88"/>
                    <a:pt x="253" y="86"/>
                    <a:pt x="252" y="85"/>
                  </a:cubicBezTo>
                  <a:cubicBezTo>
                    <a:pt x="252" y="83"/>
                    <a:pt x="255" y="81"/>
                    <a:pt x="255" y="81"/>
                  </a:cubicBezTo>
                  <a:cubicBezTo>
                    <a:pt x="255" y="81"/>
                    <a:pt x="253" y="79"/>
                    <a:pt x="251" y="78"/>
                  </a:cubicBezTo>
                  <a:cubicBezTo>
                    <a:pt x="251" y="78"/>
                    <a:pt x="251" y="77"/>
                    <a:pt x="250" y="77"/>
                  </a:cubicBezTo>
                  <a:cubicBezTo>
                    <a:pt x="249" y="77"/>
                    <a:pt x="246" y="77"/>
                    <a:pt x="245" y="76"/>
                  </a:cubicBezTo>
                  <a:cubicBezTo>
                    <a:pt x="245" y="76"/>
                    <a:pt x="242" y="76"/>
                    <a:pt x="241" y="77"/>
                  </a:cubicBezTo>
                  <a:cubicBezTo>
                    <a:pt x="241" y="77"/>
                    <a:pt x="240" y="77"/>
                    <a:pt x="239" y="77"/>
                  </a:cubicBezTo>
                  <a:cubicBezTo>
                    <a:pt x="238" y="77"/>
                    <a:pt x="237" y="78"/>
                    <a:pt x="237" y="78"/>
                  </a:cubicBezTo>
                  <a:cubicBezTo>
                    <a:pt x="237" y="78"/>
                    <a:pt x="235" y="80"/>
                    <a:pt x="234" y="81"/>
                  </a:cubicBezTo>
                  <a:cubicBezTo>
                    <a:pt x="233" y="81"/>
                    <a:pt x="235" y="82"/>
                    <a:pt x="235" y="83"/>
                  </a:cubicBezTo>
                  <a:moveTo>
                    <a:pt x="213" y="104"/>
                  </a:moveTo>
                  <a:cubicBezTo>
                    <a:pt x="213" y="106"/>
                    <a:pt x="216" y="111"/>
                    <a:pt x="218" y="109"/>
                  </a:cubicBezTo>
                  <a:cubicBezTo>
                    <a:pt x="219" y="108"/>
                    <a:pt x="218" y="105"/>
                    <a:pt x="218" y="103"/>
                  </a:cubicBezTo>
                  <a:cubicBezTo>
                    <a:pt x="217" y="102"/>
                    <a:pt x="217" y="100"/>
                    <a:pt x="217" y="99"/>
                  </a:cubicBezTo>
                  <a:cubicBezTo>
                    <a:pt x="217" y="96"/>
                    <a:pt x="217" y="96"/>
                    <a:pt x="217" y="96"/>
                  </a:cubicBezTo>
                  <a:cubicBezTo>
                    <a:pt x="215" y="95"/>
                    <a:pt x="215" y="95"/>
                    <a:pt x="214" y="96"/>
                  </a:cubicBezTo>
                  <a:cubicBezTo>
                    <a:pt x="214" y="98"/>
                    <a:pt x="212" y="98"/>
                    <a:pt x="211" y="98"/>
                  </a:cubicBezTo>
                  <a:cubicBezTo>
                    <a:pt x="211" y="98"/>
                    <a:pt x="206" y="100"/>
                    <a:pt x="206" y="100"/>
                  </a:cubicBezTo>
                  <a:cubicBezTo>
                    <a:pt x="207" y="101"/>
                    <a:pt x="207" y="100"/>
                    <a:pt x="208" y="100"/>
                  </a:cubicBezTo>
                  <a:cubicBezTo>
                    <a:pt x="209" y="101"/>
                    <a:pt x="210" y="101"/>
                    <a:pt x="210" y="101"/>
                  </a:cubicBezTo>
                  <a:cubicBezTo>
                    <a:pt x="209" y="102"/>
                    <a:pt x="208" y="102"/>
                    <a:pt x="208" y="103"/>
                  </a:cubicBezTo>
                  <a:cubicBezTo>
                    <a:pt x="208" y="104"/>
                    <a:pt x="208" y="105"/>
                    <a:pt x="208" y="105"/>
                  </a:cubicBezTo>
                  <a:cubicBezTo>
                    <a:pt x="210" y="104"/>
                    <a:pt x="213" y="103"/>
                    <a:pt x="213" y="104"/>
                  </a:cubicBezTo>
                  <a:moveTo>
                    <a:pt x="238" y="187"/>
                  </a:moveTo>
                  <a:cubicBezTo>
                    <a:pt x="238" y="187"/>
                    <a:pt x="232" y="188"/>
                    <a:pt x="230" y="188"/>
                  </a:cubicBezTo>
                  <a:cubicBezTo>
                    <a:pt x="228" y="189"/>
                    <a:pt x="227" y="190"/>
                    <a:pt x="227" y="192"/>
                  </a:cubicBezTo>
                  <a:cubicBezTo>
                    <a:pt x="226" y="194"/>
                    <a:pt x="224" y="195"/>
                    <a:pt x="224" y="195"/>
                  </a:cubicBezTo>
                  <a:cubicBezTo>
                    <a:pt x="224" y="195"/>
                    <a:pt x="223" y="196"/>
                    <a:pt x="221" y="195"/>
                  </a:cubicBezTo>
                  <a:cubicBezTo>
                    <a:pt x="220" y="195"/>
                    <a:pt x="218" y="197"/>
                    <a:pt x="217" y="200"/>
                  </a:cubicBezTo>
                  <a:cubicBezTo>
                    <a:pt x="220" y="200"/>
                    <a:pt x="223" y="202"/>
                    <a:pt x="223" y="203"/>
                  </a:cubicBezTo>
                  <a:cubicBezTo>
                    <a:pt x="224" y="205"/>
                    <a:pt x="234" y="212"/>
                    <a:pt x="234" y="212"/>
                  </a:cubicBezTo>
                  <a:cubicBezTo>
                    <a:pt x="235" y="209"/>
                    <a:pt x="237" y="209"/>
                    <a:pt x="239" y="208"/>
                  </a:cubicBezTo>
                  <a:cubicBezTo>
                    <a:pt x="240" y="207"/>
                    <a:pt x="239" y="205"/>
                    <a:pt x="239" y="203"/>
                  </a:cubicBezTo>
                  <a:cubicBezTo>
                    <a:pt x="239" y="202"/>
                    <a:pt x="239" y="200"/>
                    <a:pt x="239" y="200"/>
                  </a:cubicBezTo>
                  <a:cubicBezTo>
                    <a:pt x="236" y="196"/>
                    <a:pt x="236" y="196"/>
                    <a:pt x="236" y="196"/>
                  </a:cubicBezTo>
                  <a:cubicBezTo>
                    <a:pt x="235" y="195"/>
                    <a:pt x="234" y="194"/>
                    <a:pt x="230" y="194"/>
                  </a:cubicBezTo>
                  <a:cubicBezTo>
                    <a:pt x="230" y="194"/>
                    <a:pt x="232" y="193"/>
                    <a:pt x="233" y="191"/>
                  </a:cubicBezTo>
                  <a:cubicBezTo>
                    <a:pt x="234" y="190"/>
                    <a:pt x="235" y="188"/>
                    <a:pt x="238" y="187"/>
                  </a:cubicBezTo>
                  <a:moveTo>
                    <a:pt x="200" y="195"/>
                  </a:moveTo>
                  <a:cubicBezTo>
                    <a:pt x="199" y="197"/>
                    <a:pt x="200" y="198"/>
                    <a:pt x="200" y="199"/>
                  </a:cubicBezTo>
                  <a:cubicBezTo>
                    <a:pt x="201" y="200"/>
                    <a:pt x="203" y="201"/>
                    <a:pt x="205" y="201"/>
                  </a:cubicBezTo>
                  <a:cubicBezTo>
                    <a:pt x="207" y="200"/>
                    <a:pt x="207" y="199"/>
                    <a:pt x="207" y="199"/>
                  </a:cubicBezTo>
                  <a:cubicBezTo>
                    <a:pt x="205" y="201"/>
                    <a:pt x="203" y="200"/>
                    <a:pt x="203" y="198"/>
                  </a:cubicBezTo>
                  <a:cubicBezTo>
                    <a:pt x="203" y="197"/>
                    <a:pt x="202" y="193"/>
                    <a:pt x="202" y="193"/>
                  </a:cubicBezTo>
                  <a:lnTo>
                    <a:pt x="200" y="195"/>
                  </a:lnTo>
                  <a:close/>
                  <a:moveTo>
                    <a:pt x="206" y="206"/>
                  </a:moveTo>
                  <a:cubicBezTo>
                    <a:pt x="208" y="206"/>
                    <a:pt x="211" y="207"/>
                    <a:pt x="211" y="206"/>
                  </a:cubicBezTo>
                  <a:cubicBezTo>
                    <a:pt x="212" y="206"/>
                    <a:pt x="211" y="202"/>
                    <a:pt x="211" y="200"/>
                  </a:cubicBezTo>
                  <a:cubicBezTo>
                    <a:pt x="207" y="203"/>
                    <a:pt x="205" y="203"/>
                    <a:pt x="206" y="206"/>
                  </a:cubicBezTo>
                  <a:moveTo>
                    <a:pt x="118" y="323"/>
                  </a:moveTo>
                  <a:cubicBezTo>
                    <a:pt x="117" y="322"/>
                    <a:pt x="116" y="322"/>
                    <a:pt x="116" y="322"/>
                  </a:cubicBezTo>
                  <a:cubicBezTo>
                    <a:pt x="115" y="322"/>
                    <a:pt x="115" y="322"/>
                    <a:pt x="115" y="322"/>
                  </a:cubicBezTo>
                  <a:cubicBezTo>
                    <a:pt x="115" y="323"/>
                    <a:pt x="114" y="324"/>
                    <a:pt x="116" y="324"/>
                  </a:cubicBezTo>
                  <a:cubicBezTo>
                    <a:pt x="117" y="324"/>
                    <a:pt x="117" y="325"/>
                    <a:pt x="118" y="326"/>
                  </a:cubicBezTo>
                  <a:cubicBezTo>
                    <a:pt x="119" y="326"/>
                    <a:pt x="121" y="325"/>
                    <a:pt x="121" y="325"/>
                  </a:cubicBezTo>
                  <a:lnTo>
                    <a:pt x="118" y="323"/>
                  </a:lnTo>
                  <a:close/>
                  <a:moveTo>
                    <a:pt x="92" y="307"/>
                  </a:moveTo>
                  <a:cubicBezTo>
                    <a:pt x="92" y="307"/>
                    <a:pt x="90" y="306"/>
                    <a:pt x="90" y="306"/>
                  </a:cubicBezTo>
                  <a:cubicBezTo>
                    <a:pt x="89" y="305"/>
                    <a:pt x="89" y="306"/>
                    <a:pt x="89" y="305"/>
                  </a:cubicBezTo>
                  <a:cubicBezTo>
                    <a:pt x="89" y="304"/>
                    <a:pt x="87" y="304"/>
                    <a:pt x="87" y="304"/>
                  </a:cubicBezTo>
                  <a:cubicBezTo>
                    <a:pt x="87" y="304"/>
                    <a:pt x="87" y="306"/>
                    <a:pt x="87" y="307"/>
                  </a:cubicBezTo>
                  <a:cubicBezTo>
                    <a:pt x="88" y="308"/>
                    <a:pt x="88" y="308"/>
                    <a:pt x="89" y="308"/>
                  </a:cubicBezTo>
                  <a:cubicBezTo>
                    <a:pt x="90" y="308"/>
                    <a:pt x="91" y="309"/>
                    <a:pt x="91" y="310"/>
                  </a:cubicBezTo>
                  <a:cubicBezTo>
                    <a:pt x="92" y="310"/>
                    <a:pt x="93" y="310"/>
                    <a:pt x="95" y="312"/>
                  </a:cubicBezTo>
                  <a:cubicBezTo>
                    <a:pt x="95" y="312"/>
                    <a:pt x="95" y="313"/>
                    <a:pt x="96" y="315"/>
                  </a:cubicBezTo>
                  <a:cubicBezTo>
                    <a:pt x="96" y="316"/>
                    <a:pt x="97" y="316"/>
                    <a:pt x="99" y="315"/>
                  </a:cubicBezTo>
                  <a:cubicBezTo>
                    <a:pt x="100" y="315"/>
                    <a:pt x="101" y="315"/>
                    <a:pt x="104" y="317"/>
                  </a:cubicBezTo>
                  <a:cubicBezTo>
                    <a:pt x="105" y="316"/>
                    <a:pt x="108" y="318"/>
                    <a:pt x="109" y="318"/>
                  </a:cubicBezTo>
                  <a:cubicBezTo>
                    <a:pt x="110" y="319"/>
                    <a:pt x="110" y="318"/>
                    <a:pt x="111" y="317"/>
                  </a:cubicBezTo>
                  <a:cubicBezTo>
                    <a:pt x="111" y="316"/>
                    <a:pt x="109" y="314"/>
                    <a:pt x="108" y="314"/>
                  </a:cubicBezTo>
                  <a:cubicBezTo>
                    <a:pt x="107" y="313"/>
                    <a:pt x="108" y="312"/>
                    <a:pt x="107" y="310"/>
                  </a:cubicBezTo>
                  <a:cubicBezTo>
                    <a:pt x="107" y="309"/>
                    <a:pt x="107" y="308"/>
                    <a:pt x="105" y="308"/>
                  </a:cubicBezTo>
                  <a:cubicBezTo>
                    <a:pt x="104" y="307"/>
                    <a:pt x="102" y="306"/>
                    <a:pt x="102" y="305"/>
                  </a:cubicBezTo>
                  <a:cubicBezTo>
                    <a:pt x="101" y="304"/>
                    <a:pt x="100" y="304"/>
                    <a:pt x="98" y="303"/>
                  </a:cubicBezTo>
                  <a:cubicBezTo>
                    <a:pt x="97" y="303"/>
                    <a:pt x="97" y="302"/>
                    <a:pt x="96" y="301"/>
                  </a:cubicBezTo>
                  <a:cubicBezTo>
                    <a:pt x="94" y="300"/>
                    <a:pt x="94" y="300"/>
                    <a:pt x="93" y="300"/>
                  </a:cubicBezTo>
                  <a:cubicBezTo>
                    <a:pt x="93" y="300"/>
                    <a:pt x="93" y="302"/>
                    <a:pt x="93" y="303"/>
                  </a:cubicBezTo>
                  <a:cubicBezTo>
                    <a:pt x="94" y="304"/>
                    <a:pt x="93" y="305"/>
                    <a:pt x="94" y="306"/>
                  </a:cubicBezTo>
                  <a:cubicBezTo>
                    <a:pt x="94" y="308"/>
                    <a:pt x="93" y="308"/>
                    <a:pt x="92" y="307"/>
                  </a:cubicBezTo>
                  <a:moveTo>
                    <a:pt x="71" y="295"/>
                  </a:moveTo>
                  <a:cubicBezTo>
                    <a:pt x="72" y="296"/>
                    <a:pt x="73" y="296"/>
                    <a:pt x="73" y="296"/>
                  </a:cubicBezTo>
                  <a:cubicBezTo>
                    <a:pt x="73" y="297"/>
                    <a:pt x="73" y="299"/>
                    <a:pt x="74" y="299"/>
                  </a:cubicBezTo>
                  <a:cubicBezTo>
                    <a:pt x="74" y="300"/>
                    <a:pt x="76" y="301"/>
                    <a:pt x="77" y="301"/>
                  </a:cubicBezTo>
                  <a:cubicBezTo>
                    <a:pt x="78" y="301"/>
                    <a:pt x="77" y="301"/>
                    <a:pt x="77" y="300"/>
                  </a:cubicBezTo>
                  <a:cubicBezTo>
                    <a:pt x="77" y="298"/>
                    <a:pt x="76" y="297"/>
                    <a:pt x="76" y="297"/>
                  </a:cubicBezTo>
                  <a:cubicBezTo>
                    <a:pt x="76" y="296"/>
                    <a:pt x="73" y="295"/>
                    <a:pt x="73" y="295"/>
                  </a:cubicBezTo>
                  <a:cubicBezTo>
                    <a:pt x="73" y="295"/>
                    <a:pt x="70" y="293"/>
                    <a:pt x="71" y="295"/>
                  </a:cubicBezTo>
                  <a:moveTo>
                    <a:pt x="58" y="261"/>
                  </a:moveTo>
                  <a:cubicBezTo>
                    <a:pt x="58" y="261"/>
                    <a:pt x="60" y="262"/>
                    <a:pt x="61" y="262"/>
                  </a:cubicBezTo>
                  <a:cubicBezTo>
                    <a:pt x="62" y="262"/>
                    <a:pt x="64" y="262"/>
                    <a:pt x="65" y="264"/>
                  </a:cubicBezTo>
                  <a:cubicBezTo>
                    <a:pt x="66" y="266"/>
                    <a:pt x="68" y="267"/>
                    <a:pt x="69" y="268"/>
                  </a:cubicBezTo>
                  <a:cubicBezTo>
                    <a:pt x="71" y="270"/>
                    <a:pt x="73" y="270"/>
                    <a:pt x="72" y="272"/>
                  </a:cubicBezTo>
                  <a:cubicBezTo>
                    <a:pt x="72" y="274"/>
                    <a:pt x="76" y="277"/>
                    <a:pt x="78" y="278"/>
                  </a:cubicBezTo>
                  <a:cubicBezTo>
                    <a:pt x="79" y="280"/>
                    <a:pt x="78" y="280"/>
                    <a:pt x="78" y="282"/>
                  </a:cubicBezTo>
                  <a:cubicBezTo>
                    <a:pt x="78" y="284"/>
                    <a:pt x="81" y="287"/>
                    <a:pt x="82" y="288"/>
                  </a:cubicBezTo>
                  <a:cubicBezTo>
                    <a:pt x="82" y="288"/>
                    <a:pt x="80" y="288"/>
                    <a:pt x="77" y="289"/>
                  </a:cubicBezTo>
                  <a:cubicBezTo>
                    <a:pt x="74" y="290"/>
                    <a:pt x="79" y="291"/>
                    <a:pt x="82" y="291"/>
                  </a:cubicBezTo>
                  <a:cubicBezTo>
                    <a:pt x="85" y="291"/>
                    <a:pt x="88" y="294"/>
                    <a:pt x="91" y="296"/>
                  </a:cubicBezTo>
                  <a:cubicBezTo>
                    <a:pt x="91" y="296"/>
                    <a:pt x="91" y="294"/>
                    <a:pt x="88" y="290"/>
                  </a:cubicBezTo>
                  <a:cubicBezTo>
                    <a:pt x="88" y="289"/>
                    <a:pt x="86" y="286"/>
                    <a:pt x="86" y="286"/>
                  </a:cubicBezTo>
                  <a:cubicBezTo>
                    <a:pt x="86" y="286"/>
                    <a:pt x="83" y="279"/>
                    <a:pt x="81" y="277"/>
                  </a:cubicBezTo>
                  <a:cubicBezTo>
                    <a:pt x="80" y="276"/>
                    <a:pt x="75" y="267"/>
                    <a:pt x="74" y="265"/>
                  </a:cubicBezTo>
                  <a:cubicBezTo>
                    <a:pt x="72" y="263"/>
                    <a:pt x="70" y="261"/>
                    <a:pt x="68" y="261"/>
                  </a:cubicBezTo>
                  <a:cubicBezTo>
                    <a:pt x="66" y="261"/>
                    <a:pt x="65" y="260"/>
                    <a:pt x="64" y="259"/>
                  </a:cubicBezTo>
                  <a:cubicBezTo>
                    <a:pt x="63" y="259"/>
                    <a:pt x="60" y="260"/>
                    <a:pt x="58" y="261"/>
                  </a:cubicBezTo>
                </a:path>
              </a:pathLst>
            </a:custGeom>
            <a:solidFill>
              <a:schemeClr val="tx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17" tIns="34258" rIns="68517" bIns="34258" numCol="1" anchor="t" anchorCtr="0" compatLnSpc="1">
              <a:prstTxWarp prst="textNoShape">
                <a:avLst/>
              </a:prstTxWarp>
            </a:bodyPr>
            <a:lstStyle/>
            <a:p>
              <a:pPr defTabSz="456789" fontAlgn="auto">
                <a:spcBef>
                  <a:spcPts val="0"/>
                </a:spcBef>
                <a:spcAft>
                  <a:spcPts val="0"/>
                </a:spcAft>
              </a:pPr>
              <a:endParaRPr lang="en-US" sz="1349" dirty="0">
                <a:solidFill>
                  <a:srgbClr val="676767"/>
                </a:solidFill>
                <a:latin typeface="Arial"/>
                <a:ea typeface="ＭＳ Ｐゴシック"/>
                <a:cs typeface="ＭＳ Ｐゴシック" charset="0"/>
              </a:endParaRPr>
            </a:p>
          </p:txBody>
        </p:sp>
      </p:grpSp>
      <p:sp>
        <p:nvSpPr>
          <p:cNvPr id="2" name="Title 1"/>
          <p:cNvSpPr>
            <a:spLocks noGrp="1"/>
          </p:cNvSpPr>
          <p:nvPr>
            <p:ph type="title"/>
          </p:nvPr>
        </p:nvSpPr>
        <p:spPr>
          <a:prstGeom prst="rect">
            <a:avLst/>
          </a:prstGeom>
        </p:spPr>
        <p:txBody>
          <a:bodyPr/>
          <a:lstStyle/>
          <a:p>
            <a:r>
              <a:rPr lang="en-US" altLang="ja-JP" dirty="0" smtClean="0">
                <a:latin typeface="Arial"/>
                <a:ea typeface="ＭＳ Ｐゴシック"/>
              </a:rPr>
              <a:t>Umbrella </a:t>
            </a:r>
            <a:r>
              <a:rPr lang="ja-JP" altLang="en-US" dirty="0" smtClean="0">
                <a:latin typeface="Arial"/>
                <a:ea typeface="ＭＳ Ｐゴシック"/>
              </a:rPr>
              <a:t>が適合する場所</a:t>
            </a:r>
            <a:endParaRPr lang="ja-JP" altLang="en-US" dirty="0">
              <a:latin typeface="Arial"/>
              <a:ea typeface="ＭＳ Ｐゴシック"/>
            </a:endParaRPr>
          </a:p>
        </p:txBody>
      </p:sp>
      <p:sp>
        <p:nvSpPr>
          <p:cNvPr id="743" name="Freeform 742"/>
          <p:cNvSpPr/>
          <p:nvPr/>
        </p:nvSpPr>
        <p:spPr>
          <a:xfrm flipH="1">
            <a:off x="3937193" y="1637648"/>
            <a:ext cx="2275821" cy="2271887"/>
          </a:xfrm>
          <a:custGeom>
            <a:avLst/>
            <a:gdLst>
              <a:gd name="connsiteX0" fmla="*/ 0 w 441989"/>
              <a:gd name="connsiteY0" fmla="*/ 0 h 497903"/>
              <a:gd name="connsiteX1" fmla="*/ 139870 w 441989"/>
              <a:gd name="connsiteY1" fmla="*/ 156644 h 497903"/>
              <a:gd name="connsiteX2" fmla="*/ 257361 w 441989"/>
              <a:gd name="connsiteY2" fmla="*/ 279721 h 497903"/>
              <a:gd name="connsiteX3" fmla="*/ 441989 w 441989"/>
              <a:gd name="connsiteY3" fmla="*/ 497903 h 497903"/>
              <a:gd name="connsiteX0" fmla="*/ 0 w 441989"/>
              <a:gd name="connsiteY0" fmla="*/ 0 h 497903"/>
              <a:gd name="connsiteX1" fmla="*/ 139870 w 441989"/>
              <a:gd name="connsiteY1" fmla="*/ 156644 h 497903"/>
              <a:gd name="connsiteX2" fmla="*/ 441989 w 441989"/>
              <a:gd name="connsiteY2" fmla="*/ 497903 h 497903"/>
              <a:gd name="connsiteX0" fmla="*/ 347072 w 347072"/>
              <a:gd name="connsiteY0" fmla="*/ 0 h 2511893"/>
              <a:gd name="connsiteX1" fmla="*/ 195 w 347072"/>
              <a:gd name="connsiteY1" fmla="*/ 2170634 h 2511893"/>
              <a:gd name="connsiteX2" fmla="*/ 302314 w 347072"/>
              <a:gd name="connsiteY2" fmla="*/ 2511893 h 2511893"/>
              <a:gd name="connsiteX0" fmla="*/ 895221 w 895221"/>
              <a:gd name="connsiteY0" fmla="*/ 0 h 2511893"/>
              <a:gd name="connsiteX1" fmla="*/ 54 w 895221"/>
              <a:gd name="connsiteY1" fmla="*/ 1303499 h 2511893"/>
              <a:gd name="connsiteX2" fmla="*/ 850463 w 895221"/>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89712 w 889712"/>
              <a:gd name="connsiteY0" fmla="*/ 0 h 2511893"/>
              <a:gd name="connsiteX1" fmla="*/ 140 w 889712"/>
              <a:gd name="connsiteY1" fmla="*/ 1208394 h 2511893"/>
              <a:gd name="connsiteX2" fmla="*/ 844954 w 88971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84"/>
              <a:gd name="connsiteY0" fmla="*/ 0 h 1303499"/>
              <a:gd name="connsiteX1" fmla="*/ 889572 w 889584"/>
              <a:gd name="connsiteY1" fmla="*/ 1303499 h 1303499"/>
              <a:gd name="connsiteX0" fmla="*/ 3 w 889586"/>
              <a:gd name="connsiteY0" fmla="*/ 0 h 1303499"/>
              <a:gd name="connsiteX1" fmla="*/ 889575 w 889586"/>
              <a:gd name="connsiteY1" fmla="*/ 1303499 h 1303499"/>
              <a:gd name="connsiteX0" fmla="*/ 3 w 889575"/>
              <a:gd name="connsiteY0" fmla="*/ 0 h 1303499"/>
              <a:gd name="connsiteX1" fmla="*/ 889575 w 889575"/>
              <a:gd name="connsiteY1" fmla="*/ 1303499 h 1303499"/>
              <a:gd name="connsiteX0" fmla="*/ 3 w 889575"/>
              <a:gd name="connsiteY0" fmla="*/ 0 h 1303499"/>
              <a:gd name="connsiteX1" fmla="*/ 889575 w 889575"/>
              <a:gd name="connsiteY1" fmla="*/ 1303499 h 1303499"/>
              <a:gd name="connsiteX0" fmla="*/ 732 w 890304"/>
              <a:gd name="connsiteY0" fmla="*/ 0 h 1303499"/>
              <a:gd name="connsiteX1" fmla="*/ 890304 w 890304"/>
              <a:gd name="connsiteY1" fmla="*/ 1303499 h 1303499"/>
              <a:gd name="connsiteX0" fmla="*/ 428 w 890000"/>
              <a:gd name="connsiteY0" fmla="*/ 0 h 1303499"/>
              <a:gd name="connsiteX1" fmla="*/ 890000 w 890000"/>
              <a:gd name="connsiteY1" fmla="*/ 1303499 h 1303499"/>
              <a:gd name="connsiteX0" fmla="*/ 684 w 890256"/>
              <a:gd name="connsiteY0" fmla="*/ 0 h 1303499"/>
              <a:gd name="connsiteX1" fmla="*/ 890256 w 890256"/>
              <a:gd name="connsiteY1" fmla="*/ 1303499 h 1303499"/>
              <a:gd name="connsiteX0" fmla="*/ 684 w 891461"/>
              <a:gd name="connsiteY0" fmla="*/ 0 h 1239489"/>
              <a:gd name="connsiteX1" fmla="*/ 891461 w 891461"/>
              <a:gd name="connsiteY1" fmla="*/ 1239489 h 1239489"/>
              <a:gd name="connsiteX0" fmla="*/ 684 w 891461"/>
              <a:gd name="connsiteY0" fmla="*/ 0 h 1239489"/>
              <a:gd name="connsiteX1" fmla="*/ 891461 w 891461"/>
              <a:gd name="connsiteY1" fmla="*/ 1239489 h 1239489"/>
              <a:gd name="connsiteX0" fmla="*/ 436 w 891213"/>
              <a:gd name="connsiteY0" fmla="*/ 0 h 1239489"/>
              <a:gd name="connsiteX1" fmla="*/ 891213 w 891213"/>
              <a:gd name="connsiteY1" fmla="*/ 1239489 h 1239489"/>
              <a:gd name="connsiteX0" fmla="*/ 1188 w 891965"/>
              <a:gd name="connsiteY0" fmla="*/ 0 h 1239489"/>
              <a:gd name="connsiteX1" fmla="*/ 891965 w 891965"/>
              <a:gd name="connsiteY1" fmla="*/ 1239489 h 1239489"/>
              <a:gd name="connsiteX0" fmla="*/ 1998 w 892775"/>
              <a:gd name="connsiteY0" fmla="*/ 0 h 1239489"/>
              <a:gd name="connsiteX1" fmla="*/ 892775 w 892775"/>
              <a:gd name="connsiteY1" fmla="*/ 1239489 h 1239489"/>
              <a:gd name="connsiteX0" fmla="*/ 1336 w 892113"/>
              <a:gd name="connsiteY0" fmla="*/ 0 h 1239489"/>
              <a:gd name="connsiteX1" fmla="*/ 892113 w 892113"/>
              <a:gd name="connsiteY1" fmla="*/ 1239489 h 1239489"/>
              <a:gd name="connsiteX0" fmla="*/ 1331 w 892108"/>
              <a:gd name="connsiteY0" fmla="*/ 0 h 1239489"/>
              <a:gd name="connsiteX1" fmla="*/ 892108 w 892108"/>
              <a:gd name="connsiteY1" fmla="*/ 1239489 h 1239489"/>
              <a:gd name="connsiteX0" fmla="*/ 1331 w 890903"/>
              <a:gd name="connsiteY0" fmla="*/ 0 h 1271495"/>
              <a:gd name="connsiteX1" fmla="*/ 890903 w 890903"/>
              <a:gd name="connsiteY1" fmla="*/ 1271495 h 1271495"/>
              <a:gd name="connsiteX0" fmla="*/ 1331 w 892108"/>
              <a:gd name="connsiteY0" fmla="*/ 0 h 1261893"/>
              <a:gd name="connsiteX1" fmla="*/ 892108 w 892108"/>
              <a:gd name="connsiteY1" fmla="*/ 1261893 h 1261893"/>
              <a:gd name="connsiteX0" fmla="*/ 434 w 891211"/>
              <a:gd name="connsiteY0" fmla="*/ 0 h 1261893"/>
              <a:gd name="connsiteX1" fmla="*/ 891211 w 891211"/>
              <a:gd name="connsiteY1" fmla="*/ 1261893 h 1261893"/>
              <a:gd name="connsiteX0" fmla="*/ 434 w 891211"/>
              <a:gd name="connsiteY0" fmla="*/ 0 h 1261893"/>
              <a:gd name="connsiteX1" fmla="*/ 891211 w 891211"/>
              <a:gd name="connsiteY1" fmla="*/ 1261893 h 1261893"/>
              <a:gd name="connsiteX0" fmla="*/ 433 w 891215"/>
              <a:gd name="connsiteY0" fmla="*/ 0 h 1261893"/>
              <a:gd name="connsiteX1" fmla="*/ 891210 w 891215"/>
              <a:gd name="connsiteY1" fmla="*/ 1261893 h 1261893"/>
              <a:gd name="connsiteX0" fmla="*/ 1181 w 891963"/>
              <a:gd name="connsiteY0" fmla="*/ 0 h 1261893"/>
              <a:gd name="connsiteX1" fmla="*/ 891958 w 891963"/>
              <a:gd name="connsiteY1" fmla="*/ 1261893 h 1261893"/>
              <a:gd name="connsiteX0" fmla="*/ 1163 w 892198"/>
              <a:gd name="connsiteY0" fmla="*/ 0 h 1261893"/>
              <a:gd name="connsiteX1" fmla="*/ 891940 w 892198"/>
              <a:gd name="connsiteY1" fmla="*/ 1261893 h 1261893"/>
              <a:gd name="connsiteX0" fmla="*/ 518 w 891556"/>
              <a:gd name="connsiteY0" fmla="*/ 0 h 1261893"/>
              <a:gd name="connsiteX1" fmla="*/ 891295 w 891556"/>
              <a:gd name="connsiteY1" fmla="*/ 1261893 h 1261893"/>
              <a:gd name="connsiteX0" fmla="*/ 208 w 891249"/>
              <a:gd name="connsiteY0" fmla="*/ 0 h 1261893"/>
              <a:gd name="connsiteX1" fmla="*/ 890985 w 891249"/>
              <a:gd name="connsiteY1" fmla="*/ 1261893 h 1261893"/>
              <a:gd name="connsiteX0" fmla="*/ 209 w 891080"/>
              <a:gd name="connsiteY0" fmla="*/ 0 h 1261893"/>
              <a:gd name="connsiteX1" fmla="*/ 890986 w 891080"/>
              <a:gd name="connsiteY1" fmla="*/ 1261893 h 1261893"/>
              <a:gd name="connsiteX0" fmla="*/ 126 w 890998"/>
              <a:gd name="connsiteY0" fmla="*/ 0 h 1261893"/>
              <a:gd name="connsiteX1" fmla="*/ 890903 w 890998"/>
              <a:gd name="connsiteY1" fmla="*/ 1261893 h 1261893"/>
              <a:gd name="connsiteX0" fmla="*/ 0 w 890876"/>
              <a:gd name="connsiteY0" fmla="*/ 0 h 1261893"/>
              <a:gd name="connsiteX1" fmla="*/ 890777 w 890876"/>
              <a:gd name="connsiteY1" fmla="*/ 1261893 h 1261893"/>
              <a:gd name="connsiteX0" fmla="*/ 0 w 890877"/>
              <a:gd name="connsiteY0" fmla="*/ 0 h 1261893"/>
              <a:gd name="connsiteX1" fmla="*/ 890777 w 890877"/>
              <a:gd name="connsiteY1" fmla="*/ 1261893 h 1261893"/>
            </a:gdLst>
            <a:ahLst/>
            <a:cxnLst>
              <a:cxn ang="0">
                <a:pos x="connsiteX0" y="connsiteY0"/>
              </a:cxn>
              <a:cxn ang="0">
                <a:pos x="connsiteX1" y="connsiteY1"/>
              </a:cxn>
            </a:cxnLst>
            <a:rect l="l" t="t" r="r" b="b"/>
            <a:pathLst>
              <a:path w="890877" h="1261893">
                <a:moveTo>
                  <a:pt x="0" y="0"/>
                </a:moveTo>
                <a:cubicBezTo>
                  <a:pt x="33884" y="1056851"/>
                  <a:pt x="901587" y="686112"/>
                  <a:pt x="890777" y="1261893"/>
                </a:cubicBezTo>
              </a:path>
            </a:pathLst>
          </a:custGeom>
          <a:ln w="12700" cmpd="sng">
            <a:solidFill>
              <a:schemeClr val="tx2"/>
            </a:solidFill>
            <a:prstDash val="dash"/>
            <a:headEnd type="none" w="med" len="med"/>
            <a:tailEnd type="none" w="med" len="med"/>
          </a:ln>
        </p:spPr>
        <p:txBody>
          <a:bodyPr rtlCol="0" anchor="ctr"/>
          <a:lstStyle/>
          <a:p>
            <a:pPr algn="ctr" defTabSz="457024" fontAlgn="auto">
              <a:spcBef>
                <a:spcPts val="0"/>
              </a:spcBef>
              <a:spcAft>
                <a:spcPts val="0"/>
              </a:spcAft>
            </a:pPr>
            <a:endParaRPr lang="en-US" sz="1350">
              <a:solidFill>
                <a:srgbClr val="5E81D3"/>
              </a:solidFill>
              <a:latin typeface="Franklin Gothic Book"/>
              <a:ea typeface="ＭＳ Ｐゴシック"/>
            </a:endParaRPr>
          </a:p>
        </p:txBody>
      </p:sp>
      <p:sp>
        <p:nvSpPr>
          <p:cNvPr id="744" name="Freeform 743"/>
          <p:cNvSpPr/>
          <p:nvPr/>
        </p:nvSpPr>
        <p:spPr>
          <a:xfrm flipH="1">
            <a:off x="2713363" y="1640076"/>
            <a:ext cx="3283789" cy="1791793"/>
          </a:xfrm>
          <a:custGeom>
            <a:avLst/>
            <a:gdLst>
              <a:gd name="connsiteX0" fmla="*/ 0 w 441989"/>
              <a:gd name="connsiteY0" fmla="*/ 0 h 497903"/>
              <a:gd name="connsiteX1" fmla="*/ 139870 w 441989"/>
              <a:gd name="connsiteY1" fmla="*/ 156644 h 497903"/>
              <a:gd name="connsiteX2" fmla="*/ 257361 w 441989"/>
              <a:gd name="connsiteY2" fmla="*/ 279721 h 497903"/>
              <a:gd name="connsiteX3" fmla="*/ 441989 w 441989"/>
              <a:gd name="connsiteY3" fmla="*/ 497903 h 497903"/>
              <a:gd name="connsiteX0" fmla="*/ 0 w 441989"/>
              <a:gd name="connsiteY0" fmla="*/ 0 h 497903"/>
              <a:gd name="connsiteX1" fmla="*/ 139870 w 441989"/>
              <a:gd name="connsiteY1" fmla="*/ 156644 h 497903"/>
              <a:gd name="connsiteX2" fmla="*/ 441989 w 441989"/>
              <a:gd name="connsiteY2" fmla="*/ 497903 h 497903"/>
              <a:gd name="connsiteX0" fmla="*/ 347072 w 347072"/>
              <a:gd name="connsiteY0" fmla="*/ 0 h 2511893"/>
              <a:gd name="connsiteX1" fmla="*/ 195 w 347072"/>
              <a:gd name="connsiteY1" fmla="*/ 2170634 h 2511893"/>
              <a:gd name="connsiteX2" fmla="*/ 302314 w 347072"/>
              <a:gd name="connsiteY2" fmla="*/ 2511893 h 2511893"/>
              <a:gd name="connsiteX0" fmla="*/ 895221 w 895221"/>
              <a:gd name="connsiteY0" fmla="*/ 0 h 2511893"/>
              <a:gd name="connsiteX1" fmla="*/ 54 w 895221"/>
              <a:gd name="connsiteY1" fmla="*/ 1303499 h 2511893"/>
              <a:gd name="connsiteX2" fmla="*/ 850463 w 895221"/>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89712 w 889712"/>
              <a:gd name="connsiteY0" fmla="*/ 0 h 2511893"/>
              <a:gd name="connsiteX1" fmla="*/ 140 w 889712"/>
              <a:gd name="connsiteY1" fmla="*/ 1208394 h 2511893"/>
              <a:gd name="connsiteX2" fmla="*/ 844954 w 88971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4 w 889578"/>
              <a:gd name="connsiteY0" fmla="*/ 0 h 1303499"/>
              <a:gd name="connsiteX1" fmla="*/ 889576 w 889578"/>
              <a:gd name="connsiteY1" fmla="*/ 1303499 h 1303499"/>
              <a:gd name="connsiteX0" fmla="*/ 4 w 889576"/>
              <a:gd name="connsiteY0" fmla="*/ 0 h 1303499"/>
              <a:gd name="connsiteX1" fmla="*/ 889576 w 889576"/>
              <a:gd name="connsiteY1" fmla="*/ 1303499 h 1303499"/>
              <a:gd name="connsiteX0" fmla="*/ 0 w 889572"/>
              <a:gd name="connsiteY0" fmla="*/ 0 h 1303499"/>
              <a:gd name="connsiteX1" fmla="*/ 889572 w 889572"/>
              <a:gd name="connsiteY1" fmla="*/ 1303499 h 1303499"/>
              <a:gd name="connsiteX0" fmla="*/ 1 w 889573"/>
              <a:gd name="connsiteY0" fmla="*/ 0 h 1303499"/>
              <a:gd name="connsiteX1" fmla="*/ 889573 w 889573"/>
              <a:gd name="connsiteY1" fmla="*/ 1303499 h 1303499"/>
              <a:gd name="connsiteX0" fmla="*/ 4 w 889576"/>
              <a:gd name="connsiteY0" fmla="*/ 0 h 1303499"/>
              <a:gd name="connsiteX1" fmla="*/ 889576 w 889576"/>
              <a:gd name="connsiteY1" fmla="*/ 1303499 h 1303499"/>
              <a:gd name="connsiteX0" fmla="*/ 4 w 889578"/>
              <a:gd name="connsiteY0" fmla="*/ 0 h 1303499"/>
              <a:gd name="connsiteX1" fmla="*/ 889576 w 889578"/>
              <a:gd name="connsiteY1" fmla="*/ 1303499 h 1303499"/>
              <a:gd name="connsiteX0" fmla="*/ 4 w 890310"/>
              <a:gd name="connsiteY0" fmla="*/ 0 h 1303499"/>
              <a:gd name="connsiteX1" fmla="*/ 889576 w 890310"/>
              <a:gd name="connsiteY1" fmla="*/ 1303499 h 1303499"/>
              <a:gd name="connsiteX0" fmla="*/ 536 w 890824"/>
              <a:gd name="connsiteY0" fmla="*/ 0 h 1303499"/>
              <a:gd name="connsiteX1" fmla="*/ 890108 w 890824"/>
              <a:gd name="connsiteY1" fmla="*/ 1303499 h 1303499"/>
              <a:gd name="connsiteX0" fmla="*/ 141 w 890439"/>
              <a:gd name="connsiteY0" fmla="*/ 0 h 1303499"/>
              <a:gd name="connsiteX1" fmla="*/ 889713 w 890439"/>
              <a:gd name="connsiteY1" fmla="*/ 1303499 h 1303499"/>
              <a:gd name="connsiteX0" fmla="*/ 143 w 889749"/>
              <a:gd name="connsiteY0" fmla="*/ 0 h 1303499"/>
              <a:gd name="connsiteX1" fmla="*/ 889715 w 889749"/>
              <a:gd name="connsiteY1" fmla="*/ 1303499 h 1303499"/>
              <a:gd name="connsiteX0" fmla="*/ 25 w 889631"/>
              <a:gd name="connsiteY0" fmla="*/ 0 h 1303499"/>
              <a:gd name="connsiteX1" fmla="*/ 889597 w 889631"/>
              <a:gd name="connsiteY1" fmla="*/ 1303499 h 1303499"/>
              <a:gd name="connsiteX0" fmla="*/ 25 w 889631"/>
              <a:gd name="connsiteY0" fmla="*/ 0 h 1303499"/>
              <a:gd name="connsiteX1" fmla="*/ 889597 w 889631"/>
              <a:gd name="connsiteY1" fmla="*/ 1303499 h 1303499"/>
              <a:gd name="connsiteX0" fmla="*/ 0 w 889608"/>
              <a:gd name="connsiteY0" fmla="*/ 0 h 1303499"/>
              <a:gd name="connsiteX1" fmla="*/ 889572 w 889608"/>
              <a:gd name="connsiteY1" fmla="*/ 1303499 h 1303499"/>
            </a:gdLst>
            <a:ahLst/>
            <a:cxnLst>
              <a:cxn ang="0">
                <a:pos x="connsiteX0" y="connsiteY0"/>
              </a:cxn>
              <a:cxn ang="0">
                <a:pos x="connsiteX1" y="connsiteY1"/>
              </a:cxn>
            </a:cxnLst>
            <a:rect l="l" t="t" r="r" b="b"/>
            <a:pathLst>
              <a:path w="889608" h="1303499">
                <a:moveTo>
                  <a:pt x="0" y="0"/>
                </a:moveTo>
                <a:cubicBezTo>
                  <a:pt x="29327" y="1233168"/>
                  <a:pt x="896072" y="422341"/>
                  <a:pt x="889572" y="1303499"/>
                </a:cubicBezTo>
              </a:path>
            </a:pathLst>
          </a:custGeom>
          <a:ln w="12700" cmpd="sng">
            <a:solidFill>
              <a:schemeClr val="tx2"/>
            </a:solidFill>
            <a:prstDash val="dash"/>
            <a:headEnd type="none" w="med" len="med"/>
            <a:tailEnd type="none" w="med" len="med"/>
          </a:ln>
        </p:spPr>
        <p:txBody>
          <a:bodyPr rtlCol="0" anchor="ctr"/>
          <a:lstStyle/>
          <a:p>
            <a:pPr algn="ctr" defTabSz="457024" fontAlgn="auto">
              <a:spcBef>
                <a:spcPts val="0"/>
              </a:spcBef>
              <a:spcAft>
                <a:spcPts val="0"/>
              </a:spcAft>
            </a:pPr>
            <a:endParaRPr lang="en-US" sz="1350">
              <a:solidFill>
                <a:srgbClr val="5E81D3"/>
              </a:solidFill>
              <a:latin typeface="Franklin Gothic Book"/>
              <a:ea typeface="ＭＳ Ｐゴシック"/>
            </a:endParaRPr>
          </a:p>
        </p:txBody>
      </p:sp>
      <p:sp>
        <p:nvSpPr>
          <p:cNvPr id="745" name="Freeform 744"/>
          <p:cNvSpPr/>
          <p:nvPr/>
        </p:nvSpPr>
        <p:spPr>
          <a:xfrm flipH="1">
            <a:off x="1203568" y="1639384"/>
            <a:ext cx="4589082" cy="1061335"/>
          </a:xfrm>
          <a:custGeom>
            <a:avLst/>
            <a:gdLst>
              <a:gd name="connsiteX0" fmla="*/ 0 w 441989"/>
              <a:gd name="connsiteY0" fmla="*/ 0 h 497903"/>
              <a:gd name="connsiteX1" fmla="*/ 139870 w 441989"/>
              <a:gd name="connsiteY1" fmla="*/ 156644 h 497903"/>
              <a:gd name="connsiteX2" fmla="*/ 257361 w 441989"/>
              <a:gd name="connsiteY2" fmla="*/ 279721 h 497903"/>
              <a:gd name="connsiteX3" fmla="*/ 441989 w 441989"/>
              <a:gd name="connsiteY3" fmla="*/ 497903 h 497903"/>
              <a:gd name="connsiteX0" fmla="*/ 0 w 441989"/>
              <a:gd name="connsiteY0" fmla="*/ 0 h 497903"/>
              <a:gd name="connsiteX1" fmla="*/ 139870 w 441989"/>
              <a:gd name="connsiteY1" fmla="*/ 156644 h 497903"/>
              <a:gd name="connsiteX2" fmla="*/ 441989 w 441989"/>
              <a:gd name="connsiteY2" fmla="*/ 497903 h 497903"/>
              <a:gd name="connsiteX0" fmla="*/ 347072 w 347072"/>
              <a:gd name="connsiteY0" fmla="*/ 0 h 2511893"/>
              <a:gd name="connsiteX1" fmla="*/ 195 w 347072"/>
              <a:gd name="connsiteY1" fmla="*/ 2170634 h 2511893"/>
              <a:gd name="connsiteX2" fmla="*/ 302314 w 347072"/>
              <a:gd name="connsiteY2" fmla="*/ 2511893 h 2511893"/>
              <a:gd name="connsiteX0" fmla="*/ 895221 w 895221"/>
              <a:gd name="connsiteY0" fmla="*/ 0 h 2511893"/>
              <a:gd name="connsiteX1" fmla="*/ 54 w 895221"/>
              <a:gd name="connsiteY1" fmla="*/ 1303499 h 2511893"/>
              <a:gd name="connsiteX2" fmla="*/ 850463 w 895221"/>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95303 w 895303"/>
              <a:gd name="connsiteY0" fmla="*/ 0 h 2511893"/>
              <a:gd name="connsiteX1" fmla="*/ 136 w 895303"/>
              <a:gd name="connsiteY1" fmla="*/ 1303499 h 2511893"/>
              <a:gd name="connsiteX2" fmla="*/ 850545 w 895303"/>
              <a:gd name="connsiteY2" fmla="*/ 2511893 h 2511893"/>
              <a:gd name="connsiteX0" fmla="*/ 889712 w 889712"/>
              <a:gd name="connsiteY0" fmla="*/ 0 h 2511893"/>
              <a:gd name="connsiteX1" fmla="*/ 140 w 889712"/>
              <a:gd name="connsiteY1" fmla="*/ 1208394 h 2511893"/>
              <a:gd name="connsiteX2" fmla="*/ 844954 w 88971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622 w 889622"/>
              <a:gd name="connsiteY0" fmla="*/ 0 h 2511893"/>
              <a:gd name="connsiteX1" fmla="*/ 50 w 889622"/>
              <a:gd name="connsiteY1" fmla="*/ 1208394 h 2511893"/>
              <a:gd name="connsiteX2" fmla="*/ 844864 w 88962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889572 w 889572"/>
              <a:gd name="connsiteY0" fmla="*/ 0 h 2511893"/>
              <a:gd name="connsiteX1" fmla="*/ 0 w 889572"/>
              <a:gd name="connsiteY1" fmla="*/ 1208394 h 2511893"/>
              <a:gd name="connsiteX2" fmla="*/ 889572 w 889572"/>
              <a:gd name="connsiteY2" fmla="*/ 2511893 h 2511893"/>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574"/>
              <a:gd name="connsiteY0" fmla="*/ 0 h 1303499"/>
              <a:gd name="connsiteX1" fmla="*/ 889572 w 889574"/>
              <a:gd name="connsiteY1" fmla="*/ 1303499 h 1303499"/>
              <a:gd name="connsiteX0" fmla="*/ 0 w 889670"/>
              <a:gd name="connsiteY0" fmla="*/ 0 h 1303499"/>
              <a:gd name="connsiteX1" fmla="*/ 889572 w 889670"/>
              <a:gd name="connsiteY1" fmla="*/ 1303499 h 1303499"/>
              <a:gd name="connsiteX0" fmla="*/ 0 w 889670"/>
              <a:gd name="connsiteY0" fmla="*/ 0 h 1303499"/>
              <a:gd name="connsiteX1" fmla="*/ 889572 w 889670"/>
              <a:gd name="connsiteY1" fmla="*/ 1303499 h 1303499"/>
              <a:gd name="connsiteX0" fmla="*/ 0 w 889670"/>
              <a:gd name="connsiteY0" fmla="*/ 0 h 1303499"/>
              <a:gd name="connsiteX1" fmla="*/ 889572 w 889670"/>
              <a:gd name="connsiteY1" fmla="*/ 1303499 h 1303499"/>
              <a:gd name="connsiteX0" fmla="*/ 0 w 889574"/>
              <a:gd name="connsiteY0" fmla="*/ 0 h 1303499"/>
              <a:gd name="connsiteX1" fmla="*/ 889572 w 889574"/>
              <a:gd name="connsiteY1" fmla="*/ 1303499 h 1303499"/>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2"/>
              <a:gd name="connsiteY0" fmla="*/ 0 h 1303499"/>
              <a:gd name="connsiteX1" fmla="*/ 889572 w 889572"/>
              <a:gd name="connsiteY1" fmla="*/ 1303499 h 1303499"/>
              <a:gd name="connsiteX0" fmla="*/ 0 w 889573"/>
              <a:gd name="connsiteY0" fmla="*/ 0 h 1303499"/>
              <a:gd name="connsiteX1" fmla="*/ 889572 w 889573"/>
              <a:gd name="connsiteY1" fmla="*/ 1303499 h 1303499"/>
              <a:gd name="connsiteX0" fmla="*/ 234 w 889807"/>
              <a:gd name="connsiteY0" fmla="*/ 0 h 1303499"/>
              <a:gd name="connsiteX1" fmla="*/ 889806 w 889807"/>
              <a:gd name="connsiteY1" fmla="*/ 1303499 h 1303499"/>
              <a:gd name="connsiteX0" fmla="*/ 72 w 889645"/>
              <a:gd name="connsiteY0" fmla="*/ 0 h 1303499"/>
              <a:gd name="connsiteX1" fmla="*/ 889644 w 889645"/>
              <a:gd name="connsiteY1" fmla="*/ 1303499 h 1303499"/>
              <a:gd name="connsiteX0" fmla="*/ 69 w 890790"/>
              <a:gd name="connsiteY0" fmla="*/ 0 h 1303499"/>
              <a:gd name="connsiteX1" fmla="*/ 889641 w 890790"/>
              <a:gd name="connsiteY1" fmla="*/ 1303499 h 1303499"/>
              <a:gd name="connsiteX0" fmla="*/ 69 w 889960"/>
              <a:gd name="connsiteY0" fmla="*/ 0 h 1303499"/>
              <a:gd name="connsiteX1" fmla="*/ 889641 w 889960"/>
              <a:gd name="connsiteY1" fmla="*/ 1303499 h 1303499"/>
              <a:gd name="connsiteX0" fmla="*/ 69 w 890122"/>
              <a:gd name="connsiteY0" fmla="*/ 0 h 1303499"/>
              <a:gd name="connsiteX1" fmla="*/ 889641 w 890122"/>
              <a:gd name="connsiteY1" fmla="*/ 1303499 h 1303499"/>
              <a:gd name="connsiteX0" fmla="*/ 69 w 890314"/>
              <a:gd name="connsiteY0" fmla="*/ 0 h 1303499"/>
              <a:gd name="connsiteX1" fmla="*/ 889641 w 890314"/>
              <a:gd name="connsiteY1" fmla="*/ 1303499 h 1303499"/>
              <a:gd name="connsiteX0" fmla="*/ 71 w 889643"/>
              <a:gd name="connsiteY0" fmla="*/ 0 h 1303499"/>
              <a:gd name="connsiteX1" fmla="*/ 889643 w 889643"/>
              <a:gd name="connsiteY1" fmla="*/ 1303499 h 1303499"/>
              <a:gd name="connsiteX0" fmla="*/ 0 w 889572"/>
              <a:gd name="connsiteY0" fmla="*/ 0 h 1303499"/>
              <a:gd name="connsiteX1" fmla="*/ 889572 w 889572"/>
              <a:gd name="connsiteY1" fmla="*/ 1303499 h 1303499"/>
            </a:gdLst>
            <a:ahLst/>
            <a:cxnLst>
              <a:cxn ang="0">
                <a:pos x="connsiteX0" y="connsiteY0"/>
              </a:cxn>
              <a:cxn ang="0">
                <a:pos x="connsiteX1" y="connsiteY1"/>
              </a:cxn>
            </a:cxnLst>
            <a:rect l="l" t="t" r="r" b="b"/>
            <a:pathLst>
              <a:path w="889572" h="1303499">
                <a:moveTo>
                  <a:pt x="0" y="0"/>
                </a:moveTo>
                <a:cubicBezTo>
                  <a:pt x="6891" y="1693614"/>
                  <a:pt x="889376" y="-370738"/>
                  <a:pt x="889572" y="1303499"/>
                </a:cubicBezTo>
              </a:path>
            </a:pathLst>
          </a:custGeom>
          <a:ln w="12700" cmpd="sng">
            <a:solidFill>
              <a:schemeClr val="tx2"/>
            </a:solidFill>
            <a:prstDash val="dash"/>
            <a:headEnd type="none" w="med" len="med"/>
            <a:tailEnd type="none" w="med" len="med"/>
          </a:ln>
        </p:spPr>
        <p:txBody>
          <a:bodyPr rtlCol="0" anchor="ctr"/>
          <a:lstStyle/>
          <a:p>
            <a:pPr algn="ctr" defTabSz="457024" fontAlgn="auto">
              <a:spcBef>
                <a:spcPts val="0"/>
              </a:spcBef>
              <a:spcAft>
                <a:spcPts val="0"/>
              </a:spcAft>
            </a:pPr>
            <a:endParaRPr lang="en-US" sz="1350">
              <a:solidFill>
                <a:srgbClr val="5E81D3"/>
              </a:solidFill>
              <a:latin typeface="Franklin Gothic Book"/>
              <a:ea typeface="ＭＳ Ｐゴシック"/>
            </a:endParaRPr>
          </a:p>
        </p:txBody>
      </p:sp>
      <p:sp>
        <p:nvSpPr>
          <p:cNvPr id="734" name="Donut 733"/>
          <p:cNvSpPr/>
          <p:nvPr/>
        </p:nvSpPr>
        <p:spPr bwMode="auto">
          <a:xfrm>
            <a:off x="-1355600" y="1172995"/>
            <a:ext cx="7083790" cy="7083790"/>
          </a:xfrm>
          <a:prstGeom prst="donut">
            <a:avLst>
              <a:gd name="adj" fmla="val 6541"/>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fontAlgn="auto">
              <a:spcBef>
                <a:spcPts val="0"/>
              </a:spcBef>
              <a:spcAft>
                <a:spcPts val="0"/>
              </a:spcAft>
            </a:pPr>
            <a:endParaRPr lang="en-US" sz="1400" dirty="0" err="1" smtClean="0">
              <a:solidFill>
                <a:srgbClr val="FFFFFF"/>
              </a:solidFill>
              <a:latin typeface="ＭＳ Ｐゴシック"/>
              <a:ea typeface="ＭＳ Ｐゴシック"/>
              <a:cs typeface="Arial" pitchFamily="-107" charset="0"/>
              <a:sym typeface="Arial" pitchFamily="-107" charset="0"/>
            </a:endParaRPr>
          </a:p>
        </p:txBody>
      </p:sp>
      <p:sp>
        <p:nvSpPr>
          <p:cNvPr id="735" name="TextBox 734"/>
          <p:cNvSpPr txBox="1"/>
          <p:nvPr/>
        </p:nvSpPr>
        <p:spPr>
          <a:xfrm rot="19096821">
            <a:off x="-514059" y="1495899"/>
            <a:ext cx="6107274" cy="4141364"/>
          </a:xfrm>
          <a:prstGeom prst="rect">
            <a:avLst/>
          </a:prstGeom>
          <a:scene3d>
            <a:camera prst="orthographicFront">
              <a:rot lat="0" lon="0" rev="18600000"/>
            </a:camera>
            <a:lightRig rig="threePt" dir="t"/>
          </a:scene3d>
        </p:spPr>
        <p:txBody>
          <a:bodyPr wrap="square" rtlCol="0">
            <a:prstTxWarp prst="textCircle">
              <a:avLst>
                <a:gd name="adj" fmla="val 14833414"/>
              </a:avLst>
            </a:prstTxWarp>
            <a:noAutofit/>
          </a:bodyPr>
          <a:lstStyle/>
          <a:p>
            <a:pPr defTabSz="914400" fontAlgn="auto">
              <a:lnSpc>
                <a:spcPct val="140000"/>
              </a:lnSpc>
              <a:spcBef>
                <a:spcPts val="0"/>
              </a:spcBef>
              <a:spcAft>
                <a:spcPts val="0"/>
              </a:spcAft>
              <a:defRPr/>
            </a:pPr>
            <a:r>
              <a:rPr kumimoji="1" lang="en-US" altLang="ja-JP" sz="2400" dirty="0" smtClean="0">
                <a:solidFill>
                  <a:srgbClr val="FFFFFF"/>
                </a:solidFill>
                <a:latin typeface="Arial"/>
                <a:ea typeface="ＭＳ Ｐゴシック"/>
              </a:rPr>
              <a:t>Umbrella</a:t>
            </a:r>
            <a:endParaRPr lang="ja-JP" altLang="en-US" sz="2400" kern="0" dirty="0" smtClean="0">
              <a:solidFill>
                <a:srgbClr val="FFFFFF"/>
              </a:solidFill>
              <a:latin typeface="Arial"/>
              <a:ea typeface="ＭＳ Ｐゴシック"/>
              <a:cs typeface="Arial" charset="0"/>
            </a:endParaRPr>
          </a:p>
        </p:txBody>
      </p:sp>
      <p:sp>
        <p:nvSpPr>
          <p:cNvPr id="71" name="Rectangle 70"/>
          <p:cNvSpPr/>
          <p:nvPr/>
        </p:nvSpPr>
        <p:spPr>
          <a:xfrm>
            <a:off x="5808439" y="792654"/>
            <a:ext cx="1071127" cy="575799"/>
          </a:xfrm>
          <a:prstGeom prst="rect">
            <a:avLst/>
          </a:prstGeom>
        </p:spPr>
        <p:txBody>
          <a:bodyPr wrap="none">
            <a:spAutoFit/>
          </a:bodyPr>
          <a:lstStyle/>
          <a:p>
            <a:pPr defTabSz="685777" fontAlgn="auto">
              <a:lnSpc>
                <a:spcPts val="1300"/>
              </a:lnSpc>
              <a:spcBef>
                <a:spcPts val="0"/>
              </a:spcBef>
              <a:spcAft>
                <a:spcPts val="0"/>
              </a:spcAft>
              <a:defRPr/>
            </a:pPr>
            <a:r>
              <a:rPr lang="ja-JP" altLang="en-US" sz="900" kern="0" dirty="0" smtClean="0">
                <a:solidFill>
                  <a:srgbClr val="C31230"/>
                </a:solidFill>
                <a:latin typeface="Arial"/>
                <a:ea typeface="ＭＳ Ｐゴシック"/>
              </a:rPr>
              <a:t>マルウェア</a:t>
            </a:r>
          </a:p>
          <a:p>
            <a:pPr defTabSz="685777" fontAlgn="auto">
              <a:lnSpc>
                <a:spcPts val="1300"/>
              </a:lnSpc>
              <a:spcBef>
                <a:spcPts val="0"/>
              </a:spcBef>
              <a:spcAft>
                <a:spcPts val="0"/>
              </a:spcAft>
              <a:defRPr/>
            </a:pPr>
            <a:r>
              <a:rPr lang="en-US" altLang="ja-JP" sz="900" kern="0" dirty="0">
                <a:solidFill>
                  <a:srgbClr val="C31230"/>
                </a:solidFill>
                <a:latin typeface="Arial"/>
                <a:ea typeface="ＭＳ Ｐゴシック"/>
              </a:rPr>
              <a:t>C&amp;C </a:t>
            </a:r>
            <a:r>
              <a:rPr lang="ja-JP" altLang="en-US" sz="900" kern="0" dirty="0">
                <a:solidFill>
                  <a:srgbClr val="C31230"/>
                </a:solidFill>
                <a:latin typeface="Arial"/>
                <a:ea typeface="ＭＳ Ｐゴシック"/>
              </a:rPr>
              <a:t>コールバック</a:t>
            </a:r>
          </a:p>
          <a:p>
            <a:pPr defTabSz="685777" fontAlgn="auto">
              <a:lnSpc>
                <a:spcPts val="1300"/>
              </a:lnSpc>
              <a:spcBef>
                <a:spcPts val="0"/>
              </a:spcBef>
              <a:spcAft>
                <a:spcPts val="0"/>
              </a:spcAft>
              <a:defRPr/>
            </a:pPr>
            <a:r>
              <a:rPr lang="ja-JP" altLang="en-US" sz="900" kern="0" dirty="0" smtClean="0">
                <a:solidFill>
                  <a:srgbClr val="C31230"/>
                </a:solidFill>
                <a:latin typeface="Arial"/>
                <a:ea typeface="ＭＳ Ｐゴシック"/>
              </a:rPr>
              <a:t>フィッシング</a:t>
            </a:r>
            <a:endParaRPr lang="ja-JP" altLang="en-US" sz="900" kern="0" dirty="0">
              <a:solidFill>
                <a:srgbClr val="C31230"/>
              </a:solidFill>
              <a:latin typeface="Arial"/>
              <a:ea typeface="ＭＳ Ｐゴシック"/>
              <a:cs typeface="Arial" charset="0"/>
            </a:endParaRPr>
          </a:p>
        </p:txBody>
      </p:sp>
      <p:cxnSp>
        <p:nvCxnSpPr>
          <p:cNvPr id="73" name="Straight Connector 72"/>
          <p:cNvCxnSpPr/>
          <p:nvPr/>
        </p:nvCxnSpPr>
        <p:spPr>
          <a:xfrm>
            <a:off x="5822145" y="869433"/>
            <a:ext cx="0" cy="438912"/>
          </a:xfrm>
          <a:prstGeom prst="line">
            <a:avLst/>
          </a:prstGeom>
          <a:ln w="12700" cap="flat" cmpd="sng">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988628" y="461361"/>
            <a:ext cx="2100338" cy="1124830"/>
            <a:chOff x="5596581" y="595429"/>
            <a:chExt cx="2272456" cy="1217008"/>
          </a:xfrm>
        </p:grpSpPr>
        <p:grpSp>
          <p:nvGrpSpPr>
            <p:cNvPr id="5" name="Group 4"/>
            <p:cNvGrpSpPr/>
            <p:nvPr/>
          </p:nvGrpSpPr>
          <p:grpSpPr>
            <a:xfrm>
              <a:off x="5596581" y="595429"/>
              <a:ext cx="2272456" cy="1217008"/>
              <a:chOff x="3435772" y="1179303"/>
              <a:chExt cx="2272456" cy="1217008"/>
            </a:xfrm>
          </p:grpSpPr>
          <p:sp>
            <p:nvSpPr>
              <p:cNvPr id="75" name="Freeform 74"/>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76" name="Freeform 75"/>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77" name="Freeform 76"/>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78" name="Freeform 77"/>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cxnSp>
          <p:nvCxnSpPr>
            <p:cNvPr id="7" name="Straight Connector 6"/>
            <p:cNvCxnSpPr/>
            <p:nvPr/>
          </p:nvCxnSpPr>
          <p:spPr>
            <a:xfrm flipH="1">
              <a:off x="5886917" y="1812437"/>
              <a:ext cx="1691784"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537662" y="2760215"/>
            <a:ext cx="1228224" cy="1867906"/>
            <a:chOff x="674483" y="3065734"/>
            <a:chExt cx="1228224" cy="1867906"/>
          </a:xfrm>
        </p:grpSpPr>
        <p:sp>
          <p:nvSpPr>
            <p:cNvPr id="173" name="Rounded Rectangle 172"/>
            <p:cNvSpPr/>
            <p:nvPr/>
          </p:nvSpPr>
          <p:spPr>
            <a:xfrm>
              <a:off x="674483" y="3065734"/>
              <a:ext cx="1228224" cy="1728972"/>
            </a:xfrm>
            <a:prstGeom prst="roundRect">
              <a:avLst>
                <a:gd name="adj" fmla="val 5375"/>
              </a:avLst>
            </a:prstGeom>
            <a:solidFill>
              <a:schemeClr val="bg1"/>
            </a:solidFill>
            <a:ln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5" name="Rectangle 174"/>
            <p:cNvSpPr/>
            <p:nvPr/>
          </p:nvSpPr>
          <p:spPr>
            <a:xfrm>
              <a:off x="1146865" y="4674595"/>
              <a:ext cx="284693" cy="259045"/>
            </a:xfrm>
            <a:prstGeom prst="rect">
              <a:avLst/>
            </a:prstGeom>
            <a:solidFill>
              <a:schemeClr val="bg1"/>
            </a:solidFill>
          </p:spPr>
          <p:txBody>
            <a:bodyPr wrap="none" lIns="45720" rIns="45720">
              <a:spAutoFit/>
            </a:bodyPr>
            <a:lstStyle/>
            <a:p>
              <a:pPr algn="ctr" defTabSz="685777" fontAlgn="auto">
                <a:lnSpc>
                  <a:spcPts val="1300"/>
                </a:lnSpc>
                <a:spcBef>
                  <a:spcPts val="0"/>
                </a:spcBef>
                <a:spcAft>
                  <a:spcPts val="0"/>
                </a:spcAft>
                <a:defRPr/>
              </a:pPr>
              <a:r>
                <a:rPr lang="en-US" altLang="ja-JP" sz="1000" b="1" kern="0" dirty="0" smtClean="0">
                  <a:solidFill>
                    <a:srgbClr val="333333"/>
                  </a:solidFill>
                  <a:latin typeface="Arial"/>
                  <a:ea typeface="ＭＳ Ｐゴシック"/>
                </a:rPr>
                <a:t>HQ</a:t>
              </a:r>
              <a:endParaRPr lang="ja-JP" altLang="en-US" sz="1000" b="1" kern="0" dirty="0">
                <a:solidFill>
                  <a:srgbClr val="333333"/>
                </a:solidFill>
                <a:latin typeface="Arial"/>
                <a:ea typeface="ＭＳ Ｐゴシック"/>
              </a:endParaRPr>
            </a:p>
          </p:txBody>
        </p:sp>
        <p:grpSp>
          <p:nvGrpSpPr>
            <p:cNvPr id="176" name="Group 175"/>
            <p:cNvGrpSpPr/>
            <p:nvPr/>
          </p:nvGrpSpPr>
          <p:grpSpPr>
            <a:xfrm>
              <a:off x="835521" y="3231961"/>
              <a:ext cx="985939" cy="951051"/>
              <a:chOff x="2658922" y="2965712"/>
              <a:chExt cx="985939" cy="951051"/>
            </a:xfrm>
          </p:grpSpPr>
          <p:sp>
            <p:nvSpPr>
              <p:cNvPr id="216" name="Rectangle 215"/>
              <p:cNvSpPr/>
              <p:nvPr/>
            </p:nvSpPr>
            <p:spPr>
              <a:xfrm>
                <a:off x="2770904" y="3682686"/>
                <a:ext cx="873957" cy="230832"/>
              </a:xfrm>
              <a:prstGeom prst="rect">
                <a:avLst/>
              </a:prstGeom>
              <a:noFill/>
            </p:spPr>
            <p:txBody>
              <a:bodyPr wrap="none" anchor="ctr">
                <a:spAutoFit/>
              </a:bodyPr>
              <a:lstStyle/>
              <a:p>
                <a:pPr defTabSz="685777" fontAlgn="auto">
                  <a:spcBef>
                    <a:spcPts val="0"/>
                  </a:spcBef>
                  <a:spcAft>
                    <a:spcPts val="0"/>
                  </a:spcAft>
                  <a:defRPr/>
                </a:pPr>
                <a:r>
                  <a:rPr lang="ja-JP" altLang="en-US" sz="900" kern="0" dirty="0">
                    <a:solidFill>
                      <a:srgbClr val="333333"/>
                    </a:solidFill>
                    <a:latin typeface="Arial"/>
                    <a:ea typeface="ＭＳ Ｐゴシック"/>
                  </a:rPr>
                  <a:t>サンドボックス</a:t>
                </a:r>
              </a:p>
            </p:txBody>
          </p:sp>
          <p:sp>
            <p:nvSpPr>
              <p:cNvPr id="217" name="Rounded Rectangle 216"/>
              <p:cNvSpPr/>
              <p:nvPr/>
            </p:nvSpPr>
            <p:spPr>
              <a:xfrm>
                <a:off x="2658922" y="2965712"/>
                <a:ext cx="907382" cy="237320"/>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8" name="Oval 217"/>
              <p:cNvSpPr>
                <a:spLocks noChangeAspect="1"/>
              </p:cNvSpPr>
              <p:nvPr/>
            </p:nvSpPr>
            <p:spPr>
              <a:xfrm>
                <a:off x="2728761" y="3034759"/>
                <a:ext cx="98233" cy="9922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9" name="Rounded Rectangle 218"/>
              <p:cNvSpPr/>
              <p:nvPr/>
            </p:nvSpPr>
            <p:spPr>
              <a:xfrm>
                <a:off x="2658922" y="3203617"/>
                <a:ext cx="907382" cy="237320"/>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0" name="Oval 219"/>
              <p:cNvSpPr>
                <a:spLocks noChangeAspect="1"/>
              </p:cNvSpPr>
              <p:nvPr/>
            </p:nvSpPr>
            <p:spPr>
              <a:xfrm>
                <a:off x="2728761" y="3272664"/>
                <a:ext cx="98233" cy="9922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1" name="Rounded Rectangle 220"/>
              <p:cNvSpPr/>
              <p:nvPr/>
            </p:nvSpPr>
            <p:spPr>
              <a:xfrm>
                <a:off x="2658922" y="3441491"/>
                <a:ext cx="907382" cy="237320"/>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2" name="Oval 221"/>
              <p:cNvSpPr>
                <a:spLocks noChangeAspect="1"/>
              </p:cNvSpPr>
              <p:nvPr/>
            </p:nvSpPr>
            <p:spPr>
              <a:xfrm>
                <a:off x="2728761" y="3510538"/>
                <a:ext cx="98233" cy="9922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3" name="Rounded Rectangle 222"/>
              <p:cNvSpPr/>
              <p:nvPr/>
            </p:nvSpPr>
            <p:spPr>
              <a:xfrm>
                <a:off x="2658922" y="3679443"/>
                <a:ext cx="907382" cy="237320"/>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4" name="Oval 223"/>
              <p:cNvSpPr>
                <a:spLocks noChangeAspect="1"/>
              </p:cNvSpPr>
              <p:nvPr/>
            </p:nvSpPr>
            <p:spPr>
              <a:xfrm>
                <a:off x="2728761" y="3748490"/>
                <a:ext cx="98233" cy="9922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5" name="Rectangle 224"/>
              <p:cNvSpPr/>
              <p:nvPr/>
            </p:nvSpPr>
            <p:spPr>
              <a:xfrm>
                <a:off x="2770904" y="2970292"/>
                <a:ext cx="537327" cy="230832"/>
              </a:xfrm>
              <a:prstGeom prst="rect">
                <a:avLst/>
              </a:prstGeom>
              <a:noFill/>
            </p:spPr>
            <p:txBody>
              <a:bodyPr wrap="none" anchor="ctr">
                <a:spAutoFit/>
              </a:bodyPr>
              <a:lstStyle/>
              <a:p>
                <a:pPr defTabSz="685777" fontAlgn="auto">
                  <a:spcBef>
                    <a:spcPts val="0"/>
                  </a:spcBef>
                  <a:spcAft>
                    <a:spcPts val="0"/>
                  </a:spcAft>
                  <a:defRPr/>
                </a:pPr>
                <a:r>
                  <a:rPr lang="en-US" altLang="ja-JP" sz="900" kern="0" dirty="0" smtClean="0">
                    <a:solidFill>
                      <a:srgbClr val="333333"/>
                    </a:solidFill>
                    <a:latin typeface="Arial"/>
                    <a:ea typeface="ＭＳ Ｐゴシック"/>
                  </a:rPr>
                  <a:t>NGFW</a:t>
                </a:r>
                <a:endParaRPr lang="ja-JP" altLang="en-US" sz="900" kern="0" dirty="0">
                  <a:solidFill>
                    <a:srgbClr val="333333"/>
                  </a:solidFill>
                  <a:latin typeface="Arial"/>
                  <a:ea typeface="ＭＳ Ｐゴシック"/>
                  <a:cs typeface="Arial" charset="0"/>
                </a:endParaRPr>
              </a:p>
            </p:txBody>
          </p:sp>
          <p:sp>
            <p:nvSpPr>
              <p:cNvPr id="226" name="Rectangle 225"/>
              <p:cNvSpPr/>
              <p:nvPr/>
            </p:nvSpPr>
            <p:spPr>
              <a:xfrm>
                <a:off x="2770904" y="3445222"/>
                <a:ext cx="601447" cy="230832"/>
              </a:xfrm>
              <a:prstGeom prst="rect">
                <a:avLst/>
              </a:prstGeom>
              <a:noFill/>
            </p:spPr>
            <p:txBody>
              <a:bodyPr wrap="none" anchor="ctr">
                <a:spAutoFit/>
              </a:bodyPr>
              <a:lstStyle/>
              <a:p>
                <a:pPr defTabSz="685777" fontAlgn="auto">
                  <a:spcBef>
                    <a:spcPts val="0"/>
                  </a:spcBef>
                  <a:spcAft>
                    <a:spcPts val="0"/>
                  </a:spcAft>
                  <a:defRPr/>
                </a:pPr>
                <a:r>
                  <a:rPr lang="ja-JP" altLang="en-US" sz="900" kern="0" dirty="0">
                    <a:solidFill>
                      <a:srgbClr val="333333"/>
                    </a:solidFill>
                    <a:latin typeface="Arial"/>
                    <a:ea typeface="ＭＳ Ｐゴシック"/>
                  </a:rPr>
                  <a:t>プロキシ</a:t>
                </a:r>
              </a:p>
            </p:txBody>
          </p:sp>
          <p:sp>
            <p:nvSpPr>
              <p:cNvPr id="227" name="Rectangle 226"/>
              <p:cNvSpPr/>
              <p:nvPr/>
            </p:nvSpPr>
            <p:spPr>
              <a:xfrm>
                <a:off x="2770904" y="3207757"/>
                <a:ext cx="607859" cy="230832"/>
              </a:xfrm>
              <a:prstGeom prst="rect">
                <a:avLst/>
              </a:prstGeom>
              <a:noFill/>
            </p:spPr>
            <p:txBody>
              <a:bodyPr wrap="none" anchor="ctr">
                <a:spAutoFit/>
              </a:bodyPr>
              <a:lstStyle/>
              <a:p>
                <a:pPr defTabSz="685777" fontAlgn="auto">
                  <a:spcBef>
                    <a:spcPts val="0"/>
                  </a:spcBef>
                  <a:spcAft>
                    <a:spcPts val="0"/>
                  </a:spcAft>
                  <a:defRPr/>
                </a:pPr>
                <a:r>
                  <a:rPr lang="en-US" altLang="ja-JP" sz="900" kern="0" dirty="0">
                    <a:solidFill>
                      <a:srgbClr val="333333"/>
                    </a:solidFill>
                    <a:latin typeface="Arial"/>
                    <a:ea typeface="ＭＳ Ｐゴシック"/>
                  </a:rPr>
                  <a:t>NetFlow</a:t>
                </a:r>
                <a:endParaRPr lang="ja-JP" altLang="en-US" sz="900" kern="0" dirty="0">
                  <a:solidFill>
                    <a:srgbClr val="333333"/>
                  </a:solidFill>
                  <a:latin typeface="Arial"/>
                  <a:ea typeface="ＭＳ Ｐゴシック"/>
                  <a:cs typeface="Arial" charset="0"/>
                </a:endParaRPr>
              </a:p>
            </p:txBody>
          </p:sp>
        </p:grpSp>
        <p:grpSp>
          <p:nvGrpSpPr>
            <p:cNvPr id="10" name="Group 9"/>
            <p:cNvGrpSpPr/>
            <p:nvPr/>
          </p:nvGrpSpPr>
          <p:grpSpPr>
            <a:xfrm>
              <a:off x="821212" y="4285228"/>
              <a:ext cx="424759" cy="314958"/>
              <a:chOff x="821212" y="4285228"/>
              <a:chExt cx="424759" cy="314958"/>
            </a:xfrm>
          </p:grpSpPr>
          <p:grpSp>
            <p:nvGrpSpPr>
              <p:cNvPr id="228" name="Group 227"/>
              <p:cNvGrpSpPr/>
              <p:nvPr/>
            </p:nvGrpSpPr>
            <p:grpSpPr>
              <a:xfrm>
                <a:off x="821212" y="4285228"/>
                <a:ext cx="424759" cy="314958"/>
                <a:chOff x="3789363" y="2959100"/>
                <a:chExt cx="466725" cy="346075"/>
              </a:xfrm>
              <a:noFill/>
            </p:grpSpPr>
            <p:sp>
              <p:nvSpPr>
                <p:cNvPr id="234"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35"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159" name="Rectangle 158"/>
              <p:cNvSpPr/>
              <p:nvPr/>
            </p:nvSpPr>
            <p:spPr>
              <a:xfrm>
                <a:off x="858298" y="4295869"/>
                <a:ext cx="354584" cy="246221"/>
              </a:xfrm>
              <a:prstGeom prst="rect">
                <a:avLst/>
              </a:prstGeom>
              <a:noFill/>
            </p:spPr>
            <p:txBody>
              <a:bodyPr wrap="none" anchor="ctr">
                <a:spAutoFit/>
              </a:bodyPr>
              <a:lstStyle/>
              <a:p>
                <a:pPr defTabSz="685777" fontAlgn="auto">
                  <a:spcBef>
                    <a:spcPts val="0"/>
                  </a:spcBef>
                  <a:spcAft>
                    <a:spcPts val="0"/>
                  </a:spcAft>
                  <a:defRPr/>
                </a:pPr>
                <a:r>
                  <a:rPr lang="en-US" altLang="ja-JP" sz="1000" kern="0" dirty="0" smtClean="0">
                    <a:solidFill>
                      <a:srgbClr val="333333"/>
                    </a:solidFill>
                    <a:latin typeface="Arial"/>
                    <a:ea typeface="ＭＳ Ｐゴシック"/>
                  </a:rPr>
                  <a:t>AV</a:t>
                </a:r>
                <a:endParaRPr lang="ja-JP" altLang="en-US" sz="1000" kern="0" dirty="0">
                  <a:solidFill>
                    <a:srgbClr val="333333"/>
                  </a:solidFill>
                  <a:latin typeface="Arial"/>
                  <a:ea typeface="ＭＳ Ｐゴシック"/>
                  <a:cs typeface="Arial" charset="0"/>
                </a:endParaRPr>
              </a:p>
            </p:txBody>
          </p:sp>
        </p:grpSp>
        <p:grpSp>
          <p:nvGrpSpPr>
            <p:cNvPr id="12" name="Group 11"/>
            <p:cNvGrpSpPr/>
            <p:nvPr/>
          </p:nvGrpSpPr>
          <p:grpSpPr>
            <a:xfrm>
              <a:off x="1340389" y="4285228"/>
              <a:ext cx="424759" cy="314958"/>
              <a:chOff x="1340389" y="4285228"/>
              <a:chExt cx="424759" cy="314958"/>
            </a:xfrm>
          </p:grpSpPr>
          <p:grpSp>
            <p:nvGrpSpPr>
              <p:cNvPr id="208" name="Group 207"/>
              <p:cNvGrpSpPr/>
              <p:nvPr/>
            </p:nvGrpSpPr>
            <p:grpSpPr>
              <a:xfrm>
                <a:off x="1340389" y="4285228"/>
                <a:ext cx="424759" cy="314958"/>
                <a:chOff x="3789363" y="2959100"/>
                <a:chExt cx="466725" cy="346075"/>
              </a:xfrm>
              <a:noFill/>
            </p:grpSpPr>
            <p:sp>
              <p:nvSpPr>
                <p:cNvPr id="214"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15"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160" name="Rectangle 159"/>
              <p:cNvSpPr/>
              <p:nvPr/>
            </p:nvSpPr>
            <p:spPr>
              <a:xfrm>
                <a:off x="1379500" y="4295869"/>
                <a:ext cx="354584" cy="246221"/>
              </a:xfrm>
              <a:prstGeom prst="rect">
                <a:avLst/>
              </a:prstGeom>
              <a:noFill/>
            </p:spPr>
            <p:txBody>
              <a:bodyPr wrap="none" anchor="ctr">
                <a:spAutoFit/>
              </a:bodyPr>
              <a:lstStyle/>
              <a:p>
                <a:pPr defTabSz="685777" fontAlgn="auto">
                  <a:spcBef>
                    <a:spcPts val="0"/>
                  </a:spcBef>
                  <a:spcAft>
                    <a:spcPts val="0"/>
                  </a:spcAft>
                  <a:defRPr/>
                </a:pPr>
                <a:r>
                  <a:rPr lang="en-US" altLang="ja-JP" sz="1000" kern="0" dirty="0" smtClean="0">
                    <a:solidFill>
                      <a:srgbClr val="333333"/>
                    </a:solidFill>
                    <a:latin typeface="Arial"/>
                    <a:ea typeface="ＭＳ Ｐゴシック"/>
                  </a:rPr>
                  <a:t>AV</a:t>
                </a:r>
                <a:endParaRPr lang="ja-JP" altLang="en-US" sz="1000" kern="0" dirty="0">
                  <a:solidFill>
                    <a:srgbClr val="333333"/>
                  </a:solidFill>
                  <a:latin typeface="Arial"/>
                  <a:ea typeface="ＭＳ Ｐゴシック"/>
                  <a:cs typeface="Arial" charset="0"/>
                </a:endParaRPr>
              </a:p>
            </p:txBody>
          </p:sp>
        </p:grpSp>
      </p:grpSp>
      <p:grpSp>
        <p:nvGrpSpPr>
          <p:cNvPr id="16" name="Group 15"/>
          <p:cNvGrpSpPr/>
          <p:nvPr/>
        </p:nvGrpSpPr>
        <p:grpSpPr>
          <a:xfrm>
            <a:off x="2097671" y="3477224"/>
            <a:ext cx="1228224" cy="1150897"/>
            <a:chOff x="2481681" y="3422116"/>
            <a:chExt cx="1228224" cy="1150897"/>
          </a:xfrm>
        </p:grpSpPr>
        <p:sp>
          <p:nvSpPr>
            <p:cNvPr id="238" name="Rounded Rectangle 237"/>
            <p:cNvSpPr/>
            <p:nvPr/>
          </p:nvSpPr>
          <p:spPr>
            <a:xfrm>
              <a:off x="2481681" y="3422116"/>
              <a:ext cx="1228224" cy="1011962"/>
            </a:xfrm>
            <a:prstGeom prst="roundRect">
              <a:avLst>
                <a:gd name="adj" fmla="val 5375"/>
              </a:avLst>
            </a:prstGeom>
            <a:solidFill>
              <a:schemeClr val="bg1"/>
            </a:solidFill>
            <a:ln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40" name="Rectangle 239"/>
            <p:cNvSpPr/>
            <p:nvPr/>
          </p:nvSpPr>
          <p:spPr>
            <a:xfrm>
              <a:off x="2827426" y="4313968"/>
              <a:ext cx="537968" cy="259045"/>
            </a:xfrm>
            <a:prstGeom prst="rect">
              <a:avLst/>
            </a:prstGeom>
            <a:solidFill>
              <a:schemeClr val="bg1"/>
            </a:solidFill>
          </p:spPr>
          <p:txBody>
            <a:bodyPr wrap="none" lIns="45720" rIns="45720">
              <a:spAutoFit/>
            </a:bodyPr>
            <a:lstStyle/>
            <a:p>
              <a:pPr algn="ctr" defTabSz="685777" fontAlgn="auto">
                <a:lnSpc>
                  <a:spcPts val="1300"/>
                </a:lnSpc>
                <a:spcBef>
                  <a:spcPts val="0"/>
                </a:spcBef>
                <a:spcAft>
                  <a:spcPts val="0"/>
                </a:spcAft>
                <a:defRPr/>
              </a:pPr>
              <a:r>
                <a:rPr lang="ja-JP" altLang="en-US" sz="1000" b="1" kern="0" dirty="0" smtClean="0">
                  <a:solidFill>
                    <a:srgbClr val="333333"/>
                  </a:solidFill>
                  <a:latin typeface="Arial"/>
                  <a:ea typeface="ＭＳ Ｐゴシック"/>
                </a:rPr>
                <a:t>ブランチ</a:t>
              </a:r>
              <a:endParaRPr lang="ja-JP" altLang="en-US" sz="1000" b="1" kern="0" dirty="0">
                <a:solidFill>
                  <a:srgbClr val="333333"/>
                </a:solidFill>
                <a:latin typeface="Arial"/>
                <a:ea typeface="ＭＳ Ｐゴシック"/>
              </a:endParaRPr>
            </a:p>
          </p:txBody>
        </p:sp>
        <p:grpSp>
          <p:nvGrpSpPr>
            <p:cNvPr id="241" name="Group 240"/>
            <p:cNvGrpSpPr/>
            <p:nvPr/>
          </p:nvGrpSpPr>
          <p:grpSpPr>
            <a:xfrm>
              <a:off x="2642719" y="3580614"/>
              <a:ext cx="950032" cy="246221"/>
              <a:chOff x="2658922" y="3674992"/>
              <a:chExt cx="950032" cy="246221"/>
            </a:xfrm>
          </p:grpSpPr>
          <p:sp>
            <p:nvSpPr>
              <p:cNvPr id="270" name="Rectangle 269"/>
              <p:cNvSpPr/>
              <p:nvPr/>
            </p:nvSpPr>
            <p:spPr>
              <a:xfrm>
                <a:off x="2770904" y="3674992"/>
                <a:ext cx="838050" cy="246221"/>
              </a:xfrm>
              <a:prstGeom prst="rect">
                <a:avLst/>
              </a:prstGeom>
              <a:noFill/>
            </p:spPr>
            <p:txBody>
              <a:bodyPr wrap="none" anchor="ctr">
                <a:spAutoFit/>
              </a:bodyPr>
              <a:lstStyle/>
              <a:p>
                <a:pPr defTabSz="685777" fontAlgn="auto">
                  <a:spcBef>
                    <a:spcPts val="0"/>
                  </a:spcBef>
                  <a:spcAft>
                    <a:spcPts val="0"/>
                  </a:spcAft>
                  <a:defRPr/>
                </a:pPr>
                <a:r>
                  <a:rPr lang="ja-JP" altLang="en-US" sz="1000" kern="0" spc="-20" dirty="0" smtClean="0">
                    <a:solidFill>
                      <a:srgbClr val="333333"/>
                    </a:solidFill>
                    <a:latin typeface="Arial"/>
                    <a:ea typeface="ＭＳ Ｐゴシック"/>
                  </a:rPr>
                  <a:t>ルータ</a:t>
                </a:r>
                <a:r>
                  <a:rPr lang="en-US" altLang="ja-JP" sz="1000" kern="0" spc="-20" dirty="0" smtClean="0">
                    <a:solidFill>
                      <a:srgbClr val="333333"/>
                    </a:solidFill>
                    <a:latin typeface="Arial"/>
                    <a:ea typeface="ＭＳ Ｐゴシック"/>
                  </a:rPr>
                  <a:t>/</a:t>
                </a:r>
                <a:r>
                  <a:rPr lang="en-US" altLang="ja-JP" sz="1000" kern="0" dirty="0" smtClean="0">
                    <a:solidFill>
                      <a:srgbClr val="333333"/>
                    </a:solidFill>
                    <a:latin typeface="Arial"/>
                    <a:ea typeface="ＭＳ Ｐゴシック"/>
                  </a:rPr>
                  <a:t>UTM</a:t>
                </a:r>
                <a:endParaRPr lang="ja-JP" altLang="en-US" sz="1000" kern="0" dirty="0">
                  <a:solidFill>
                    <a:srgbClr val="333333"/>
                  </a:solidFill>
                  <a:latin typeface="Arial"/>
                  <a:ea typeface="ＭＳ Ｐゴシック"/>
                  <a:cs typeface="Arial" charset="0"/>
                </a:endParaRPr>
              </a:p>
            </p:txBody>
          </p:sp>
          <p:sp>
            <p:nvSpPr>
              <p:cNvPr id="273" name="Rounded Rectangle 272"/>
              <p:cNvSpPr/>
              <p:nvPr/>
            </p:nvSpPr>
            <p:spPr>
              <a:xfrm>
                <a:off x="2658922" y="3679443"/>
                <a:ext cx="907382" cy="237320"/>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74" name="Oval 273"/>
              <p:cNvSpPr>
                <a:spLocks noChangeAspect="1"/>
              </p:cNvSpPr>
              <p:nvPr/>
            </p:nvSpPr>
            <p:spPr>
              <a:xfrm>
                <a:off x="2728761" y="3748490"/>
                <a:ext cx="98233" cy="9922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nvGrpSpPr>
            <p:cNvPr id="6" name="Group 5"/>
            <p:cNvGrpSpPr/>
            <p:nvPr/>
          </p:nvGrpSpPr>
          <p:grpSpPr>
            <a:xfrm>
              <a:off x="2628410" y="3924601"/>
              <a:ext cx="424759" cy="314958"/>
              <a:chOff x="2628410" y="3924601"/>
              <a:chExt cx="424759" cy="314958"/>
            </a:xfrm>
          </p:grpSpPr>
          <p:grpSp>
            <p:nvGrpSpPr>
              <p:cNvPr id="275" name="Group 274"/>
              <p:cNvGrpSpPr/>
              <p:nvPr/>
            </p:nvGrpSpPr>
            <p:grpSpPr>
              <a:xfrm>
                <a:off x="2628410" y="3924601"/>
                <a:ext cx="424759" cy="314958"/>
                <a:chOff x="3789363" y="2959100"/>
                <a:chExt cx="466725" cy="346075"/>
              </a:xfrm>
              <a:noFill/>
            </p:grpSpPr>
            <p:sp>
              <p:nvSpPr>
                <p:cNvPr id="285"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86"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166" name="Rectangle 165"/>
              <p:cNvSpPr/>
              <p:nvPr/>
            </p:nvSpPr>
            <p:spPr>
              <a:xfrm>
                <a:off x="2663497" y="3932191"/>
                <a:ext cx="354584" cy="246221"/>
              </a:xfrm>
              <a:prstGeom prst="rect">
                <a:avLst/>
              </a:prstGeom>
              <a:noFill/>
            </p:spPr>
            <p:txBody>
              <a:bodyPr wrap="none" anchor="ctr">
                <a:spAutoFit/>
              </a:bodyPr>
              <a:lstStyle/>
              <a:p>
                <a:pPr defTabSz="685777" fontAlgn="auto">
                  <a:spcBef>
                    <a:spcPts val="0"/>
                  </a:spcBef>
                  <a:spcAft>
                    <a:spcPts val="0"/>
                  </a:spcAft>
                  <a:defRPr/>
                </a:pPr>
                <a:r>
                  <a:rPr lang="en-US" altLang="ja-JP" sz="1000" kern="0" dirty="0" smtClean="0">
                    <a:solidFill>
                      <a:srgbClr val="333333"/>
                    </a:solidFill>
                    <a:latin typeface="Arial"/>
                    <a:ea typeface="ＭＳ Ｐゴシック"/>
                  </a:rPr>
                  <a:t>AV</a:t>
                </a:r>
                <a:endParaRPr lang="ja-JP" altLang="en-US" sz="1000" kern="0" dirty="0">
                  <a:solidFill>
                    <a:srgbClr val="333333"/>
                  </a:solidFill>
                  <a:latin typeface="Arial"/>
                  <a:ea typeface="ＭＳ Ｐゴシック"/>
                  <a:cs typeface="Arial" charset="0"/>
                </a:endParaRPr>
              </a:p>
            </p:txBody>
          </p:sp>
        </p:grpSp>
        <p:grpSp>
          <p:nvGrpSpPr>
            <p:cNvPr id="8" name="Group 7"/>
            <p:cNvGrpSpPr/>
            <p:nvPr/>
          </p:nvGrpSpPr>
          <p:grpSpPr>
            <a:xfrm>
              <a:off x="3147587" y="3924601"/>
              <a:ext cx="424759" cy="314958"/>
              <a:chOff x="3147587" y="3924601"/>
              <a:chExt cx="424759" cy="314958"/>
            </a:xfrm>
          </p:grpSpPr>
          <p:grpSp>
            <p:nvGrpSpPr>
              <p:cNvPr id="260" name="Group 259"/>
              <p:cNvGrpSpPr/>
              <p:nvPr/>
            </p:nvGrpSpPr>
            <p:grpSpPr>
              <a:xfrm>
                <a:off x="3147587" y="3924601"/>
                <a:ext cx="424759" cy="314958"/>
                <a:chOff x="3789363" y="2959100"/>
                <a:chExt cx="466725" cy="346075"/>
              </a:xfrm>
              <a:noFill/>
            </p:grpSpPr>
            <p:sp>
              <p:nvSpPr>
                <p:cNvPr id="268"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69"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179" name="Rectangle 178"/>
              <p:cNvSpPr/>
              <p:nvPr/>
            </p:nvSpPr>
            <p:spPr>
              <a:xfrm>
                <a:off x="3182674" y="3932191"/>
                <a:ext cx="354584" cy="246221"/>
              </a:xfrm>
              <a:prstGeom prst="rect">
                <a:avLst/>
              </a:prstGeom>
              <a:noFill/>
            </p:spPr>
            <p:txBody>
              <a:bodyPr wrap="none" anchor="ctr">
                <a:spAutoFit/>
              </a:bodyPr>
              <a:lstStyle/>
              <a:p>
                <a:pPr defTabSz="685777" fontAlgn="auto">
                  <a:spcBef>
                    <a:spcPts val="0"/>
                  </a:spcBef>
                  <a:spcAft>
                    <a:spcPts val="0"/>
                  </a:spcAft>
                  <a:defRPr/>
                </a:pPr>
                <a:r>
                  <a:rPr lang="en-US" altLang="ja-JP" sz="1000" kern="0" dirty="0" smtClean="0">
                    <a:solidFill>
                      <a:srgbClr val="333333"/>
                    </a:solidFill>
                    <a:latin typeface="Arial"/>
                    <a:ea typeface="ＭＳ Ｐゴシック"/>
                  </a:rPr>
                  <a:t>AV</a:t>
                </a:r>
                <a:endParaRPr lang="ja-JP" altLang="en-US" sz="1000" kern="0" dirty="0">
                  <a:solidFill>
                    <a:srgbClr val="333333"/>
                  </a:solidFill>
                  <a:latin typeface="Arial"/>
                  <a:ea typeface="ＭＳ Ｐゴシック"/>
                  <a:cs typeface="Arial" charset="0"/>
                </a:endParaRPr>
              </a:p>
            </p:txBody>
          </p:sp>
        </p:grpSp>
      </p:grpSp>
      <p:grpSp>
        <p:nvGrpSpPr>
          <p:cNvPr id="20" name="Group 19"/>
          <p:cNvGrpSpPr/>
          <p:nvPr/>
        </p:nvGrpSpPr>
        <p:grpSpPr>
          <a:xfrm>
            <a:off x="3624636" y="3950738"/>
            <a:ext cx="645368" cy="632514"/>
            <a:chOff x="4282463" y="4008403"/>
            <a:chExt cx="645368" cy="632514"/>
          </a:xfrm>
        </p:grpSpPr>
        <p:sp>
          <p:nvSpPr>
            <p:cNvPr id="155" name="Rectangle 154"/>
            <p:cNvSpPr/>
            <p:nvPr/>
          </p:nvSpPr>
          <p:spPr>
            <a:xfrm>
              <a:off x="4323776" y="4014738"/>
              <a:ext cx="561427" cy="405123"/>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9" name="Group 8"/>
            <p:cNvGrpSpPr/>
            <p:nvPr/>
          </p:nvGrpSpPr>
          <p:grpSpPr>
            <a:xfrm>
              <a:off x="4282463" y="4008403"/>
              <a:ext cx="645368" cy="632514"/>
              <a:chOff x="4282463" y="3716132"/>
              <a:chExt cx="645368" cy="632514"/>
            </a:xfrm>
          </p:grpSpPr>
          <p:sp>
            <p:nvSpPr>
              <p:cNvPr id="157" name="Rectangle 156"/>
              <p:cNvSpPr/>
              <p:nvPr/>
            </p:nvSpPr>
            <p:spPr>
              <a:xfrm>
                <a:off x="4282463" y="4181934"/>
                <a:ext cx="645368" cy="166712"/>
              </a:xfrm>
              <a:prstGeom prst="rect">
                <a:avLst/>
              </a:prstGeom>
              <a:solidFill>
                <a:schemeClr val="bg1"/>
              </a:solidFill>
            </p:spPr>
            <p:txBody>
              <a:bodyPr wrap="none" lIns="45720" tIns="0" rIns="45720" bIns="0">
                <a:spAutoFit/>
              </a:bodyPr>
              <a:lstStyle/>
              <a:p>
                <a:pPr algn="ctr" defTabSz="685777" fontAlgn="auto">
                  <a:lnSpc>
                    <a:spcPts val="1300"/>
                  </a:lnSpc>
                  <a:spcBef>
                    <a:spcPts val="0"/>
                  </a:spcBef>
                  <a:spcAft>
                    <a:spcPts val="0"/>
                  </a:spcAft>
                  <a:defRPr/>
                </a:pPr>
                <a:r>
                  <a:rPr lang="ja-JP" altLang="en-US" sz="1000" b="1" kern="0" dirty="0" smtClean="0">
                    <a:solidFill>
                      <a:srgbClr val="333333"/>
                    </a:solidFill>
                    <a:latin typeface="Arial"/>
                    <a:ea typeface="ＭＳ Ｐゴシック"/>
                  </a:rPr>
                  <a:t>ローミング</a:t>
                </a:r>
                <a:endParaRPr lang="ja-JP" altLang="en-US" sz="1000" b="1" kern="0" dirty="0">
                  <a:solidFill>
                    <a:srgbClr val="333333"/>
                  </a:solidFill>
                  <a:latin typeface="Arial"/>
                  <a:ea typeface="ＭＳ Ｐゴシック"/>
                </a:endParaRPr>
              </a:p>
            </p:txBody>
          </p:sp>
          <p:grpSp>
            <p:nvGrpSpPr>
              <p:cNvPr id="161" name="Group 160"/>
              <p:cNvGrpSpPr/>
              <p:nvPr/>
            </p:nvGrpSpPr>
            <p:grpSpPr>
              <a:xfrm>
                <a:off x="4300196" y="3716132"/>
                <a:ext cx="609901" cy="452240"/>
                <a:chOff x="3789363" y="2959100"/>
                <a:chExt cx="466725" cy="346075"/>
              </a:xfrm>
              <a:noFill/>
            </p:grpSpPr>
            <p:sp>
              <p:nvSpPr>
                <p:cNvPr id="168"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solidFill>
                  <a:schemeClr val="bg1"/>
                </a:solidFill>
                <a:ln w="254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169"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solidFill>
                  <a:schemeClr val="bg1"/>
                </a:solidFill>
                <a:ln w="254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180" name="Rectangle 179"/>
              <p:cNvSpPr/>
              <p:nvPr/>
            </p:nvSpPr>
            <p:spPr>
              <a:xfrm>
                <a:off x="4427854" y="3801122"/>
                <a:ext cx="354584" cy="246221"/>
              </a:xfrm>
              <a:prstGeom prst="rect">
                <a:avLst/>
              </a:prstGeom>
              <a:noFill/>
            </p:spPr>
            <p:txBody>
              <a:bodyPr wrap="none" anchor="ctr">
                <a:spAutoFit/>
              </a:bodyPr>
              <a:lstStyle/>
              <a:p>
                <a:pPr defTabSz="685777" fontAlgn="auto">
                  <a:spcBef>
                    <a:spcPts val="0"/>
                  </a:spcBef>
                  <a:spcAft>
                    <a:spcPts val="0"/>
                  </a:spcAft>
                  <a:defRPr/>
                </a:pPr>
                <a:r>
                  <a:rPr lang="en-US" altLang="ja-JP" sz="1000" kern="0" dirty="0" smtClean="0">
                    <a:solidFill>
                      <a:srgbClr val="333333"/>
                    </a:solidFill>
                    <a:latin typeface="Arial"/>
                    <a:ea typeface="ＭＳ Ｐゴシック"/>
                  </a:rPr>
                  <a:t>AV</a:t>
                </a:r>
                <a:endParaRPr lang="ja-JP" altLang="en-US" sz="1000" kern="0" dirty="0">
                  <a:solidFill>
                    <a:srgbClr val="333333"/>
                  </a:solidFill>
                  <a:latin typeface="Arial"/>
                  <a:ea typeface="ＭＳ Ｐゴシック"/>
                  <a:cs typeface="Arial" charset="0"/>
                </a:endParaRPr>
              </a:p>
            </p:txBody>
          </p:sp>
        </p:grpSp>
      </p:grpSp>
      <p:grpSp>
        <p:nvGrpSpPr>
          <p:cNvPr id="33" name="Group 32"/>
          <p:cNvGrpSpPr/>
          <p:nvPr/>
        </p:nvGrpSpPr>
        <p:grpSpPr>
          <a:xfrm>
            <a:off x="4991232" y="2437749"/>
            <a:ext cx="1323317" cy="420545"/>
            <a:chOff x="5471762" y="2398937"/>
            <a:chExt cx="1323317" cy="420545"/>
          </a:xfrm>
        </p:grpSpPr>
        <p:sp>
          <p:nvSpPr>
            <p:cNvPr id="314" name="Rounded Rectangle 313"/>
            <p:cNvSpPr/>
            <p:nvPr/>
          </p:nvSpPr>
          <p:spPr>
            <a:xfrm>
              <a:off x="5471763" y="2398937"/>
              <a:ext cx="1323316" cy="420545"/>
            </a:xfrm>
            <a:prstGeom prst="roundRect">
              <a:avLst>
                <a:gd name="adj" fmla="val 4271"/>
              </a:avLst>
            </a:prstGeom>
            <a:solidFill>
              <a:schemeClr val="bg1"/>
            </a:solidFill>
            <a:ln w="762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8" name="Rounded Rectangle 27"/>
            <p:cNvSpPr/>
            <p:nvPr/>
          </p:nvSpPr>
          <p:spPr>
            <a:xfrm>
              <a:off x="5471762" y="2403898"/>
              <a:ext cx="1220946" cy="414893"/>
            </a:xfrm>
            <a:prstGeom prst="roundRect">
              <a:avLst>
                <a:gd name="adj" fmla="val 8415"/>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304" name="Rectangle 303"/>
            <p:cNvSpPr/>
            <p:nvPr/>
          </p:nvSpPr>
          <p:spPr>
            <a:xfrm>
              <a:off x="5702603" y="2416689"/>
              <a:ext cx="877163" cy="369332"/>
            </a:xfrm>
            <a:prstGeom prst="rect">
              <a:avLst/>
            </a:prstGeom>
            <a:noFill/>
          </p:spPr>
          <p:txBody>
            <a:bodyPr wrap="none">
              <a:spAutoFit/>
            </a:bodyPr>
            <a:lstStyle/>
            <a:p>
              <a:pPr algn="ctr"/>
              <a:r>
                <a:rPr lang="ja-JP" altLang="en-US" dirty="0" smtClean="0">
                  <a:solidFill>
                    <a:srgbClr val="049FD9"/>
                  </a:solidFill>
                  <a:latin typeface="Arial"/>
                  <a:ea typeface="ＭＳ Ｐゴシック"/>
                </a:rPr>
                <a:t>最前線</a:t>
              </a:r>
            </a:p>
          </p:txBody>
        </p:sp>
      </p:grpSp>
      <p:grpSp>
        <p:nvGrpSpPr>
          <p:cNvPr id="85" name="Group 84"/>
          <p:cNvGrpSpPr/>
          <p:nvPr/>
        </p:nvGrpSpPr>
        <p:grpSpPr>
          <a:xfrm>
            <a:off x="4513657" y="2342612"/>
            <a:ext cx="560930" cy="714383"/>
            <a:chOff x="2397940" y="1178226"/>
            <a:chExt cx="560930" cy="714383"/>
          </a:xfrm>
        </p:grpSpPr>
        <p:sp>
          <p:nvSpPr>
            <p:cNvPr id="792" name="Freeform 791"/>
            <p:cNvSpPr>
              <a:spLocks noChangeArrowheads="1"/>
            </p:cNvSpPr>
            <p:nvPr/>
          </p:nvSpPr>
          <p:spPr bwMode="auto">
            <a:xfrm>
              <a:off x="2397940" y="1178226"/>
              <a:ext cx="560930" cy="712442"/>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88900" cap="rnd">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nvGrpSpPr>
            <p:cNvPr id="736" name="Group 735"/>
            <p:cNvGrpSpPr/>
            <p:nvPr/>
          </p:nvGrpSpPr>
          <p:grpSpPr>
            <a:xfrm>
              <a:off x="2397940" y="1180167"/>
              <a:ext cx="560930" cy="712442"/>
              <a:chOff x="1755735" y="1691466"/>
              <a:chExt cx="405342" cy="514828"/>
            </a:xfrm>
          </p:grpSpPr>
          <p:sp>
            <p:nvSpPr>
              <p:cNvPr id="737" name="Freeform 736"/>
              <p:cNvSpPr>
                <a:spLocks noChangeArrowheads="1"/>
              </p:cNvSpPr>
              <p:nvPr/>
            </p:nvSpPr>
            <p:spPr bwMode="auto">
              <a:xfrm>
                <a:off x="1755735" y="1691466"/>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381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738" name="Freeform 737"/>
              <p:cNvSpPr>
                <a:spLocks noChangeArrowheads="1"/>
              </p:cNvSpPr>
              <p:nvPr/>
            </p:nvSpPr>
            <p:spPr bwMode="auto">
              <a:xfrm>
                <a:off x="1832416" y="1800451"/>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nvGrpSpPr>
          <p:cNvPr id="97" name="Group 96"/>
          <p:cNvGrpSpPr/>
          <p:nvPr/>
        </p:nvGrpSpPr>
        <p:grpSpPr>
          <a:xfrm>
            <a:off x="5387763" y="914291"/>
            <a:ext cx="349192" cy="349196"/>
            <a:chOff x="1239211" y="1569263"/>
            <a:chExt cx="347588" cy="347592"/>
          </a:xfrm>
        </p:grpSpPr>
        <p:sp>
          <p:nvSpPr>
            <p:cNvPr id="98" name="Freeform 361"/>
            <p:cNvSpPr>
              <a:spLocks noChangeArrowheads="1"/>
            </p:cNvSpPr>
            <p:nvPr/>
          </p:nvSpPr>
          <p:spPr bwMode="auto">
            <a:xfrm>
              <a:off x="1239211" y="1569263"/>
              <a:ext cx="347588" cy="347592"/>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chemeClr val="accent4"/>
            </a:solidFill>
            <a:ln>
              <a:noFill/>
            </a:ln>
            <a:effectLst/>
          </p:spPr>
          <p:txBody>
            <a:bodyPr wrap="none" anchor="ctr"/>
            <a:lstStyle/>
            <a:p>
              <a:endParaRPr lang="en-US">
                <a:solidFill>
                  <a:srgbClr val="333333"/>
                </a:solidFill>
                <a:latin typeface="Arial"/>
                <a:ea typeface="ＭＳ Ｐゴシック"/>
              </a:endParaRPr>
            </a:p>
          </p:txBody>
        </p:sp>
        <p:grpSp>
          <p:nvGrpSpPr>
            <p:cNvPr id="99" name="Group 98"/>
            <p:cNvGrpSpPr/>
            <p:nvPr/>
          </p:nvGrpSpPr>
          <p:grpSpPr>
            <a:xfrm>
              <a:off x="1330788" y="1649282"/>
              <a:ext cx="164435" cy="178646"/>
              <a:chOff x="6562985" y="1082506"/>
              <a:chExt cx="204378" cy="222040"/>
            </a:xfrm>
            <a:solidFill>
              <a:schemeClr val="bg1"/>
            </a:solidFill>
          </p:grpSpPr>
          <p:sp>
            <p:nvSpPr>
              <p:cNvPr id="100" name="Freeform 6"/>
              <p:cNvSpPr>
                <a:spLocks/>
              </p:cNvSpPr>
              <p:nvPr/>
            </p:nvSpPr>
            <p:spPr bwMode="auto">
              <a:xfrm>
                <a:off x="6562985" y="1153876"/>
                <a:ext cx="98044" cy="150670"/>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小塚ゴシック Pro L"/>
                  <a:cs typeface="CiscoSansTT Light"/>
                </a:endParaRPr>
              </a:p>
            </p:txBody>
          </p:sp>
          <p:sp>
            <p:nvSpPr>
              <p:cNvPr id="101" name="Freeform 7"/>
              <p:cNvSpPr>
                <a:spLocks/>
              </p:cNvSpPr>
              <p:nvPr/>
            </p:nvSpPr>
            <p:spPr bwMode="auto">
              <a:xfrm>
                <a:off x="6669680" y="1153876"/>
                <a:ext cx="97683" cy="150670"/>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小塚ゴシック Pro L"/>
                  <a:cs typeface="CiscoSansTT Light"/>
                </a:endParaRPr>
              </a:p>
            </p:txBody>
          </p:sp>
          <p:sp>
            <p:nvSpPr>
              <p:cNvPr id="102" name="Freeform 8"/>
              <p:cNvSpPr>
                <a:spLocks/>
              </p:cNvSpPr>
              <p:nvPr/>
            </p:nvSpPr>
            <p:spPr bwMode="auto">
              <a:xfrm>
                <a:off x="6595065" y="1082506"/>
                <a:ext cx="139496" cy="76777"/>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小塚ゴシック Pro L"/>
                  <a:cs typeface="CiscoSansTT Light"/>
                </a:endParaRPr>
              </a:p>
            </p:txBody>
          </p:sp>
        </p:grpSp>
      </p:grpSp>
      <p:grpSp>
        <p:nvGrpSpPr>
          <p:cNvPr id="105" name="Group 104"/>
          <p:cNvGrpSpPr/>
          <p:nvPr/>
        </p:nvGrpSpPr>
        <p:grpSpPr>
          <a:xfrm>
            <a:off x="687445" y="2253864"/>
            <a:ext cx="2020238" cy="429824"/>
            <a:chOff x="622029" y="814118"/>
            <a:chExt cx="2020238" cy="429824"/>
          </a:xfrm>
        </p:grpSpPr>
        <p:sp>
          <p:nvSpPr>
            <p:cNvPr id="106" name="Rounded Rectangle 105"/>
            <p:cNvSpPr/>
            <p:nvPr/>
          </p:nvSpPr>
          <p:spPr>
            <a:xfrm>
              <a:off x="622029" y="814118"/>
              <a:ext cx="1920240" cy="320040"/>
            </a:xfrm>
            <a:prstGeom prst="roundRect">
              <a:avLst>
                <a:gd name="adj" fmla="val 10102"/>
              </a:avLst>
            </a:prstGeom>
            <a:solidFill>
              <a:schemeClr val="tx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smtClean="0">
                <a:latin typeface="Arial"/>
                <a:ea typeface="ＭＳ Ｐゴシック"/>
              </a:endParaRPr>
            </a:p>
          </p:txBody>
        </p:sp>
        <p:sp>
          <p:nvSpPr>
            <p:cNvPr id="107" name="Right Triangle 106"/>
            <p:cNvSpPr/>
            <p:nvPr/>
          </p:nvSpPr>
          <p:spPr>
            <a:xfrm rot="5400000">
              <a:off x="622031" y="1028426"/>
              <a:ext cx="215516" cy="215516"/>
            </a:xfrm>
            <a:prstGeom prst="rtTriangle">
              <a:avLst/>
            </a:prstGeom>
            <a:solidFill>
              <a:schemeClr val="tx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smtClean="0">
                <a:latin typeface="Arial"/>
                <a:ea typeface="ＭＳ Ｐゴシック"/>
              </a:endParaRPr>
            </a:p>
          </p:txBody>
        </p:sp>
        <p:sp>
          <p:nvSpPr>
            <p:cNvPr id="108" name="Rectangle 107"/>
            <p:cNvSpPr/>
            <p:nvPr/>
          </p:nvSpPr>
          <p:spPr>
            <a:xfrm>
              <a:off x="638192" y="820786"/>
              <a:ext cx="2004075" cy="276999"/>
            </a:xfrm>
            <a:prstGeom prst="rect">
              <a:avLst/>
            </a:prstGeom>
          </p:spPr>
          <p:txBody>
            <a:bodyPr wrap="none">
              <a:spAutoFit/>
            </a:bodyPr>
            <a:lstStyle/>
            <a:p>
              <a:r>
                <a:rPr lang="ja-JP" altLang="en-US" sz="1200" dirty="0">
                  <a:solidFill>
                    <a:srgbClr val="FFFFFF"/>
                  </a:solidFill>
                  <a:latin typeface="Arial"/>
                  <a:ea typeface="ＭＳ Ｐゴシック"/>
                </a:rPr>
                <a:t>ネットワークと</a:t>
              </a:r>
              <a:r>
                <a:rPr lang="ja-JP" altLang="en-US" sz="1200" dirty="0" smtClean="0">
                  <a:solidFill>
                    <a:srgbClr val="FFFFFF"/>
                  </a:solidFill>
                  <a:latin typeface="Arial"/>
                  <a:ea typeface="ＭＳ Ｐゴシック"/>
                </a:rPr>
                <a:t>エンド</a:t>
              </a:r>
              <a:r>
                <a:rPr lang="en-US" altLang="ja-JP" sz="1200" dirty="0" smtClean="0">
                  <a:solidFill>
                    <a:srgbClr val="FFFFFF"/>
                  </a:solidFill>
                  <a:latin typeface="Arial"/>
                  <a:ea typeface="ＭＳ Ｐゴシック"/>
                </a:rPr>
                <a:t> </a:t>
              </a:r>
              <a:r>
                <a:rPr lang="ja-JP" altLang="en-US" sz="1200" dirty="0" smtClean="0">
                  <a:solidFill>
                    <a:srgbClr val="FFFFFF"/>
                  </a:solidFill>
                  <a:latin typeface="Arial"/>
                  <a:ea typeface="ＭＳ Ｐゴシック"/>
                </a:rPr>
                <a:t>ポイント</a:t>
              </a:r>
              <a:endParaRPr lang="ja-JP" altLang="en-US" sz="1200" dirty="0">
                <a:solidFill>
                  <a:srgbClr val="FFFFFF"/>
                </a:solidFill>
                <a:latin typeface="Arial"/>
                <a:ea typeface="ＭＳ Ｐゴシック"/>
              </a:endParaRPr>
            </a:p>
          </p:txBody>
        </p:sp>
      </p:grpSp>
      <p:grpSp>
        <p:nvGrpSpPr>
          <p:cNvPr id="113" name="Group 112"/>
          <p:cNvGrpSpPr/>
          <p:nvPr/>
        </p:nvGrpSpPr>
        <p:grpSpPr>
          <a:xfrm>
            <a:off x="2242377" y="2969115"/>
            <a:ext cx="2020238" cy="429824"/>
            <a:chOff x="622029" y="814118"/>
            <a:chExt cx="2020238" cy="429824"/>
          </a:xfrm>
        </p:grpSpPr>
        <p:sp>
          <p:nvSpPr>
            <p:cNvPr id="114" name="Rounded Rectangle 113"/>
            <p:cNvSpPr/>
            <p:nvPr/>
          </p:nvSpPr>
          <p:spPr>
            <a:xfrm>
              <a:off x="622029" y="814118"/>
              <a:ext cx="1920240" cy="320040"/>
            </a:xfrm>
            <a:prstGeom prst="roundRect">
              <a:avLst>
                <a:gd name="adj" fmla="val 10102"/>
              </a:avLst>
            </a:prstGeom>
            <a:solidFill>
              <a:schemeClr val="tx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smtClean="0">
                <a:latin typeface="Arial"/>
                <a:ea typeface="ＭＳ Ｐゴシック"/>
              </a:endParaRPr>
            </a:p>
          </p:txBody>
        </p:sp>
        <p:sp>
          <p:nvSpPr>
            <p:cNvPr id="115" name="Right Triangle 114"/>
            <p:cNvSpPr/>
            <p:nvPr/>
          </p:nvSpPr>
          <p:spPr>
            <a:xfrm rot="5400000">
              <a:off x="622031" y="1028426"/>
              <a:ext cx="215516" cy="215516"/>
            </a:xfrm>
            <a:prstGeom prst="rtTriangle">
              <a:avLst/>
            </a:prstGeom>
            <a:solidFill>
              <a:schemeClr val="tx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smtClean="0">
                <a:latin typeface="Arial"/>
                <a:ea typeface="ＭＳ Ｐゴシック"/>
              </a:endParaRPr>
            </a:p>
          </p:txBody>
        </p:sp>
        <p:sp>
          <p:nvSpPr>
            <p:cNvPr id="116" name="Rectangle 115"/>
            <p:cNvSpPr/>
            <p:nvPr/>
          </p:nvSpPr>
          <p:spPr>
            <a:xfrm>
              <a:off x="638192" y="820786"/>
              <a:ext cx="2004075" cy="276999"/>
            </a:xfrm>
            <a:prstGeom prst="rect">
              <a:avLst/>
            </a:prstGeom>
          </p:spPr>
          <p:txBody>
            <a:bodyPr wrap="none">
              <a:spAutoFit/>
            </a:bodyPr>
            <a:lstStyle/>
            <a:p>
              <a:r>
                <a:rPr lang="ja-JP" altLang="en-US" sz="1200" dirty="0">
                  <a:solidFill>
                    <a:srgbClr val="FFFFFF"/>
                  </a:solidFill>
                  <a:latin typeface="Arial"/>
                  <a:ea typeface="ＭＳ Ｐゴシック"/>
                </a:rPr>
                <a:t>ネットワークと</a:t>
              </a:r>
              <a:r>
                <a:rPr lang="ja-JP" altLang="en-US" sz="1200" dirty="0" smtClean="0">
                  <a:solidFill>
                    <a:srgbClr val="FFFFFF"/>
                  </a:solidFill>
                  <a:latin typeface="Arial"/>
                  <a:ea typeface="ＭＳ Ｐゴシック"/>
                </a:rPr>
                <a:t>エンド</a:t>
              </a:r>
              <a:r>
                <a:rPr lang="en-US" altLang="ja-JP" sz="1200" dirty="0" smtClean="0">
                  <a:solidFill>
                    <a:srgbClr val="FFFFFF"/>
                  </a:solidFill>
                  <a:latin typeface="Arial"/>
                  <a:ea typeface="ＭＳ Ｐゴシック"/>
                </a:rPr>
                <a:t> </a:t>
              </a:r>
              <a:r>
                <a:rPr lang="ja-JP" altLang="en-US" sz="1200" dirty="0" smtClean="0">
                  <a:solidFill>
                    <a:srgbClr val="FFFFFF"/>
                  </a:solidFill>
                  <a:latin typeface="Arial"/>
                  <a:ea typeface="ＭＳ Ｐゴシック"/>
                </a:rPr>
                <a:t>ポイント</a:t>
              </a:r>
              <a:endParaRPr lang="ja-JP" altLang="en-US" sz="1200" dirty="0">
                <a:solidFill>
                  <a:srgbClr val="FFFFFF"/>
                </a:solidFill>
                <a:latin typeface="Arial"/>
                <a:ea typeface="ＭＳ Ｐゴシック"/>
              </a:endParaRPr>
            </a:p>
          </p:txBody>
        </p:sp>
      </p:grpSp>
      <p:grpSp>
        <p:nvGrpSpPr>
          <p:cNvPr id="117" name="Group 116"/>
          <p:cNvGrpSpPr/>
          <p:nvPr/>
        </p:nvGrpSpPr>
        <p:grpSpPr>
          <a:xfrm>
            <a:off x="3808345" y="3436215"/>
            <a:ext cx="1314456" cy="429824"/>
            <a:chOff x="622030" y="814118"/>
            <a:chExt cx="1087289" cy="429824"/>
          </a:xfrm>
        </p:grpSpPr>
        <p:sp>
          <p:nvSpPr>
            <p:cNvPr id="118" name="Rounded Rectangle 117"/>
            <p:cNvSpPr/>
            <p:nvPr/>
          </p:nvSpPr>
          <p:spPr>
            <a:xfrm>
              <a:off x="622030" y="814118"/>
              <a:ext cx="896112" cy="320040"/>
            </a:xfrm>
            <a:prstGeom prst="roundRect">
              <a:avLst>
                <a:gd name="adj" fmla="val 10102"/>
              </a:avLst>
            </a:prstGeom>
            <a:solidFill>
              <a:schemeClr val="tx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smtClean="0">
                <a:latin typeface="Arial"/>
                <a:ea typeface="ＭＳ Ｐゴシック"/>
              </a:endParaRPr>
            </a:p>
          </p:txBody>
        </p:sp>
        <p:sp>
          <p:nvSpPr>
            <p:cNvPr id="119" name="Right Triangle 118"/>
            <p:cNvSpPr/>
            <p:nvPr/>
          </p:nvSpPr>
          <p:spPr>
            <a:xfrm rot="5400000">
              <a:off x="622031" y="1028426"/>
              <a:ext cx="215516" cy="215516"/>
            </a:xfrm>
            <a:prstGeom prst="rtTriangle">
              <a:avLst/>
            </a:prstGeom>
            <a:solidFill>
              <a:schemeClr val="tx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smtClean="0">
                <a:latin typeface="Arial"/>
                <a:ea typeface="ＭＳ Ｐゴシック"/>
              </a:endParaRPr>
            </a:p>
          </p:txBody>
        </p:sp>
        <p:sp>
          <p:nvSpPr>
            <p:cNvPr id="120" name="Rectangle 119"/>
            <p:cNvSpPr/>
            <p:nvPr/>
          </p:nvSpPr>
          <p:spPr>
            <a:xfrm>
              <a:off x="638192" y="820786"/>
              <a:ext cx="1071127" cy="276999"/>
            </a:xfrm>
            <a:prstGeom prst="rect">
              <a:avLst/>
            </a:prstGeom>
          </p:spPr>
          <p:txBody>
            <a:bodyPr wrap="none">
              <a:spAutoFit/>
            </a:bodyPr>
            <a:lstStyle/>
            <a:p>
              <a:r>
                <a:rPr lang="ja-JP" altLang="en-US" sz="1200" dirty="0" smtClean="0">
                  <a:solidFill>
                    <a:srgbClr val="FFFFFF"/>
                  </a:solidFill>
                  <a:latin typeface="Arial"/>
                  <a:ea typeface="ＭＳ Ｐゴシック"/>
                </a:rPr>
                <a:t>エンドポイント</a:t>
              </a:r>
              <a:endParaRPr lang="ja-JP" altLang="en-US" sz="1200" dirty="0">
                <a:solidFill>
                  <a:srgbClr val="FFFFFF"/>
                </a:solidFill>
                <a:latin typeface="Arial"/>
                <a:ea typeface="ＭＳ Ｐゴシック"/>
              </a:endParaRPr>
            </a:p>
          </p:txBody>
        </p:sp>
      </p:grpSp>
      <p:sp>
        <p:nvSpPr>
          <p:cNvPr id="121" name="Text Placeholder 5"/>
          <p:cNvSpPr txBox="1">
            <a:spLocks/>
          </p:cNvSpPr>
          <p:nvPr/>
        </p:nvSpPr>
        <p:spPr>
          <a:xfrm>
            <a:off x="6596981" y="2468172"/>
            <a:ext cx="2662864" cy="1528213"/>
          </a:xfrm>
          <a:prstGeom prst="rect">
            <a:avLst/>
          </a:prstGeom>
        </p:spPr>
        <p:txBody>
          <a:bodyPr lIns="91420" tIns="45710" rIns="91420" bIns="45710" anchor="t">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2" indent="0" defTabSz="457200">
              <a:spcBef>
                <a:spcPts val="800"/>
              </a:spcBef>
              <a:buSzTx/>
              <a:buNone/>
            </a:pPr>
            <a:r>
              <a:rPr lang="ja-JP" altLang="en-US" sz="1800" dirty="0">
                <a:solidFill>
                  <a:srgbClr val="049FD9"/>
                </a:solidFill>
                <a:latin typeface="Arial"/>
                <a:ea typeface="ＭＳ Ｐゴシック"/>
              </a:rPr>
              <a:t>これはすべて </a:t>
            </a:r>
            <a:r>
              <a:rPr lang="en-US" altLang="ja-JP" sz="1800" dirty="0">
                <a:solidFill>
                  <a:srgbClr val="049FD9"/>
                </a:solidFill>
                <a:latin typeface="Arial"/>
                <a:ea typeface="ＭＳ Ｐゴシック"/>
              </a:rPr>
              <a:t>DNS </a:t>
            </a:r>
            <a:r>
              <a:rPr lang="ja-JP" altLang="en-US" sz="1800" dirty="0">
                <a:solidFill>
                  <a:srgbClr val="049FD9"/>
                </a:solidFill>
                <a:latin typeface="Arial"/>
                <a:ea typeface="ＭＳ Ｐゴシック"/>
              </a:rPr>
              <a:t>から始まります</a:t>
            </a:r>
            <a:endParaRPr lang="ja-JP" altLang="en-US" sz="1800" dirty="0" smtClean="0">
              <a:latin typeface="Arial"/>
              <a:ea typeface="ＭＳ Ｐゴシック"/>
            </a:endParaRPr>
          </a:p>
          <a:p>
            <a:pPr marL="0" lvl="2" indent="0">
              <a:spcBef>
                <a:spcPts val="1400"/>
              </a:spcBef>
              <a:buNone/>
            </a:pPr>
            <a:r>
              <a:rPr lang="ja-JP" altLang="en-US" dirty="0" smtClean="0">
                <a:latin typeface="Arial"/>
                <a:ea typeface="ＭＳ Ｐゴシック"/>
              </a:rPr>
              <a:t>ファイル実行と </a:t>
            </a:r>
            <a:r>
              <a:rPr lang="en-US" altLang="ja-JP" dirty="0" smtClean="0">
                <a:latin typeface="Arial"/>
                <a:ea typeface="ＭＳ Ｐゴシック"/>
              </a:rPr>
              <a:t>IP </a:t>
            </a:r>
            <a:r>
              <a:rPr lang="ja-JP" altLang="en-US" dirty="0" smtClean="0">
                <a:latin typeface="Arial"/>
                <a:ea typeface="ＭＳ Ｐゴシック"/>
              </a:rPr>
              <a:t>接続に先行 </a:t>
            </a:r>
          </a:p>
          <a:p>
            <a:pPr marL="0" lvl="2" indent="0">
              <a:spcBef>
                <a:spcPts val="1400"/>
              </a:spcBef>
              <a:buNone/>
            </a:pPr>
            <a:r>
              <a:rPr lang="ja-JP" altLang="en-US" dirty="0" smtClean="0">
                <a:latin typeface="Arial"/>
                <a:ea typeface="ＭＳ Ｐゴシック"/>
              </a:rPr>
              <a:t>すべてのデバイスで使用</a:t>
            </a:r>
          </a:p>
          <a:p>
            <a:pPr marL="0" lvl="2" indent="0">
              <a:spcBef>
                <a:spcPts val="1400"/>
              </a:spcBef>
              <a:buNone/>
            </a:pPr>
            <a:r>
              <a:rPr lang="ja-JP" altLang="en-US" dirty="0" smtClean="0">
                <a:latin typeface="Arial"/>
                <a:ea typeface="ＭＳ Ｐゴシック"/>
              </a:rPr>
              <a:t>ポートに依存しない</a:t>
            </a:r>
          </a:p>
        </p:txBody>
      </p:sp>
    </p:spTree>
    <p:extLst>
      <p:ext uri="{BB962C8B-B14F-4D97-AF65-F5344CB8AC3E}">
        <p14:creationId xmlns:p14="http://schemas.microsoft.com/office/powerpoint/2010/main" val="55400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34"/>
                                        </p:tgtEl>
                                        <p:attrNameLst>
                                          <p:attrName>style.visibility</p:attrName>
                                        </p:attrNameLst>
                                      </p:cBhvr>
                                      <p:to>
                                        <p:strVal val="visible"/>
                                      </p:to>
                                    </p:set>
                                    <p:animEffect transition="in" filter="wheel(1)">
                                      <p:cBhvr>
                                        <p:cTn id="7" dur="1000"/>
                                        <p:tgtEl>
                                          <p:spTgt spid="73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35"/>
                                        </p:tgtEl>
                                        <p:attrNameLst>
                                          <p:attrName>style.visibility</p:attrName>
                                        </p:attrNameLst>
                                      </p:cBhvr>
                                      <p:to>
                                        <p:strVal val="visible"/>
                                      </p:to>
                                    </p:set>
                                    <p:animEffect transition="in" filter="fade">
                                      <p:cBhvr>
                                        <p:cTn id="11" dur="250"/>
                                        <p:tgtEl>
                                          <p:spTgt spid="735"/>
                                        </p:tgtEl>
                                      </p:cBhvr>
                                    </p:animEffect>
                                  </p:childTnLst>
                                </p:cTn>
                              </p:par>
                            </p:childTnLst>
                          </p:cTn>
                        </p:par>
                        <p:par>
                          <p:cTn id="12" fill="hold">
                            <p:stCondLst>
                              <p:cond delay="1250"/>
                            </p:stCondLst>
                            <p:childTnLst>
                              <p:par>
                                <p:cTn id="13" presetID="23" presetClass="entr" presetSubtype="16" fill="hold" nodeType="afterEffect">
                                  <p:stCondLst>
                                    <p:cond delay="100"/>
                                  </p:stCondLst>
                                  <p:childTnLst>
                                    <p:set>
                                      <p:cBhvr>
                                        <p:cTn id="14" dur="1" fill="hold">
                                          <p:stCondLst>
                                            <p:cond delay="0"/>
                                          </p:stCondLst>
                                        </p:cTn>
                                        <p:tgtEl>
                                          <p:spTgt spid="85"/>
                                        </p:tgtEl>
                                        <p:attrNameLst>
                                          <p:attrName>style.visibility</p:attrName>
                                        </p:attrNameLst>
                                      </p:cBhvr>
                                      <p:to>
                                        <p:strVal val="visible"/>
                                      </p:to>
                                    </p:set>
                                    <p:anim calcmode="lin" valueType="num">
                                      <p:cBhvr>
                                        <p:cTn id="15" dur="250" fill="hold"/>
                                        <p:tgtEl>
                                          <p:spTgt spid="85"/>
                                        </p:tgtEl>
                                        <p:attrNameLst>
                                          <p:attrName>ppt_w</p:attrName>
                                        </p:attrNameLst>
                                      </p:cBhvr>
                                      <p:tavLst>
                                        <p:tav tm="0">
                                          <p:val>
                                            <p:fltVal val="0"/>
                                          </p:val>
                                        </p:tav>
                                        <p:tav tm="100000">
                                          <p:val>
                                            <p:strVal val="#ppt_w"/>
                                          </p:val>
                                        </p:tav>
                                      </p:tavLst>
                                    </p:anim>
                                    <p:anim calcmode="lin" valueType="num">
                                      <p:cBhvr>
                                        <p:cTn id="16" dur="250" fill="hold"/>
                                        <p:tgtEl>
                                          <p:spTgt spid="85"/>
                                        </p:tgtEl>
                                        <p:attrNameLst>
                                          <p:attrName>ppt_h</p:attrName>
                                        </p:attrNameLst>
                                      </p:cBhvr>
                                      <p:tavLst>
                                        <p:tav tm="0">
                                          <p:val>
                                            <p:fltVal val="0"/>
                                          </p:val>
                                        </p:tav>
                                        <p:tav tm="100000">
                                          <p:val>
                                            <p:strVal val="#ppt_h"/>
                                          </p:val>
                                        </p:tav>
                                      </p:tavLst>
                                    </p:anim>
                                  </p:childTnLst>
                                </p:cTn>
                              </p:par>
                            </p:childTnLst>
                          </p:cTn>
                        </p:par>
                        <p:par>
                          <p:cTn id="17" fill="hold">
                            <p:stCondLst>
                              <p:cond delay="1600"/>
                            </p:stCondLst>
                            <p:childTnLst>
                              <p:par>
                                <p:cTn id="18" presetID="22" presetClass="entr" presetSubtype="8"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250"/>
                                        <p:tgtEl>
                                          <p:spTgt spid="3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1"/>
                                        </p:tgtEl>
                                        <p:attrNameLst>
                                          <p:attrName>style.visibility</p:attrName>
                                        </p:attrNameLst>
                                      </p:cBhvr>
                                      <p:to>
                                        <p:strVal val="visible"/>
                                      </p:to>
                                    </p:set>
                                    <p:animEffect transition="in" filter="fade">
                                      <p:cBhvr>
                                        <p:cTn id="23" dur="500"/>
                                        <p:tgtEl>
                                          <p:spTgt spid="1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2"/>
                                        </p:tgtEl>
                                        <p:attrNameLst>
                                          <p:attrName>style.visibility</p:attrName>
                                        </p:attrNameLst>
                                      </p:cBhvr>
                                      <p:to>
                                        <p:strVal val="visible"/>
                                      </p:to>
                                    </p:set>
                                    <p:animEffect transition="in" filter="fade">
                                      <p:cBhvr>
                                        <p:cTn id="26"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734" grpId="0" animBg="1"/>
      <p:bldP spid="735" grpId="0"/>
      <p:bldP spid="1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37765" y="489097"/>
            <a:ext cx="4675317" cy="969867"/>
          </a:xfrm>
        </p:spPr>
        <p:txBody>
          <a:bodyPr/>
          <a:lstStyle/>
          <a:p>
            <a:r>
              <a:rPr lang="ja-JP" altLang="en-US" dirty="0" smtClean="0">
                <a:latin typeface="Arial"/>
                <a:ea typeface="ＭＳ Ｐゴシック"/>
              </a:rPr>
              <a:t>インターネットの基盤に組み込まれている </a:t>
            </a:r>
            <a:endParaRPr lang="ja-JP" altLang="en-US" dirty="0">
              <a:latin typeface="Arial"/>
              <a:ea typeface="ＭＳ Ｐゴシック"/>
            </a:endParaRPr>
          </a:p>
        </p:txBody>
      </p:sp>
      <p:sp>
        <p:nvSpPr>
          <p:cNvPr id="62" name="Text Placeholder 5"/>
          <p:cNvSpPr txBox="1">
            <a:spLocks/>
          </p:cNvSpPr>
          <p:nvPr/>
        </p:nvSpPr>
        <p:spPr>
          <a:xfrm>
            <a:off x="442382" y="1567542"/>
            <a:ext cx="3851223" cy="2780283"/>
          </a:xfrm>
          <a:prstGeom prst="rect">
            <a:avLst/>
          </a:prstGeom>
        </p:spPr>
        <p:txBody>
          <a:bodyPr lIns="91420" tIns="45710" rIns="91420" bIns="45710" anchor="t">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66666"/>
              </a:buClr>
            </a:pPr>
            <a:r>
              <a:rPr lang="en-US" altLang="ja-JP" dirty="0" smtClean="0">
                <a:solidFill>
                  <a:schemeClr val="accent1"/>
                </a:solidFill>
                <a:latin typeface="Arial"/>
                <a:ea typeface="ＭＳ Ｐゴシック"/>
              </a:rPr>
              <a:t>Umbrella </a:t>
            </a:r>
            <a:r>
              <a:rPr lang="ja-JP" altLang="en-US" dirty="0" smtClean="0">
                <a:solidFill>
                  <a:schemeClr val="accent1"/>
                </a:solidFill>
                <a:latin typeface="Arial"/>
                <a:ea typeface="ＭＳ Ｐゴシック"/>
              </a:rPr>
              <a:t>は以下を実現 </a:t>
            </a:r>
            <a:endParaRPr lang="ja-JP" altLang="en-US" dirty="0">
              <a:solidFill>
                <a:schemeClr val="accent1"/>
              </a:solidFill>
              <a:latin typeface="Arial"/>
              <a:ea typeface="ＭＳ Ｐゴシック"/>
            </a:endParaRPr>
          </a:p>
          <a:p>
            <a:pPr>
              <a:buClr>
                <a:srgbClr val="666666"/>
              </a:buClr>
            </a:pPr>
            <a:r>
              <a:rPr lang="ja-JP" altLang="en-US" dirty="0" smtClean="0">
                <a:solidFill>
                  <a:srgbClr val="333333"/>
                </a:solidFill>
                <a:latin typeface="Arial"/>
                <a:ea typeface="ＭＳ Ｐゴシック"/>
              </a:rPr>
              <a:t>安全な要求に対しては接続 </a:t>
            </a:r>
          </a:p>
          <a:p>
            <a:pPr>
              <a:buClr>
                <a:srgbClr val="666666"/>
              </a:buClr>
            </a:pPr>
            <a:r>
              <a:rPr lang="ja-JP" altLang="en-US" dirty="0" smtClean="0">
                <a:solidFill>
                  <a:srgbClr val="333333"/>
                </a:solidFill>
                <a:latin typeface="Arial"/>
                <a:ea typeface="ＭＳ Ｐゴシック"/>
              </a:rPr>
              <a:t>ユーザおよびマルウェアが開始する接続を阻止</a:t>
            </a:r>
          </a:p>
          <a:p>
            <a:pPr>
              <a:buClr>
                <a:srgbClr val="666666"/>
              </a:buClr>
            </a:pPr>
            <a:r>
              <a:rPr lang="ja-JP" altLang="en-US" dirty="0" smtClean="0">
                <a:solidFill>
                  <a:srgbClr val="333333"/>
                </a:solidFill>
                <a:latin typeface="Arial"/>
                <a:ea typeface="ＭＳ Ｐゴシック"/>
              </a:rPr>
              <a:t>リスクのある </a:t>
            </a:r>
            <a:r>
              <a:rPr lang="en-US" altLang="ja-JP" dirty="0" smtClean="0">
                <a:solidFill>
                  <a:srgbClr val="333333"/>
                </a:solidFill>
                <a:latin typeface="Arial"/>
                <a:ea typeface="ＭＳ Ｐゴシック"/>
              </a:rPr>
              <a:t>URL </a:t>
            </a:r>
            <a:r>
              <a:rPr lang="ja-JP" altLang="en-US" dirty="0" smtClean="0">
                <a:solidFill>
                  <a:srgbClr val="333333"/>
                </a:solidFill>
                <a:latin typeface="Arial"/>
                <a:ea typeface="ＭＳ Ｐゴシック"/>
              </a:rPr>
              <a:t>に対してはプロキシ検査</a:t>
            </a:r>
            <a:endParaRPr lang="ja-JP" altLang="en-US" dirty="0">
              <a:solidFill>
                <a:srgbClr val="333333"/>
              </a:solidFill>
              <a:latin typeface="Arial"/>
              <a:ea typeface="ＭＳ Ｐゴシック"/>
            </a:endParaRPr>
          </a:p>
        </p:txBody>
      </p:sp>
      <p:grpSp>
        <p:nvGrpSpPr>
          <p:cNvPr id="44" name="Group 43"/>
          <p:cNvGrpSpPr/>
          <p:nvPr/>
        </p:nvGrpSpPr>
        <p:grpSpPr>
          <a:xfrm>
            <a:off x="4913173" y="513812"/>
            <a:ext cx="3129386" cy="1675935"/>
            <a:chOff x="5576848" y="502214"/>
            <a:chExt cx="2762969" cy="1479701"/>
          </a:xfrm>
        </p:grpSpPr>
        <p:sp>
          <p:nvSpPr>
            <p:cNvPr id="496" name="Freeform 495"/>
            <p:cNvSpPr/>
            <p:nvPr/>
          </p:nvSpPr>
          <p:spPr>
            <a:xfrm rot="3300032">
              <a:off x="7294077" y="806327"/>
              <a:ext cx="867582" cy="360740"/>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497" name="Freeform 496"/>
            <p:cNvSpPr/>
            <p:nvPr/>
          </p:nvSpPr>
          <p:spPr>
            <a:xfrm>
              <a:off x="5576848" y="1277158"/>
              <a:ext cx="353006" cy="704757"/>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498" name="Freeform 497"/>
            <p:cNvSpPr/>
            <p:nvPr/>
          </p:nvSpPr>
          <p:spPr>
            <a:xfrm rot="787047" flipH="1">
              <a:off x="6007992" y="502214"/>
              <a:ext cx="1283553" cy="1019586"/>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499" name="Freeform 498"/>
            <p:cNvSpPr/>
            <p:nvPr/>
          </p:nvSpPr>
          <p:spPr>
            <a:xfrm flipH="1">
              <a:off x="7986811" y="1277158"/>
              <a:ext cx="353006" cy="704757"/>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grpSp>
      <p:grpSp>
        <p:nvGrpSpPr>
          <p:cNvPr id="611" name="Group 610"/>
          <p:cNvGrpSpPr/>
          <p:nvPr/>
        </p:nvGrpSpPr>
        <p:grpSpPr>
          <a:xfrm>
            <a:off x="6361596" y="2982612"/>
            <a:ext cx="232540" cy="232540"/>
            <a:chOff x="3000375" y="5676900"/>
            <a:chExt cx="657225" cy="657225"/>
          </a:xfrm>
        </p:grpSpPr>
        <p:sp>
          <p:nvSpPr>
            <p:cNvPr id="612" name="Freeform 25"/>
            <p:cNvSpPr>
              <a:spLocks noChangeArrowheads="1"/>
            </p:cNvSpPr>
            <p:nvPr/>
          </p:nvSpPr>
          <p:spPr bwMode="auto">
            <a:xfrm>
              <a:off x="3000375" y="5676900"/>
              <a:ext cx="657225" cy="657225"/>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13" name="Freeform 26"/>
            <p:cNvSpPr>
              <a:spLocks noChangeArrowheads="1"/>
            </p:cNvSpPr>
            <p:nvPr/>
          </p:nvSpPr>
          <p:spPr bwMode="auto">
            <a:xfrm>
              <a:off x="3278188" y="6096000"/>
              <a:ext cx="101600"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14" name="Freeform 27"/>
            <p:cNvSpPr>
              <a:spLocks noChangeArrowheads="1"/>
            </p:cNvSpPr>
            <p:nvPr/>
          </p:nvSpPr>
          <p:spPr bwMode="auto">
            <a:xfrm>
              <a:off x="3194050" y="5805488"/>
              <a:ext cx="271463"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sp>
        <p:nvSpPr>
          <p:cNvPr id="615" name="Rectangle 614"/>
          <p:cNvSpPr/>
          <p:nvPr/>
        </p:nvSpPr>
        <p:spPr>
          <a:xfrm>
            <a:off x="5575298" y="1782997"/>
            <a:ext cx="767872" cy="400110"/>
          </a:xfrm>
          <a:prstGeom prst="rect">
            <a:avLst/>
          </a:prstGeom>
        </p:spPr>
        <p:txBody>
          <a:bodyPr wrap="square" anchor="t">
            <a:spAutoFit/>
          </a:bodyPr>
          <a:lstStyle/>
          <a:p>
            <a:pPr algn="ctr" defTabSz="913577">
              <a:lnSpc>
                <a:spcPts val="1200"/>
              </a:lnSpc>
            </a:pPr>
            <a:r>
              <a:rPr kumimoji="1" lang="ja-JP" altLang="en-US" sz="1200" b="1" dirty="0" smtClean="0">
                <a:solidFill>
                  <a:schemeClr val="accent6"/>
                </a:solidFill>
                <a:latin typeface="Arial"/>
                <a:ea typeface="ＭＳ Ｐゴシック"/>
              </a:rPr>
              <a:t>安全な要求</a:t>
            </a:r>
          </a:p>
        </p:txBody>
      </p:sp>
      <p:sp>
        <p:nvSpPr>
          <p:cNvPr id="616" name="Rectangle 615"/>
          <p:cNvSpPr/>
          <p:nvPr/>
        </p:nvSpPr>
        <p:spPr>
          <a:xfrm>
            <a:off x="6510690" y="1777572"/>
            <a:ext cx="955106" cy="400110"/>
          </a:xfrm>
          <a:prstGeom prst="rect">
            <a:avLst/>
          </a:prstGeom>
        </p:spPr>
        <p:txBody>
          <a:bodyPr wrap="square" anchor="t">
            <a:spAutoFit/>
          </a:bodyPr>
          <a:lstStyle/>
          <a:p>
            <a:pPr algn="ctr" defTabSz="913577">
              <a:lnSpc>
                <a:spcPts val="1200"/>
              </a:lnSpc>
            </a:pPr>
            <a:r>
              <a:rPr kumimoji="1" lang="ja-JP" altLang="en-US" sz="1200" b="1" dirty="0" smtClean="0">
                <a:solidFill>
                  <a:schemeClr val="accent4"/>
                </a:solidFill>
                <a:latin typeface="Arial"/>
                <a:ea typeface="ＭＳ Ｐゴシック"/>
              </a:rPr>
              <a:t>ブロックされた要求</a:t>
            </a:r>
          </a:p>
        </p:txBody>
      </p:sp>
      <p:cxnSp>
        <p:nvCxnSpPr>
          <p:cNvPr id="617" name="Straight Arrow Connector 616"/>
          <p:cNvCxnSpPr/>
          <p:nvPr/>
        </p:nvCxnSpPr>
        <p:spPr>
          <a:xfrm flipV="1">
            <a:off x="5439229" y="2174703"/>
            <a:ext cx="0" cy="1792998"/>
          </a:xfrm>
          <a:prstGeom prst="straightConnector1">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8" name="Straight Arrow Connector 617"/>
          <p:cNvCxnSpPr/>
          <p:nvPr/>
        </p:nvCxnSpPr>
        <p:spPr>
          <a:xfrm flipV="1">
            <a:off x="6477866" y="2174703"/>
            <a:ext cx="0" cy="414931"/>
          </a:xfrm>
          <a:prstGeom prst="straightConnector1">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9" name="Straight Arrow Connector 618"/>
          <p:cNvCxnSpPr/>
          <p:nvPr/>
        </p:nvCxnSpPr>
        <p:spPr>
          <a:xfrm flipV="1">
            <a:off x="7518518" y="2174703"/>
            <a:ext cx="0" cy="1792998"/>
          </a:xfrm>
          <a:prstGeom prst="straightConnector1">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20" name="Group 619"/>
          <p:cNvGrpSpPr/>
          <p:nvPr/>
        </p:nvGrpSpPr>
        <p:grpSpPr>
          <a:xfrm>
            <a:off x="6235747" y="3116258"/>
            <a:ext cx="478036" cy="854396"/>
            <a:chOff x="2134525" y="2834549"/>
            <a:chExt cx="478036" cy="940338"/>
          </a:xfrm>
        </p:grpSpPr>
        <p:cxnSp>
          <p:nvCxnSpPr>
            <p:cNvPr id="621" name="Straight Arrow Connector 620"/>
            <p:cNvCxnSpPr/>
            <p:nvPr/>
          </p:nvCxnSpPr>
          <p:spPr>
            <a:xfrm flipV="1">
              <a:off x="2134525" y="2876891"/>
              <a:ext cx="0" cy="897996"/>
            </a:xfrm>
            <a:prstGeom prst="straightConnector1">
              <a:avLst/>
            </a:prstGeom>
            <a:ln w="254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2" name="Straight Arrow Connector 621"/>
            <p:cNvCxnSpPr/>
            <p:nvPr/>
          </p:nvCxnSpPr>
          <p:spPr>
            <a:xfrm flipV="1">
              <a:off x="2612561" y="2834549"/>
              <a:ext cx="0" cy="940338"/>
            </a:xfrm>
            <a:prstGeom prst="straightConnector1">
              <a:avLst/>
            </a:prstGeom>
            <a:ln w="254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32" name="Group 731"/>
          <p:cNvGrpSpPr>
            <a:grpSpLocks noChangeAspect="1"/>
          </p:cNvGrpSpPr>
          <p:nvPr/>
        </p:nvGrpSpPr>
        <p:grpSpPr>
          <a:xfrm>
            <a:off x="6330198" y="3471040"/>
            <a:ext cx="128016" cy="128016"/>
            <a:chOff x="3000375" y="5676900"/>
            <a:chExt cx="657225" cy="657225"/>
          </a:xfrm>
        </p:grpSpPr>
        <p:sp>
          <p:nvSpPr>
            <p:cNvPr id="737" name="Freeform 25"/>
            <p:cNvSpPr>
              <a:spLocks noChangeArrowheads="1"/>
            </p:cNvSpPr>
            <p:nvPr/>
          </p:nvSpPr>
          <p:spPr bwMode="auto">
            <a:xfrm>
              <a:off x="3000375" y="5676900"/>
              <a:ext cx="657225" cy="657225"/>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738" name="Freeform 26"/>
            <p:cNvSpPr>
              <a:spLocks noChangeArrowheads="1"/>
            </p:cNvSpPr>
            <p:nvPr/>
          </p:nvSpPr>
          <p:spPr bwMode="auto">
            <a:xfrm>
              <a:off x="3278188" y="6096000"/>
              <a:ext cx="101600"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739" name="Freeform 27"/>
            <p:cNvSpPr>
              <a:spLocks noChangeArrowheads="1"/>
            </p:cNvSpPr>
            <p:nvPr/>
          </p:nvSpPr>
          <p:spPr bwMode="auto">
            <a:xfrm>
              <a:off x="3194050" y="5805488"/>
              <a:ext cx="271463"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733" name="Group 732"/>
          <p:cNvGrpSpPr>
            <a:grpSpLocks noChangeAspect="1"/>
          </p:cNvGrpSpPr>
          <p:nvPr/>
        </p:nvGrpSpPr>
        <p:grpSpPr>
          <a:xfrm>
            <a:off x="6502599" y="3694970"/>
            <a:ext cx="128016" cy="128016"/>
            <a:chOff x="3000379" y="5676890"/>
            <a:chExt cx="657226" cy="657224"/>
          </a:xfrm>
        </p:grpSpPr>
        <p:sp>
          <p:nvSpPr>
            <p:cNvPr id="734" name="Freeform 25"/>
            <p:cNvSpPr>
              <a:spLocks noChangeArrowheads="1"/>
            </p:cNvSpPr>
            <p:nvPr/>
          </p:nvSpPr>
          <p:spPr bwMode="auto">
            <a:xfrm>
              <a:off x="3000379" y="5676890"/>
              <a:ext cx="657226" cy="657224"/>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735" name="Freeform 26"/>
            <p:cNvSpPr>
              <a:spLocks noChangeArrowheads="1"/>
            </p:cNvSpPr>
            <p:nvPr/>
          </p:nvSpPr>
          <p:spPr bwMode="auto">
            <a:xfrm>
              <a:off x="3278192" y="6095993"/>
              <a:ext cx="101601"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736" name="Freeform 27"/>
            <p:cNvSpPr>
              <a:spLocks noChangeArrowheads="1"/>
            </p:cNvSpPr>
            <p:nvPr/>
          </p:nvSpPr>
          <p:spPr bwMode="auto">
            <a:xfrm>
              <a:off x="3194052" y="5805490"/>
              <a:ext cx="271462"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cxnSp>
        <p:nvCxnSpPr>
          <p:cNvPr id="744" name="Straight Connector 743"/>
          <p:cNvCxnSpPr/>
          <p:nvPr/>
        </p:nvCxnSpPr>
        <p:spPr>
          <a:xfrm>
            <a:off x="6569684" y="3336173"/>
            <a:ext cx="161340" cy="372190"/>
          </a:xfrm>
          <a:prstGeom prst="line">
            <a:avLst/>
          </a:prstGeom>
          <a:noFill/>
          <a:ln w="635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p:cNvCxnSpPr/>
          <p:nvPr/>
        </p:nvCxnSpPr>
        <p:spPr>
          <a:xfrm flipH="1">
            <a:off x="6477866" y="2174702"/>
            <a:ext cx="10356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3" name="Straight Arrow Connector 792"/>
          <p:cNvCxnSpPr/>
          <p:nvPr/>
        </p:nvCxnSpPr>
        <p:spPr>
          <a:xfrm flipV="1">
            <a:off x="6479238" y="2174704"/>
            <a:ext cx="0" cy="682216"/>
          </a:xfrm>
          <a:prstGeom prst="straightConnector1">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3" name="Oval 742"/>
          <p:cNvSpPr/>
          <p:nvPr/>
        </p:nvSpPr>
        <p:spPr>
          <a:xfrm>
            <a:off x="6229154" y="2850170"/>
            <a:ext cx="497424" cy="497424"/>
          </a:xfrm>
          <a:prstGeom prst="ellipse">
            <a:avLst/>
          </a:prstGeom>
          <a:noFill/>
          <a:ln w="635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nvGrpSpPr>
          <p:cNvPr id="624" name="Group 623"/>
          <p:cNvGrpSpPr/>
          <p:nvPr/>
        </p:nvGrpSpPr>
        <p:grpSpPr>
          <a:xfrm>
            <a:off x="5312994" y="3967701"/>
            <a:ext cx="2329744" cy="499434"/>
            <a:chOff x="1547955" y="3698587"/>
            <a:chExt cx="3028546" cy="649238"/>
          </a:xfrm>
        </p:grpSpPr>
        <p:sp>
          <p:nvSpPr>
            <p:cNvPr id="625" name="Rounded Rectangle 624"/>
            <p:cNvSpPr/>
            <p:nvPr/>
          </p:nvSpPr>
          <p:spPr bwMode="auto">
            <a:xfrm>
              <a:off x="1547955" y="3698587"/>
              <a:ext cx="3028546" cy="649238"/>
            </a:xfrm>
            <a:prstGeom prst="roundRect">
              <a:avLst>
                <a:gd name="adj" fmla="val 10076"/>
              </a:avLst>
            </a:prstGeom>
            <a:solidFill>
              <a:schemeClr val="bg1"/>
            </a:solidFill>
            <a:ln w="12700" cap="rnd" cmpd="sng" algn="ctr">
              <a:solidFill>
                <a:schemeClr val="tx1"/>
              </a:solidFill>
              <a:prstDash val="solid"/>
              <a:round/>
              <a:headEnd type="oval" w="med" len="med"/>
              <a:tailEnd type="none" w="med" len="med"/>
            </a:ln>
            <a:effectLst/>
            <a:extLst/>
          </p:spPr>
          <p:txBody>
            <a:bodyPr lIns="91318" tIns="45660" rIns="91318" bIns="45660" rtlCol="0" anchor="ctr"/>
            <a:lstStyle/>
            <a:p>
              <a:pPr algn="ctr" defTabSz="913577">
                <a:defRPr/>
              </a:pPr>
              <a:endParaRPr lang="en-US" sz="1349" kern="0" dirty="0" err="1">
                <a:solidFill>
                  <a:srgbClr val="000000"/>
                </a:solidFill>
                <a:latin typeface="Arial"/>
                <a:ea typeface="ＭＳ Ｐゴシック"/>
              </a:endParaRPr>
            </a:p>
          </p:txBody>
        </p:sp>
        <p:grpSp>
          <p:nvGrpSpPr>
            <p:cNvPr id="626" name="Group 625"/>
            <p:cNvGrpSpPr/>
            <p:nvPr/>
          </p:nvGrpSpPr>
          <p:grpSpPr>
            <a:xfrm>
              <a:off x="3800041" y="3855266"/>
              <a:ext cx="435702" cy="344937"/>
              <a:chOff x="6108382" y="1993858"/>
              <a:chExt cx="603032" cy="477410"/>
            </a:xfrm>
          </p:grpSpPr>
          <p:sp>
            <p:nvSpPr>
              <p:cNvPr id="654" name="Line 24"/>
              <p:cNvSpPr>
                <a:spLocks noChangeShapeType="1"/>
              </p:cNvSpPr>
              <p:nvPr/>
            </p:nvSpPr>
            <p:spPr bwMode="auto">
              <a:xfrm>
                <a:off x="6407155" y="2137880"/>
                <a:ext cx="0" cy="222023"/>
              </a:xfrm>
              <a:prstGeom prst="line">
                <a:avLst/>
              </a:prstGeom>
              <a:noFill/>
              <a:ln w="127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655" name="Freeform 654"/>
              <p:cNvSpPr>
                <a:spLocks noChangeArrowheads="1"/>
              </p:cNvSpPr>
              <p:nvPr/>
            </p:nvSpPr>
            <p:spPr bwMode="auto">
              <a:xfrm>
                <a:off x="6241794" y="1993858"/>
                <a:ext cx="325384" cy="144022"/>
              </a:xfrm>
              <a:custGeom>
                <a:avLst/>
                <a:gdLst>
                  <a:gd name="T0" fmla="*/ 268 w 538"/>
                  <a:gd name="T1" fmla="*/ 238 h 239"/>
                  <a:gd name="T2" fmla="*/ 0 w 538"/>
                  <a:gd name="T3" fmla="*/ 238 h 239"/>
                  <a:gd name="T4" fmla="*/ 0 w 538"/>
                  <a:gd name="T5" fmla="*/ 0 h 239"/>
                  <a:gd name="T6" fmla="*/ 537 w 538"/>
                  <a:gd name="T7" fmla="*/ 0 h 239"/>
                  <a:gd name="T8" fmla="*/ 537 w 538"/>
                  <a:gd name="T9" fmla="*/ 238 h 239"/>
                  <a:gd name="T10" fmla="*/ 268 w 538"/>
                  <a:gd name="T11" fmla="*/ 238 h 239"/>
                </a:gdLst>
                <a:ahLst/>
                <a:cxnLst>
                  <a:cxn ang="0">
                    <a:pos x="T0" y="T1"/>
                  </a:cxn>
                  <a:cxn ang="0">
                    <a:pos x="T2" y="T3"/>
                  </a:cxn>
                  <a:cxn ang="0">
                    <a:pos x="T4" y="T5"/>
                  </a:cxn>
                  <a:cxn ang="0">
                    <a:pos x="T6" y="T7"/>
                  </a:cxn>
                  <a:cxn ang="0">
                    <a:pos x="T8" y="T9"/>
                  </a:cxn>
                  <a:cxn ang="0">
                    <a:pos x="T10" y="T11"/>
                  </a:cxn>
                </a:cxnLst>
                <a:rect l="0" t="0" r="r" b="b"/>
                <a:pathLst>
                  <a:path w="538" h="239">
                    <a:moveTo>
                      <a:pt x="268" y="238"/>
                    </a:moveTo>
                    <a:lnTo>
                      <a:pt x="0" y="238"/>
                    </a:lnTo>
                    <a:lnTo>
                      <a:pt x="0" y="0"/>
                    </a:lnTo>
                    <a:lnTo>
                      <a:pt x="537" y="0"/>
                    </a:lnTo>
                    <a:lnTo>
                      <a:pt x="537" y="238"/>
                    </a:lnTo>
                    <a:lnTo>
                      <a:pt x="268" y="238"/>
                    </a:ln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56" name="Freeform 655"/>
              <p:cNvSpPr>
                <a:spLocks noChangeArrowheads="1"/>
              </p:cNvSpPr>
              <p:nvPr/>
            </p:nvSpPr>
            <p:spPr bwMode="auto">
              <a:xfrm>
                <a:off x="6348479" y="2361913"/>
                <a:ext cx="109348" cy="109352"/>
              </a:xfrm>
              <a:custGeom>
                <a:avLst/>
                <a:gdLst>
                  <a:gd name="T0" fmla="*/ 90 w 181"/>
                  <a:gd name="T1" fmla="*/ 180 h 181"/>
                  <a:gd name="T2" fmla="*/ 0 w 181"/>
                  <a:gd name="T3" fmla="*/ 180 h 181"/>
                  <a:gd name="T4" fmla="*/ 0 w 181"/>
                  <a:gd name="T5" fmla="*/ 0 h 181"/>
                  <a:gd name="T6" fmla="*/ 180 w 181"/>
                  <a:gd name="T7" fmla="*/ 0 h 181"/>
                  <a:gd name="T8" fmla="*/ 180 w 181"/>
                  <a:gd name="T9" fmla="*/ 180 h 181"/>
                  <a:gd name="T10" fmla="*/ 90 w 181"/>
                  <a:gd name="T11" fmla="*/ 180 h 181"/>
                </a:gdLst>
                <a:ahLst/>
                <a:cxnLst>
                  <a:cxn ang="0">
                    <a:pos x="T0" y="T1"/>
                  </a:cxn>
                  <a:cxn ang="0">
                    <a:pos x="T2" y="T3"/>
                  </a:cxn>
                  <a:cxn ang="0">
                    <a:pos x="T4" y="T5"/>
                  </a:cxn>
                  <a:cxn ang="0">
                    <a:pos x="T6" y="T7"/>
                  </a:cxn>
                  <a:cxn ang="0">
                    <a:pos x="T8" y="T9"/>
                  </a:cxn>
                  <a:cxn ang="0">
                    <a:pos x="T10" y="T11"/>
                  </a:cxn>
                </a:cxnLst>
                <a:rect l="0" t="0" r="r" b="b"/>
                <a:pathLst>
                  <a:path w="181" h="181">
                    <a:moveTo>
                      <a:pt x="90" y="180"/>
                    </a:moveTo>
                    <a:lnTo>
                      <a:pt x="0" y="180"/>
                    </a:lnTo>
                    <a:lnTo>
                      <a:pt x="0" y="0"/>
                    </a:lnTo>
                    <a:lnTo>
                      <a:pt x="180" y="0"/>
                    </a:lnTo>
                    <a:lnTo>
                      <a:pt x="180" y="180"/>
                    </a:lnTo>
                    <a:lnTo>
                      <a:pt x="90" y="180"/>
                    </a:ln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57" name="Freeform 656"/>
              <p:cNvSpPr>
                <a:spLocks noChangeArrowheads="1"/>
              </p:cNvSpPr>
              <p:nvPr/>
            </p:nvSpPr>
            <p:spPr bwMode="auto">
              <a:xfrm>
                <a:off x="6108382" y="2361916"/>
                <a:ext cx="109351" cy="109352"/>
              </a:xfrm>
              <a:custGeom>
                <a:avLst/>
                <a:gdLst>
                  <a:gd name="T0" fmla="*/ 90 w 181"/>
                  <a:gd name="T1" fmla="*/ 180 h 181"/>
                  <a:gd name="T2" fmla="*/ 0 w 181"/>
                  <a:gd name="T3" fmla="*/ 180 h 181"/>
                  <a:gd name="T4" fmla="*/ 0 w 181"/>
                  <a:gd name="T5" fmla="*/ 0 h 181"/>
                  <a:gd name="T6" fmla="*/ 180 w 181"/>
                  <a:gd name="T7" fmla="*/ 0 h 181"/>
                  <a:gd name="T8" fmla="*/ 180 w 181"/>
                  <a:gd name="T9" fmla="*/ 180 h 181"/>
                  <a:gd name="T10" fmla="*/ 90 w 181"/>
                  <a:gd name="T11" fmla="*/ 180 h 181"/>
                </a:gdLst>
                <a:ahLst/>
                <a:cxnLst>
                  <a:cxn ang="0">
                    <a:pos x="T0" y="T1"/>
                  </a:cxn>
                  <a:cxn ang="0">
                    <a:pos x="T2" y="T3"/>
                  </a:cxn>
                  <a:cxn ang="0">
                    <a:pos x="T4" y="T5"/>
                  </a:cxn>
                  <a:cxn ang="0">
                    <a:pos x="T6" y="T7"/>
                  </a:cxn>
                  <a:cxn ang="0">
                    <a:pos x="T8" y="T9"/>
                  </a:cxn>
                  <a:cxn ang="0">
                    <a:pos x="T10" y="T11"/>
                  </a:cxn>
                </a:cxnLst>
                <a:rect l="0" t="0" r="r" b="b"/>
                <a:pathLst>
                  <a:path w="181" h="181">
                    <a:moveTo>
                      <a:pt x="90" y="180"/>
                    </a:moveTo>
                    <a:lnTo>
                      <a:pt x="0" y="180"/>
                    </a:lnTo>
                    <a:lnTo>
                      <a:pt x="0" y="0"/>
                    </a:lnTo>
                    <a:lnTo>
                      <a:pt x="180" y="0"/>
                    </a:lnTo>
                    <a:lnTo>
                      <a:pt x="180" y="180"/>
                    </a:lnTo>
                    <a:lnTo>
                      <a:pt x="90" y="180"/>
                    </a:ln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58" name="Freeform 657"/>
              <p:cNvSpPr>
                <a:spLocks noChangeArrowheads="1"/>
              </p:cNvSpPr>
              <p:nvPr/>
            </p:nvSpPr>
            <p:spPr bwMode="auto">
              <a:xfrm>
                <a:off x="6602066" y="2361910"/>
                <a:ext cx="109348" cy="109352"/>
              </a:xfrm>
              <a:custGeom>
                <a:avLst/>
                <a:gdLst>
                  <a:gd name="T0" fmla="*/ 90 w 181"/>
                  <a:gd name="T1" fmla="*/ 180 h 181"/>
                  <a:gd name="T2" fmla="*/ 0 w 181"/>
                  <a:gd name="T3" fmla="*/ 180 h 181"/>
                  <a:gd name="T4" fmla="*/ 0 w 181"/>
                  <a:gd name="T5" fmla="*/ 0 h 181"/>
                  <a:gd name="T6" fmla="*/ 180 w 181"/>
                  <a:gd name="T7" fmla="*/ 0 h 181"/>
                  <a:gd name="T8" fmla="*/ 180 w 181"/>
                  <a:gd name="T9" fmla="*/ 180 h 181"/>
                  <a:gd name="T10" fmla="*/ 90 w 181"/>
                  <a:gd name="T11" fmla="*/ 180 h 181"/>
                </a:gdLst>
                <a:ahLst/>
                <a:cxnLst>
                  <a:cxn ang="0">
                    <a:pos x="T0" y="T1"/>
                  </a:cxn>
                  <a:cxn ang="0">
                    <a:pos x="T2" y="T3"/>
                  </a:cxn>
                  <a:cxn ang="0">
                    <a:pos x="T4" y="T5"/>
                  </a:cxn>
                  <a:cxn ang="0">
                    <a:pos x="T6" y="T7"/>
                  </a:cxn>
                  <a:cxn ang="0">
                    <a:pos x="T8" y="T9"/>
                  </a:cxn>
                  <a:cxn ang="0">
                    <a:pos x="T10" y="T11"/>
                  </a:cxn>
                </a:cxnLst>
                <a:rect l="0" t="0" r="r" b="b"/>
                <a:pathLst>
                  <a:path w="181" h="181">
                    <a:moveTo>
                      <a:pt x="90" y="180"/>
                    </a:moveTo>
                    <a:lnTo>
                      <a:pt x="0" y="180"/>
                    </a:lnTo>
                    <a:lnTo>
                      <a:pt x="0" y="0"/>
                    </a:lnTo>
                    <a:lnTo>
                      <a:pt x="180" y="0"/>
                    </a:lnTo>
                    <a:lnTo>
                      <a:pt x="180" y="180"/>
                    </a:lnTo>
                    <a:lnTo>
                      <a:pt x="90" y="180"/>
                    </a:ln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59" name="Freeform 658"/>
              <p:cNvSpPr>
                <a:spLocks noChangeArrowheads="1"/>
              </p:cNvSpPr>
              <p:nvPr/>
            </p:nvSpPr>
            <p:spPr bwMode="auto">
              <a:xfrm>
                <a:off x="6162674" y="2249888"/>
                <a:ext cx="501649" cy="112017"/>
              </a:xfrm>
              <a:custGeom>
                <a:avLst/>
                <a:gdLst>
                  <a:gd name="T0" fmla="*/ 612 w 613"/>
                  <a:gd name="T1" fmla="*/ 186 h 187"/>
                  <a:gd name="T2" fmla="*/ 612 w 613"/>
                  <a:gd name="T3" fmla="*/ 0 h 187"/>
                  <a:gd name="T4" fmla="*/ 0 w 613"/>
                  <a:gd name="T5" fmla="*/ 0 h 187"/>
                  <a:gd name="T6" fmla="*/ 0 w 613"/>
                  <a:gd name="T7" fmla="*/ 186 h 187"/>
                </a:gdLst>
                <a:ahLst/>
                <a:cxnLst>
                  <a:cxn ang="0">
                    <a:pos x="T0" y="T1"/>
                  </a:cxn>
                  <a:cxn ang="0">
                    <a:pos x="T2" y="T3"/>
                  </a:cxn>
                  <a:cxn ang="0">
                    <a:pos x="T4" y="T5"/>
                  </a:cxn>
                  <a:cxn ang="0">
                    <a:pos x="T6" y="T7"/>
                  </a:cxn>
                </a:cxnLst>
                <a:rect l="0" t="0" r="r" b="b"/>
                <a:pathLst>
                  <a:path w="613" h="187">
                    <a:moveTo>
                      <a:pt x="612" y="186"/>
                    </a:moveTo>
                    <a:lnTo>
                      <a:pt x="612" y="0"/>
                    </a:lnTo>
                    <a:lnTo>
                      <a:pt x="0" y="0"/>
                    </a:lnTo>
                    <a:lnTo>
                      <a:pt x="0" y="186"/>
                    </a:ln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grpSp>
        <p:grpSp>
          <p:nvGrpSpPr>
            <p:cNvPr id="627" name="Group 626"/>
            <p:cNvGrpSpPr/>
            <p:nvPr/>
          </p:nvGrpSpPr>
          <p:grpSpPr>
            <a:xfrm>
              <a:off x="1879547" y="3851667"/>
              <a:ext cx="474918" cy="352153"/>
              <a:chOff x="3789363" y="2959098"/>
              <a:chExt cx="466725" cy="346077"/>
            </a:xfrm>
          </p:grpSpPr>
          <p:sp>
            <p:nvSpPr>
              <p:cNvPr id="652" name="Freeform 11"/>
              <p:cNvSpPr>
                <a:spLocks noChangeArrowheads="1"/>
              </p:cNvSpPr>
              <p:nvPr/>
            </p:nvSpPr>
            <p:spPr bwMode="auto">
              <a:xfrm>
                <a:off x="3810000" y="2959098"/>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653"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sp>
          <p:nvSpPr>
            <p:cNvPr id="628" name="Oval 627"/>
            <p:cNvSpPr>
              <a:spLocks noChangeAspect="1"/>
            </p:cNvSpPr>
            <p:nvPr/>
          </p:nvSpPr>
          <p:spPr>
            <a:xfrm>
              <a:off x="3137275" y="3887576"/>
              <a:ext cx="48693" cy="4918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29" name="Freeform 628"/>
            <p:cNvSpPr>
              <a:spLocks noChangeArrowheads="1"/>
            </p:cNvSpPr>
            <p:nvPr/>
          </p:nvSpPr>
          <p:spPr bwMode="auto">
            <a:xfrm>
              <a:off x="3091784" y="3853732"/>
              <a:ext cx="449781" cy="116873"/>
            </a:xfrm>
            <a:custGeom>
              <a:avLst/>
              <a:gdLst>
                <a:gd name="T0" fmla="*/ 429 w 859"/>
                <a:gd name="T1" fmla="*/ 225 h 226"/>
                <a:gd name="T2" fmla="*/ 0 w 859"/>
                <a:gd name="T3" fmla="*/ 225 h 226"/>
                <a:gd name="T4" fmla="*/ 0 w 859"/>
                <a:gd name="T5" fmla="*/ 0 h 226"/>
                <a:gd name="T6" fmla="*/ 858 w 859"/>
                <a:gd name="T7" fmla="*/ 0 h 226"/>
                <a:gd name="T8" fmla="*/ 858 w 859"/>
                <a:gd name="T9" fmla="*/ 225 h 226"/>
                <a:gd name="T10" fmla="*/ 429 w 859"/>
                <a:gd name="T11" fmla="*/ 225 h 226"/>
              </a:gdLst>
              <a:ahLst/>
              <a:cxnLst>
                <a:cxn ang="0">
                  <a:pos x="T0" y="T1"/>
                </a:cxn>
                <a:cxn ang="0">
                  <a:pos x="T2" y="T3"/>
                </a:cxn>
                <a:cxn ang="0">
                  <a:pos x="T4" y="T5"/>
                </a:cxn>
                <a:cxn ang="0">
                  <a:pos x="T6" y="T7"/>
                </a:cxn>
                <a:cxn ang="0">
                  <a:pos x="T8" y="T9"/>
                </a:cxn>
                <a:cxn ang="0">
                  <a:pos x="T10" y="T11"/>
                </a:cxn>
              </a:cxnLst>
              <a:rect l="0" t="0" r="r" b="b"/>
              <a:pathLst>
                <a:path w="859" h="226">
                  <a:moveTo>
                    <a:pt x="429" y="225"/>
                  </a:moveTo>
                  <a:lnTo>
                    <a:pt x="0" y="225"/>
                  </a:lnTo>
                  <a:lnTo>
                    <a:pt x="0" y="0"/>
                  </a:lnTo>
                  <a:lnTo>
                    <a:pt x="858" y="0"/>
                  </a:lnTo>
                  <a:lnTo>
                    <a:pt x="858" y="225"/>
                  </a:lnTo>
                  <a:lnTo>
                    <a:pt x="429" y="225"/>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30" name="Freeform 629"/>
            <p:cNvSpPr>
              <a:spLocks noChangeArrowheads="1"/>
            </p:cNvSpPr>
            <p:nvPr/>
          </p:nvSpPr>
          <p:spPr bwMode="auto">
            <a:xfrm>
              <a:off x="3091786" y="3970603"/>
              <a:ext cx="449781" cy="116873"/>
            </a:xfrm>
            <a:custGeom>
              <a:avLst/>
              <a:gdLst>
                <a:gd name="T0" fmla="*/ 0 w 859"/>
                <a:gd name="T1" fmla="*/ 0 h 214"/>
                <a:gd name="T2" fmla="*/ 0 w 859"/>
                <a:gd name="T3" fmla="*/ 213 h 214"/>
                <a:gd name="T4" fmla="*/ 858 w 859"/>
                <a:gd name="T5" fmla="*/ 213 h 214"/>
                <a:gd name="T6" fmla="*/ 858 w 859"/>
                <a:gd name="T7" fmla="*/ 0 h 214"/>
              </a:gdLst>
              <a:ahLst/>
              <a:cxnLst>
                <a:cxn ang="0">
                  <a:pos x="T0" y="T1"/>
                </a:cxn>
                <a:cxn ang="0">
                  <a:pos x="T2" y="T3"/>
                </a:cxn>
                <a:cxn ang="0">
                  <a:pos x="T4" y="T5"/>
                </a:cxn>
                <a:cxn ang="0">
                  <a:pos x="T6" y="T7"/>
                </a:cxn>
              </a:cxnLst>
              <a:rect l="0" t="0" r="r" b="b"/>
              <a:pathLst>
                <a:path w="859" h="214">
                  <a:moveTo>
                    <a:pt x="0" y="0"/>
                  </a:moveTo>
                  <a:lnTo>
                    <a:pt x="0" y="213"/>
                  </a:lnTo>
                  <a:lnTo>
                    <a:pt x="858" y="213"/>
                  </a:lnTo>
                  <a:lnTo>
                    <a:pt x="858" y="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631" name="Freeform 630"/>
            <p:cNvSpPr>
              <a:spLocks noChangeArrowheads="1"/>
            </p:cNvSpPr>
            <p:nvPr/>
          </p:nvSpPr>
          <p:spPr bwMode="auto">
            <a:xfrm>
              <a:off x="3091791" y="4087463"/>
              <a:ext cx="449781" cy="116873"/>
            </a:xfrm>
            <a:custGeom>
              <a:avLst/>
              <a:gdLst>
                <a:gd name="T0" fmla="*/ 0 w 859"/>
                <a:gd name="T1" fmla="*/ 0 h 214"/>
                <a:gd name="T2" fmla="*/ 0 w 859"/>
                <a:gd name="T3" fmla="*/ 213 h 214"/>
                <a:gd name="T4" fmla="*/ 858 w 859"/>
                <a:gd name="T5" fmla="*/ 213 h 214"/>
                <a:gd name="T6" fmla="*/ 858 w 859"/>
                <a:gd name="T7" fmla="*/ 0 h 214"/>
              </a:gdLst>
              <a:ahLst/>
              <a:cxnLst>
                <a:cxn ang="0">
                  <a:pos x="T0" y="T1"/>
                </a:cxn>
                <a:cxn ang="0">
                  <a:pos x="T2" y="T3"/>
                </a:cxn>
                <a:cxn ang="0">
                  <a:pos x="T4" y="T5"/>
                </a:cxn>
                <a:cxn ang="0">
                  <a:pos x="T6" y="T7"/>
                </a:cxn>
              </a:cxnLst>
              <a:rect l="0" t="0" r="r" b="b"/>
              <a:pathLst>
                <a:path w="859" h="214">
                  <a:moveTo>
                    <a:pt x="0" y="0"/>
                  </a:moveTo>
                  <a:lnTo>
                    <a:pt x="0" y="213"/>
                  </a:lnTo>
                  <a:lnTo>
                    <a:pt x="858" y="213"/>
                  </a:lnTo>
                  <a:lnTo>
                    <a:pt x="858" y="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632" name="Oval 631"/>
            <p:cNvSpPr>
              <a:spLocks noChangeAspect="1"/>
            </p:cNvSpPr>
            <p:nvPr/>
          </p:nvSpPr>
          <p:spPr>
            <a:xfrm>
              <a:off x="3137293" y="4004433"/>
              <a:ext cx="48693" cy="4918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33" name="Oval 632"/>
            <p:cNvSpPr>
              <a:spLocks noChangeAspect="1"/>
            </p:cNvSpPr>
            <p:nvPr/>
          </p:nvSpPr>
          <p:spPr>
            <a:xfrm>
              <a:off x="3137294" y="4121296"/>
              <a:ext cx="48693" cy="49188"/>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nvGrpSpPr>
            <p:cNvPr id="634" name="Group 633"/>
            <p:cNvGrpSpPr/>
            <p:nvPr/>
          </p:nvGrpSpPr>
          <p:grpSpPr>
            <a:xfrm>
              <a:off x="3348475" y="3901423"/>
              <a:ext cx="151624" cy="28094"/>
              <a:chOff x="2649368" y="3587745"/>
              <a:chExt cx="85420" cy="15826"/>
            </a:xfrm>
            <a:noFill/>
          </p:grpSpPr>
          <p:sp>
            <p:nvSpPr>
              <p:cNvPr id="649" name="Freeform 648"/>
              <p:cNvSpPr>
                <a:spLocks noChangeArrowheads="1"/>
              </p:cNvSpPr>
              <p:nvPr/>
            </p:nvSpPr>
            <p:spPr bwMode="auto">
              <a:xfrm>
                <a:off x="2649368"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50" name="Freeform 649"/>
              <p:cNvSpPr>
                <a:spLocks noChangeArrowheads="1"/>
              </p:cNvSpPr>
              <p:nvPr/>
            </p:nvSpPr>
            <p:spPr bwMode="auto">
              <a:xfrm>
                <a:off x="2684165"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51" name="Freeform 650"/>
              <p:cNvSpPr>
                <a:spLocks noChangeArrowheads="1"/>
              </p:cNvSpPr>
              <p:nvPr/>
            </p:nvSpPr>
            <p:spPr bwMode="auto">
              <a:xfrm>
                <a:off x="2718962"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635" name="Group 634"/>
            <p:cNvGrpSpPr/>
            <p:nvPr/>
          </p:nvGrpSpPr>
          <p:grpSpPr>
            <a:xfrm>
              <a:off x="3348488" y="4015626"/>
              <a:ext cx="151624" cy="28094"/>
              <a:chOff x="2649368" y="3587745"/>
              <a:chExt cx="85420" cy="15826"/>
            </a:xfrm>
            <a:noFill/>
          </p:grpSpPr>
          <p:sp>
            <p:nvSpPr>
              <p:cNvPr id="646" name="Freeform 645"/>
              <p:cNvSpPr>
                <a:spLocks noChangeArrowheads="1"/>
              </p:cNvSpPr>
              <p:nvPr/>
            </p:nvSpPr>
            <p:spPr bwMode="auto">
              <a:xfrm>
                <a:off x="2649368"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47" name="Freeform 646"/>
              <p:cNvSpPr>
                <a:spLocks noChangeArrowheads="1"/>
              </p:cNvSpPr>
              <p:nvPr/>
            </p:nvSpPr>
            <p:spPr bwMode="auto">
              <a:xfrm>
                <a:off x="2684165"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48" name="Freeform 647"/>
              <p:cNvSpPr>
                <a:spLocks noChangeArrowheads="1"/>
              </p:cNvSpPr>
              <p:nvPr/>
            </p:nvSpPr>
            <p:spPr bwMode="auto">
              <a:xfrm>
                <a:off x="2718962"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636" name="Group 635"/>
            <p:cNvGrpSpPr/>
            <p:nvPr/>
          </p:nvGrpSpPr>
          <p:grpSpPr>
            <a:xfrm>
              <a:off x="3348501" y="4131334"/>
              <a:ext cx="151624" cy="28094"/>
              <a:chOff x="2649368" y="3587745"/>
              <a:chExt cx="85420" cy="15826"/>
            </a:xfrm>
            <a:noFill/>
          </p:grpSpPr>
          <p:sp>
            <p:nvSpPr>
              <p:cNvPr id="643" name="Freeform 642"/>
              <p:cNvSpPr>
                <a:spLocks noChangeArrowheads="1"/>
              </p:cNvSpPr>
              <p:nvPr/>
            </p:nvSpPr>
            <p:spPr bwMode="auto">
              <a:xfrm>
                <a:off x="2649368"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44" name="Freeform 643"/>
              <p:cNvSpPr>
                <a:spLocks noChangeArrowheads="1"/>
              </p:cNvSpPr>
              <p:nvPr/>
            </p:nvSpPr>
            <p:spPr bwMode="auto">
              <a:xfrm>
                <a:off x="2684165"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45" name="Freeform 644"/>
              <p:cNvSpPr>
                <a:spLocks noChangeArrowheads="1"/>
              </p:cNvSpPr>
              <p:nvPr/>
            </p:nvSpPr>
            <p:spPr bwMode="auto">
              <a:xfrm>
                <a:off x="2718962" y="3587745"/>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637" name="Group 636"/>
            <p:cNvGrpSpPr/>
            <p:nvPr/>
          </p:nvGrpSpPr>
          <p:grpSpPr>
            <a:xfrm>
              <a:off x="2619962" y="3856332"/>
              <a:ext cx="196381" cy="346682"/>
              <a:chOff x="2242418" y="3559691"/>
              <a:chExt cx="112383" cy="198390"/>
            </a:xfrm>
            <a:noFill/>
          </p:grpSpPr>
          <p:sp>
            <p:nvSpPr>
              <p:cNvPr id="638" name="Freeform 637"/>
              <p:cNvSpPr>
                <a:spLocks noChangeArrowheads="1"/>
              </p:cNvSpPr>
              <p:nvPr/>
            </p:nvSpPr>
            <p:spPr bwMode="auto">
              <a:xfrm>
                <a:off x="2242425" y="3559696"/>
                <a:ext cx="112383" cy="198390"/>
              </a:xfrm>
              <a:custGeom>
                <a:avLst/>
                <a:gdLst>
                  <a:gd name="T0" fmla="*/ 431 w 432"/>
                  <a:gd name="T1" fmla="*/ 696 h 763"/>
                  <a:gd name="T2" fmla="*/ 364 w 432"/>
                  <a:gd name="T3" fmla="*/ 762 h 763"/>
                  <a:gd name="T4" fmla="*/ 66 w 432"/>
                  <a:gd name="T5" fmla="*/ 762 h 763"/>
                  <a:gd name="T6" fmla="*/ 0 w 432"/>
                  <a:gd name="T7" fmla="*/ 696 h 763"/>
                  <a:gd name="T8" fmla="*/ 0 w 432"/>
                  <a:gd name="T9" fmla="*/ 66 h 763"/>
                  <a:gd name="T10" fmla="*/ 66 w 432"/>
                  <a:gd name="T11" fmla="*/ 0 h 763"/>
                  <a:gd name="T12" fmla="*/ 364 w 432"/>
                  <a:gd name="T13" fmla="*/ 0 h 763"/>
                  <a:gd name="T14" fmla="*/ 431 w 432"/>
                  <a:gd name="T15" fmla="*/ 66 h 763"/>
                  <a:gd name="T16" fmla="*/ 431 w 432"/>
                  <a:gd name="T17" fmla="*/ 696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763">
                    <a:moveTo>
                      <a:pt x="431" y="696"/>
                    </a:moveTo>
                    <a:cubicBezTo>
                      <a:pt x="431" y="733"/>
                      <a:pt x="401" y="762"/>
                      <a:pt x="364" y="762"/>
                    </a:cubicBezTo>
                    <a:lnTo>
                      <a:pt x="66" y="762"/>
                    </a:lnTo>
                    <a:cubicBezTo>
                      <a:pt x="29" y="762"/>
                      <a:pt x="0" y="733"/>
                      <a:pt x="0" y="696"/>
                    </a:cubicBezTo>
                    <a:lnTo>
                      <a:pt x="0" y="66"/>
                    </a:lnTo>
                    <a:cubicBezTo>
                      <a:pt x="0" y="29"/>
                      <a:pt x="29" y="0"/>
                      <a:pt x="66" y="0"/>
                    </a:cubicBezTo>
                    <a:lnTo>
                      <a:pt x="364" y="0"/>
                    </a:lnTo>
                    <a:cubicBezTo>
                      <a:pt x="401" y="0"/>
                      <a:pt x="431" y="29"/>
                      <a:pt x="431" y="66"/>
                    </a:cubicBezTo>
                    <a:lnTo>
                      <a:pt x="431" y="696"/>
                    </a:lnTo>
                  </a:path>
                </a:pathLst>
              </a:cu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39" name="Line 20"/>
              <p:cNvSpPr>
                <a:spLocks noChangeShapeType="1"/>
              </p:cNvSpPr>
              <p:nvPr/>
            </p:nvSpPr>
            <p:spPr bwMode="auto">
              <a:xfrm flipH="1">
                <a:off x="2243080" y="3721219"/>
                <a:ext cx="111073" cy="0"/>
              </a:xfrm>
              <a:prstGeom prst="line">
                <a:avLst/>
              </a:pr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640" name="Line 21"/>
              <p:cNvSpPr>
                <a:spLocks noChangeShapeType="1"/>
              </p:cNvSpPr>
              <p:nvPr/>
            </p:nvSpPr>
            <p:spPr bwMode="auto">
              <a:xfrm flipH="1">
                <a:off x="2243080" y="3598857"/>
                <a:ext cx="111073" cy="0"/>
              </a:xfrm>
              <a:prstGeom prst="line">
                <a:avLst/>
              </a:pr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641" name="Line 22"/>
              <p:cNvSpPr>
                <a:spLocks noChangeShapeType="1"/>
              </p:cNvSpPr>
              <p:nvPr/>
            </p:nvSpPr>
            <p:spPr bwMode="auto">
              <a:xfrm>
                <a:off x="2277975" y="3577907"/>
                <a:ext cx="41283" cy="0"/>
              </a:xfrm>
              <a:prstGeom prst="line">
                <a:avLst/>
              </a:pr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Arial"/>
                  <a:ea typeface="ＭＳ Ｐゴシック"/>
                </a:endParaRPr>
              </a:p>
            </p:txBody>
          </p:sp>
          <p:sp>
            <p:nvSpPr>
              <p:cNvPr id="642" name="Freeform 641"/>
              <p:cNvSpPr>
                <a:spLocks noChangeArrowheads="1"/>
              </p:cNvSpPr>
              <p:nvPr/>
            </p:nvSpPr>
            <p:spPr bwMode="auto">
              <a:xfrm>
                <a:off x="2288367" y="3732058"/>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nvGrpSpPr>
          <p:cNvPr id="43" name="Group 42"/>
          <p:cNvGrpSpPr/>
          <p:nvPr/>
        </p:nvGrpSpPr>
        <p:grpSpPr>
          <a:xfrm>
            <a:off x="5541664" y="2319416"/>
            <a:ext cx="835141" cy="1503570"/>
            <a:chOff x="6034109" y="2131930"/>
            <a:chExt cx="835141" cy="1503570"/>
          </a:xfrm>
        </p:grpSpPr>
        <p:grpSp>
          <p:nvGrpSpPr>
            <p:cNvPr id="22" name="Group 21"/>
            <p:cNvGrpSpPr/>
            <p:nvPr/>
          </p:nvGrpSpPr>
          <p:grpSpPr>
            <a:xfrm>
              <a:off x="6268503" y="2357622"/>
              <a:ext cx="131959" cy="1048702"/>
              <a:chOff x="6039464" y="2595428"/>
              <a:chExt cx="131959" cy="1048702"/>
            </a:xfrm>
          </p:grpSpPr>
          <p:grpSp>
            <p:nvGrpSpPr>
              <p:cNvPr id="690" name="Group 689"/>
              <p:cNvGrpSpPr>
                <a:grpSpLocks noChangeAspect="1"/>
              </p:cNvGrpSpPr>
              <p:nvPr/>
            </p:nvGrpSpPr>
            <p:grpSpPr>
              <a:xfrm>
                <a:off x="6039464" y="2595428"/>
                <a:ext cx="131959" cy="131959"/>
                <a:chOff x="4036402" y="2468665"/>
                <a:chExt cx="229313" cy="229313"/>
              </a:xfrm>
            </p:grpSpPr>
            <p:sp>
              <p:nvSpPr>
                <p:cNvPr id="691" name="Oval 690"/>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92"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693" name="Group 692"/>
              <p:cNvGrpSpPr>
                <a:grpSpLocks noChangeAspect="1"/>
              </p:cNvGrpSpPr>
              <p:nvPr/>
            </p:nvGrpSpPr>
            <p:grpSpPr>
              <a:xfrm>
                <a:off x="6039464" y="3053800"/>
                <a:ext cx="131959" cy="131959"/>
                <a:chOff x="4036402" y="2468665"/>
                <a:chExt cx="229313" cy="229313"/>
              </a:xfrm>
            </p:grpSpPr>
            <p:sp>
              <p:nvSpPr>
                <p:cNvPr id="694" name="Oval 693"/>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95"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696" name="Group 695"/>
              <p:cNvGrpSpPr>
                <a:grpSpLocks noChangeAspect="1"/>
              </p:cNvGrpSpPr>
              <p:nvPr/>
            </p:nvGrpSpPr>
            <p:grpSpPr>
              <a:xfrm>
                <a:off x="6039464" y="3512171"/>
                <a:ext cx="131959" cy="131959"/>
                <a:chOff x="4036402" y="2468665"/>
                <a:chExt cx="229313" cy="229313"/>
              </a:xfrm>
            </p:grpSpPr>
            <p:sp>
              <p:nvSpPr>
                <p:cNvPr id="697" name="Oval 696"/>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98"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nvGrpSpPr>
            <p:cNvPr id="702" name="Group 701"/>
            <p:cNvGrpSpPr>
              <a:grpSpLocks noChangeAspect="1"/>
            </p:cNvGrpSpPr>
            <p:nvPr/>
          </p:nvGrpSpPr>
          <p:grpSpPr>
            <a:xfrm>
              <a:off x="6737291" y="2357622"/>
              <a:ext cx="131959" cy="131959"/>
              <a:chOff x="4036402" y="2468665"/>
              <a:chExt cx="229313" cy="229313"/>
            </a:xfrm>
          </p:grpSpPr>
          <p:sp>
            <p:nvSpPr>
              <p:cNvPr id="703" name="Oval 702"/>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04"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37" name="Group 36"/>
            <p:cNvGrpSpPr/>
            <p:nvPr/>
          </p:nvGrpSpPr>
          <p:grpSpPr>
            <a:xfrm>
              <a:off x="6502897" y="2131930"/>
              <a:ext cx="131959" cy="1503570"/>
              <a:chOff x="6458366" y="2131930"/>
              <a:chExt cx="131959" cy="1503570"/>
            </a:xfrm>
          </p:grpSpPr>
          <p:grpSp>
            <p:nvGrpSpPr>
              <p:cNvPr id="672" name="Group 671"/>
              <p:cNvGrpSpPr>
                <a:grpSpLocks noChangeAspect="1"/>
              </p:cNvGrpSpPr>
              <p:nvPr/>
            </p:nvGrpSpPr>
            <p:grpSpPr>
              <a:xfrm>
                <a:off x="6458366" y="2586757"/>
                <a:ext cx="131959" cy="131959"/>
                <a:chOff x="4036402" y="2468665"/>
                <a:chExt cx="229313" cy="229313"/>
              </a:xfrm>
            </p:grpSpPr>
            <p:sp>
              <p:nvSpPr>
                <p:cNvPr id="673" name="Oval 672"/>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74"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675" name="Group 674"/>
              <p:cNvGrpSpPr>
                <a:grpSpLocks noChangeAspect="1"/>
              </p:cNvGrpSpPr>
              <p:nvPr/>
            </p:nvGrpSpPr>
            <p:grpSpPr>
              <a:xfrm>
                <a:off x="6458366" y="3045149"/>
                <a:ext cx="131959" cy="131959"/>
                <a:chOff x="4036402" y="2468665"/>
                <a:chExt cx="229313" cy="229313"/>
              </a:xfrm>
            </p:grpSpPr>
            <p:sp>
              <p:nvSpPr>
                <p:cNvPr id="676" name="Oval 675"/>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77"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678" name="Group 677"/>
              <p:cNvGrpSpPr>
                <a:grpSpLocks noChangeAspect="1"/>
              </p:cNvGrpSpPr>
              <p:nvPr/>
            </p:nvGrpSpPr>
            <p:grpSpPr>
              <a:xfrm>
                <a:off x="6458366" y="3503541"/>
                <a:ext cx="131959" cy="131959"/>
                <a:chOff x="4036402" y="2468665"/>
                <a:chExt cx="229313" cy="229313"/>
              </a:xfrm>
            </p:grpSpPr>
            <p:sp>
              <p:nvSpPr>
                <p:cNvPr id="679" name="Oval 678"/>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80"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814" name="Group 813"/>
              <p:cNvGrpSpPr>
                <a:grpSpLocks noChangeAspect="1"/>
              </p:cNvGrpSpPr>
              <p:nvPr/>
            </p:nvGrpSpPr>
            <p:grpSpPr>
              <a:xfrm>
                <a:off x="6458366" y="2131930"/>
                <a:ext cx="131959" cy="131959"/>
                <a:chOff x="4036402" y="2468665"/>
                <a:chExt cx="229313" cy="229313"/>
              </a:xfrm>
            </p:grpSpPr>
            <p:sp>
              <p:nvSpPr>
                <p:cNvPr id="815" name="Oval 814"/>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816"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nvGrpSpPr>
            <p:cNvPr id="979" name="Group 978"/>
            <p:cNvGrpSpPr/>
            <p:nvPr/>
          </p:nvGrpSpPr>
          <p:grpSpPr>
            <a:xfrm>
              <a:off x="6034109" y="2131930"/>
              <a:ext cx="131959" cy="1503570"/>
              <a:chOff x="6458366" y="2131930"/>
              <a:chExt cx="131959" cy="1503570"/>
            </a:xfrm>
          </p:grpSpPr>
          <p:grpSp>
            <p:nvGrpSpPr>
              <p:cNvPr id="980" name="Group 979"/>
              <p:cNvGrpSpPr>
                <a:grpSpLocks noChangeAspect="1"/>
              </p:cNvGrpSpPr>
              <p:nvPr/>
            </p:nvGrpSpPr>
            <p:grpSpPr>
              <a:xfrm>
                <a:off x="6458366" y="2586757"/>
                <a:ext cx="131959" cy="131959"/>
                <a:chOff x="4036402" y="2468665"/>
                <a:chExt cx="229313" cy="229313"/>
              </a:xfrm>
            </p:grpSpPr>
            <p:sp>
              <p:nvSpPr>
                <p:cNvPr id="990" name="Oval 989"/>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991"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981" name="Group 980"/>
              <p:cNvGrpSpPr>
                <a:grpSpLocks noChangeAspect="1"/>
              </p:cNvGrpSpPr>
              <p:nvPr/>
            </p:nvGrpSpPr>
            <p:grpSpPr>
              <a:xfrm>
                <a:off x="6458366" y="3045149"/>
                <a:ext cx="131959" cy="131959"/>
                <a:chOff x="4036402" y="2468665"/>
                <a:chExt cx="229313" cy="229313"/>
              </a:xfrm>
            </p:grpSpPr>
            <p:sp>
              <p:nvSpPr>
                <p:cNvPr id="988" name="Oval 987"/>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989"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982" name="Group 981"/>
              <p:cNvGrpSpPr>
                <a:grpSpLocks noChangeAspect="1"/>
              </p:cNvGrpSpPr>
              <p:nvPr/>
            </p:nvGrpSpPr>
            <p:grpSpPr>
              <a:xfrm>
                <a:off x="6458366" y="3503541"/>
                <a:ext cx="131959" cy="131959"/>
                <a:chOff x="4036402" y="2468665"/>
                <a:chExt cx="229313" cy="229313"/>
              </a:xfrm>
            </p:grpSpPr>
            <p:sp>
              <p:nvSpPr>
                <p:cNvPr id="986" name="Oval 985"/>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987"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983" name="Group 982"/>
              <p:cNvGrpSpPr>
                <a:grpSpLocks noChangeAspect="1"/>
              </p:cNvGrpSpPr>
              <p:nvPr/>
            </p:nvGrpSpPr>
            <p:grpSpPr>
              <a:xfrm>
                <a:off x="6458366" y="2131930"/>
                <a:ext cx="131959" cy="131959"/>
                <a:chOff x="4036402" y="2468665"/>
                <a:chExt cx="229313" cy="229313"/>
              </a:xfrm>
            </p:grpSpPr>
            <p:sp>
              <p:nvSpPr>
                <p:cNvPr id="984" name="Oval 983"/>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985"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grpSp>
        <p:nvGrpSpPr>
          <p:cNvPr id="42" name="Group 41"/>
          <p:cNvGrpSpPr/>
          <p:nvPr/>
        </p:nvGrpSpPr>
        <p:grpSpPr>
          <a:xfrm>
            <a:off x="6584681" y="2319416"/>
            <a:ext cx="828393" cy="1503570"/>
            <a:chOff x="7077126" y="2131930"/>
            <a:chExt cx="828393" cy="1503570"/>
          </a:xfrm>
        </p:grpSpPr>
        <p:grpSp>
          <p:nvGrpSpPr>
            <p:cNvPr id="727" name="Group 726"/>
            <p:cNvGrpSpPr>
              <a:grpSpLocks noChangeAspect="1"/>
            </p:cNvGrpSpPr>
            <p:nvPr/>
          </p:nvGrpSpPr>
          <p:grpSpPr>
            <a:xfrm>
              <a:off x="7077126" y="2357622"/>
              <a:ext cx="128016" cy="128016"/>
              <a:chOff x="4295681" y="4399414"/>
              <a:chExt cx="229313" cy="229313"/>
            </a:xfrm>
          </p:grpSpPr>
          <p:sp>
            <p:nvSpPr>
              <p:cNvPr id="728" name="Oval 727"/>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29"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41" name="Group 40"/>
            <p:cNvGrpSpPr/>
            <p:nvPr/>
          </p:nvGrpSpPr>
          <p:grpSpPr>
            <a:xfrm>
              <a:off x="7544044" y="2357622"/>
              <a:ext cx="128016" cy="1045051"/>
              <a:chOff x="7609655" y="2357622"/>
              <a:chExt cx="128016" cy="1045051"/>
            </a:xfrm>
          </p:grpSpPr>
          <p:grpSp>
            <p:nvGrpSpPr>
              <p:cNvPr id="747" name="Group 746"/>
              <p:cNvGrpSpPr>
                <a:grpSpLocks noChangeAspect="1"/>
              </p:cNvGrpSpPr>
              <p:nvPr/>
            </p:nvGrpSpPr>
            <p:grpSpPr>
              <a:xfrm>
                <a:off x="7609655" y="2357622"/>
                <a:ext cx="128016" cy="128016"/>
                <a:chOff x="4295681" y="4399414"/>
                <a:chExt cx="229313" cy="229313"/>
              </a:xfrm>
            </p:grpSpPr>
            <p:sp>
              <p:nvSpPr>
                <p:cNvPr id="754" name="Oval 753"/>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55"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748" name="Group 747"/>
              <p:cNvGrpSpPr>
                <a:grpSpLocks noChangeAspect="1"/>
              </p:cNvGrpSpPr>
              <p:nvPr/>
            </p:nvGrpSpPr>
            <p:grpSpPr>
              <a:xfrm>
                <a:off x="7609655" y="2816140"/>
                <a:ext cx="128016" cy="128016"/>
                <a:chOff x="4295681" y="4399414"/>
                <a:chExt cx="229313" cy="229313"/>
              </a:xfrm>
            </p:grpSpPr>
            <p:sp>
              <p:nvSpPr>
                <p:cNvPr id="752" name="Oval 751"/>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53"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749" name="Group 748"/>
              <p:cNvGrpSpPr>
                <a:grpSpLocks noChangeAspect="1"/>
              </p:cNvGrpSpPr>
              <p:nvPr/>
            </p:nvGrpSpPr>
            <p:grpSpPr>
              <a:xfrm>
                <a:off x="7609655" y="3274657"/>
                <a:ext cx="128016" cy="128016"/>
                <a:chOff x="4295681" y="4399414"/>
                <a:chExt cx="229313" cy="229313"/>
              </a:xfrm>
            </p:grpSpPr>
            <p:sp>
              <p:nvSpPr>
                <p:cNvPr id="750" name="Oval 749"/>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51"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nvGrpSpPr>
            <p:cNvPr id="39" name="Group 38"/>
            <p:cNvGrpSpPr/>
            <p:nvPr/>
          </p:nvGrpSpPr>
          <p:grpSpPr>
            <a:xfrm>
              <a:off x="7310585" y="2131930"/>
              <a:ext cx="128016" cy="1503570"/>
              <a:chOff x="7354325" y="2131930"/>
              <a:chExt cx="128016" cy="1503570"/>
            </a:xfrm>
          </p:grpSpPr>
          <p:grpSp>
            <p:nvGrpSpPr>
              <p:cNvPr id="713" name="Group 712"/>
              <p:cNvGrpSpPr>
                <a:grpSpLocks noChangeAspect="1"/>
              </p:cNvGrpSpPr>
              <p:nvPr/>
            </p:nvGrpSpPr>
            <p:grpSpPr>
              <a:xfrm>
                <a:off x="7354325" y="3048966"/>
                <a:ext cx="128016" cy="128016"/>
                <a:chOff x="4295681" y="4399414"/>
                <a:chExt cx="229313" cy="229313"/>
              </a:xfrm>
            </p:grpSpPr>
            <p:sp>
              <p:nvSpPr>
                <p:cNvPr id="720" name="Oval 719"/>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21"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714" name="Group 713"/>
              <p:cNvGrpSpPr>
                <a:grpSpLocks noChangeAspect="1"/>
              </p:cNvGrpSpPr>
              <p:nvPr/>
            </p:nvGrpSpPr>
            <p:grpSpPr>
              <a:xfrm>
                <a:off x="7354325" y="3507484"/>
                <a:ext cx="128016" cy="128016"/>
                <a:chOff x="4295681" y="4399414"/>
                <a:chExt cx="229313" cy="229313"/>
              </a:xfrm>
            </p:grpSpPr>
            <p:sp>
              <p:nvSpPr>
                <p:cNvPr id="718" name="Oval 717"/>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19"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36" name="Group 35"/>
              <p:cNvGrpSpPr/>
              <p:nvPr/>
            </p:nvGrpSpPr>
            <p:grpSpPr>
              <a:xfrm>
                <a:off x="7354325" y="2131930"/>
                <a:ext cx="128016" cy="586534"/>
                <a:chOff x="7480269" y="2065602"/>
                <a:chExt cx="128016" cy="586534"/>
              </a:xfrm>
            </p:grpSpPr>
            <p:grpSp>
              <p:nvGrpSpPr>
                <p:cNvPr id="795" name="Group 794"/>
                <p:cNvGrpSpPr>
                  <a:grpSpLocks noChangeAspect="1"/>
                </p:cNvGrpSpPr>
                <p:nvPr/>
              </p:nvGrpSpPr>
              <p:grpSpPr>
                <a:xfrm>
                  <a:off x="7480269" y="2065602"/>
                  <a:ext cx="128016" cy="128016"/>
                  <a:chOff x="4295681" y="4399414"/>
                  <a:chExt cx="229313" cy="229313"/>
                </a:xfrm>
              </p:grpSpPr>
              <p:sp>
                <p:nvSpPr>
                  <p:cNvPr id="802" name="Oval 801"/>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803"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796" name="Group 795"/>
                <p:cNvGrpSpPr>
                  <a:grpSpLocks noChangeAspect="1"/>
                </p:cNvGrpSpPr>
                <p:nvPr/>
              </p:nvGrpSpPr>
              <p:grpSpPr>
                <a:xfrm>
                  <a:off x="7480269" y="2524120"/>
                  <a:ext cx="128016" cy="128016"/>
                  <a:chOff x="4295681" y="4399414"/>
                  <a:chExt cx="229313" cy="229313"/>
                </a:xfrm>
              </p:grpSpPr>
              <p:sp>
                <p:nvSpPr>
                  <p:cNvPr id="800" name="Oval 799"/>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801"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grpSp>
          <p:nvGrpSpPr>
            <p:cNvPr id="994" name="Group 993"/>
            <p:cNvGrpSpPr/>
            <p:nvPr/>
          </p:nvGrpSpPr>
          <p:grpSpPr>
            <a:xfrm>
              <a:off x="7777503" y="2131930"/>
              <a:ext cx="128016" cy="1503570"/>
              <a:chOff x="7354325" y="2131930"/>
              <a:chExt cx="128016" cy="1503570"/>
            </a:xfrm>
          </p:grpSpPr>
          <p:grpSp>
            <p:nvGrpSpPr>
              <p:cNvPr id="995" name="Group 994"/>
              <p:cNvGrpSpPr>
                <a:grpSpLocks noChangeAspect="1"/>
              </p:cNvGrpSpPr>
              <p:nvPr/>
            </p:nvGrpSpPr>
            <p:grpSpPr>
              <a:xfrm>
                <a:off x="7354325" y="3048966"/>
                <a:ext cx="128016" cy="128016"/>
                <a:chOff x="4295681" y="4399414"/>
                <a:chExt cx="229313" cy="229313"/>
              </a:xfrm>
            </p:grpSpPr>
            <p:sp>
              <p:nvSpPr>
                <p:cNvPr id="1006" name="Oval 1005"/>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1007"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996" name="Group 995"/>
              <p:cNvGrpSpPr>
                <a:grpSpLocks noChangeAspect="1"/>
              </p:cNvGrpSpPr>
              <p:nvPr/>
            </p:nvGrpSpPr>
            <p:grpSpPr>
              <a:xfrm>
                <a:off x="7354325" y="3507484"/>
                <a:ext cx="128016" cy="128016"/>
                <a:chOff x="4295681" y="4399414"/>
                <a:chExt cx="229313" cy="229313"/>
              </a:xfrm>
            </p:grpSpPr>
            <p:sp>
              <p:nvSpPr>
                <p:cNvPr id="1004" name="Oval 1003"/>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1005"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997" name="Group 996"/>
              <p:cNvGrpSpPr/>
              <p:nvPr/>
            </p:nvGrpSpPr>
            <p:grpSpPr>
              <a:xfrm>
                <a:off x="7354325" y="2131930"/>
                <a:ext cx="128016" cy="586534"/>
                <a:chOff x="7480269" y="2065602"/>
                <a:chExt cx="128016" cy="586534"/>
              </a:xfrm>
            </p:grpSpPr>
            <p:grpSp>
              <p:nvGrpSpPr>
                <p:cNvPr id="998" name="Group 997"/>
                <p:cNvGrpSpPr>
                  <a:grpSpLocks noChangeAspect="1"/>
                </p:cNvGrpSpPr>
                <p:nvPr/>
              </p:nvGrpSpPr>
              <p:grpSpPr>
                <a:xfrm>
                  <a:off x="7480269" y="2065602"/>
                  <a:ext cx="128016" cy="128016"/>
                  <a:chOff x="4295681" y="4399414"/>
                  <a:chExt cx="229313" cy="229313"/>
                </a:xfrm>
              </p:grpSpPr>
              <p:sp>
                <p:nvSpPr>
                  <p:cNvPr id="1002" name="Oval 1001"/>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1003"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999" name="Group 998"/>
                <p:cNvGrpSpPr>
                  <a:grpSpLocks noChangeAspect="1"/>
                </p:cNvGrpSpPr>
                <p:nvPr/>
              </p:nvGrpSpPr>
              <p:grpSpPr>
                <a:xfrm>
                  <a:off x="7480269" y="2524120"/>
                  <a:ext cx="128016" cy="128016"/>
                  <a:chOff x="4295681" y="4399414"/>
                  <a:chExt cx="229313" cy="229313"/>
                </a:xfrm>
              </p:grpSpPr>
              <p:sp>
                <p:nvSpPr>
                  <p:cNvPr id="1000" name="Oval 999"/>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1001"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grpSp>
      <p:grpSp>
        <p:nvGrpSpPr>
          <p:cNvPr id="2" name="Group 1"/>
          <p:cNvGrpSpPr/>
          <p:nvPr/>
        </p:nvGrpSpPr>
        <p:grpSpPr>
          <a:xfrm>
            <a:off x="6192444" y="1014634"/>
            <a:ext cx="560930" cy="712442"/>
            <a:chOff x="4255303" y="2142300"/>
            <a:chExt cx="560930" cy="712442"/>
          </a:xfrm>
        </p:grpSpPr>
        <p:sp>
          <p:nvSpPr>
            <p:cNvPr id="161" name="Freeform 160"/>
            <p:cNvSpPr>
              <a:spLocks noChangeArrowheads="1"/>
            </p:cNvSpPr>
            <p:nvPr/>
          </p:nvSpPr>
          <p:spPr bwMode="auto">
            <a:xfrm>
              <a:off x="4255303" y="2142300"/>
              <a:ext cx="560930" cy="712442"/>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381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62" name="Freeform 161"/>
            <p:cNvSpPr>
              <a:spLocks noChangeArrowheads="1"/>
            </p:cNvSpPr>
            <p:nvPr/>
          </p:nvSpPr>
          <p:spPr bwMode="auto">
            <a:xfrm>
              <a:off x="4361418" y="2293118"/>
              <a:ext cx="376559" cy="293513"/>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Tree>
    <p:extLst>
      <p:ext uri="{BB962C8B-B14F-4D97-AF65-F5344CB8AC3E}">
        <p14:creationId xmlns:p14="http://schemas.microsoft.com/office/powerpoint/2010/main" val="1442455708"/>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4760976" y="2644255"/>
            <a:ext cx="2356055" cy="0"/>
          </a:xfrm>
          <a:prstGeom prst="straightConnector1">
            <a:avLst/>
          </a:prstGeom>
          <a:ln w="25400" cap="rnd">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Arc 5"/>
          <p:cNvSpPr/>
          <p:nvPr/>
        </p:nvSpPr>
        <p:spPr>
          <a:xfrm rot="16200000" flipH="1">
            <a:off x="4563022" y="2248016"/>
            <a:ext cx="396239" cy="396239"/>
          </a:xfrm>
          <a:prstGeom prst="arc">
            <a:avLst>
              <a:gd name="adj1" fmla="val 17290675"/>
              <a:gd name="adj2" fmla="val 0"/>
            </a:avLst>
          </a:prstGeom>
          <a:ln w="25400" cap="rnd">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a:ea typeface="ＭＳ Ｐゴシック"/>
            </a:endParaRPr>
          </a:p>
        </p:txBody>
      </p:sp>
      <p:grpSp>
        <p:nvGrpSpPr>
          <p:cNvPr id="7" name="Group 6"/>
          <p:cNvGrpSpPr>
            <a:grpSpLocks noChangeAspect="1"/>
          </p:cNvGrpSpPr>
          <p:nvPr/>
        </p:nvGrpSpPr>
        <p:grpSpPr>
          <a:xfrm>
            <a:off x="7232448" y="2513034"/>
            <a:ext cx="256032" cy="256032"/>
            <a:chOff x="4295681" y="4399414"/>
            <a:chExt cx="229313" cy="229313"/>
          </a:xfrm>
        </p:grpSpPr>
        <p:sp>
          <p:nvSpPr>
            <p:cNvPr id="8" name="Oval 7"/>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9"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10" name="Group 9"/>
          <p:cNvGrpSpPr/>
          <p:nvPr/>
        </p:nvGrpSpPr>
        <p:grpSpPr>
          <a:xfrm>
            <a:off x="7699366" y="2195065"/>
            <a:ext cx="256032" cy="891970"/>
            <a:chOff x="7699366" y="2195065"/>
            <a:chExt cx="256032" cy="891970"/>
          </a:xfrm>
        </p:grpSpPr>
        <p:grpSp>
          <p:nvGrpSpPr>
            <p:cNvPr id="11" name="Group 10"/>
            <p:cNvGrpSpPr>
              <a:grpSpLocks noChangeAspect="1"/>
            </p:cNvGrpSpPr>
            <p:nvPr/>
          </p:nvGrpSpPr>
          <p:grpSpPr>
            <a:xfrm>
              <a:off x="7699366" y="2195065"/>
              <a:ext cx="256032" cy="256032"/>
              <a:chOff x="4295681" y="4399414"/>
              <a:chExt cx="229313" cy="229313"/>
            </a:xfrm>
          </p:grpSpPr>
          <p:sp>
            <p:nvSpPr>
              <p:cNvPr id="15" name="Oval 14"/>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16"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12" name="Group 11"/>
            <p:cNvGrpSpPr>
              <a:grpSpLocks noChangeAspect="1"/>
            </p:cNvGrpSpPr>
            <p:nvPr/>
          </p:nvGrpSpPr>
          <p:grpSpPr>
            <a:xfrm>
              <a:off x="7699366" y="2831003"/>
              <a:ext cx="256032" cy="256032"/>
              <a:chOff x="4295681" y="4399414"/>
              <a:chExt cx="229313" cy="229313"/>
            </a:xfrm>
          </p:grpSpPr>
          <p:sp>
            <p:nvSpPr>
              <p:cNvPr id="13" name="Oval 12"/>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14"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sp>
        <p:nvSpPr>
          <p:cNvPr id="17" name="Arc 16"/>
          <p:cNvSpPr/>
          <p:nvPr/>
        </p:nvSpPr>
        <p:spPr>
          <a:xfrm rot="16200000" flipH="1">
            <a:off x="4563022" y="3516522"/>
            <a:ext cx="396239" cy="396239"/>
          </a:xfrm>
          <a:prstGeom prst="arc">
            <a:avLst>
              <a:gd name="adj1" fmla="val 17290675"/>
              <a:gd name="adj2" fmla="val 0"/>
            </a:avLst>
          </a:prstGeom>
          <a:ln w="25400" cap="rnd">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a:ea typeface="ＭＳ Ｐゴシック"/>
            </a:endParaRPr>
          </a:p>
        </p:txBody>
      </p:sp>
      <p:cxnSp>
        <p:nvCxnSpPr>
          <p:cNvPr id="18" name="Straight Arrow Connector 17"/>
          <p:cNvCxnSpPr/>
          <p:nvPr/>
        </p:nvCxnSpPr>
        <p:spPr>
          <a:xfrm>
            <a:off x="4766268" y="3912761"/>
            <a:ext cx="2350763" cy="0"/>
          </a:xfrm>
          <a:prstGeom prst="straightConnector1">
            <a:avLst/>
          </a:prstGeom>
          <a:ln w="25400" cap="rnd">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571463" y="694944"/>
            <a:ext cx="0" cy="3889248"/>
          </a:xfrm>
          <a:prstGeom prst="straightConnector1">
            <a:avLst/>
          </a:prstGeom>
          <a:ln w="25400" cap="rnd">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rapezoid 19"/>
          <p:cNvSpPr/>
          <p:nvPr/>
        </p:nvSpPr>
        <p:spPr>
          <a:xfrm rot="10800000">
            <a:off x="2845942" y="2826394"/>
            <a:ext cx="3475562" cy="897336"/>
          </a:xfrm>
          <a:prstGeom prst="trapezoid">
            <a:avLst>
              <a:gd name="adj" fmla="val 39023"/>
            </a:avLst>
          </a:prstGeom>
          <a:solidFill>
            <a:schemeClr val="accent2"/>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accent1"/>
              </a:solidFill>
              <a:latin typeface="Arial"/>
              <a:ea typeface="ＭＳ Ｐゴシック"/>
            </a:endParaRPr>
          </a:p>
        </p:txBody>
      </p:sp>
      <p:sp>
        <p:nvSpPr>
          <p:cNvPr id="21" name="Trapezoid 20"/>
          <p:cNvSpPr/>
          <p:nvPr/>
        </p:nvSpPr>
        <p:spPr>
          <a:xfrm rot="10800000">
            <a:off x="2174631" y="1482906"/>
            <a:ext cx="4818184" cy="978824"/>
          </a:xfrm>
          <a:prstGeom prst="trapezoid">
            <a:avLst>
              <a:gd name="adj" fmla="val 39023"/>
            </a:avLst>
          </a:prstGeom>
          <a:solidFill>
            <a:schemeClr val="accent2"/>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accent1"/>
              </a:solidFill>
              <a:latin typeface="Arial"/>
              <a:ea typeface="ＭＳ Ｐゴシック"/>
            </a:endParaRPr>
          </a:p>
        </p:txBody>
      </p:sp>
      <p:sp>
        <p:nvSpPr>
          <p:cNvPr id="22" name="Freeform 21"/>
          <p:cNvSpPr/>
          <p:nvPr/>
        </p:nvSpPr>
        <p:spPr>
          <a:xfrm>
            <a:off x="3055095" y="1456354"/>
            <a:ext cx="3057803" cy="1029408"/>
          </a:xfrm>
          <a:custGeom>
            <a:avLst/>
            <a:gdLst>
              <a:gd name="connsiteX0" fmla="*/ 484191 w 3057803"/>
              <a:gd name="connsiteY0" fmla="*/ 0 h 943708"/>
              <a:gd name="connsiteX1" fmla="*/ 2573473 w 3057803"/>
              <a:gd name="connsiteY1" fmla="*/ 0 h 943708"/>
              <a:gd name="connsiteX2" fmla="*/ 2609703 w 3057803"/>
              <a:gd name="connsiteY2" fmla="*/ 32208 h 943708"/>
              <a:gd name="connsiteX3" fmla="*/ 3039573 w 3057803"/>
              <a:gd name="connsiteY3" fmla="*/ 824350 h 943708"/>
              <a:gd name="connsiteX4" fmla="*/ 3057803 w 3057803"/>
              <a:gd name="connsiteY4" fmla="*/ 943708 h 943708"/>
              <a:gd name="connsiteX5" fmla="*/ 0 w 3057803"/>
              <a:gd name="connsiteY5" fmla="*/ 943708 h 943708"/>
              <a:gd name="connsiteX6" fmla="*/ 12825 w 3057803"/>
              <a:gd name="connsiteY6" fmla="*/ 849334 h 943708"/>
              <a:gd name="connsiteX7" fmla="*/ 429560 w 3057803"/>
              <a:gd name="connsiteY7" fmla="*/ 50204 h 943708"/>
              <a:gd name="connsiteX8" fmla="*/ 484191 w 3057803"/>
              <a:gd name="connsiteY8" fmla="*/ 0 h 94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7803" h="943708">
                <a:moveTo>
                  <a:pt x="484191" y="0"/>
                </a:moveTo>
                <a:lnTo>
                  <a:pt x="2573473" y="0"/>
                </a:lnTo>
                <a:lnTo>
                  <a:pt x="2609703" y="32208"/>
                </a:lnTo>
                <a:cubicBezTo>
                  <a:pt x="2837328" y="256106"/>
                  <a:pt x="2980726" y="533304"/>
                  <a:pt x="3039573" y="824350"/>
                </a:cubicBezTo>
                <a:lnTo>
                  <a:pt x="3057803" y="943708"/>
                </a:lnTo>
                <a:lnTo>
                  <a:pt x="0" y="943708"/>
                </a:lnTo>
                <a:lnTo>
                  <a:pt x="12825" y="849334"/>
                </a:lnTo>
                <a:cubicBezTo>
                  <a:pt x="66859" y="557356"/>
                  <a:pt x="205662" y="277829"/>
                  <a:pt x="429560" y="50204"/>
                </a:cubicBezTo>
                <a:lnTo>
                  <a:pt x="484191" y="0"/>
                </a:lnTo>
                <a:close/>
              </a:path>
            </a:pathLst>
          </a:custGeom>
          <a:solidFill>
            <a:schemeClr val="accent2"/>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23" name="Freeform 22"/>
          <p:cNvSpPr/>
          <p:nvPr/>
        </p:nvSpPr>
        <p:spPr>
          <a:xfrm>
            <a:off x="3054550" y="2802410"/>
            <a:ext cx="3057803" cy="943708"/>
          </a:xfrm>
          <a:custGeom>
            <a:avLst/>
            <a:gdLst>
              <a:gd name="connsiteX0" fmla="*/ 0 w 3057803"/>
              <a:gd name="connsiteY0" fmla="*/ 0 h 943708"/>
              <a:gd name="connsiteX1" fmla="*/ 3057803 w 3057803"/>
              <a:gd name="connsiteY1" fmla="*/ 0 h 943708"/>
              <a:gd name="connsiteX2" fmla="*/ 3044978 w 3057803"/>
              <a:gd name="connsiteY2" fmla="*/ 94374 h 943708"/>
              <a:gd name="connsiteX3" fmla="*/ 2628243 w 3057803"/>
              <a:gd name="connsiteY3" fmla="*/ 893504 h 943708"/>
              <a:gd name="connsiteX4" fmla="*/ 2573613 w 3057803"/>
              <a:gd name="connsiteY4" fmla="*/ 943708 h 943708"/>
              <a:gd name="connsiteX5" fmla="*/ 484332 w 3057803"/>
              <a:gd name="connsiteY5" fmla="*/ 943708 h 943708"/>
              <a:gd name="connsiteX6" fmla="*/ 448101 w 3057803"/>
              <a:gd name="connsiteY6" fmla="*/ 911500 h 943708"/>
              <a:gd name="connsiteX7" fmla="*/ 18231 w 3057803"/>
              <a:gd name="connsiteY7" fmla="*/ 119358 h 943708"/>
              <a:gd name="connsiteX8" fmla="*/ 0 w 3057803"/>
              <a:gd name="connsiteY8" fmla="*/ 0 h 94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7803" h="943708">
                <a:moveTo>
                  <a:pt x="0" y="0"/>
                </a:moveTo>
                <a:lnTo>
                  <a:pt x="3057803" y="0"/>
                </a:lnTo>
                <a:lnTo>
                  <a:pt x="3044978" y="94374"/>
                </a:lnTo>
                <a:cubicBezTo>
                  <a:pt x="2990944" y="386353"/>
                  <a:pt x="2852141" y="665880"/>
                  <a:pt x="2628243" y="893504"/>
                </a:cubicBezTo>
                <a:lnTo>
                  <a:pt x="2573613" y="943708"/>
                </a:lnTo>
                <a:lnTo>
                  <a:pt x="484332" y="943708"/>
                </a:lnTo>
                <a:lnTo>
                  <a:pt x="448101" y="911500"/>
                </a:lnTo>
                <a:cubicBezTo>
                  <a:pt x="220476" y="687603"/>
                  <a:pt x="77077" y="410405"/>
                  <a:pt x="18231" y="119358"/>
                </a:cubicBezTo>
                <a:lnTo>
                  <a:pt x="0" y="0"/>
                </a:lnTo>
                <a:close/>
              </a:path>
            </a:pathLst>
          </a:custGeom>
          <a:solidFill>
            <a:schemeClr val="accent2"/>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nvGrpSpPr>
          <p:cNvPr id="24" name="Group 23"/>
          <p:cNvGrpSpPr>
            <a:grpSpLocks noChangeAspect="1"/>
          </p:cNvGrpSpPr>
          <p:nvPr/>
        </p:nvGrpSpPr>
        <p:grpSpPr>
          <a:xfrm>
            <a:off x="4821936" y="4304726"/>
            <a:ext cx="256032" cy="256032"/>
            <a:chOff x="4036402" y="2468665"/>
            <a:chExt cx="229313" cy="229313"/>
          </a:xfrm>
        </p:grpSpPr>
        <p:sp>
          <p:nvSpPr>
            <p:cNvPr id="25" name="Oval 24"/>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26"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27" name="Group 26"/>
          <p:cNvGrpSpPr>
            <a:grpSpLocks noChangeAspect="1"/>
          </p:cNvGrpSpPr>
          <p:nvPr/>
        </p:nvGrpSpPr>
        <p:grpSpPr>
          <a:xfrm>
            <a:off x="4443984" y="4771645"/>
            <a:ext cx="256032" cy="256032"/>
            <a:chOff x="4036402" y="2468665"/>
            <a:chExt cx="229313" cy="229313"/>
          </a:xfrm>
        </p:grpSpPr>
        <p:sp>
          <p:nvSpPr>
            <p:cNvPr id="28" name="Oval 27"/>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29"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30" name="Group 29"/>
          <p:cNvGrpSpPr>
            <a:grpSpLocks noChangeAspect="1"/>
          </p:cNvGrpSpPr>
          <p:nvPr/>
        </p:nvGrpSpPr>
        <p:grpSpPr>
          <a:xfrm>
            <a:off x="4066032" y="4304726"/>
            <a:ext cx="256032" cy="256032"/>
            <a:chOff x="4036402" y="2468665"/>
            <a:chExt cx="229313" cy="229313"/>
          </a:xfrm>
        </p:grpSpPr>
        <p:sp>
          <p:nvSpPr>
            <p:cNvPr id="31" name="Oval 30"/>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32"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33" name="Group 32"/>
          <p:cNvGrpSpPr>
            <a:grpSpLocks noChangeAspect="1"/>
          </p:cNvGrpSpPr>
          <p:nvPr/>
        </p:nvGrpSpPr>
        <p:grpSpPr>
          <a:xfrm>
            <a:off x="5199888" y="4771644"/>
            <a:ext cx="256032" cy="256032"/>
            <a:chOff x="4036402" y="2468665"/>
            <a:chExt cx="229313" cy="229313"/>
          </a:xfrm>
        </p:grpSpPr>
        <p:sp>
          <p:nvSpPr>
            <p:cNvPr id="34" name="Oval 33"/>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35"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36" name="Group 35"/>
          <p:cNvGrpSpPr>
            <a:grpSpLocks noChangeAspect="1"/>
          </p:cNvGrpSpPr>
          <p:nvPr/>
        </p:nvGrpSpPr>
        <p:grpSpPr>
          <a:xfrm>
            <a:off x="3688080" y="4771644"/>
            <a:ext cx="256032" cy="256032"/>
            <a:chOff x="4036402" y="2468665"/>
            <a:chExt cx="229313" cy="229313"/>
          </a:xfrm>
        </p:grpSpPr>
        <p:sp>
          <p:nvSpPr>
            <p:cNvPr id="37" name="Oval 36"/>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38"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sp>
        <p:nvSpPr>
          <p:cNvPr id="39" name="Rectangle 38"/>
          <p:cNvSpPr/>
          <p:nvPr/>
        </p:nvSpPr>
        <p:spPr>
          <a:xfrm>
            <a:off x="3375161" y="1417061"/>
            <a:ext cx="2529860" cy="1107996"/>
          </a:xfrm>
          <a:prstGeom prst="rect">
            <a:avLst/>
          </a:prstGeom>
        </p:spPr>
        <p:txBody>
          <a:bodyPr wrap="none" anchor="ctr">
            <a:spAutoFit/>
          </a:bodyPr>
          <a:lstStyle/>
          <a:p>
            <a:pPr algn="ctr">
              <a:spcBef>
                <a:spcPts val="400"/>
              </a:spcBef>
              <a:spcAft>
                <a:spcPts val="0"/>
              </a:spcAft>
            </a:pPr>
            <a:r>
              <a:rPr lang="en-US" altLang="ja-JP" sz="1400" dirty="0" smtClean="0">
                <a:solidFill>
                  <a:schemeClr val="bg1"/>
                </a:solidFill>
                <a:latin typeface="Arial"/>
                <a:ea typeface="ＭＳ Ｐゴシック"/>
              </a:rPr>
              <a:t>Cisco Talos </a:t>
            </a:r>
            <a:r>
              <a:rPr lang="ja-JP" altLang="en-US" sz="1400" dirty="0" smtClean="0">
                <a:solidFill>
                  <a:schemeClr val="bg1"/>
                </a:solidFill>
                <a:latin typeface="Arial"/>
                <a:ea typeface="ＭＳ Ｐゴシック"/>
              </a:rPr>
              <a:t>のフィード</a:t>
            </a:r>
            <a:endParaRPr lang="en-US" altLang="ja-JP" sz="1400" dirty="0" smtClean="0">
              <a:solidFill>
                <a:schemeClr val="bg1"/>
              </a:solidFill>
              <a:latin typeface="Arial"/>
              <a:ea typeface="ＭＳ Ｐゴシック"/>
            </a:endParaRPr>
          </a:p>
          <a:p>
            <a:pPr algn="ctr">
              <a:spcBef>
                <a:spcPts val="400"/>
              </a:spcBef>
              <a:spcAft>
                <a:spcPts val="0"/>
              </a:spcAft>
            </a:pPr>
            <a:r>
              <a:rPr lang="en-US" altLang="ja-JP" sz="1400" dirty="0" smtClean="0">
                <a:solidFill>
                  <a:schemeClr val="bg1"/>
                </a:solidFill>
                <a:latin typeface="Arial"/>
                <a:ea typeface="ＭＳ Ｐゴシック"/>
              </a:rPr>
              <a:t>WEB</a:t>
            </a:r>
            <a:r>
              <a:rPr lang="ja-JP" altLang="en-US" sz="1400" dirty="0" smtClean="0">
                <a:solidFill>
                  <a:schemeClr val="bg1"/>
                </a:solidFill>
                <a:latin typeface="Arial"/>
                <a:ea typeface="ＭＳ Ｐゴシック"/>
              </a:rPr>
              <a:t>レピュテーション（</a:t>
            </a:r>
            <a:r>
              <a:rPr lang="en-US" altLang="ja-JP" sz="1400" dirty="0" smtClean="0">
                <a:solidFill>
                  <a:schemeClr val="bg1"/>
                </a:solidFill>
                <a:latin typeface="Arial"/>
                <a:ea typeface="ＭＳ Ｐゴシック"/>
              </a:rPr>
              <a:t>WBRS</a:t>
            </a:r>
            <a:r>
              <a:rPr lang="ja-JP" altLang="en-US" sz="1400" dirty="0" smtClean="0">
                <a:solidFill>
                  <a:schemeClr val="bg1"/>
                </a:solidFill>
                <a:latin typeface="Arial"/>
                <a:ea typeface="ＭＳ Ｐゴシック"/>
              </a:rPr>
              <a:t>）</a:t>
            </a:r>
            <a:endParaRPr lang="en-US" altLang="ja-JP" sz="1400" dirty="0">
              <a:solidFill>
                <a:schemeClr val="bg1"/>
              </a:solidFill>
              <a:latin typeface="Arial"/>
              <a:ea typeface="ＭＳ Ｐゴシック"/>
            </a:endParaRPr>
          </a:p>
          <a:p>
            <a:pPr algn="ctr">
              <a:spcBef>
                <a:spcPts val="400"/>
              </a:spcBef>
              <a:spcAft>
                <a:spcPts val="0"/>
              </a:spcAft>
            </a:pPr>
            <a:r>
              <a:rPr lang="ja-JP" altLang="en-US" sz="1400" dirty="0">
                <a:solidFill>
                  <a:schemeClr val="bg1"/>
                </a:solidFill>
                <a:latin typeface="Arial"/>
                <a:ea typeface="ＭＳ Ｐゴシック"/>
              </a:rPr>
              <a:t>パートナーのフィード</a:t>
            </a:r>
          </a:p>
          <a:p>
            <a:pPr algn="ctr">
              <a:spcBef>
                <a:spcPts val="400"/>
              </a:spcBef>
              <a:spcAft>
                <a:spcPts val="0"/>
              </a:spcAft>
            </a:pPr>
            <a:r>
              <a:rPr lang="ja-JP" altLang="en-US" sz="1400" dirty="0" smtClean="0">
                <a:solidFill>
                  <a:schemeClr val="bg1"/>
                </a:solidFill>
                <a:latin typeface="Arial"/>
                <a:ea typeface="ＭＳ Ｐゴシック"/>
              </a:rPr>
              <a:t>カスタム </a:t>
            </a:r>
            <a:r>
              <a:rPr lang="en-US" altLang="ja-JP" sz="1400" dirty="0" smtClean="0">
                <a:solidFill>
                  <a:schemeClr val="bg1"/>
                </a:solidFill>
                <a:latin typeface="Arial"/>
                <a:ea typeface="ＭＳ Ｐゴシック"/>
              </a:rPr>
              <a:t>URL </a:t>
            </a:r>
            <a:r>
              <a:rPr lang="ja-JP" altLang="en-US" sz="1400" dirty="0" smtClean="0">
                <a:solidFill>
                  <a:schemeClr val="bg1"/>
                </a:solidFill>
                <a:latin typeface="Arial"/>
                <a:ea typeface="ＭＳ Ｐゴシック"/>
              </a:rPr>
              <a:t>ブロック リスト</a:t>
            </a:r>
            <a:endParaRPr lang="ja-JP" altLang="en-US" sz="1400" dirty="0">
              <a:solidFill>
                <a:schemeClr val="bg1"/>
              </a:solidFill>
              <a:latin typeface="Arial"/>
              <a:ea typeface="ＭＳ Ｐゴシック"/>
            </a:endParaRPr>
          </a:p>
        </p:txBody>
      </p:sp>
      <p:sp>
        <p:nvSpPr>
          <p:cNvPr id="40" name="Rectangle 39"/>
          <p:cNvSpPr/>
          <p:nvPr/>
        </p:nvSpPr>
        <p:spPr>
          <a:xfrm>
            <a:off x="5442585" y="483597"/>
            <a:ext cx="2585965" cy="307777"/>
          </a:xfrm>
          <a:prstGeom prst="rect">
            <a:avLst/>
          </a:prstGeom>
        </p:spPr>
        <p:txBody>
          <a:bodyPr wrap="none">
            <a:spAutoFit/>
          </a:bodyPr>
          <a:lstStyle/>
          <a:p>
            <a:pPr algn="ctr"/>
            <a:r>
              <a:rPr lang="ja-JP" altLang="en-US" sz="1400" dirty="0">
                <a:latin typeface="Arial"/>
                <a:ea typeface="ＭＳ Ｐゴシック"/>
              </a:rPr>
              <a:t>「リスクのある」ドメインへの要求</a:t>
            </a:r>
          </a:p>
        </p:txBody>
      </p:sp>
      <p:sp>
        <p:nvSpPr>
          <p:cNvPr id="41" name="Title 1"/>
          <p:cNvSpPr>
            <a:spLocks noGrp="1"/>
          </p:cNvSpPr>
          <p:nvPr>
            <p:ph type="title"/>
          </p:nvPr>
        </p:nvSpPr>
        <p:spPr>
          <a:xfrm>
            <a:off x="437766" y="489098"/>
            <a:ext cx="8268468" cy="380852"/>
          </a:xfrm>
        </p:spPr>
        <p:txBody>
          <a:bodyPr/>
          <a:lstStyle/>
          <a:p>
            <a:r>
              <a:rPr lang="ja-JP" altLang="en-US" dirty="0" smtClean="0">
                <a:latin typeface="Arial"/>
                <a:ea typeface="ＭＳ Ｐゴシック"/>
              </a:rPr>
              <a:t>インテリジェント プロキシ</a:t>
            </a:r>
          </a:p>
        </p:txBody>
      </p:sp>
      <p:grpSp>
        <p:nvGrpSpPr>
          <p:cNvPr id="42" name="Group 41"/>
          <p:cNvGrpSpPr>
            <a:grpSpLocks noChangeAspect="1"/>
          </p:cNvGrpSpPr>
          <p:nvPr/>
        </p:nvGrpSpPr>
        <p:grpSpPr>
          <a:xfrm>
            <a:off x="4821936" y="667014"/>
            <a:ext cx="256032" cy="256032"/>
            <a:chOff x="3000379" y="5676890"/>
            <a:chExt cx="657226" cy="657224"/>
          </a:xfrm>
        </p:grpSpPr>
        <p:sp>
          <p:nvSpPr>
            <p:cNvPr id="43" name="Freeform 25"/>
            <p:cNvSpPr>
              <a:spLocks noChangeArrowheads="1"/>
            </p:cNvSpPr>
            <p:nvPr/>
          </p:nvSpPr>
          <p:spPr bwMode="auto">
            <a:xfrm>
              <a:off x="3000379" y="5676890"/>
              <a:ext cx="657226" cy="657224"/>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44" name="Freeform 26"/>
            <p:cNvSpPr>
              <a:spLocks noChangeArrowheads="1"/>
            </p:cNvSpPr>
            <p:nvPr/>
          </p:nvSpPr>
          <p:spPr bwMode="auto">
            <a:xfrm>
              <a:off x="3278192" y="6095993"/>
              <a:ext cx="101601"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45" name="Freeform 27"/>
            <p:cNvSpPr>
              <a:spLocks noChangeArrowheads="1"/>
            </p:cNvSpPr>
            <p:nvPr/>
          </p:nvSpPr>
          <p:spPr bwMode="auto">
            <a:xfrm>
              <a:off x="3194052" y="5805490"/>
              <a:ext cx="271462"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46" name="Group 45"/>
          <p:cNvGrpSpPr>
            <a:grpSpLocks noChangeAspect="1"/>
          </p:cNvGrpSpPr>
          <p:nvPr/>
        </p:nvGrpSpPr>
        <p:grpSpPr>
          <a:xfrm>
            <a:off x="4066032" y="667014"/>
            <a:ext cx="256032" cy="256032"/>
            <a:chOff x="3000375" y="5676900"/>
            <a:chExt cx="657225" cy="657225"/>
          </a:xfrm>
        </p:grpSpPr>
        <p:sp>
          <p:nvSpPr>
            <p:cNvPr id="47" name="Freeform 25"/>
            <p:cNvSpPr>
              <a:spLocks noChangeArrowheads="1"/>
            </p:cNvSpPr>
            <p:nvPr/>
          </p:nvSpPr>
          <p:spPr bwMode="auto">
            <a:xfrm>
              <a:off x="3000375" y="5676900"/>
              <a:ext cx="657225" cy="657225"/>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48" name="Freeform 26"/>
            <p:cNvSpPr>
              <a:spLocks noChangeArrowheads="1"/>
            </p:cNvSpPr>
            <p:nvPr/>
          </p:nvSpPr>
          <p:spPr bwMode="auto">
            <a:xfrm>
              <a:off x="3278188" y="6096000"/>
              <a:ext cx="101600"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49" name="Freeform 27"/>
            <p:cNvSpPr>
              <a:spLocks noChangeArrowheads="1"/>
            </p:cNvSpPr>
            <p:nvPr/>
          </p:nvSpPr>
          <p:spPr bwMode="auto">
            <a:xfrm>
              <a:off x="3194050" y="5805488"/>
              <a:ext cx="271463"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50" name="Group 49"/>
          <p:cNvGrpSpPr>
            <a:grpSpLocks noChangeAspect="1"/>
          </p:cNvGrpSpPr>
          <p:nvPr/>
        </p:nvGrpSpPr>
        <p:grpSpPr>
          <a:xfrm>
            <a:off x="5199888" y="200096"/>
            <a:ext cx="256032" cy="256032"/>
            <a:chOff x="3000375" y="5676900"/>
            <a:chExt cx="657225" cy="657225"/>
          </a:xfrm>
        </p:grpSpPr>
        <p:sp>
          <p:nvSpPr>
            <p:cNvPr id="51" name="Freeform 25"/>
            <p:cNvSpPr>
              <a:spLocks noChangeArrowheads="1"/>
            </p:cNvSpPr>
            <p:nvPr/>
          </p:nvSpPr>
          <p:spPr bwMode="auto">
            <a:xfrm>
              <a:off x="3000375" y="5676900"/>
              <a:ext cx="657225" cy="657225"/>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52" name="Freeform 26"/>
            <p:cNvSpPr>
              <a:spLocks noChangeArrowheads="1"/>
            </p:cNvSpPr>
            <p:nvPr/>
          </p:nvSpPr>
          <p:spPr bwMode="auto">
            <a:xfrm>
              <a:off x="3278188" y="6096000"/>
              <a:ext cx="101600"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53" name="Freeform 27"/>
            <p:cNvSpPr>
              <a:spLocks noChangeArrowheads="1"/>
            </p:cNvSpPr>
            <p:nvPr/>
          </p:nvSpPr>
          <p:spPr bwMode="auto">
            <a:xfrm>
              <a:off x="3194050" y="5805488"/>
              <a:ext cx="271463"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54" name="Group 53"/>
          <p:cNvGrpSpPr>
            <a:grpSpLocks noChangeAspect="1"/>
          </p:cNvGrpSpPr>
          <p:nvPr/>
        </p:nvGrpSpPr>
        <p:grpSpPr>
          <a:xfrm>
            <a:off x="4443984" y="200096"/>
            <a:ext cx="256032" cy="256032"/>
            <a:chOff x="3000375" y="5676900"/>
            <a:chExt cx="657225" cy="657225"/>
          </a:xfrm>
        </p:grpSpPr>
        <p:sp>
          <p:nvSpPr>
            <p:cNvPr id="55" name="Freeform 25"/>
            <p:cNvSpPr>
              <a:spLocks noChangeArrowheads="1"/>
            </p:cNvSpPr>
            <p:nvPr/>
          </p:nvSpPr>
          <p:spPr bwMode="auto">
            <a:xfrm>
              <a:off x="3000375" y="5676900"/>
              <a:ext cx="657225" cy="657225"/>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56" name="Freeform 26"/>
            <p:cNvSpPr>
              <a:spLocks noChangeArrowheads="1"/>
            </p:cNvSpPr>
            <p:nvPr/>
          </p:nvSpPr>
          <p:spPr bwMode="auto">
            <a:xfrm>
              <a:off x="3278188" y="6096000"/>
              <a:ext cx="101600"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57" name="Freeform 27"/>
            <p:cNvSpPr>
              <a:spLocks noChangeArrowheads="1"/>
            </p:cNvSpPr>
            <p:nvPr/>
          </p:nvSpPr>
          <p:spPr bwMode="auto">
            <a:xfrm>
              <a:off x="3194050" y="5805488"/>
              <a:ext cx="271463"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58" name="Group 57"/>
          <p:cNvGrpSpPr>
            <a:grpSpLocks noChangeAspect="1"/>
          </p:cNvGrpSpPr>
          <p:nvPr/>
        </p:nvGrpSpPr>
        <p:grpSpPr>
          <a:xfrm>
            <a:off x="3688080" y="200096"/>
            <a:ext cx="256032" cy="256032"/>
            <a:chOff x="3000375" y="5676900"/>
            <a:chExt cx="657225" cy="657225"/>
          </a:xfrm>
        </p:grpSpPr>
        <p:sp>
          <p:nvSpPr>
            <p:cNvPr id="59" name="Freeform 25"/>
            <p:cNvSpPr>
              <a:spLocks noChangeArrowheads="1"/>
            </p:cNvSpPr>
            <p:nvPr/>
          </p:nvSpPr>
          <p:spPr bwMode="auto">
            <a:xfrm>
              <a:off x="3000375" y="5676900"/>
              <a:ext cx="657225" cy="657225"/>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0" name="Freeform 26"/>
            <p:cNvSpPr>
              <a:spLocks noChangeArrowheads="1"/>
            </p:cNvSpPr>
            <p:nvPr/>
          </p:nvSpPr>
          <p:spPr bwMode="auto">
            <a:xfrm>
              <a:off x="3278188" y="6096000"/>
              <a:ext cx="101600"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1" name="Freeform 27"/>
            <p:cNvSpPr>
              <a:spLocks noChangeArrowheads="1"/>
            </p:cNvSpPr>
            <p:nvPr/>
          </p:nvSpPr>
          <p:spPr bwMode="auto">
            <a:xfrm>
              <a:off x="3194050" y="5805488"/>
              <a:ext cx="271463"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sp>
        <p:nvSpPr>
          <p:cNvPr id="62" name="Rectangle 61"/>
          <p:cNvSpPr/>
          <p:nvPr/>
        </p:nvSpPr>
        <p:spPr>
          <a:xfrm>
            <a:off x="1143690" y="1787652"/>
            <a:ext cx="1163524" cy="369332"/>
          </a:xfrm>
          <a:prstGeom prst="rect">
            <a:avLst/>
          </a:prstGeom>
        </p:spPr>
        <p:txBody>
          <a:bodyPr wrap="none">
            <a:spAutoFit/>
          </a:bodyPr>
          <a:lstStyle/>
          <a:p>
            <a:pPr algn="ctr">
              <a:spcBef>
                <a:spcPts val="400"/>
              </a:spcBef>
              <a:spcAft>
                <a:spcPts val="0"/>
              </a:spcAft>
            </a:pPr>
            <a:r>
              <a:rPr lang="en-US" altLang="ja-JP" dirty="0">
                <a:solidFill>
                  <a:schemeClr val="accent2"/>
                </a:solidFill>
                <a:latin typeface="Arial"/>
                <a:ea typeface="ＭＳ Ｐゴシック"/>
              </a:rPr>
              <a:t>URL </a:t>
            </a:r>
            <a:r>
              <a:rPr lang="ja-JP" altLang="en-US" dirty="0">
                <a:solidFill>
                  <a:schemeClr val="accent2"/>
                </a:solidFill>
                <a:latin typeface="Arial"/>
                <a:ea typeface="ＭＳ Ｐゴシック"/>
              </a:rPr>
              <a:t>検査</a:t>
            </a:r>
          </a:p>
        </p:txBody>
      </p:sp>
      <p:sp>
        <p:nvSpPr>
          <p:cNvPr id="63" name="Rectangle 62"/>
          <p:cNvSpPr/>
          <p:nvPr/>
        </p:nvSpPr>
        <p:spPr>
          <a:xfrm>
            <a:off x="1539872" y="3097032"/>
            <a:ext cx="1428596" cy="369332"/>
          </a:xfrm>
          <a:prstGeom prst="rect">
            <a:avLst/>
          </a:prstGeom>
        </p:spPr>
        <p:txBody>
          <a:bodyPr wrap="none">
            <a:spAutoFit/>
          </a:bodyPr>
          <a:lstStyle/>
          <a:p>
            <a:pPr algn="ctr">
              <a:spcBef>
                <a:spcPts val="400"/>
              </a:spcBef>
              <a:spcAft>
                <a:spcPts val="0"/>
              </a:spcAft>
            </a:pPr>
            <a:r>
              <a:rPr lang="ja-JP" altLang="en-US" dirty="0">
                <a:solidFill>
                  <a:schemeClr val="accent2"/>
                </a:solidFill>
                <a:latin typeface="Arial"/>
                <a:ea typeface="ＭＳ Ｐゴシック"/>
              </a:rPr>
              <a:t>ファイル検査</a:t>
            </a:r>
          </a:p>
        </p:txBody>
      </p:sp>
      <p:sp>
        <p:nvSpPr>
          <p:cNvPr id="64" name="Oval 63"/>
          <p:cNvSpPr/>
          <p:nvPr/>
        </p:nvSpPr>
        <p:spPr>
          <a:xfrm>
            <a:off x="3090672" y="1131099"/>
            <a:ext cx="2962656" cy="2962656"/>
          </a:xfrm>
          <a:prstGeom prst="ellipse">
            <a:avLst/>
          </a:prstGeom>
          <a:no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5" name="Oval 64"/>
          <p:cNvSpPr/>
          <p:nvPr/>
        </p:nvSpPr>
        <p:spPr>
          <a:xfrm rot="18871624">
            <a:off x="3030354" y="1070781"/>
            <a:ext cx="3083292" cy="3083292"/>
          </a:xfrm>
          <a:prstGeom prst="ellipse">
            <a:avLst/>
          </a:prstGeom>
          <a:noFill/>
          <a:ln w="1016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6" name="Rectangle 65"/>
          <p:cNvSpPr/>
          <p:nvPr/>
        </p:nvSpPr>
        <p:spPr>
          <a:xfrm>
            <a:off x="4015082" y="2987006"/>
            <a:ext cx="1109343" cy="574516"/>
          </a:xfrm>
          <a:prstGeom prst="rect">
            <a:avLst/>
          </a:prstGeom>
        </p:spPr>
        <p:txBody>
          <a:bodyPr wrap="none" anchor="ctr">
            <a:spAutoFit/>
          </a:bodyPr>
          <a:lstStyle/>
          <a:p>
            <a:pPr algn="ctr">
              <a:spcBef>
                <a:spcPts val="400"/>
              </a:spcBef>
              <a:spcAft>
                <a:spcPts val="0"/>
              </a:spcAft>
            </a:pPr>
            <a:r>
              <a:rPr lang="en-US" altLang="ja-JP" sz="1400" dirty="0">
                <a:solidFill>
                  <a:schemeClr val="bg1"/>
                </a:solidFill>
                <a:latin typeface="Arial"/>
                <a:ea typeface="ＭＳ Ｐゴシック"/>
              </a:rPr>
              <a:t>AV </a:t>
            </a:r>
            <a:r>
              <a:rPr lang="ja-JP" altLang="en-US" sz="1400" dirty="0">
                <a:solidFill>
                  <a:schemeClr val="bg1"/>
                </a:solidFill>
                <a:latin typeface="Arial"/>
                <a:ea typeface="ＭＳ Ｐゴシック"/>
              </a:rPr>
              <a:t>エンジン</a:t>
            </a:r>
          </a:p>
          <a:p>
            <a:pPr algn="ctr">
              <a:spcBef>
                <a:spcPts val="400"/>
              </a:spcBef>
              <a:spcAft>
                <a:spcPts val="0"/>
              </a:spcAft>
            </a:pPr>
            <a:r>
              <a:rPr lang="en-US" altLang="ja-JP" sz="1400" dirty="0">
                <a:solidFill>
                  <a:schemeClr val="bg1"/>
                </a:solidFill>
                <a:latin typeface="Arial"/>
                <a:ea typeface="ＭＳ Ｐゴシック"/>
              </a:rPr>
              <a:t>Cisco AMP </a:t>
            </a:r>
          </a:p>
        </p:txBody>
      </p:sp>
      <p:grpSp>
        <p:nvGrpSpPr>
          <p:cNvPr id="67" name="Group 66"/>
          <p:cNvGrpSpPr>
            <a:grpSpLocks noChangeAspect="1"/>
          </p:cNvGrpSpPr>
          <p:nvPr/>
        </p:nvGrpSpPr>
        <p:grpSpPr>
          <a:xfrm>
            <a:off x="7232448" y="3784910"/>
            <a:ext cx="256032" cy="256032"/>
            <a:chOff x="4295681" y="4399414"/>
            <a:chExt cx="229313" cy="229313"/>
          </a:xfrm>
        </p:grpSpPr>
        <p:sp>
          <p:nvSpPr>
            <p:cNvPr id="68" name="Oval 67"/>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9"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70" name="Group 69"/>
          <p:cNvGrpSpPr/>
          <p:nvPr/>
        </p:nvGrpSpPr>
        <p:grpSpPr>
          <a:xfrm>
            <a:off x="7699366" y="3466941"/>
            <a:ext cx="256032" cy="891971"/>
            <a:chOff x="7699366" y="3466941"/>
            <a:chExt cx="256032" cy="891971"/>
          </a:xfrm>
        </p:grpSpPr>
        <p:grpSp>
          <p:nvGrpSpPr>
            <p:cNvPr id="71" name="Group 70"/>
            <p:cNvGrpSpPr>
              <a:grpSpLocks noChangeAspect="1"/>
            </p:cNvGrpSpPr>
            <p:nvPr/>
          </p:nvGrpSpPr>
          <p:grpSpPr>
            <a:xfrm>
              <a:off x="7699366" y="3466941"/>
              <a:ext cx="256032" cy="256032"/>
              <a:chOff x="4295681" y="4399414"/>
              <a:chExt cx="229313" cy="229313"/>
            </a:xfrm>
          </p:grpSpPr>
          <p:sp>
            <p:nvSpPr>
              <p:cNvPr id="75" name="Oval 74"/>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6"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72" name="Group 71"/>
            <p:cNvGrpSpPr>
              <a:grpSpLocks noChangeAspect="1"/>
            </p:cNvGrpSpPr>
            <p:nvPr/>
          </p:nvGrpSpPr>
          <p:grpSpPr>
            <a:xfrm>
              <a:off x="7699366" y="4102880"/>
              <a:ext cx="256032" cy="256032"/>
              <a:chOff x="4295681" y="4399414"/>
              <a:chExt cx="229313" cy="229313"/>
            </a:xfrm>
          </p:grpSpPr>
          <p:sp>
            <p:nvSpPr>
              <p:cNvPr id="73" name="Oval 72"/>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4"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nvGrpSpPr>
          <p:cNvPr id="77" name="Group 76"/>
          <p:cNvGrpSpPr>
            <a:grpSpLocks noChangeAspect="1"/>
          </p:cNvGrpSpPr>
          <p:nvPr/>
        </p:nvGrpSpPr>
        <p:grpSpPr>
          <a:xfrm>
            <a:off x="4821936" y="4304726"/>
            <a:ext cx="259982" cy="259982"/>
            <a:chOff x="2324100" y="1877500"/>
            <a:chExt cx="2791891" cy="2791891"/>
          </a:xfrm>
        </p:grpSpPr>
        <p:sp>
          <p:nvSpPr>
            <p:cNvPr id="78" name="Freeform 25"/>
            <p:cNvSpPr>
              <a:spLocks noChangeArrowheads="1"/>
            </p:cNvSpPr>
            <p:nvPr/>
          </p:nvSpPr>
          <p:spPr bwMode="auto">
            <a:xfrm>
              <a:off x="2324100" y="1877500"/>
              <a:ext cx="2791891" cy="2791891"/>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chemeClr val="accent5"/>
            </a:solidFill>
            <a:ln>
              <a:noFill/>
            </a:ln>
            <a:effectLst/>
            <a:extLst/>
          </p:spPr>
          <p:txBody>
            <a:bodyPr wrap="none" anchor="ctr"/>
            <a:lstStyle/>
            <a:p>
              <a:endParaRPr lang="en-US">
                <a:latin typeface="Arial"/>
                <a:ea typeface="ＭＳ Ｐゴシック"/>
              </a:endParaRPr>
            </a:p>
          </p:txBody>
        </p:sp>
        <p:grpSp>
          <p:nvGrpSpPr>
            <p:cNvPr id="79" name="Group 78"/>
            <p:cNvGrpSpPr/>
            <p:nvPr/>
          </p:nvGrpSpPr>
          <p:grpSpPr>
            <a:xfrm>
              <a:off x="3510597" y="2438401"/>
              <a:ext cx="431600" cy="1647872"/>
              <a:chOff x="3510597" y="2438401"/>
              <a:chExt cx="431600" cy="1647872"/>
            </a:xfrm>
          </p:grpSpPr>
          <p:sp>
            <p:nvSpPr>
              <p:cNvPr id="80" name="Freeform 26"/>
              <p:cNvSpPr>
                <a:spLocks noChangeArrowheads="1"/>
              </p:cNvSpPr>
              <p:nvPr/>
            </p:nvSpPr>
            <p:spPr bwMode="auto">
              <a:xfrm>
                <a:off x="3510597" y="3654669"/>
                <a:ext cx="431600" cy="431604"/>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81" name="Rounded Rectangle 80"/>
              <p:cNvSpPr>
                <a:spLocks noChangeAspect="1"/>
              </p:cNvSpPr>
              <p:nvPr/>
            </p:nvSpPr>
            <p:spPr>
              <a:xfrm>
                <a:off x="3512433" y="2438401"/>
                <a:ext cx="429764" cy="1133465"/>
              </a:xfrm>
              <a:prstGeom prst="round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grpSp>
      <p:sp>
        <p:nvSpPr>
          <p:cNvPr id="82" name="Rectangle 81"/>
          <p:cNvSpPr/>
          <p:nvPr/>
        </p:nvSpPr>
        <p:spPr>
          <a:xfrm>
            <a:off x="451268" y="225634"/>
            <a:ext cx="441146" cy="246221"/>
          </a:xfrm>
          <a:prstGeom prst="rect">
            <a:avLst/>
          </a:prstGeom>
        </p:spPr>
        <p:txBody>
          <a:bodyPr wrap="none" anchor="ctr">
            <a:spAutoFit/>
          </a:bodyPr>
          <a:lstStyle/>
          <a:p>
            <a:pPr defTabSz="685800" fontAlgn="auto">
              <a:spcBef>
                <a:spcPts val="0"/>
              </a:spcBef>
              <a:spcAft>
                <a:spcPts val="0"/>
              </a:spcAft>
            </a:pPr>
            <a:r>
              <a:rPr lang="ja-JP" altLang="en-US" sz="1000" b="1" dirty="0" smtClean="0">
                <a:latin typeface="Arial"/>
                <a:ea typeface="ＭＳ Ｐゴシック"/>
              </a:rPr>
              <a:t>適用</a:t>
            </a:r>
            <a:endParaRPr lang="ja-JP" altLang="en-US" sz="1000" b="1" dirty="0">
              <a:latin typeface="Arial"/>
              <a:ea typeface="ＭＳ Ｐゴシック"/>
              <a:cs typeface="ＭＳ Ｐゴシック" charset="0"/>
            </a:endParaRPr>
          </a:p>
        </p:txBody>
      </p:sp>
      <p:sp>
        <p:nvSpPr>
          <p:cNvPr id="2" name="TextBox 1"/>
          <p:cNvSpPr txBox="1"/>
          <p:nvPr/>
        </p:nvSpPr>
        <p:spPr>
          <a:xfrm>
            <a:off x="5199887" y="4293824"/>
            <a:ext cx="2223504" cy="276999"/>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a:spcAft>
                <a:spcPts val="1200"/>
              </a:spcAft>
            </a:pPr>
            <a:r>
              <a:rPr lang="en-US" altLang="ja-JP" sz="1200" dirty="0" smtClean="0">
                <a:latin typeface="Arial"/>
                <a:ea typeface="ＭＳ Ｐゴシック"/>
              </a:rPr>
              <a:t>AMP </a:t>
            </a:r>
            <a:r>
              <a:rPr lang="ja-JP" altLang="en-US" sz="1200" dirty="0" smtClean="0">
                <a:latin typeface="Arial"/>
                <a:ea typeface="ＭＳ Ｐゴシック"/>
              </a:rPr>
              <a:t>のレトロスペクティブ更新</a:t>
            </a:r>
          </a:p>
        </p:txBody>
      </p:sp>
    </p:spTree>
    <p:extLst>
      <p:ext uri="{BB962C8B-B14F-4D97-AF65-F5344CB8AC3E}">
        <p14:creationId xmlns:p14="http://schemas.microsoft.com/office/powerpoint/2010/main" val="11046675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xit" presetSubtype="10" fill="hold" nodeType="clickEffect">
                                  <p:stCondLst>
                                    <p:cond delay="0"/>
                                  </p:stCondLst>
                                  <p:childTnLst>
                                    <p:anim calcmode="lin" valueType="num">
                                      <p:cBhvr>
                                        <p:cTn id="6" dur="250"/>
                                        <p:tgtEl>
                                          <p:spTgt spid="24"/>
                                        </p:tgtEl>
                                        <p:attrNameLst>
                                          <p:attrName>ppt_h</p:attrName>
                                        </p:attrNameLst>
                                      </p:cBhvr>
                                      <p:tavLst>
                                        <p:tav tm="0">
                                          <p:val>
                                            <p:strVal val="ppt_h"/>
                                          </p:val>
                                        </p:tav>
                                        <p:tav tm="100000">
                                          <p:val>
                                            <p:strVal val="ppt_h"/>
                                          </p:val>
                                        </p:tav>
                                      </p:tavLst>
                                    </p:anim>
                                    <p:anim calcmode="lin" valueType="num">
                                      <p:cBhvr>
                                        <p:cTn id="7" dur="250"/>
                                        <p:tgtEl>
                                          <p:spTgt spid="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8" dur="1" fill="hold">
                                          <p:stCondLst>
                                            <p:cond delay="249"/>
                                          </p:stCondLst>
                                        </p:cTn>
                                        <p:tgtEl>
                                          <p:spTgt spid="24"/>
                                        </p:tgtEl>
                                        <p:attrNameLst>
                                          <p:attrName>style.visibility</p:attrName>
                                        </p:attrNameLst>
                                      </p:cBhvr>
                                      <p:to>
                                        <p:strVal val="hidden"/>
                                      </p:to>
                                    </p:set>
                                  </p:childTnLst>
                                </p:cTn>
                              </p:par>
                              <p:par>
                                <p:cTn id="9" presetID="19" presetClass="entr" presetSubtype="10" fill="hold" nodeType="withEffect">
                                  <p:stCondLst>
                                    <p:cond delay="0"/>
                                  </p:stCondLst>
                                  <p:childTnLst>
                                    <p:set>
                                      <p:cBhvr>
                                        <p:cTn id="10" dur="1" fill="hold">
                                          <p:stCondLst>
                                            <p:cond delay="0"/>
                                          </p:stCondLst>
                                        </p:cTn>
                                        <p:tgtEl>
                                          <p:spTgt spid="77"/>
                                        </p:tgtEl>
                                        <p:attrNameLst>
                                          <p:attrName>style.visibility</p:attrName>
                                        </p:attrNameLst>
                                      </p:cBhvr>
                                      <p:to>
                                        <p:strVal val="visible"/>
                                      </p:to>
                                    </p:set>
                                    <p:anim calcmode="lin" valueType="num">
                                      <p:cBhvr>
                                        <p:cTn id="11" dur="500" fill="hold"/>
                                        <p:tgtEl>
                                          <p:spTgt spid="77"/>
                                        </p:tgtEl>
                                        <p:attrNameLst>
                                          <p:attrName>ppt_w</p:attrName>
                                        </p:attrNameLst>
                                      </p:cBhvr>
                                      <p:tavLst>
                                        <p:tav tm="0" fmla="#ppt_w*sin(2.5*pi*$)">
                                          <p:val>
                                            <p:fltVal val="0"/>
                                          </p:val>
                                        </p:tav>
                                        <p:tav tm="100000">
                                          <p:val>
                                            <p:fltVal val="1"/>
                                          </p:val>
                                        </p:tav>
                                      </p:tavLst>
                                    </p:anim>
                                    <p:anim calcmode="lin" valueType="num">
                                      <p:cBhvr>
                                        <p:cTn id="12" dur="500" fill="hold"/>
                                        <p:tgtEl>
                                          <p:spTgt spid="77"/>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Arial"/>
                <a:ea typeface="ＭＳ Ｐゴシック"/>
              </a:rPr>
              <a:t>攻撃前と攻撃中の両方において接続を阻止</a:t>
            </a:r>
            <a:endParaRPr lang="ja-JP" altLang="en-US" dirty="0">
              <a:latin typeface="Arial"/>
              <a:ea typeface="ＭＳ Ｐゴシック"/>
            </a:endParaRPr>
          </a:p>
        </p:txBody>
      </p:sp>
      <p:sp>
        <p:nvSpPr>
          <p:cNvPr id="153" name="Freeform 361"/>
          <p:cNvSpPr>
            <a:spLocks noChangeArrowheads="1"/>
          </p:cNvSpPr>
          <p:nvPr/>
        </p:nvSpPr>
        <p:spPr bwMode="auto">
          <a:xfrm>
            <a:off x="2715100" y="1822011"/>
            <a:ext cx="348892" cy="348896"/>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chemeClr val="accent4"/>
          </a:solidFill>
          <a:ln>
            <a:noFill/>
          </a:ln>
          <a:effectLst/>
        </p:spPr>
        <p:txBody>
          <a:bodyPr wrap="none" anchor="ctr"/>
          <a:lstStyle/>
          <a:p>
            <a:endParaRPr lang="en-US" sz="1013">
              <a:solidFill>
                <a:srgbClr val="333333"/>
              </a:solidFill>
              <a:latin typeface="Arial"/>
              <a:ea typeface="ＭＳ Ｐゴシック"/>
            </a:endParaRPr>
          </a:p>
        </p:txBody>
      </p:sp>
      <p:sp>
        <p:nvSpPr>
          <p:cNvPr id="162" name="Freeform 361"/>
          <p:cNvSpPr>
            <a:spLocks noChangeArrowheads="1"/>
          </p:cNvSpPr>
          <p:nvPr/>
        </p:nvSpPr>
        <p:spPr bwMode="auto">
          <a:xfrm>
            <a:off x="2715100" y="1822011"/>
            <a:ext cx="348892" cy="348896"/>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chemeClr val="bg1">
              <a:lumMod val="75000"/>
            </a:schemeClr>
          </a:solidFill>
          <a:ln>
            <a:noFill/>
          </a:ln>
          <a:effectLst/>
        </p:spPr>
        <p:txBody>
          <a:bodyPr wrap="none" anchor="ctr"/>
          <a:lstStyle/>
          <a:p>
            <a:endParaRPr lang="en-US" sz="1013">
              <a:solidFill>
                <a:srgbClr val="333333"/>
              </a:solidFill>
              <a:latin typeface="Arial"/>
              <a:ea typeface="ＭＳ Ｐゴシック"/>
            </a:endParaRPr>
          </a:p>
        </p:txBody>
      </p:sp>
      <p:sp>
        <p:nvSpPr>
          <p:cNvPr id="163" name="Rectangle 162"/>
          <p:cNvSpPr/>
          <p:nvPr/>
        </p:nvSpPr>
        <p:spPr>
          <a:xfrm>
            <a:off x="4247187" y="2390704"/>
            <a:ext cx="4014538" cy="1092607"/>
          </a:xfrm>
          <a:prstGeom prst="rect">
            <a:avLst/>
          </a:prstGeom>
        </p:spPr>
        <p:txBody>
          <a:bodyPr wrap="square">
            <a:spAutoFit/>
          </a:bodyPr>
          <a:lstStyle/>
          <a:p>
            <a:pPr algn="ctr" defTabSz="457189"/>
            <a:r>
              <a:rPr lang="ja-JP" altLang="en-US" sz="1400" dirty="0">
                <a:solidFill>
                  <a:srgbClr val="333333"/>
                </a:solidFill>
                <a:latin typeface="Arial"/>
                <a:ea typeface="ＭＳ Ｐゴシック"/>
              </a:rPr>
              <a:t>コマンドおよびコントロールのコールバック</a:t>
            </a:r>
          </a:p>
          <a:p>
            <a:pPr algn="ctr" defTabSz="457189">
              <a:spcBef>
                <a:spcPts val="600"/>
              </a:spcBef>
            </a:pPr>
            <a:r>
              <a:rPr lang="ja-JP" altLang="en-US" sz="1200" dirty="0">
                <a:solidFill>
                  <a:srgbClr val="333333"/>
                </a:solidFill>
                <a:latin typeface="Arial"/>
                <a:ea typeface="ＭＳ Ｐゴシック"/>
              </a:rPr>
              <a:t>悪意のあるペイロードのドロップ</a:t>
            </a:r>
          </a:p>
          <a:p>
            <a:pPr algn="ctr" defTabSz="457189">
              <a:spcBef>
                <a:spcPts val="600"/>
              </a:spcBef>
            </a:pPr>
            <a:r>
              <a:rPr lang="ja-JP" altLang="en-US" sz="1200" dirty="0">
                <a:solidFill>
                  <a:srgbClr val="333333"/>
                </a:solidFill>
                <a:latin typeface="Arial"/>
                <a:ea typeface="ＭＳ Ｐゴシック"/>
              </a:rPr>
              <a:t>暗号化キー</a:t>
            </a:r>
          </a:p>
          <a:p>
            <a:pPr algn="ctr" defTabSz="457189">
              <a:spcBef>
                <a:spcPts val="600"/>
              </a:spcBef>
            </a:pPr>
            <a:r>
              <a:rPr lang="ja-JP" altLang="en-US" sz="1200" dirty="0">
                <a:solidFill>
                  <a:srgbClr val="333333"/>
                </a:solidFill>
                <a:latin typeface="Arial"/>
                <a:ea typeface="ＭＳ Ｐゴシック"/>
              </a:rPr>
              <a:t>更新された手順</a:t>
            </a:r>
          </a:p>
        </p:txBody>
      </p:sp>
      <p:sp>
        <p:nvSpPr>
          <p:cNvPr id="164" name="Rectangle 163"/>
          <p:cNvSpPr/>
          <p:nvPr/>
        </p:nvSpPr>
        <p:spPr>
          <a:xfrm>
            <a:off x="1083883" y="2390705"/>
            <a:ext cx="3611324" cy="1123384"/>
          </a:xfrm>
          <a:prstGeom prst="rect">
            <a:avLst/>
          </a:prstGeom>
        </p:spPr>
        <p:txBody>
          <a:bodyPr wrap="square">
            <a:spAutoFit/>
          </a:bodyPr>
          <a:lstStyle/>
          <a:p>
            <a:pPr algn="ctr" defTabSz="457189"/>
            <a:r>
              <a:rPr lang="en-US" altLang="ja-JP" sz="1400" dirty="0" smtClean="0">
                <a:solidFill>
                  <a:srgbClr val="333333"/>
                </a:solidFill>
                <a:latin typeface="Arial"/>
                <a:ea typeface="ＭＳ Ｐゴシック"/>
              </a:rPr>
              <a:t>Web </a:t>
            </a:r>
            <a:r>
              <a:rPr lang="ja-JP" altLang="en-US" sz="1400" dirty="0" smtClean="0">
                <a:solidFill>
                  <a:srgbClr val="333333"/>
                </a:solidFill>
                <a:latin typeface="Arial"/>
                <a:ea typeface="ＭＳ Ｐゴシック"/>
              </a:rPr>
              <a:t>および電子メールベースの感染</a:t>
            </a:r>
          </a:p>
          <a:p>
            <a:pPr algn="ctr" defTabSz="457189">
              <a:spcBef>
                <a:spcPts val="600"/>
              </a:spcBef>
            </a:pPr>
            <a:r>
              <a:rPr lang="ja-JP" altLang="en-US" sz="1200" dirty="0" smtClean="0">
                <a:solidFill>
                  <a:srgbClr val="333333"/>
                </a:solidFill>
                <a:latin typeface="Arial"/>
                <a:ea typeface="ＭＳ Ｐゴシック"/>
              </a:rPr>
              <a:t>マルバタイジング</a:t>
            </a:r>
            <a:r>
              <a:rPr lang="en-US" altLang="ja-JP" sz="1200" dirty="0" smtClean="0">
                <a:solidFill>
                  <a:srgbClr val="333333"/>
                </a:solidFill>
                <a:latin typeface="Arial"/>
                <a:ea typeface="ＭＳ Ｐゴシック"/>
              </a:rPr>
              <a:t>/</a:t>
            </a:r>
            <a:r>
              <a:rPr lang="ja-JP" altLang="en-US" sz="1200" dirty="0" smtClean="0">
                <a:solidFill>
                  <a:srgbClr val="333333"/>
                </a:solidFill>
                <a:latin typeface="Arial"/>
                <a:ea typeface="ＭＳ Ｐゴシック"/>
              </a:rPr>
              <a:t>エクスプロイト キット</a:t>
            </a:r>
          </a:p>
          <a:p>
            <a:pPr algn="ctr" defTabSz="457189">
              <a:spcBef>
                <a:spcPts val="600"/>
              </a:spcBef>
            </a:pPr>
            <a:r>
              <a:rPr lang="ja-JP" altLang="en-US" sz="1200" dirty="0" smtClean="0">
                <a:solidFill>
                  <a:srgbClr val="333333"/>
                </a:solidFill>
                <a:latin typeface="Arial"/>
                <a:ea typeface="ＭＳ Ｐゴシック"/>
              </a:rPr>
              <a:t>フィッシング</a:t>
            </a:r>
            <a:r>
              <a:rPr lang="en-US" altLang="ja-JP" sz="1200" dirty="0" smtClean="0">
                <a:solidFill>
                  <a:srgbClr val="333333"/>
                </a:solidFill>
                <a:latin typeface="Arial"/>
                <a:ea typeface="ＭＳ Ｐゴシック"/>
              </a:rPr>
              <a:t>/Web </a:t>
            </a:r>
            <a:r>
              <a:rPr lang="ja-JP" altLang="en-US" sz="1200" dirty="0" smtClean="0">
                <a:solidFill>
                  <a:srgbClr val="333333"/>
                </a:solidFill>
                <a:latin typeface="Arial"/>
                <a:ea typeface="ＭＳ Ｐゴシック"/>
              </a:rPr>
              <a:t>リンク</a:t>
            </a:r>
          </a:p>
          <a:p>
            <a:pPr algn="ctr" defTabSz="457189">
              <a:spcBef>
                <a:spcPts val="600"/>
              </a:spcBef>
            </a:pPr>
            <a:r>
              <a:rPr lang="ja-JP" altLang="en-US" sz="1200" dirty="0" smtClean="0">
                <a:solidFill>
                  <a:srgbClr val="333333"/>
                </a:solidFill>
                <a:latin typeface="Arial"/>
                <a:ea typeface="ＭＳ Ｐゴシック"/>
              </a:rPr>
              <a:t>水飲み場型侵入</a:t>
            </a:r>
            <a:endParaRPr lang="ja-JP" altLang="en-US" sz="1200" dirty="0">
              <a:solidFill>
                <a:srgbClr val="333333"/>
              </a:solidFill>
              <a:latin typeface="Arial"/>
              <a:ea typeface="ＭＳ Ｐゴシック"/>
            </a:endParaRPr>
          </a:p>
        </p:txBody>
      </p:sp>
      <p:grpSp>
        <p:nvGrpSpPr>
          <p:cNvPr id="165" name="Group 164"/>
          <p:cNvGrpSpPr/>
          <p:nvPr/>
        </p:nvGrpSpPr>
        <p:grpSpPr>
          <a:xfrm>
            <a:off x="2464087" y="1595719"/>
            <a:ext cx="850919" cy="668673"/>
            <a:chOff x="3285448" y="2171042"/>
            <a:chExt cx="1134559" cy="891564"/>
          </a:xfrm>
        </p:grpSpPr>
        <p:sp>
          <p:nvSpPr>
            <p:cNvPr id="166" name="Rounded Rectangle 165"/>
            <p:cNvSpPr/>
            <p:nvPr/>
          </p:nvSpPr>
          <p:spPr>
            <a:xfrm>
              <a:off x="3285453" y="2171042"/>
              <a:ext cx="1134554" cy="891564"/>
            </a:xfrm>
            <a:prstGeom prst="roundRect">
              <a:avLst>
                <a:gd name="adj" fmla="val 7873"/>
              </a:avLst>
            </a:prstGeom>
            <a:noFill/>
            <a:ln w="381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solidFill>
                  <a:srgbClr val="FFFFFF"/>
                </a:solidFill>
                <a:latin typeface="Arial"/>
                <a:ea typeface="ＭＳ Ｐゴシック"/>
              </a:endParaRPr>
            </a:p>
          </p:txBody>
        </p:sp>
        <p:grpSp>
          <p:nvGrpSpPr>
            <p:cNvPr id="167" name="Group 166"/>
            <p:cNvGrpSpPr/>
            <p:nvPr/>
          </p:nvGrpSpPr>
          <p:grpSpPr>
            <a:xfrm>
              <a:off x="3358118" y="2235164"/>
              <a:ext cx="315188" cy="63975"/>
              <a:chOff x="6286500" y="2225488"/>
              <a:chExt cx="135153" cy="27432"/>
            </a:xfrm>
            <a:noFill/>
          </p:grpSpPr>
          <p:sp>
            <p:nvSpPr>
              <p:cNvPr id="169" name="Oval 168"/>
              <p:cNvSpPr>
                <a:spLocks noChangeAspect="1"/>
              </p:cNvSpPr>
              <p:nvPr/>
            </p:nvSpPr>
            <p:spPr>
              <a:xfrm>
                <a:off x="6286500" y="2225488"/>
                <a:ext cx="27432" cy="27432"/>
              </a:xfrm>
              <a:prstGeom prst="ellipse">
                <a:avLst/>
              </a:prstGeom>
              <a:grp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solidFill>
                    <a:srgbClr val="FFFFFF"/>
                  </a:solidFill>
                  <a:latin typeface="Arial"/>
                  <a:ea typeface="ＭＳ Ｐゴシック"/>
                </a:endParaRPr>
              </a:p>
            </p:txBody>
          </p:sp>
          <p:sp>
            <p:nvSpPr>
              <p:cNvPr id="170" name="Oval 169"/>
              <p:cNvSpPr>
                <a:spLocks noChangeAspect="1"/>
              </p:cNvSpPr>
              <p:nvPr/>
            </p:nvSpPr>
            <p:spPr>
              <a:xfrm>
                <a:off x="6340361" y="2225488"/>
                <a:ext cx="27432" cy="27432"/>
              </a:xfrm>
              <a:prstGeom prst="ellipse">
                <a:avLst/>
              </a:prstGeom>
              <a:grp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solidFill>
                    <a:srgbClr val="FFFFFF"/>
                  </a:solidFill>
                  <a:latin typeface="Arial"/>
                  <a:ea typeface="ＭＳ Ｐゴシック"/>
                </a:endParaRPr>
              </a:p>
            </p:txBody>
          </p:sp>
          <p:sp>
            <p:nvSpPr>
              <p:cNvPr id="171" name="Oval 170"/>
              <p:cNvSpPr>
                <a:spLocks noChangeAspect="1"/>
              </p:cNvSpPr>
              <p:nvPr/>
            </p:nvSpPr>
            <p:spPr>
              <a:xfrm>
                <a:off x="6394221" y="2225488"/>
                <a:ext cx="27432" cy="27432"/>
              </a:xfrm>
              <a:prstGeom prst="ellipse">
                <a:avLst/>
              </a:prstGeom>
              <a:grp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solidFill>
                    <a:srgbClr val="FFFFFF"/>
                  </a:solidFill>
                  <a:latin typeface="Arial"/>
                  <a:ea typeface="ＭＳ Ｐゴシック"/>
                </a:endParaRPr>
              </a:p>
            </p:txBody>
          </p:sp>
        </p:grpSp>
        <p:cxnSp>
          <p:nvCxnSpPr>
            <p:cNvPr id="168" name="Straight Connector 167"/>
            <p:cNvCxnSpPr/>
            <p:nvPr/>
          </p:nvCxnSpPr>
          <p:spPr>
            <a:xfrm>
              <a:off x="3285448" y="2363382"/>
              <a:ext cx="1123293" cy="0"/>
            </a:xfrm>
            <a:prstGeom prst="line">
              <a:avLst/>
            </a:prstGeom>
            <a:noFill/>
            <a:ln w="381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2" name="Rounded Rectangle 171"/>
          <p:cNvSpPr/>
          <p:nvPr/>
        </p:nvSpPr>
        <p:spPr>
          <a:xfrm>
            <a:off x="844421" y="1273048"/>
            <a:ext cx="7455159" cy="2403651"/>
          </a:xfrm>
          <a:prstGeom prst="roundRect">
            <a:avLst>
              <a:gd name="adj" fmla="val 1984"/>
            </a:avLst>
          </a:prstGeom>
          <a:noFill/>
          <a:ln w="762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solidFill>
                <a:srgbClr val="FFFFFF"/>
              </a:solidFill>
              <a:latin typeface="Arial"/>
              <a:ea typeface="ＭＳ Ｐゴシック"/>
            </a:endParaRPr>
          </a:p>
        </p:txBody>
      </p:sp>
      <p:grpSp>
        <p:nvGrpSpPr>
          <p:cNvPr id="173" name="Group 172"/>
          <p:cNvGrpSpPr>
            <a:grpSpLocks noChangeAspect="1"/>
          </p:cNvGrpSpPr>
          <p:nvPr/>
        </p:nvGrpSpPr>
        <p:grpSpPr>
          <a:xfrm>
            <a:off x="6060980" y="1808728"/>
            <a:ext cx="373350" cy="299835"/>
            <a:chOff x="4248457" y="1569371"/>
            <a:chExt cx="647084" cy="519664"/>
          </a:xfrm>
        </p:grpSpPr>
        <p:sp>
          <p:nvSpPr>
            <p:cNvPr id="174" name="Freeform 20"/>
            <p:cNvSpPr>
              <a:spLocks noChangeArrowheads="1"/>
            </p:cNvSpPr>
            <p:nvPr/>
          </p:nvSpPr>
          <p:spPr bwMode="auto">
            <a:xfrm rot="10800000">
              <a:off x="4248457" y="1834354"/>
              <a:ext cx="647084" cy="70274"/>
            </a:xfrm>
            <a:custGeom>
              <a:avLst/>
              <a:gdLst>
                <a:gd name="T0" fmla="*/ 2437 w 2438"/>
                <a:gd name="T1" fmla="*/ 0 h 477"/>
                <a:gd name="T2" fmla="*/ 1960 w 2438"/>
                <a:gd name="T3" fmla="*/ 476 h 477"/>
                <a:gd name="T4" fmla="*/ 477 w 2438"/>
                <a:gd name="T5" fmla="*/ 476 h 477"/>
                <a:gd name="T6" fmla="*/ 0 w 2438"/>
                <a:gd name="T7" fmla="*/ 0 h 477"/>
              </a:gdLst>
              <a:ahLst/>
              <a:cxnLst>
                <a:cxn ang="0">
                  <a:pos x="T0" y="T1"/>
                </a:cxn>
                <a:cxn ang="0">
                  <a:pos x="T2" y="T3"/>
                </a:cxn>
                <a:cxn ang="0">
                  <a:pos x="T4" y="T5"/>
                </a:cxn>
                <a:cxn ang="0">
                  <a:pos x="T6" y="T7"/>
                </a:cxn>
              </a:cxnLst>
              <a:rect l="0" t="0" r="r" b="b"/>
              <a:pathLst>
                <a:path w="2438" h="477">
                  <a:moveTo>
                    <a:pt x="2437" y="0"/>
                  </a:moveTo>
                  <a:cubicBezTo>
                    <a:pt x="2437" y="262"/>
                    <a:pt x="2222" y="476"/>
                    <a:pt x="1960" y="476"/>
                  </a:cubicBezTo>
                  <a:lnTo>
                    <a:pt x="477" y="476"/>
                  </a:lnTo>
                  <a:cubicBezTo>
                    <a:pt x="215" y="476"/>
                    <a:pt x="0" y="262"/>
                    <a:pt x="0" y="0"/>
                  </a:cubicBezTo>
                </a:path>
              </a:pathLst>
            </a:custGeom>
            <a:noFill/>
            <a:ln w="25400" cap="rnd">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189"/>
              <a:endParaRPr lang="en-US">
                <a:solidFill>
                  <a:srgbClr val="333333"/>
                </a:solidFill>
                <a:latin typeface="Arial"/>
                <a:ea typeface="ＭＳ Ｐゴシック"/>
              </a:endParaRPr>
            </a:p>
          </p:txBody>
        </p:sp>
        <p:sp>
          <p:nvSpPr>
            <p:cNvPr id="175" name="Freeform 21"/>
            <p:cNvSpPr>
              <a:spLocks noChangeArrowheads="1"/>
            </p:cNvSpPr>
            <p:nvPr/>
          </p:nvSpPr>
          <p:spPr bwMode="auto">
            <a:xfrm>
              <a:off x="4344958" y="1569371"/>
              <a:ext cx="454084" cy="266806"/>
            </a:xfrm>
            <a:custGeom>
              <a:avLst/>
              <a:gdLst>
                <a:gd name="T0" fmla="*/ 1096 w 1590"/>
                <a:gd name="T1" fmla="*/ 137 h 1282"/>
                <a:gd name="T2" fmla="*/ 495 w 1590"/>
                <a:gd name="T3" fmla="*/ 140 h 1282"/>
                <a:gd name="T4" fmla="*/ 0 w 1590"/>
                <a:gd name="T5" fmla="*/ 1281 h 1282"/>
                <a:gd name="T6" fmla="*/ 1589 w 1590"/>
                <a:gd name="T7" fmla="*/ 1281 h 1282"/>
                <a:gd name="T8" fmla="*/ 1096 w 1590"/>
                <a:gd name="T9" fmla="*/ 137 h 1282"/>
              </a:gdLst>
              <a:ahLst/>
              <a:cxnLst>
                <a:cxn ang="0">
                  <a:pos x="T0" y="T1"/>
                </a:cxn>
                <a:cxn ang="0">
                  <a:pos x="T2" y="T3"/>
                </a:cxn>
                <a:cxn ang="0">
                  <a:pos x="T4" y="T5"/>
                </a:cxn>
                <a:cxn ang="0">
                  <a:pos x="T6" y="T7"/>
                </a:cxn>
                <a:cxn ang="0">
                  <a:pos x="T8" y="T9"/>
                </a:cxn>
              </a:cxnLst>
              <a:rect l="0" t="0" r="r" b="b"/>
              <a:pathLst>
                <a:path w="1590" h="1282">
                  <a:moveTo>
                    <a:pt x="1096" y="137"/>
                  </a:moveTo>
                  <a:cubicBezTo>
                    <a:pt x="752" y="259"/>
                    <a:pt x="834" y="259"/>
                    <a:pt x="495" y="140"/>
                  </a:cubicBezTo>
                  <a:cubicBezTo>
                    <a:pt x="117" y="5"/>
                    <a:pt x="297" y="659"/>
                    <a:pt x="0" y="1281"/>
                  </a:cubicBezTo>
                  <a:lnTo>
                    <a:pt x="1589" y="1281"/>
                  </a:lnTo>
                  <a:cubicBezTo>
                    <a:pt x="1205" y="656"/>
                    <a:pt x="1486" y="0"/>
                    <a:pt x="1096" y="137"/>
                  </a:cubicBezTo>
                </a:path>
              </a:pathLst>
            </a:custGeom>
            <a:solidFill>
              <a:schemeClr val="accent4"/>
            </a:solidFill>
            <a:ln w="25400" cap="rnd">
              <a:solidFill>
                <a:schemeClr val="accent4"/>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89"/>
              <a:endParaRPr lang="en-US">
                <a:solidFill>
                  <a:srgbClr val="333333"/>
                </a:solidFill>
                <a:latin typeface="Arial"/>
                <a:ea typeface="ＭＳ Ｐゴシック"/>
              </a:endParaRPr>
            </a:p>
          </p:txBody>
        </p:sp>
        <p:sp>
          <p:nvSpPr>
            <p:cNvPr id="176" name="Freeform 23"/>
            <p:cNvSpPr>
              <a:spLocks noChangeArrowheads="1"/>
            </p:cNvSpPr>
            <p:nvPr/>
          </p:nvSpPr>
          <p:spPr bwMode="auto">
            <a:xfrm>
              <a:off x="4338727" y="1926083"/>
              <a:ext cx="198840" cy="162952"/>
            </a:xfrm>
            <a:custGeom>
              <a:avLst/>
              <a:gdLst>
                <a:gd name="T0" fmla="*/ 901 w 902"/>
                <a:gd name="T1" fmla="*/ 264 h 742"/>
                <a:gd name="T2" fmla="*/ 424 w 902"/>
                <a:gd name="T3" fmla="*/ 741 h 742"/>
                <a:gd name="T4" fmla="*/ 0 w 902"/>
                <a:gd name="T5" fmla="*/ 264 h 742"/>
                <a:gd name="T6" fmla="*/ 265 w 902"/>
                <a:gd name="T7" fmla="*/ 0 h 742"/>
                <a:gd name="T8" fmla="*/ 742 w 902"/>
                <a:gd name="T9" fmla="*/ 0 h 742"/>
                <a:gd name="T10" fmla="*/ 901 w 902"/>
                <a:gd name="T11" fmla="*/ 158 h 742"/>
                <a:gd name="T12" fmla="*/ 901 w 902"/>
                <a:gd name="T13" fmla="*/ 264 h 742"/>
              </a:gdLst>
              <a:ahLst/>
              <a:cxnLst>
                <a:cxn ang="0">
                  <a:pos x="T0" y="T1"/>
                </a:cxn>
                <a:cxn ang="0">
                  <a:pos x="T2" y="T3"/>
                </a:cxn>
                <a:cxn ang="0">
                  <a:pos x="T4" y="T5"/>
                </a:cxn>
                <a:cxn ang="0">
                  <a:pos x="T6" y="T7"/>
                </a:cxn>
                <a:cxn ang="0">
                  <a:pos x="T8" y="T9"/>
                </a:cxn>
                <a:cxn ang="0">
                  <a:pos x="T10" y="T11"/>
                </a:cxn>
                <a:cxn ang="0">
                  <a:pos x="T12" y="T13"/>
                </a:cxn>
              </a:cxnLst>
              <a:rect l="0" t="0" r="r" b="b"/>
              <a:pathLst>
                <a:path w="902" h="742">
                  <a:moveTo>
                    <a:pt x="901" y="264"/>
                  </a:moveTo>
                  <a:cubicBezTo>
                    <a:pt x="901" y="527"/>
                    <a:pt x="686" y="741"/>
                    <a:pt x="424" y="741"/>
                  </a:cubicBezTo>
                  <a:cubicBezTo>
                    <a:pt x="162" y="741"/>
                    <a:pt x="0" y="527"/>
                    <a:pt x="0" y="264"/>
                  </a:cubicBezTo>
                  <a:cubicBezTo>
                    <a:pt x="0" y="119"/>
                    <a:pt x="119" y="0"/>
                    <a:pt x="265" y="0"/>
                  </a:cubicBezTo>
                  <a:lnTo>
                    <a:pt x="742" y="0"/>
                  </a:lnTo>
                  <a:cubicBezTo>
                    <a:pt x="829" y="0"/>
                    <a:pt x="901" y="71"/>
                    <a:pt x="901" y="158"/>
                  </a:cubicBezTo>
                  <a:lnTo>
                    <a:pt x="901" y="264"/>
                  </a:lnTo>
                </a:path>
              </a:pathLst>
            </a:custGeom>
            <a:solidFill>
              <a:schemeClr val="accent4"/>
            </a:solidFill>
            <a:ln w="25400" cap="flat">
              <a:solidFill>
                <a:schemeClr val="accent4"/>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89"/>
              <a:endParaRPr lang="en-US">
                <a:solidFill>
                  <a:srgbClr val="333333"/>
                </a:solidFill>
                <a:latin typeface="Arial"/>
                <a:ea typeface="ＭＳ Ｐゴシック"/>
              </a:endParaRPr>
            </a:p>
          </p:txBody>
        </p:sp>
        <p:sp>
          <p:nvSpPr>
            <p:cNvPr id="177" name="Freeform 24"/>
            <p:cNvSpPr>
              <a:spLocks noChangeArrowheads="1"/>
            </p:cNvSpPr>
            <p:nvPr/>
          </p:nvSpPr>
          <p:spPr bwMode="auto">
            <a:xfrm>
              <a:off x="4606434" y="1926083"/>
              <a:ext cx="198840" cy="162952"/>
            </a:xfrm>
            <a:custGeom>
              <a:avLst/>
              <a:gdLst>
                <a:gd name="T0" fmla="*/ 0 w 902"/>
                <a:gd name="T1" fmla="*/ 264 h 742"/>
                <a:gd name="T2" fmla="*/ 477 w 902"/>
                <a:gd name="T3" fmla="*/ 741 h 742"/>
                <a:gd name="T4" fmla="*/ 901 w 902"/>
                <a:gd name="T5" fmla="*/ 264 h 742"/>
                <a:gd name="T6" fmla="*/ 636 w 902"/>
                <a:gd name="T7" fmla="*/ 0 h 742"/>
                <a:gd name="T8" fmla="*/ 159 w 902"/>
                <a:gd name="T9" fmla="*/ 0 h 742"/>
                <a:gd name="T10" fmla="*/ 0 w 902"/>
                <a:gd name="T11" fmla="*/ 158 h 742"/>
                <a:gd name="T12" fmla="*/ 0 w 902"/>
                <a:gd name="T13" fmla="*/ 264 h 742"/>
              </a:gdLst>
              <a:ahLst/>
              <a:cxnLst>
                <a:cxn ang="0">
                  <a:pos x="T0" y="T1"/>
                </a:cxn>
                <a:cxn ang="0">
                  <a:pos x="T2" y="T3"/>
                </a:cxn>
                <a:cxn ang="0">
                  <a:pos x="T4" y="T5"/>
                </a:cxn>
                <a:cxn ang="0">
                  <a:pos x="T6" y="T7"/>
                </a:cxn>
                <a:cxn ang="0">
                  <a:pos x="T8" y="T9"/>
                </a:cxn>
                <a:cxn ang="0">
                  <a:pos x="T10" y="T11"/>
                </a:cxn>
                <a:cxn ang="0">
                  <a:pos x="T12" y="T13"/>
                </a:cxn>
              </a:cxnLst>
              <a:rect l="0" t="0" r="r" b="b"/>
              <a:pathLst>
                <a:path w="902" h="742">
                  <a:moveTo>
                    <a:pt x="0" y="264"/>
                  </a:moveTo>
                  <a:cubicBezTo>
                    <a:pt x="0" y="527"/>
                    <a:pt x="215" y="741"/>
                    <a:pt x="477" y="741"/>
                  </a:cubicBezTo>
                  <a:cubicBezTo>
                    <a:pt x="739" y="741"/>
                    <a:pt x="901" y="527"/>
                    <a:pt x="901" y="264"/>
                  </a:cubicBezTo>
                  <a:cubicBezTo>
                    <a:pt x="901" y="119"/>
                    <a:pt x="782" y="0"/>
                    <a:pt x="636" y="0"/>
                  </a:cubicBezTo>
                  <a:lnTo>
                    <a:pt x="159" y="0"/>
                  </a:lnTo>
                  <a:cubicBezTo>
                    <a:pt x="72" y="0"/>
                    <a:pt x="0" y="71"/>
                    <a:pt x="0" y="158"/>
                  </a:cubicBezTo>
                  <a:lnTo>
                    <a:pt x="0" y="264"/>
                  </a:lnTo>
                </a:path>
              </a:pathLst>
            </a:custGeom>
            <a:solidFill>
              <a:schemeClr val="accent4"/>
            </a:solidFill>
            <a:ln w="25400" cap="flat">
              <a:solidFill>
                <a:schemeClr val="accent4"/>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89"/>
              <a:endParaRPr lang="en-US">
                <a:solidFill>
                  <a:srgbClr val="333333"/>
                </a:solidFill>
                <a:latin typeface="Arial"/>
                <a:ea typeface="ＭＳ Ｐゴシック"/>
              </a:endParaRPr>
            </a:p>
          </p:txBody>
        </p:sp>
        <p:sp>
          <p:nvSpPr>
            <p:cNvPr id="178" name="Freeform 25"/>
            <p:cNvSpPr>
              <a:spLocks noChangeArrowheads="1"/>
            </p:cNvSpPr>
            <p:nvPr/>
          </p:nvSpPr>
          <p:spPr bwMode="auto">
            <a:xfrm>
              <a:off x="4303809" y="1926083"/>
              <a:ext cx="23279" cy="23279"/>
            </a:xfrm>
            <a:custGeom>
              <a:avLst/>
              <a:gdLst>
                <a:gd name="T0" fmla="*/ 0 w 107"/>
                <a:gd name="T1" fmla="*/ 105 h 106"/>
                <a:gd name="T2" fmla="*/ 106 w 107"/>
                <a:gd name="T3" fmla="*/ 0 h 106"/>
              </a:gdLst>
              <a:ahLst/>
              <a:cxnLst>
                <a:cxn ang="0">
                  <a:pos x="T0" y="T1"/>
                </a:cxn>
                <a:cxn ang="0">
                  <a:pos x="T2" y="T3"/>
                </a:cxn>
              </a:cxnLst>
              <a:rect l="0" t="0" r="r" b="b"/>
              <a:pathLst>
                <a:path w="107" h="106">
                  <a:moveTo>
                    <a:pt x="0" y="105"/>
                  </a:moveTo>
                  <a:cubicBezTo>
                    <a:pt x="0" y="47"/>
                    <a:pt x="48" y="0"/>
                    <a:pt x="106" y="0"/>
                  </a:cubicBezTo>
                </a:path>
              </a:pathLst>
            </a:custGeom>
            <a:noFill/>
            <a:ln w="25400" cap="rnd">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189"/>
              <a:endParaRPr lang="en-US">
                <a:solidFill>
                  <a:srgbClr val="333333"/>
                </a:solidFill>
                <a:latin typeface="Arial"/>
                <a:ea typeface="ＭＳ Ｐゴシック"/>
              </a:endParaRPr>
            </a:p>
          </p:txBody>
        </p:sp>
        <p:sp>
          <p:nvSpPr>
            <p:cNvPr id="179" name="Freeform 26"/>
            <p:cNvSpPr>
              <a:spLocks noChangeArrowheads="1"/>
            </p:cNvSpPr>
            <p:nvPr/>
          </p:nvSpPr>
          <p:spPr bwMode="auto">
            <a:xfrm>
              <a:off x="4815944" y="1926083"/>
              <a:ext cx="23279" cy="23279"/>
            </a:xfrm>
            <a:custGeom>
              <a:avLst/>
              <a:gdLst>
                <a:gd name="T0" fmla="*/ 106 w 107"/>
                <a:gd name="T1" fmla="*/ 105 h 106"/>
                <a:gd name="T2" fmla="*/ 0 w 107"/>
                <a:gd name="T3" fmla="*/ 0 h 106"/>
              </a:gdLst>
              <a:ahLst/>
              <a:cxnLst>
                <a:cxn ang="0">
                  <a:pos x="T0" y="T1"/>
                </a:cxn>
                <a:cxn ang="0">
                  <a:pos x="T2" y="T3"/>
                </a:cxn>
              </a:cxnLst>
              <a:rect l="0" t="0" r="r" b="b"/>
              <a:pathLst>
                <a:path w="107" h="106">
                  <a:moveTo>
                    <a:pt x="106" y="105"/>
                  </a:moveTo>
                  <a:cubicBezTo>
                    <a:pt x="106" y="47"/>
                    <a:pt x="58" y="0"/>
                    <a:pt x="0" y="0"/>
                  </a:cubicBezTo>
                </a:path>
              </a:pathLst>
            </a:custGeom>
            <a:noFill/>
            <a:ln w="25400" cap="rnd">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189"/>
              <a:endParaRPr lang="en-US">
                <a:solidFill>
                  <a:srgbClr val="333333"/>
                </a:solidFill>
                <a:latin typeface="Arial"/>
                <a:ea typeface="ＭＳ Ｐゴシック"/>
              </a:endParaRPr>
            </a:p>
          </p:txBody>
        </p:sp>
        <p:sp>
          <p:nvSpPr>
            <p:cNvPr id="180" name="Freeform 27"/>
            <p:cNvSpPr>
              <a:spLocks noChangeArrowheads="1"/>
            </p:cNvSpPr>
            <p:nvPr/>
          </p:nvSpPr>
          <p:spPr bwMode="auto">
            <a:xfrm>
              <a:off x="4536597" y="1902805"/>
              <a:ext cx="69836" cy="58197"/>
            </a:xfrm>
            <a:custGeom>
              <a:avLst/>
              <a:gdLst>
                <a:gd name="T0" fmla="*/ 0 w 318"/>
                <a:gd name="T1" fmla="*/ 264 h 265"/>
                <a:gd name="T2" fmla="*/ 0 w 318"/>
                <a:gd name="T3" fmla="*/ 159 h 265"/>
                <a:gd name="T4" fmla="*/ 159 w 318"/>
                <a:gd name="T5" fmla="*/ 0 h 265"/>
                <a:gd name="T6" fmla="*/ 317 w 318"/>
                <a:gd name="T7" fmla="*/ 159 h 265"/>
                <a:gd name="T8" fmla="*/ 317 w 318"/>
                <a:gd name="T9" fmla="*/ 264 h 265"/>
              </a:gdLst>
              <a:ahLst/>
              <a:cxnLst>
                <a:cxn ang="0">
                  <a:pos x="T0" y="T1"/>
                </a:cxn>
                <a:cxn ang="0">
                  <a:pos x="T2" y="T3"/>
                </a:cxn>
                <a:cxn ang="0">
                  <a:pos x="T4" y="T5"/>
                </a:cxn>
                <a:cxn ang="0">
                  <a:pos x="T6" y="T7"/>
                </a:cxn>
                <a:cxn ang="0">
                  <a:pos x="T8" y="T9"/>
                </a:cxn>
              </a:cxnLst>
              <a:rect l="0" t="0" r="r" b="b"/>
              <a:pathLst>
                <a:path w="318" h="265">
                  <a:moveTo>
                    <a:pt x="0" y="264"/>
                  </a:moveTo>
                  <a:lnTo>
                    <a:pt x="0" y="159"/>
                  </a:lnTo>
                  <a:cubicBezTo>
                    <a:pt x="0" y="71"/>
                    <a:pt x="72" y="0"/>
                    <a:pt x="159" y="0"/>
                  </a:cubicBezTo>
                  <a:cubicBezTo>
                    <a:pt x="247" y="0"/>
                    <a:pt x="317" y="71"/>
                    <a:pt x="317" y="159"/>
                  </a:cubicBezTo>
                  <a:lnTo>
                    <a:pt x="317" y="264"/>
                  </a:lnTo>
                </a:path>
              </a:pathLst>
            </a:custGeom>
            <a:noFill/>
            <a:ln w="25400" cap="flat">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189"/>
              <a:endParaRPr lang="en-US">
                <a:solidFill>
                  <a:srgbClr val="333333"/>
                </a:solidFill>
                <a:latin typeface="Arial"/>
                <a:ea typeface="ＭＳ Ｐゴシック"/>
              </a:endParaRPr>
            </a:p>
          </p:txBody>
        </p:sp>
      </p:grpSp>
      <p:grpSp>
        <p:nvGrpSpPr>
          <p:cNvPr id="181" name="Group 180"/>
          <p:cNvGrpSpPr/>
          <p:nvPr/>
        </p:nvGrpSpPr>
        <p:grpSpPr>
          <a:xfrm>
            <a:off x="5664070" y="1592859"/>
            <a:ext cx="1180772" cy="671533"/>
            <a:chOff x="7552093" y="2167229"/>
            <a:chExt cx="1574362" cy="895377"/>
          </a:xfrm>
        </p:grpSpPr>
        <p:sp>
          <p:nvSpPr>
            <p:cNvPr id="182" name="Freeform 181"/>
            <p:cNvSpPr/>
            <p:nvPr/>
          </p:nvSpPr>
          <p:spPr>
            <a:xfrm rot="787047" flipH="1">
              <a:off x="7826952" y="2167229"/>
              <a:ext cx="699785" cy="555870"/>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381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FFFFFF"/>
                </a:solidFill>
                <a:latin typeface="Arial"/>
                <a:ea typeface="ＭＳ Ｐゴシック"/>
              </a:endParaRPr>
            </a:p>
          </p:txBody>
        </p:sp>
        <p:sp>
          <p:nvSpPr>
            <p:cNvPr id="183" name="Freeform 182"/>
            <p:cNvSpPr/>
            <p:nvPr/>
          </p:nvSpPr>
          <p:spPr>
            <a:xfrm rot="3300032">
              <a:off x="8539834" y="2340760"/>
              <a:ext cx="453153" cy="188421"/>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381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FFFFFF"/>
                </a:solidFill>
                <a:latin typeface="Arial"/>
                <a:ea typeface="ＭＳ Ｐゴシック"/>
              </a:endParaRPr>
            </a:p>
          </p:txBody>
        </p:sp>
        <p:sp>
          <p:nvSpPr>
            <p:cNvPr id="184" name="Freeform 183"/>
            <p:cNvSpPr/>
            <p:nvPr/>
          </p:nvSpPr>
          <p:spPr>
            <a:xfrm>
              <a:off x="7552093" y="2601729"/>
              <a:ext cx="230848" cy="460877"/>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381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FFFFFF"/>
                </a:solidFill>
                <a:latin typeface="Arial"/>
                <a:ea typeface="ＭＳ Ｐゴシック"/>
              </a:endParaRPr>
            </a:p>
          </p:txBody>
        </p:sp>
        <p:sp>
          <p:nvSpPr>
            <p:cNvPr id="185" name="Freeform 184"/>
            <p:cNvSpPr/>
            <p:nvPr/>
          </p:nvSpPr>
          <p:spPr>
            <a:xfrm flipH="1">
              <a:off x="8895607" y="2601729"/>
              <a:ext cx="230848" cy="460877"/>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381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FFFFFF"/>
                </a:solidFill>
                <a:latin typeface="Arial"/>
                <a:ea typeface="ＭＳ Ｐゴシック"/>
              </a:endParaRPr>
            </a:p>
          </p:txBody>
        </p:sp>
        <p:cxnSp>
          <p:nvCxnSpPr>
            <p:cNvPr id="186" name="Straight Connector 185"/>
            <p:cNvCxnSpPr/>
            <p:nvPr/>
          </p:nvCxnSpPr>
          <p:spPr>
            <a:xfrm flipH="1">
              <a:off x="7791860" y="3062606"/>
              <a:ext cx="1103747"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p:nvGrpSpPr>
        <p:grpSpPr>
          <a:xfrm>
            <a:off x="4369329" y="3472755"/>
            <a:ext cx="405342" cy="514828"/>
            <a:chOff x="5882114" y="2160092"/>
            <a:chExt cx="292608" cy="371644"/>
          </a:xfrm>
        </p:grpSpPr>
        <p:sp>
          <p:nvSpPr>
            <p:cNvPr id="188" name="Freeform 187"/>
            <p:cNvSpPr>
              <a:spLocks noChangeArrowheads="1"/>
            </p:cNvSpPr>
            <p:nvPr/>
          </p:nvSpPr>
          <p:spPr bwMode="auto">
            <a:xfrm>
              <a:off x="5882114" y="2160092"/>
              <a:ext cx="292608" cy="371644"/>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381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89"/>
              <a:endParaRPr lang="en-US">
                <a:solidFill>
                  <a:srgbClr val="333333"/>
                </a:solidFill>
                <a:latin typeface="Arial"/>
                <a:ea typeface="ＭＳ Ｐゴシック"/>
              </a:endParaRPr>
            </a:p>
          </p:txBody>
        </p:sp>
        <p:sp>
          <p:nvSpPr>
            <p:cNvPr id="189" name="Freeform 1"/>
            <p:cNvSpPr>
              <a:spLocks noChangeArrowheads="1"/>
            </p:cNvSpPr>
            <p:nvPr/>
          </p:nvSpPr>
          <p:spPr bwMode="auto">
            <a:xfrm>
              <a:off x="5945829" y="2222313"/>
              <a:ext cx="171529" cy="171528"/>
            </a:xfrm>
            <a:custGeom>
              <a:avLst/>
              <a:gdLst>
                <a:gd name="T0" fmla="*/ 225 w 451"/>
                <a:gd name="T1" fmla="*/ 299 h 451"/>
                <a:gd name="T2" fmla="*/ 373 w 451"/>
                <a:gd name="T3" fmla="*/ 447 h 451"/>
                <a:gd name="T4" fmla="*/ 376 w 451"/>
                <a:gd name="T5" fmla="*/ 450 h 451"/>
                <a:gd name="T6" fmla="*/ 450 w 451"/>
                <a:gd name="T7" fmla="*/ 376 h 451"/>
                <a:gd name="T8" fmla="*/ 447 w 451"/>
                <a:gd name="T9" fmla="*/ 373 h 451"/>
                <a:gd name="T10" fmla="*/ 299 w 451"/>
                <a:gd name="T11" fmla="*/ 225 h 451"/>
                <a:gd name="T12" fmla="*/ 447 w 451"/>
                <a:gd name="T13" fmla="*/ 77 h 451"/>
                <a:gd name="T14" fmla="*/ 450 w 451"/>
                <a:gd name="T15" fmla="*/ 74 h 451"/>
                <a:gd name="T16" fmla="*/ 376 w 451"/>
                <a:gd name="T17" fmla="*/ 0 h 451"/>
                <a:gd name="T18" fmla="*/ 373 w 451"/>
                <a:gd name="T19" fmla="*/ 2 h 451"/>
                <a:gd name="T20" fmla="*/ 225 w 451"/>
                <a:gd name="T21" fmla="*/ 151 h 451"/>
                <a:gd name="T22" fmla="*/ 76 w 451"/>
                <a:gd name="T23" fmla="*/ 2 h 451"/>
                <a:gd name="T24" fmla="*/ 74 w 451"/>
                <a:gd name="T25" fmla="*/ 0 h 451"/>
                <a:gd name="T26" fmla="*/ 0 w 451"/>
                <a:gd name="T27" fmla="*/ 74 h 451"/>
                <a:gd name="T28" fmla="*/ 2 w 451"/>
                <a:gd name="T29" fmla="*/ 77 h 451"/>
                <a:gd name="T30" fmla="*/ 150 w 451"/>
                <a:gd name="T31" fmla="*/ 225 h 451"/>
                <a:gd name="T32" fmla="*/ 2 w 451"/>
                <a:gd name="T33" fmla="*/ 373 h 451"/>
                <a:gd name="T34" fmla="*/ 0 w 451"/>
                <a:gd name="T35" fmla="*/ 376 h 451"/>
                <a:gd name="T36" fmla="*/ 74 w 451"/>
                <a:gd name="T37" fmla="*/ 450 h 451"/>
                <a:gd name="T38" fmla="*/ 76 w 451"/>
                <a:gd name="T39" fmla="*/ 447 h 451"/>
                <a:gd name="T40" fmla="*/ 225 w 451"/>
                <a:gd name="T41" fmla="*/ 299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1" h="451">
                  <a:moveTo>
                    <a:pt x="225" y="299"/>
                  </a:moveTo>
                  <a:lnTo>
                    <a:pt x="373" y="447"/>
                  </a:lnTo>
                  <a:cubicBezTo>
                    <a:pt x="373" y="447"/>
                    <a:pt x="376" y="447"/>
                    <a:pt x="376" y="450"/>
                  </a:cubicBezTo>
                  <a:cubicBezTo>
                    <a:pt x="405" y="431"/>
                    <a:pt x="431" y="405"/>
                    <a:pt x="450" y="376"/>
                  </a:cubicBezTo>
                  <a:cubicBezTo>
                    <a:pt x="450" y="376"/>
                    <a:pt x="450" y="373"/>
                    <a:pt x="447" y="373"/>
                  </a:cubicBezTo>
                  <a:lnTo>
                    <a:pt x="299" y="225"/>
                  </a:lnTo>
                  <a:lnTo>
                    <a:pt x="447" y="77"/>
                  </a:lnTo>
                  <a:cubicBezTo>
                    <a:pt x="447" y="77"/>
                    <a:pt x="447" y="74"/>
                    <a:pt x="450" y="74"/>
                  </a:cubicBezTo>
                  <a:cubicBezTo>
                    <a:pt x="431" y="45"/>
                    <a:pt x="405" y="18"/>
                    <a:pt x="376" y="0"/>
                  </a:cubicBezTo>
                  <a:cubicBezTo>
                    <a:pt x="376" y="0"/>
                    <a:pt x="373" y="0"/>
                    <a:pt x="373" y="2"/>
                  </a:cubicBezTo>
                  <a:lnTo>
                    <a:pt x="225" y="151"/>
                  </a:lnTo>
                  <a:lnTo>
                    <a:pt x="76" y="2"/>
                  </a:lnTo>
                  <a:cubicBezTo>
                    <a:pt x="76" y="2"/>
                    <a:pt x="74" y="2"/>
                    <a:pt x="74" y="0"/>
                  </a:cubicBezTo>
                  <a:cubicBezTo>
                    <a:pt x="45" y="18"/>
                    <a:pt x="18" y="45"/>
                    <a:pt x="0" y="74"/>
                  </a:cubicBezTo>
                  <a:cubicBezTo>
                    <a:pt x="0" y="74"/>
                    <a:pt x="0" y="77"/>
                    <a:pt x="2" y="77"/>
                  </a:cubicBezTo>
                  <a:lnTo>
                    <a:pt x="150" y="225"/>
                  </a:lnTo>
                  <a:lnTo>
                    <a:pt x="2" y="373"/>
                  </a:lnTo>
                  <a:cubicBezTo>
                    <a:pt x="2" y="373"/>
                    <a:pt x="2" y="376"/>
                    <a:pt x="0" y="376"/>
                  </a:cubicBezTo>
                  <a:cubicBezTo>
                    <a:pt x="18" y="405"/>
                    <a:pt x="45" y="431"/>
                    <a:pt x="74" y="450"/>
                  </a:cubicBezTo>
                  <a:cubicBezTo>
                    <a:pt x="74" y="450"/>
                    <a:pt x="76" y="450"/>
                    <a:pt x="76" y="447"/>
                  </a:cubicBezTo>
                  <a:lnTo>
                    <a:pt x="225" y="299"/>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89"/>
              <a:endParaRPr lang="en-US">
                <a:solidFill>
                  <a:srgbClr val="333333"/>
                </a:solidFill>
                <a:latin typeface="Arial"/>
                <a:ea typeface="ＭＳ Ｐゴシック"/>
              </a:endParaRPr>
            </a:p>
          </p:txBody>
        </p:sp>
      </p:grpSp>
      <p:sp>
        <p:nvSpPr>
          <p:cNvPr id="190" name="Rectangle 189"/>
          <p:cNvSpPr/>
          <p:nvPr/>
        </p:nvSpPr>
        <p:spPr>
          <a:xfrm>
            <a:off x="1230645" y="4086359"/>
            <a:ext cx="6682711" cy="369332"/>
          </a:xfrm>
          <a:prstGeom prst="rect">
            <a:avLst/>
          </a:prstGeom>
        </p:spPr>
        <p:txBody>
          <a:bodyPr wrap="square">
            <a:spAutoFit/>
          </a:bodyPr>
          <a:lstStyle/>
          <a:p>
            <a:pPr algn="ctr" defTabSz="457189"/>
            <a:r>
              <a:rPr lang="ja-JP" altLang="en-US" dirty="0">
                <a:solidFill>
                  <a:srgbClr val="049FD9"/>
                </a:solidFill>
                <a:latin typeface="Arial"/>
                <a:ea typeface="ＭＳ Ｐゴシック"/>
              </a:rPr>
              <a:t>データ漏洩とランサムウェアの暗号化を阻止</a:t>
            </a:r>
          </a:p>
        </p:txBody>
      </p:sp>
      <p:grpSp>
        <p:nvGrpSpPr>
          <p:cNvPr id="191" name="Group 190"/>
          <p:cNvGrpSpPr/>
          <p:nvPr/>
        </p:nvGrpSpPr>
        <p:grpSpPr>
          <a:xfrm>
            <a:off x="2807021" y="1902330"/>
            <a:ext cx="165052" cy="179316"/>
            <a:chOff x="6562985" y="1082506"/>
            <a:chExt cx="204378" cy="222040"/>
          </a:xfrm>
          <a:solidFill>
            <a:schemeClr val="bg1"/>
          </a:solidFill>
        </p:grpSpPr>
        <p:sp>
          <p:nvSpPr>
            <p:cNvPr id="192" name="Freeform 191"/>
            <p:cNvSpPr>
              <a:spLocks/>
            </p:cNvSpPr>
            <p:nvPr/>
          </p:nvSpPr>
          <p:spPr bwMode="auto">
            <a:xfrm>
              <a:off x="6562985" y="1153876"/>
              <a:ext cx="98044" cy="150670"/>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514418"/>
              <a:endParaRPr lang="en-US" sz="1050" dirty="0">
                <a:solidFill>
                  <a:srgbClr val="FFFFFF"/>
                </a:solidFill>
                <a:latin typeface="CiscoSansTT Light"/>
                <a:ea typeface="小塚ゴシック Pro L"/>
                <a:cs typeface="CiscoSansTT Light"/>
              </a:endParaRPr>
            </a:p>
          </p:txBody>
        </p:sp>
        <p:sp>
          <p:nvSpPr>
            <p:cNvPr id="193" name="Freeform 192"/>
            <p:cNvSpPr>
              <a:spLocks/>
            </p:cNvSpPr>
            <p:nvPr/>
          </p:nvSpPr>
          <p:spPr bwMode="auto">
            <a:xfrm>
              <a:off x="6669680" y="1153876"/>
              <a:ext cx="97683" cy="150670"/>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514418"/>
              <a:endParaRPr lang="en-US" sz="1050" dirty="0">
                <a:solidFill>
                  <a:srgbClr val="FFFFFF"/>
                </a:solidFill>
                <a:latin typeface="CiscoSansTT Light"/>
                <a:ea typeface="小塚ゴシック Pro L"/>
                <a:cs typeface="CiscoSansTT Light"/>
              </a:endParaRPr>
            </a:p>
          </p:txBody>
        </p:sp>
        <p:sp>
          <p:nvSpPr>
            <p:cNvPr id="194" name="Freeform 193"/>
            <p:cNvSpPr>
              <a:spLocks/>
            </p:cNvSpPr>
            <p:nvPr/>
          </p:nvSpPr>
          <p:spPr bwMode="auto">
            <a:xfrm>
              <a:off x="6595065" y="1082506"/>
              <a:ext cx="139496" cy="76777"/>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514418"/>
              <a:endParaRPr lang="en-US" sz="1050" dirty="0">
                <a:solidFill>
                  <a:srgbClr val="FFFFFF"/>
                </a:solidFill>
                <a:latin typeface="CiscoSansTT Light"/>
                <a:ea typeface="小塚ゴシック Pro L"/>
                <a:cs typeface="CiscoSansTT Light"/>
              </a:endParaRPr>
            </a:p>
          </p:txBody>
        </p:sp>
      </p:grpSp>
      <p:grpSp>
        <p:nvGrpSpPr>
          <p:cNvPr id="195" name="Group 194"/>
          <p:cNvGrpSpPr>
            <a:grpSpLocks noChangeAspect="1"/>
          </p:cNvGrpSpPr>
          <p:nvPr/>
        </p:nvGrpSpPr>
        <p:grpSpPr>
          <a:xfrm>
            <a:off x="6060980" y="1808728"/>
            <a:ext cx="373350" cy="299835"/>
            <a:chOff x="4248457" y="1569371"/>
            <a:chExt cx="647084" cy="519664"/>
          </a:xfrm>
        </p:grpSpPr>
        <p:sp>
          <p:nvSpPr>
            <p:cNvPr id="196" name="Freeform 20"/>
            <p:cNvSpPr>
              <a:spLocks noChangeArrowheads="1"/>
            </p:cNvSpPr>
            <p:nvPr/>
          </p:nvSpPr>
          <p:spPr bwMode="auto">
            <a:xfrm rot="10800000">
              <a:off x="4248457" y="1834354"/>
              <a:ext cx="647084" cy="70274"/>
            </a:xfrm>
            <a:custGeom>
              <a:avLst/>
              <a:gdLst>
                <a:gd name="T0" fmla="*/ 2437 w 2438"/>
                <a:gd name="T1" fmla="*/ 0 h 477"/>
                <a:gd name="T2" fmla="*/ 1960 w 2438"/>
                <a:gd name="T3" fmla="*/ 476 h 477"/>
                <a:gd name="T4" fmla="*/ 477 w 2438"/>
                <a:gd name="T5" fmla="*/ 476 h 477"/>
                <a:gd name="T6" fmla="*/ 0 w 2438"/>
                <a:gd name="T7" fmla="*/ 0 h 477"/>
              </a:gdLst>
              <a:ahLst/>
              <a:cxnLst>
                <a:cxn ang="0">
                  <a:pos x="T0" y="T1"/>
                </a:cxn>
                <a:cxn ang="0">
                  <a:pos x="T2" y="T3"/>
                </a:cxn>
                <a:cxn ang="0">
                  <a:pos x="T4" y="T5"/>
                </a:cxn>
                <a:cxn ang="0">
                  <a:pos x="T6" y="T7"/>
                </a:cxn>
              </a:cxnLst>
              <a:rect l="0" t="0" r="r" b="b"/>
              <a:pathLst>
                <a:path w="2438" h="477">
                  <a:moveTo>
                    <a:pt x="2437" y="0"/>
                  </a:moveTo>
                  <a:cubicBezTo>
                    <a:pt x="2437" y="262"/>
                    <a:pt x="2222" y="476"/>
                    <a:pt x="1960" y="476"/>
                  </a:cubicBezTo>
                  <a:lnTo>
                    <a:pt x="477" y="476"/>
                  </a:lnTo>
                  <a:cubicBezTo>
                    <a:pt x="215" y="476"/>
                    <a:pt x="0" y="262"/>
                    <a:pt x="0" y="0"/>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189"/>
              <a:endParaRPr lang="en-US">
                <a:solidFill>
                  <a:srgbClr val="333333"/>
                </a:solidFill>
                <a:latin typeface="Arial"/>
                <a:ea typeface="ＭＳ Ｐゴシック"/>
              </a:endParaRPr>
            </a:p>
          </p:txBody>
        </p:sp>
        <p:sp>
          <p:nvSpPr>
            <p:cNvPr id="197" name="Freeform 21"/>
            <p:cNvSpPr>
              <a:spLocks noChangeArrowheads="1"/>
            </p:cNvSpPr>
            <p:nvPr/>
          </p:nvSpPr>
          <p:spPr bwMode="auto">
            <a:xfrm>
              <a:off x="4344958" y="1569371"/>
              <a:ext cx="454084" cy="266806"/>
            </a:xfrm>
            <a:custGeom>
              <a:avLst/>
              <a:gdLst>
                <a:gd name="T0" fmla="*/ 1096 w 1590"/>
                <a:gd name="T1" fmla="*/ 137 h 1282"/>
                <a:gd name="T2" fmla="*/ 495 w 1590"/>
                <a:gd name="T3" fmla="*/ 140 h 1282"/>
                <a:gd name="T4" fmla="*/ 0 w 1590"/>
                <a:gd name="T5" fmla="*/ 1281 h 1282"/>
                <a:gd name="T6" fmla="*/ 1589 w 1590"/>
                <a:gd name="T7" fmla="*/ 1281 h 1282"/>
                <a:gd name="T8" fmla="*/ 1096 w 1590"/>
                <a:gd name="T9" fmla="*/ 137 h 1282"/>
              </a:gdLst>
              <a:ahLst/>
              <a:cxnLst>
                <a:cxn ang="0">
                  <a:pos x="T0" y="T1"/>
                </a:cxn>
                <a:cxn ang="0">
                  <a:pos x="T2" y="T3"/>
                </a:cxn>
                <a:cxn ang="0">
                  <a:pos x="T4" y="T5"/>
                </a:cxn>
                <a:cxn ang="0">
                  <a:pos x="T6" y="T7"/>
                </a:cxn>
                <a:cxn ang="0">
                  <a:pos x="T8" y="T9"/>
                </a:cxn>
              </a:cxnLst>
              <a:rect l="0" t="0" r="r" b="b"/>
              <a:pathLst>
                <a:path w="1590" h="1282">
                  <a:moveTo>
                    <a:pt x="1096" y="137"/>
                  </a:moveTo>
                  <a:cubicBezTo>
                    <a:pt x="752" y="259"/>
                    <a:pt x="834" y="259"/>
                    <a:pt x="495" y="140"/>
                  </a:cubicBezTo>
                  <a:cubicBezTo>
                    <a:pt x="117" y="5"/>
                    <a:pt x="297" y="659"/>
                    <a:pt x="0" y="1281"/>
                  </a:cubicBezTo>
                  <a:lnTo>
                    <a:pt x="1589" y="1281"/>
                  </a:lnTo>
                  <a:cubicBezTo>
                    <a:pt x="1205" y="656"/>
                    <a:pt x="1486" y="0"/>
                    <a:pt x="1096" y="137"/>
                  </a:cubicBezTo>
                </a:path>
              </a:pathLst>
            </a:custGeom>
            <a:solidFill>
              <a:schemeClr val="bg1">
                <a:lumMod val="75000"/>
              </a:schemeClr>
            </a:solidFill>
            <a:ln w="25400" cap="rnd">
              <a:solidFill>
                <a:schemeClr val="bg1">
                  <a:lumMod val="75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89"/>
              <a:endParaRPr lang="en-US">
                <a:solidFill>
                  <a:srgbClr val="333333"/>
                </a:solidFill>
                <a:latin typeface="Arial"/>
                <a:ea typeface="ＭＳ Ｐゴシック"/>
              </a:endParaRPr>
            </a:p>
          </p:txBody>
        </p:sp>
        <p:sp>
          <p:nvSpPr>
            <p:cNvPr id="198" name="Freeform 23"/>
            <p:cNvSpPr>
              <a:spLocks noChangeArrowheads="1"/>
            </p:cNvSpPr>
            <p:nvPr/>
          </p:nvSpPr>
          <p:spPr bwMode="auto">
            <a:xfrm>
              <a:off x="4338727" y="1926083"/>
              <a:ext cx="198840" cy="162952"/>
            </a:xfrm>
            <a:custGeom>
              <a:avLst/>
              <a:gdLst>
                <a:gd name="T0" fmla="*/ 901 w 902"/>
                <a:gd name="T1" fmla="*/ 264 h 742"/>
                <a:gd name="T2" fmla="*/ 424 w 902"/>
                <a:gd name="T3" fmla="*/ 741 h 742"/>
                <a:gd name="T4" fmla="*/ 0 w 902"/>
                <a:gd name="T5" fmla="*/ 264 h 742"/>
                <a:gd name="T6" fmla="*/ 265 w 902"/>
                <a:gd name="T7" fmla="*/ 0 h 742"/>
                <a:gd name="T8" fmla="*/ 742 w 902"/>
                <a:gd name="T9" fmla="*/ 0 h 742"/>
                <a:gd name="T10" fmla="*/ 901 w 902"/>
                <a:gd name="T11" fmla="*/ 158 h 742"/>
                <a:gd name="T12" fmla="*/ 901 w 902"/>
                <a:gd name="T13" fmla="*/ 264 h 742"/>
              </a:gdLst>
              <a:ahLst/>
              <a:cxnLst>
                <a:cxn ang="0">
                  <a:pos x="T0" y="T1"/>
                </a:cxn>
                <a:cxn ang="0">
                  <a:pos x="T2" y="T3"/>
                </a:cxn>
                <a:cxn ang="0">
                  <a:pos x="T4" y="T5"/>
                </a:cxn>
                <a:cxn ang="0">
                  <a:pos x="T6" y="T7"/>
                </a:cxn>
                <a:cxn ang="0">
                  <a:pos x="T8" y="T9"/>
                </a:cxn>
                <a:cxn ang="0">
                  <a:pos x="T10" y="T11"/>
                </a:cxn>
                <a:cxn ang="0">
                  <a:pos x="T12" y="T13"/>
                </a:cxn>
              </a:cxnLst>
              <a:rect l="0" t="0" r="r" b="b"/>
              <a:pathLst>
                <a:path w="902" h="742">
                  <a:moveTo>
                    <a:pt x="901" y="264"/>
                  </a:moveTo>
                  <a:cubicBezTo>
                    <a:pt x="901" y="527"/>
                    <a:pt x="686" y="741"/>
                    <a:pt x="424" y="741"/>
                  </a:cubicBezTo>
                  <a:cubicBezTo>
                    <a:pt x="162" y="741"/>
                    <a:pt x="0" y="527"/>
                    <a:pt x="0" y="264"/>
                  </a:cubicBezTo>
                  <a:cubicBezTo>
                    <a:pt x="0" y="119"/>
                    <a:pt x="119" y="0"/>
                    <a:pt x="265" y="0"/>
                  </a:cubicBezTo>
                  <a:lnTo>
                    <a:pt x="742" y="0"/>
                  </a:lnTo>
                  <a:cubicBezTo>
                    <a:pt x="829" y="0"/>
                    <a:pt x="901" y="71"/>
                    <a:pt x="901" y="158"/>
                  </a:cubicBezTo>
                  <a:lnTo>
                    <a:pt x="901" y="264"/>
                  </a:lnTo>
                </a:path>
              </a:pathLst>
            </a:custGeom>
            <a:solidFill>
              <a:schemeClr val="bg1">
                <a:lumMod val="75000"/>
              </a:schemeClr>
            </a:solidFill>
            <a:ln w="25400" cap="flat">
              <a:solidFill>
                <a:schemeClr val="bg1">
                  <a:lumMod val="75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89"/>
              <a:endParaRPr lang="en-US">
                <a:solidFill>
                  <a:srgbClr val="333333"/>
                </a:solidFill>
                <a:latin typeface="Arial"/>
                <a:ea typeface="ＭＳ Ｐゴシック"/>
              </a:endParaRPr>
            </a:p>
          </p:txBody>
        </p:sp>
        <p:sp>
          <p:nvSpPr>
            <p:cNvPr id="199" name="Freeform 24"/>
            <p:cNvSpPr>
              <a:spLocks noChangeArrowheads="1"/>
            </p:cNvSpPr>
            <p:nvPr/>
          </p:nvSpPr>
          <p:spPr bwMode="auto">
            <a:xfrm>
              <a:off x="4606434" y="1926083"/>
              <a:ext cx="198840" cy="162952"/>
            </a:xfrm>
            <a:custGeom>
              <a:avLst/>
              <a:gdLst>
                <a:gd name="T0" fmla="*/ 0 w 902"/>
                <a:gd name="T1" fmla="*/ 264 h 742"/>
                <a:gd name="T2" fmla="*/ 477 w 902"/>
                <a:gd name="T3" fmla="*/ 741 h 742"/>
                <a:gd name="T4" fmla="*/ 901 w 902"/>
                <a:gd name="T5" fmla="*/ 264 h 742"/>
                <a:gd name="T6" fmla="*/ 636 w 902"/>
                <a:gd name="T7" fmla="*/ 0 h 742"/>
                <a:gd name="T8" fmla="*/ 159 w 902"/>
                <a:gd name="T9" fmla="*/ 0 h 742"/>
                <a:gd name="T10" fmla="*/ 0 w 902"/>
                <a:gd name="T11" fmla="*/ 158 h 742"/>
                <a:gd name="T12" fmla="*/ 0 w 902"/>
                <a:gd name="T13" fmla="*/ 264 h 742"/>
              </a:gdLst>
              <a:ahLst/>
              <a:cxnLst>
                <a:cxn ang="0">
                  <a:pos x="T0" y="T1"/>
                </a:cxn>
                <a:cxn ang="0">
                  <a:pos x="T2" y="T3"/>
                </a:cxn>
                <a:cxn ang="0">
                  <a:pos x="T4" y="T5"/>
                </a:cxn>
                <a:cxn ang="0">
                  <a:pos x="T6" y="T7"/>
                </a:cxn>
                <a:cxn ang="0">
                  <a:pos x="T8" y="T9"/>
                </a:cxn>
                <a:cxn ang="0">
                  <a:pos x="T10" y="T11"/>
                </a:cxn>
                <a:cxn ang="0">
                  <a:pos x="T12" y="T13"/>
                </a:cxn>
              </a:cxnLst>
              <a:rect l="0" t="0" r="r" b="b"/>
              <a:pathLst>
                <a:path w="902" h="742">
                  <a:moveTo>
                    <a:pt x="0" y="264"/>
                  </a:moveTo>
                  <a:cubicBezTo>
                    <a:pt x="0" y="527"/>
                    <a:pt x="215" y="741"/>
                    <a:pt x="477" y="741"/>
                  </a:cubicBezTo>
                  <a:cubicBezTo>
                    <a:pt x="739" y="741"/>
                    <a:pt x="901" y="527"/>
                    <a:pt x="901" y="264"/>
                  </a:cubicBezTo>
                  <a:cubicBezTo>
                    <a:pt x="901" y="119"/>
                    <a:pt x="782" y="0"/>
                    <a:pt x="636" y="0"/>
                  </a:cubicBezTo>
                  <a:lnTo>
                    <a:pt x="159" y="0"/>
                  </a:lnTo>
                  <a:cubicBezTo>
                    <a:pt x="72" y="0"/>
                    <a:pt x="0" y="71"/>
                    <a:pt x="0" y="158"/>
                  </a:cubicBezTo>
                  <a:lnTo>
                    <a:pt x="0" y="264"/>
                  </a:lnTo>
                </a:path>
              </a:pathLst>
            </a:custGeom>
            <a:solidFill>
              <a:schemeClr val="bg1">
                <a:lumMod val="75000"/>
              </a:schemeClr>
            </a:solidFill>
            <a:ln w="25400" cap="flat">
              <a:solidFill>
                <a:schemeClr val="bg1">
                  <a:lumMod val="75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89"/>
              <a:endParaRPr lang="en-US">
                <a:solidFill>
                  <a:srgbClr val="333333"/>
                </a:solidFill>
                <a:latin typeface="Arial"/>
                <a:ea typeface="ＭＳ Ｐゴシック"/>
              </a:endParaRPr>
            </a:p>
          </p:txBody>
        </p:sp>
        <p:sp>
          <p:nvSpPr>
            <p:cNvPr id="200" name="Freeform 25"/>
            <p:cNvSpPr>
              <a:spLocks noChangeArrowheads="1"/>
            </p:cNvSpPr>
            <p:nvPr/>
          </p:nvSpPr>
          <p:spPr bwMode="auto">
            <a:xfrm>
              <a:off x="4303809" y="1926083"/>
              <a:ext cx="23279" cy="23279"/>
            </a:xfrm>
            <a:custGeom>
              <a:avLst/>
              <a:gdLst>
                <a:gd name="T0" fmla="*/ 0 w 107"/>
                <a:gd name="T1" fmla="*/ 105 h 106"/>
                <a:gd name="T2" fmla="*/ 106 w 107"/>
                <a:gd name="T3" fmla="*/ 0 h 106"/>
              </a:gdLst>
              <a:ahLst/>
              <a:cxnLst>
                <a:cxn ang="0">
                  <a:pos x="T0" y="T1"/>
                </a:cxn>
                <a:cxn ang="0">
                  <a:pos x="T2" y="T3"/>
                </a:cxn>
              </a:cxnLst>
              <a:rect l="0" t="0" r="r" b="b"/>
              <a:pathLst>
                <a:path w="107" h="106">
                  <a:moveTo>
                    <a:pt x="0" y="105"/>
                  </a:moveTo>
                  <a:cubicBezTo>
                    <a:pt x="0" y="47"/>
                    <a:pt x="48" y="0"/>
                    <a:pt x="106" y="0"/>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189"/>
              <a:endParaRPr lang="en-US">
                <a:solidFill>
                  <a:srgbClr val="333333"/>
                </a:solidFill>
                <a:latin typeface="Arial"/>
                <a:ea typeface="ＭＳ Ｐゴシック"/>
              </a:endParaRPr>
            </a:p>
          </p:txBody>
        </p:sp>
        <p:sp>
          <p:nvSpPr>
            <p:cNvPr id="201" name="Freeform 26"/>
            <p:cNvSpPr>
              <a:spLocks noChangeArrowheads="1"/>
            </p:cNvSpPr>
            <p:nvPr/>
          </p:nvSpPr>
          <p:spPr bwMode="auto">
            <a:xfrm>
              <a:off x="4815944" y="1926083"/>
              <a:ext cx="23279" cy="23279"/>
            </a:xfrm>
            <a:custGeom>
              <a:avLst/>
              <a:gdLst>
                <a:gd name="T0" fmla="*/ 106 w 107"/>
                <a:gd name="T1" fmla="*/ 105 h 106"/>
                <a:gd name="T2" fmla="*/ 0 w 107"/>
                <a:gd name="T3" fmla="*/ 0 h 106"/>
              </a:gdLst>
              <a:ahLst/>
              <a:cxnLst>
                <a:cxn ang="0">
                  <a:pos x="T0" y="T1"/>
                </a:cxn>
                <a:cxn ang="0">
                  <a:pos x="T2" y="T3"/>
                </a:cxn>
              </a:cxnLst>
              <a:rect l="0" t="0" r="r" b="b"/>
              <a:pathLst>
                <a:path w="107" h="106">
                  <a:moveTo>
                    <a:pt x="106" y="105"/>
                  </a:moveTo>
                  <a:cubicBezTo>
                    <a:pt x="106" y="47"/>
                    <a:pt x="58" y="0"/>
                    <a:pt x="0" y="0"/>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189"/>
              <a:endParaRPr lang="en-US">
                <a:solidFill>
                  <a:srgbClr val="333333"/>
                </a:solidFill>
                <a:latin typeface="Arial"/>
                <a:ea typeface="ＭＳ Ｐゴシック"/>
              </a:endParaRPr>
            </a:p>
          </p:txBody>
        </p:sp>
        <p:sp>
          <p:nvSpPr>
            <p:cNvPr id="202" name="Freeform 27"/>
            <p:cNvSpPr>
              <a:spLocks noChangeArrowheads="1"/>
            </p:cNvSpPr>
            <p:nvPr/>
          </p:nvSpPr>
          <p:spPr bwMode="auto">
            <a:xfrm>
              <a:off x="4536597" y="1902805"/>
              <a:ext cx="69836" cy="58197"/>
            </a:xfrm>
            <a:custGeom>
              <a:avLst/>
              <a:gdLst>
                <a:gd name="T0" fmla="*/ 0 w 318"/>
                <a:gd name="T1" fmla="*/ 264 h 265"/>
                <a:gd name="T2" fmla="*/ 0 w 318"/>
                <a:gd name="T3" fmla="*/ 159 h 265"/>
                <a:gd name="T4" fmla="*/ 159 w 318"/>
                <a:gd name="T5" fmla="*/ 0 h 265"/>
                <a:gd name="T6" fmla="*/ 317 w 318"/>
                <a:gd name="T7" fmla="*/ 159 h 265"/>
                <a:gd name="T8" fmla="*/ 317 w 318"/>
                <a:gd name="T9" fmla="*/ 264 h 265"/>
              </a:gdLst>
              <a:ahLst/>
              <a:cxnLst>
                <a:cxn ang="0">
                  <a:pos x="T0" y="T1"/>
                </a:cxn>
                <a:cxn ang="0">
                  <a:pos x="T2" y="T3"/>
                </a:cxn>
                <a:cxn ang="0">
                  <a:pos x="T4" y="T5"/>
                </a:cxn>
                <a:cxn ang="0">
                  <a:pos x="T6" y="T7"/>
                </a:cxn>
                <a:cxn ang="0">
                  <a:pos x="T8" y="T9"/>
                </a:cxn>
              </a:cxnLst>
              <a:rect l="0" t="0" r="r" b="b"/>
              <a:pathLst>
                <a:path w="318" h="265">
                  <a:moveTo>
                    <a:pt x="0" y="264"/>
                  </a:moveTo>
                  <a:lnTo>
                    <a:pt x="0" y="159"/>
                  </a:lnTo>
                  <a:cubicBezTo>
                    <a:pt x="0" y="71"/>
                    <a:pt x="72" y="0"/>
                    <a:pt x="159" y="0"/>
                  </a:cubicBezTo>
                  <a:cubicBezTo>
                    <a:pt x="247" y="0"/>
                    <a:pt x="317" y="71"/>
                    <a:pt x="317" y="159"/>
                  </a:cubicBezTo>
                  <a:lnTo>
                    <a:pt x="317" y="264"/>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189"/>
              <a:endParaRPr lang="en-US">
                <a:solidFill>
                  <a:srgbClr val="333333"/>
                </a:solidFill>
                <a:latin typeface="Arial"/>
                <a:ea typeface="ＭＳ Ｐゴシック"/>
              </a:endParaRPr>
            </a:p>
          </p:txBody>
        </p:sp>
      </p:grpSp>
    </p:spTree>
    <p:extLst>
      <p:ext uri="{BB962C8B-B14F-4D97-AF65-F5344CB8AC3E}">
        <p14:creationId xmlns:p14="http://schemas.microsoft.com/office/powerpoint/2010/main" val="4852642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500"/>
                                        <p:tgtEl>
                                          <p:spTgt spid="162"/>
                                        </p:tgtEl>
                                      </p:cBhvr>
                                    </p:animEffect>
                                  </p:childTnLst>
                                </p:cTn>
                              </p:par>
                              <p:par>
                                <p:cTn id="8" presetID="10" presetClass="entr" presetSubtype="0" fill="hold"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fade">
                                      <p:cBhvr>
                                        <p:cTn id="10" dur="500"/>
                                        <p:tgtEl>
                                          <p:spTgt spid="195"/>
                                        </p:tgtEl>
                                      </p:cBhvr>
                                    </p:animEffect>
                                  </p:childTnLst>
                                </p:cTn>
                              </p:par>
                              <p:par>
                                <p:cTn id="11" presetID="10" presetClass="exit" presetSubtype="0" fill="hold" nodeType="withEffect">
                                  <p:stCondLst>
                                    <p:cond delay="0"/>
                                  </p:stCondLst>
                                  <p:childTnLst>
                                    <p:animEffect transition="out" filter="fade">
                                      <p:cBhvr>
                                        <p:cTn id="12" dur="500"/>
                                        <p:tgtEl>
                                          <p:spTgt spid="173"/>
                                        </p:tgtEl>
                                      </p:cBhvr>
                                    </p:animEffect>
                                    <p:set>
                                      <p:cBhvr>
                                        <p:cTn id="13" dur="1" fill="hold">
                                          <p:stCondLst>
                                            <p:cond delay="499"/>
                                          </p:stCondLst>
                                        </p:cTn>
                                        <p:tgtEl>
                                          <p:spTgt spid="17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53"/>
                                        </p:tgtEl>
                                      </p:cBhvr>
                                    </p:animEffect>
                                    <p:set>
                                      <p:cBhvr>
                                        <p:cTn id="16" dur="1" fill="hold">
                                          <p:stCondLst>
                                            <p:cond delay="499"/>
                                          </p:stCondLst>
                                        </p:cTn>
                                        <p:tgtEl>
                                          <p:spTgt spid="153"/>
                                        </p:tgtEl>
                                        <p:attrNameLst>
                                          <p:attrName>style.visibility</p:attrName>
                                        </p:attrNameLst>
                                      </p:cBhvr>
                                      <p:to>
                                        <p:strVal val="hidden"/>
                                      </p:to>
                                    </p:set>
                                  </p:childTnLst>
                                </p:cTn>
                              </p:par>
                              <p:par>
                                <p:cTn id="17" presetID="20" presetClass="entr" presetSubtype="0" fill="hold" grpId="0" nodeType="withEffect">
                                  <p:stCondLst>
                                    <p:cond delay="0"/>
                                  </p:stCondLst>
                                  <p:childTnLst>
                                    <p:set>
                                      <p:cBhvr>
                                        <p:cTn id="18" dur="1" fill="hold">
                                          <p:stCondLst>
                                            <p:cond delay="0"/>
                                          </p:stCondLst>
                                        </p:cTn>
                                        <p:tgtEl>
                                          <p:spTgt spid="172"/>
                                        </p:tgtEl>
                                        <p:attrNameLst>
                                          <p:attrName>style.visibility</p:attrName>
                                        </p:attrNameLst>
                                      </p:cBhvr>
                                      <p:to>
                                        <p:strVal val="visible"/>
                                      </p:to>
                                    </p:set>
                                    <p:animEffect transition="in" filter="wedge">
                                      <p:cBhvr>
                                        <p:cTn id="19" dur="1000"/>
                                        <p:tgtEl>
                                          <p:spTgt spid="172"/>
                                        </p:tgtEl>
                                      </p:cBhvr>
                                    </p:animEffect>
                                  </p:childTnLst>
                                </p:cTn>
                              </p:par>
                              <p:par>
                                <p:cTn id="20" presetID="10" presetClass="entr" presetSubtype="0" fill="hold" nodeType="withEffect">
                                  <p:stCondLst>
                                    <p:cond delay="800"/>
                                  </p:stCondLst>
                                  <p:childTnLst>
                                    <p:set>
                                      <p:cBhvr>
                                        <p:cTn id="21" dur="1" fill="hold">
                                          <p:stCondLst>
                                            <p:cond delay="0"/>
                                          </p:stCondLst>
                                        </p:cTn>
                                        <p:tgtEl>
                                          <p:spTgt spid="187"/>
                                        </p:tgtEl>
                                        <p:attrNameLst>
                                          <p:attrName>style.visibility</p:attrName>
                                        </p:attrNameLst>
                                      </p:cBhvr>
                                      <p:to>
                                        <p:strVal val="visible"/>
                                      </p:to>
                                    </p:set>
                                    <p:animEffect transition="in" filter="fade">
                                      <p:cBhvr>
                                        <p:cTn id="22" dur="500"/>
                                        <p:tgtEl>
                                          <p:spTgt spid="187"/>
                                        </p:tgtEl>
                                      </p:cBhvr>
                                    </p:animEffect>
                                  </p:childTnLst>
                                </p:cTn>
                              </p:par>
                              <p:par>
                                <p:cTn id="23" presetID="10" presetClass="entr" presetSubtype="0" fill="hold" grpId="0" nodeType="withEffect">
                                  <p:stCondLst>
                                    <p:cond delay="800"/>
                                  </p:stCondLst>
                                  <p:childTnLst>
                                    <p:set>
                                      <p:cBhvr>
                                        <p:cTn id="24" dur="1" fill="hold">
                                          <p:stCondLst>
                                            <p:cond delay="0"/>
                                          </p:stCondLst>
                                        </p:cTn>
                                        <p:tgtEl>
                                          <p:spTgt spid="190"/>
                                        </p:tgtEl>
                                        <p:attrNameLst>
                                          <p:attrName>style.visibility</p:attrName>
                                        </p:attrNameLst>
                                      </p:cBhvr>
                                      <p:to>
                                        <p:strVal val="visible"/>
                                      </p:to>
                                    </p:set>
                                    <p:animEffect transition="in" filter="fade">
                                      <p:cBhvr>
                                        <p:cTn id="25"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62" grpId="0" animBg="1"/>
      <p:bldP spid="172" grpId="0" animBg="1"/>
      <p:bldP spid="19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Arial"/>
                <a:ea typeface="ＭＳ Ｐゴシック"/>
              </a:rPr>
              <a:t>マルウェアはただ発生するだけではない</a:t>
            </a:r>
            <a:endParaRPr lang="ja-JP" altLang="en-US" dirty="0">
              <a:latin typeface="Arial"/>
              <a:ea typeface="ＭＳ Ｐゴシック"/>
            </a:endParaRPr>
          </a:p>
        </p:txBody>
      </p:sp>
      <p:sp>
        <p:nvSpPr>
          <p:cNvPr id="3" name="Text Placeholder 2"/>
          <p:cNvSpPr>
            <a:spLocks noGrp="1"/>
          </p:cNvSpPr>
          <p:nvPr>
            <p:ph type="body" sz="quarter" idx="11"/>
          </p:nvPr>
        </p:nvSpPr>
        <p:spPr/>
        <p:txBody>
          <a:bodyPr/>
          <a:lstStyle/>
          <a:p>
            <a:r>
              <a:rPr lang="ja-JP" altLang="en-US" dirty="0" smtClean="0">
                <a:latin typeface="Arial"/>
                <a:ea typeface="ＭＳ Ｐゴシック"/>
              </a:rPr>
              <a:t>攻撃を発動前に検出するインテリジェンス</a:t>
            </a:r>
            <a:endParaRPr lang="ja-JP" altLang="en-US" dirty="0">
              <a:latin typeface="Arial"/>
              <a:ea typeface="ＭＳ Ｐゴシック"/>
            </a:endParaRPr>
          </a:p>
        </p:txBody>
      </p:sp>
      <p:grpSp>
        <p:nvGrpSpPr>
          <p:cNvPr id="4" name="Group 3"/>
          <p:cNvGrpSpPr/>
          <p:nvPr/>
        </p:nvGrpSpPr>
        <p:grpSpPr>
          <a:xfrm>
            <a:off x="2366701" y="1991063"/>
            <a:ext cx="1945165" cy="2276060"/>
            <a:chOff x="538406" y="2143463"/>
            <a:chExt cx="1945165" cy="2276060"/>
          </a:xfrm>
        </p:grpSpPr>
        <p:sp>
          <p:nvSpPr>
            <p:cNvPr id="5" name="TextBox 4"/>
            <p:cNvSpPr txBox="1"/>
            <p:nvPr/>
          </p:nvSpPr>
          <p:spPr>
            <a:xfrm>
              <a:off x="586142" y="2796823"/>
              <a:ext cx="890629" cy="246221"/>
            </a:xfrm>
            <a:prstGeom prst="rect">
              <a:avLst/>
            </a:prstGeom>
            <a:noFill/>
            <a:effectLst>
              <a:outerShdw blurRad="50800" dist="50800" dir="5400000" sx="95000" sy="95000" algn="ctr" rotWithShape="0">
                <a:srgbClr val="000000">
                  <a:alpha val="43137"/>
                </a:srgbClr>
              </a:outerShdw>
            </a:effectLst>
          </p:spPr>
          <p:txBody>
            <a:bodyPr wrap="none" lIns="45720" rIns="45720" rtlCol="0">
              <a:spAutoFit/>
            </a:bodyPr>
            <a:lstStyle/>
            <a:p>
              <a:pPr algn="ctr">
                <a:spcAft>
                  <a:spcPts val="1200"/>
                </a:spcAft>
              </a:pPr>
              <a:r>
                <a:rPr lang="ja-JP" altLang="en-US" sz="1000" dirty="0" smtClean="0">
                  <a:latin typeface="Arial"/>
                  <a:ea typeface="ＭＳ Ｐゴシック"/>
                </a:rPr>
                <a:t>ランサムウェア</a:t>
              </a:r>
            </a:p>
          </p:txBody>
        </p:sp>
        <p:sp>
          <p:nvSpPr>
            <p:cNvPr id="6" name="TextBox 5"/>
            <p:cNvSpPr txBox="1"/>
            <p:nvPr/>
          </p:nvSpPr>
          <p:spPr>
            <a:xfrm>
              <a:off x="1614330" y="2796823"/>
              <a:ext cx="770404" cy="246221"/>
            </a:xfrm>
            <a:prstGeom prst="rect">
              <a:avLst/>
            </a:prstGeom>
            <a:noFill/>
            <a:effectLst>
              <a:outerShdw blurRad="50800" dist="50800" dir="5400000" sx="95000" sy="95000" algn="ctr" rotWithShape="0">
                <a:srgbClr val="000000">
                  <a:alpha val="43137"/>
                </a:srgbClr>
              </a:outerShdw>
            </a:effectLst>
          </p:spPr>
          <p:txBody>
            <a:bodyPr wrap="none" lIns="45720" rIns="45720" rtlCol="0">
              <a:spAutoFit/>
            </a:bodyPr>
            <a:lstStyle/>
            <a:p>
              <a:pPr algn="ctr">
                <a:spcAft>
                  <a:spcPts val="1200"/>
                </a:spcAft>
              </a:pPr>
              <a:r>
                <a:rPr lang="en-US" altLang="ja-JP" sz="1000" dirty="0" smtClean="0">
                  <a:latin typeface="Arial"/>
                  <a:ea typeface="ＭＳ Ｐゴシック"/>
                </a:rPr>
                <a:t>Web </a:t>
              </a:r>
              <a:r>
                <a:rPr lang="ja-JP" altLang="en-US" sz="1000" dirty="0" smtClean="0">
                  <a:latin typeface="Arial"/>
                  <a:ea typeface="ＭＳ Ｐゴシック"/>
                </a:rPr>
                <a:t>サーバ</a:t>
              </a:r>
            </a:p>
          </p:txBody>
        </p:sp>
        <p:sp>
          <p:nvSpPr>
            <p:cNvPr id="7" name="Rectangle 6"/>
            <p:cNvSpPr/>
            <p:nvPr/>
          </p:nvSpPr>
          <p:spPr>
            <a:xfrm>
              <a:off x="547418" y="2143463"/>
              <a:ext cx="1936153" cy="1945165"/>
            </a:xfrm>
            <a:prstGeom prst="rect">
              <a:avLst/>
            </a:prstGeom>
            <a:noFill/>
            <a:ln w="508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8" name="TextBox 7"/>
            <p:cNvSpPr txBox="1"/>
            <p:nvPr/>
          </p:nvSpPr>
          <p:spPr>
            <a:xfrm>
              <a:off x="591421" y="3687270"/>
              <a:ext cx="880071" cy="400110"/>
            </a:xfrm>
            <a:prstGeom prst="rect">
              <a:avLst/>
            </a:prstGeom>
            <a:noFill/>
            <a:effectLst>
              <a:outerShdw blurRad="50800" dist="50800" dir="5400000" sx="95000" sy="95000" algn="ctr" rotWithShape="0">
                <a:srgbClr val="000000">
                  <a:alpha val="43137"/>
                </a:srgbClr>
              </a:outerShdw>
            </a:effectLst>
          </p:spPr>
          <p:txBody>
            <a:bodyPr wrap="square" lIns="45720" rIns="45720" rtlCol="0">
              <a:spAutoFit/>
            </a:bodyPr>
            <a:lstStyle/>
            <a:p>
              <a:pPr algn="ctr">
                <a:spcAft>
                  <a:spcPts val="1200"/>
                </a:spcAft>
              </a:pPr>
              <a:r>
                <a:rPr lang="ja-JP" altLang="en-US" sz="1000" dirty="0" smtClean="0">
                  <a:latin typeface="Arial"/>
                  <a:ea typeface="ＭＳ Ｐゴシック"/>
                </a:rPr>
                <a:t>電子メールの配信</a:t>
              </a:r>
            </a:p>
          </p:txBody>
        </p:sp>
        <p:sp>
          <p:nvSpPr>
            <p:cNvPr id="9" name="TextBox 8"/>
            <p:cNvSpPr txBox="1"/>
            <p:nvPr/>
          </p:nvSpPr>
          <p:spPr>
            <a:xfrm>
              <a:off x="1639979" y="3773769"/>
              <a:ext cx="719108" cy="246221"/>
            </a:xfrm>
            <a:prstGeom prst="rect">
              <a:avLst/>
            </a:prstGeom>
            <a:noFill/>
            <a:effectLst>
              <a:outerShdw blurRad="50800" dist="50800" dir="5400000" sx="95000" sy="95000" algn="ctr" rotWithShape="0">
                <a:srgbClr val="000000">
                  <a:alpha val="43137"/>
                </a:srgbClr>
              </a:outerShdw>
            </a:effectLst>
          </p:spPr>
          <p:txBody>
            <a:bodyPr wrap="none" lIns="45720" rIns="45720" rtlCol="0">
              <a:spAutoFit/>
            </a:bodyPr>
            <a:lstStyle/>
            <a:p>
              <a:pPr algn="ctr">
                <a:spcAft>
                  <a:spcPts val="1200"/>
                </a:spcAft>
              </a:pPr>
              <a:r>
                <a:rPr lang="ja-JP" altLang="en-US" sz="1000" dirty="0" smtClean="0">
                  <a:latin typeface="Arial"/>
                  <a:ea typeface="ＭＳ Ｐゴシック"/>
                </a:rPr>
                <a:t>ドメイン</a:t>
              </a:r>
              <a:r>
                <a:rPr lang="en-US" altLang="ja-JP" sz="1000" dirty="0" smtClean="0">
                  <a:latin typeface="Arial"/>
                  <a:ea typeface="ＭＳ Ｐゴシック"/>
                </a:rPr>
                <a:t> / IP</a:t>
              </a:r>
              <a:endParaRPr lang="en-US" altLang="ja-JP" sz="1000" dirty="0" smtClean="0">
                <a:latin typeface="Arial"/>
                <a:ea typeface="ＭＳ Ｐゴシック"/>
              </a:endParaRPr>
            </a:p>
          </p:txBody>
        </p:sp>
        <p:cxnSp>
          <p:nvCxnSpPr>
            <p:cNvPr id="10" name="Straight Connector 9"/>
            <p:cNvCxnSpPr>
              <a:stCxn id="28" idx="0"/>
              <a:endCxn id="28" idx="2"/>
            </p:cNvCxnSpPr>
            <p:nvPr/>
          </p:nvCxnSpPr>
          <p:spPr>
            <a:xfrm>
              <a:off x="1515495" y="2143463"/>
              <a:ext cx="0" cy="1945165"/>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a:off x="1510989" y="2143463"/>
              <a:ext cx="0" cy="1945165"/>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05153" y="4142524"/>
              <a:ext cx="620683" cy="276999"/>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1200"/>
                </a:spcAft>
              </a:pPr>
              <a:r>
                <a:rPr lang="ja-JP" altLang="en-US" sz="1200" b="1" dirty="0" smtClean="0">
                  <a:latin typeface="Arial"/>
                  <a:ea typeface="ＭＳ Ｐゴシック"/>
                </a:rPr>
                <a:t>攻撃 </a:t>
              </a:r>
              <a:r>
                <a:rPr lang="en-US" altLang="ja-JP" sz="1200" b="1" dirty="0" smtClean="0">
                  <a:latin typeface="Arial"/>
                  <a:ea typeface="ＭＳ Ｐゴシック"/>
                </a:rPr>
                <a:t>1</a:t>
              </a:r>
            </a:p>
          </p:txBody>
        </p:sp>
        <p:grpSp>
          <p:nvGrpSpPr>
            <p:cNvPr id="13" name="Group 12"/>
            <p:cNvGrpSpPr/>
            <p:nvPr/>
          </p:nvGrpSpPr>
          <p:grpSpPr>
            <a:xfrm>
              <a:off x="1775590" y="2444249"/>
              <a:ext cx="447886" cy="354374"/>
              <a:chOff x="3547270" y="2444249"/>
              <a:chExt cx="447886" cy="354374"/>
            </a:xfrm>
            <a:solidFill>
              <a:schemeClr val="tx1"/>
            </a:solidFill>
          </p:grpSpPr>
          <p:sp>
            <p:nvSpPr>
              <p:cNvPr id="34" name="Freeform 33"/>
              <p:cNvSpPr>
                <a:spLocks noChangeArrowheads="1"/>
              </p:cNvSpPr>
              <p:nvPr/>
            </p:nvSpPr>
            <p:spPr bwMode="auto">
              <a:xfrm>
                <a:off x="3547270" y="2574680"/>
                <a:ext cx="447886" cy="223943"/>
              </a:xfrm>
              <a:custGeom>
                <a:avLst/>
                <a:gdLst>
                  <a:gd name="T0" fmla="*/ 0 w 6525"/>
                  <a:gd name="T1" fmla="*/ 1496 h 3263"/>
                  <a:gd name="T2" fmla="*/ 135 w 6525"/>
                  <a:gd name="T3" fmla="*/ 1631 h 3263"/>
                  <a:gd name="T4" fmla="*/ 3262 w 6525"/>
                  <a:gd name="T5" fmla="*/ 1631 h 3263"/>
                  <a:gd name="T6" fmla="*/ 3262 w 6525"/>
                  <a:gd name="T7" fmla="*/ 2991 h 3263"/>
                  <a:gd name="T8" fmla="*/ 1496 w 6525"/>
                  <a:gd name="T9" fmla="*/ 2991 h 3263"/>
                  <a:gd name="T10" fmla="*/ 1360 w 6525"/>
                  <a:gd name="T11" fmla="*/ 3127 h 3263"/>
                  <a:gd name="T12" fmla="*/ 1496 w 6525"/>
                  <a:gd name="T13" fmla="*/ 3262 h 3263"/>
                  <a:gd name="T14" fmla="*/ 5029 w 6525"/>
                  <a:gd name="T15" fmla="*/ 3262 h 3263"/>
                  <a:gd name="T16" fmla="*/ 5164 w 6525"/>
                  <a:gd name="T17" fmla="*/ 3127 h 3263"/>
                  <a:gd name="T18" fmla="*/ 5029 w 6525"/>
                  <a:gd name="T19" fmla="*/ 2991 h 3263"/>
                  <a:gd name="T20" fmla="*/ 3533 w 6525"/>
                  <a:gd name="T21" fmla="*/ 2991 h 3263"/>
                  <a:gd name="T22" fmla="*/ 3533 w 6525"/>
                  <a:gd name="T23" fmla="*/ 1631 h 3263"/>
                  <a:gd name="T24" fmla="*/ 6389 w 6525"/>
                  <a:gd name="T25" fmla="*/ 1631 h 3263"/>
                  <a:gd name="T26" fmla="*/ 6524 w 6525"/>
                  <a:gd name="T27" fmla="*/ 1496 h 3263"/>
                  <a:gd name="T28" fmla="*/ 6524 w 6525"/>
                  <a:gd name="T29" fmla="*/ 0 h 3263"/>
                  <a:gd name="T30" fmla="*/ 0 w 6525"/>
                  <a:gd name="T31" fmla="*/ 0 h 3263"/>
                  <a:gd name="T32" fmla="*/ 0 w 6525"/>
                  <a:gd name="T33" fmla="*/ 1496 h 3263"/>
                  <a:gd name="T34" fmla="*/ 5438 w 6525"/>
                  <a:gd name="T35" fmla="*/ 409 h 3263"/>
                  <a:gd name="T36" fmla="*/ 5709 w 6525"/>
                  <a:gd name="T37" fmla="*/ 680 h 3263"/>
                  <a:gd name="T38" fmla="*/ 5438 w 6525"/>
                  <a:gd name="T39" fmla="*/ 951 h 3263"/>
                  <a:gd name="T40" fmla="*/ 5167 w 6525"/>
                  <a:gd name="T41" fmla="*/ 680 h 3263"/>
                  <a:gd name="T42" fmla="*/ 5438 w 6525"/>
                  <a:gd name="T43" fmla="*/ 409 h 3263"/>
                  <a:gd name="T44" fmla="*/ 4620 w 6525"/>
                  <a:gd name="T45" fmla="*/ 409 h 3263"/>
                  <a:gd name="T46" fmla="*/ 4890 w 6525"/>
                  <a:gd name="T47" fmla="*/ 680 h 3263"/>
                  <a:gd name="T48" fmla="*/ 4620 w 6525"/>
                  <a:gd name="T49" fmla="*/ 951 h 3263"/>
                  <a:gd name="T50" fmla="*/ 4349 w 6525"/>
                  <a:gd name="T51" fmla="*/ 680 h 3263"/>
                  <a:gd name="T52" fmla="*/ 4620 w 6525"/>
                  <a:gd name="T53" fmla="*/ 409 h 3263"/>
                  <a:gd name="T54" fmla="*/ 3804 w 6525"/>
                  <a:gd name="T55" fmla="*/ 409 h 3263"/>
                  <a:gd name="T56" fmla="*/ 4075 w 6525"/>
                  <a:gd name="T57" fmla="*/ 680 h 3263"/>
                  <a:gd name="T58" fmla="*/ 3804 w 6525"/>
                  <a:gd name="T59" fmla="*/ 951 h 3263"/>
                  <a:gd name="T60" fmla="*/ 3533 w 6525"/>
                  <a:gd name="T61" fmla="*/ 680 h 3263"/>
                  <a:gd name="T62" fmla="*/ 3804 w 6525"/>
                  <a:gd name="T63" fmla="*/ 409 h 3263"/>
                  <a:gd name="T64" fmla="*/ 951 w 6525"/>
                  <a:gd name="T65" fmla="*/ 271 h 3263"/>
                  <a:gd name="T66" fmla="*/ 1360 w 6525"/>
                  <a:gd name="T67" fmla="*/ 680 h 3263"/>
                  <a:gd name="T68" fmla="*/ 951 w 6525"/>
                  <a:gd name="T69" fmla="*/ 1089 h 3263"/>
                  <a:gd name="T70" fmla="*/ 542 w 6525"/>
                  <a:gd name="T71" fmla="*/ 680 h 3263"/>
                  <a:gd name="T72" fmla="*/ 951 w 6525"/>
                  <a:gd name="T73" fmla="*/ 271 h 3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25" h="3263">
                    <a:moveTo>
                      <a:pt x="0" y="1496"/>
                    </a:moveTo>
                    <a:cubicBezTo>
                      <a:pt x="0" y="1572"/>
                      <a:pt x="62" y="1631"/>
                      <a:pt x="135" y="1631"/>
                    </a:cubicBezTo>
                    <a:lnTo>
                      <a:pt x="3262" y="1631"/>
                    </a:lnTo>
                    <a:lnTo>
                      <a:pt x="3262" y="2991"/>
                    </a:lnTo>
                    <a:lnTo>
                      <a:pt x="1496" y="2991"/>
                    </a:lnTo>
                    <a:cubicBezTo>
                      <a:pt x="1419" y="2991"/>
                      <a:pt x="1360" y="3053"/>
                      <a:pt x="1360" y="3127"/>
                    </a:cubicBezTo>
                    <a:cubicBezTo>
                      <a:pt x="1360" y="3203"/>
                      <a:pt x="1422" y="3262"/>
                      <a:pt x="1496" y="3262"/>
                    </a:cubicBezTo>
                    <a:lnTo>
                      <a:pt x="5029" y="3262"/>
                    </a:lnTo>
                    <a:cubicBezTo>
                      <a:pt x="5105" y="3262"/>
                      <a:pt x="5164" y="3200"/>
                      <a:pt x="5164" y="3127"/>
                    </a:cubicBezTo>
                    <a:cubicBezTo>
                      <a:pt x="5164" y="3051"/>
                      <a:pt x="5102" y="2991"/>
                      <a:pt x="5029" y="2991"/>
                    </a:cubicBezTo>
                    <a:lnTo>
                      <a:pt x="3533" y="2991"/>
                    </a:lnTo>
                    <a:lnTo>
                      <a:pt x="3533" y="1631"/>
                    </a:lnTo>
                    <a:lnTo>
                      <a:pt x="6389" y="1631"/>
                    </a:lnTo>
                    <a:cubicBezTo>
                      <a:pt x="6465" y="1631"/>
                      <a:pt x="6524" y="1569"/>
                      <a:pt x="6524" y="1496"/>
                    </a:cubicBezTo>
                    <a:lnTo>
                      <a:pt x="6524" y="0"/>
                    </a:lnTo>
                    <a:lnTo>
                      <a:pt x="0" y="0"/>
                    </a:lnTo>
                    <a:lnTo>
                      <a:pt x="0" y="1496"/>
                    </a:lnTo>
                    <a:close/>
                    <a:moveTo>
                      <a:pt x="5438" y="409"/>
                    </a:moveTo>
                    <a:cubicBezTo>
                      <a:pt x="5588" y="409"/>
                      <a:pt x="5709" y="531"/>
                      <a:pt x="5709" y="680"/>
                    </a:cubicBezTo>
                    <a:cubicBezTo>
                      <a:pt x="5709" y="830"/>
                      <a:pt x="5588" y="951"/>
                      <a:pt x="5438" y="951"/>
                    </a:cubicBezTo>
                    <a:cubicBezTo>
                      <a:pt x="5288" y="951"/>
                      <a:pt x="5167" y="830"/>
                      <a:pt x="5167" y="680"/>
                    </a:cubicBezTo>
                    <a:cubicBezTo>
                      <a:pt x="5164" y="531"/>
                      <a:pt x="5286" y="409"/>
                      <a:pt x="5438" y="409"/>
                    </a:cubicBezTo>
                    <a:close/>
                    <a:moveTo>
                      <a:pt x="4620" y="409"/>
                    </a:moveTo>
                    <a:cubicBezTo>
                      <a:pt x="4769" y="409"/>
                      <a:pt x="4890" y="531"/>
                      <a:pt x="4890" y="680"/>
                    </a:cubicBezTo>
                    <a:cubicBezTo>
                      <a:pt x="4890" y="830"/>
                      <a:pt x="4769" y="951"/>
                      <a:pt x="4620" y="951"/>
                    </a:cubicBezTo>
                    <a:cubicBezTo>
                      <a:pt x="4470" y="951"/>
                      <a:pt x="4349" y="829"/>
                      <a:pt x="4349" y="680"/>
                    </a:cubicBezTo>
                    <a:cubicBezTo>
                      <a:pt x="4349" y="530"/>
                      <a:pt x="4470" y="409"/>
                      <a:pt x="4620" y="409"/>
                    </a:cubicBezTo>
                    <a:close/>
                    <a:moveTo>
                      <a:pt x="3804" y="409"/>
                    </a:moveTo>
                    <a:cubicBezTo>
                      <a:pt x="3954" y="409"/>
                      <a:pt x="4075" y="531"/>
                      <a:pt x="4075" y="680"/>
                    </a:cubicBezTo>
                    <a:cubicBezTo>
                      <a:pt x="4075" y="830"/>
                      <a:pt x="3954" y="951"/>
                      <a:pt x="3804" y="951"/>
                    </a:cubicBezTo>
                    <a:cubicBezTo>
                      <a:pt x="3654" y="951"/>
                      <a:pt x="3533" y="829"/>
                      <a:pt x="3533" y="680"/>
                    </a:cubicBezTo>
                    <a:cubicBezTo>
                      <a:pt x="3533" y="530"/>
                      <a:pt x="3654" y="409"/>
                      <a:pt x="3804" y="409"/>
                    </a:cubicBezTo>
                    <a:close/>
                    <a:moveTo>
                      <a:pt x="951" y="271"/>
                    </a:moveTo>
                    <a:cubicBezTo>
                      <a:pt x="1177" y="271"/>
                      <a:pt x="1360" y="454"/>
                      <a:pt x="1360" y="680"/>
                    </a:cubicBezTo>
                    <a:cubicBezTo>
                      <a:pt x="1360" y="906"/>
                      <a:pt x="1177" y="1089"/>
                      <a:pt x="951" y="1089"/>
                    </a:cubicBezTo>
                    <a:cubicBezTo>
                      <a:pt x="725" y="1089"/>
                      <a:pt x="542" y="906"/>
                      <a:pt x="542" y="680"/>
                    </a:cubicBezTo>
                    <a:cubicBezTo>
                      <a:pt x="542" y="454"/>
                      <a:pt x="725" y="271"/>
                      <a:pt x="951" y="271"/>
                    </a:cubicBezTo>
                    <a:close/>
                  </a:path>
                </a:pathLst>
              </a:custGeom>
              <a:grpFill/>
              <a:ln>
                <a:noFill/>
              </a:ln>
              <a:effectLst/>
            </p:spPr>
            <p:txBody>
              <a:bodyPr wrap="none" anchor="ctr"/>
              <a:lstStyle/>
              <a:p>
                <a:endParaRPr lang="en-US">
                  <a:latin typeface="Arial"/>
                  <a:ea typeface="ＭＳ Ｐゴシック"/>
                </a:endParaRPr>
              </a:p>
            </p:txBody>
          </p:sp>
          <p:sp>
            <p:nvSpPr>
              <p:cNvPr id="35" name="Freeform 34"/>
              <p:cNvSpPr>
                <a:spLocks noChangeArrowheads="1"/>
              </p:cNvSpPr>
              <p:nvPr/>
            </p:nvSpPr>
            <p:spPr bwMode="auto">
              <a:xfrm>
                <a:off x="3603256" y="2612206"/>
                <a:ext cx="18763" cy="18763"/>
              </a:xfrm>
              <a:custGeom>
                <a:avLst/>
                <a:gdLst>
                  <a:gd name="T0" fmla="*/ 136 w 272"/>
                  <a:gd name="T1" fmla="*/ 271 h 272"/>
                  <a:gd name="T2" fmla="*/ 271 w 272"/>
                  <a:gd name="T3" fmla="*/ 135 h 272"/>
                  <a:gd name="T4" fmla="*/ 136 w 272"/>
                  <a:gd name="T5" fmla="*/ 0 h 272"/>
                  <a:gd name="T6" fmla="*/ 0 w 272"/>
                  <a:gd name="T7" fmla="*/ 135 h 272"/>
                  <a:gd name="T8" fmla="*/ 136 w 272"/>
                  <a:gd name="T9" fmla="*/ 271 h 272"/>
                </a:gdLst>
                <a:ahLst/>
                <a:cxnLst>
                  <a:cxn ang="0">
                    <a:pos x="T0" y="T1"/>
                  </a:cxn>
                  <a:cxn ang="0">
                    <a:pos x="T2" y="T3"/>
                  </a:cxn>
                  <a:cxn ang="0">
                    <a:pos x="T4" y="T5"/>
                  </a:cxn>
                  <a:cxn ang="0">
                    <a:pos x="T6" y="T7"/>
                  </a:cxn>
                  <a:cxn ang="0">
                    <a:pos x="T8" y="T9"/>
                  </a:cxn>
                </a:cxnLst>
                <a:rect l="0" t="0" r="r" b="b"/>
                <a:pathLst>
                  <a:path w="272" h="272">
                    <a:moveTo>
                      <a:pt x="136" y="271"/>
                    </a:moveTo>
                    <a:cubicBezTo>
                      <a:pt x="212" y="271"/>
                      <a:pt x="271" y="209"/>
                      <a:pt x="271" y="135"/>
                    </a:cubicBezTo>
                    <a:cubicBezTo>
                      <a:pt x="271" y="59"/>
                      <a:pt x="209" y="0"/>
                      <a:pt x="136" y="0"/>
                    </a:cubicBezTo>
                    <a:cubicBezTo>
                      <a:pt x="60" y="0"/>
                      <a:pt x="0" y="62"/>
                      <a:pt x="0" y="135"/>
                    </a:cubicBezTo>
                    <a:cubicBezTo>
                      <a:pt x="0" y="209"/>
                      <a:pt x="60" y="271"/>
                      <a:pt x="136" y="271"/>
                    </a:cubicBezTo>
                  </a:path>
                </a:pathLst>
              </a:custGeom>
              <a:grpFill/>
              <a:ln>
                <a:noFill/>
              </a:ln>
              <a:effectLst/>
            </p:spPr>
            <p:txBody>
              <a:bodyPr wrap="none" anchor="ctr"/>
              <a:lstStyle/>
              <a:p>
                <a:endParaRPr lang="en-US">
                  <a:latin typeface="Arial"/>
                  <a:ea typeface="ＭＳ Ｐゴシック"/>
                </a:endParaRPr>
              </a:p>
            </p:txBody>
          </p:sp>
          <p:sp>
            <p:nvSpPr>
              <p:cNvPr id="36" name="Freeform 35"/>
              <p:cNvSpPr>
                <a:spLocks noChangeArrowheads="1"/>
              </p:cNvSpPr>
              <p:nvPr/>
            </p:nvSpPr>
            <p:spPr bwMode="auto">
              <a:xfrm>
                <a:off x="3603256" y="2500235"/>
                <a:ext cx="18763" cy="18763"/>
              </a:xfrm>
              <a:custGeom>
                <a:avLst/>
                <a:gdLst>
                  <a:gd name="T0" fmla="*/ 136 w 272"/>
                  <a:gd name="T1" fmla="*/ 0 h 272"/>
                  <a:gd name="T2" fmla="*/ 0 w 272"/>
                  <a:gd name="T3" fmla="*/ 135 h 272"/>
                  <a:gd name="T4" fmla="*/ 136 w 272"/>
                  <a:gd name="T5" fmla="*/ 271 h 272"/>
                  <a:gd name="T6" fmla="*/ 271 w 272"/>
                  <a:gd name="T7" fmla="*/ 135 h 272"/>
                  <a:gd name="T8" fmla="*/ 136 w 272"/>
                  <a:gd name="T9" fmla="*/ 0 h 272"/>
                </a:gdLst>
                <a:ahLst/>
                <a:cxnLst>
                  <a:cxn ang="0">
                    <a:pos x="T0" y="T1"/>
                  </a:cxn>
                  <a:cxn ang="0">
                    <a:pos x="T2" y="T3"/>
                  </a:cxn>
                  <a:cxn ang="0">
                    <a:pos x="T4" y="T5"/>
                  </a:cxn>
                  <a:cxn ang="0">
                    <a:pos x="T6" y="T7"/>
                  </a:cxn>
                  <a:cxn ang="0">
                    <a:pos x="T8" y="T9"/>
                  </a:cxn>
                </a:cxnLst>
                <a:rect l="0" t="0" r="r" b="b"/>
                <a:pathLst>
                  <a:path w="272" h="272">
                    <a:moveTo>
                      <a:pt x="136" y="0"/>
                    </a:moveTo>
                    <a:cubicBezTo>
                      <a:pt x="60" y="0"/>
                      <a:pt x="0" y="62"/>
                      <a:pt x="0" y="135"/>
                    </a:cubicBezTo>
                    <a:cubicBezTo>
                      <a:pt x="0" y="211"/>
                      <a:pt x="62" y="271"/>
                      <a:pt x="136" y="271"/>
                    </a:cubicBezTo>
                    <a:cubicBezTo>
                      <a:pt x="212" y="271"/>
                      <a:pt x="271" y="208"/>
                      <a:pt x="271" y="135"/>
                    </a:cubicBezTo>
                    <a:cubicBezTo>
                      <a:pt x="271" y="59"/>
                      <a:pt x="209" y="0"/>
                      <a:pt x="136" y="0"/>
                    </a:cubicBezTo>
                  </a:path>
                </a:pathLst>
              </a:custGeom>
              <a:grpFill/>
              <a:ln>
                <a:noFill/>
              </a:ln>
              <a:effectLst/>
            </p:spPr>
            <p:txBody>
              <a:bodyPr wrap="none" anchor="ctr"/>
              <a:lstStyle/>
              <a:p>
                <a:endParaRPr lang="en-US">
                  <a:latin typeface="Arial"/>
                  <a:ea typeface="ＭＳ Ｐゴシック"/>
                </a:endParaRPr>
              </a:p>
            </p:txBody>
          </p:sp>
          <p:sp>
            <p:nvSpPr>
              <p:cNvPr id="37" name="Freeform 36"/>
              <p:cNvSpPr>
                <a:spLocks noChangeArrowheads="1"/>
              </p:cNvSpPr>
              <p:nvPr/>
            </p:nvSpPr>
            <p:spPr bwMode="auto">
              <a:xfrm>
                <a:off x="3547270" y="2444249"/>
                <a:ext cx="447886" cy="111971"/>
              </a:xfrm>
              <a:custGeom>
                <a:avLst/>
                <a:gdLst>
                  <a:gd name="T0" fmla="*/ 6389 w 6525"/>
                  <a:gd name="T1" fmla="*/ 0 h 1632"/>
                  <a:gd name="T2" fmla="*/ 135 w 6525"/>
                  <a:gd name="T3" fmla="*/ 0 h 1632"/>
                  <a:gd name="T4" fmla="*/ 0 w 6525"/>
                  <a:gd name="T5" fmla="*/ 135 h 1632"/>
                  <a:gd name="T6" fmla="*/ 0 w 6525"/>
                  <a:gd name="T7" fmla="*/ 1631 h 1632"/>
                  <a:gd name="T8" fmla="*/ 6524 w 6525"/>
                  <a:gd name="T9" fmla="*/ 1631 h 1632"/>
                  <a:gd name="T10" fmla="*/ 6524 w 6525"/>
                  <a:gd name="T11" fmla="*/ 135 h 1632"/>
                  <a:gd name="T12" fmla="*/ 6389 w 6525"/>
                  <a:gd name="T13" fmla="*/ 0 h 1632"/>
                  <a:gd name="T14" fmla="*/ 951 w 6525"/>
                  <a:gd name="T15" fmla="*/ 1357 h 1632"/>
                  <a:gd name="T16" fmla="*/ 542 w 6525"/>
                  <a:gd name="T17" fmla="*/ 948 h 1632"/>
                  <a:gd name="T18" fmla="*/ 951 w 6525"/>
                  <a:gd name="T19" fmla="*/ 539 h 1632"/>
                  <a:gd name="T20" fmla="*/ 1360 w 6525"/>
                  <a:gd name="T21" fmla="*/ 948 h 1632"/>
                  <a:gd name="T22" fmla="*/ 951 w 6525"/>
                  <a:gd name="T23" fmla="*/ 1357 h 1632"/>
                  <a:gd name="T24" fmla="*/ 3804 w 6525"/>
                  <a:gd name="T25" fmla="*/ 1222 h 1632"/>
                  <a:gd name="T26" fmla="*/ 3533 w 6525"/>
                  <a:gd name="T27" fmla="*/ 951 h 1632"/>
                  <a:gd name="T28" fmla="*/ 3804 w 6525"/>
                  <a:gd name="T29" fmla="*/ 680 h 1632"/>
                  <a:gd name="T30" fmla="*/ 4075 w 6525"/>
                  <a:gd name="T31" fmla="*/ 951 h 1632"/>
                  <a:gd name="T32" fmla="*/ 3804 w 6525"/>
                  <a:gd name="T33" fmla="*/ 1222 h 1632"/>
                  <a:gd name="T34" fmla="*/ 4620 w 6525"/>
                  <a:gd name="T35" fmla="*/ 1222 h 1632"/>
                  <a:gd name="T36" fmla="*/ 4349 w 6525"/>
                  <a:gd name="T37" fmla="*/ 951 h 1632"/>
                  <a:gd name="T38" fmla="*/ 4620 w 6525"/>
                  <a:gd name="T39" fmla="*/ 680 h 1632"/>
                  <a:gd name="T40" fmla="*/ 4890 w 6525"/>
                  <a:gd name="T41" fmla="*/ 951 h 1632"/>
                  <a:gd name="T42" fmla="*/ 4620 w 6525"/>
                  <a:gd name="T43" fmla="*/ 1222 h 1632"/>
                  <a:gd name="T44" fmla="*/ 5438 w 6525"/>
                  <a:gd name="T45" fmla="*/ 1222 h 1632"/>
                  <a:gd name="T46" fmla="*/ 5167 w 6525"/>
                  <a:gd name="T47" fmla="*/ 951 h 1632"/>
                  <a:gd name="T48" fmla="*/ 5438 w 6525"/>
                  <a:gd name="T49" fmla="*/ 680 h 1632"/>
                  <a:gd name="T50" fmla="*/ 5709 w 6525"/>
                  <a:gd name="T51" fmla="*/ 951 h 1632"/>
                  <a:gd name="T52" fmla="*/ 5438 w 6525"/>
                  <a:gd name="T53" fmla="*/ 1222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25" h="1632">
                    <a:moveTo>
                      <a:pt x="6389" y="0"/>
                    </a:moveTo>
                    <a:lnTo>
                      <a:pt x="135" y="0"/>
                    </a:lnTo>
                    <a:cubicBezTo>
                      <a:pt x="59" y="0"/>
                      <a:pt x="0" y="62"/>
                      <a:pt x="0" y="135"/>
                    </a:cubicBezTo>
                    <a:lnTo>
                      <a:pt x="0" y="1631"/>
                    </a:lnTo>
                    <a:lnTo>
                      <a:pt x="6524" y="1631"/>
                    </a:lnTo>
                    <a:lnTo>
                      <a:pt x="6524" y="135"/>
                    </a:lnTo>
                    <a:cubicBezTo>
                      <a:pt x="6524" y="59"/>
                      <a:pt x="6462" y="0"/>
                      <a:pt x="6389" y="0"/>
                    </a:cubicBezTo>
                    <a:close/>
                    <a:moveTo>
                      <a:pt x="951" y="1357"/>
                    </a:moveTo>
                    <a:cubicBezTo>
                      <a:pt x="725" y="1357"/>
                      <a:pt x="542" y="1174"/>
                      <a:pt x="542" y="948"/>
                    </a:cubicBezTo>
                    <a:cubicBezTo>
                      <a:pt x="542" y="722"/>
                      <a:pt x="725" y="539"/>
                      <a:pt x="951" y="539"/>
                    </a:cubicBezTo>
                    <a:cubicBezTo>
                      <a:pt x="1177" y="539"/>
                      <a:pt x="1360" y="722"/>
                      <a:pt x="1360" y="948"/>
                    </a:cubicBezTo>
                    <a:cubicBezTo>
                      <a:pt x="1360" y="1174"/>
                      <a:pt x="1177" y="1357"/>
                      <a:pt x="951" y="1357"/>
                    </a:cubicBezTo>
                    <a:close/>
                    <a:moveTo>
                      <a:pt x="3804" y="1222"/>
                    </a:moveTo>
                    <a:cubicBezTo>
                      <a:pt x="3654" y="1222"/>
                      <a:pt x="3533" y="1101"/>
                      <a:pt x="3533" y="951"/>
                    </a:cubicBezTo>
                    <a:cubicBezTo>
                      <a:pt x="3533" y="801"/>
                      <a:pt x="3654" y="680"/>
                      <a:pt x="3804" y="680"/>
                    </a:cubicBezTo>
                    <a:cubicBezTo>
                      <a:pt x="3954" y="680"/>
                      <a:pt x="4075" y="801"/>
                      <a:pt x="4075" y="951"/>
                    </a:cubicBezTo>
                    <a:cubicBezTo>
                      <a:pt x="4075" y="1101"/>
                      <a:pt x="3956" y="1222"/>
                      <a:pt x="3804" y="1222"/>
                    </a:cubicBezTo>
                    <a:close/>
                    <a:moveTo>
                      <a:pt x="4620" y="1222"/>
                    </a:moveTo>
                    <a:cubicBezTo>
                      <a:pt x="4470" y="1222"/>
                      <a:pt x="4349" y="1101"/>
                      <a:pt x="4349" y="951"/>
                    </a:cubicBezTo>
                    <a:cubicBezTo>
                      <a:pt x="4349" y="801"/>
                      <a:pt x="4470" y="680"/>
                      <a:pt x="4620" y="680"/>
                    </a:cubicBezTo>
                    <a:cubicBezTo>
                      <a:pt x="4769" y="680"/>
                      <a:pt x="4890" y="801"/>
                      <a:pt x="4890" y="951"/>
                    </a:cubicBezTo>
                    <a:cubicBezTo>
                      <a:pt x="4890" y="1101"/>
                      <a:pt x="4772" y="1222"/>
                      <a:pt x="4620" y="1222"/>
                    </a:cubicBezTo>
                    <a:close/>
                    <a:moveTo>
                      <a:pt x="5438" y="1222"/>
                    </a:moveTo>
                    <a:cubicBezTo>
                      <a:pt x="5288" y="1222"/>
                      <a:pt x="5167" y="1101"/>
                      <a:pt x="5167" y="951"/>
                    </a:cubicBezTo>
                    <a:cubicBezTo>
                      <a:pt x="5167" y="801"/>
                      <a:pt x="5288" y="680"/>
                      <a:pt x="5438" y="680"/>
                    </a:cubicBezTo>
                    <a:cubicBezTo>
                      <a:pt x="5588" y="680"/>
                      <a:pt x="5709" y="801"/>
                      <a:pt x="5709" y="951"/>
                    </a:cubicBezTo>
                    <a:cubicBezTo>
                      <a:pt x="5709" y="1101"/>
                      <a:pt x="5588" y="1222"/>
                      <a:pt x="5438" y="1222"/>
                    </a:cubicBezTo>
                    <a:close/>
                  </a:path>
                </a:pathLst>
              </a:custGeom>
              <a:grpFill/>
              <a:ln>
                <a:noFill/>
              </a:ln>
              <a:effectLst/>
            </p:spPr>
            <p:txBody>
              <a:bodyPr wrap="none" anchor="ctr"/>
              <a:lstStyle/>
              <a:p>
                <a:endParaRPr lang="en-US">
                  <a:latin typeface="Arial"/>
                  <a:ea typeface="ＭＳ Ｐゴシック"/>
                </a:endParaRPr>
              </a:p>
            </p:txBody>
          </p:sp>
          <p:sp>
            <p:nvSpPr>
              <p:cNvPr id="38" name="Freeform 37"/>
              <p:cNvSpPr>
                <a:spLocks noChangeArrowheads="1"/>
              </p:cNvSpPr>
              <p:nvPr/>
            </p:nvSpPr>
            <p:spPr bwMode="auto">
              <a:xfrm>
                <a:off x="3565730" y="2779860"/>
                <a:ext cx="18763" cy="18763"/>
              </a:xfrm>
              <a:custGeom>
                <a:avLst/>
                <a:gdLst>
                  <a:gd name="T0" fmla="*/ 271 w 272"/>
                  <a:gd name="T1" fmla="*/ 136 h 272"/>
                  <a:gd name="T2" fmla="*/ 253 w 272"/>
                  <a:gd name="T3" fmla="*/ 204 h 272"/>
                  <a:gd name="T4" fmla="*/ 203 w 272"/>
                  <a:gd name="T5" fmla="*/ 253 h 272"/>
                  <a:gd name="T6" fmla="*/ 135 w 272"/>
                  <a:gd name="T7" fmla="*/ 271 h 272"/>
                  <a:gd name="T8" fmla="*/ 67 w 272"/>
                  <a:gd name="T9" fmla="*/ 253 h 272"/>
                  <a:gd name="T10" fmla="*/ 18 w 272"/>
                  <a:gd name="T11" fmla="*/ 204 h 272"/>
                  <a:gd name="T12" fmla="*/ 0 w 272"/>
                  <a:gd name="T13" fmla="*/ 136 h 272"/>
                  <a:gd name="T14" fmla="*/ 18 w 272"/>
                  <a:gd name="T15" fmla="*/ 68 h 272"/>
                  <a:gd name="T16" fmla="*/ 67 w 272"/>
                  <a:gd name="T17" fmla="*/ 19 h 272"/>
                  <a:gd name="T18" fmla="*/ 135 w 272"/>
                  <a:gd name="T19" fmla="*/ 0 h 272"/>
                  <a:gd name="T20" fmla="*/ 203 w 272"/>
                  <a:gd name="T21" fmla="*/ 19 h 272"/>
                  <a:gd name="T22" fmla="*/ 253 w 272"/>
                  <a:gd name="T23" fmla="*/ 68 h 272"/>
                  <a:gd name="T24" fmla="*/ 271 w 272"/>
                  <a:gd name="T25" fmla="*/ 13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72">
                    <a:moveTo>
                      <a:pt x="271" y="136"/>
                    </a:moveTo>
                    <a:cubicBezTo>
                      <a:pt x="271" y="161"/>
                      <a:pt x="265" y="182"/>
                      <a:pt x="253" y="204"/>
                    </a:cubicBezTo>
                    <a:cubicBezTo>
                      <a:pt x="240" y="225"/>
                      <a:pt x="225" y="240"/>
                      <a:pt x="203" y="253"/>
                    </a:cubicBezTo>
                    <a:cubicBezTo>
                      <a:pt x="181" y="265"/>
                      <a:pt x="160" y="271"/>
                      <a:pt x="135" y="271"/>
                    </a:cubicBezTo>
                    <a:cubicBezTo>
                      <a:pt x="110" y="271"/>
                      <a:pt x="88" y="265"/>
                      <a:pt x="67" y="253"/>
                    </a:cubicBezTo>
                    <a:cubicBezTo>
                      <a:pt x="45" y="240"/>
                      <a:pt x="30" y="225"/>
                      <a:pt x="18" y="204"/>
                    </a:cubicBezTo>
                    <a:cubicBezTo>
                      <a:pt x="5" y="182"/>
                      <a:pt x="0" y="161"/>
                      <a:pt x="0" y="136"/>
                    </a:cubicBezTo>
                    <a:cubicBezTo>
                      <a:pt x="0" y="111"/>
                      <a:pt x="5" y="89"/>
                      <a:pt x="18" y="68"/>
                    </a:cubicBezTo>
                    <a:cubicBezTo>
                      <a:pt x="30" y="46"/>
                      <a:pt x="45" y="31"/>
                      <a:pt x="67" y="19"/>
                    </a:cubicBezTo>
                    <a:cubicBezTo>
                      <a:pt x="88" y="6"/>
                      <a:pt x="110" y="0"/>
                      <a:pt x="135" y="0"/>
                    </a:cubicBezTo>
                    <a:cubicBezTo>
                      <a:pt x="160" y="0"/>
                      <a:pt x="181" y="6"/>
                      <a:pt x="203" y="19"/>
                    </a:cubicBezTo>
                    <a:cubicBezTo>
                      <a:pt x="225" y="31"/>
                      <a:pt x="240" y="46"/>
                      <a:pt x="253" y="68"/>
                    </a:cubicBezTo>
                    <a:cubicBezTo>
                      <a:pt x="265" y="89"/>
                      <a:pt x="271" y="111"/>
                      <a:pt x="271" y="136"/>
                    </a:cubicBezTo>
                  </a:path>
                </a:pathLst>
              </a:custGeom>
              <a:grpFill/>
              <a:ln>
                <a:noFill/>
              </a:ln>
              <a:effectLst/>
            </p:spPr>
            <p:txBody>
              <a:bodyPr wrap="none" anchor="ctr"/>
              <a:lstStyle/>
              <a:p>
                <a:endParaRPr lang="en-US">
                  <a:latin typeface="Arial"/>
                  <a:ea typeface="ＭＳ Ｐゴシック"/>
                </a:endParaRPr>
              </a:p>
            </p:txBody>
          </p:sp>
          <p:sp>
            <p:nvSpPr>
              <p:cNvPr id="39" name="Freeform 38"/>
              <p:cNvSpPr>
                <a:spLocks noChangeArrowheads="1"/>
              </p:cNvSpPr>
              <p:nvPr/>
            </p:nvSpPr>
            <p:spPr bwMode="auto">
              <a:xfrm>
                <a:off x="3603256" y="2779860"/>
                <a:ext cx="18763" cy="18763"/>
              </a:xfrm>
              <a:custGeom>
                <a:avLst/>
                <a:gdLst>
                  <a:gd name="T0" fmla="*/ 271 w 272"/>
                  <a:gd name="T1" fmla="*/ 136 h 272"/>
                  <a:gd name="T2" fmla="*/ 253 w 272"/>
                  <a:gd name="T3" fmla="*/ 204 h 272"/>
                  <a:gd name="T4" fmla="*/ 204 w 272"/>
                  <a:gd name="T5" fmla="*/ 253 h 272"/>
                  <a:gd name="T6" fmla="*/ 136 w 272"/>
                  <a:gd name="T7" fmla="*/ 271 h 272"/>
                  <a:gd name="T8" fmla="*/ 68 w 272"/>
                  <a:gd name="T9" fmla="*/ 253 h 272"/>
                  <a:gd name="T10" fmla="*/ 19 w 272"/>
                  <a:gd name="T11" fmla="*/ 204 h 272"/>
                  <a:gd name="T12" fmla="*/ 0 w 272"/>
                  <a:gd name="T13" fmla="*/ 136 h 272"/>
                  <a:gd name="T14" fmla="*/ 19 w 272"/>
                  <a:gd name="T15" fmla="*/ 68 h 272"/>
                  <a:gd name="T16" fmla="*/ 68 w 272"/>
                  <a:gd name="T17" fmla="*/ 19 h 272"/>
                  <a:gd name="T18" fmla="*/ 136 w 272"/>
                  <a:gd name="T19" fmla="*/ 0 h 272"/>
                  <a:gd name="T20" fmla="*/ 204 w 272"/>
                  <a:gd name="T21" fmla="*/ 19 h 272"/>
                  <a:gd name="T22" fmla="*/ 253 w 272"/>
                  <a:gd name="T23" fmla="*/ 68 h 272"/>
                  <a:gd name="T24" fmla="*/ 271 w 272"/>
                  <a:gd name="T25" fmla="*/ 13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72">
                    <a:moveTo>
                      <a:pt x="271" y="136"/>
                    </a:moveTo>
                    <a:cubicBezTo>
                      <a:pt x="271" y="161"/>
                      <a:pt x="265" y="182"/>
                      <a:pt x="253" y="204"/>
                    </a:cubicBezTo>
                    <a:cubicBezTo>
                      <a:pt x="240" y="225"/>
                      <a:pt x="225" y="240"/>
                      <a:pt x="204" y="253"/>
                    </a:cubicBezTo>
                    <a:cubicBezTo>
                      <a:pt x="182" y="265"/>
                      <a:pt x="161" y="271"/>
                      <a:pt x="136" y="271"/>
                    </a:cubicBezTo>
                    <a:cubicBezTo>
                      <a:pt x="111" y="271"/>
                      <a:pt x="89" y="265"/>
                      <a:pt x="68" y="253"/>
                    </a:cubicBezTo>
                    <a:cubicBezTo>
                      <a:pt x="46" y="240"/>
                      <a:pt x="31" y="225"/>
                      <a:pt x="19" y="204"/>
                    </a:cubicBezTo>
                    <a:cubicBezTo>
                      <a:pt x="6" y="182"/>
                      <a:pt x="0" y="161"/>
                      <a:pt x="0" y="136"/>
                    </a:cubicBezTo>
                    <a:cubicBezTo>
                      <a:pt x="0" y="111"/>
                      <a:pt x="6" y="89"/>
                      <a:pt x="19" y="68"/>
                    </a:cubicBezTo>
                    <a:cubicBezTo>
                      <a:pt x="31" y="46"/>
                      <a:pt x="46" y="31"/>
                      <a:pt x="68" y="19"/>
                    </a:cubicBezTo>
                    <a:cubicBezTo>
                      <a:pt x="89" y="6"/>
                      <a:pt x="111" y="0"/>
                      <a:pt x="136" y="0"/>
                    </a:cubicBezTo>
                    <a:cubicBezTo>
                      <a:pt x="161" y="0"/>
                      <a:pt x="182" y="6"/>
                      <a:pt x="204" y="19"/>
                    </a:cubicBezTo>
                    <a:cubicBezTo>
                      <a:pt x="225" y="31"/>
                      <a:pt x="240" y="46"/>
                      <a:pt x="253" y="68"/>
                    </a:cubicBezTo>
                    <a:cubicBezTo>
                      <a:pt x="265" y="89"/>
                      <a:pt x="271" y="111"/>
                      <a:pt x="271" y="136"/>
                    </a:cubicBezTo>
                  </a:path>
                </a:pathLst>
              </a:custGeom>
              <a:grpFill/>
              <a:ln>
                <a:noFill/>
              </a:ln>
              <a:effectLst/>
            </p:spPr>
            <p:txBody>
              <a:bodyPr wrap="none" anchor="ctr"/>
              <a:lstStyle/>
              <a:p>
                <a:endParaRPr lang="en-US">
                  <a:latin typeface="Arial"/>
                  <a:ea typeface="ＭＳ Ｐゴシック"/>
                </a:endParaRPr>
              </a:p>
            </p:txBody>
          </p:sp>
          <p:sp>
            <p:nvSpPr>
              <p:cNvPr id="40" name="Freeform 39"/>
              <p:cNvSpPr>
                <a:spLocks noChangeArrowheads="1"/>
              </p:cNvSpPr>
              <p:nvPr/>
            </p:nvSpPr>
            <p:spPr bwMode="auto">
              <a:xfrm>
                <a:off x="3920408" y="2779860"/>
                <a:ext cx="18763" cy="18763"/>
              </a:xfrm>
              <a:custGeom>
                <a:avLst/>
                <a:gdLst>
                  <a:gd name="T0" fmla="*/ 271 w 272"/>
                  <a:gd name="T1" fmla="*/ 136 h 272"/>
                  <a:gd name="T2" fmla="*/ 253 w 272"/>
                  <a:gd name="T3" fmla="*/ 204 h 272"/>
                  <a:gd name="T4" fmla="*/ 203 w 272"/>
                  <a:gd name="T5" fmla="*/ 253 h 272"/>
                  <a:gd name="T6" fmla="*/ 135 w 272"/>
                  <a:gd name="T7" fmla="*/ 271 h 272"/>
                  <a:gd name="T8" fmla="*/ 68 w 272"/>
                  <a:gd name="T9" fmla="*/ 253 h 272"/>
                  <a:gd name="T10" fmla="*/ 18 w 272"/>
                  <a:gd name="T11" fmla="*/ 204 h 272"/>
                  <a:gd name="T12" fmla="*/ 0 w 272"/>
                  <a:gd name="T13" fmla="*/ 136 h 272"/>
                  <a:gd name="T14" fmla="*/ 18 w 272"/>
                  <a:gd name="T15" fmla="*/ 68 h 272"/>
                  <a:gd name="T16" fmla="*/ 68 w 272"/>
                  <a:gd name="T17" fmla="*/ 19 h 272"/>
                  <a:gd name="T18" fmla="*/ 135 w 272"/>
                  <a:gd name="T19" fmla="*/ 0 h 272"/>
                  <a:gd name="T20" fmla="*/ 203 w 272"/>
                  <a:gd name="T21" fmla="*/ 19 h 272"/>
                  <a:gd name="T22" fmla="*/ 253 w 272"/>
                  <a:gd name="T23" fmla="*/ 68 h 272"/>
                  <a:gd name="T24" fmla="*/ 271 w 272"/>
                  <a:gd name="T25" fmla="*/ 13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72">
                    <a:moveTo>
                      <a:pt x="271" y="136"/>
                    </a:moveTo>
                    <a:cubicBezTo>
                      <a:pt x="271" y="161"/>
                      <a:pt x="265" y="182"/>
                      <a:pt x="253" y="204"/>
                    </a:cubicBezTo>
                    <a:cubicBezTo>
                      <a:pt x="240" y="225"/>
                      <a:pt x="224" y="240"/>
                      <a:pt x="203" y="253"/>
                    </a:cubicBezTo>
                    <a:cubicBezTo>
                      <a:pt x="181" y="265"/>
                      <a:pt x="160" y="271"/>
                      <a:pt x="135" y="271"/>
                    </a:cubicBezTo>
                    <a:cubicBezTo>
                      <a:pt x="110" y="271"/>
                      <a:pt x="89" y="265"/>
                      <a:pt x="68" y="253"/>
                    </a:cubicBezTo>
                    <a:cubicBezTo>
                      <a:pt x="46" y="240"/>
                      <a:pt x="30" y="225"/>
                      <a:pt x="18" y="204"/>
                    </a:cubicBezTo>
                    <a:cubicBezTo>
                      <a:pt x="5" y="182"/>
                      <a:pt x="0" y="161"/>
                      <a:pt x="0" y="136"/>
                    </a:cubicBezTo>
                    <a:cubicBezTo>
                      <a:pt x="0" y="111"/>
                      <a:pt x="5" y="89"/>
                      <a:pt x="18" y="68"/>
                    </a:cubicBezTo>
                    <a:cubicBezTo>
                      <a:pt x="30" y="46"/>
                      <a:pt x="46" y="31"/>
                      <a:pt x="68" y="19"/>
                    </a:cubicBezTo>
                    <a:cubicBezTo>
                      <a:pt x="89" y="6"/>
                      <a:pt x="110" y="0"/>
                      <a:pt x="135" y="0"/>
                    </a:cubicBezTo>
                    <a:cubicBezTo>
                      <a:pt x="160" y="0"/>
                      <a:pt x="181" y="6"/>
                      <a:pt x="203" y="19"/>
                    </a:cubicBezTo>
                    <a:cubicBezTo>
                      <a:pt x="224" y="31"/>
                      <a:pt x="240" y="46"/>
                      <a:pt x="253" y="68"/>
                    </a:cubicBezTo>
                    <a:cubicBezTo>
                      <a:pt x="265" y="89"/>
                      <a:pt x="271" y="111"/>
                      <a:pt x="271" y="136"/>
                    </a:cubicBezTo>
                  </a:path>
                </a:pathLst>
              </a:custGeom>
              <a:grpFill/>
              <a:ln>
                <a:noFill/>
              </a:ln>
              <a:effectLst/>
            </p:spPr>
            <p:txBody>
              <a:bodyPr wrap="none" anchor="ctr"/>
              <a:lstStyle/>
              <a:p>
                <a:endParaRPr lang="en-US">
                  <a:latin typeface="Arial"/>
                  <a:ea typeface="ＭＳ Ｐゴシック"/>
                </a:endParaRPr>
              </a:p>
            </p:txBody>
          </p:sp>
          <p:sp>
            <p:nvSpPr>
              <p:cNvPr id="41" name="Freeform 40"/>
              <p:cNvSpPr>
                <a:spLocks noChangeArrowheads="1"/>
              </p:cNvSpPr>
              <p:nvPr/>
            </p:nvSpPr>
            <p:spPr bwMode="auto">
              <a:xfrm>
                <a:off x="3957630" y="2779860"/>
                <a:ext cx="18763" cy="18763"/>
              </a:xfrm>
              <a:custGeom>
                <a:avLst/>
                <a:gdLst>
                  <a:gd name="T0" fmla="*/ 271 w 272"/>
                  <a:gd name="T1" fmla="*/ 136 h 272"/>
                  <a:gd name="T2" fmla="*/ 253 w 272"/>
                  <a:gd name="T3" fmla="*/ 204 h 272"/>
                  <a:gd name="T4" fmla="*/ 203 w 272"/>
                  <a:gd name="T5" fmla="*/ 253 h 272"/>
                  <a:gd name="T6" fmla="*/ 135 w 272"/>
                  <a:gd name="T7" fmla="*/ 271 h 272"/>
                  <a:gd name="T8" fmla="*/ 68 w 272"/>
                  <a:gd name="T9" fmla="*/ 253 h 272"/>
                  <a:gd name="T10" fmla="*/ 18 w 272"/>
                  <a:gd name="T11" fmla="*/ 204 h 272"/>
                  <a:gd name="T12" fmla="*/ 0 w 272"/>
                  <a:gd name="T13" fmla="*/ 136 h 272"/>
                  <a:gd name="T14" fmla="*/ 18 w 272"/>
                  <a:gd name="T15" fmla="*/ 68 h 272"/>
                  <a:gd name="T16" fmla="*/ 68 w 272"/>
                  <a:gd name="T17" fmla="*/ 19 h 272"/>
                  <a:gd name="T18" fmla="*/ 135 w 272"/>
                  <a:gd name="T19" fmla="*/ 0 h 272"/>
                  <a:gd name="T20" fmla="*/ 203 w 272"/>
                  <a:gd name="T21" fmla="*/ 19 h 272"/>
                  <a:gd name="T22" fmla="*/ 253 w 272"/>
                  <a:gd name="T23" fmla="*/ 68 h 272"/>
                  <a:gd name="T24" fmla="*/ 271 w 272"/>
                  <a:gd name="T25" fmla="*/ 13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72">
                    <a:moveTo>
                      <a:pt x="271" y="136"/>
                    </a:moveTo>
                    <a:cubicBezTo>
                      <a:pt x="271" y="161"/>
                      <a:pt x="265" y="182"/>
                      <a:pt x="253" y="204"/>
                    </a:cubicBezTo>
                    <a:cubicBezTo>
                      <a:pt x="240" y="225"/>
                      <a:pt x="225" y="240"/>
                      <a:pt x="203" y="253"/>
                    </a:cubicBezTo>
                    <a:cubicBezTo>
                      <a:pt x="181" y="265"/>
                      <a:pt x="160" y="271"/>
                      <a:pt x="135" y="271"/>
                    </a:cubicBezTo>
                    <a:cubicBezTo>
                      <a:pt x="110" y="271"/>
                      <a:pt x="89" y="265"/>
                      <a:pt x="68" y="253"/>
                    </a:cubicBezTo>
                    <a:cubicBezTo>
                      <a:pt x="46" y="240"/>
                      <a:pt x="30" y="225"/>
                      <a:pt x="18" y="204"/>
                    </a:cubicBezTo>
                    <a:cubicBezTo>
                      <a:pt x="5" y="182"/>
                      <a:pt x="0" y="161"/>
                      <a:pt x="0" y="136"/>
                    </a:cubicBezTo>
                    <a:cubicBezTo>
                      <a:pt x="0" y="111"/>
                      <a:pt x="5" y="89"/>
                      <a:pt x="18" y="68"/>
                    </a:cubicBezTo>
                    <a:cubicBezTo>
                      <a:pt x="30" y="46"/>
                      <a:pt x="46" y="31"/>
                      <a:pt x="68" y="19"/>
                    </a:cubicBezTo>
                    <a:cubicBezTo>
                      <a:pt x="89" y="6"/>
                      <a:pt x="110" y="0"/>
                      <a:pt x="135" y="0"/>
                    </a:cubicBezTo>
                    <a:cubicBezTo>
                      <a:pt x="160" y="0"/>
                      <a:pt x="181" y="6"/>
                      <a:pt x="203" y="19"/>
                    </a:cubicBezTo>
                    <a:cubicBezTo>
                      <a:pt x="225" y="31"/>
                      <a:pt x="240" y="46"/>
                      <a:pt x="253" y="68"/>
                    </a:cubicBezTo>
                    <a:cubicBezTo>
                      <a:pt x="265" y="89"/>
                      <a:pt x="271" y="111"/>
                      <a:pt x="271" y="136"/>
                    </a:cubicBezTo>
                  </a:path>
                </a:pathLst>
              </a:custGeom>
              <a:grpFill/>
              <a:ln>
                <a:noFill/>
              </a:ln>
              <a:effectLst/>
            </p:spPr>
            <p:txBody>
              <a:bodyPr wrap="none" anchor="ctr"/>
              <a:lstStyle/>
              <a:p>
                <a:endParaRPr lang="en-US">
                  <a:latin typeface="Arial"/>
                  <a:ea typeface="ＭＳ Ｐゴシック"/>
                </a:endParaRPr>
              </a:p>
            </p:txBody>
          </p:sp>
        </p:grpSp>
        <p:grpSp>
          <p:nvGrpSpPr>
            <p:cNvPr id="14" name="Group 13"/>
            <p:cNvGrpSpPr/>
            <p:nvPr/>
          </p:nvGrpSpPr>
          <p:grpSpPr>
            <a:xfrm>
              <a:off x="783975" y="2341680"/>
              <a:ext cx="494962" cy="494968"/>
              <a:chOff x="2555655" y="2341680"/>
              <a:chExt cx="494962" cy="494968"/>
            </a:xfrm>
          </p:grpSpPr>
          <p:sp>
            <p:nvSpPr>
              <p:cNvPr id="30" name="Freeform 361"/>
              <p:cNvSpPr>
                <a:spLocks noChangeArrowheads="1"/>
              </p:cNvSpPr>
              <p:nvPr/>
            </p:nvSpPr>
            <p:spPr bwMode="auto">
              <a:xfrm>
                <a:off x="2555655" y="2341680"/>
                <a:ext cx="494962" cy="494968"/>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chemeClr val="accent4"/>
              </a:solidFill>
              <a:ln>
                <a:noFill/>
              </a:ln>
              <a:effectLst/>
            </p:spPr>
            <p:txBody>
              <a:bodyPr wrap="none" anchor="ctr"/>
              <a:lstStyle/>
              <a:p>
                <a:endParaRPr lang="en-US">
                  <a:latin typeface="Arial"/>
                  <a:ea typeface="ＭＳ Ｐゴシック"/>
                </a:endParaRPr>
              </a:p>
            </p:txBody>
          </p:sp>
          <p:grpSp>
            <p:nvGrpSpPr>
              <p:cNvPr id="31" name="Group 30"/>
              <p:cNvGrpSpPr/>
              <p:nvPr/>
            </p:nvGrpSpPr>
            <p:grpSpPr>
              <a:xfrm>
                <a:off x="2701883" y="2468053"/>
                <a:ext cx="202505" cy="242222"/>
                <a:chOff x="7399338" y="381000"/>
                <a:chExt cx="1966912" cy="2352675"/>
              </a:xfrm>
              <a:solidFill>
                <a:schemeClr val="bg1"/>
              </a:solidFill>
            </p:grpSpPr>
            <p:sp>
              <p:nvSpPr>
                <p:cNvPr id="32" name="Freeform 19"/>
                <p:cNvSpPr>
                  <a:spLocks noChangeArrowheads="1"/>
                </p:cNvSpPr>
                <p:nvPr/>
              </p:nvSpPr>
              <p:spPr bwMode="auto">
                <a:xfrm>
                  <a:off x="7843838" y="381000"/>
                  <a:ext cx="1077912" cy="879475"/>
                </a:xfrm>
                <a:custGeom>
                  <a:avLst/>
                  <a:gdLst>
                    <a:gd name="T0" fmla="*/ 8 w 2995"/>
                    <a:gd name="T1" fmla="*/ 2294 h 2444"/>
                    <a:gd name="T2" fmla="*/ 144 w 2995"/>
                    <a:gd name="T3" fmla="*/ 2443 h 2444"/>
                    <a:gd name="T4" fmla="*/ 2850 w 2995"/>
                    <a:gd name="T5" fmla="*/ 2443 h 2444"/>
                    <a:gd name="T6" fmla="*/ 2986 w 2995"/>
                    <a:gd name="T7" fmla="*/ 2294 h 2444"/>
                    <a:gd name="T8" fmla="*/ 2345 w 2995"/>
                    <a:gd name="T9" fmla="*/ 1219 h 2444"/>
                    <a:gd name="T10" fmla="*/ 2723 w 2995"/>
                    <a:gd name="T11" fmla="*/ 406 h 2444"/>
                    <a:gd name="T12" fmla="*/ 2723 w 2995"/>
                    <a:gd name="T13" fmla="*/ 135 h 2444"/>
                    <a:gd name="T14" fmla="*/ 2588 w 2995"/>
                    <a:gd name="T15" fmla="*/ 0 h 2444"/>
                    <a:gd name="T16" fmla="*/ 2588 w 2995"/>
                    <a:gd name="T17" fmla="*/ 0 h 2444"/>
                    <a:gd name="T18" fmla="*/ 2452 w 2995"/>
                    <a:gd name="T19" fmla="*/ 135 h 2444"/>
                    <a:gd name="T20" fmla="*/ 2452 w 2995"/>
                    <a:gd name="T21" fmla="*/ 406 h 2444"/>
                    <a:gd name="T22" fmla="*/ 2108 w 2995"/>
                    <a:gd name="T23" fmla="*/ 1083 h 2444"/>
                    <a:gd name="T24" fmla="*/ 889 w 2995"/>
                    <a:gd name="T25" fmla="*/ 1083 h 2444"/>
                    <a:gd name="T26" fmla="*/ 545 w 2995"/>
                    <a:gd name="T27" fmla="*/ 406 h 2444"/>
                    <a:gd name="T28" fmla="*/ 545 w 2995"/>
                    <a:gd name="T29" fmla="*/ 135 h 2444"/>
                    <a:gd name="T30" fmla="*/ 409 w 2995"/>
                    <a:gd name="T31" fmla="*/ 0 h 2444"/>
                    <a:gd name="T32" fmla="*/ 409 w 2995"/>
                    <a:gd name="T33" fmla="*/ 0 h 2444"/>
                    <a:gd name="T34" fmla="*/ 274 w 2995"/>
                    <a:gd name="T35" fmla="*/ 135 h 2444"/>
                    <a:gd name="T36" fmla="*/ 274 w 2995"/>
                    <a:gd name="T37" fmla="*/ 409 h 2444"/>
                    <a:gd name="T38" fmla="*/ 652 w 2995"/>
                    <a:gd name="T39" fmla="*/ 1222 h 2444"/>
                    <a:gd name="T40" fmla="*/ 8 w 2995"/>
                    <a:gd name="T41" fmla="*/ 2294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95" h="2444">
                      <a:moveTo>
                        <a:pt x="8" y="2294"/>
                      </a:moveTo>
                      <a:cubicBezTo>
                        <a:pt x="0" y="2376"/>
                        <a:pt x="65" y="2443"/>
                        <a:pt x="144" y="2443"/>
                      </a:cubicBezTo>
                      <a:lnTo>
                        <a:pt x="2850" y="2443"/>
                      </a:lnTo>
                      <a:cubicBezTo>
                        <a:pt x="2929" y="2443"/>
                        <a:pt x="2994" y="2373"/>
                        <a:pt x="2986" y="2294"/>
                      </a:cubicBezTo>
                      <a:cubicBezTo>
                        <a:pt x="2940" y="1848"/>
                        <a:pt x="2695" y="1461"/>
                        <a:pt x="2345" y="1219"/>
                      </a:cubicBezTo>
                      <a:cubicBezTo>
                        <a:pt x="2520" y="990"/>
                        <a:pt x="2720" y="719"/>
                        <a:pt x="2723" y="406"/>
                      </a:cubicBezTo>
                      <a:lnTo>
                        <a:pt x="2723" y="135"/>
                      </a:lnTo>
                      <a:cubicBezTo>
                        <a:pt x="2723" y="59"/>
                        <a:pt x="2664" y="0"/>
                        <a:pt x="2588" y="0"/>
                      </a:cubicBezTo>
                      <a:lnTo>
                        <a:pt x="2588" y="0"/>
                      </a:lnTo>
                      <a:cubicBezTo>
                        <a:pt x="2512" y="0"/>
                        <a:pt x="2452" y="59"/>
                        <a:pt x="2452" y="135"/>
                      </a:cubicBezTo>
                      <a:lnTo>
                        <a:pt x="2452" y="406"/>
                      </a:lnTo>
                      <a:cubicBezTo>
                        <a:pt x="2452" y="654"/>
                        <a:pt x="2255" y="894"/>
                        <a:pt x="2108" y="1083"/>
                      </a:cubicBezTo>
                      <a:cubicBezTo>
                        <a:pt x="1727" y="911"/>
                        <a:pt x="1298" y="897"/>
                        <a:pt x="889" y="1083"/>
                      </a:cubicBezTo>
                      <a:cubicBezTo>
                        <a:pt x="745" y="894"/>
                        <a:pt x="547" y="651"/>
                        <a:pt x="545" y="406"/>
                      </a:cubicBezTo>
                      <a:lnTo>
                        <a:pt x="545" y="135"/>
                      </a:lnTo>
                      <a:cubicBezTo>
                        <a:pt x="545" y="59"/>
                        <a:pt x="482" y="0"/>
                        <a:pt x="409" y="0"/>
                      </a:cubicBezTo>
                      <a:lnTo>
                        <a:pt x="409" y="0"/>
                      </a:lnTo>
                      <a:cubicBezTo>
                        <a:pt x="333" y="0"/>
                        <a:pt x="274" y="62"/>
                        <a:pt x="274" y="135"/>
                      </a:cubicBezTo>
                      <a:lnTo>
                        <a:pt x="274" y="409"/>
                      </a:lnTo>
                      <a:cubicBezTo>
                        <a:pt x="274" y="722"/>
                        <a:pt x="477" y="993"/>
                        <a:pt x="652" y="1222"/>
                      </a:cubicBezTo>
                      <a:cubicBezTo>
                        <a:pt x="299" y="1461"/>
                        <a:pt x="51" y="1848"/>
                        <a:pt x="8" y="229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33" name="Freeform 20"/>
                <p:cNvSpPr>
                  <a:spLocks noChangeArrowheads="1"/>
                </p:cNvSpPr>
                <p:nvPr/>
              </p:nvSpPr>
              <p:spPr bwMode="auto">
                <a:xfrm>
                  <a:off x="7399338" y="1358900"/>
                  <a:ext cx="1966912" cy="1374775"/>
                </a:xfrm>
                <a:custGeom>
                  <a:avLst/>
                  <a:gdLst>
                    <a:gd name="T0" fmla="*/ 4430 w 5465"/>
                    <a:gd name="T1" fmla="*/ 1087 h 3819"/>
                    <a:gd name="T2" fmla="*/ 5218 w 5465"/>
                    <a:gd name="T3" fmla="*/ 1592 h 3819"/>
                    <a:gd name="T4" fmla="*/ 5410 w 5465"/>
                    <a:gd name="T5" fmla="*/ 1592 h 3819"/>
                    <a:gd name="T6" fmla="*/ 5410 w 5465"/>
                    <a:gd name="T7" fmla="*/ 1400 h 3819"/>
                    <a:gd name="T8" fmla="*/ 4430 w 5465"/>
                    <a:gd name="T9" fmla="*/ 816 h 3819"/>
                    <a:gd name="T10" fmla="*/ 4227 w 5465"/>
                    <a:gd name="T11" fmla="*/ 816 h 3819"/>
                    <a:gd name="T12" fmla="*/ 4227 w 5465"/>
                    <a:gd name="T13" fmla="*/ 271 h 3819"/>
                    <a:gd name="T14" fmla="*/ 4430 w 5465"/>
                    <a:gd name="T15" fmla="*/ 271 h 3819"/>
                    <a:gd name="T16" fmla="*/ 5218 w 5465"/>
                    <a:gd name="T17" fmla="*/ 776 h 3819"/>
                    <a:gd name="T18" fmla="*/ 5410 w 5465"/>
                    <a:gd name="T19" fmla="*/ 776 h 3819"/>
                    <a:gd name="T20" fmla="*/ 5410 w 5465"/>
                    <a:gd name="T21" fmla="*/ 584 h 3819"/>
                    <a:gd name="T22" fmla="*/ 4430 w 5465"/>
                    <a:gd name="T23" fmla="*/ 0 h 3819"/>
                    <a:gd name="T24" fmla="*/ 1033 w 5465"/>
                    <a:gd name="T25" fmla="*/ 0 h 3819"/>
                    <a:gd name="T26" fmla="*/ 53 w 5465"/>
                    <a:gd name="T27" fmla="*/ 584 h 3819"/>
                    <a:gd name="T28" fmla="*/ 53 w 5465"/>
                    <a:gd name="T29" fmla="*/ 776 h 3819"/>
                    <a:gd name="T30" fmla="*/ 245 w 5465"/>
                    <a:gd name="T31" fmla="*/ 776 h 3819"/>
                    <a:gd name="T32" fmla="*/ 1033 w 5465"/>
                    <a:gd name="T33" fmla="*/ 271 h 3819"/>
                    <a:gd name="T34" fmla="*/ 1236 w 5465"/>
                    <a:gd name="T35" fmla="*/ 271 h 3819"/>
                    <a:gd name="T36" fmla="*/ 1236 w 5465"/>
                    <a:gd name="T37" fmla="*/ 816 h 3819"/>
                    <a:gd name="T38" fmla="*/ 1033 w 5465"/>
                    <a:gd name="T39" fmla="*/ 816 h 3819"/>
                    <a:gd name="T40" fmla="*/ 53 w 5465"/>
                    <a:gd name="T41" fmla="*/ 1400 h 3819"/>
                    <a:gd name="T42" fmla="*/ 53 w 5465"/>
                    <a:gd name="T43" fmla="*/ 1592 h 3819"/>
                    <a:gd name="T44" fmla="*/ 245 w 5465"/>
                    <a:gd name="T45" fmla="*/ 1592 h 3819"/>
                    <a:gd name="T46" fmla="*/ 1033 w 5465"/>
                    <a:gd name="T47" fmla="*/ 1087 h 3819"/>
                    <a:gd name="T48" fmla="*/ 1236 w 5465"/>
                    <a:gd name="T49" fmla="*/ 1087 h 3819"/>
                    <a:gd name="T50" fmla="*/ 1236 w 5465"/>
                    <a:gd name="T51" fmla="*/ 1631 h 3819"/>
                    <a:gd name="T52" fmla="*/ 1033 w 5465"/>
                    <a:gd name="T53" fmla="*/ 1631 h 3819"/>
                    <a:gd name="T54" fmla="*/ 53 w 5465"/>
                    <a:gd name="T55" fmla="*/ 2215 h 3819"/>
                    <a:gd name="T56" fmla="*/ 53 w 5465"/>
                    <a:gd name="T57" fmla="*/ 2407 h 3819"/>
                    <a:gd name="T58" fmla="*/ 245 w 5465"/>
                    <a:gd name="T59" fmla="*/ 2407 h 3819"/>
                    <a:gd name="T60" fmla="*/ 1033 w 5465"/>
                    <a:gd name="T61" fmla="*/ 1902 h 3819"/>
                    <a:gd name="T62" fmla="*/ 1250 w 5465"/>
                    <a:gd name="T63" fmla="*/ 1902 h 3819"/>
                    <a:gd name="T64" fmla="*/ 2644 w 5465"/>
                    <a:gd name="T65" fmla="*/ 3773 h 3819"/>
                    <a:gd name="T66" fmla="*/ 2819 w 5465"/>
                    <a:gd name="T67" fmla="*/ 3773 h 3819"/>
                    <a:gd name="T68" fmla="*/ 4213 w 5465"/>
                    <a:gd name="T69" fmla="*/ 1902 h 3819"/>
                    <a:gd name="T70" fmla="*/ 4430 w 5465"/>
                    <a:gd name="T71" fmla="*/ 1902 h 3819"/>
                    <a:gd name="T72" fmla="*/ 5218 w 5465"/>
                    <a:gd name="T73" fmla="*/ 2407 h 3819"/>
                    <a:gd name="T74" fmla="*/ 5410 w 5465"/>
                    <a:gd name="T75" fmla="*/ 2407 h 3819"/>
                    <a:gd name="T76" fmla="*/ 5410 w 5465"/>
                    <a:gd name="T77" fmla="*/ 2215 h 3819"/>
                    <a:gd name="T78" fmla="*/ 4430 w 5465"/>
                    <a:gd name="T79" fmla="*/ 1631 h 3819"/>
                    <a:gd name="T80" fmla="*/ 4227 w 5465"/>
                    <a:gd name="T81" fmla="*/ 1631 h 3819"/>
                    <a:gd name="T82" fmla="*/ 4227 w 5465"/>
                    <a:gd name="T83" fmla="*/ 1087 h 3819"/>
                    <a:gd name="T84" fmla="*/ 4430 w 5465"/>
                    <a:gd name="T85" fmla="*/ 1087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65" h="3819">
                      <a:moveTo>
                        <a:pt x="4430" y="1087"/>
                      </a:moveTo>
                      <a:cubicBezTo>
                        <a:pt x="4758" y="1087"/>
                        <a:pt x="4992" y="1363"/>
                        <a:pt x="5218" y="1592"/>
                      </a:cubicBezTo>
                      <a:cubicBezTo>
                        <a:pt x="5271" y="1645"/>
                        <a:pt x="5357" y="1645"/>
                        <a:pt x="5410" y="1592"/>
                      </a:cubicBezTo>
                      <a:cubicBezTo>
                        <a:pt x="5464" y="1538"/>
                        <a:pt x="5463" y="1454"/>
                        <a:pt x="5410" y="1400"/>
                      </a:cubicBezTo>
                      <a:cubicBezTo>
                        <a:pt x="5139" y="1129"/>
                        <a:pt x="4868" y="816"/>
                        <a:pt x="4430" y="816"/>
                      </a:cubicBezTo>
                      <a:lnTo>
                        <a:pt x="4227" y="816"/>
                      </a:lnTo>
                      <a:lnTo>
                        <a:pt x="4227" y="271"/>
                      </a:lnTo>
                      <a:lnTo>
                        <a:pt x="4430" y="271"/>
                      </a:lnTo>
                      <a:cubicBezTo>
                        <a:pt x="4758" y="271"/>
                        <a:pt x="4992" y="548"/>
                        <a:pt x="5218" y="776"/>
                      </a:cubicBezTo>
                      <a:cubicBezTo>
                        <a:pt x="5271" y="830"/>
                        <a:pt x="5357" y="829"/>
                        <a:pt x="5410" y="776"/>
                      </a:cubicBezTo>
                      <a:cubicBezTo>
                        <a:pt x="5464" y="722"/>
                        <a:pt x="5463" y="638"/>
                        <a:pt x="5410" y="584"/>
                      </a:cubicBezTo>
                      <a:cubicBezTo>
                        <a:pt x="5139" y="313"/>
                        <a:pt x="4868" y="0"/>
                        <a:pt x="4430" y="0"/>
                      </a:cubicBezTo>
                      <a:lnTo>
                        <a:pt x="1033" y="0"/>
                      </a:lnTo>
                      <a:cubicBezTo>
                        <a:pt x="595" y="0"/>
                        <a:pt x="324" y="311"/>
                        <a:pt x="53" y="584"/>
                      </a:cubicBezTo>
                      <a:cubicBezTo>
                        <a:pt x="0" y="638"/>
                        <a:pt x="0" y="722"/>
                        <a:pt x="53" y="776"/>
                      </a:cubicBezTo>
                      <a:cubicBezTo>
                        <a:pt x="107" y="829"/>
                        <a:pt x="192" y="830"/>
                        <a:pt x="245" y="776"/>
                      </a:cubicBezTo>
                      <a:cubicBezTo>
                        <a:pt x="471" y="550"/>
                        <a:pt x="705" y="271"/>
                        <a:pt x="1033" y="271"/>
                      </a:cubicBezTo>
                      <a:lnTo>
                        <a:pt x="1236" y="271"/>
                      </a:lnTo>
                      <a:lnTo>
                        <a:pt x="1236" y="816"/>
                      </a:lnTo>
                      <a:lnTo>
                        <a:pt x="1033" y="816"/>
                      </a:lnTo>
                      <a:cubicBezTo>
                        <a:pt x="595" y="816"/>
                        <a:pt x="324" y="1126"/>
                        <a:pt x="53" y="1400"/>
                      </a:cubicBezTo>
                      <a:cubicBezTo>
                        <a:pt x="0" y="1454"/>
                        <a:pt x="0" y="1538"/>
                        <a:pt x="53" y="1592"/>
                      </a:cubicBezTo>
                      <a:cubicBezTo>
                        <a:pt x="107" y="1645"/>
                        <a:pt x="192" y="1645"/>
                        <a:pt x="245" y="1592"/>
                      </a:cubicBezTo>
                      <a:cubicBezTo>
                        <a:pt x="471" y="1366"/>
                        <a:pt x="705" y="1087"/>
                        <a:pt x="1033" y="1087"/>
                      </a:cubicBezTo>
                      <a:lnTo>
                        <a:pt x="1236" y="1087"/>
                      </a:lnTo>
                      <a:lnTo>
                        <a:pt x="1236" y="1631"/>
                      </a:lnTo>
                      <a:lnTo>
                        <a:pt x="1033" y="1631"/>
                      </a:lnTo>
                      <a:cubicBezTo>
                        <a:pt x="595" y="1631"/>
                        <a:pt x="324" y="1942"/>
                        <a:pt x="53" y="2215"/>
                      </a:cubicBezTo>
                      <a:cubicBezTo>
                        <a:pt x="0" y="2269"/>
                        <a:pt x="0" y="2353"/>
                        <a:pt x="53" y="2407"/>
                      </a:cubicBezTo>
                      <a:cubicBezTo>
                        <a:pt x="107" y="2460"/>
                        <a:pt x="192" y="2461"/>
                        <a:pt x="245" y="2407"/>
                      </a:cubicBezTo>
                      <a:cubicBezTo>
                        <a:pt x="471" y="2182"/>
                        <a:pt x="705" y="1902"/>
                        <a:pt x="1033" y="1902"/>
                      </a:cubicBezTo>
                      <a:lnTo>
                        <a:pt x="1250" y="1902"/>
                      </a:lnTo>
                      <a:cubicBezTo>
                        <a:pt x="1383" y="2695"/>
                        <a:pt x="2590" y="3728"/>
                        <a:pt x="2644" y="3773"/>
                      </a:cubicBezTo>
                      <a:cubicBezTo>
                        <a:pt x="2695" y="3816"/>
                        <a:pt x="2768" y="3818"/>
                        <a:pt x="2819" y="3773"/>
                      </a:cubicBezTo>
                      <a:cubicBezTo>
                        <a:pt x="2873" y="3728"/>
                        <a:pt x="4081" y="2695"/>
                        <a:pt x="4213" y="1902"/>
                      </a:cubicBezTo>
                      <a:lnTo>
                        <a:pt x="4430" y="1902"/>
                      </a:lnTo>
                      <a:cubicBezTo>
                        <a:pt x="4758" y="1902"/>
                        <a:pt x="4992" y="2179"/>
                        <a:pt x="5218" y="2407"/>
                      </a:cubicBezTo>
                      <a:cubicBezTo>
                        <a:pt x="5271" y="2461"/>
                        <a:pt x="5357" y="2460"/>
                        <a:pt x="5410" y="2407"/>
                      </a:cubicBezTo>
                      <a:cubicBezTo>
                        <a:pt x="5464" y="2353"/>
                        <a:pt x="5463" y="2269"/>
                        <a:pt x="5410" y="2215"/>
                      </a:cubicBezTo>
                      <a:cubicBezTo>
                        <a:pt x="5139" y="1945"/>
                        <a:pt x="4868" y="1631"/>
                        <a:pt x="4430" y="1631"/>
                      </a:cubicBezTo>
                      <a:lnTo>
                        <a:pt x="4227" y="1631"/>
                      </a:lnTo>
                      <a:lnTo>
                        <a:pt x="4227" y="1087"/>
                      </a:lnTo>
                      <a:lnTo>
                        <a:pt x="4430" y="108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nvGrpSpPr>
            <p:cNvPr id="15" name="Group 14"/>
            <p:cNvGrpSpPr/>
            <p:nvPr/>
          </p:nvGrpSpPr>
          <p:grpSpPr>
            <a:xfrm>
              <a:off x="807380" y="3458371"/>
              <a:ext cx="465316" cy="212571"/>
              <a:chOff x="2579060" y="3458371"/>
              <a:chExt cx="465316" cy="212571"/>
            </a:xfrm>
          </p:grpSpPr>
          <p:sp>
            <p:nvSpPr>
              <p:cNvPr id="26" name="Freeform 1"/>
              <p:cNvSpPr>
                <a:spLocks noChangeArrowheads="1"/>
              </p:cNvSpPr>
              <p:nvPr/>
            </p:nvSpPr>
            <p:spPr bwMode="auto">
              <a:xfrm>
                <a:off x="2579060" y="3458371"/>
                <a:ext cx="115980" cy="19213"/>
              </a:xfrm>
              <a:custGeom>
                <a:avLst/>
                <a:gdLst>
                  <a:gd name="T0" fmla="*/ 243 w 2928"/>
                  <a:gd name="T1" fmla="*/ 486 h 487"/>
                  <a:gd name="T2" fmla="*/ 2684 w 2928"/>
                  <a:gd name="T3" fmla="*/ 486 h 487"/>
                  <a:gd name="T4" fmla="*/ 2927 w 2928"/>
                  <a:gd name="T5" fmla="*/ 243 h 487"/>
                  <a:gd name="T6" fmla="*/ 2684 w 2928"/>
                  <a:gd name="T7" fmla="*/ 0 h 487"/>
                  <a:gd name="T8" fmla="*/ 243 w 2928"/>
                  <a:gd name="T9" fmla="*/ 0 h 487"/>
                  <a:gd name="T10" fmla="*/ 0 w 2928"/>
                  <a:gd name="T11" fmla="*/ 243 h 487"/>
                  <a:gd name="T12" fmla="*/ 243 w 2928"/>
                  <a:gd name="T13" fmla="*/ 486 h 487"/>
                </a:gdLst>
                <a:ahLst/>
                <a:cxnLst>
                  <a:cxn ang="0">
                    <a:pos x="T0" y="T1"/>
                  </a:cxn>
                  <a:cxn ang="0">
                    <a:pos x="T2" y="T3"/>
                  </a:cxn>
                  <a:cxn ang="0">
                    <a:pos x="T4" y="T5"/>
                  </a:cxn>
                  <a:cxn ang="0">
                    <a:pos x="T6" y="T7"/>
                  </a:cxn>
                  <a:cxn ang="0">
                    <a:pos x="T8" y="T9"/>
                  </a:cxn>
                  <a:cxn ang="0">
                    <a:pos x="T10" y="T11"/>
                  </a:cxn>
                  <a:cxn ang="0">
                    <a:pos x="T12" y="T13"/>
                  </a:cxn>
                </a:cxnLst>
                <a:rect l="0" t="0" r="r" b="b"/>
                <a:pathLst>
                  <a:path w="2928" h="487">
                    <a:moveTo>
                      <a:pt x="243" y="486"/>
                    </a:moveTo>
                    <a:lnTo>
                      <a:pt x="2684" y="486"/>
                    </a:lnTo>
                    <a:cubicBezTo>
                      <a:pt x="2820" y="486"/>
                      <a:pt x="2927" y="376"/>
                      <a:pt x="2927" y="243"/>
                    </a:cubicBezTo>
                    <a:cubicBezTo>
                      <a:pt x="2927" y="108"/>
                      <a:pt x="2817" y="0"/>
                      <a:pt x="2684" y="0"/>
                    </a:cubicBezTo>
                    <a:lnTo>
                      <a:pt x="243" y="0"/>
                    </a:lnTo>
                    <a:cubicBezTo>
                      <a:pt x="108" y="0"/>
                      <a:pt x="0" y="110"/>
                      <a:pt x="0" y="243"/>
                    </a:cubicBezTo>
                    <a:cubicBezTo>
                      <a:pt x="0" y="376"/>
                      <a:pt x="108" y="486"/>
                      <a:pt x="243" y="486"/>
                    </a:cubicBezTo>
                  </a:path>
                </a:pathLst>
              </a:custGeom>
              <a:solidFill>
                <a:schemeClr val="tx1"/>
              </a:solidFill>
              <a:ln>
                <a:noFill/>
              </a:ln>
              <a:effectLst/>
            </p:spPr>
            <p:txBody>
              <a:bodyPr wrap="none" anchor="ctr"/>
              <a:lstStyle/>
              <a:p>
                <a:endParaRPr lang="en-US">
                  <a:latin typeface="Arial"/>
                  <a:ea typeface="ＭＳ Ｐゴシック"/>
                </a:endParaRPr>
              </a:p>
            </p:txBody>
          </p:sp>
          <p:sp>
            <p:nvSpPr>
              <p:cNvPr id="27" name="Freeform 2"/>
              <p:cNvSpPr>
                <a:spLocks noChangeArrowheads="1"/>
              </p:cNvSpPr>
              <p:nvPr/>
            </p:nvSpPr>
            <p:spPr bwMode="auto">
              <a:xfrm>
                <a:off x="2579060" y="3632166"/>
                <a:ext cx="57990" cy="19213"/>
              </a:xfrm>
              <a:custGeom>
                <a:avLst/>
                <a:gdLst>
                  <a:gd name="T0" fmla="*/ 1219 w 1463"/>
                  <a:gd name="T1" fmla="*/ 0 h 486"/>
                  <a:gd name="T2" fmla="*/ 243 w 1463"/>
                  <a:gd name="T3" fmla="*/ 0 h 486"/>
                  <a:gd name="T4" fmla="*/ 0 w 1463"/>
                  <a:gd name="T5" fmla="*/ 242 h 486"/>
                  <a:gd name="T6" fmla="*/ 243 w 1463"/>
                  <a:gd name="T7" fmla="*/ 485 h 486"/>
                  <a:gd name="T8" fmla="*/ 1219 w 1463"/>
                  <a:gd name="T9" fmla="*/ 485 h 486"/>
                  <a:gd name="T10" fmla="*/ 1462 w 1463"/>
                  <a:gd name="T11" fmla="*/ 242 h 486"/>
                  <a:gd name="T12" fmla="*/ 1219 w 1463"/>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63" h="486">
                    <a:moveTo>
                      <a:pt x="1219" y="0"/>
                    </a:moveTo>
                    <a:lnTo>
                      <a:pt x="243" y="0"/>
                    </a:lnTo>
                    <a:cubicBezTo>
                      <a:pt x="108" y="0"/>
                      <a:pt x="0" y="110"/>
                      <a:pt x="0" y="242"/>
                    </a:cubicBezTo>
                    <a:cubicBezTo>
                      <a:pt x="0" y="378"/>
                      <a:pt x="110" y="485"/>
                      <a:pt x="243" y="485"/>
                    </a:cubicBezTo>
                    <a:lnTo>
                      <a:pt x="1219" y="485"/>
                    </a:lnTo>
                    <a:cubicBezTo>
                      <a:pt x="1355" y="485"/>
                      <a:pt x="1462" y="375"/>
                      <a:pt x="1462" y="242"/>
                    </a:cubicBezTo>
                    <a:cubicBezTo>
                      <a:pt x="1462" y="110"/>
                      <a:pt x="1355" y="0"/>
                      <a:pt x="1219" y="0"/>
                    </a:cubicBezTo>
                  </a:path>
                </a:pathLst>
              </a:custGeom>
              <a:solidFill>
                <a:schemeClr val="tx1"/>
              </a:solidFill>
              <a:ln>
                <a:noFill/>
              </a:ln>
              <a:effectLst/>
            </p:spPr>
            <p:txBody>
              <a:bodyPr wrap="none" anchor="ctr"/>
              <a:lstStyle/>
              <a:p>
                <a:endParaRPr lang="en-US">
                  <a:latin typeface="Arial"/>
                  <a:ea typeface="ＭＳ Ｐゴシック"/>
                </a:endParaRPr>
              </a:p>
            </p:txBody>
          </p:sp>
          <p:sp>
            <p:nvSpPr>
              <p:cNvPr id="28" name="Freeform 3"/>
              <p:cNvSpPr>
                <a:spLocks noChangeArrowheads="1"/>
              </p:cNvSpPr>
              <p:nvPr/>
            </p:nvSpPr>
            <p:spPr bwMode="auto">
              <a:xfrm>
                <a:off x="2579060" y="3535574"/>
                <a:ext cx="77203" cy="19213"/>
              </a:xfrm>
              <a:custGeom>
                <a:avLst/>
                <a:gdLst>
                  <a:gd name="T0" fmla="*/ 1708 w 1951"/>
                  <a:gd name="T1" fmla="*/ 0 h 485"/>
                  <a:gd name="T2" fmla="*/ 243 w 1951"/>
                  <a:gd name="T3" fmla="*/ 0 h 485"/>
                  <a:gd name="T4" fmla="*/ 0 w 1951"/>
                  <a:gd name="T5" fmla="*/ 241 h 485"/>
                  <a:gd name="T6" fmla="*/ 243 w 1951"/>
                  <a:gd name="T7" fmla="*/ 484 h 485"/>
                  <a:gd name="T8" fmla="*/ 1708 w 1951"/>
                  <a:gd name="T9" fmla="*/ 484 h 485"/>
                  <a:gd name="T10" fmla="*/ 1950 w 1951"/>
                  <a:gd name="T11" fmla="*/ 241 h 485"/>
                  <a:gd name="T12" fmla="*/ 1708 w 1951"/>
                  <a:gd name="T13" fmla="*/ 0 h 485"/>
                </a:gdLst>
                <a:ahLst/>
                <a:cxnLst>
                  <a:cxn ang="0">
                    <a:pos x="T0" y="T1"/>
                  </a:cxn>
                  <a:cxn ang="0">
                    <a:pos x="T2" y="T3"/>
                  </a:cxn>
                  <a:cxn ang="0">
                    <a:pos x="T4" y="T5"/>
                  </a:cxn>
                  <a:cxn ang="0">
                    <a:pos x="T6" y="T7"/>
                  </a:cxn>
                  <a:cxn ang="0">
                    <a:pos x="T8" y="T9"/>
                  </a:cxn>
                  <a:cxn ang="0">
                    <a:pos x="T10" y="T11"/>
                  </a:cxn>
                  <a:cxn ang="0">
                    <a:pos x="T12" y="T13"/>
                  </a:cxn>
                </a:cxnLst>
                <a:rect l="0" t="0" r="r" b="b"/>
                <a:pathLst>
                  <a:path w="1951" h="485">
                    <a:moveTo>
                      <a:pt x="1708" y="0"/>
                    </a:moveTo>
                    <a:lnTo>
                      <a:pt x="243" y="0"/>
                    </a:lnTo>
                    <a:cubicBezTo>
                      <a:pt x="108" y="0"/>
                      <a:pt x="0" y="109"/>
                      <a:pt x="0" y="241"/>
                    </a:cubicBezTo>
                    <a:cubicBezTo>
                      <a:pt x="0" y="377"/>
                      <a:pt x="110" y="484"/>
                      <a:pt x="243" y="484"/>
                    </a:cubicBezTo>
                    <a:lnTo>
                      <a:pt x="1708" y="484"/>
                    </a:lnTo>
                    <a:cubicBezTo>
                      <a:pt x="1843" y="484"/>
                      <a:pt x="1950" y="374"/>
                      <a:pt x="1950" y="241"/>
                    </a:cubicBezTo>
                    <a:cubicBezTo>
                      <a:pt x="1950" y="109"/>
                      <a:pt x="1840" y="0"/>
                      <a:pt x="1708" y="0"/>
                    </a:cubicBezTo>
                  </a:path>
                </a:pathLst>
              </a:custGeom>
              <a:solidFill>
                <a:schemeClr val="tx1"/>
              </a:solidFill>
              <a:ln>
                <a:noFill/>
              </a:ln>
              <a:effectLst/>
            </p:spPr>
            <p:txBody>
              <a:bodyPr wrap="none" anchor="ctr"/>
              <a:lstStyle/>
              <a:p>
                <a:endParaRPr lang="en-US">
                  <a:latin typeface="Arial"/>
                  <a:ea typeface="ＭＳ Ｐゴシック"/>
                </a:endParaRPr>
              </a:p>
            </p:txBody>
          </p:sp>
          <p:sp>
            <p:nvSpPr>
              <p:cNvPr id="29" name="Freeform 4"/>
              <p:cNvSpPr>
                <a:spLocks noChangeArrowheads="1"/>
              </p:cNvSpPr>
              <p:nvPr/>
            </p:nvSpPr>
            <p:spPr bwMode="auto">
              <a:xfrm>
                <a:off x="2673556" y="3458371"/>
                <a:ext cx="370820" cy="212571"/>
              </a:xfrm>
              <a:custGeom>
                <a:avLst/>
                <a:gdLst>
                  <a:gd name="T0" fmla="*/ 9205 w 9364"/>
                  <a:gd name="T1" fmla="*/ 302 h 5367"/>
                  <a:gd name="T2" fmla="*/ 8584 w 9364"/>
                  <a:gd name="T3" fmla="*/ 0 h 5367"/>
                  <a:gd name="T4" fmla="*/ 2729 w 9364"/>
                  <a:gd name="T5" fmla="*/ 0 h 5367"/>
                  <a:gd name="T6" fmla="*/ 1479 w 9364"/>
                  <a:gd name="T7" fmla="*/ 886 h 5367"/>
                  <a:gd name="T8" fmla="*/ 113 w 9364"/>
                  <a:gd name="T9" fmla="*/ 4299 h 5367"/>
                  <a:gd name="T10" fmla="*/ 155 w 9364"/>
                  <a:gd name="T11" fmla="*/ 5064 h 5367"/>
                  <a:gd name="T12" fmla="*/ 776 w 9364"/>
                  <a:gd name="T13" fmla="*/ 5366 h 5367"/>
                  <a:gd name="T14" fmla="*/ 6632 w 9364"/>
                  <a:gd name="T15" fmla="*/ 5366 h 5367"/>
                  <a:gd name="T16" fmla="*/ 7881 w 9364"/>
                  <a:gd name="T17" fmla="*/ 4480 h 5367"/>
                  <a:gd name="T18" fmla="*/ 9247 w 9364"/>
                  <a:gd name="T19" fmla="*/ 1066 h 5367"/>
                  <a:gd name="T20" fmla="*/ 9205 w 9364"/>
                  <a:gd name="T21" fmla="*/ 302 h 5367"/>
                  <a:gd name="T22" fmla="*/ 3163 w 9364"/>
                  <a:gd name="T23" fmla="*/ 3368 h 5367"/>
                  <a:gd name="T24" fmla="*/ 1456 w 9364"/>
                  <a:gd name="T25" fmla="*/ 4587 h 5367"/>
                  <a:gd name="T26" fmla="*/ 1115 w 9364"/>
                  <a:gd name="T27" fmla="*/ 4531 h 5367"/>
                  <a:gd name="T28" fmla="*/ 1171 w 9364"/>
                  <a:gd name="T29" fmla="*/ 4189 h 5367"/>
                  <a:gd name="T30" fmla="*/ 2878 w 9364"/>
                  <a:gd name="T31" fmla="*/ 2970 h 5367"/>
                  <a:gd name="T32" fmla="*/ 3220 w 9364"/>
                  <a:gd name="T33" fmla="*/ 3027 h 5367"/>
                  <a:gd name="T34" fmla="*/ 3163 w 9364"/>
                  <a:gd name="T35" fmla="*/ 3368 h 5367"/>
                  <a:gd name="T36" fmla="*/ 6807 w 9364"/>
                  <a:gd name="T37" fmla="*/ 4598 h 5367"/>
                  <a:gd name="T38" fmla="*/ 6471 w 9364"/>
                  <a:gd name="T39" fmla="*/ 4514 h 5367"/>
                  <a:gd name="T40" fmla="*/ 5737 w 9364"/>
                  <a:gd name="T41" fmla="*/ 3295 h 5367"/>
                  <a:gd name="T42" fmla="*/ 5822 w 9364"/>
                  <a:gd name="T43" fmla="*/ 2959 h 5367"/>
                  <a:gd name="T44" fmla="*/ 6158 w 9364"/>
                  <a:gd name="T45" fmla="*/ 3044 h 5367"/>
                  <a:gd name="T46" fmla="*/ 6891 w 9364"/>
                  <a:gd name="T47" fmla="*/ 4263 h 5367"/>
                  <a:gd name="T48" fmla="*/ 6807 w 9364"/>
                  <a:gd name="T49" fmla="*/ 4598 h 5367"/>
                  <a:gd name="T50" fmla="*/ 8070 w 9364"/>
                  <a:gd name="T51" fmla="*/ 1430 h 5367"/>
                  <a:gd name="T52" fmla="*/ 4608 w 9364"/>
                  <a:gd name="T53" fmla="*/ 3382 h 5367"/>
                  <a:gd name="T54" fmla="*/ 4490 w 9364"/>
                  <a:gd name="T55" fmla="*/ 3413 h 5367"/>
                  <a:gd name="T56" fmla="*/ 4315 w 9364"/>
                  <a:gd name="T57" fmla="*/ 3340 h 5367"/>
                  <a:gd name="T58" fmla="*/ 2413 w 9364"/>
                  <a:gd name="T59" fmla="*/ 1388 h 5367"/>
                  <a:gd name="T60" fmla="*/ 2418 w 9364"/>
                  <a:gd name="T61" fmla="*/ 1044 h 5367"/>
                  <a:gd name="T62" fmla="*/ 2763 w 9364"/>
                  <a:gd name="T63" fmla="*/ 1049 h 5367"/>
                  <a:gd name="T64" fmla="*/ 4535 w 9364"/>
                  <a:gd name="T65" fmla="*/ 2866 h 5367"/>
                  <a:gd name="T66" fmla="*/ 7836 w 9364"/>
                  <a:gd name="T67" fmla="*/ 1007 h 5367"/>
                  <a:gd name="T68" fmla="*/ 8169 w 9364"/>
                  <a:gd name="T69" fmla="*/ 1100 h 5367"/>
                  <a:gd name="T70" fmla="*/ 8070 w 9364"/>
                  <a:gd name="T71" fmla="*/ 1430 h 5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364" h="5367">
                    <a:moveTo>
                      <a:pt x="9205" y="302"/>
                    </a:moveTo>
                    <a:cubicBezTo>
                      <a:pt x="9075" y="110"/>
                      <a:pt x="8849" y="0"/>
                      <a:pt x="8584" y="0"/>
                    </a:cubicBezTo>
                    <a:lnTo>
                      <a:pt x="2729" y="0"/>
                    </a:lnTo>
                    <a:cubicBezTo>
                      <a:pt x="2227" y="0"/>
                      <a:pt x="1676" y="389"/>
                      <a:pt x="1479" y="886"/>
                    </a:cubicBezTo>
                    <a:lnTo>
                      <a:pt x="113" y="4299"/>
                    </a:lnTo>
                    <a:cubicBezTo>
                      <a:pt x="0" y="4579"/>
                      <a:pt x="17" y="4858"/>
                      <a:pt x="155" y="5064"/>
                    </a:cubicBezTo>
                    <a:cubicBezTo>
                      <a:pt x="285" y="5256"/>
                      <a:pt x="511" y="5366"/>
                      <a:pt x="776" y="5366"/>
                    </a:cubicBezTo>
                    <a:lnTo>
                      <a:pt x="6632" y="5366"/>
                    </a:lnTo>
                    <a:cubicBezTo>
                      <a:pt x="7134" y="5366"/>
                      <a:pt x="7683" y="4977"/>
                      <a:pt x="7881" y="4480"/>
                    </a:cubicBezTo>
                    <a:lnTo>
                      <a:pt x="9247" y="1066"/>
                    </a:lnTo>
                    <a:cubicBezTo>
                      <a:pt x="9363" y="787"/>
                      <a:pt x="9346" y="508"/>
                      <a:pt x="9205" y="302"/>
                    </a:cubicBezTo>
                    <a:close/>
                    <a:moveTo>
                      <a:pt x="3163" y="3368"/>
                    </a:moveTo>
                    <a:lnTo>
                      <a:pt x="1456" y="4587"/>
                    </a:lnTo>
                    <a:cubicBezTo>
                      <a:pt x="1346" y="4666"/>
                      <a:pt x="1194" y="4641"/>
                      <a:pt x="1115" y="4531"/>
                    </a:cubicBezTo>
                    <a:cubicBezTo>
                      <a:pt x="1036" y="4421"/>
                      <a:pt x="1061" y="4268"/>
                      <a:pt x="1171" y="4189"/>
                    </a:cubicBezTo>
                    <a:lnTo>
                      <a:pt x="2878" y="2970"/>
                    </a:lnTo>
                    <a:cubicBezTo>
                      <a:pt x="2989" y="2891"/>
                      <a:pt x="3141" y="2917"/>
                      <a:pt x="3220" y="3027"/>
                    </a:cubicBezTo>
                    <a:cubicBezTo>
                      <a:pt x="3299" y="3137"/>
                      <a:pt x="3274" y="3289"/>
                      <a:pt x="3163" y="3368"/>
                    </a:cubicBezTo>
                    <a:close/>
                    <a:moveTo>
                      <a:pt x="6807" y="4598"/>
                    </a:moveTo>
                    <a:cubicBezTo>
                      <a:pt x="6691" y="4669"/>
                      <a:pt x="6542" y="4629"/>
                      <a:pt x="6471" y="4514"/>
                    </a:cubicBezTo>
                    <a:lnTo>
                      <a:pt x="5737" y="3295"/>
                    </a:lnTo>
                    <a:cubicBezTo>
                      <a:pt x="5667" y="3179"/>
                      <a:pt x="5706" y="3029"/>
                      <a:pt x="5822" y="2959"/>
                    </a:cubicBezTo>
                    <a:cubicBezTo>
                      <a:pt x="5938" y="2891"/>
                      <a:pt x="6087" y="2928"/>
                      <a:pt x="6158" y="3044"/>
                    </a:cubicBezTo>
                    <a:lnTo>
                      <a:pt x="6891" y="4263"/>
                    </a:lnTo>
                    <a:cubicBezTo>
                      <a:pt x="6959" y="4378"/>
                      <a:pt x="6922" y="4528"/>
                      <a:pt x="6807" y="4598"/>
                    </a:cubicBezTo>
                    <a:close/>
                    <a:moveTo>
                      <a:pt x="8070" y="1430"/>
                    </a:moveTo>
                    <a:lnTo>
                      <a:pt x="4608" y="3382"/>
                    </a:lnTo>
                    <a:cubicBezTo>
                      <a:pt x="4572" y="3405"/>
                      <a:pt x="4529" y="3413"/>
                      <a:pt x="4490" y="3413"/>
                    </a:cubicBezTo>
                    <a:cubicBezTo>
                      <a:pt x="4425" y="3413"/>
                      <a:pt x="4363" y="3388"/>
                      <a:pt x="4315" y="3340"/>
                    </a:cubicBezTo>
                    <a:lnTo>
                      <a:pt x="2413" y="1388"/>
                    </a:lnTo>
                    <a:cubicBezTo>
                      <a:pt x="2320" y="1292"/>
                      <a:pt x="2320" y="1137"/>
                      <a:pt x="2418" y="1044"/>
                    </a:cubicBezTo>
                    <a:cubicBezTo>
                      <a:pt x="2514" y="951"/>
                      <a:pt x="2670" y="951"/>
                      <a:pt x="2763" y="1049"/>
                    </a:cubicBezTo>
                    <a:lnTo>
                      <a:pt x="4535" y="2866"/>
                    </a:lnTo>
                    <a:lnTo>
                      <a:pt x="7836" y="1007"/>
                    </a:lnTo>
                    <a:cubicBezTo>
                      <a:pt x="7952" y="942"/>
                      <a:pt x="8101" y="982"/>
                      <a:pt x="8169" y="1100"/>
                    </a:cubicBezTo>
                    <a:cubicBezTo>
                      <a:pt x="8228" y="1216"/>
                      <a:pt x="8186" y="1365"/>
                      <a:pt x="8070" y="1430"/>
                    </a:cubicBezTo>
                    <a:close/>
                  </a:path>
                </a:pathLst>
              </a:custGeom>
              <a:solidFill>
                <a:schemeClr val="tx1"/>
              </a:solidFill>
              <a:ln>
                <a:noFill/>
              </a:ln>
              <a:effectLst/>
            </p:spPr>
            <p:txBody>
              <a:bodyPr wrap="none" anchor="ctr"/>
              <a:lstStyle/>
              <a:p>
                <a:endParaRPr lang="en-US">
                  <a:latin typeface="Arial"/>
                  <a:ea typeface="ＭＳ Ｐゴシック"/>
                </a:endParaRPr>
              </a:p>
            </p:txBody>
          </p:sp>
        </p:grpSp>
        <p:grpSp>
          <p:nvGrpSpPr>
            <p:cNvPr id="16" name="Group 15"/>
            <p:cNvGrpSpPr/>
            <p:nvPr/>
          </p:nvGrpSpPr>
          <p:grpSpPr>
            <a:xfrm>
              <a:off x="1767738" y="3356425"/>
              <a:ext cx="463589" cy="385629"/>
              <a:chOff x="3539418" y="3356425"/>
              <a:chExt cx="463589" cy="385629"/>
            </a:xfrm>
          </p:grpSpPr>
          <p:grpSp>
            <p:nvGrpSpPr>
              <p:cNvPr id="17" name="Group 16"/>
              <p:cNvGrpSpPr/>
              <p:nvPr/>
            </p:nvGrpSpPr>
            <p:grpSpPr>
              <a:xfrm>
                <a:off x="3550192" y="3356425"/>
                <a:ext cx="442041" cy="385629"/>
                <a:chOff x="4002899" y="4753144"/>
                <a:chExt cx="624855" cy="545113"/>
              </a:xfrm>
              <a:solidFill>
                <a:schemeClr val="tx1"/>
              </a:solidFill>
            </p:grpSpPr>
            <p:sp>
              <p:nvSpPr>
                <p:cNvPr id="19" name="Freeform 5"/>
                <p:cNvSpPr>
                  <a:spLocks noChangeArrowheads="1"/>
                </p:cNvSpPr>
                <p:nvPr/>
              </p:nvSpPr>
              <p:spPr bwMode="auto">
                <a:xfrm>
                  <a:off x="4332414" y="5181809"/>
                  <a:ext cx="205894" cy="116448"/>
                </a:xfrm>
                <a:custGeom>
                  <a:avLst/>
                  <a:gdLst>
                    <a:gd name="T0" fmla="*/ 0 w 2151"/>
                    <a:gd name="T1" fmla="*/ 1216 h 1217"/>
                    <a:gd name="T2" fmla="*/ 2150 w 2151"/>
                    <a:gd name="T3" fmla="*/ 0 h 1217"/>
                    <a:gd name="T4" fmla="*/ 731 w 2151"/>
                    <a:gd name="T5" fmla="*/ 0 h 1217"/>
                    <a:gd name="T6" fmla="*/ 0 w 2151"/>
                    <a:gd name="T7" fmla="*/ 1216 h 1217"/>
                  </a:gdLst>
                  <a:ahLst/>
                  <a:cxnLst>
                    <a:cxn ang="0">
                      <a:pos x="T0" y="T1"/>
                    </a:cxn>
                    <a:cxn ang="0">
                      <a:pos x="T2" y="T3"/>
                    </a:cxn>
                    <a:cxn ang="0">
                      <a:pos x="T4" y="T5"/>
                    </a:cxn>
                    <a:cxn ang="0">
                      <a:pos x="T6" y="T7"/>
                    </a:cxn>
                  </a:cxnLst>
                  <a:rect l="0" t="0" r="r" b="b"/>
                  <a:pathLst>
                    <a:path w="2151" h="1217">
                      <a:moveTo>
                        <a:pt x="0" y="1216"/>
                      </a:moveTo>
                      <a:cubicBezTo>
                        <a:pt x="866" y="1157"/>
                        <a:pt x="1657" y="700"/>
                        <a:pt x="2150" y="0"/>
                      </a:cubicBezTo>
                      <a:lnTo>
                        <a:pt x="731" y="0"/>
                      </a:lnTo>
                      <a:cubicBezTo>
                        <a:pt x="508" y="497"/>
                        <a:pt x="198" y="979"/>
                        <a:pt x="0" y="12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20" name="Freeform 8"/>
                <p:cNvSpPr>
                  <a:spLocks noChangeArrowheads="1"/>
                </p:cNvSpPr>
                <p:nvPr/>
              </p:nvSpPr>
              <p:spPr bwMode="auto">
                <a:xfrm>
                  <a:off x="4091079" y="5181809"/>
                  <a:ext cx="205894" cy="116448"/>
                </a:xfrm>
                <a:custGeom>
                  <a:avLst/>
                  <a:gdLst>
                    <a:gd name="T0" fmla="*/ 0 w 2152"/>
                    <a:gd name="T1" fmla="*/ 0 h 1217"/>
                    <a:gd name="T2" fmla="*/ 2151 w 2152"/>
                    <a:gd name="T3" fmla="*/ 1216 h 1217"/>
                    <a:gd name="T4" fmla="*/ 1420 w 2152"/>
                    <a:gd name="T5" fmla="*/ 0 h 1217"/>
                    <a:gd name="T6" fmla="*/ 0 w 2152"/>
                    <a:gd name="T7" fmla="*/ 0 h 1217"/>
                  </a:gdLst>
                  <a:ahLst/>
                  <a:cxnLst>
                    <a:cxn ang="0">
                      <a:pos x="T0" y="T1"/>
                    </a:cxn>
                    <a:cxn ang="0">
                      <a:pos x="T2" y="T3"/>
                    </a:cxn>
                    <a:cxn ang="0">
                      <a:pos x="T4" y="T5"/>
                    </a:cxn>
                    <a:cxn ang="0">
                      <a:pos x="T6" y="T7"/>
                    </a:cxn>
                  </a:cxnLst>
                  <a:rect l="0" t="0" r="r" b="b"/>
                  <a:pathLst>
                    <a:path w="2152" h="1217">
                      <a:moveTo>
                        <a:pt x="0" y="0"/>
                      </a:moveTo>
                      <a:cubicBezTo>
                        <a:pt x="491" y="700"/>
                        <a:pt x="1281" y="1157"/>
                        <a:pt x="2151" y="1216"/>
                      </a:cubicBezTo>
                      <a:cubicBezTo>
                        <a:pt x="1953" y="982"/>
                        <a:pt x="1643" y="497"/>
                        <a:pt x="1420" y="0"/>
                      </a:cubicBez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21" name="Freeform 4"/>
                <p:cNvSpPr>
                  <a:spLocks noChangeArrowheads="1"/>
                </p:cNvSpPr>
                <p:nvPr/>
              </p:nvSpPr>
              <p:spPr bwMode="auto">
                <a:xfrm>
                  <a:off x="4255626" y="5181809"/>
                  <a:ext cx="118558" cy="97040"/>
                </a:xfrm>
                <a:custGeom>
                  <a:avLst/>
                  <a:gdLst>
                    <a:gd name="T0" fmla="*/ 0 w 1237"/>
                    <a:gd name="T1" fmla="*/ 0 h 1014"/>
                    <a:gd name="T2" fmla="*/ 618 w 1237"/>
                    <a:gd name="T3" fmla="*/ 1013 h 1014"/>
                    <a:gd name="T4" fmla="*/ 1236 w 1237"/>
                    <a:gd name="T5" fmla="*/ 0 h 1014"/>
                    <a:gd name="T6" fmla="*/ 0 w 1237"/>
                    <a:gd name="T7" fmla="*/ 0 h 1014"/>
                  </a:gdLst>
                  <a:ahLst/>
                  <a:cxnLst>
                    <a:cxn ang="0">
                      <a:pos x="T0" y="T1"/>
                    </a:cxn>
                    <a:cxn ang="0">
                      <a:pos x="T2" y="T3"/>
                    </a:cxn>
                    <a:cxn ang="0">
                      <a:pos x="T4" y="T5"/>
                    </a:cxn>
                    <a:cxn ang="0">
                      <a:pos x="T6" y="T7"/>
                    </a:cxn>
                  </a:cxnLst>
                  <a:rect l="0" t="0" r="r" b="b"/>
                  <a:pathLst>
                    <a:path w="1237" h="1014">
                      <a:moveTo>
                        <a:pt x="0" y="0"/>
                      </a:moveTo>
                      <a:cubicBezTo>
                        <a:pt x="200" y="423"/>
                        <a:pt x="477" y="844"/>
                        <a:pt x="618" y="1013"/>
                      </a:cubicBezTo>
                      <a:cubicBezTo>
                        <a:pt x="762" y="844"/>
                        <a:pt x="1035" y="423"/>
                        <a:pt x="1236" y="0"/>
                      </a:cubicBezTo>
                      <a:cubicBezTo>
                        <a:pt x="787" y="0"/>
                        <a:pt x="446"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22" name="Freeform 6"/>
                <p:cNvSpPr>
                  <a:spLocks noChangeArrowheads="1"/>
                </p:cNvSpPr>
                <p:nvPr/>
              </p:nvSpPr>
              <p:spPr bwMode="auto">
                <a:xfrm>
                  <a:off x="4332414" y="4753144"/>
                  <a:ext cx="207160" cy="116448"/>
                </a:xfrm>
                <a:custGeom>
                  <a:avLst/>
                  <a:gdLst>
                    <a:gd name="T0" fmla="*/ 2162 w 2163"/>
                    <a:gd name="T1" fmla="*/ 1217 h 1218"/>
                    <a:gd name="T2" fmla="*/ 0 w 2163"/>
                    <a:gd name="T3" fmla="*/ 0 h 1218"/>
                    <a:gd name="T4" fmla="*/ 816 w 2163"/>
                    <a:gd name="T5" fmla="*/ 1217 h 1218"/>
                    <a:gd name="T6" fmla="*/ 2162 w 2163"/>
                    <a:gd name="T7" fmla="*/ 1217 h 1218"/>
                  </a:gdLst>
                  <a:ahLst/>
                  <a:cxnLst>
                    <a:cxn ang="0">
                      <a:pos x="T0" y="T1"/>
                    </a:cxn>
                    <a:cxn ang="0">
                      <a:pos x="T2" y="T3"/>
                    </a:cxn>
                    <a:cxn ang="0">
                      <a:pos x="T4" y="T5"/>
                    </a:cxn>
                    <a:cxn ang="0">
                      <a:pos x="T6" y="T7"/>
                    </a:cxn>
                  </a:cxnLst>
                  <a:rect l="0" t="0" r="r" b="b"/>
                  <a:pathLst>
                    <a:path w="2163" h="1218">
                      <a:moveTo>
                        <a:pt x="2162" y="1217"/>
                      </a:moveTo>
                      <a:cubicBezTo>
                        <a:pt x="1671" y="514"/>
                        <a:pt x="878" y="57"/>
                        <a:pt x="0" y="0"/>
                      </a:cubicBezTo>
                      <a:cubicBezTo>
                        <a:pt x="234" y="271"/>
                        <a:pt x="548" y="607"/>
                        <a:pt x="816" y="1217"/>
                      </a:cubicBezTo>
                      <a:lnTo>
                        <a:pt x="2162" y="121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23" name="Freeform 7"/>
                <p:cNvSpPr>
                  <a:spLocks noChangeArrowheads="1"/>
                </p:cNvSpPr>
                <p:nvPr/>
              </p:nvSpPr>
              <p:spPr bwMode="auto">
                <a:xfrm>
                  <a:off x="4002899" y="4895751"/>
                  <a:ext cx="624855" cy="259899"/>
                </a:xfrm>
                <a:custGeom>
                  <a:avLst/>
                  <a:gdLst>
                    <a:gd name="T0" fmla="*/ 6388 w 6530"/>
                    <a:gd name="T1" fmla="*/ 271 h 2716"/>
                    <a:gd name="T2" fmla="*/ 5899 w 6530"/>
                    <a:gd name="T3" fmla="*/ 271 h 2716"/>
                    <a:gd name="T4" fmla="*/ 5775 w 6530"/>
                    <a:gd name="T5" fmla="*/ 0 h 2716"/>
                    <a:gd name="T6" fmla="*/ 4367 w 6530"/>
                    <a:gd name="T7" fmla="*/ 0 h 2716"/>
                    <a:gd name="T8" fmla="*/ 4449 w 6530"/>
                    <a:gd name="T9" fmla="*/ 271 h 2716"/>
                    <a:gd name="T10" fmla="*/ 4164 w 6530"/>
                    <a:gd name="T11" fmla="*/ 271 h 2716"/>
                    <a:gd name="T12" fmla="*/ 4079 w 6530"/>
                    <a:gd name="T13" fmla="*/ 0 h 2716"/>
                    <a:gd name="T14" fmla="*/ 2440 w 6530"/>
                    <a:gd name="T15" fmla="*/ 0 h 2716"/>
                    <a:gd name="T16" fmla="*/ 2355 w 6530"/>
                    <a:gd name="T17" fmla="*/ 271 h 2716"/>
                    <a:gd name="T18" fmla="*/ 2070 w 6530"/>
                    <a:gd name="T19" fmla="*/ 271 h 2716"/>
                    <a:gd name="T20" fmla="*/ 2152 w 6530"/>
                    <a:gd name="T21" fmla="*/ 0 h 2716"/>
                    <a:gd name="T22" fmla="*/ 744 w 6530"/>
                    <a:gd name="T23" fmla="*/ 0 h 2716"/>
                    <a:gd name="T24" fmla="*/ 619 w 6530"/>
                    <a:gd name="T25" fmla="*/ 271 h 2716"/>
                    <a:gd name="T26" fmla="*/ 135 w 6530"/>
                    <a:gd name="T27" fmla="*/ 271 h 2716"/>
                    <a:gd name="T28" fmla="*/ 0 w 6530"/>
                    <a:gd name="T29" fmla="*/ 407 h 2716"/>
                    <a:gd name="T30" fmla="*/ 0 w 6530"/>
                    <a:gd name="T31" fmla="*/ 2309 h 2716"/>
                    <a:gd name="T32" fmla="*/ 135 w 6530"/>
                    <a:gd name="T33" fmla="*/ 2444 h 2716"/>
                    <a:gd name="T34" fmla="*/ 631 w 6530"/>
                    <a:gd name="T35" fmla="*/ 2444 h 2716"/>
                    <a:gd name="T36" fmla="*/ 758 w 6530"/>
                    <a:gd name="T37" fmla="*/ 2715 h 2716"/>
                    <a:gd name="T38" fmla="*/ 2234 w 6530"/>
                    <a:gd name="T39" fmla="*/ 2715 h 2716"/>
                    <a:gd name="T40" fmla="*/ 2140 w 6530"/>
                    <a:gd name="T41" fmla="*/ 2444 h 2716"/>
                    <a:gd name="T42" fmla="*/ 2428 w 6530"/>
                    <a:gd name="T43" fmla="*/ 2444 h 2716"/>
                    <a:gd name="T44" fmla="*/ 2521 w 6530"/>
                    <a:gd name="T45" fmla="*/ 2715 h 2716"/>
                    <a:gd name="T46" fmla="*/ 4006 w 6530"/>
                    <a:gd name="T47" fmla="*/ 2715 h 2716"/>
                    <a:gd name="T48" fmla="*/ 4099 w 6530"/>
                    <a:gd name="T49" fmla="*/ 2444 h 2716"/>
                    <a:gd name="T50" fmla="*/ 4387 w 6530"/>
                    <a:gd name="T51" fmla="*/ 2444 h 2716"/>
                    <a:gd name="T52" fmla="*/ 4294 w 6530"/>
                    <a:gd name="T53" fmla="*/ 2715 h 2716"/>
                    <a:gd name="T54" fmla="*/ 5770 w 6530"/>
                    <a:gd name="T55" fmla="*/ 2715 h 2716"/>
                    <a:gd name="T56" fmla="*/ 5897 w 6530"/>
                    <a:gd name="T57" fmla="*/ 2444 h 2716"/>
                    <a:gd name="T58" fmla="*/ 6393 w 6530"/>
                    <a:gd name="T59" fmla="*/ 2444 h 2716"/>
                    <a:gd name="T60" fmla="*/ 6529 w 6530"/>
                    <a:gd name="T61" fmla="*/ 2309 h 2716"/>
                    <a:gd name="T62" fmla="*/ 6529 w 6530"/>
                    <a:gd name="T63" fmla="*/ 407 h 2716"/>
                    <a:gd name="T64" fmla="*/ 6388 w 6530"/>
                    <a:gd name="T65" fmla="*/ 271 h 2716"/>
                    <a:gd name="T66" fmla="*/ 6252 w 6530"/>
                    <a:gd name="T67" fmla="*/ 2176 h 2716"/>
                    <a:gd name="T68" fmla="*/ 3261 w 6530"/>
                    <a:gd name="T69" fmla="*/ 2176 h 2716"/>
                    <a:gd name="T70" fmla="*/ 270 w 6530"/>
                    <a:gd name="T71" fmla="*/ 2176 h 2716"/>
                    <a:gd name="T72" fmla="*/ 270 w 6530"/>
                    <a:gd name="T73" fmla="*/ 545 h 2716"/>
                    <a:gd name="T74" fmla="*/ 6252 w 6530"/>
                    <a:gd name="T75" fmla="*/ 545 h 2716"/>
                    <a:gd name="T76" fmla="*/ 6252 w 6530"/>
                    <a:gd name="T77" fmla="*/ 2176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30" h="2716">
                      <a:moveTo>
                        <a:pt x="6388" y="271"/>
                      </a:moveTo>
                      <a:lnTo>
                        <a:pt x="5899" y="271"/>
                      </a:lnTo>
                      <a:cubicBezTo>
                        <a:pt x="5860" y="178"/>
                        <a:pt x="5823" y="88"/>
                        <a:pt x="5775" y="0"/>
                      </a:cubicBezTo>
                      <a:lnTo>
                        <a:pt x="4367" y="0"/>
                      </a:lnTo>
                      <a:cubicBezTo>
                        <a:pt x="4398" y="91"/>
                        <a:pt x="4424" y="181"/>
                        <a:pt x="4449" y="271"/>
                      </a:cubicBezTo>
                      <a:lnTo>
                        <a:pt x="4164" y="271"/>
                      </a:lnTo>
                      <a:cubicBezTo>
                        <a:pt x="4138" y="181"/>
                        <a:pt x="4113" y="88"/>
                        <a:pt x="4079" y="0"/>
                      </a:cubicBezTo>
                      <a:lnTo>
                        <a:pt x="2440" y="0"/>
                      </a:lnTo>
                      <a:cubicBezTo>
                        <a:pt x="2406" y="91"/>
                        <a:pt x="2380" y="181"/>
                        <a:pt x="2355" y="271"/>
                      </a:cubicBezTo>
                      <a:lnTo>
                        <a:pt x="2070" y="271"/>
                      </a:lnTo>
                      <a:cubicBezTo>
                        <a:pt x="2095" y="181"/>
                        <a:pt x="2121" y="88"/>
                        <a:pt x="2152" y="0"/>
                      </a:cubicBezTo>
                      <a:lnTo>
                        <a:pt x="744" y="0"/>
                      </a:lnTo>
                      <a:cubicBezTo>
                        <a:pt x="696" y="88"/>
                        <a:pt x="659" y="181"/>
                        <a:pt x="619" y="271"/>
                      </a:cubicBezTo>
                      <a:lnTo>
                        <a:pt x="135" y="271"/>
                      </a:lnTo>
                      <a:cubicBezTo>
                        <a:pt x="59" y="271"/>
                        <a:pt x="0" y="333"/>
                        <a:pt x="0" y="407"/>
                      </a:cubicBezTo>
                      <a:lnTo>
                        <a:pt x="0" y="2309"/>
                      </a:lnTo>
                      <a:cubicBezTo>
                        <a:pt x="0" y="2385"/>
                        <a:pt x="62" y="2444"/>
                        <a:pt x="135" y="2444"/>
                      </a:cubicBezTo>
                      <a:lnTo>
                        <a:pt x="631" y="2444"/>
                      </a:lnTo>
                      <a:cubicBezTo>
                        <a:pt x="670" y="2537"/>
                        <a:pt x="710" y="2628"/>
                        <a:pt x="758" y="2715"/>
                      </a:cubicBezTo>
                      <a:lnTo>
                        <a:pt x="2234" y="2715"/>
                      </a:lnTo>
                      <a:cubicBezTo>
                        <a:pt x="2200" y="2625"/>
                        <a:pt x="2169" y="2535"/>
                        <a:pt x="2140" y="2444"/>
                      </a:cubicBezTo>
                      <a:lnTo>
                        <a:pt x="2428" y="2444"/>
                      </a:lnTo>
                      <a:cubicBezTo>
                        <a:pt x="2457" y="2535"/>
                        <a:pt x="2485" y="2625"/>
                        <a:pt x="2521" y="2715"/>
                      </a:cubicBezTo>
                      <a:lnTo>
                        <a:pt x="4006" y="2715"/>
                      </a:lnTo>
                      <a:cubicBezTo>
                        <a:pt x="4043" y="2625"/>
                        <a:pt x="4071" y="2535"/>
                        <a:pt x="4099" y="2444"/>
                      </a:cubicBezTo>
                      <a:lnTo>
                        <a:pt x="4387" y="2444"/>
                      </a:lnTo>
                      <a:cubicBezTo>
                        <a:pt x="4359" y="2535"/>
                        <a:pt x="4328" y="2625"/>
                        <a:pt x="4294" y="2715"/>
                      </a:cubicBezTo>
                      <a:lnTo>
                        <a:pt x="5770" y="2715"/>
                      </a:lnTo>
                      <a:cubicBezTo>
                        <a:pt x="5818" y="2628"/>
                        <a:pt x="5857" y="2535"/>
                        <a:pt x="5897" y="2444"/>
                      </a:cubicBezTo>
                      <a:lnTo>
                        <a:pt x="6393" y="2444"/>
                      </a:lnTo>
                      <a:cubicBezTo>
                        <a:pt x="6470" y="2444"/>
                        <a:pt x="6529" y="2382"/>
                        <a:pt x="6529" y="2309"/>
                      </a:cubicBezTo>
                      <a:lnTo>
                        <a:pt x="6529" y="407"/>
                      </a:lnTo>
                      <a:cubicBezTo>
                        <a:pt x="6523" y="333"/>
                        <a:pt x="6464" y="271"/>
                        <a:pt x="6388" y="271"/>
                      </a:cubicBezTo>
                      <a:close/>
                      <a:moveTo>
                        <a:pt x="6252" y="2176"/>
                      </a:moveTo>
                      <a:lnTo>
                        <a:pt x="3261" y="2176"/>
                      </a:lnTo>
                      <a:lnTo>
                        <a:pt x="270" y="2176"/>
                      </a:lnTo>
                      <a:lnTo>
                        <a:pt x="270" y="545"/>
                      </a:lnTo>
                      <a:cubicBezTo>
                        <a:pt x="2434" y="545"/>
                        <a:pt x="4088" y="545"/>
                        <a:pt x="6252" y="545"/>
                      </a:cubicBezTo>
                      <a:lnTo>
                        <a:pt x="6252" y="217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24" name="Freeform 9"/>
                <p:cNvSpPr>
                  <a:spLocks noChangeArrowheads="1"/>
                </p:cNvSpPr>
                <p:nvPr/>
              </p:nvSpPr>
              <p:spPr bwMode="auto">
                <a:xfrm>
                  <a:off x="4247609" y="4772552"/>
                  <a:ext cx="134591" cy="97040"/>
                </a:xfrm>
                <a:custGeom>
                  <a:avLst/>
                  <a:gdLst>
                    <a:gd name="T0" fmla="*/ 1406 w 1407"/>
                    <a:gd name="T1" fmla="*/ 1014 h 1015"/>
                    <a:gd name="T2" fmla="*/ 703 w 1407"/>
                    <a:gd name="T3" fmla="*/ 0 h 1015"/>
                    <a:gd name="T4" fmla="*/ 0 w 1407"/>
                    <a:gd name="T5" fmla="*/ 1014 h 1015"/>
                    <a:gd name="T6" fmla="*/ 1406 w 1407"/>
                    <a:gd name="T7" fmla="*/ 1014 h 1015"/>
                  </a:gdLst>
                  <a:ahLst/>
                  <a:cxnLst>
                    <a:cxn ang="0">
                      <a:pos x="T0" y="T1"/>
                    </a:cxn>
                    <a:cxn ang="0">
                      <a:pos x="T2" y="T3"/>
                    </a:cxn>
                    <a:cxn ang="0">
                      <a:pos x="T4" y="T5"/>
                    </a:cxn>
                    <a:cxn ang="0">
                      <a:pos x="T6" y="T7"/>
                    </a:cxn>
                  </a:cxnLst>
                  <a:rect l="0" t="0" r="r" b="b"/>
                  <a:pathLst>
                    <a:path w="1407" h="1015">
                      <a:moveTo>
                        <a:pt x="1406" y="1014"/>
                      </a:moveTo>
                      <a:cubicBezTo>
                        <a:pt x="1174" y="534"/>
                        <a:pt x="937" y="271"/>
                        <a:pt x="703" y="0"/>
                      </a:cubicBezTo>
                      <a:cubicBezTo>
                        <a:pt x="469" y="271"/>
                        <a:pt x="232" y="537"/>
                        <a:pt x="0" y="1014"/>
                      </a:cubicBezTo>
                      <a:cubicBezTo>
                        <a:pt x="508" y="1014"/>
                        <a:pt x="898" y="1014"/>
                        <a:pt x="1406" y="101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25" name="Freeform 10"/>
                <p:cNvSpPr>
                  <a:spLocks noChangeArrowheads="1"/>
                </p:cNvSpPr>
                <p:nvPr/>
              </p:nvSpPr>
              <p:spPr bwMode="auto">
                <a:xfrm>
                  <a:off x="4090235" y="4753144"/>
                  <a:ext cx="207160" cy="116448"/>
                </a:xfrm>
                <a:custGeom>
                  <a:avLst/>
                  <a:gdLst>
                    <a:gd name="T0" fmla="*/ 2162 w 2163"/>
                    <a:gd name="T1" fmla="*/ 0 h 1218"/>
                    <a:gd name="T2" fmla="*/ 0 w 2163"/>
                    <a:gd name="T3" fmla="*/ 1217 h 1218"/>
                    <a:gd name="T4" fmla="*/ 1346 w 2163"/>
                    <a:gd name="T5" fmla="*/ 1217 h 1218"/>
                    <a:gd name="T6" fmla="*/ 2162 w 2163"/>
                    <a:gd name="T7" fmla="*/ 0 h 1218"/>
                  </a:gdLst>
                  <a:ahLst/>
                  <a:cxnLst>
                    <a:cxn ang="0">
                      <a:pos x="T0" y="T1"/>
                    </a:cxn>
                    <a:cxn ang="0">
                      <a:pos x="T2" y="T3"/>
                    </a:cxn>
                    <a:cxn ang="0">
                      <a:pos x="T4" y="T5"/>
                    </a:cxn>
                    <a:cxn ang="0">
                      <a:pos x="T6" y="T7"/>
                    </a:cxn>
                  </a:cxnLst>
                  <a:rect l="0" t="0" r="r" b="b"/>
                  <a:pathLst>
                    <a:path w="2163" h="1218">
                      <a:moveTo>
                        <a:pt x="2162" y="0"/>
                      </a:moveTo>
                      <a:cubicBezTo>
                        <a:pt x="1284" y="57"/>
                        <a:pt x="491" y="514"/>
                        <a:pt x="0" y="1217"/>
                      </a:cubicBezTo>
                      <a:lnTo>
                        <a:pt x="1346" y="1217"/>
                      </a:lnTo>
                      <a:cubicBezTo>
                        <a:pt x="1614" y="607"/>
                        <a:pt x="1927" y="271"/>
                        <a:pt x="216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sp>
            <p:nvSpPr>
              <p:cNvPr id="18" name="TextBox 17"/>
              <p:cNvSpPr txBox="1"/>
              <p:nvPr/>
            </p:nvSpPr>
            <p:spPr>
              <a:xfrm>
                <a:off x="3539418" y="3418330"/>
                <a:ext cx="463589" cy="246221"/>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1200"/>
                  </a:spcAft>
                </a:pPr>
                <a:r>
                  <a:rPr lang="en-US" altLang="ja-JP" sz="1000" dirty="0" smtClean="0">
                    <a:latin typeface="Arial"/>
                    <a:ea typeface="ＭＳ Ｐゴシック"/>
                  </a:rPr>
                  <a:t>www</a:t>
                </a:r>
              </a:p>
            </p:txBody>
          </p:sp>
        </p:grpSp>
      </p:grpSp>
      <p:grpSp>
        <p:nvGrpSpPr>
          <p:cNvPr id="42" name="Group 41"/>
          <p:cNvGrpSpPr/>
          <p:nvPr/>
        </p:nvGrpSpPr>
        <p:grpSpPr>
          <a:xfrm>
            <a:off x="4832135" y="1991063"/>
            <a:ext cx="1945165" cy="2276060"/>
            <a:chOff x="3003840" y="2143463"/>
            <a:chExt cx="1945165" cy="2276060"/>
          </a:xfrm>
        </p:grpSpPr>
        <p:grpSp>
          <p:nvGrpSpPr>
            <p:cNvPr id="43" name="Group 42"/>
            <p:cNvGrpSpPr/>
            <p:nvPr/>
          </p:nvGrpSpPr>
          <p:grpSpPr>
            <a:xfrm>
              <a:off x="3255316" y="2341680"/>
              <a:ext cx="496023" cy="496030"/>
              <a:chOff x="5037939" y="1801975"/>
              <a:chExt cx="550087" cy="550094"/>
            </a:xfrm>
          </p:grpSpPr>
          <p:sp>
            <p:nvSpPr>
              <p:cNvPr id="74" name="Freeform 361"/>
              <p:cNvSpPr>
                <a:spLocks noChangeArrowheads="1"/>
              </p:cNvSpPr>
              <p:nvPr/>
            </p:nvSpPr>
            <p:spPr bwMode="auto">
              <a:xfrm>
                <a:off x="5037939" y="1801975"/>
                <a:ext cx="550087" cy="550094"/>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chemeClr val="accent4"/>
              </a:solidFill>
              <a:ln>
                <a:noFill/>
              </a:ln>
              <a:effectLst/>
            </p:spPr>
            <p:txBody>
              <a:bodyPr wrap="none" anchor="ctr"/>
              <a:lstStyle/>
              <a:p>
                <a:endParaRPr lang="en-US">
                  <a:latin typeface="Arial"/>
                  <a:ea typeface="ＭＳ Ｐゴシック"/>
                </a:endParaRPr>
              </a:p>
            </p:txBody>
          </p:sp>
          <p:grpSp>
            <p:nvGrpSpPr>
              <p:cNvPr id="75" name="Group 74"/>
              <p:cNvGrpSpPr>
                <a:grpSpLocks noChangeAspect="1"/>
              </p:cNvGrpSpPr>
              <p:nvPr/>
            </p:nvGrpSpPr>
            <p:grpSpPr>
              <a:xfrm>
                <a:off x="5189123" y="1948711"/>
                <a:ext cx="249188" cy="249188"/>
                <a:chOff x="2209800" y="3282950"/>
                <a:chExt cx="2349500" cy="2349500"/>
              </a:xfrm>
              <a:solidFill>
                <a:schemeClr val="bg1"/>
              </a:solidFill>
            </p:grpSpPr>
            <p:sp>
              <p:nvSpPr>
                <p:cNvPr id="76" name="Freeform 21"/>
                <p:cNvSpPr>
                  <a:spLocks noChangeArrowheads="1"/>
                </p:cNvSpPr>
                <p:nvPr/>
              </p:nvSpPr>
              <p:spPr bwMode="auto">
                <a:xfrm>
                  <a:off x="2627313" y="3282950"/>
                  <a:ext cx="1512887" cy="881063"/>
                </a:xfrm>
                <a:custGeom>
                  <a:avLst/>
                  <a:gdLst>
                    <a:gd name="T0" fmla="*/ 567 w 4203"/>
                    <a:gd name="T1" fmla="*/ 1084 h 2448"/>
                    <a:gd name="T2" fmla="*/ 908 w 4203"/>
                    <a:gd name="T3" fmla="*/ 1654 h 2448"/>
                    <a:gd name="T4" fmla="*/ 0 w 4203"/>
                    <a:gd name="T5" fmla="*/ 2447 h 2448"/>
                    <a:gd name="T6" fmla="*/ 4202 w 4203"/>
                    <a:gd name="T7" fmla="*/ 2447 h 2448"/>
                    <a:gd name="T8" fmla="*/ 3293 w 4203"/>
                    <a:gd name="T9" fmla="*/ 1654 h 2448"/>
                    <a:gd name="T10" fmla="*/ 3635 w 4203"/>
                    <a:gd name="T11" fmla="*/ 1084 h 2448"/>
                    <a:gd name="T12" fmla="*/ 4143 w 4203"/>
                    <a:gd name="T13" fmla="*/ 545 h 2448"/>
                    <a:gd name="T14" fmla="*/ 3598 w 4203"/>
                    <a:gd name="T15" fmla="*/ 0 h 2448"/>
                    <a:gd name="T16" fmla="*/ 3053 w 4203"/>
                    <a:gd name="T17" fmla="*/ 545 h 2448"/>
                    <a:gd name="T18" fmla="*/ 3364 w 4203"/>
                    <a:gd name="T19" fmla="*/ 1033 h 2448"/>
                    <a:gd name="T20" fmla="*/ 3028 w 4203"/>
                    <a:gd name="T21" fmla="*/ 1532 h 2448"/>
                    <a:gd name="T22" fmla="*/ 1177 w 4203"/>
                    <a:gd name="T23" fmla="*/ 1532 h 2448"/>
                    <a:gd name="T24" fmla="*/ 841 w 4203"/>
                    <a:gd name="T25" fmla="*/ 1033 h 2448"/>
                    <a:gd name="T26" fmla="*/ 1151 w 4203"/>
                    <a:gd name="T27" fmla="*/ 545 h 2448"/>
                    <a:gd name="T28" fmla="*/ 606 w 4203"/>
                    <a:gd name="T29" fmla="*/ 0 h 2448"/>
                    <a:gd name="T30" fmla="*/ 62 w 4203"/>
                    <a:gd name="T31" fmla="*/ 545 h 2448"/>
                    <a:gd name="T32" fmla="*/ 567 w 4203"/>
                    <a:gd name="T33" fmla="*/ 1084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03" h="2448">
                      <a:moveTo>
                        <a:pt x="567" y="1084"/>
                      </a:moveTo>
                      <a:cubicBezTo>
                        <a:pt x="643" y="1295"/>
                        <a:pt x="756" y="1490"/>
                        <a:pt x="908" y="1654"/>
                      </a:cubicBezTo>
                      <a:cubicBezTo>
                        <a:pt x="547" y="1843"/>
                        <a:pt x="237" y="2117"/>
                        <a:pt x="0" y="2447"/>
                      </a:cubicBezTo>
                      <a:lnTo>
                        <a:pt x="4202" y="2447"/>
                      </a:lnTo>
                      <a:cubicBezTo>
                        <a:pt x="3965" y="2117"/>
                        <a:pt x="3654" y="1843"/>
                        <a:pt x="3293" y="1654"/>
                      </a:cubicBezTo>
                      <a:cubicBezTo>
                        <a:pt x="3445" y="1490"/>
                        <a:pt x="3558" y="1298"/>
                        <a:pt x="3635" y="1084"/>
                      </a:cubicBezTo>
                      <a:cubicBezTo>
                        <a:pt x="3917" y="1064"/>
                        <a:pt x="4143" y="830"/>
                        <a:pt x="4143" y="545"/>
                      </a:cubicBezTo>
                      <a:cubicBezTo>
                        <a:pt x="4143" y="246"/>
                        <a:pt x="3900" y="0"/>
                        <a:pt x="3598" y="0"/>
                      </a:cubicBezTo>
                      <a:cubicBezTo>
                        <a:pt x="3299" y="0"/>
                        <a:pt x="3053" y="243"/>
                        <a:pt x="3053" y="545"/>
                      </a:cubicBezTo>
                      <a:cubicBezTo>
                        <a:pt x="3053" y="762"/>
                        <a:pt x="3180" y="945"/>
                        <a:pt x="3364" y="1033"/>
                      </a:cubicBezTo>
                      <a:cubicBezTo>
                        <a:pt x="3290" y="1225"/>
                        <a:pt x="3175" y="1394"/>
                        <a:pt x="3028" y="1532"/>
                      </a:cubicBezTo>
                      <a:cubicBezTo>
                        <a:pt x="2430" y="1301"/>
                        <a:pt x="1783" y="1298"/>
                        <a:pt x="1177" y="1532"/>
                      </a:cubicBezTo>
                      <a:cubicBezTo>
                        <a:pt x="1027" y="1394"/>
                        <a:pt x="914" y="1222"/>
                        <a:pt x="841" y="1033"/>
                      </a:cubicBezTo>
                      <a:cubicBezTo>
                        <a:pt x="1024" y="945"/>
                        <a:pt x="1151" y="759"/>
                        <a:pt x="1151" y="545"/>
                      </a:cubicBezTo>
                      <a:cubicBezTo>
                        <a:pt x="1151" y="246"/>
                        <a:pt x="908" y="0"/>
                        <a:pt x="606" y="0"/>
                      </a:cubicBezTo>
                      <a:cubicBezTo>
                        <a:pt x="307" y="0"/>
                        <a:pt x="62" y="243"/>
                        <a:pt x="62" y="545"/>
                      </a:cubicBezTo>
                      <a:cubicBezTo>
                        <a:pt x="62" y="830"/>
                        <a:pt x="285" y="1064"/>
                        <a:pt x="567" y="108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77" name="Freeform 22"/>
                <p:cNvSpPr>
                  <a:spLocks noChangeArrowheads="1"/>
                </p:cNvSpPr>
                <p:nvPr/>
              </p:nvSpPr>
              <p:spPr bwMode="auto">
                <a:xfrm>
                  <a:off x="2209800" y="4187825"/>
                  <a:ext cx="1077913" cy="1435100"/>
                </a:xfrm>
                <a:custGeom>
                  <a:avLst/>
                  <a:gdLst>
                    <a:gd name="T0" fmla="*/ 2988 w 2992"/>
                    <a:gd name="T1" fmla="*/ 203 h 3988"/>
                    <a:gd name="T2" fmla="*/ 993 w 2992"/>
                    <a:gd name="T3" fmla="*/ 203 h 3988"/>
                    <a:gd name="T4" fmla="*/ 962 w 2992"/>
                    <a:gd name="T5" fmla="*/ 254 h 3988"/>
                    <a:gd name="T6" fmla="*/ 460 w 2992"/>
                    <a:gd name="T7" fmla="*/ 31 h 3988"/>
                    <a:gd name="T8" fmla="*/ 279 w 2992"/>
                    <a:gd name="T9" fmla="*/ 98 h 3988"/>
                    <a:gd name="T10" fmla="*/ 347 w 2992"/>
                    <a:gd name="T11" fmla="*/ 279 h 3988"/>
                    <a:gd name="T12" fmla="*/ 849 w 2992"/>
                    <a:gd name="T13" fmla="*/ 502 h 3988"/>
                    <a:gd name="T14" fmla="*/ 683 w 2992"/>
                    <a:gd name="T15" fmla="*/ 1289 h 3988"/>
                    <a:gd name="T16" fmla="*/ 135 w 2992"/>
                    <a:gd name="T17" fmla="*/ 1289 h 3988"/>
                    <a:gd name="T18" fmla="*/ 0 w 2992"/>
                    <a:gd name="T19" fmla="*/ 1425 h 3988"/>
                    <a:gd name="T20" fmla="*/ 135 w 2992"/>
                    <a:gd name="T21" fmla="*/ 1560 h 3988"/>
                    <a:gd name="T22" fmla="*/ 686 w 2992"/>
                    <a:gd name="T23" fmla="*/ 1560 h 3988"/>
                    <a:gd name="T24" fmla="*/ 883 w 2992"/>
                    <a:gd name="T25" fmla="*/ 2432 h 3988"/>
                    <a:gd name="T26" fmla="*/ 392 w 2992"/>
                    <a:gd name="T27" fmla="*/ 2672 h 3988"/>
                    <a:gd name="T28" fmla="*/ 330 w 2992"/>
                    <a:gd name="T29" fmla="*/ 2853 h 3988"/>
                    <a:gd name="T30" fmla="*/ 511 w 2992"/>
                    <a:gd name="T31" fmla="*/ 2915 h 3988"/>
                    <a:gd name="T32" fmla="*/ 1005 w 2992"/>
                    <a:gd name="T33" fmla="*/ 2675 h 3988"/>
                    <a:gd name="T34" fmla="*/ 2991 w 2992"/>
                    <a:gd name="T35" fmla="*/ 3987 h 3988"/>
                    <a:gd name="T36" fmla="*/ 2991 w 2992"/>
                    <a:gd name="T37" fmla="*/ 203 h 3988"/>
                    <a:gd name="T38" fmla="*/ 2988 w 2992"/>
                    <a:gd name="T39" fmla="*/ 203 h 3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92" h="3988">
                      <a:moveTo>
                        <a:pt x="2988" y="203"/>
                      </a:moveTo>
                      <a:lnTo>
                        <a:pt x="993" y="203"/>
                      </a:lnTo>
                      <a:cubicBezTo>
                        <a:pt x="985" y="220"/>
                        <a:pt x="971" y="237"/>
                        <a:pt x="962" y="254"/>
                      </a:cubicBezTo>
                      <a:lnTo>
                        <a:pt x="460" y="31"/>
                      </a:lnTo>
                      <a:cubicBezTo>
                        <a:pt x="392" y="0"/>
                        <a:pt x="310" y="31"/>
                        <a:pt x="279" y="98"/>
                      </a:cubicBezTo>
                      <a:cubicBezTo>
                        <a:pt x="248" y="166"/>
                        <a:pt x="279" y="248"/>
                        <a:pt x="347" y="279"/>
                      </a:cubicBezTo>
                      <a:lnTo>
                        <a:pt x="849" y="502"/>
                      </a:lnTo>
                      <a:cubicBezTo>
                        <a:pt x="753" y="747"/>
                        <a:pt x="697" y="1013"/>
                        <a:pt x="683" y="1289"/>
                      </a:cubicBezTo>
                      <a:lnTo>
                        <a:pt x="135" y="1289"/>
                      </a:lnTo>
                      <a:cubicBezTo>
                        <a:pt x="59" y="1289"/>
                        <a:pt x="0" y="1351"/>
                        <a:pt x="0" y="1425"/>
                      </a:cubicBezTo>
                      <a:cubicBezTo>
                        <a:pt x="0" y="1501"/>
                        <a:pt x="62" y="1560"/>
                        <a:pt x="135" y="1560"/>
                      </a:cubicBezTo>
                      <a:lnTo>
                        <a:pt x="686" y="1560"/>
                      </a:lnTo>
                      <a:cubicBezTo>
                        <a:pt x="703" y="1868"/>
                        <a:pt x="770" y="2164"/>
                        <a:pt x="883" y="2432"/>
                      </a:cubicBezTo>
                      <a:lnTo>
                        <a:pt x="392" y="2672"/>
                      </a:lnTo>
                      <a:cubicBezTo>
                        <a:pt x="324" y="2706"/>
                        <a:pt x="296" y="2785"/>
                        <a:pt x="330" y="2853"/>
                      </a:cubicBezTo>
                      <a:cubicBezTo>
                        <a:pt x="361" y="2920"/>
                        <a:pt x="443" y="2949"/>
                        <a:pt x="511" y="2915"/>
                      </a:cubicBezTo>
                      <a:lnTo>
                        <a:pt x="1005" y="2675"/>
                      </a:lnTo>
                      <a:cubicBezTo>
                        <a:pt x="1405" y="3392"/>
                        <a:pt x="2136" y="3897"/>
                        <a:pt x="2991" y="3987"/>
                      </a:cubicBezTo>
                      <a:lnTo>
                        <a:pt x="2991" y="203"/>
                      </a:lnTo>
                      <a:lnTo>
                        <a:pt x="2988" y="20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78" name="Freeform 23"/>
                <p:cNvSpPr>
                  <a:spLocks noChangeArrowheads="1"/>
                </p:cNvSpPr>
                <p:nvPr/>
              </p:nvSpPr>
              <p:spPr bwMode="auto">
                <a:xfrm>
                  <a:off x="3382963" y="4187825"/>
                  <a:ext cx="1176337" cy="1444625"/>
                </a:xfrm>
                <a:custGeom>
                  <a:avLst/>
                  <a:gdLst>
                    <a:gd name="T0" fmla="*/ 3127 w 3267"/>
                    <a:gd name="T1" fmla="*/ 1289 h 4011"/>
                    <a:gd name="T2" fmla="*/ 2577 w 3267"/>
                    <a:gd name="T3" fmla="*/ 1289 h 4011"/>
                    <a:gd name="T4" fmla="*/ 2410 w 3267"/>
                    <a:gd name="T5" fmla="*/ 502 h 4011"/>
                    <a:gd name="T6" fmla="*/ 2913 w 3267"/>
                    <a:gd name="T7" fmla="*/ 279 h 4011"/>
                    <a:gd name="T8" fmla="*/ 2980 w 3267"/>
                    <a:gd name="T9" fmla="*/ 98 h 4011"/>
                    <a:gd name="T10" fmla="*/ 2800 w 3267"/>
                    <a:gd name="T11" fmla="*/ 31 h 4011"/>
                    <a:gd name="T12" fmla="*/ 2298 w 3267"/>
                    <a:gd name="T13" fmla="*/ 254 h 4011"/>
                    <a:gd name="T14" fmla="*/ 2266 w 3267"/>
                    <a:gd name="T15" fmla="*/ 203 h 4011"/>
                    <a:gd name="T16" fmla="*/ 0 w 3267"/>
                    <a:gd name="T17" fmla="*/ 203 h 4011"/>
                    <a:gd name="T18" fmla="*/ 0 w 3267"/>
                    <a:gd name="T19" fmla="*/ 4010 h 4011"/>
                    <a:gd name="T20" fmla="*/ 2258 w 3267"/>
                    <a:gd name="T21" fmla="*/ 2678 h 4011"/>
                    <a:gd name="T22" fmla="*/ 2752 w 3267"/>
                    <a:gd name="T23" fmla="*/ 2918 h 4011"/>
                    <a:gd name="T24" fmla="*/ 2932 w 3267"/>
                    <a:gd name="T25" fmla="*/ 2855 h 4011"/>
                    <a:gd name="T26" fmla="*/ 2870 w 3267"/>
                    <a:gd name="T27" fmla="*/ 2675 h 4011"/>
                    <a:gd name="T28" fmla="*/ 2379 w 3267"/>
                    <a:gd name="T29" fmla="*/ 2435 h 4011"/>
                    <a:gd name="T30" fmla="*/ 2577 w 3267"/>
                    <a:gd name="T31" fmla="*/ 1563 h 4011"/>
                    <a:gd name="T32" fmla="*/ 3127 w 3267"/>
                    <a:gd name="T33" fmla="*/ 1563 h 4011"/>
                    <a:gd name="T34" fmla="*/ 3263 w 3267"/>
                    <a:gd name="T35" fmla="*/ 1427 h 4011"/>
                    <a:gd name="T36" fmla="*/ 3127 w 3267"/>
                    <a:gd name="T37" fmla="*/ 1289 h 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67" h="4011">
                      <a:moveTo>
                        <a:pt x="3127" y="1289"/>
                      </a:moveTo>
                      <a:lnTo>
                        <a:pt x="2577" y="1289"/>
                      </a:lnTo>
                      <a:cubicBezTo>
                        <a:pt x="2563" y="1013"/>
                        <a:pt x="2506" y="747"/>
                        <a:pt x="2410" y="502"/>
                      </a:cubicBezTo>
                      <a:lnTo>
                        <a:pt x="2913" y="279"/>
                      </a:lnTo>
                      <a:cubicBezTo>
                        <a:pt x="2980" y="248"/>
                        <a:pt x="3012" y="169"/>
                        <a:pt x="2980" y="98"/>
                      </a:cubicBezTo>
                      <a:cubicBezTo>
                        <a:pt x="2949" y="31"/>
                        <a:pt x="2868" y="0"/>
                        <a:pt x="2800" y="31"/>
                      </a:cubicBezTo>
                      <a:lnTo>
                        <a:pt x="2298" y="254"/>
                      </a:lnTo>
                      <a:cubicBezTo>
                        <a:pt x="2289" y="237"/>
                        <a:pt x="2275" y="220"/>
                        <a:pt x="2266" y="203"/>
                      </a:cubicBezTo>
                      <a:lnTo>
                        <a:pt x="0" y="203"/>
                      </a:lnTo>
                      <a:lnTo>
                        <a:pt x="0" y="4010"/>
                      </a:lnTo>
                      <a:cubicBezTo>
                        <a:pt x="971" y="4010"/>
                        <a:pt x="1815" y="3471"/>
                        <a:pt x="2258" y="2678"/>
                      </a:cubicBezTo>
                      <a:lnTo>
                        <a:pt x="2752" y="2918"/>
                      </a:lnTo>
                      <a:cubicBezTo>
                        <a:pt x="2820" y="2951"/>
                        <a:pt x="2901" y="2920"/>
                        <a:pt x="2932" y="2855"/>
                      </a:cubicBezTo>
                      <a:cubicBezTo>
                        <a:pt x="2966" y="2788"/>
                        <a:pt x="2938" y="2706"/>
                        <a:pt x="2870" y="2675"/>
                      </a:cubicBezTo>
                      <a:lnTo>
                        <a:pt x="2379" y="2435"/>
                      </a:lnTo>
                      <a:cubicBezTo>
                        <a:pt x="2495" y="2164"/>
                        <a:pt x="2563" y="1871"/>
                        <a:pt x="2577" y="1563"/>
                      </a:cubicBezTo>
                      <a:lnTo>
                        <a:pt x="3127" y="1563"/>
                      </a:lnTo>
                      <a:cubicBezTo>
                        <a:pt x="3203" y="1563"/>
                        <a:pt x="3263" y="1501"/>
                        <a:pt x="3263" y="1427"/>
                      </a:cubicBezTo>
                      <a:cubicBezTo>
                        <a:pt x="3266" y="1351"/>
                        <a:pt x="3203" y="1289"/>
                        <a:pt x="3127" y="128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nvGrpSpPr>
            <p:cNvPr id="44" name="Group 43"/>
            <p:cNvGrpSpPr>
              <a:grpSpLocks noChangeAspect="1"/>
            </p:cNvGrpSpPr>
            <p:nvPr/>
          </p:nvGrpSpPr>
          <p:grpSpPr>
            <a:xfrm>
              <a:off x="3280704" y="3380090"/>
              <a:ext cx="445246" cy="352468"/>
              <a:chOff x="6573838" y="2992438"/>
              <a:chExt cx="3070225" cy="2430462"/>
            </a:xfrm>
            <a:solidFill>
              <a:schemeClr val="tx1"/>
            </a:solidFill>
          </p:grpSpPr>
          <p:sp>
            <p:nvSpPr>
              <p:cNvPr id="72" name="Freeform 5"/>
              <p:cNvSpPr>
                <a:spLocks noChangeArrowheads="1"/>
              </p:cNvSpPr>
              <p:nvPr/>
            </p:nvSpPr>
            <p:spPr bwMode="auto">
              <a:xfrm>
                <a:off x="6573838" y="2992438"/>
                <a:ext cx="3070225" cy="639762"/>
              </a:xfrm>
              <a:custGeom>
                <a:avLst/>
                <a:gdLst>
                  <a:gd name="T0" fmla="*/ 7637 w 8527"/>
                  <a:gd name="T1" fmla="*/ 0 h 1779"/>
                  <a:gd name="T2" fmla="*/ 889 w 8527"/>
                  <a:gd name="T3" fmla="*/ 0 h 1779"/>
                  <a:gd name="T4" fmla="*/ 0 w 8527"/>
                  <a:gd name="T5" fmla="*/ 889 h 1779"/>
                  <a:gd name="T6" fmla="*/ 0 w 8527"/>
                  <a:gd name="T7" fmla="*/ 1778 h 1779"/>
                  <a:gd name="T8" fmla="*/ 8526 w 8527"/>
                  <a:gd name="T9" fmla="*/ 1778 h 1779"/>
                  <a:gd name="T10" fmla="*/ 8526 w 8527"/>
                  <a:gd name="T11" fmla="*/ 889 h 1779"/>
                  <a:gd name="T12" fmla="*/ 7637 w 8527"/>
                  <a:gd name="T13" fmla="*/ 0 h 1779"/>
                  <a:gd name="T14" fmla="*/ 1423 w 8527"/>
                  <a:gd name="T15" fmla="*/ 1423 h 1779"/>
                  <a:gd name="T16" fmla="*/ 1067 w 8527"/>
                  <a:gd name="T17" fmla="*/ 1067 h 1779"/>
                  <a:gd name="T18" fmla="*/ 1423 w 8527"/>
                  <a:gd name="T19" fmla="*/ 711 h 1779"/>
                  <a:gd name="T20" fmla="*/ 1778 w 8527"/>
                  <a:gd name="T21" fmla="*/ 1067 h 1779"/>
                  <a:gd name="T22" fmla="*/ 1423 w 8527"/>
                  <a:gd name="T23" fmla="*/ 1423 h 1779"/>
                  <a:gd name="T24" fmla="*/ 2487 w 8527"/>
                  <a:gd name="T25" fmla="*/ 1423 h 1779"/>
                  <a:gd name="T26" fmla="*/ 2131 w 8527"/>
                  <a:gd name="T27" fmla="*/ 1067 h 1779"/>
                  <a:gd name="T28" fmla="*/ 2487 w 8527"/>
                  <a:gd name="T29" fmla="*/ 711 h 1779"/>
                  <a:gd name="T30" fmla="*/ 2842 w 8527"/>
                  <a:gd name="T31" fmla="*/ 1067 h 1779"/>
                  <a:gd name="T32" fmla="*/ 2487 w 8527"/>
                  <a:gd name="T33" fmla="*/ 1423 h 1779"/>
                  <a:gd name="T34" fmla="*/ 3553 w 8527"/>
                  <a:gd name="T35" fmla="*/ 1423 h 1779"/>
                  <a:gd name="T36" fmla="*/ 3198 w 8527"/>
                  <a:gd name="T37" fmla="*/ 1067 h 1779"/>
                  <a:gd name="T38" fmla="*/ 3553 w 8527"/>
                  <a:gd name="T39" fmla="*/ 711 h 1779"/>
                  <a:gd name="T40" fmla="*/ 3909 w 8527"/>
                  <a:gd name="T41" fmla="*/ 1067 h 1779"/>
                  <a:gd name="T42" fmla="*/ 3553 w 8527"/>
                  <a:gd name="T43" fmla="*/ 1423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27" h="1779">
                    <a:moveTo>
                      <a:pt x="7637" y="0"/>
                    </a:moveTo>
                    <a:lnTo>
                      <a:pt x="889" y="0"/>
                    </a:lnTo>
                    <a:cubicBezTo>
                      <a:pt x="398" y="0"/>
                      <a:pt x="0" y="398"/>
                      <a:pt x="0" y="889"/>
                    </a:cubicBezTo>
                    <a:lnTo>
                      <a:pt x="0" y="1778"/>
                    </a:lnTo>
                    <a:lnTo>
                      <a:pt x="8526" y="1778"/>
                    </a:lnTo>
                    <a:lnTo>
                      <a:pt x="8526" y="889"/>
                    </a:lnTo>
                    <a:cubicBezTo>
                      <a:pt x="8526" y="398"/>
                      <a:pt x="8128" y="0"/>
                      <a:pt x="7637" y="0"/>
                    </a:cubicBezTo>
                    <a:close/>
                    <a:moveTo>
                      <a:pt x="1423" y="1423"/>
                    </a:moveTo>
                    <a:cubicBezTo>
                      <a:pt x="1228" y="1423"/>
                      <a:pt x="1067" y="1265"/>
                      <a:pt x="1067" y="1067"/>
                    </a:cubicBezTo>
                    <a:cubicBezTo>
                      <a:pt x="1067" y="869"/>
                      <a:pt x="1225" y="711"/>
                      <a:pt x="1423" y="711"/>
                    </a:cubicBezTo>
                    <a:cubicBezTo>
                      <a:pt x="1617" y="711"/>
                      <a:pt x="1778" y="869"/>
                      <a:pt x="1778" y="1067"/>
                    </a:cubicBezTo>
                    <a:cubicBezTo>
                      <a:pt x="1778" y="1265"/>
                      <a:pt x="1617" y="1423"/>
                      <a:pt x="1423" y="1423"/>
                    </a:cubicBezTo>
                    <a:close/>
                    <a:moveTo>
                      <a:pt x="2487" y="1423"/>
                    </a:moveTo>
                    <a:cubicBezTo>
                      <a:pt x="2292" y="1423"/>
                      <a:pt x="2131" y="1265"/>
                      <a:pt x="2131" y="1067"/>
                    </a:cubicBezTo>
                    <a:cubicBezTo>
                      <a:pt x="2131" y="869"/>
                      <a:pt x="2289" y="711"/>
                      <a:pt x="2487" y="711"/>
                    </a:cubicBezTo>
                    <a:cubicBezTo>
                      <a:pt x="2681" y="711"/>
                      <a:pt x="2842" y="869"/>
                      <a:pt x="2842" y="1067"/>
                    </a:cubicBezTo>
                    <a:cubicBezTo>
                      <a:pt x="2842" y="1265"/>
                      <a:pt x="2684" y="1423"/>
                      <a:pt x="2487" y="1423"/>
                    </a:cubicBezTo>
                    <a:close/>
                    <a:moveTo>
                      <a:pt x="3553" y="1423"/>
                    </a:moveTo>
                    <a:cubicBezTo>
                      <a:pt x="3359" y="1423"/>
                      <a:pt x="3198" y="1265"/>
                      <a:pt x="3198" y="1067"/>
                    </a:cubicBezTo>
                    <a:cubicBezTo>
                      <a:pt x="3198" y="869"/>
                      <a:pt x="3356" y="711"/>
                      <a:pt x="3553" y="711"/>
                    </a:cubicBezTo>
                    <a:cubicBezTo>
                      <a:pt x="3748" y="711"/>
                      <a:pt x="3909" y="869"/>
                      <a:pt x="3909" y="1067"/>
                    </a:cubicBezTo>
                    <a:cubicBezTo>
                      <a:pt x="3909" y="1265"/>
                      <a:pt x="3748" y="1423"/>
                      <a:pt x="3553" y="142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73" name="Freeform 6"/>
              <p:cNvSpPr>
                <a:spLocks noChangeArrowheads="1"/>
              </p:cNvSpPr>
              <p:nvPr/>
            </p:nvSpPr>
            <p:spPr bwMode="auto">
              <a:xfrm>
                <a:off x="6573838" y="3759200"/>
                <a:ext cx="3070225" cy="1663700"/>
              </a:xfrm>
              <a:custGeom>
                <a:avLst/>
                <a:gdLst>
                  <a:gd name="T0" fmla="*/ 0 w 8530"/>
                  <a:gd name="T1" fmla="*/ 3730 h 4620"/>
                  <a:gd name="T2" fmla="*/ 889 w 8530"/>
                  <a:gd name="T3" fmla="*/ 4619 h 4620"/>
                  <a:gd name="T4" fmla="*/ 7640 w 8530"/>
                  <a:gd name="T5" fmla="*/ 4619 h 4620"/>
                  <a:gd name="T6" fmla="*/ 8529 w 8530"/>
                  <a:gd name="T7" fmla="*/ 3730 h 4620"/>
                  <a:gd name="T8" fmla="*/ 8529 w 8530"/>
                  <a:gd name="T9" fmla="*/ 0 h 4620"/>
                  <a:gd name="T10" fmla="*/ 0 w 8530"/>
                  <a:gd name="T11" fmla="*/ 0 h 4620"/>
                  <a:gd name="T12" fmla="*/ 0 w 8530"/>
                  <a:gd name="T13" fmla="*/ 3730 h 4620"/>
                </a:gdLst>
                <a:ahLst/>
                <a:cxnLst>
                  <a:cxn ang="0">
                    <a:pos x="T0" y="T1"/>
                  </a:cxn>
                  <a:cxn ang="0">
                    <a:pos x="T2" y="T3"/>
                  </a:cxn>
                  <a:cxn ang="0">
                    <a:pos x="T4" y="T5"/>
                  </a:cxn>
                  <a:cxn ang="0">
                    <a:pos x="T6" y="T7"/>
                  </a:cxn>
                  <a:cxn ang="0">
                    <a:pos x="T8" y="T9"/>
                  </a:cxn>
                  <a:cxn ang="0">
                    <a:pos x="T10" y="T11"/>
                  </a:cxn>
                  <a:cxn ang="0">
                    <a:pos x="T12" y="T13"/>
                  </a:cxn>
                </a:cxnLst>
                <a:rect l="0" t="0" r="r" b="b"/>
                <a:pathLst>
                  <a:path w="8530" h="4620">
                    <a:moveTo>
                      <a:pt x="0" y="3730"/>
                    </a:moveTo>
                    <a:cubicBezTo>
                      <a:pt x="0" y="4221"/>
                      <a:pt x="398" y="4619"/>
                      <a:pt x="889" y="4619"/>
                    </a:cubicBezTo>
                    <a:lnTo>
                      <a:pt x="7640" y="4619"/>
                    </a:lnTo>
                    <a:cubicBezTo>
                      <a:pt x="8128" y="4619"/>
                      <a:pt x="8529" y="4221"/>
                      <a:pt x="8529" y="3730"/>
                    </a:cubicBezTo>
                    <a:lnTo>
                      <a:pt x="8529" y="0"/>
                    </a:lnTo>
                    <a:lnTo>
                      <a:pt x="0" y="0"/>
                    </a:lnTo>
                    <a:lnTo>
                      <a:pt x="0" y="373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sp>
          <p:nvSpPr>
            <p:cNvPr id="45" name="TextBox 44"/>
            <p:cNvSpPr txBox="1"/>
            <p:nvPr/>
          </p:nvSpPr>
          <p:spPr>
            <a:xfrm>
              <a:off x="3163786" y="2796823"/>
              <a:ext cx="666208" cy="246221"/>
            </a:xfrm>
            <a:prstGeom prst="rect">
              <a:avLst/>
            </a:prstGeom>
            <a:noFill/>
            <a:effectLst>
              <a:outerShdw blurRad="50800" dist="50800" dir="5400000" sx="95000" sy="95000" algn="ctr" rotWithShape="0">
                <a:srgbClr val="000000">
                  <a:alpha val="43137"/>
                </a:srgbClr>
              </a:outerShdw>
            </a:effectLst>
          </p:spPr>
          <p:txBody>
            <a:bodyPr wrap="none" lIns="45720" rIns="45720" rtlCol="0">
              <a:spAutoFit/>
            </a:bodyPr>
            <a:lstStyle/>
            <a:p>
              <a:pPr algn="ctr">
                <a:spcAft>
                  <a:spcPts val="1200"/>
                </a:spcAft>
              </a:pPr>
              <a:r>
                <a:rPr lang="ja-JP" altLang="en-US" sz="1000" dirty="0" smtClean="0">
                  <a:latin typeface="Arial"/>
                  <a:ea typeface="ＭＳ Ｐゴシック"/>
                </a:rPr>
                <a:t>マルウェア</a:t>
              </a:r>
            </a:p>
          </p:txBody>
        </p:sp>
        <p:sp>
          <p:nvSpPr>
            <p:cNvPr id="46" name="TextBox 45"/>
            <p:cNvSpPr txBox="1"/>
            <p:nvPr/>
          </p:nvSpPr>
          <p:spPr>
            <a:xfrm>
              <a:off x="4079764" y="2796823"/>
              <a:ext cx="770404" cy="246221"/>
            </a:xfrm>
            <a:prstGeom prst="rect">
              <a:avLst/>
            </a:prstGeom>
            <a:noFill/>
            <a:effectLst>
              <a:outerShdw blurRad="50800" dist="50800" dir="5400000" sx="95000" sy="95000" algn="ctr" rotWithShape="0">
                <a:srgbClr val="000000">
                  <a:alpha val="43137"/>
                </a:srgbClr>
              </a:outerShdw>
            </a:effectLst>
          </p:spPr>
          <p:txBody>
            <a:bodyPr wrap="none" lIns="45720" rIns="45720" rtlCol="0">
              <a:spAutoFit/>
            </a:bodyPr>
            <a:lstStyle/>
            <a:p>
              <a:pPr algn="ctr">
                <a:spcAft>
                  <a:spcPts val="1200"/>
                </a:spcAft>
              </a:pPr>
              <a:r>
                <a:rPr lang="en-US" altLang="ja-JP" sz="1000" dirty="0" smtClean="0">
                  <a:latin typeface="Arial"/>
                  <a:ea typeface="ＭＳ Ｐゴシック"/>
                </a:rPr>
                <a:t>Web </a:t>
              </a:r>
              <a:r>
                <a:rPr lang="ja-JP" altLang="en-US" sz="1000" dirty="0" smtClean="0">
                  <a:latin typeface="Arial"/>
                  <a:ea typeface="ＭＳ Ｐゴシック"/>
                </a:rPr>
                <a:t>サーバ</a:t>
              </a:r>
            </a:p>
          </p:txBody>
        </p:sp>
        <p:sp>
          <p:nvSpPr>
            <p:cNvPr id="47" name="Rectangle 46"/>
            <p:cNvSpPr/>
            <p:nvPr/>
          </p:nvSpPr>
          <p:spPr>
            <a:xfrm>
              <a:off x="3012852" y="2143463"/>
              <a:ext cx="1936153" cy="1945165"/>
            </a:xfrm>
            <a:prstGeom prst="rect">
              <a:avLst/>
            </a:prstGeom>
            <a:noFill/>
            <a:ln w="508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48" name="TextBox 47"/>
            <p:cNvSpPr txBox="1"/>
            <p:nvPr/>
          </p:nvSpPr>
          <p:spPr>
            <a:xfrm>
              <a:off x="3166285" y="3699627"/>
              <a:ext cx="661211" cy="400110"/>
            </a:xfrm>
            <a:prstGeom prst="rect">
              <a:avLst/>
            </a:prstGeom>
            <a:noFill/>
            <a:effectLst>
              <a:outerShdw blurRad="50800" dist="50800" dir="5400000" sx="95000" sy="95000" algn="ctr" rotWithShape="0">
                <a:srgbClr val="000000">
                  <a:alpha val="43137"/>
                </a:srgbClr>
              </a:outerShdw>
            </a:effectLst>
          </p:spPr>
          <p:txBody>
            <a:bodyPr wrap="square" lIns="45720" rIns="45720" rtlCol="0">
              <a:spAutoFit/>
            </a:bodyPr>
            <a:lstStyle/>
            <a:p>
              <a:pPr algn="ctr">
                <a:spcAft>
                  <a:spcPts val="1200"/>
                </a:spcAft>
              </a:pPr>
              <a:r>
                <a:rPr lang="ja-JP" altLang="en-US" sz="1000" dirty="0" smtClean="0">
                  <a:latin typeface="Arial"/>
                  <a:ea typeface="ＭＳ Ｐゴシック"/>
                </a:rPr>
                <a:t>マルバタイジング</a:t>
              </a:r>
            </a:p>
          </p:txBody>
        </p:sp>
        <p:sp>
          <p:nvSpPr>
            <p:cNvPr id="49" name="TextBox 48"/>
            <p:cNvSpPr txBox="1"/>
            <p:nvPr/>
          </p:nvSpPr>
          <p:spPr>
            <a:xfrm>
              <a:off x="4105413" y="3773769"/>
              <a:ext cx="719108" cy="246221"/>
            </a:xfrm>
            <a:prstGeom prst="rect">
              <a:avLst/>
            </a:prstGeom>
            <a:noFill/>
            <a:effectLst>
              <a:outerShdw blurRad="50800" dist="50800" dir="5400000" sx="95000" sy="95000" algn="ctr" rotWithShape="0">
                <a:srgbClr val="000000">
                  <a:alpha val="43137"/>
                </a:srgbClr>
              </a:outerShdw>
            </a:effectLst>
          </p:spPr>
          <p:txBody>
            <a:bodyPr wrap="none" lIns="45720" rIns="45720" rtlCol="0">
              <a:spAutoFit/>
            </a:bodyPr>
            <a:lstStyle/>
            <a:p>
              <a:pPr algn="ctr">
                <a:spcAft>
                  <a:spcPts val="1200"/>
                </a:spcAft>
              </a:pPr>
              <a:r>
                <a:rPr lang="ja-JP" altLang="en-US" sz="1000" dirty="0" smtClean="0">
                  <a:latin typeface="Arial"/>
                  <a:ea typeface="ＭＳ Ｐゴシック"/>
                </a:rPr>
                <a:t>ドメイン</a:t>
              </a:r>
              <a:r>
                <a:rPr lang="en-US" altLang="ja-JP" sz="1000" dirty="0" smtClean="0">
                  <a:latin typeface="Arial"/>
                  <a:ea typeface="ＭＳ Ｐゴシック"/>
                </a:rPr>
                <a:t> / IP</a:t>
              </a:r>
              <a:endParaRPr lang="en-US" altLang="ja-JP" sz="1000" dirty="0" smtClean="0">
                <a:latin typeface="Arial"/>
                <a:ea typeface="ＭＳ Ｐゴシック"/>
              </a:endParaRPr>
            </a:p>
          </p:txBody>
        </p:sp>
        <p:cxnSp>
          <p:nvCxnSpPr>
            <p:cNvPr id="50" name="Straight Connector 49"/>
            <p:cNvCxnSpPr/>
            <p:nvPr/>
          </p:nvCxnSpPr>
          <p:spPr>
            <a:xfrm>
              <a:off x="3980929" y="2143463"/>
              <a:ext cx="0" cy="1945165"/>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976423" y="2143463"/>
              <a:ext cx="0" cy="1945165"/>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670587" y="4142524"/>
              <a:ext cx="620683" cy="276999"/>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1200"/>
                </a:spcAft>
              </a:pPr>
              <a:r>
                <a:rPr lang="ja-JP" altLang="en-US" sz="1200" b="1" dirty="0" smtClean="0">
                  <a:latin typeface="Arial"/>
                  <a:ea typeface="ＭＳ Ｐゴシック"/>
                </a:rPr>
                <a:t>攻撃 </a:t>
              </a:r>
              <a:r>
                <a:rPr lang="en-US" altLang="ja-JP" sz="1200" b="1" dirty="0" smtClean="0">
                  <a:latin typeface="Arial"/>
                  <a:ea typeface="ＭＳ Ｐゴシック"/>
                </a:rPr>
                <a:t>2</a:t>
              </a:r>
            </a:p>
          </p:txBody>
        </p:sp>
        <p:grpSp>
          <p:nvGrpSpPr>
            <p:cNvPr id="53" name="Group 52"/>
            <p:cNvGrpSpPr/>
            <p:nvPr/>
          </p:nvGrpSpPr>
          <p:grpSpPr>
            <a:xfrm>
              <a:off x="4241024" y="2444249"/>
              <a:ext cx="447886" cy="354374"/>
              <a:chOff x="6012704" y="2444249"/>
              <a:chExt cx="447886" cy="354374"/>
            </a:xfrm>
            <a:solidFill>
              <a:schemeClr val="tx1"/>
            </a:solidFill>
          </p:grpSpPr>
          <p:sp>
            <p:nvSpPr>
              <p:cNvPr id="64" name="Freeform 63"/>
              <p:cNvSpPr>
                <a:spLocks noChangeArrowheads="1"/>
              </p:cNvSpPr>
              <p:nvPr/>
            </p:nvSpPr>
            <p:spPr bwMode="auto">
              <a:xfrm>
                <a:off x="6012704" y="2574680"/>
                <a:ext cx="447886" cy="223943"/>
              </a:xfrm>
              <a:custGeom>
                <a:avLst/>
                <a:gdLst>
                  <a:gd name="T0" fmla="*/ 0 w 6525"/>
                  <a:gd name="T1" fmla="*/ 1496 h 3263"/>
                  <a:gd name="T2" fmla="*/ 135 w 6525"/>
                  <a:gd name="T3" fmla="*/ 1631 h 3263"/>
                  <a:gd name="T4" fmla="*/ 3262 w 6525"/>
                  <a:gd name="T5" fmla="*/ 1631 h 3263"/>
                  <a:gd name="T6" fmla="*/ 3262 w 6525"/>
                  <a:gd name="T7" fmla="*/ 2991 h 3263"/>
                  <a:gd name="T8" fmla="*/ 1496 w 6525"/>
                  <a:gd name="T9" fmla="*/ 2991 h 3263"/>
                  <a:gd name="T10" fmla="*/ 1360 w 6525"/>
                  <a:gd name="T11" fmla="*/ 3127 h 3263"/>
                  <a:gd name="T12" fmla="*/ 1496 w 6525"/>
                  <a:gd name="T13" fmla="*/ 3262 h 3263"/>
                  <a:gd name="T14" fmla="*/ 5029 w 6525"/>
                  <a:gd name="T15" fmla="*/ 3262 h 3263"/>
                  <a:gd name="T16" fmla="*/ 5164 w 6525"/>
                  <a:gd name="T17" fmla="*/ 3127 h 3263"/>
                  <a:gd name="T18" fmla="*/ 5029 w 6525"/>
                  <a:gd name="T19" fmla="*/ 2991 h 3263"/>
                  <a:gd name="T20" fmla="*/ 3533 w 6525"/>
                  <a:gd name="T21" fmla="*/ 2991 h 3263"/>
                  <a:gd name="T22" fmla="*/ 3533 w 6525"/>
                  <a:gd name="T23" fmla="*/ 1631 h 3263"/>
                  <a:gd name="T24" fmla="*/ 6389 w 6525"/>
                  <a:gd name="T25" fmla="*/ 1631 h 3263"/>
                  <a:gd name="T26" fmla="*/ 6524 w 6525"/>
                  <a:gd name="T27" fmla="*/ 1496 h 3263"/>
                  <a:gd name="T28" fmla="*/ 6524 w 6525"/>
                  <a:gd name="T29" fmla="*/ 0 h 3263"/>
                  <a:gd name="T30" fmla="*/ 0 w 6525"/>
                  <a:gd name="T31" fmla="*/ 0 h 3263"/>
                  <a:gd name="T32" fmla="*/ 0 w 6525"/>
                  <a:gd name="T33" fmla="*/ 1496 h 3263"/>
                  <a:gd name="T34" fmla="*/ 5438 w 6525"/>
                  <a:gd name="T35" fmla="*/ 409 h 3263"/>
                  <a:gd name="T36" fmla="*/ 5709 w 6525"/>
                  <a:gd name="T37" fmla="*/ 680 h 3263"/>
                  <a:gd name="T38" fmla="*/ 5438 w 6525"/>
                  <a:gd name="T39" fmla="*/ 951 h 3263"/>
                  <a:gd name="T40" fmla="*/ 5167 w 6525"/>
                  <a:gd name="T41" fmla="*/ 680 h 3263"/>
                  <a:gd name="T42" fmla="*/ 5438 w 6525"/>
                  <a:gd name="T43" fmla="*/ 409 h 3263"/>
                  <a:gd name="T44" fmla="*/ 4620 w 6525"/>
                  <a:gd name="T45" fmla="*/ 409 h 3263"/>
                  <a:gd name="T46" fmla="*/ 4890 w 6525"/>
                  <a:gd name="T47" fmla="*/ 680 h 3263"/>
                  <a:gd name="T48" fmla="*/ 4620 w 6525"/>
                  <a:gd name="T49" fmla="*/ 951 h 3263"/>
                  <a:gd name="T50" fmla="*/ 4349 w 6525"/>
                  <a:gd name="T51" fmla="*/ 680 h 3263"/>
                  <a:gd name="T52" fmla="*/ 4620 w 6525"/>
                  <a:gd name="T53" fmla="*/ 409 h 3263"/>
                  <a:gd name="T54" fmla="*/ 3804 w 6525"/>
                  <a:gd name="T55" fmla="*/ 409 h 3263"/>
                  <a:gd name="T56" fmla="*/ 4075 w 6525"/>
                  <a:gd name="T57" fmla="*/ 680 h 3263"/>
                  <a:gd name="T58" fmla="*/ 3804 w 6525"/>
                  <a:gd name="T59" fmla="*/ 951 h 3263"/>
                  <a:gd name="T60" fmla="*/ 3533 w 6525"/>
                  <a:gd name="T61" fmla="*/ 680 h 3263"/>
                  <a:gd name="T62" fmla="*/ 3804 w 6525"/>
                  <a:gd name="T63" fmla="*/ 409 h 3263"/>
                  <a:gd name="T64" fmla="*/ 951 w 6525"/>
                  <a:gd name="T65" fmla="*/ 271 h 3263"/>
                  <a:gd name="T66" fmla="*/ 1360 w 6525"/>
                  <a:gd name="T67" fmla="*/ 680 h 3263"/>
                  <a:gd name="T68" fmla="*/ 951 w 6525"/>
                  <a:gd name="T69" fmla="*/ 1089 h 3263"/>
                  <a:gd name="T70" fmla="*/ 542 w 6525"/>
                  <a:gd name="T71" fmla="*/ 680 h 3263"/>
                  <a:gd name="T72" fmla="*/ 951 w 6525"/>
                  <a:gd name="T73" fmla="*/ 271 h 3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25" h="3263">
                    <a:moveTo>
                      <a:pt x="0" y="1496"/>
                    </a:moveTo>
                    <a:cubicBezTo>
                      <a:pt x="0" y="1572"/>
                      <a:pt x="62" y="1631"/>
                      <a:pt x="135" y="1631"/>
                    </a:cubicBezTo>
                    <a:lnTo>
                      <a:pt x="3262" y="1631"/>
                    </a:lnTo>
                    <a:lnTo>
                      <a:pt x="3262" y="2991"/>
                    </a:lnTo>
                    <a:lnTo>
                      <a:pt x="1496" y="2991"/>
                    </a:lnTo>
                    <a:cubicBezTo>
                      <a:pt x="1419" y="2991"/>
                      <a:pt x="1360" y="3053"/>
                      <a:pt x="1360" y="3127"/>
                    </a:cubicBezTo>
                    <a:cubicBezTo>
                      <a:pt x="1360" y="3203"/>
                      <a:pt x="1422" y="3262"/>
                      <a:pt x="1496" y="3262"/>
                    </a:cubicBezTo>
                    <a:lnTo>
                      <a:pt x="5029" y="3262"/>
                    </a:lnTo>
                    <a:cubicBezTo>
                      <a:pt x="5105" y="3262"/>
                      <a:pt x="5164" y="3200"/>
                      <a:pt x="5164" y="3127"/>
                    </a:cubicBezTo>
                    <a:cubicBezTo>
                      <a:pt x="5164" y="3051"/>
                      <a:pt x="5102" y="2991"/>
                      <a:pt x="5029" y="2991"/>
                    </a:cubicBezTo>
                    <a:lnTo>
                      <a:pt x="3533" y="2991"/>
                    </a:lnTo>
                    <a:lnTo>
                      <a:pt x="3533" y="1631"/>
                    </a:lnTo>
                    <a:lnTo>
                      <a:pt x="6389" y="1631"/>
                    </a:lnTo>
                    <a:cubicBezTo>
                      <a:pt x="6465" y="1631"/>
                      <a:pt x="6524" y="1569"/>
                      <a:pt x="6524" y="1496"/>
                    </a:cubicBezTo>
                    <a:lnTo>
                      <a:pt x="6524" y="0"/>
                    </a:lnTo>
                    <a:lnTo>
                      <a:pt x="0" y="0"/>
                    </a:lnTo>
                    <a:lnTo>
                      <a:pt x="0" y="1496"/>
                    </a:lnTo>
                    <a:close/>
                    <a:moveTo>
                      <a:pt x="5438" y="409"/>
                    </a:moveTo>
                    <a:cubicBezTo>
                      <a:pt x="5588" y="409"/>
                      <a:pt x="5709" y="531"/>
                      <a:pt x="5709" y="680"/>
                    </a:cubicBezTo>
                    <a:cubicBezTo>
                      <a:pt x="5709" y="830"/>
                      <a:pt x="5588" y="951"/>
                      <a:pt x="5438" y="951"/>
                    </a:cubicBezTo>
                    <a:cubicBezTo>
                      <a:pt x="5288" y="951"/>
                      <a:pt x="5167" y="830"/>
                      <a:pt x="5167" y="680"/>
                    </a:cubicBezTo>
                    <a:cubicBezTo>
                      <a:pt x="5164" y="531"/>
                      <a:pt x="5286" y="409"/>
                      <a:pt x="5438" y="409"/>
                    </a:cubicBezTo>
                    <a:close/>
                    <a:moveTo>
                      <a:pt x="4620" y="409"/>
                    </a:moveTo>
                    <a:cubicBezTo>
                      <a:pt x="4769" y="409"/>
                      <a:pt x="4890" y="531"/>
                      <a:pt x="4890" y="680"/>
                    </a:cubicBezTo>
                    <a:cubicBezTo>
                      <a:pt x="4890" y="830"/>
                      <a:pt x="4769" y="951"/>
                      <a:pt x="4620" y="951"/>
                    </a:cubicBezTo>
                    <a:cubicBezTo>
                      <a:pt x="4470" y="951"/>
                      <a:pt x="4349" y="829"/>
                      <a:pt x="4349" y="680"/>
                    </a:cubicBezTo>
                    <a:cubicBezTo>
                      <a:pt x="4349" y="530"/>
                      <a:pt x="4470" y="409"/>
                      <a:pt x="4620" y="409"/>
                    </a:cubicBezTo>
                    <a:close/>
                    <a:moveTo>
                      <a:pt x="3804" y="409"/>
                    </a:moveTo>
                    <a:cubicBezTo>
                      <a:pt x="3954" y="409"/>
                      <a:pt x="4075" y="531"/>
                      <a:pt x="4075" y="680"/>
                    </a:cubicBezTo>
                    <a:cubicBezTo>
                      <a:pt x="4075" y="830"/>
                      <a:pt x="3954" y="951"/>
                      <a:pt x="3804" y="951"/>
                    </a:cubicBezTo>
                    <a:cubicBezTo>
                      <a:pt x="3654" y="951"/>
                      <a:pt x="3533" y="829"/>
                      <a:pt x="3533" y="680"/>
                    </a:cubicBezTo>
                    <a:cubicBezTo>
                      <a:pt x="3533" y="530"/>
                      <a:pt x="3654" y="409"/>
                      <a:pt x="3804" y="409"/>
                    </a:cubicBezTo>
                    <a:close/>
                    <a:moveTo>
                      <a:pt x="951" y="271"/>
                    </a:moveTo>
                    <a:cubicBezTo>
                      <a:pt x="1177" y="271"/>
                      <a:pt x="1360" y="454"/>
                      <a:pt x="1360" y="680"/>
                    </a:cubicBezTo>
                    <a:cubicBezTo>
                      <a:pt x="1360" y="906"/>
                      <a:pt x="1177" y="1089"/>
                      <a:pt x="951" y="1089"/>
                    </a:cubicBezTo>
                    <a:cubicBezTo>
                      <a:pt x="725" y="1089"/>
                      <a:pt x="542" y="906"/>
                      <a:pt x="542" y="680"/>
                    </a:cubicBezTo>
                    <a:cubicBezTo>
                      <a:pt x="542" y="454"/>
                      <a:pt x="725" y="271"/>
                      <a:pt x="951" y="271"/>
                    </a:cubicBezTo>
                    <a:close/>
                  </a:path>
                </a:pathLst>
              </a:custGeom>
              <a:grpFill/>
              <a:ln>
                <a:noFill/>
              </a:ln>
              <a:effectLst/>
            </p:spPr>
            <p:txBody>
              <a:bodyPr wrap="none" anchor="ctr"/>
              <a:lstStyle/>
              <a:p>
                <a:endParaRPr lang="en-US">
                  <a:latin typeface="Arial"/>
                  <a:ea typeface="ＭＳ Ｐゴシック"/>
                </a:endParaRPr>
              </a:p>
            </p:txBody>
          </p:sp>
          <p:sp>
            <p:nvSpPr>
              <p:cNvPr id="65" name="Freeform 64"/>
              <p:cNvSpPr>
                <a:spLocks noChangeArrowheads="1"/>
              </p:cNvSpPr>
              <p:nvPr/>
            </p:nvSpPr>
            <p:spPr bwMode="auto">
              <a:xfrm>
                <a:off x="6068690" y="2612206"/>
                <a:ext cx="18763" cy="18763"/>
              </a:xfrm>
              <a:custGeom>
                <a:avLst/>
                <a:gdLst>
                  <a:gd name="T0" fmla="*/ 136 w 272"/>
                  <a:gd name="T1" fmla="*/ 271 h 272"/>
                  <a:gd name="T2" fmla="*/ 271 w 272"/>
                  <a:gd name="T3" fmla="*/ 135 h 272"/>
                  <a:gd name="T4" fmla="*/ 136 w 272"/>
                  <a:gd name="T5" fmla="*/ 0 h 272"/>
                  <a:gd name="T6" fmla="*/ 0 w 272"/>
                  <a:gd name="T7" fmla="*/ 135 h 272"/>
                  <a:gd name="T8" fmla="*/ 136 w 272"/>
                  <a:gd name="T9" fmla="*/ 271 h 272"/>
                </a:gdLst>
                <a:ahLst/>
                <a:cxnLst>
                  <a:cxn ang="0">
                    <a:pos x="T0" y="T1"/>
                  </a:cxn>
                  <a:cxn ang="0">
                    <a:pos x="T2" y="T3"/>
                  </a:cxn>
                  <a:cxn ang="0">
                    <a:pos x="T4" y="T5"/>
                  </a:cxn>
                  <a:cxn ang="0">
                    <a:pos x="T6" y="T7"/>
                  </a:cxn>
                  <a:cxn ang="0">
                    <a:pos x="T8" y="T9"/>
                  </a:cxn>
                </a:cxnLst>
                <a:rect l="0" t="0" r="r" b="b"/>
                <a:pathLst>
                  <a:path w="272" h="272">
                    <a:moveTo>
                      <a:pt x="136" y="271"/>
                    </a:moveTo>
                    <a:cubicBezTo>
                      <a:pt x="212" y="271"/>
                      <a:pt x="271" y="209"/>
                      <a:pt x="271" y="135"/>
                    </a:cubicBezTo>
                    <a:cubicBezTo>
                      <a:pt x="271" y="59"/>
                      <a:pt x="209" y="0"/>
                      <a:pt x="136" y="0"/>
                    </a:cubicBezTo>
                    <a:cubicBezTo>
                      <a:pt x="60" y="0"/>
                      <a:pt x="0" y="62"/>
                      <a:pt x="0" y="135"/>
                    </a:cubicBezTo>
                    <a:cubicBezTo>
                      <a:pt x="0" y="209"/>
                      <a:pt x="60" y="271"/>
                      <a:pt x="136" y="271"/>
                    </a:cubicBezTo>
                  </a:path>
                </a:pathLst>
              </a:custGeom>
              <a:grpFill/>
              <a:ln>
                <a:noFill/>
              </a:ln>
              <a:effectLst/>
            </p:spPr>
            <p:txBody>
              <a:bodyPr wrap="none" anchor="ctr"/>
              <a:lstStyle/>
              <a:p>
                <a:endParaRPr lang="en-US">
                  <a:latin typeface="Arial"/>
                  <a:ea typeface="ＭＳ Ｐゴシック"/>
                </a:endParaRPr>
              </a:p>
            </p:txBody>
          </p:sp>
          <p:sp>
            <p:nvSpPr>
              <p:cNvPr id="66" name="Freeform 65"/>
              <p:cNvSpPr>
                <a:spLocks noChangeArrowheads="1"/>
              </p:cNvSpPr>
              <p:nvPr/>
            </p:nvSpPr>
            <p:spPr bwMode="auto">
              <a:xfrm>
                <a:off x="6068690" y="2500235"/>
                <a:ext cx="18763" cy="18763"/>
              </a:xfrm>
              <a:custGeom>
                <a:avLst/>
                <a:gdLst>
                  <a:gd name="T0" fmla="*/ 136 w 272"/>
                  <a:gd name="T1" fmla="*/ 0 h 272"/>
                  <a:gd name="T2" fmla="*/ 0 w 272"/>
                  <a:gd name="T3" fmla="*/ 135 h 272"/>
                  <a:gd name="T4" fmla="*/ 136 w 272"/>
                  <a:gd name="T5" fmla="*/ 271 h 272"/>
                  <a:gd name="T6" fmla="*/ 271 w 272"/>
                  <a:gd name="T7" fmla="*/ 135 h 272"/>
                  <a:gd name="T8" fmla="*/ 136 w 272"/>
                  <a:gd name="T9" fmla="*/ 0 h 272"/>
                </a:gdLst>
                <a:ahLst/>
                <a:cxnLst>
                  <a:cxn ang="0">
                    <a:pos x="T0" y="T1"/>
                  </a:cxn>
                  <a:cxn ang="0">
                    <a:pos x="T2" y="T3"/>
                  </a:cxn>
                  <a:cxn ang="0">
                    <a:pos x="T4" y="T5"/>
                  </a:cxn>
                  <a:cxn ang="0">
                    <a:pos x="T6" y="T7"/>
                  </a:cxn>
                  <a:cxn ang="0">
                    <a:pos x="T8" y="T9"/>
                  </a:cxn>
                </a:cxnLst>
                <a:rect l="0" t="0" r="r" b="b"/>
                <a:pathLst>
                  <a:path w="272" h="272">
                    <a:moveTo>
                      <a:pt x="136" y="0"/>
                    </a:moveTo>
                    <a:cubicBezTo>
                      <a:pt x="60" y="0"/>
                      <a:pt x="0" y="62"/>
                      <a:pt x="0" y="135"/>
                    </a:cubicBezTo>
                    <a:cubicBezTo>
                      <a:pt x="0" y="211"/>
                      <a:pt x="62" y="271"/>
                      <a:pt x="136" y="271"/>
                    </a:cubicBezTo>
                    <a:cubicBezTo>
                      <a:pt x="212" y="271"/>
                      <a:pt x="271" y="208"/>
                      <a:pt x="271" y="135"/>
                    </a:cubicBezTo>
                    <a:cubicBezTo>
                      <a:pt x="271" y="59"/>
                      <a:pt x="209" y="0"/>
                      <a:pt x="136" y="0"/>
                    </a:cubicBezTo>
                  </a:path>
                </a:pathLst>
              </a:custGeom>
              <a:grpFill/>
              <a:ln>
                <a:noFill/>
              </a:ln>
              <a:effectLst/>
            </p:spPr>
            <p:txBody>
              <a:bodyPr wrap="none" anchor="ctr"/>
              <a:lstStyle/>
              <a:p>
                <a:endParaRPr lang="en-US">
                  <a:latin typeface="Arial"/>
                  <a:ea typeface="ＭＳ Ｐゴシック"/>
                </a:endParaRPr>
              </a:p>
            </p:txBody>
          </p:sp>
          <p:sp>
            <p:nvSpPr>
              <p:cNvPr id="67" name="Freeform 66"/>
              <p:cNvSpPr>
                <a:spLocks noChangeArrowheads="1"/>
              </p:cNvSpPr>
              <p:nvPr/>
            </p:nvSpPr>
            <p:spPr bwMode="auto">
              <a:xfrm>
                <a:off x="6012704" y="2444249"/>
                <a:ext cx="447886" cy="111971"/>
              </a:xfrm>
              <a:custGeom>
                <a:avLst/>
                <a:gdLst>
                  <a:gd name="T0" fmla="*/ 6389 w 6525"/>
                  <a:gd name="T1" fmla="*/ 0 h 1632"/>
                  <a:gd name="T2" fmla="*/ 135 w 6525"/>
                  <a:gd name="T3" fmla="*/ 0 h 1632"/>
                  <a:gd name="T4" fmla="*/ 0 w 6525"/>
                  <a:gd name="T5" fmla="*/ 135 h 1632"/>
                  <a:gd name="T6" fmla="*/ 0 w 6525"/>
                  <a:gd name="T7" fmla="*/ 1631 h 1632"/>
                  <a:gd name="T8" fmla="*/ 6524 w 6525"/>
                  <a:gd name="T9" fmla="*/ 1631 h 1632"/>
                  <a:gd name="T10" fmla="*/ 6524 w 6525"/>
                  <a:gd name="T11" fmla="*/ 135 h 1632"/>
                  <a:gd name="T12" fmla="*/ 6389 w 6525"/>
                  <a:gd name="T13" fmla="*/ 0 h 1632"/>
                  <a:gd name="T14" fmla="*/ 951 w 6525"/>
                  <a:gd name="T15" fmla="*/ 1357 h 1632"/>
                  <a:gd name="T16" fmla="*/ 542 w 6525"/>
                  <a:gd name="T17" fmla="*/ 948 h 1632"/>
                  <a:gd name="T18" fmla="*/ 951 w 6525"/>
                  <a:gd name="T19" fmla="*/ 539 h 1632"/>
                  <a:gd name="T20" fmla="*/ 1360 w 6525"/>
                  <a:gd name="T21" fmla="*/ 948 h 1632"/>
                  <a:gd name="T22" fmla="*/ 951 w 6525"/>
                  <a:gd name="T23" fmla="*/ 1357 h 1632"/>
                  <a:gd name="T24" fmla="*/ 3804 w 6525"/>
                  <a:gd name="T25" fmla="*/ 1222 h 1632"/>
                  <a:gd name="T26" fmla="*/ 3533 w 6525"/>
                  <a:gd name="T27" fmla="*/ 951 h 1632"/>
                  <a:gd name="T28" fmla="*/ 3804 w 6525"/>
                  <a:gd name="T29" fmla="*/ 680 h 1632"/>
                  <a:gd name="T30" fmla="*/ 4075 w 6525"/>
                  <a:gd name="T31" fmla="*/ 951 h 1632"/>
                  <a:gd name="T32" fmla="*/ 3804 w 6525"/>
                  <a:gd name="T33" fmla="*/ 1222 h 1632"/>
                  <a:gd name="T34" fmla="*/ 4620 w 6525"/>
                  <a:gd name="T35" fmla="*/ 1222 h 1632"/>
                  <a:gd name="T36" fmla="*/ 4349 w 6525"/>
                  <a:gd name="T37" fmla="*/ 951 h 1632"/>
                  <a:gd name="T38" fmla="*/ 4620 w 6525"/>
                  <a:gd name="T39" fmla="*/ 680 h 1632"/>
                  <a:gd name="T40" fmla="*/ 4890 w 6525"/>
                  <a:gd name="T41" fmla="*/ 951 h 1632"/>
                  <a:gd name="T42" fmla="*/ 4620 w 6525"/>
                  <a:gd name="T43" fmla="*/ 1222 h 1632"/>
                  <a:gd name="T44" fmla="*/ 5438 w 6525"/>
                  <a:gd name="T45" fmla="*/ 1222 h 1632"/>
                  <a:gd name="T46" fmla="*/ 5167 w 6525"/>
                  <a:gd name="T47" fmla="*/ 951 h 1632"/>
                  <a:gd name="T48" fmla="*/ 5438 w 6525"/>
                  <a:gd name="T49" fmla="*/ 680 h 1632"/>
                  <a:gd name="T50" fmla="*/ 5709 w 6525"/>
                  <a:gd name="T51" fmla="*/ 951 h 1632"/>
                  <a:gd name="T52" fmla="*/ 5438 w 6525"/>
                  <a:gd name="T53" fmla="*/ 1222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25" h="1632">
                    <a:moveTo>
                      <a:pt x="6389" y="0"/>
                    </a:moveTo>
                    <a:lnTo>
                      <a:pt x="135" y="0"/>
                    </a:lnTo>
                    <a:cubicBezTo>
                      <a:pt x="59" y="0"/>
                      <a:pt x="0" y="62"/>
                      <a:pt x="0" y="135"/>
                    </a:cubicBezTo>
                    <a:lnTo>
                      <a:pt x="0" y="1631"/>
                    </a:lnTo>
                    <a:lnTo>
                      <a:pt x="6524" y="1631"/>
                    </a:lnTo>
                    <a:lnTo>
                      <a:pt x="6524" y="135"/>
                    </a:lnTo>
                    <a:cubicBezTo>
                      <a:pt x="6524" y="59"/>
                      <a:pt x="6462" y="0"/>
                      <a:pt x="6389" y="0"/>
                    </a:cubicBezTo>
                    <a:close/>
                    <a:moveTo>
                      <a:pt x="951" y="1357"/>
                    </a:moveTo>
                    <a:cubicBezTo>
                      <a:pt x="725" y="1357"/>
                      <a:pt x="542" y="1174"/>
                      <a:pt x="542" y="948"/>
                    </a:cubicBezTo>
                    <a:cubicBezTo>
                      <a:pt x="542" y="722"/>
                      <a:pt x="725" y="539"/>
                      <a:pt x="951" y="539"/>
                    </a:cubicBezTo>
                    <a:cubicBezTo>
                      <a:pt x="1177" y="539"/>
                      <a:pt x="1360" y="722"/>
                      <a:pt x="1360" y="948"/>
                    </a:cubicBezTo>
                    <a:cubicBezTo>
                      <a:pt x="1360" y="1174"/>
                      <a:pt x="1177" y="1357"/>
                      <a:pt x="951" y="1357"/>
                    </a:cubicBezTo>
                    <a:close/>
                    <a:moveTo>
                      <a:pt x="3804" y="1222"/>
                    </a:moveTo>
                    <a:cubicBezTo>
                      <a:pt x="3654" y="1222"/>
                      <a:pt x="3533" y="1101"/>
                      <a:pt x="3533" y="951"/>
                    </a:cubicBezTo>
                    <a:cubicBezTo>
                      <a:pt x="3533" y="801"/>
                      <a:pt x="3654" y="680"/>
                      <a:pt x="3804" y="680"/>
                    </a:cubicBezTo>
                    <a:cubicBezTo>
                      <a:pt x="3954" y="680"/>
                      <a:pt x="4075" y="801"/>
                      <a:pt x="4075" y="951"/>
                    </a:cubicBezTo>
                    <a:cubicBezTo>
                      <a:pt x="4075" y="1101"/>
                      <a:pt x="3956" y="1222"/>
                      <a:pt x="3804" y="1222"/>
                    </a:cubicBezTo>
                    <a:close/>
                    <a:moveTo>
                      <a:pt x="4620" y="1222"/>
                    </a:moveTo>
                    <a:cubicBezTo>
                      <a:pt x="4470" y="1222"/>
                      <a:pt x="4349" y="1101"/>
                      <a:pt x="4349" y="951"/>
                    </a:cubicBezTo>
                    <a:cubicBezTo>
                      <a:pt x="4349" y="801"/>
                      <a:pt x="4470" y="680"/>
                      <a:pt x="4620" y="680"/>
                    </a:cubicBezTo>
                    <a:cubicBezTo>
                      <a:pt x="4769" y="680"/>
                      <a:pt x="4890" y="801"/>
                      <a:pt x="4890" y="951"/>
                    </a:cubicBezTo>
                    <a:cubicBezTo>
                      <a:pt x="4890" y="1101"/>
                      <a:pt x="4772" y="1222"/>
                      <a:pt x="4620" y="1222"/>
                    </a:cubicBezTo>
                    <a:close/>
                    <a:moveTo>
                      <a:pt x="5438" y="1222"/>
                    </a:moveTo>
                    <a:cubicBezTo>
                      <a:pt x="5288" y="1222"/>
                      <a:pt x="5167" y="1101"/>
                      <a:pt x="5167" y="951"/>
                    </a:cubicBezTo>
                    <a:cubicBezTo>
                      <a:pt x="5167" y="801"/>
                      <a:pt x="5288" y="680"/>
                      <a:pt x="5438" y="680"/>
                    </a:cubicBezTo>
                    <a:cubicBezTo>
                      <a:pt x="5588" y="680"/>
                      <a:pt x="5709" y="801"/>
                      <a:pt x="5709" y="951"/>
                    </a:cubicBezTo>
                    <a:cubicBezTo>
                      <a:pt x="5709" y="1101"/>
                      <a:pt x="5588" y="1222"/>
                      <a:pt x="5438" y="1222"/>
                    </a:cubicBezTo>
                    <a:close/>
                  </a:path>
                </a:pathLst>
              </a:custGeom>
              <a:grpFill/>
              <a:ln>
                <a:noFill/>
              </a:ln>
              <a:effectLst/>
            </p:spPr>
            <p:txBody>
              <a:bodyPr wrap="none" anchor="ctr"/>
              <a:lstStyle/>
              <a:p>
                <a:endParaRPr lang="en-US">
                  <a:latin typeface="Arial"/>
                  <a:ea typeface="ＭＳ Ｐゴシック"/>
                </a:endParaRPr>
              </a:p>
            </p:txBody>
          </p:sp>
          <p:sp>
            <p:nvSpPr>
              <p:cNvPr id="68" name="Freeform 67"/>
              <p:cNvSpPr>
                <a:spLocks noChangeArrowheads="1"/>
              </p:cNvSpPr>
              <p:nvPr/>
            </p:nvSpPr>
            <p:spPr bwMode="auto">
              <a:xfrm>
                <a:off x="6031164" y="2779860"/>
                <a:ext cx="18763" cy="18763"/>
              </a:xfrm>
              <a:custGeom>
                <a:avLst/>
                <a:gdLst>
                  <a:gd name="T0" fmla="*/ 271 w 272"/>
                  <a:gd name="T1" fmla="*/ 136 h 272"/>
                  <a:gd name="T2" fmla="*/ 253 w 272"/>
                  <a:gd name="T3" fmla="*/ 204 h 272"/>
                  <a:gd name="T4" fmla="*/ 203 w 272"/>
                  <a:gd name="T5" fmla="*/ 253 h 272"/>
                  <a:gd name="T6" fmla="*/ 135 w 272"/>
                  <a:gd name="T7" fmla="*/ 271 h 272"/>
                  <a:gd name="T8" fmla="*/ 67 w 272"/>
                  <a:gd name="T9" fmla="*/ 253 h 272"/>
                  <a:gd name="T10" fmla="*/ 18 w 272"/>
                  <a:gd name="T11" fmla="*/ 204 h 272"/>
                  <a:gd name="T12" fmla="*/ 0 w 272"/>
                  <a:gd name="T13" fmla="*/ 136 h 272"/>
                  <a:gd name="T14" fmla="*/ 18 w 272"/>
                  <a:gd name="T15" fmla="*/ 68 h 272"/>
                  <a:gd name="T16" fmla="*/ 67 w 272"/>
                  <a:gd name="T17" fmla="*/ 19 h 272"/>
                  <a:gd name="T18" fmla="*/ 135 w 272"/>
                  <a:gd name="T19" fmla="*/ 0 h 272"/>
                  <a:gd name="T20" fmla="*/ 203 w 272"/>
                  <a:gd name="T21" fmla="*/ 19 h 272"/>
                  <a:gd name="T22" fmla="*/ 253 w 272"/>
                  <a:gd name="T23" fmla="*/ 68 h 272"/>
                  <a:gd name="T24" fmla="*/ 271 w 272"/>
                  <a:gd name="T25" fmla="*/ 13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72">
                    <a:moveTo>
                      <a:pt x="271" y="136"/>
                    </a:moveTo>
                    <a:cubicBezTo>
                      <a:pt x="271" y="161"/>
                      <a:pt x="265" y="182"/>
                      <a:pt x="253" y="204"/>
                    </a:cubicBezTo>
                    <a:cubicBezTo>
                      <a:pt x="240" y="225"/>
                      <a:pt x="225" y="240"/>
                      <a:pt x="203" y="253"/>
                    </a:cubicBezTo>
                    <a:cubicBezTo>
                      <a:pt x="181" y="265"/>
                      <a:pt x="160" y="271"/>
                      <a:pt x="135" y="271"/>
                    </a:cubicBezTo>
                    <a:cubicBezTo>
                      <a:pt x="110" y="271"/>
                      <a:pt x="88" y="265"/>
                      <a:pt x="67" y="253"/>
                    </a:cubicBezTo>
                    <a:cubicBezTo>
                      <a:pt x="45" y="240"/>
                      <a:pt x="30" y="225"/>
                      <a:pt x="18" y="204"/>
                    </a:cubicBezTo>
                    <a:cubicBezTo>
                      <a:pt x="5" y="182"/>
                      <a:pt x="0" y="161"/>
                      <a:pt x="0" y="136"/>
                    </a:cubicBezTo>
                    <a:cubicBezTo>
                      <a:pt x="0" y="111"/>
                      <a:pt x="5" y="89"/>
                      <a:pt x="18" y="68"/>
                    </a:cubicBezTo>
                    <a:cubicBezTo>
                      <a:pt x="30" y="46"/>
                      <a:pt x="45" y="31"/>
                      <a:pt x="67" y="19"/>
                    </a:cubicBezTo>
                    <a:cubicBezTo>
                      <a:pt x="88" y="6"/>
                      <a:pt x="110" y="0"/>
                      <a:pt x="135" y="0"/>
                    </a:cubicBezTo>
                    <a:cubicBezTo>
                      <a:pt x="160" y="0"/>
                      <a:pt x="181" y="6"/>
                      <a:pt x="203" y="19"/>
                    </a:cubicBezTo>
                    <a:cubicBezTo>
                      <a:pt x="225" y="31"/>
                      <a:pt x="240" y="46"/>
                      <a:pt x="253" y="68"/>
                    </a:cubicBezTo>
                    <a:cubicBezTo>
                      <a:pt x="265" y="89"/>
                      <a:pt x="271" y="111"/>
                      <a:pt x="271" y="136"/>
                    </a:cubicBezTo>
                  </a:path>
                </a:pathLst>
              </a:custGeom>
              <a:grpFill/>
              <a:ln>
                <a:noFill/>
              </a:ln>
              <a:effectLst/>
            </p:spPr>
            <p:txBody>
              <a:bodyPr wrap="none" anchor="ctr"/>
              <a:lstStyle/>
              <a:p>
                <a:endParaRPr lang="en-US">
                  <a:latin typeface="Arial"/>
                  <a:ea typeface="ＭＳ Ｐゴシック"/>
                </a:endParaRPr>
              </a:p>
            </p:txBody>
          </p:sp>
          <p:sp>
            <p:nvSpPr>
              <p:cNvPr id="69" name="Freeform 68"/>
              <p:cNvSpPr>
                <a:spLocks noChangeArrowheads="1"/>
              </p:cNvSpPr>
              <p:nvPr/>
            </p:nvSpPr>
            <p:spPr bwMode="auto">
              <a:xfrm>
                <a:off x="6068690" y="2779860"/>
                <a:ext cx="18763" cy="18763"/>
              </a:xfrm>
              <a:custGeom>
                <a:avLst/>
                <a:gdLst>
                  <a:gd name="T0" fmla="*/ 271 w 272"/>
                  <a:gd name="T1" fmla="*/ 136 h 272"/>
                  <a:gd name="T2" fmla="*/ 253 w 272"/>
                  <a:gd name="T3" fmla="*/ 204 h 272"/>
                  <a:gd name="T4" fmla="*/ 204 w 272"/>
                  <a:gd name="T5" fmla="*/ 253 h 272"/>
                  <a:gd name="T6" fmla="*/ 136 w 272"/>
                  <a:gd name="T7" fmla="*/ 271 h 272"/>
                  <a:gd name="T8" fmla="*/ 68 w 272"/>
                  <a:gd name="T9" fmla="*/ 253 h 272"/>
                  <a:gd name="T10" fmla="*/ 19 w 272"/>
                  <a:gd name="T11" fmla="*/ 204 h 272"/>
                  <a:gd name="T12" fmla="*/ 0 w 272"/>
                  <a:gd name="T13" fmla="*/ 136 h 272"/>
                  <a:gd name="T14" fmla="*/ 19 w 272"/>
                  <a:gd name="T15" fmla="*/ 68 h 272"/>
                  <a:gd name="T16" fmla="*/ 68 w 272"/>
                  <a:gd name="T17" fmla="*/ 19 h 272"/>
                  <a:gd name="T18" fmla="*/ 136 w 272"/>
                  <a:gd name="T19" fmla="*/ 0 h 272"/>
                  <a:gd name="T20" fmla="*/ 204 w 272"/>
                  <a:gd name="T21" fmla="*/ 19 h 272"/>
                  <a:gd name="T22" fmla="*/ 253 w 272"/>
                  <a:gd name="T23" fmla="*/ 68 h 272"/>
                  <a:gd name="T24" fmla="*/ 271 w 272"/>
                  <a:gd name="T25" fmla="*/ 13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72">
                    <a:moveTo>
                      <a:pt x="271" y="136"/>
                    </a:moveTo>
                    <a:cubicBezTo>
                      <a:pt x="271" y="161"/>
                      <a:pt x="265" y="182"/>
                      <a:pt x="253" y="204"/>
                    </a:cubicBezTo>
                    <a:cubicBezTo>
                      <a:pt x="240" y="225"/>
                      <a:pt x="225" y="240"/>
                      <a:pt x="204" y="253"/>
                    </a:cubicBezTo>
                    <a:cubicBezTo>
                      <a:pt x="182" y="265"/>
                      <a:pt x="161" y="271"/>
                      <a:pt x="136" y="271"/>
                    </a:cubicBezTo>
                    <a:cubicBezTo>
                      <a:pt x="111" y="271"/>
                      <a:pt x="89" y="265"/>
                      <a:pt x="68" y="253"/>
                    </a:cubicBezTo>
                    <a:cubicBezTo>
                      <a:pt x="46" y="240"/>
                      <a:pt x="31" y="225"/>
                      <a:pt x="19" y="204"/>
                    </a:cubicBezTo>
                    <a:cubicBezTo>
                      <a:pt x="6" y="182"/>
                      <a:pt x="0" y="161"/>
                      <a:pt x="0" y="136"/>
                    </a:cubicBezTo>
                    <a:cubicBezTo>
                      <a:pt x="0" y="111"/>
                      <a:pt x="6" y="89"/>
                      <a:pt x="19" y="68"/>
                    </a:cubicBezTo>
                    <a:cubicBezTo>
                      <a:pt x="31" y="46"/>
                      <a:pt x="46" y="31"/>
                      <a:pt x="68" y="19"/>
                    </a:cubicBezTo>
                    <a:cubicBezTo>
                      <a:pt x="89" y="6"/>
                      <a:pt x="111" y="0"/>
                      <a:pt x="136" y="0"/>
                    </a:cubicBezTo>
                    <a:cubicBezTo>
                      <a:pt x="161" y="0"/>
                      <a:pt x="182" y="6"/>
                      <a:pt x="204" y="19"/>
                    </a:cubicBezTo>
                    <a:cubicBezTo>
                      <a:pt x="225" y="31"/>
                      <a:pt x="240" y="46"/>
                      <a:pt x="253" y="68"/>
                    </a:cubicBezTo>
                    <a:cubicBezTo>
                      <a:pt x="265" y="89"/>
                      <a:pt x="271" y="111"/>
                      <a:pt x="271" y="136"/>
                    </a:cubicBezTo>
                  </a:path>
                </a:pathLst>
              </a:custGeom>
              <a:grpFill/>
              <a:ln>
                <a:noFill/>
              </a:ln>
              <a:effectLst/>
            </p:spPr>
            <p:txBody>
              <a:bodyPr wrap="none" anchor="ctr"/>
              <a:lstStyle/>
              <a:p>
                <a:endParaRPr lang="en-US">
                  <a:latin typeface="Arial"/>
                  <a:ea typeface="ＭＳ Ｐゴシック"/>
                </a:endParaRPr>
              </a:p>
            </p:txBody>
          </p:sp>
          <p:sp>
            <p:nvSpPr>
              <p:cNvPr id="70" name="Freeform 69"/>
              <p:cNvSpPr>
                <a:spLocks noChangeArrowheads="1"/>
              </p:cNvSpPr>
              <p:nvPr/>
            </p:nvSpPr>
            <p:spPr bwMode="auto">
              <a:xfrm>
                <a:off x="6385842" y="2779860"/>
                <a:ext cx="18763" cy="18763"/>
              </a:xfrm>
              <a:custGeom>
                <a:avLst/>
                <a:gdLst>
                  <a:gd name="T0" fmla="*/ 271 w 272"/>
                  <a:gd name="T1" fmla="*/ 136 h 272"/>
                  <a:gd name="T2" fmla="*/ 253 w 272"/>
                  <a:gd name="T3" fmla="*/ 204 h 272"/>
                  <a:gd name="T4" fmla="*/ 203 w 272"/>
                  <a:gd name="T5" fmla="*/ 253 h 272"/>
                  <a:gd name="T6" fmla="*/ 135 w 272"/>
                  <a:gd name="T7" fmla="*/ 271 h 272"/>
                  <a:gd name="T8" fmla="*/ 68 w 272"/>
                  <a:gd name="T9" fmla="*/ 253 h 272"/>
                  <a:gd name="T10" fmla="*/ 18 w 272"/>
                  <a:gd name="T11" fmla="*/ 204 h 272"/>
                  <a:gd name="T12" fmla="*/ 0 w 272"/>
                  <a:gd name="T13" fmla="*/ 136 h 272"/>
                  <a:gd name="T14" fmla="*/ 18 w 272"/>
                  <a:gd name="T15" fmla="*/ 68 h 272"/>
                  <a:gd name="T16" fmla="*/ 68 w 272"/>
                  <a:gd name="T17" fmla="*/ 19 h 272"/>
                  <a:gd name="T18" fmla="*/ 135 w 272"/>
                  <a:gd name="T19" fmla="*/ 0 h 272"/>
                  <a:gd name="T20" fmla="*/ 203 w 272"/>
                  <a:gd name="T21" fmla="*/ 19 h 272"/>
                  <a:gd name="T22" fmla="*/ 253 w 272"/>
                  <a:gd name="T23" fmla="*/ 68 h 272"/>
                  <a:gd name="T24" fmla="*/ 271 w 272"/>
                  <a:gd name="T25" fmla="*/ 13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72">
                    <a:moveTo>
                      <a:pt x="271" y="136"/>
                    </a:moveTo>
                    <a:cubicBezTo>
                      <a:pt x="271" y="161"/>
                      <a:pt x="265" y="182"/>
                      <a:pt x="253" y="204"/>
                    </a:cubicBezTo>
                    <a:cubicBezTo>
                      <a:pt x="240" y="225"/>
                      <a:pt x="224" y="240"/>
                      <a:pt x="203" y="253"/>
                    </a:cubicBezTo>
                    <a:cubicBezTo>
                      <a:pt x="181" y="265"/>
                      <a:pt x="160" y="271"/>
                      <a:pt x="135" y="271"/>
                    </a:cubicBezTo>
                    <a:cubicBezTo>
                      <a:pt x="110" y="271"/>
                      <a:pt x="89" y="265"/>
                      <a:pt x="68" y="253"/>
                    </a:cubicBezTo>
                    <a:cubicBezTo>
                      <a:pt x="46" y="240"/>
                      <a:pt x="30" y="225"/>
                      <a:pt x="18" y="204"/>
                    </a:cubicBezTo>
                    <a:cubicBezTo>
                      <a:pt x="5" y="182"/>
                      <a:pt x="0" y="161"/>
                      <a:pt x="0" y="136"/>
                    </a:cubicBezTo>
                    <a:cubicBezTo>
                      <a:pt x="0" y="111"/>
                      <a:pt x="5" y="89"/>
                      <a:pt x="18" y="68"/>
                    </a:cubicBezTo>
                    <a:cubicBezTo>
                      <a:pt x="30" y="46"/>
                      <a:pt x="46" y="31"/>
                      <a:pt x="68" y="19"/>
                    </a:cubicBezTo>
                    <a:cubicBezTo>
                      <a:pt x="89" y="6"/>
                      <a:pt x="110" y="0"/>
                      <a:pt x="135" y="0"/>
                    </a:cubicBezTo>
                    <a:cubicBezTo>
                      <a:pt x="160" y="0"/>
                      <a:pt x="181" y="6"/>
                      <a:pt x="203" y="19"/>
                    </a:cubicBezTo>
                    <a:cubicBezTo>
                      <a:pt x="224" y="31"/>
                      <a:pt x="240" y="46"/>
                      <a:pt x="253" y="68"/>
                    </a:cubicBezTo>
                    <a:cubicBezTo>
                      <a:pt x="265" y="89"/>
                      <a:pt x="271" y="111"/>
                      <a:pt x="271" y="136"/>
                    </a:cubicBezTo>
                  </a:path>
                </a:pathLst>
              </a:custGeom>
              <a:grpFill/>
              <a:ln>
                <a:noFill/>
              </a:ln>
              <a:effectLst/>
            </p:spPr>
            <p:txBody>
              <a:bodyPr wrap="none" anchor="ctr"/>
              <a:lstStyle/>
              <a:p>
                <a:endParaRPr lang="en-US">
                  <a:latin typeface="Arial"/>
                  <a:ea typeface="ＭＳ Ｐゴシック"/>
                </a:endParaRPr>
              </a:p>
            </p:txBody>
          </p:sp>
          <p:sp>
            <p:nvSpPr>
              <p:cNvPr id="71" name="Freeform 70"/>
              <p:cNvSpPr>
                <a:spLocks noChangeArrowheads="1"/>
              </p:cNvSpPr>
              <p:nvPr/>
            </p:nvSpPr>
            <p:spPr bwMode="auto">
              <a:xfrm>
                <a:off x="6423064" y="2779860"/>
                <a:ext cx="18763" cy="18763"/>
              </a:xfrm>
              <a:custGeom>
                <a:avLst/>
                <a:gdLst>
                  <a:gd name="T0" fmla="*/ 271 w 272"/>
                  <a:gd name="T1" fmla="*/ 136 h 272"/>
                  <a:gd name="T2" fmla="*/ 253 w 272"/>
                  <a:gd name="T3" fmla="*/ 204 h 272"/>
                  <a:gd name="T4" fmla="*/ 203 w 272"/>
                  <a:gd name="T5" fmla="*/ 253 h 272"/>
                  <a:gd name="T6" fmla="*/ 135 w 272"/>
                  <a:gd name="T7" fmla="*/ 271 h 272"/>
                  <a:gd name="T8" fmla="*/ 68 w 272"/>
                  <a:gd name="T9" fmla="*/ 253 h 272"/>
                  <a:gd name="T10" fmla="*/ 18 w 272"/>
                  <a:gd name="T11" fmla="*/ 204 h 272"/>
                  <a:gd name="T12" fmla="*/ 0 w 272"/>
                  <a:gd name="T13" fmla="*/ 136 h 272"/>
                  <a:gd name="T14" fmla="*/ 18 w 272"/>
                  <a:gd name="T15" fmla="*/ 68 h 272"/>
                  <a:gd name="T16" fmla="*/ 68 w 272"/>
                  <a:gd name="T17" fmla="*/ 19 h 272"/>
                  <a:gd name="T18" fmla="*/ 135 w 272"/>
                  <a:gd name="T19" fmla="*/ 0 h 272"/>
                  <a:gd name="T20" fmla="*/ 203 w 272"/>
                  <a:gd name="T21" fmla="*/ 19 h 272"/>
                  <a:gd name="T22" fmla="*/ 253 w 272"/>
                  <a:gd name="T23" fmla="*/ 68 h 272"/>
                  <a:gd name="T24" fmla="*/ 271 w 272"/>
                  <a:gd name="T25" fmla="*/ 13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72">
                    <a:moveTo>
                      <a:pt x="271" y="136"/>
                    </a:moveTo>
                    <a:cubicBezTo>
                      <a:pt x="271" y="161"/>
                      <a:pt x="265" y="182"/>
                      <a:pt x="253" y="204"/>
                    </a:cubicBezTo>
                    <a:cubicBezTo>
                      <a:pt x="240" y="225"/>
                      <a:pt x="225" y="240"/>
                      <a:pt x="203" y="253"/>
                    </a:cubicBezTo>
                    <a:cubicBezTo>
                      <a:pt x="181" y="265"/>
                      <a:pt x="160" y="271"/>
                      <a:pt x="135" y="271"/>
                    </a:cubicBezTo>
                    <a:cubicBezTo>
                      <a:pt x="110" y="271"/>
                      <a:pt x="89" y="265"/>
                      <a:pt x="68" y="253"/>
                    </a:cubicBezTo>
                    <a:cubicBezTo>
                      <a:pt x="46" y="240"/>
                      <a:pt x="30" y="225"/>
                      <a:pt x="18" y="204"/>
                    </a:cubicBezTo>
                    <a:cubicBezTo>
                      <a:pt x="5" y="182"/>
                      <a:pt x="0" y="161"/>
                      <a:pt x="0" y="136"/>
                    </a:cubicBezTo>
                    <a:cubicBezTo>
                      <a:pt x="0" y="111"/>
                      <a:pt x="5" y="89"/>
                      <a:pt x="18" y="68"/>
                    </a:cubicBezTo>
                    <a:cubicBezTo>
                      <a:pt x="30" y="46"/>
                      <a:pt x="46" y="31"/>
                      <a:pt x="68" y="19"/>
                    </a:cubicBezTo>
                    <a:cubicBezTo>
                      <a:pt x="89" y="6"/>
                      <a:pt x="110" y="0"/>
                      <a:pt x="135" y="0"/>
                    </a:cubicBezTo>
                    <a:cubicBezTo>
                      <a:pt x="160" y="0"/>
                      <a:pt x="181" y="6"/>
                      <a:pt x="203" y="19"/>
                    </a:cubicBezTo>
                    <a:cubicBezTo>
                      <a:pt x="225" y="31"/>
                      <a:pt x="240" y="46"/>
                      <a:pt x="253" y="68"/>
                    </a:cubicBezTo>
                    <a:cubicBezTo>
                      <a:pt x="265" y="89"/>
                      <a:pt x="271" y="111"/>
                      <a:pt x="271" y="136"/>
                    </a:cubicBezTo>
                  </a:path>
                </a:pathLst>
              </a:custGeom>
              <a:grpFill/>
              <a:ln>
                <a:noFill/>
              </a:ln>
              <a:effectLst/>
            </p:spPr>
            <p:txBody>
              <a:bodyPr wrap="none" anchor="ctr"/>
              <a:lstStyle/>
              <a:p>
                <a:endParaRPr lang="en-US">
                  <a:latin typeface="Arial"/>
                  <a:ea typeface="ＭＳ Ｐゴシック"/>
                </a:endParaRPr>
              </a:p>
            </p:txBody>
          </p:sp>
        </p:grpSp>
        <p:grpSp>
          <p:nvGrpSpPr>
            <p:cNvPr id="54" name="Group 53"/>
            <p:cNvGrpSpPr/>
            <p:nvPr/>
          </p:nvGrpSpPr>
          <p:grpSpPr>
            <a:xfrm>
              <a:off x="4233172" y="3356425"/>
              <a:ext cx="463589" cy="385629"/>
              <a:chOff x="6004852" y="3356425"/>
              <a:chExt cx="463589" cy="385629"/>
            </a:xfrm>
          </p:grpSpPr>
          <p:grpSp>
            <p:nvGrpSpPr>
              <p:cNvPr id="55" name="Group 54"/>
              <p:cNvGrpSpPr/>
              <p:nvPr/>
            </p:nvGrpSpPr>
            <p:grpSpPr>
              <a:xfrm>
                <a:off x="6015626" y="3356425"/>
                <a:ext cx="442041" cy="385629"/>
                <a:chOff x="4002899" y="4753144"/>
                <a:chExt cx="624855" cy="545113"/>
              </a:xfrm>
              <a:solidFill>
                <a:schemeClr val="tx1"/>
              </a:solidFill>
            </p:grpSpPr>
            <p:sp>
              <p:nvSpPr>
                <p:cNvPr id="57" name="Freeform 5"/>
                <p:cNvSpPr>
                  <a:spLocks noChangeArrowheads="1"/>
                </p:cNvSpPr>
                <p:nvPr/>
              </p:nvSpPr>
              <p:spPr bwMode="auto">
                <a:xfrm>
                  <a:off x="4332414" y="5181809"/>
                  <a:ext cx="205894" cy="116448"/>
                </a:xfrm>
                <a:custGeom>
                  <a:avLst/>
                  <a:gdLst>
                    <a:gd name="T0" fmla="*/ 0 w 2151"/>
                    <a:gd name="T1" fmla="*/ 1216 h 1217"/>
                    <a:gd name="T2" fmla="*/ 2150 w 2151"/>
                    <a:gd name="T3" fmla="*/ 0 h 1217"/>
                    <a:gd name="T4" fmla="*/ 731 w 2151"/>
                    <a:gd name="T5" fmla="*/ 0 h 1217"/>
                    <a:gd name="T6" fmla="*/ 0 w 2151"/>
                    <a:gd name="T7" fmla="*/ 1216 h 1217"/>
                  </a:gdLst>
                  <a:ahLst/>
                  <a:cxnLst>
                    <a:cxn ang="0">
                      <a:pos x="T0" y="T1"/>
                    </a:cxn>
                    <a:cxn ang="0">
                      <a:pos x="T2" y="T3"/>
                    </a:cxn>
                    <a:cxn ang="0">
                      <a:pos x="T4" y="T5"/>
                    </a:cxn>
                    <a:cxn ang="0">
                      <a:pos x="T6" y="T7"/>
                    </a:cxn>
                  </a:cxnLst>
                  <a:rect l="0" t="0" r="r" b="b"/>
                  <a:pathLst>
                    <a:path w="2151" h="1217">
                      <a:moveTo>
                        <a:pt x="0" y="1216"/>
                      </a:moveTo>
                      <a:cubicBezTo>
                        <a:pt x="866" y="1157"/>
                        <a:pt x="1657" y="700"/>
                        <a:pt x="2150" y="0"/>
                      </a:cubicBezTo>
                      <a:lnTo>
                        <a:pt x="731" y="0"/>
                      </a:lnTo>
                      <a:cubicBezTo>
                        <a:pt x="508" y="497"/>
                        <a:pt x="198" y="979"/>
                        <a:pt x="0" y="121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58" name="Freeform 8"/>
                <p:cNvSpPr>
                  <a:spLocks noChangeArrowheads="1"/>
                </p:cNvSpPr>
                <p:nvPr/>
              </p:nvSpPr>
              <p:spPr bwMode="auto">
                <a:xfrm>
                  <a:off x="4091079" y="5181809"/>
                  <a:ext cx="205894" cy="116448"/>
                </a:xfrm>
                <a:custGeom>
                  <a:avLst/>
                  <a:gdLst>
                    <a:gd name="T0" fmla="*/ 0 w 2152"/>
                    <a:gd name="T1" fmla="*/ 0 h 1217"/>
                    <a:gd name="T2" fmla="*/ 2151 w 2152"/>
                    <a:gd name="T3" fmla="*/ 1216 h 1217"/>
                    <a:gd name="T4" fmla="*/ 1420 w 2152"/>
                    <a:gd name="T5" fmla="*/ 0 h 1217"/>
                    <a:gd name="T6" fmla="*/ 0 w 2152"/>
                    <a:gd name="T7" fmla="*/ 0 h 1217"/>
                  </a:gdLst>
                  <a:ahLst/>
                  <a:cxnLst>
                    <a:cxn ang="0">
                      <a:pos x="T0" y="T1"/>
                    </a:cxn>
                    <a:cxn ang="0">
                      <a:pos x="T2" y="T3"/>
                    </a:cxn>
                    <a:cxn ang="0">
                      <a:pos x="T4" y="T5"/>
                    </a:cxn>
                    <a:cxn ang="0">
                      <a:pos x="T6" y="T7"/>
                    </a:cxn>
                  </a:cxnLst>
                  <a:rect l="0" t="0" r="r" b="b"/>
                  <a:pathLst>
                    <a:path w="2152" h="1217">
                      <a:moveTo>
                        <a:pt x="0" y="0"/>
                      </a:moveTo>
                      <a:cubicBezTo>
                        <a:pt x="491" y="700"/>
                        <a:pt x="1281" y="1157"/>
                        <a:pt x="2151" y="1216"/>
                      </a:cubicBezTo>
                      <a:cubicBezTo>
                        <a:pt x="1953" y="982"/>
                        <a:pt x="1643" y="497"/>
                        <a:pt x="1420" y="0"/>
                      </a:cubicBez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59" name="Freeform 4"/>
                <p:cNvSpPr>
                  <a:spLocks noChangeArrowheads="1"/>
                </p:cNvSpPr>
                <p:nvPr/>
              </p:nvSpPr>
              <p:spPr bwMode="auto">
                <a:xfrm>
                  <a:off x="4255626" y="5181809"/>
                  <a:ext cx="118558" cy="97040"/>
                </a:xfrm>
                <a:custGeom>
                  <a:avLst/>
                  <a:gdLst>
                    <a:gd name="T0" fmla="*/ 0 w 1237"/>
                    <a:gd name="T1" fmla="*/ 0 h 1014"/>
                    <a:gd name="T2" fmla="*/ 618 w 1237"/>
                    <a:gd name="T3" fmla="*/ 1013 h 1014"/>
                    <a:gd name="T4" fmla="*/ 1236 w 1237"/>
                    <a:gd name="T5" fmla="*/ 0 h 1014"/>
                    <a:gd name="T6" fmla="*/ 0 w 1237"/>
                    <a:gd name="T7" fmla="*/ 0 h 1014"/>
                  </a:gdLst>
                  <a:ahLst/>
                  <a:cxnLst>
                    <a:cxn ang="0">
                      <a:pos x="T0" y="T1"/>
                    </a:cxn>
                    <a:cxn ang="0">
                      <a:pos x="T2" y="T3"/>
                    </a:cxn>
                    <a:cxn ang="0">
                      <a:pos x="T4" y="T5"/>
                    </a:cxn>
                    <a:cxn ang="0">
                      <a:pos x="T6" y="T7"/>
                    </a:cxn>
                  </a:cxnLst>
                  <a:rect l="0" t="0" r="r" b="b"/>
                  <a:pathLst>
                    <a:path w="1237" h="1014">
                      <a:moveTo>
                        <a:pt x="0" y="0"/>
                      </a:moveTo>
                      <a:cubicBezTo>
                        <a:pt x="200" y="423"/>
                        <a:pt x="477" y="844"/>
                        <a:pt x="618" y="1013"/>
                      </a:cubicBezTo>
                      <a:cubicBezTo>
                        <a:pt x="762" y="844"/>
                        <a:pt x="1035" y="423"/>
                        <a:pt x="1236" y="0"/>
                      </a:cubicBezTo>
                      <a:cubicBezTo>
                        <a:pt x="787" y="0"/>
                        <a:pt x="446"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0" name="Freeform 6"/>
                <p:cNvSpPr>
                  <a:spLocks noChangeArrowheads="1"/>
                </p:cNvSpPr>
                <p:nvPr/>
              </p:nvSpPr>
              <p:spPr bwMode="auto">
                <a:xfrm>
                  <a:off x="4332414" y="4753144"/>
                  <a:ext cx="207160" cy="116448"/>
                </a:xfrm>
                <a:custGeom>
                  <a:avLst/>
                  <a:gdLst>
                    <a:gd name="T0" fmla="*/ 2162 w 2163"/>
                    <a:gd name="T1" fmla="*/ 1217 h 1218"/>
                    <a:gd name="T2" fmla="*/ 0 w 2163"/>
                    <a:gd name="T3" fmla="*/ 0 h 1218"/>
                    <a:gd name="T4" fmla="*/ 816 w 2163"/>
                    <a:gd name="T5" fmla="*/ 1217 h 1218"/>
                    <a:gd name="T6" fmla="*/ 2162 w 2163"/>
                    <a:gd name="T7" fmla="*/ 1217 h 1218"/>
                  </a:gdLst>
                  <a:ahLst/>
                  <a:cxnLst>
                    <a:cxn ang="0">
                      <a:pos x="T0" y="T1"/>
                    </a:cxn>
                    <a:cxn ang="0">
                      <a:pos x="T2" y="T3"/>
                    </a:cxn>
                    <a:cxn ang="0">
                      <a:pos x="T4" y="T5"/>
                    </a:cxn>
                    <a:cxn ang="0">
                      <a:pos x="T6" y="T7"/>
                    </a:cxn>
                  </a:cxnLst>
                  <a:rect l="0" t="0" r="r" b="b"/>
                  <a:pathLst>
                    <a:path w="2163" h="1218">
                      <a:moveTo>
                        <a:pt x="2162" y="1217"/>
                      </a:moveTo>
                      <a:cubicBezTo>
                        <a:pt x="1671" y="514"/>
                        <a:pt x="878" y="57"/>
                        <a:pt x="0" y="0"/>
                      </a:cubicBezTo>
                      <a:cubicBezTo>
                        <a:pt x="234" y="271"/>
                        <a:pt x="548" y="607"/>
                        <a:pt x="816" y="1217"/>
                      </a:cubicBezTo>
                      <a:lnTo>
                        <a:pt x="2162" y="121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1" name="Freeform 7"/>
                <p:cNvSpPr>
                  <a:spLocks noChangeArrowheads="1"/>
                </p:cNvSpPr>
                <p:nvPr/>
              </p:nvSpPr>
              <p:spPr bwMode="auto">
                <a:xfrm>
                  <a:off x="4002899" y="4895751"/>
                  <a:ext cx="624855" cy="259899"/>
                </a:xfrm>
                <a:custGeom>
                  <a:avLst/>
                  <a:gdLst>
                    <a:gd name="T0" fmla="*/ 6388 w 6530"/>
                    <a:gd name="T1" fmla="*/ 271 h 2716"/>
                    <a:gd name="T2" fmla="*/ 5899 w 6530"/>
                    <a:gd name="T3" fmla="*/ 271 h 2716"/>
                    <a:gd name="T4" fmla="*/ 5775 w 6530"/>
                    <a:gd name="T5" fmla="*/ 0 h 2716"/>
                    <a:gd name="T6" fmla="*/ 4367 w 6530"/>
                    <a:gd name="T7" fmla="*/ 0 h 2716"/>
                    <a:gd name="T8" fmla="*/ 4449 w 6530"/>
                    <a:gd name="T9" fmla="*/ 271 h 2716"/>
                    <a:gd name="T10" fmla="*/ 4164 w 6530"/>
                    <a:gd name="T11" fmla="*/ 271 h 2716"/>
                    <a:gd name="T12" fmla="*/ 4079 w 6530"/>
                    <a:gd name="T13" fmla="*/ 0 h 2716"/>
                    <a:gd name="T14" fmla="*/ 2440 w 6530"/>
                    <a:gd name="T15" fmla="*/ 0 h 2716"/>
                    <a:gd name="T16" fmla="*/ 2355 w 6530"/>
                    <a:gd name="T17" fmla="*/ 271 h 2716"/>
                    <a:gd name="T18" fmla="*/ 2070 w 6530"/>
                    <a:gd name="T19" fmla="*/ 271 h 2716"/>
                    <a:gd name="T20" fmla="*/ 2152 w 6530"/>
                    <a:gd name="T21" fmla="*/ 0 h 2716"/>
                    <a:gd name="T22" fmla="*/ 744 w 6530"/>
                    <a:gd name="T23" fmla="*/ 0 h 2716"/>
                    <a:gd name="T24" fmla="*/ 619 w 6530"/>
                    <a:gd name="T25" fmla="*/ 271 h 2716"/>
                    <a:gd name="T26" fmla="*/ 135 w 6530"/>
                    <a:gd name="T27" fmla="*/ 271 h 2716"/>
                    <a:gd name="T28" fmla="*/ 0 w 6530"/>
                    <a:gd name="T29" fmla="*/ 407 h 2716"/>
                    <a:gd name="T30" fmla="*/ 0 w 6530"/>
                    <a:gd name="T31" fmla="*/ 2309 h 2716"/>
                    <a:gd name="T32" fmla="*/ 135 w 6530"/>
                    <a:gd name="T33" fmla="*/ 2444 h 2716"/>
                    <a:gd name="T34" fmla="*/ 631 w 6530"/>
                    <a:gd name="T35" fmla="*/ 2444 h 2716"/>
                    <a:gd name="T36" fmla="*/ 758 w 6530"/>
                    <a:gd name="T37" fmla="*/ 2715 h 2716"/>
                    <a:gd name="T38" fmla="*/ 2234 w 6530"/>
                    <a:gd name="T39" fmla="*/ 2715 h 2716"/>
                    <a:gd name="T40" fmla="*/ 2140 w 6530"/>
                    <a:gd name="T41" fmla="*/ 2444 h 2716"/>
                    <a:gd name="T42" fmla="*/ 2428 w 6530"/>
                    <a:gd name="T43" fmla="*/ 2444 h 2716"/>
                    <a:gd name="T44" fmla="*/ 2521 w 6530"/>
                    <a:gd name="T45" fmla="*/ 2715 h 2716"/>
                    <a:gd name="T46" fmla="*/ 4006 w 6530"/>
                    <a:gd name="T47" fmla="*/ 2715 h 2716"/>
                    <a:gd name="T48" fmla="*/ 4099 w 6530"/>
                    <a:gd name="T49" fmla="*/ 2444 h 2716"/>
                    <a:gd name="T50" fmla="*/ 4387 w 6530"/>
                    <a:gd name="T51" fmla="*/ 2444 h 2716"/>
                    <a:gd name="T52" fmla="*/ 4294 w 6530"/>
                    <a:gd name="T53" fmla="*/ 2715 h 2716"/>
                    <a:gd name="T54" fmla="*/ 5770 w 6530"/>
                    <a:gd name="T55" fmla="*/ 2715 h 2716"/>
                    <a:gd name="T56" fmla="*/ 5897 w 6530"/>
                    <a:gd name="T57" fmla="*/ 2444 h 2716"/>
                    <a:gd name="T58" fmla="*/ 6393 w 6530"/>
                    <a:gd name="T59" fmla="*/ 2444 h 2716"/>
                    <a:gd name="T60" fmla="*/ 6529 w 6530"/>
                    <a:gd name="T61" fmla="*/ 2309 h 2716"/>
                    <a:gd name="T62" fmla="*/ 6529 w 6530"/>
                    <a:gd name="T63" fmla="*/ 407 h 2716"/>
                    <a:gd name="T64" fmla="*/ 6388 w 6530"/>
                    <a:gd name="T65" fmla="*/ 271 h 2716"/>
                    <a:gd name="T66" fmla="*/ 6252 w 6530"/>
                    <a:gd name="T67" fmla="*/ 2176 h 2716"/>
                    <a:gd name="T68" fmla="*/ 3261 w 6530"/>
                    <a:gd name="T69" fmla="*/ 2176 h 2716"/>
                    <a:gd name="T70" fmla="*/ 270 w 6530"/>
                    <a:gd name="T71" fmla="*/ 2176 h 2716"/>
                    <a:gd name="T72" fmla="*/ 270 w 6530"/>
                    <a:gd name="T73" fmla="*/ 545 h 2716"/>
                    <a:gd name="T74" fmla="*/ 6252 w 6530"/>
                    <a:gd name="T75" fmla="*/ 545 h 2716"/>
                    <a:gd name="T76" fmla="*/ 6252 w 6530"/>
                    <a:gd name="T77" fmla="*/ 2176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30" h="2716">
                      <a:moveTo>
                        <a:pt x="6388" y="271"/>
                      </a:moveTo>
                      <a:lnTo>
                        <a:pt x="5899" y="271"/>
                      </a:lnTo>
                      <a:cubicBezTo>
                        <a:pt x="5860" y="178"/>
                        <a:pt x="5823" y="88"/>
                        <a:pt x="5775" y="0"/>
                      </a:cubicBezTo>
                      <a:lnTo>
                        <a:pt x="4367" y="0"/>
                      </a:lnTo>
                      <a:cubicBezTo>
                        <a:pt x="4398" y="91"/>
                        <a:pt x="4424" y="181"/>
                        <a:pt x="4449" y="271"/>
                      </a:cubicBezTo>
                      <a:lnTo>
                        <a:pt x="4164" y="271"/>
                      </a:lnTo>
                      <a:cubicBezTo>
                        <a:pt x="4138" y="181"/>
                        <a:pt x="4113" y="88"/>
                        <a:pt x="4079" y="0"/>
                      </a:cubicBezTo>
                      <a:lnTo>
                        <a:pt x="2440" y="0"/>
                      </a:lnTo>
                      <a:cubicBezTo>
                        <a:pt x="2406" y="91"/>
                        <a:pt x="2380" y="181"/>
                        <a:pt x="2355" y="271"/>
                      </a:cubicBezTo>
                      <a:lnTo>
                        <a:pt x="2070" y="271"/>
                      </a:lnTo>
                      <a:cubicBezTo>
                        <a:pt x="2095" y="181"/>
                        <a:pt x="2121" y="88"/>
                        <a:pt x="2152" y="0"/>
                      </a:cubicBezTo>
                      <a:lnTo>
                        <a:pt x="744" y="0"/>
                      </a:lnTo>
                      <a:cubicBezTo>
                        <a:pt x="696" y="88"/>
                        <a:pt x="659" y="181"/>
                        <a:pt x="619" y="271"/>
                      </a:cubicBezTo>
                      <a:lnTo>
                        <a:pt x="135" y="271"/>
                      </a:lnTo>
                      <a:cubicBezTo>
                        <a:pt x="59" y="271"/>
                        <a:pt x="0" y="333"/>
                        <a:pt x="0" y="407"/>
                      </a:cubicBezTo>
                      <a:lnTo>
                        <a:pt x="0" y="2309"/>
                      </a:lnTo>
                      <a:cubicBezTo>
                        <a:pt x="0" y="2385"/>
                        <a:pt x="62" y="2444"/>
                        <a:pt x="135" y="2444"/>
                      </a:cubicBezTo>
                      <a:lnTo>
                        <a:pt x="631" y="2444"/>
                      </a:lnTo>
                      <a:cubicBezTo>
                        <a:pt x="670" y="2537"/>
                        <a:pt x="710" y="2628"/>
                        <a:pt x="758" y="2715"/>
                      </a:cubicBezTo>
                      <a:lnTo>
                        <a:pt x="2234" y="2715"/>
                      </a:lnTo>
                      <a:cubicBezTo>
                        <a:pt x="2200" y="2625"/>
                        <a:pt x="2169" y="2535"/>
                        <a:pt x="2140" y="2444"/>
                      </a:cubicBezTo>
                      <a:lnTo>
                        <a:pt x="2428" y="2444"/>
                      </a:lnTo>
                      <a:cubicBezTo>
                        <a:pt x="2457" y="2535"/>
                        <a:pt x="2485" y="2625"/>
                        <a:pt x="2521" y="2715"/>
                      </a:cubicBezTo>
                      <a:lnTo>
                        <a:pt x="4006" y="2715"/>
                      </a:lnTo>
                      <a:cubicBezTo>
                        <a:pt x="4043" y="2625"/>
                        <a:pt x="4071" y="2535"/>
                        <a:pt x="4099" y="2444"/>
                      </a:cubicBezTo>
                      <a:lnTo>
                        <a:pt x="4387" y="2444"/>
                      </a:lnTo>
                      <a:cubicBezTo>
                        <a:pt x="4359" y="2535"/>
                        <a:pt x="4328" y="2625"/>
                        <a:pt x="4294" y="2715"/>
                      </a:cubicBezTo>
                      <a:lnTo>
                        <a:pt x="5770" y="2715"/>
                      </a:lnTo>
                      <a:cubicBezTo>
                        <a:pt x="5818" y="2628"/>
                        <a:pt x="5857" y="2535"/>
                        <a:pt x="5897" y="2444"/>
                      </a:cubicBezTo>
                      <a:lnTo>
                        <a:pt x="6393" y="2444"/>
                      </a:lnTo>
                      <a:cubicBezTo>
                        <a:pt x="6470" y="2444"/>
                        <a:pt x="6529" y="2382"/>
                        <a:pt x="6529" y="2309"/>
                      </a:cubicBezTo>
                      <a:lnTo>
                        <a:pt x="6529" y="407"/>
                      </a:lnTo>
                      <a:cubicBezTo>
                        <a:pt x="6523" y="333"/>
                        <a:pt x="6464" y="271"/>
                        <a:pt x="6388" y="271"/>
                      </a:cubicBezTo>
                      <a:close/>
                      <a:moveTo>
                        <a:pt x="6252" y="2176"/>
                      </a:moveTo>
                      <a:lnTo>
                        <a:pt x="3261" y="2176"/>
                      </a:lnTo>
                      <a:lnTo>
                        <a:pt x="270" y="2176"/>
                      </a:lnTo>
                      <a:lnTo>
                        <a:pt x="270" y="545"/>
                      </a:lnTo>
                      <a:cubicBezTo>
                        <a:pt x="2434" y="545"/>
                        <a:pt x="4088" y="545"/>
                        <a:pt x="6252" y="545"/>
                      </a:cubicBezTo>
                      <a:lnTo>
                        <a:pt x="6252" y="217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2" name="Freeform 9"/>
                <p:cNvSpPr>
                  <a:spLocks noChangeArrowheads="1"/>
                </p:cNvSpPr>
                <p:nvPr/>
              </p:nvSpPr>
              <p:spPr bwMode="auto">
                <a:xfrm>
                  <a:off x="4247609" y="4772552"/>
                  <a:ext cx="134591" cy="97040"/>
                </a:xfrm>
                <a:custGeom>
                  <a:avLst/>
                  <a:gdLst>
                    <a:gd name="T0" fmla="*/ 1406 w 1407"/>
                    <a:gd name="T1" fmla="*/ 1014 h 1015"/>
                    <a:gd name="T2" fmla="*/ 703 w 1407"/>
                    <a:gd name="T3" fmla="*/ 0 h 1015"/>
                    <a:gd name="T4" fmla="*/ 0 w 1407"/>
                    <a:gd name="T5" fmla="*/ 1014 h 1015"/>
                    <a:gd name="T6" fmla="*/ 1406 w 1407"/>
                    <a:gd name="T7" fmla="*/ 1014 h 1015"/>
                  </a:gdLst>
                  <a:ahLst/>
                  <a:cxnLst>
                    <a:cxn ang="0">
                      <a:pos x="T0" y="T1"/>
                    </a:cxn>
                    <a:cxn ang="0">
                      <a:pos x="T2" y="T3"/>
                    </a:cxn>
                    <a:cxn ang="0">
                      <a:pos x="T4" y="T5"/>
                    </a:cxn>
                    <a:cxn ang="0">
                      <a:pos x="T6" y="T7"/>
                    </a:cxn>
                  </a:cxnLst>
                  <a:rect l="0" t="0" r="r" b="b"/>
                  <a:pathLst>
                    <a:path w="1407" h="1015">
                      <a:moveTo>
                        <a:pt x="1406" y="1014"/>
                      </a:moveTo>
                      <a:cubicBezTo>
                        <a:pt x="1174" y="534"/>
                        <a:pt x="937" y="271"/>
                        <a:pt x="703" y="0"/>
                      </a:cubicBezTo>
                      <a:cubicBezTo>
                        <a:pt x="469" y="271"/>
                        <a:pt x="232" y="537"/>
                        <a:pt x="0" y="1014"/>
                      </a:cubicBezTo>
                      <a:cubicBezTo>
                        <a:pt x="508" y="1014"/>
                        <a:pt x="898" y="1014"/>
                        <a:pt x="1406" y="101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3" name="Freeform 10"/>
                <p:cNvSpPr>
                  <a:spLocks noChangeArrowheads="1"/>
                </p:cNvSpPr>
                <p:nvPr/>
              </p:nvSpPr>
              <p:spPr bwMode="auto">
                <a:xfrm>
                  <a:off x="4090235" y="4753144"/>
                  <a:ext cx="207160" cy="116448"/>
                </a:xfrm>
                <a:custGeom>
                  <a:avLst/>
                  <a:gdLst>
                    <a:gd name="T0" fmla="*/ 2162 w 2163"/>
                    <a:gd name="T1" fmla="*/ 0 h 1218"/>
                    <a:gd name="T2" fmla="*/ 0 w 2163"/>
                    <a:gd name="T3" fmla="*/ 1217 h 1218"/>
                    <a:gd name="T4" fmla="*/ 1346 w 2163"/>
                    <a:gd name="T5" fmla="*/ 1217 h 1218"/>
                    <a:gd name="T6" fmla="*/ 2162 w 2163"/>
                    <a:gd name="T7" fmla="*/ 0 h 1218"/>
                  </a:gdLst>
                  <a:ahLst/>
                  <a:cxnLst>
                    <a:cxn ang="0">
                      <a:pos x="T0" y="T1"/>
                    </a:cxn>
                    <a:cxn ang="0">
                      <a:pos x="T2" y="T3"/>
                    </a:cxn>
                    <a:cxn ang="0">
                      <a:pos x="T4" y="T5"/>
                    </a:cxn>
                    <a:cxn ang="0">
                      <a:pos x="T6" y="T7"/>
                    </a:cxn>
                  </a:cxnLst>
                  <a:rect l="0" t="0" r="r" b="b"/>
                  <a:pathLst>
                    <a:path w="2163" h="1218">
                      <a:moveTo>
                        <a:pt x="2162" y="0"/>
                      </a:moveTo>
                      <a:cubicBezTo>
                        <a:pt x="1284" y="57"/>
                        <a:pt x="491" y="514"/>
                        <a:pt x="0" y="1217"/>
                      </a:cubicBezTo>
                      <a:lnTo>
                        <a:pt x="1346" y="1217"/>
                      </a:lnTo>
                      <a:cubicBezTo>
                        <a:pt x="1614" y="607"/>
                        <a:pt x="1927" y="271"/>
                        <a:pt x="216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sp>
            <p:nvSpPr>
              <p:cNvPr id="56" name="TextBox 55"/>
              <p:cNvSpPr txBox="1"/>
              <p:nvPr/>
            </p:nvSpPr>
            <p:spPr>
              <a:xfrm>
                <a:off x="6004852" y="3418330"/>
                <a:ext cx="463589" cy="246221"/>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1200"/>
                  </a:spcAft>
                </a:pPr>
                <a:r>
                  <a:rPr lang="en-US" altLang="ja-JP" sz="1000" dirty="0" smtClean="0">
                    <a:latin typeface="Arial"/>
                    <a:ea typeface="ＭＳ Ｐゴシック"/>
                  </a:rPr>
                  <a:t>www</a:t>
                </a:r>
              </a:p>
            </p:txBody>
          </p:sp>
        </p:grpSp>
      </p:grpSp>
      <p:sp>
        <p:nvSpPr>
          <p:cNvPr id="79" name="Content Placeholder 63"/>
          <p:cNvSpPr txBox="1">
            <a:spLocks/>
          </p:cNvSpPr>
          <p:nvPr/>
        </p:nvSpPr>
        <p:spPr>
          <a:xfrm>
            <a:off x="538407" y="1491342"/>
            <a:ext cx="8067186" cy="415649"/>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ja-JP" altLang="en-US" sz="1800" dirty="0" smtClean="0">
                <a:latin typeface="Arial"/>
                <a:ea typeface="ＭＳ Ｐゴシック"/>
              </a:rPr>
              <a:t>ビルド。テスト。発動。繰り返し。</a:t>
            </a:r>
            <a:endParaRPr lang="ja-JP" altLang="en-US" sz="1800" dirty="0">
              <a:latin typeface="Arial"/>
              <a:ea typeface="ＭＳ Ｐゴシック"/>
            </a:endParaRPr>
          </a:p>
        </p:txBody>
      </p:sp>
      <p:grpSp>
        <p:nvGrpSpPr>
          <p:cNvPr id="80" name="Group 79"/>
          <p:cNvGrpSpPr/>
          <p:nvPr/>
        </p:nvGrpSpPr>
        <p:grpSpPr>
          <a:xfrm>
            <a:off x="6687662" y="3653945"/>
            <a:ext cx="733847" cy="1254866"/>
            <a:chOff x="6718163" y="3427538"/>
            <a:chExt cx="809028" cy="1383426"/>
          </a:xfrm>
        </p:grpSpPr>
        <p:grpSp>
          <p:nvGrpSpPr>
            <p:cNvPr id="81" name="Group 80"/>
            <p:cNvGrpSpPr/>
            <p:nvPr/>
          </p:nvGrpSpPr>
          <p:grpSpPr>
            <a:xfrm rot="20421667">
              <a:off x="6718163" y="3427538"/>
              <a:ext cx="809028" cy="1383426"/>
              <a:chOff x="4320805" y="3130155"/>
              <a:chExt cx="501872" cy="858193"/>
            </a:xfrm>
          </p:grpSpPr>
          <p:sp>
            <p:nvSpPr>
              <p:cNvPr id="104" name="Oval 103"/>
              <p:cNvSpPr/>
              <p:nvPr/>
            </p:nvSpPr>
            <p:spPr>
              <a:xfrm>
                <a:off x="4320805" y="3130155"/>
                <a:ext cx="497424" cy="497424"/>
              </a:xfrm>
              <a:prstGeom prst="ellipse">
                <a:avLst/>
              </a:prstGeom>
              <a:solidFill>
                <a:schemeClr val="bg1"/>
              </a:solidFill>
              <a:ln w="889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cxnSp>
            <p:nvCxnSpPr>
              <p:cNvPr id="105" name="Straight Connector 104"/>
              <p:cNvCxnSpPr/>
              <p:nvPr/>
            </p:nvCxnSpPr>
            <p:spPr>
              <a:xfrm>
                <a:off x="4661337" y="3616158"/>
                <a:ext cx="161340" cy="372190"/>
              </a:xfrm>
              <a:prstGeom prst="line">
                <a:avLst/>
              </a:prstGeom>
              <a:noFill/>
              <a:ln w="889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rot="18900000">
              <a:off x="6796810" y="3605700"/>
              <a:ext cx="428245" cy="470533"/>
              <a:chOff x="4432300" y="506413"/>
              <a:chExt cx="2154238" cy="2366962"/>
            </a:xfrm>
            <a:solidFill>
              <a:schemeClr val="accent4"/>
            </a:solidFill>
          </p:grpSpPr>
          <p:sp>
            <p:nvSpPr>
              <p:cNvPr id="83" name="Freeform 24"/>
              <p:cNvSpPr>
                <a:spLocks noChangeArrowheads="1"/>
              </p:cNvSpPr>
              <p:nvPr/>
            </p:nvSpPr>
            <p:spPr bwMode="auto">
              <a:xfrm>
                <a:off x="5411788" y="1503363"/>
                <a:ext cx="98425" cy="342900"/>
              </a:xfrm>
              <a:custGeom>
                <a:avLst/>
                <a:gdLst>
                  <a:gd name="T0" fmla="*/ 136 w 274"/>
                  <a:gd name="T1" fmla="*/ 951 h 952"/>
                  <a:gd name="T2" fmla="*/ 0 w 274"/>
                  <a:gd name="T3" fmla="*/ 816 h 952"/>
                  <a:gd name="T4" fmla="*/ 0 w 274"/>
                  <a:gd name="T5" fmla="*/ 136 h 952"/>
                  <a:gd name="T6" fmla="*/ 136 w 274"/>
                  <a:gd name="T7" fmla="*/ 0 h 952"/>
                  <a:gd name="T8" fmla="*/ 270 w 274"/>
                  <a:gd name="T9" fmla="*/ 136 h 952"/>
                  <a:gd name="T10" fmla="*/ 270 w 274"/>
                  <a:gd name="T11" fmla="*/ 816 h 952"/>
                  <a:gd name="T12" fmla="*/ 136 w 274"/>
                  <a:gd name="T13" fmla="*/ 951 h 952"/>
                </a:gdLst>
                <a:ahLst/>
                <a:cxnLst>
                  <a:cxn ang="0">
                    <a:pos x="T0" y="T1"/>
                  </a:cxn>
                  <a:cxn ang="0">
                    <a:pos x="T2" y="T3"/>
                  </a:cxn>
                  <a:cxn ang="0">
                    <a:pos x="T4" y="T5"/>
                  </a:cxn>
                  <a:cxn ang="0">
                    <a:pos x="T6" y="T7"/>
                  </a:cxn>
                  <a:cxn ang="0">
                    <a:pos x="T8" y="T9"/>
                  </a:cxn>
                  <a:cxn ang="0">
                    <a:pos x="T10" y="T11"/>
                  </a:cxn>
                  <a:cxn ang="0">
                    <a:pos x="T12" y="T13"/>
                  </a:cxn>
                </a:cxnLst>
                <a:rect l="0" t="0" r="r" b="b"/>
                <a:pathLst>
                  <a:path w="274" h="952">
                    <a:moveTo>
                      <a:pt x="136" y="951"/>
                    </a:moveTo>
                    <a:cubicBezTo>
                      <a:pt x="59" y="951"/>
                      <a:pt x="0" y="889"/>
                      <a:pt x="0" y="816"/>
                    </a:cubicBezTo>
                    <a:lnTo>
                      <a:pt x="0" y="136"/>
                    </a:lnTo>
                    <a:cubicBezTo>
                      <a:pt x="0" y="59"/>
                      <a:pt x="62" y="0"/>
                      <a:pt x="136" y="0"/>
                    </a:cubicBezTo>
                    <a:cubicBezTo>
                      <a:pt x="211" y="0"/>
                      <a:pt x="270" y="62"/>
                      <a:pt x="270" y="136"/>
                    </a:cubicBezTo>
                    <a:lnTo>
                      <a:pt x="270" y="816"/>
                    </a:lnTo>
                    <a:cubicBezTo>
                      <a:pt x="273" y="892"/>
                      <a:pt x="211" y="951"/>
                      <a:pt x="136" y="95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84" name="Freeform 25"/>
              <p:cNvSpPr>
                <a:spLocks noChangeArrowheads="1"/>
              </p:cNvSpPr>
              <p:nvPr/>
            </p:nvSpPr>
            <p:spPr bwMode="auto">
              <a:xfrm>
                <a:off x="4432300" y="874713"/>
                <a:ext cx="352425" cy="1608137"/>
              </a:xfrm>
              <a:custGeom>
                <a:avLst/>
                <a:gdLst>
                  <a:gd name="T0" fmla="*/ 136 w 981"/>
                  <a:gd name="T1" fmla="*/ 4465 h 4466"/>
                  <a:gd name="T2" fmla="*/ 0 w 981"/>
                  <a:gd name="T3" fmla="*/ 4329 h 4466"/>
                  <a:gd name="T4" fmla="*/ 0 w 981"/>
                  <a:gd name="T5" fmla="*/ 2018 h 4466"/>
                  <a:gd name="T6" fmla="*/ 542 w 981"/>
                  <a:gd name="T7" fmla="*/ 299 h 4466"/>
                  <a:gd name="T8" fmla="*/ 726 w 981"/>
                  <a:gd name="T9" fmla="*/ 62 h 4466"/>
                  <a:gd name="T10" fmla="*/ 918 w 981"/>
                  <a:gd name="T11" fmla="*/ 48 h 4466"/>
                  <a:gd name="T12" fmla="*/ 932 w 981"/>
                  <a:gd name="T13" fmla="*/ 240 h 4466"/>
                  <a:gd name="T14" fmla="*/ 765 w 981"/>
                  <a:gd name="T15" fmla="*/ 454 h 4466"/>
                  <a:gd name="T16" fmla="*/ 271 w 981"/>
                  <a:gd name="T17" fmla="*/ 2018 h 4466"/>
                  <a:gd name="T18" fmla="*/ 271 w 981"/>
                  <a:gd name="T19" fmla="*/ 4329 h 4466"/>
                  <a:gd name="T20" fmla="*/ 136 w 981"/>
                  <a:gd name="T21" fmla="*/ 4465 h 4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1" h="4466">
                    <a:moveTo>
                      <a:pt x="136" y="4465"/>
                    </a:moveTo>
                    <a:cubicBezTo>
                      <a:pt x="60" y="4465"/>
                      <a:pt x="0" y="4402"/>
                      <a:pt x="0" y="4329"/>
                    </a:cubicBezTo>
                    <a:lnTo>
                      <a:pt x="0" y="2018"/>
                    </a:lnTo>
                    <a:cubicBezTo>
                      <a:pt x="0" y="1397"/>
                      <a:pt x="189" y="804"/>
                      <a:pt x="542" y="299"/>
                    </a:cubicBezTo>
                    <a:cubicBezTo>
                      <a:pt x="599" y="217"/>
                      <a:pt x="661" y="138"/>
                      <a:pt x="726" y="62"/>
                    </a:cubicBezTo>
                    <a:cubicBezTo>
                      <a:pt x="776" y="6"/>
                      <a:pt x="861" y="0"/>
                      <a:pt x="918" y="48"/>
                    </a:cubicBezTo>
                    <a:cubicBezTo>
                      <a:pt x="974" y="96"/>
                      <a:pt x="980" y="184"/>
                      <a:pt x="932" y="240"/>
                    </a:cubicBezTo>
                    <a:cubicBezTo>
                      <a:pt x="872" y="308"/>
                      <a:pt x="816" y="378"/>
                      <a:pt x="765" y="454"/>
                    </a:cubicBezTo>
                    <a:cubicBezTo>
                      <a:pt x="443" y="914"/>
                      <a:pt x="271" y="1453"/>
                      <a:pt x="271" y="2018"/>
                    </a:cubicBezTo>
                    <a:lnTo>
                      <a:pt x="271" y="4329"/>
                    </a:lnTo>
                    <a:cubicBezTo>
                      <a:pt x="271" y="4402"/>
                      <a:pt x="212" y="4465"/>
                      <a:pt x="136" y="446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85" name="Freeform 26"/>
              <p:cNvSpPr>
                <a:spLocks noChangeArrowheads="1"/>
              </p:cNvSpPr>
              <p:nvPr/>
            </p:nvSpPr>
            <p:spPr bwMode="auto">
              <a:xfrm>
                <a:off x="6138863" y="781050"/>
                <a:ext cx="446087" cy="868363"/>
              </a:xfrm>
              <a:custGeom>
                <a:avLst/>
                <a:gdLst>
                  <a:gd name="T0" fmla="*/ 1104 w 1240"/>
                  <a:gd name="T1" fmla="*/ 2413 h 2414"/>
                  <a:gd name="T2" fmla="*/ 968 w 1240"/>
                  <a:gd name="T3" fmla="*/ 2278 h 2414"/>
                  <a:gd name="T4" fmla="*/ 60 w 1240"/>
                  <a:gd name="T5" fmla="*/ 252 h 2414"/>
                  <a:gd name="T6" fmla="*/ 48 w 1240"/>
                  <a:gd name="T7" fmla="*/ 60 h 2414"/>
                  <a:gd name="T8" fmla="*/ 240 w 1240"/>
                  <a:gd name="T9" fmla="*/ 48 h 2414"/>
                  <a:gd name="T10" fmla="*/ 1239 w 1240"/>
                  <a:gd name="T11" fmla="*/ 2278 h 2414"/>
                  <a:gd name="T12" fmla="*/ 1104 w 1240"/>
                  <a:gd name="T13" fmla="*/ 2413 h 2414"/>
                </a:gdLst>
                <a:ahLst/>
                <a:cxnLst>
                  <a:cxn ang="0">
                    <a:pos x="T0" y="T1"/>
                  </a:cxn>
                  <a:cxn ang="0">
                    <a:pos x="T2" y="T3"/>
                  </a:cxn>
                  <a:cxn ang="0">
                    <a:pos x="T4" y="T5"/>
                  </a:cxn>
                  <a:cxn ang="0">
                    <a:pos x="T6" y="T7"/>
                  </a:cxn>
                  <a:cxn ang="0">
                    <a:pos x="T8" y="T9"/>
                  </a:cxn>
                  <a:cxn ang="0">
                    <a:pos x="T10" y="T11"/>
                  </a:cxn>
                  <a:cxn ang="0">
                    <a:pos x="T12" y="T13"/>
                  </a:cxn>
                </a:cxnLst>
                <a:rect l="0" t="0" r="r" b="b"/>
                <a:pathLst>
                  <a:path w="1240" h="2414">
                    <a:moveTo>
                      <a:pt x="1104" y="2413"/>
                    </a:moveTo>
                    <a:cubicBezTo>
                      <a:pt x="1028" y="2413"/>
                      <a:pt x="968" y="2351"/>
                      <a:pt x="968" y="2278"/>
                    </a:cubicBezTo>
                    <a:cubicBezTo>
                      <a:pt x="968" y="1505"/>
                      <a:pt x="638" y="765"/>
                      <a:pt x="60" y="252"/>
                    </a:cubicBezTo>
                    <a:cubicBezTo>
                      <a:pt x="3" y="201"/>
                      <a:pt x="0" y="116"/>
                      <a:pt x="48" y="60"/>
                    </a:cubicBezTo>
                    <a:cubicBezTo>
                      <a:pt x="99" y="3"/>
                      <a:pt x="184" y="0"/>
                      <a:pt x="240" y="48"/>
                    </a:cubicBezTo>
                    <a:cubicBezTo>
                      <a:pt x="875" y="616"/>
                      <a:pt x="1239" y="1428"/>
                      <a:pt x="1239" y="2278"/>
                    </a:cubicBezTo>
                    <a:cubicBezTo>
                      <a:pt x="1239" y="2351"/>
                      <a:pt x="1180" y="2413"/>
                      <a:pt x="1104" y="24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86" name="Freeform 27"/>
              <p:cNvSpPr>
                <a:spLocks noChangeArrowheads="1"/>
              </p:cNvSpPr>
              <p:nvPr/>
            </p:nvSpPr>
            <p:spPr bwMode="auto">
              <a:xfrm>
                <a:off x="5949950" y="2286000"/>
                <a:ext cx="636588" cy="587375"/>
              </a:xfrm>
              <a:custGeom>
                <a:avLst/>
                <a:gdLst>
                  <a:gd name="T0" fmla="*/ 680 w 1767"/>
                  <a:gd name="T1" fmla="*/ 1631 h 1632"/>
                  <a:gd name="T2" fmla="*/ 135 w 1767"/>
                  <a:gd name="T3" fmla="*/ 1631 h 1632"/>
                  <a:gd name="T4" fmla="*/ 0 w 1767"/>
                  <a:gd name="T5" fmla="*/ 1496 h 1632"/>
                  <a:gd name="T6" fmla="*/ 135 w 1767"/>
                  <a:gd name="T7" fmla="*/ 1360 h 1632"/>
                  <a:gd name="T8" fmla="*/ 680 w 1767"/>
                  <a:gd name="T9" fmla="*/ 1360 h 1632"/>
                  <a:gd name="T10" fmla="*/ 1495 w 1767"/>
                  <a:gd name="T11" fmla="*/ 545 h 1632"/>
                  <a:gd name="T12" fmla="*/ 1495 w 1767"/>
                  <a:gd name="T13" fmla="*/ 135 h 1632"/>
                  <a:gd name="T14" fmla="*/ 1631 w 1767"/>
                  <a:gd name="T15" fmla="*/ 0 h 1632"/>
                  <a:gd name="T16" fmla="*/ 1766 w 1767"/>
                  <a:gd name="T17" fmla="*/ 135 h 1632"/>
                  <a:gd name="T18" fmla="*/ 1766 w 1767"/>
                  <a:gd name="T19" fmla="*/ 545 h 1632"/>
                  <a:gd name="T20" fmla="*/ 680 w 1767"/>
                  <a:gd name="T21" fmla="*/ 1631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67" h="1632">
                    <a:moveTo>
                      <a:pt x="680" y="1631"/>
                    </a:moveTo>
                    <a:lnTo>
                      <a:pt x="135" y="1631"/>
                    </a:lnTo>
                    <a:cubicBezTo>
                      <a:pt x="59" y="1631"/>
                      <a:pt x="0" y="1569"/>
                      <a:pt x="0" y="1496"/>
                    </a:cubicBezTo>
                    <a:cubicBezTo>
                      <a:pt x="0" y="1419"/>
                      <a:pt x="62" y="1360"/>
                      <a:pt x="135" y="1360"/>
                    </a:cubicBezTo>
                    <a:lnTo>
                      <a:pt x="680" y="1360"/>
                    </a:lnTo>
                    <a:cubicBezTo>
                      <a:pt x="1129" y="1360"/>
                      <a:pt x="1495" y="993"/>
                      <a:pt x="1495" y="545"/>
                    </a:cubicBezTo>
                    <a:lnTo>
                      <a:pt x="1495" y="135"/>
                    </a:lnTo>
                    <a:cubicBezTo>
                      <a:pt x="1495" y="59"/>
                      <a:pt x="1558" y="0"/>
                      <a:pt x="1631" y="0"/>
                    </a:cubicBezTo>
                    <a:cubicBezTo>
                      <a:pt x="1707" y="0"/>
                      <a:pt x="1766" y="62"/>
                      <a:pt x="1766" y="135"/>
                    </a:cubicBezTo>
                    <a:lnTo>
                      <a:pt x="1766" y="545"/>
                    </a:lnTo>
                    <a:cubicBezTo>
                      <a:pt x="1766" y="1143"/>
                      <a:pt x="1278" y="1631"/>
                      <a:pt x="680" y="16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87" name="Freeform 28"/>
              <p:cNvSpPr>
                <a:spLocks noChangeArrowheads="1"/>
              </p:cNvSpPr>
              <p:nvPr/>
            </p:nvSpPr>
            <p:spPr bwMode="auto">
              <a:xfrm>
                <a:off x="5021263" y="2433638"/>
                <a:ext cx="733425" cy="439737"/>
              </a:xfrm>
              <a:custGeom>
                <a:avLst/>
                <a:gdLst>
                  <a:gd name="T0" fmla="*/ 1901 w 2037"/>
                  <a:gd name="T1" fmla="*/ 1222 h 1223"/>
                  <a:gd name="T2" fmla="*/ 1086 w 2037"/>
                  <a:gd name="T3" fmla="*/ 1222 h 1223"/>
                  <a:gd name="T4" fmla="*/ 0 w 2037"/>
                  <a:gd name="T5" fmla="*/ 136 h 1223"/>
                  <a:gd name="T6" fmla="*/ 135 w 2037"/>
                  <a:gd name="T7" fmla="*/ 0 h 1223"/>
                  <a:gd name="T8" fmla="*/ 270 w 2037"/>
                  <a:gd name="T9" fmla="*/ 136 h 1223"/>
                  <a:gd name="T10" fmla="*/ 1086 w 2037"/>
                  <a:gd name="T11" fmla="*/ 951 h 1223"/>
                  <a:gd name="T12" fmla="*/ 1901 w 2037"/>
                  <a:gd name="T13" fmla="*/ 951 h 1223"/>
                  <a:gd name="T14" fmla="*/ 2036 w 2037"/>
                  <a:gd name="T15" fmla="*/ 1087 h 1223"/>
                  <a:gd name="T16" fmla="*/ 1901 w 2037"/>
                  <a:gd name="T17" fmla="*/ 1222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7" h="1223">
                    <a:moveTo>
                      <a:pt x="1901" y="1222"/>
                    </a:moveTo>
                    <a:lnTo>
                      <a:pt x="1086" y="1222"/>
                    </a:lnTo>
                    <a:cubicBezTo>
                      <a:pt x="488" y="1222"/>
                      <a:pt x="0" y="734"/>
                      <a:pt x="0" y="136"/>
                    </a:cubicBezTo>
                    <a:cubicBezTo>
                      <a:pt x="0" y="59"/>
                      <a:pt x="62" y="0"/>
                      <a:pt x="135" y="0"/>
                    </a:cubicBezTo>
                    <a:cubicBezTo>
                      <a:pt x="211" y="0"/>
                      <a:pt x="270" y="62"/>
                      <a:pt x="270" y="136"/>
                    </a:cubicBezTo>
                    <a:cubicBezTo>
                      <a:pt x="270" y="584"/>
                      <a:pt x="637" y="951"/>
                      <a:pt x="1086" y="951"/>
                    </a:cubicBezTo>
                    <a:lnTo>
                      <a:pt x="1901" y="951"/>
                    </a:lnTo>
                    <a:cubicBezTo>
                      <a:pt x="1977" y="951"/>
                      <a:pt x="2036" y="1013"/>
                      <a:pt x="2036" y="1087"/>
                    </a:cubicBezTo>
                    <a:cubicBezTo>
                      <a:pt x="2036" y="1160"/>
                      <a:pt x="1977" y="1222"/>
                      <a:pt x="1901" y="122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88" name="Freeform 29"/>
              <p:cNvSpPr>
                <a:spLocks noChangeArrowheads="1"/>
              </p:cNvSpPr>
              <p:nvPr/>
            </p:nvSpPr>
            <p:spPr bwMode="auto">
              <a:xfrm>
                <a:off x="4727575" y="1198563"/>
                <a:ext cx="192088" cy="696912"/>
              </a:xfrm>
              <a:custGeom>
                <a:avLst/>
                <a:gdLst>
                  <a:gd name="T0" fmla="*/ 135 w 534"/>
                  <a:gd name="T1" fmla="*/ 1935 h 1936"/>
                  <a:gd name="T2" fmla="*/ 0 w 534"/>
                  <a:gd name="T3" fmla="*/ 1800 h 1936"/>
                  <a:gd name="T4" fmla="*/ 0 w 534"/>
                  <a:gd name="T5" fmla="*/ 1120 h 1936"/>
                  <a:gd name="T6" fmla="*/ 260 w 534"/>
                  <a:gd name="T7" fmla="*/ 90 h 1936"/>
                  <a:gd name="T8" fmla="*/ 443 w 534"/>
                  <a:gd name="T9" fmla="*/ 33 h 1936"/>
                  <a:gd name="T10" fmla="*/ 499 w 534"/>
                  <a:gd name="T11" fmla="*/ 217 h 1936"/>
                  <a:gd name="T12" fmla="*/ 274 w 534"/>
                  <a:gd name="T13" fmla="*/ 1120 h 1936"/>
                  <a:gd name="T14" fmla="*/ 274 w 534"/>
                  <a:gd name="T15" fmla="*/ 1800 h 1936"/>
                  <a:gd name="T16" fmla="*/ 135 w 534"/>
                  <a:gd name="T17" fmla="*/ 1935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 h="1936">
                    <a:moveTo>
                      <a:pt x="135" y="1935"/>
                    </a:moveTo>
                    <a:cubicBezTo>
                      <a:pt x="59" y="1935"/>
                      <a:pt x="0" y="1873"/>
                      <a:pt x="0" y="1800"/>
                    </a:cubicBezTo>
                    <a:lnTo>
                      <a:pt x="0" y="1120"/>
                    </a:lnTo>
                    <a:cubicBezTo>
                      <a:pt x="0" y="761"/>
                      <a:pt x="90" y="403"/>
                      <a:pt x="260" y="90"/>
                    </a:cubicBezTo>
                    <a:cubicBezTo>
                      <a:pt x="296" y="25"/>
                      <a:pt x="378" y="0"/>
                      <a:pt x="443" y="33"/>
                    </a:cubicBezTo>
                    <a:cubicBezTo>
                      <a:pt x="508" y="70"/>
                      <a:pt x="533" y="152"/>
                      <a:pt x="499" y="217"/>
                    </a:cubicBezTo>
                    <a:cubicBezTo>
                      <a:pt x="350" y="493"/>
                      <a:pt x="274" y="804"/>
                      <a:pt x="274" y="1120"/>
                    </a:cubicBezTo>
                    <a:lnTo>
                      <a:pt x="274" y="1800"/>
                    </a:lnTo>
                    <a:cubicBezTo>
                      <a:pt x="271" y="1873"/>
                      <a:pt x="212" y="1935"/>
                      <a:pt x="135" y="193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89" name="Freeform 30"/>
              <p:cNvSpPr>
                <a:spLocks noChangeArrowheads="1"/>
              </p:cNvSpPr>
              <p:nvPr/>
            </p:nvSpPr>
            <p:spPr bwMode="auto">
              <a:xfrm>
                <a:off x="6080125" y="1162050"/>
                <a:ext cx="212725" cy="830263"/>
              </a:xfrm>
              <a:custGeom>
                <a:avLst/>
                <a:gdLst>
                  <a:gd name="T0" fmla="*/ 454 w 591"/>
                  <a:gd name="T1" fmla="*/ 2306 h 2307"/>
                  <a:gd name="T2" fmla="*/ 319 w 591"/>
                  <a:gd name="T3" fmla="*/ 2171 h 2307"/>
                  <a:gd name="T4" fmla="*/ 319 w 591"/>
                  <a:gd name="T5" fmla="*/ 1220 h 2307"/>
                  <a:gd name="T6" fmla="*/ 39 w 591"/>
                  <a:gd name="T7" fmla="*/ 226 h 2307"/>
                  <a:gd name="T8" fmla="*/ 85 w 591"/>
                  <a:gd name="T9" fmla="*/ 40 h 2307"/>
                  <a:gd name="T10" fmla="*/ 271 w 591"/>
                  <a:gd name="T11" fmla="*/ 85 h 2307"/>
                  <a:gd name="T12" fmla="*/ 590 w 591"/>
                  <a:gd name="T13" fmla="*/ 1223 h 2307"/>
                  <a:gd name="T14" fmla="*/ 590 w 591"/>
                  <a:gd name="T15" fmla="*/ 2174 h 2307"/>
                  <a:gd name="T16" fmla="*/ 454 w 591"/>
                  <a:gd name="T17" fmla="*/ 2306 h 2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1" h="2307">
                    <a:moveTo>
                      <a:pt x="454" y="2306"/>
                    </a:moveTo>
                    <a:cubicBezTo>
                      <a:pt x="378" y="2306"/>
                      <a:pt x="319" y="2244"/>
                      <a:pt x="319" y="2171"/>
                    </a:cubicBezTo>
                    <a:lnTo>
                      <a:pt x="319" y="1220"/>
                    </a:lnTo>
                    <a:cubicBezTo>
                      <a:pt x="319" y="867"/>
                      <a:pt x="223" y="526"/>
                      <a:pt x="39" y="226"/>
                    </a:cubicBezTo>
                    <a:cubicBezTo>
                      <a:pt x="0" y="162"/>
                      <a:pt x="20" y="79"/>
                      <a:pt x="85" y="40"/>
                    </a:cubicBezTo>
                    <a:cubicBezTo>
                      <a:pt x="150" y="0"/>
                      <a:pt x="231" y="20"/>
                      <a:pt x="271" y="85"/>
                    </a:cubicBezTo>
                    <a:cubicBezTo>
                      <a:pt x="480" y="427"/>
                      <a:pt x="590" y="819"/>
                      <a:pt x="590" y="1223"/>
                    </a:cubicBezTo>
                    <a:lnTo>
                      <a:pt x="590" y="2174"/>
                    </a:lnTo>
                    <a:cubicBezTo>
                      <a:pt x="590" y="2244"/>
                      <a:pt x="531" y="2306"/>
                      <a:pt x="454" y="230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90" name="Freeform 31"/>
              <p:cNvSpPr>
                <a:spLocks noChangeArrowheads="1"/>
              </p:cNvSpPr>
              <p:nvPr/>
            </p:nvSpPr>
            <p:spPr bwMode="auto">
              <a:xfrm>
                <a:off x="5802313" y="1797050"/>
                <a:ext cx="295275" cy="392113"/>
              </a:xfrm>
              <a:custGeom>
                <a:avLst/>
                <a:gdLst>
                  <a:gd name="T0" fmla="*/ 680 w 819"/>
                  <a:gd name="T1" fmla="*/ 1087 h 1088"/>
                  <a:gd name="T2" fmla="*/ 0 w 819"/>
                  <a:gd name="T3" fmla="*/ 407 h 1088"/>
                  <a:gd name="T4" fmla="*/ 0 w 819"/>
                  <a:gd name="T5" fmla="*/ 136 h 1088"/>
                  <a:gd name="T6" fmla="*/ 135 w 819"/>
                  <a:gd name="T7" fmla="*/ 0 h 1088"/>
                  <a:gd name="T8" fmla="*/ 270 w 819"/>
                  <a:gd name="T9" fmla="*/ 136 h 1088"/>
                  <a:gd name="T10" fmla="*/ 270 w 819"/>
                  <a:gd name="T11" fmla="*/ 407 h 1088"/>
                  <a:gd name="T12" fmla="*/ 680 w 819"/>
                  <a:gd name="T13" fmla="*/ 816 h 1088"/>
                  <a:gd name="T14" fmla="*/ 815 w 819"/>
                  <a:gd name="T15" fmla="*/ 952 h 1088"/>
                  <a:gd name="T16" fmla="*/ 680 w 819"/>
                  <a:gd name="T17" fmla="*/ 108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9" h="1088">
                    <a:moveTo>
                      <a:pt x="680" y="1087"/>
                    </a:moveTo>
                    <a:cubicBezTo>
                      <a:pt x="304" y="1087"/>
                      <a:pt x="0" y="782"/>
                      <a:pt x="0" y="407"/>
                    </a:cubicBezTo>
                    <a:lnTo>
                      <a:pt x="0" y="136"/>
                    </a:lnTo>
                    <a:cubicBezTo>
                      <a:pt x="0" y="60"/>
                      <a:pt x="62" y="0"/>
                      <a:pt x="135" y="0"/>
                    </a:cubicBezTo>
                    <a:cubicBezTo>
                      <a:pt x="211" y="0"/>
                      <a:pt x="270" y="63"/>
                      <a:pt x="270" y="136"/>
                    </a:cubicBezTo>
                    <a:lnTo>
                      <a:pt x="270" y="407"/>
                    </a:lnTo>
                    <a:cubicBezTo>
                      <a:pt x="270" y="633"/>
                      <a:pt x="454" y="816"/>
                      <a:pt x="680" y="816"/>
                    </a:cubicBezTo>
                    <a:cubicBezTo>
                      <a:pt x="756" y="816"/>
                      <a:pt x="815" y="878"/>
                      <a:pt x="815" y="952"/>
                    </a:cubicBezTo>
                    <a:cubicBezTo>
                      <a:pt x="818" y="1025"/>
                      <a:pt x="756" y="1087"/>
                      <a:pt x="680" y="108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91" name="Freeform 32"/>
              <p:cNvSpPr>
                <a:spLocks noChangeArrowheads="1"/>
              </p:cNvSpPr>
              <p:nvPr/>
            </p:nvSpPr>
            <p:spPr bwMode="auto">
              <a:xfrm>
                <a:off x="5413375" y="1162050"/>
                <a:ext cx="488950" cy="488950"/>
              </a:xfrm>
              <a:custGeom>
                <a:avLst/>
                <a:gdLst>
                  <a:gd name="T0" fmla="*/ 1221 w 1360"/>
                  <a:gd name="T1" fmla="*/ 1357 h 1358"/>
                  <a:gd name="T2" fmla="*/ 1085 w 1360"/>
                  <a:gd name="T3" fmla="*/ 1222 h 1358"/>
                  <a:gd name="T4" fmla="*/ 134 w 1360"/>
                  <a:gd name="T5" fmla="*/ 271 h 1358"/>
                  <a:gd name="T6" fmla="*/ 0 w 1360"/>
                  <a:gd name="T7" fmla="*/ 135 h 1358"/>
                  <a:gd name="T8" fmla="*/ 134 w 1360"/>
                  <a:gd name="T9" fmla="*/ 0 h 1358"/>
                  <a:gd name="T10" fmla="*/ 1359 w 1360"/>
                  <a:gd name="T11" fmla="*/ 1225 h 1358"/>
                  <a:gd name="T12" fmla="*/ 1221 w 1360"/>
                  <a:gd name="T13" fmla="*/ 1357 h 1358"/>
                </a:gdLst>
                <a:ahLst/>
                <a:cxnLst>
                  <a:cxn ang="0">
                    <a:pos x="T0" y="T1"/>
                  </a:cxn>
                  <a:cxn ang="0">
                    <a:pos x="T2" y="T3"/>
                  </a:cxn>
                  <a:cxn ang="0">
                    <a:pos x="T4" y="T5"/>
                  </a:cxn>
                  <a:cxn ang="0">
                    <a:pos x="T6" y="T7"/>
                  </a:cxn>
                  <a:cxn ang="0">
                    <a:pos x="T8" y="T9"/>
                  </a:cxn>
                  <a:cxn ang="0">
                    <a:pos x="T10" y="T11"/>
                  </a:cxn>
                  <a:cxn ang="0">
                    <a:pos x="T12" y="T13"/>
                  </a:cxn>
                </a:cxnLst>
                <a:rect l="0" t="0" r="r" b="b"/>
                <a:pathLst>
                  <a:path w="1360" h="1358">
                    <a:moveTo>
                      <a:pt x="1221" y="1357"/>
                    </a:moveTo>
                    <a:cubicBezTo>
                      <a:pt x="1145" y="1357"/>
                      <a:pt x="1085" y="1295"/>
                      <a:pt x="1085" y="1222"/>
                    </a:cubicBezTo>
                    <a:cubicBezTo>
                      <a:pt x="1085" y="697"/>
                      <a:pt x="659" y="271"/>
                      <a:pt x="134" y="271"/>
                    </a:cubicBezTo>
                    <a:cubicBezTo>
                      <a:pt x="59" y="271"/>
                      <a:pt x="0" y="209"/>
                      <a:pt x="0" y="135"/>
                    </a:cubicBezTo>
                    <a:cubicBezTo>
                      <a:pt x="0" y="59"/>
                      <a:pt x="62" y="0"/>
                      <a:pt x="134" y="0"/>
                    </a:cubicBezTo>
                    <a:cubicBezTo>
                      <a:pt x="809" y="0"/>
                      <a:pt x="1359" y="547"/>
                      <a:pt x="1359" y="1225"/>
                    </a:cubicBezTo>
                    <a:cubicBezTo>
                      <a:pt x="1356" y="1295"/>
                      <a:pt x="1294" y="1357"/>
                      <a:pt x="1221" y="135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92" name="Freeform 33"/>
              <p:cNvSpPr>
                <a:spLocks noChangeArrowheads="1"/>
              </p:cNvSpPr>
              <p:nvPr/>
            </p:nvSpPr>
            <p:spPr bwMode="auto">
              <a:xfrm>
                <a:off x="5021263" y="1250950"/>
                <a:ext cx="238125" cy="642938"/>
              </a:xfrm>
              <a:custGeom>
                <a:avLst/>
                <a:gdLst>
                  <a:gd name="T0" fmla="*/ 135 w 661"/>
                  <a:gd name="T1" fmla="*/ 1786 h 1787"/>
                  <a:gd name="T2" fmla="*/ 0 w 661"/>
                  <a:gd name="T3" fmla="*/ 1651 h 1787"/>
                  <a:gd name="T4" fmla="*/ 0 w 661"/>
                  <a:gd name="T5" fmla="*/ 971 h 1787"/>
                  <a:gd name="T6" fmla="*/ 417 w 661"/>
                  <a:gd name="T7" fmla="*/ 51 h 1787"/>
                  <a:gd name="T8" fmla="*/ 609 w 661"/>
                  <a:gd name="T9" fmla="*/ 65 h 1787"/>
                  <a:gd name="T10" fmla="*/ 595 w 661"/>
                  <a:gd name="T11" fmla="*/ 257 h 1787"/>
                  <a:gd name="T12" fmla="*/ 270 w 661"/>
                  <a:gd name="T13" fmla="*/ 974 h 1787"/>
                  <a:gd name="T14" fmla="*/ 270 w 661"/>
                  <a:gd name="T15" fmla="*/ 1654 h 1787"/>
                  <a:gd name="T16" fmla="*/ 135 w 661"/>
                  <a:gd name="T17" fmla="*/ 1786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1" h="1787">
                    <a:moveTo>
                      <a:pt x="135" y="1786"/>
                    </a:moveTo>
                    <a:cubicBezTo>
                      <a:pt x="59" y="1786"/>
                      <a:pt x="0" y="1724"/>
                      <a:pt x="0" y="1651"/>
                    </a:cubicBezTo>
                    <a:lnTo>
                      <a:pt x="0" y="971"/>
                    </a:lnTo>
                    <a:cubicBezTo>
                      <a:pt x="0" y="618"/>
                      <a:pt x="152" y="282"/>
                      <a:pt x="417" y="51"/>
                    </a:cubicBezTo>
                    <a:cubicBezTo>
                      <a:pt x="474" y="0"/>
                      <a:pt x="558" y="6"/>
                      <a:pt x="609" y="65"/>
                    </a:cubicBezTo>
                    <a:cubicBezTo>
                      <a:pt x="660" y="121"/>
                      <a:pt x="651" y="206"/>
                      <a:pt x="595" y="257"/>
                    </a:cubicBezTo>
                    <a:cubicBezTo>
                      <a:pt x="389" y="437"/>
                      <a:pt x="270" y="700"/>
                      <a:pt x="270" y="974"/>
                    </a:cubicBezTo>
                    <a:lnTo>
                      <a:pt x="270" y="1654"/>
                    </a:lnTo>
                    <a:cubicBezTo>
                      <a:pt x="270" y="1724"/>
                      <a:pt x="211" y="1786"/>
                      <a:pt x="135" y="17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93" name="Freeform 34"/>
              <p:cNvSpPr>
                <a:spLocks noChangeArrowheads="1"/>
              </p:cNvSpPr>
              <p:nvPr/>
            </p:nvSpPr>
            <p:spPr bwMode="auto">
              <a:xfrm>
                <a:off x="5411788" y="1943100"/>
                <a:ext cx="98425" cy="195263"/>
              </a:xfrm>
              <a:custGeom>
                <a:avLst/>
                <a:gdLst>
                  <a:gd name="T0" fmla="*/ 136 w 274"/>
                  <a:gd name="T1" fmla="*/ 542 h 543"/>
                  <a:gd name="T2" fmla="*/ 0 w 274"/>
                  <a:gd name="T3" fmla="*/ 406 h 543"/>
                  <a:gd name="T4" fmla="*/ 0 w 274"/>
                  <a:gd name="T5" fmla="*/ 135 h 543"/>
                  <a:gd name="T6" fmla="*/ 136 w 274"/>
                  <a:gd name="T7" fmla="*/ 0 h 543"/>
                  <a:gd name="T8" fmla="*/ 270 w 274"/>
                  <a:gd name="T9" fmla="*/ 135 h 543"/>
                  <a:gd name="T10" fmla="*/ 270 w 274"/>
                  <a:gd name="T11" fmla="*/ 406 h 543"/>
                  <a:gd name="T12" fmla="*/ 136 w 274"/>
                  <a:gd name="T13" fmla="*/ 542 h 543"/>
                </a:gdLst>
                <a:ahLst/>
                <a:cxnLst>
                  <a:cxn ang="0">
                    <a:pos x="T0" y="T1"/>
                  </a:cxn>
                  <a:cxn ang="0">
                    <a:pos x="T2" y="T3"/>
                  </a:cxn>
                  <a:cxn ang="0">
                    <a:pos x="T4" y="T5"/>
                  </a:cxn>
                  <a:cxn ang="0">
                    <a:pos x="T6" y="T7"/>
                  </a:cxn>
                  <a:cxn ang="0">
                    <a:pos x="T8" y="T9"/>
                  </a:cxn>
                  <a:cxn ang="0">
                    <a:pos x="T10" y="T11"/>
                  </a:cxn>
                  <a:cxn ang="0">
                    <a:pos x="T12" y="T13"/>
                  </a:cxn>
                </a:cxnLst>
                <a:rect l="0" t="0" r="r" b="b"/>
                <a:pathLst>
                  <a:path w="274" h="543">
                    <a:moveTo>
                      <a:pt x="136" y="542"/>
                    </a:moveTo>
                    <a:cubicBezTo>
                      <a:pt x="59" y="542"/>
                      <a:pt x="0" y="480"/>
                      <a:pt x="0" y="406"/>
                    </a:cubicBezTo>
                    <a:lnTo>
                      <a:pt x="0" y="135"/>
                    </a:lnTo>
                    <a:cubicBezTo>
                      <a:pt x="0" y="59"/>
                      <a:pt x="62" y="0"/>
                      <a:pt x="136" y="0"/>
                    </a:cubicBezTo>
                    <a:cubicBezTo>
                      <a:pt x="211" y="0"/>
                      <a:pt x="270" y="62"/>
                      <a:pt x="270" y="135"/>
                    </a:cubicBezTo>
                    <a:lnTo>
                      <a:pt x="270" y="406"/>
                    </a:lnTo>
                    <a:cubicBezTo>
                      <a:pt x="273" y="482"/>
                      <a:pt x="211" y="542"/>
                      <a:pt x="136" y="54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94" name="Freeform 35"/>
              <p:cNvSpPr>
                <a:spLocks noChangeArrowheads="1"/>
              </p:cNvSpPr>
              <p:nvPr/>
            </p:nvSpPr>
            <p:spPr bwMode="auto">
              <a:xfrm>
                <a:off x="5411788" y="2286000"/>
                <a:ext cx="293687" cy="293688"/>
              </a:xfrm>
              <a:custGeom>
                <a:avLst/>
                <a:gdLst>
                  <a:gd name="T0" fmla="*/ 679 w 816"/>
                  <a:gd name="T1" fmla="*/ 815 h 816"/>
                  <a:gd name="T2" fmla="*/ 0 w 816"/>
                  <a:gd name="T3" fmla="*/ 135 h 816"/>
                  <a:gd name="T4" fmla="*/ 136 w 816"/>
                  <a:gd name="T5" fmla="*/ 0 h 816"/>
                  <a:gd name="T6" fmla="*/ 270 w 816"/>
                  <a:gd name="T7" fmla="*/ 135 h 816"/>
                  <a:gd name="T8" fmla="*/ 679 w 816"/>
                  <a:gd name="T9" fmla="*/ 545 h 816"/>
                  <a:gd name="T10" fmla="*/ 815 w 816"/>
                  <a:gd name="T11" fmla="*/ 680 h 816"/>
                  <a:gd name="T12" fmla="*/ 679 w 816"/>
                  <a:gd name="T13" fmla="*/ 815 h 816"/>
                </a:gdLst>
                <a:ahLst/>
                <a:cxnLst>
                  <a:cxn ang="0">
                    <a:pos x="T0" y="T1"/>
                  </a:cxn>
                  <a:cxn ang="0">
                    <a:pos x="T2" y="T3"/>
                  </a:cxn>
                  <a:cxn ang="0">
                    <a:pos x="T4" y="T5"/>
                  </a:cxn>
                  <a:cxn ang="0">
                    <a:pos x="T6" y="T7"/>
                  </a:cxn>
                  <a:cxn ang="0">
                    <a:pos x="T8" y="T9"/>
                  </a:cxn>
                  <a:cxn ang="0">
                    <a:pos x="T10" y="T11"/>
                  </a:cxn>
                  <a:cxn ang="0">
                    <a:pos x="T12" y="T13"/>
                  </a:cxn>
                </a:cxnLst>
                <a:rect l="0" t="0" r="r" b="b"/>
                <a:pathLst>
                  <a:path w="816" h="816">
                    <a:moveTo>
                      <a:pt x="679" y="815"/>
                    </a:moveTo>
                    <a:cubicBezTo>
                      <a:pt x="304" y="815"/>
                      <a:pt x="0" y="511"/>
                      <a:pt x="0" y="135"/>
                    </a:cubicBezTo>
                    <a:cubicBezTo>
                      <a:pt x="0" y="59"/>
                      <a:pt x="62" y="0"/>
                      <a:pt x="136" y="0"/>
                    </a:cubicBezTo>
                    <a:cubicBezTo>
                      <a:pt x="211" y="0"/>
                      <a:pt x="270" y="62"/>
                      <a:pt x="270" y="135"/>
                    </a:cubicBezTo>
                    <a:cubicBezTo>
                      <a:pt x="270" y="361"/>
                      <a:pt x="453" y="545"/>
                      <a:pt x="679" y="545"/>
                    </a:cubicBezTo>
                    <a:cubicBezTo>
                      <a:pt x="755" y="545"/>
                      <a:pt x="815" y="607"/>
                      <a:pt x="815" y="680"/>
                    </a:cubicBezTo>
                    <a:cubicBezTo>
                      <a:pt x="815" y="753"/>
                      <a:pt x="755" y="815"/>
                      <a:pt x="679" y="81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95" name="Freeform 36"/>
              <p:cNvSpPr>
                <a:spLocks noChangeArrowheads="1"/>
              </p:cNvSpPr>
              <p:nvPr/>
            </p:nvSpPr>
            <p:spPr bwMode="auto">
              <a:xfrm>
                <a:off x="5802313" y="2482850"/>
                <a:ext cx="295275" cy="96838"/>
              </a:xfrm>
              <a:custGeom>
                <a:avLst/>
                <a:gdLst>
                  <a:gd name="T0" fmla="*/ 680 w 819"/>
                  <a:gd name="T1" fmla="*/ 270 h 271"/>
                  <a:gd name="T2" fmla="*/ 135 w 819"/>
                  <a:gd name="T3" fmla="*/ 270 h 271"/>
                  <a:gd name="T4" fmla="*/ 0 w 819"/>
                  <a:gd name="T5" fmla="*/ 135 h 271"/>
                  <a:gd name="T6" fmla="*/ 135 w 819"/>
                  <a:gd name="T7" fmla="*/ 0 h 271"/>
                  <a:gd name="T8" fmla="*/ 680 w 819"/>
                  <a:gd name="T9" fmla="*/ 0 h 271"/>
                  <a:gd name="T10" fmla="*/ 815 w 819"/>
                  <a:gd name="T11" fmla="*/ 135 h 271"/>
                  <a:gd name="T12" fmla="*/ 680 w 819"/>
                  <a:gd name="T13" fmla="*/ 270 h 271"/>
                </a:gdLst>
                <a:ahLst/>
                <a:cxnLst>
                  <a:cxn ang="0">
                    <a:pos x="T0" y="T1"/>
                  </a:cxn>
                  <a:cxn ang="0">
                    <a:pos x="T2" y="T3"/>
                  </a:cxn>
                  <a:cxn ang="0">
                    <a:pos x="T4" y="T5"/>
                  </a:cxn>
                  <a:cxn ang="0">
                    <a:pos x="T6" y="T7"/>
                  </a:cxn>
                  <a:cxn ang="0">
                    <a:pos x="T8" y="T9"/>
                  </a:cxn>
                  <a:cxn ang="0">
                    <a:pos x="T10" y="T11"/>
                  </a:cxn>
                  <a:cxn ang="0">
                    <a:pos x="T12" y="T13"/>
                  </a:cxn>
                </a:cxnLst>
                <a:rect l="0" t="0" r="r" b="b"/>
                <a:pathLst>
                  <a:path w="819" h="271">
                    <a:moveTo>
                      <a:pt x="680" y="270"/>
                    </a:moveTo>
                    <a:lnTo>
                      <a:pt x="135" y="270"/>
                    </a:lnTo>
                    <a:cubicBezTo>
                      <a:pt x="59" y="270"/>
                      <a:pt x="0" y="208"/>
                      <a:pt x="0" y="135"/>
                    </a:cubicBezTo>
                    <a:cubicBezTo>
                      <a:pt x="0" y="59"/>
                      <a:pt x="62" y="0"/>
                      <a:pt x="135" y="0"/>
                    </a:cubicBezTo>
                    <a:lnTo>
                      <a:pt x="680" y="0"/>
                    </a:lnTo>
                    <a:cubicBezTo>
                      <a:pt x="756" y="0"/>
                      <a:pt x="815" y="62"/>
                      <a:pt x="815" y="135"/>
                    </a:cubicBezTo>
                    <a:cubicBezTo>
                      <a:pt x="818" y="208"/>
                      <a:pt x="756" y="270"/>
                      <a:pt x="680" y="27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96" name="Freeform 37"/>
              <p:cNvSpPr>
                <a:spLocks noChangeArrowheads="1"/>
              </p:cNvSpPr>
              <p:nvPr/>
            </p:nvSpPr>
            <p:spPr bwMode="auto">
              <a:xfrm>
                <a:off x="6194425" y="2384425"/>
                <a:ext cx="196850" cy="195263"/>
              </a:xfrm>
              <a:custGeom>
                <a:avLst/>
                <a:gdLst>
                  <a:gd name="T0" fmla="*/ 135 w 546"/>
                  <a:gd name="T1" fmla="*/ 541 h 542"/>
                  <a:gd name="T2" fmla="*/ 0 w 546"/>
                  <a:gd name="T3" fmla="*/ 406 h 542"/>
                  <a:gd name="T4" fmla="*/ 135 w 546"/>
                  <a:gd name="T5" fmla="*/ 271 h 542"/>
                  <a:gd name="T6" fmla="*/ 271 w 546"/>
                  <a:gd name="T7" fmla="*/ 135 h 542"/>
                  <a:gd name="T8" fmla="*/ 406 w 546"/>
                  <a:gd name="T9" fmla="*/ 0 h 542"/>
                  <a:gd name="T10" fmla="*/ 542 w 546"/>
                  <a:gd name="T11" fmla="*/ 135 h 542"/>
                  <a:gd name="T12" fmla="*/ 135 w 546"/>
                  <a:gd name="T13" fmla="*/ 541 h 542"/>
                </a:gdLst>
                <a:ahLst/>
                <a:cxnLst>
                  <a:cxn ang="0">
                    <a:pos x="T0" y="T1"/>
                  </a:cxn>
                  <a:cxn ang="0">
                    <a:pos x="T2" y="T3"/>
                  </a:cxn>
                  <a:cxn ang="0">
                    <a:pos x="T4" y="T5"/>
                  </a:cxn>
                  <a:cxn ang="0">
                    <a:pos x="T6" y="T7"/>
                  </a:cxn>
                  <a:cxn ang="0">
                    <a:pos x="T8" y="T9"/>
                  </a:cxn>
                  <a:cxn ang="0">
                    <a:pos x="T10" y="T11"/>
                  </a:cxn>
                  <a:cxn ang="0">
                    <a:pos x="T12" y="T13"/>
                  </a:cxn>
                </a:cxnLst>
                <a:rect l="0" t="0" r="r" b="b"/>
                <a:pathLst>
                  <a:path w="546" h="542">
                    <a:moveTo>
                      <a:pt x="135" y="541"/>
                    </a:moveTo>
                    <a:cubicBezTo>
                      <a:pt x="59" y="541"/>
                      <a:pt x="0" y="479"/>
                      <a:pt x="0" y="406"/>
                    </a:cubicBezTo>
                    <a:cubicBezTo>
                      <a:pt x="0" y="330"/>
                      <a:pt x="62" y="271"/>
                      <a:pt x="135" y="271"/>
                    </a:cubicBezTo>
                    <a:cubicBezTo>
                      <a:pt x="212" y="271"/>
                      <a:pt x="271" y="208"/>
                      <a:pt x="271" y="135"/>
                    </a:cubicBezTo>
                    <a:cubicBezTo>
                      <a:pt x="271" y="59"/>
                      <a:pt x="333" y="0"/>
                      <a:pt x="406" y="0"/>
                    </a:cubicBezTo>
                    <a:cubicBezTo>
                      <a:pt x="482" y="0"/>
                      <a:pt x="542" y="62"/>
                      <a:pt x="542" y="135"/>
                    </a:cubicBezTo>
                    <a:cubicBezTo>
                      <a:pt x="545" y="358"/>
                      <a:pt x="361" y="541"/>
                      <a:pt x="135" y="54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97" name="Freeform 38"/>
              <p:cNvSpPr>
                <a:spLocks noChangeArrowheads="1"/>
              </p:cNvSpPr>
              <p:nvPr/>
            </p:nvSpPr>
            <p:spPr bwMode="auto">
              <a:xfrm>
                <a:off x="5021263" y="1992313"/>
                <a:ext cx="96837" cy="342900"/>
              </a:xfrm>
              <a:custGeom>
                <a:avLst/>
                <a:gdLst>
                  <a:gd name="T0" fmla="*/ 135 w 271"/>
                  <a:gd name="T1" fmla="*/ 951 h 952"/>
                  <a:gd name="T2" fmla="*/ 0 w 271"/>
                  <a:gd name="T3" fmla="*/ 816 h 952"/>
                  <a:gd name="T4" fmla="*/ 0 w 271"/>
                  <a:gd name="T5" fmla="*/ 136 h 952"/>
                  <a:gd name="T6" fmla="*/ 135 w 271"/>
                  <a:gd name="T7" fmla="*/ 0 h 952"/>
                  <a:gd name="T8" fmla="*/ 270 w 271"/>
                  <a:gd name="T9" fmla="*/ 136 h 952"/>
                  <a:gd name="T10" fmla="*/ 270 w 271"/>
                  <a:gd name="T11" fmla="*/ 816 h 952"/>
                  <a:gd name="T12" fmla="*/ 135 w 271"/>
                  <a:gd name="T13" fmla="*/ 951 h 952"/>
                </a:gdLst>
                <a:ahLst/>
                <a:cxnLst>
                  <a:cxn ang="0">
                    <a:pos x="T0" y="T1"/>
                  </a:cxn>
                  <a:cxn ang="0">
                    <a:pos x="T2" y="T3"/>
                  </a:cxn>
                  <a:cxn ang="0">
                    <a:pos x="T4" y="T5"/>
                  </a:cxn>
                  <a:cxn ang="0">
                    <a:pos x="T6" y="T7"/>
                  </a:cxn>
                  <a:cxn ang="0">
                    <a:pos x="T8" y="T9"/>
                  </a:cxn>
                  <a:cxn ang="0">
                    <a:pos x="T10" y="T11"/>
                  </a:cxn>
                  <a:cxn ang="0">
                    <a:pos x="T12" y="T13"/>
                  </a:cxn>
                </a:cxnLst>
                <a:rect l="0" t="0" r="r" b="b"/>
                <a:pathLst>
                  <a:path w="271" h="952">
                    <a:moveTo>
                      <a:pt x="135" y="951"/>
                    </a:moveTo>
                    <a:cubicBezTo>
                      <a:pt x="59" y="951"/>
                      <a:pt x="0" y="889"/>
                      <a:pt x="0" y="816"/>
                    </a:cubicBezTo>
                    <a:lnTo>
                      <a:pt x="0" y="136"/>
                    </a:lnTo>
                    <a:cubicBezTo>
                      <a:pt x="0" y="60"/>
                      <a:pt x="62" y="0"/>
                      <a:pt x="135" y="0"/>
                    </a:cubicBezTo>
                    <a:cubicBezTo>
                      <a:pt x="211" y="0"/>
                      <a:pt x="270" y="62"/>
                      <a:pt x="270" y="136"/>
                    </a:cubicBezTo>
                    <a:lnTo>
                      <a:pt x="270" y="816"/>
                    </a:lnTo>
                    <a:cubicBezTo>
                      <a:pt x="270" y="892"/>
                      <a:pt x="211" y="951"/>
                      <a:pt x="135" y="95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98" name="Freeform 39"/>
              <p:cNvSpPr>
                <a:spLocks noChangeArrowheads="1"/>
              </p:cNvSpPr>
              <p:nvPr/>
            </p:nvSpPr>
            <p:spPr bwMode="auto">
              <a:xfrm>
                <a:off x="6488113" y="1747838"/>
                <a:ext cx="98425" cy="439737"/>
              </a:xfrm>
              <a:custGeom>
                <a:avLst/>
                <a:gdLst>
                  <a:gd name="T0" fmla="*/ 136 w 272"/>
                  <a:gd name="T1" fmla="*/ 1222 h 1223"/>
                  <a:gd name="T2" fmla="*/ 0 w 272"/>
                  <a:gd name="T3" fmla="*/ 1087 h 1223"/>
                  <a:gd name="T4" fmla="*/ 0 w 272"/>
                  <a:gd name="T5" fmla="*/ 135 h 1223"/>
                  <a:gd name="T6" fmla="*/ 136 w 272"/>
                  <a:gd name="T7" fmla="*/ 0 h 1223"/>
                  <a:gd name="T8" fmla="*/ 271 w 272"/>
                  <a:gd name="T9" fmla="*/ 135 h 1223"/>
                  <a:gd name="T10" fmla="*/ 271 w 272"/>
                  <a:gd name="T11" fmla="*/ 1087 h 1223"/>
                  <a:gd name="T12" fmla="*/ 136 w 272"/>
                  <a:gd name="T13" fmla="*/ 1222 h 1223"/>
                </a:gdLst>
                <a:ahLst/>
                <a:cxnLst>
                  <a:cxn ang="0">
                    <a:pos x="T0" y="T1"/>
                  </a:cxn>
                  <a:cxn ang="0">
                    <a:pos x="T2" y="T3"/>
                  </a:cxn>
                  <a:cxn ang="0">
                    <a:pos x="T4" y="T5"/>
                  </a:cxn>
                  <a:cxn ang="0">
                    <a:pos x="T6" y="T7"/>
                  </a:cxn>
                  <a:cxn ang="0">
                    <a:pos x="T8" y="T9"/>
                  </a:cxn>
                  <a:cxn ang="0">
                    <a:pos x="T10" y="T11"/>
                  </a:cxn>
                  <a:cxn ang="0">
                    <a:pos x="T12" y="T13"/>
                  </a:cxn>
                </a:cxnLst>
                <a:rect l="0" t="0" r="r" b="b"/>
                <a:pathLst>
                  <a:path w="272" h="1223">
                    <a:moveTo>
                      <a:pt x="136" y="1222"/>
                    </a:moveTo>
                    <a:cubicBezTo>
                      <a:pt x="60" y="1222"/>
                      <a:pt x="0" y="1160"/>
                      <a:pt x="0" y="1087"/>
                    </a:cubicBezTo>
                    <a:lnTo>
                      <a:pt x="0" y="135"/>
                    </a:lnTo>
                    <a:cubicBezTo>
                      <a:pt x="0" y="59"/>
                      <a:pt x="63" y="0"/>
                      <a:pt x="136" y="0"/>
                    </a:cubicBezTo>
                    <a:cubicBezTo>
                      <a:pt x="212" y="0"/>
                      <a:pt x="271" y="62"/>
                      <a:pt x="271" y="135"/>
                    </a:cubicBezTo>
                    <a:lnTo>
                      <a:pt x="271" y="1087"/>
                    </a:lnTo>
                    <a:cubicBezTo>
                      <a:pt x="271" y="1160"/>
                      <a:pt x="212" y="1222"/>
                      <a:pt x="136" y="122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99" name="Freeform 40"/>
              <p:cNvSpPr>
                <a:spLocks noChangeArrowheads="1"/>
              </p:cNvSpPr>
              <p:nvPr/>
            </p:nvSpPr>
            <p:spPr bwMode="auto">
              <a:xfrm>
                <a:off x="4727575" y="1992313"/>
                <a:ext cx="98425" cy="244475"/>
              </a:xfrm>
              <a:custGeom>
                <a:avLst/>
                <a:gdLst>
                  <a:gd name="T0" fmla="*/ 135 w 272"/>
                  <a:gd name="T1" fmla="*/ 680 h 681"/>
                  <a:gd name="T2" fmla="*/ 0 w 272"/>
                  <a:gd name="T3" fmla="*/ 545 h 681"/>
                  <a:gd name="T4" fmla="*/ 0 w 272"/>
                  <a:gd name="T5" fmla="*/ 136 h 681"/>
                  <a:gd name="T6" fmla="*/ 135 w 272"/>
                  <a:gd name="T7" fmla="*/ 0 h 681"/>
                  <a:gd name="T8" fmla="*/ 271 w 272"/>
                  <a:gd name="T9" fmla="*/ 136 h 681"/>
                  <a:gd name="T10" fmla="*/ 271 w 272"/>
                  <a:gd name="T11" fmla="*/ 545 h 681"/>
                  <a:gd name="T12" fmla="*/ 135 w 272"/>
                  <a:gd name="T13" fmla="*/ 680 h 681"/>
                </a:gdLst>
                <a:ahLst/>
                <a:cxnLst>
                  <a:cxn ang="0">
                    <a:pos x="T0" y="T1"/>
                  </a:cxn>
                  <a:cxn ang="0">
                    <a:pos x="T2" y="T3"/>
                  </a:cxn>
                  <a:cxn ang="0">
                    <a:pos x="T4" y="T5"/>
                  </a:cxn>
                  <a:cxn ang="0">
                    <a:pos x="T6" y="T7"/>
                  </a:cxn>
                  <a:cxn ang="0">
                    <a:pos x="T8" y="T9"/>
                  </a:cxn>
                  <a:cxn ang="0">
                    <a:pos x="T10" y="T11"/>
                  </a:cxn>
                  <a:cxn ang="0">
                    <a:pos x="T12" y="T13"/>
                  </a:cxn>
                </a:cxnLst>
                <a:rect l="0" t="0" r="r" b="b"/>
                <a:pathLst>
                  <a:path w="272" h="681">
                    <a:moveTo>
                      <a:pt x="135" y="680"/>
                    </a:moveTo>
                    <a:cubicBezTo>
                      <a:pt x="59" y="680"/>
                      <a:pt x="0" y="618"/>
                      <a:pt x="0" y="545"/>
                    </a:cubicBezTo>
                    <a:lnTo>
                      <a:pt x="0" y="136"/>
                    </a:lnTo>
                    <a:cubicBezTo>
                      <a:pt x="0" y="60"/>
                      <a:pt x="61" y="0"/>
                      <a:pt x="135" y="0"/>
                    </a:cubicBezTo>
                    <a:cubicBezTo>
                      <a:pt x="208" y="0"/>
                      <a:pt x="271" y="62"/>
                      <a:pt x="271" y="136"/>
                    </a:cubicBezTo>
                    <a:lnTo>
                      <a:pt x="271" y="545"/>
                    </a:lnTo>
                    <a:cubicBezTo>
                      <a:pt x="271" y="618"/>
                      <a:pt x="212" y="680"/>
                      <a:pt x="135" y="68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00" name="Freeform 41"/>
              <p:cNvSpPr>
                <a:spLocks noChangeArrowheads="1"/>
              </p:cNvSpPr>
              <p:nvPr/>
            </p:nvSpPr>
            <p:spPr bwMode="auto">
              <a:xfrm>
                <a:off x="4725988" y="2335213"/>
                <a:ext cx="196850" cy="490537"/>
              </a:xfrm>
              <a:custGeom>
                <a:avLst/>
                <a:gdLst>
                  <a:gd name="T0" fmla="*/ 409 w 549"/>
                  <a:gd name="T1" fmla="*/ 1361 h 1362"/>
                  <a:gd name="T2" fmla="*/ 0 w 549"/>
                  <a:gd name="T3" fmla="*/ 951 h 1362"/>
                  <a:gd name="T4" fmla="*/ 0 w 549"/>
                  <a:gd name="T5" fmla="*/ 136 h 1362"/>
                  <a:gd name="T6" fmla="*/ 136 w 549"/>
                  <a:gd name="T7" fmla="*/ 0 h 1362"/>
                  <a:gd name="T8" fmla="*/ 271 w 549"/>
                  <a:gd name="T9" fmla="*/ 136 h 1362"/>
                  <a:gd name="T10" fmla="*/ 271 w 549"/>
                  <a:gd name="T11" fmla="*/ 951 h 1362"/>
                  <a:gd name="T12" fmla="*/ 407 w 549"/>
                  <a:gd name="T13" fmla="*/ 1087 h 1362"/>
                  <a:gd name="T14" fmla="*/ 542 w 549"/>
                  <a:gd name="T15" fmla="*/ 1222 h 1362"/>
                  <a:gd name="T16" fmla="*/ 409 w 549"/>
                  <a:gd name="T17" fmla="*/ 1361 h 1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9" h="1362">
                    <a:moveTo>
                      <a:pt x="409" y="1361"/>
                    </a:moveTo>
                    <a:cubicBezTo>
                      <a:pt x="184" y="1361"/>
                      <a:pt x="0" y="1177"/>
                      <a:pt x="0" y="951"/>
                    </a:cubicBezTo>
                    <a:lnTo>
                      <a:pt x="0" y="136"/>
                    </a:lnTo>
                    <a:cubicBezTo>
                      <a:pt x="0" y="60"/>
                      <a:pt x="62" y="0"/>
                      <a:pt x="136" y="0"/>
                    </a:cubicBezTo>
                    <a:cubicBezTo>
                      <a:pt x="209" y="0"/>
                      <a:pt x="271" y="62"/>
                      <a:pt x="271" y="136"/>
                    </a:cubicBezTo>
                    <a:lnTo>
                      <a:pt x="271" y="951"/>
                    </a:lnTo>
                    <a:cubicBezTo>
                      <a:pt x="271" y="1028"/>
                      <a:pt x="333" y="1087"/>
                      <a:pt x="407" y="1087"/>
                    </a:cubicBezTo>
                    <a:cubicBezTo>
                      <a:pt x="483" y="1087"/>
                      <a:pt x="542" y="1149"/>
                      <a:pt x="542" y="1222"/>
                    </a:cubicBezTo>
                    <a:cubicBezTo>
                      <a:pt x="548" y="1298"/>
                      <a:pt x="486" y="1361"/>
                      <a:pt x="409" y="13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01" name="Freeform 42"/>
              <p:cNvSpPr>
                <a:spLocks noChangeArrowheads="1"/>
              </p:cNvSpPr>
              <p:nvPr/>
            </p:nvSpPr>
            <p:spPr bwMode="auto">
              <a:xfrm>
                <a:off x="4867275" y="596900"/>
                <a:ext cx="303213" cy="217488"/>
              </a:xfrm>
              <a:custGeom>
                <a:avLst/>
                <a:gdLst>
                  <a:gd name="T0" fmla="*/ 813 w 842"/>
                  <a:gd name="T1" fmla="*/ 101 h 602"/>
                  <a:gd name="T2" fmla="*/ 635 w 842"/>
                  <a:gd name="T3" fmla="*/ 28 h 602"/>
                  <a:gd name="T4" fmla="*/ 76 w 842"/>
                  <a:gd name="T5" fmla="*/ 336 h 602"/>
                  <a:gd name="T6" fmla="*/ 43 w 842"/>
                  <a:gd name="T7" fmla="*/ 525 h 602"/>
                  <a:gd name="T8" fmla="*/ 232 w 842"/>
                  <a:gd name="T9" fmla="*/ 559 h 602"/>
                  <a:gd name="T10" fmla="*/ 740 w 842"/>
                  <a:gd name="T11" fmla="*/ 279 h 602"/>
                  <a:gd name="T12" fmla="*/ 813 w 842"/>
                  <a:gd name="T13" fmla="*/ 101 h 602"/>
                </a:gdLst>
                <a:ahLst/>
                <a:cxnLst>
                  <a:cxn ang="0">
                    <a:pos x="T0" y="T1"/>
                  </a:cxn>
                  <a:cxn ang="0">
                    <a:pos x="T2" y="T3"/>
                  </a:cxn>
                  <a:cxn ang="0">
                    <a:pos x="T4" y="T5"/>
                  </a:cxn>
                  <a:cxn ang="0">
                    <a:pos x="T6" y="T7"/>
                  </a:cxn>
                  <a:cxn ang="0">
                    <a:pos x="T8" y="T9"/>
                  </a:cxn>
                  <a:cxn ang="0">
                    <a:pos x="T10" y="T11"/>
                  </a:cxn>
                  <a:cxn ang="0">
                    <a:pos x="T12" y="T13"/>
                  </a:cxn>
                </a:cxnLst>
                <a:rect l="0" t="0" r="r" b="b"/>
                <a:pathLst>
                  <a:path w="842" h="602">
                    <a:moveTo>
                      <a:pt x="813" y="101"/>
                    </a:moveTo>
                    <a:cubicBezTo>
                      <a:pt x="785" y="31"/>
                      <a:pt x="706" y="0"/>
                      <a:pt x="635" y="28"/>
                    </a:cubicBezTo>
                    <a:cubicBezTo>
                      <a:pt x="438" y="110"/>
                      <a:pt x="251" y="212"/>
                      <a:pt x="76" y="336"/>
                    </a:cubicBezTo>
                    <a:cubicBezTo>
                      <a:pt x="14" y="378"/>
                      <a:pt x="0" y="463"/>
                      <a:pt x="43" y="525"/>
                    </a:cubicBezTo>
                    <a:cubicBezTo>
                      <a:pt x="85" y="587"/>
                      <a:pt x="170" y="601"/>
                      <a:pt x="232" y="559"/>
                    </a:cubicBezTo>
                    <a:cubicBezTo>
                      <a:pt x="390" y="449"/>
                      <a:pt x="562" y="355"/>
                      <a:pt x="740" y="279"/>
                    </a:cubicBezTo>
                    <a:cubicBezTo>
                      <a:pt x="810" y="248"/>
                      <a:pt x="841" y="169"/>
                      <a:pt x="813" y="10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02" name="Freeform 43"/>
              <p:cNvSpPr>
                <a:spLocks noChangeArrowheads="1"/>
              </p:cNvSpPr>
              <p:nvPr/>
            </p:nvSpPr>
            <p:spPr bwMode="auto">
              <a:xfrm>
                <a:off x="4932363" y="817563"/>
                <a:ext cx="1073150" cy="323850"/>
              </a:xfrm>
              <a:custGeom>
                <a:avLst/>
                <a:gdLst>
                  <a:gd name="T0" fmla="*/ 2911 w 2983"/>
                  <a:gd name="T1" fmla="*/ 438 h 899"/>
                  <a:gd name="T2" fmla="*/ 1605 w 2983"/>
                  <a:gd name="T3" fmla="*/ 0 h 899"/>
                  <a:gd name="T4" fmla="*/ 54 w 2983"/>
                  <a:gd name="T5" fmla="*/ 652 h 899"/>
                  <a:gd name="T6" fmla="*/ 56 w 2983"/>
                  <a:gd name="T7" fmla="*/ 844 h 899"/>
                  <a:gd name="T8" fmla="*/ 248 w 2983"/>
                  <a:gd name="T9" fmla="*/ 841 h 899"/>
                  <a:gd name="T10" fmla="*/ 1605 w 2983"/>
                  <a:gd name="T11" fmla="*/ 271 h 899"/>
                  <a:gd name="T12" fmla="*/ 2748 w 2983"/>
                  <a:gd name="T13" fmla="*/ 652 h 899"/>
                  <a:gd name="T14" fmla="*/ 2937 w 2983"/>
                  <a:gd name="T15" fmla="*/ 627 h 899"/>
                  <a:gd name="T16" fmla="*/ 2911 w 2983"/>
                  <a:gd name="T17" fmla="*/ 438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3" h="899">
                    <a:moveTo>
                      <a:pt x="2911" y="438"/>
                    </a:moveTo>
                    <a:cubicBezTo>
                      <a:pt x="2533" y="153"/>
                      <a:pt x="2082" y="0"/>
                      <a:pt x="1605" y="0"/>
                    </a:cubicBezTo>
                    <a:cubicBezTo>
                      <a:pt x="1016" y="0"/>
                      <a:pt x="466" y="232"/>
                      <a:pt x="54" y="652"/>
                    </a:cubicBezTo>
                    <a:cubicBezTo>
                      <a:pt x="0" y="706"/>
                      <a:pt x="3" y="790"/>
                      <a:pt x="56" y="844"/>
                    </a:cubicBezTo>
                    <a:cubicBezTo>
                      <a:pt x="110" y="898"/>
                      <a:pt x="195" y="895"/>
                      <a:pt x="248" y="841"/>
                    </a:cubicBezTo>
                    <a:cubicBezTo>
                      <a:pt x="610" y="474"/>
                      <a:pt x="1092" y="271"/>
                      <a:pt x="1605" y="271"/>
                    </a:cubicBezTo>
                    <a:cubicBezTo>
                      <a:pt x="2022" y="271"/>
                      <a:pt x="2418" y="404"/>
                      <a:pt x="2748" y="652"/>
                    </a:cubicBezTo>
                    <a:cubicBezTo>
                      <a:pt x="2807" y="697"/>
                      <a:pt x="2894" y="686"/>
                      <a:pt x="2937" y="627"/>
                    </a:cubicBezTo>
                    <a:cubicBezTo>
                      <a:pt x="2982" y="570"/>
                      <a:pt x="2971" y="483"/>
                      <a:pt x="2911" y="43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03" name="Freeform 44"/>
              <p:cNvSpPr>
                <a:spLocks noChangeArrowheads="1"/>
              </p:cNvSpPr>
              <p:nvPr/>
            </p:nvSpPr>
            <p:spPr bwMode="auto">
              <a:xfrm>
                <a:off x="5316538" y="506413"/>
                <a:ext cx="688975" cy="222250"/>
              </a:xfrm>
              <a:custGeom>
                <a:avLst/>
                <a:gdLst>
                  <a:gd name="T0" fmla="*/ 1816 w 1913"/>
                  <a:gd name="T1" fmla="*/ 338 h 619"/>
                  <a:gd name="T2" fmla="*/ 127 w 1913"/>
                  <a:gd name="T3" fmla="*/ 79 h 619"/>
                  <a:gd name="T4" fmla="*/ 11 w 1913"/>
                  <a:gd name="T5" fmla="*/ 231 h 619"/>
                  <a:gd name="T6" fmla="*/ 163 w 1913"/>
                  <a:gd name="T7" fmla="*/ 347 h 619"/>
                  <a:gd name="T8" fmla="*/ 1700 w 1913"/>
                  <a:gd name="T9" fmla="*/ 584 h 619"/>
                  <a:gd name="T10" fmla="*/ 1881 w 1913"/>
                  <a:gd name="T11" fmla="*/ 519 h 619"/>
                  <a:gd name="T12" fmla="*/ 1816 w 1913"/>
                  <a:gd name="T13" fmla="*/ 338 h 619"/>
                </a:gdLst>
                <a:ahLst/>
                <a:cxnLst>
                  <a:cxn ang="0">
                    <a:pos x="T0" y="T1"/>
                  </a:cxn>
                  <a:cxn ang="0">
                    <a:pos x="T2" y="T3"/>
                  </a:cxn>
                  <a:cxn ang="0">
                    <a:pos x="T4" y="T5"/>
                  </a:cxn>
                  <a:cxn ang="0">
                    <a:pos x="T6" y="T7"/>
                  </a:cxn>
                  <a:cxn ang="0">
                    <a:pos x="T8" y="T9"/>
                  </a:cxn>
                  <a:cxn ang="0">
                    <a:pos x="T10" y="T11"/>
                  </a:cxn>
                  <a:cxn ang="0">
                    <a:pos x="T12" y="T13"/>
                  </a:cxn>
                </a:cxnLst>
                <a:rect l="0" t="0" r="r" b="b"/>
                <a:pathLst>
                  <a:path w="1913" h="619">
                    <a:moveTo>
                      <a:pt x="1816" y="338"/>
                    </a:moveTo>
                    <a:cubicBezTo>
                      <a:pt x="1291" y="90"/>
                      <a:pt x="698" y="0"/>
                      <a:pt x="127" y="79"/>
                    </a:cubicBezTo>
                    <a:cubicBezTo>
                      <a:pt x="53" y="90"/>
                      <a:pt x="0" y="158"/>
                      <a:pt x="11" y="231"/>
                    </a:cubicBezTo>
                    <a:cubicBezTo>
                      <a:pt x="22" y="304"/>
                      <a:pt x="87" y="358"/>
                      <a:pt x="163" y="347"/>
                    </a:cubicBezTo>
                    <a:cubicBezTo>
                      <a:pt x="684" y="276"/>
                      <a:pt x="1223" y="355"/>
                      <a:pt x="1700" y="584"/>
                    </a:cubicBezTo>
                    <a:cubicBezTo>
                      <a:pt x="1768" y="618"/>
                      <a:pt x="1850" y="587"/>
                      <a:pt x="1881" y="519"/>
                    </a:cubicBezTo>
                    <a:cubicBezTo>
                      <a:pt x="1912" y="451"/>
                      <a:pt x="1884" y="369"/>
                      <a:pt x="1816" y="33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spTree>
    <p:extLst>
      <p:ext uri="{BB962C8B-B14F-4D97-AF65-F5344CB8AC3E}">
        <p14:creationId xmlns:p14="http://schemas.microsoft.com/office/powerpoint/2010/main" val="1214831823"/>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Arial"/>
                <a:ea typeface="ＭＳ Ｐゴシック"/>
              </a:rPr>
              <a:t>シスコのインターネット状況</a:t>
            </a:r>
            <a:endParaRPr lang="ja-JP" altLang="en-US" dirty="0">
              <a:latin typeface="Arial"/>
              <a:ea typeface="ＭＳ Ｐゴシック"/>
            </a:endParaRPr>
          </a:p>
        </p:txBody>
      </p:sp>
      <p:grpSp>
        <p:nvGrpSpPr>
          <p:cNvPr id="17" name="Group 16"/>
          <p:cNvGrpSpPr/>
          <p:nvPr/>
        </p:nvGrpSpPr>
        <p:grpSpPr>
          <a:xfrm>
            <a:off x="131579" y="1547882"/>
            <a:ext cx="8892802" cy="1246206"/>
            <a:chOff x="117127" y="2238394"/>
            <a:chExt cx="8892802" cy="1246206"/>
          </a:xfrm>
        </p:grpSpPr>
        <p:sp>
          <p:nvSpPr>
            <p:cNvPr id="18" name="TextBox 17"/>
            <p:cNvSpPr txBox="1"/>
            <p:nvPr/>
          </p:nvSpPr>
          <p:spPr>
            <a:xfrm>
              <a:off x="117127" y="2238395"/>
              <a:ext cx="2221992" cy="1246205"/>
            </a:xfrm>
            <a:prstGeom prst="rect">
              <a:avLst/>
            </a:prstGeom>
          </p:spPr>
          <p:txBody>
            <a:bodyPr wrap="square" rtlCol="0">
              <a:noAutofit/>
            </a:bodyPr>
            <a:lstStyle/>
            <a:p>
              <a:pPr algn="ctr" defTabSz="913577">
                <a:lnSpc>
                  <a:spcPts val="6500"/>
                </a:lnSpc>
              </a:pPr>
              <a:r>
                <a:rPr kumimoji="1" lang="en-US" altLang="ja-JP" sz="4000" dirty="0" smtClean="0">
                  <a:solidFill>
                    <a:srgbClr val="FFC000"/>
                  </a:solidFill>
                  <a:latin typeface="Arial"/>
                  <a:ea typeface="ＭＳ Ｐゴシック"/>
                </a:rPr>
                <a:t>1,000 </a:t>
              </a:r>
              <a:r>
                <a:rPr kumimoji="1" lang="ja-JP" altLang="en-US" sz="4000" dirty="0" smtClean="0">
                  <a:solidFill>
                    <a:srgbClr val="FFC000"/>
                  </a:solidFill>
                  <a:latin typeface="Arial"/>
                  <a:ea typeface="ＭＳ Ｐゴシック"/>
                </a:rPr>
                <a:t>億</a:t>
              </a:r>
            </a:p>
            <a:p>
              <a:pPr algn="ctr" defTabSz="913577">
                <a:lnSpc>
                  <a:spcPts val="1800"/>
                </a:lnSpc>
                <a:spcBef>
                  <a:spcPts val="0"/>
                </a:spcBef>
              </a:pPr>
              <a:r>
                <a:rPr kumimoji="1" lang="en-US" altLang="ja-JP" dirty="0" smtClean="0">
                  <a:solidFill>
                    <a:srgbClr val="FFFFFF"/>
                  </a:solidFill>
                  <a:latin typeface="Arial"/>
                  <a:ea typeface="ＭＳ Ｐゴシック"/>
                </a:rPr>
                <a:t>1 </a:t>
              </a:r>
              <a:r>
                <a:rPr kumimoji="1" lang="ja-JP" altLang="en-US" dirty="0" smtClean="0">
                  <a:solidFill>
                    <a:srgbClr val="FFFFFF"/>
                  </a:solidFill>
                  <a:latin typeface="Arial"/>
                  <a:ea typeface="ＭＳ Ｐゴシック"/>
                </a:rPr>
                <a:t>日あたりの</a:t>
              </a:r>
              <a:r>
                <a:rPr lang="ja-JP" altLang="en-US" dirty="0" smtClean="0">
                  <a:latin typeface="Arial"/>
                  <a:ea typeface="ＭＳ Ｐゴシック"/>
                </a:rPr>
                <a:t/>
              </a:r>
              <a:br>
                <a:rPr lang="ja-JP" altLang="en-US" dirty="0" smtClean="0">
                  <a:latin typeface="Arial"/>
                  <a:ea typeface="ＭＳ Ｐゴシック"/>
                </a:rPr>
              </a:br>
              <a:r>
                <a:rPr kumimoji="1" lang="ja-JP" altLang="en-US" dirty="0" smtClean="0">
                  <a:solidFill>
                    <a:srgbClr val="FFFFFF"/>
                  </a:solidFill>
                  <a:latin typeface="Arial"/>
                  <a:ea typeface="ＭＳ Ｐゴシック"/>
                </a:rPr>
                <a:t>要求件数</a:t>
              </a:r>
              <a:endParaRPr kumimoji="1" lang="ja-JP" altLang="en-US" dirty="0">
                <a:solidFill>
                  <a:srgbClr val="FFFFFF"/>
                </a:solidFill>
                <a:latin typeface="Arial"/>
                <a:ea typeface="ＭＳ Ｐゴシック"/>
              </a:endParaRPr>
            </a:p>
          </p:txBody>
        </p:sp>
        <p:sp>
          <p:nvSpPr>
            <p:cNvPr id="19" name="TextBox 18"/>
            <p:cNvSpPr txBox="1"/>
            <p:nvPr/>
          </p:nvSpPr>
          <p:spPr>
            <a:xfrm>
              <a:off x="4557548" y="2238395"/>
              <a:ext cx="2221992" cy="1246205"/>
            </a:xfrm>
            <a:prstGeom prst="rect">
              <a:avLst/>
            </a:prstGeom>
          </p:spPr>
          <p:txBody>
            <a:bodyPr wrap="square" rtlCol="0">
              <a:noAutofit/>
            </a:bodyPr>
            <a:lstStyle/>
            <a:p>
              <a:pPr algn="ctr" defTabSz="913577">
                <a:lnSpc>
                  <a:spcPts val="6500"/>
                </a:lnSpc>
              </a:pPr>
              <a:r>
                <a:rPr kumimoji="1" lang="en-US" altLang="ja-JP" sz="4000" dirty="0">
                  <a:solidFill>
                    <a:srgbClr val="FFC000"/>
                  </a:solidFill>
                  <a:latin typeface="Arial"/>
                  <a:ea typeface="ＭＳ Ｐゴシック"/>
                </a:rPr>
                <a:t>12,000</a:t>
              </a:r>
            </a:p>
            <a:p>
              <a:pPr algn="ctr" defTabSz="913577">
                <a:lnSpc>
                  <a:spcPts val="1800"/>
                </a:lnSpc>
                <a:spcBef>
                  <a:spcPts val="0"/>
                </a:spcBef>
              </a:pPr>
              <a:r>
                <a:rPr kumimoji="1" lang="ja-JP" altLang="en-US" dirty="0">
                  <a:solidFill>
                    <a:srgbClr val="FFFFFF"/>
                  </a:solidFill>
                  <a:latin typeface="Arial"/>
                  <a:ea typeface="ＭＳ Ｐゴシック"/>
                </a:rPr>
                <a:t>企業顧客</a:t>
              </a:r>
            </a:p>
          </p:txBody>
        </p:sp>
        <p:sp>
          <p:nvSpPr>
            <p:cNvPr id="20" name="TextBox 19"/>
            <p:cNvSpPr txBox="1"/>
            <p:nvPr/>
          </p:nvSpPr>
          <p:spPr>
            <a:xfrm>
              <a:off x="2340657" y="2238395"/>
              <a:ext cx="2221992" cy="1246205"/>
            </a:xfrm>
            <a:prstGeom prst="rect">
              <a:avLst/>
            </a:prstGeom>
          </p:spPr>
          <p:txBody>
            <a:bodyPr wrap="square" rtlCol="0">
              <a:noAutofit/>
            </a:bodyPr>
            <a:lstStyle/>
            <a:p>
              <a:pPr algn="ctr" defTabSz="913577">
                <a:lnSpc>
                  <a:spcPts val="6500"/>
                </a:lnSpc>
              </a:pPr>
              <a:r>
                <a:rPr kumimoji="1" lang="en-US" altLang="ja-JP" sz="4000" dirty="0" smtClean="0">
                  <a:solidFill>
                    <a:srgbClr val="FFC000"/>
                  </a:solidFill>
                  <a:latin typeface="Arial"/>
                  <a:ea typeface="ＭＳ Ｐゴシック"/>
                </a:rPr>
                <a:t>8,500 </a:t>
              </a:r>
              <a:r>
                <a:rPr kumimoji="1" lang="ja-JP" altLang="en-US" sz="4000" dirty="0" smtClean="0">
                  <a:solidFill>
                    <a:srgbClr val="FFC000"/>
                  </a:solidFill>
                  <a:latin typeface="Arial"/>
                  <a:ea typeface="ＭＳ Ｐゴシック"/>
                </a:rPr>
                <a:t>万</a:t>
              </a:r>
            </a:p>
            <a:p>
              <a:pPr algn="ctr" defTabSz="913577">
                <a:lnSpc>
                  <a:spcPts val="1800"/>
                </a:lnSpc>
                <a:spcBef>
                  <a:spcPts val="0"/>
                </a:spcBef>
              </a:pPr>
              <a:r>
                <a:rPr kumimoji="1" lang="en-US" altLang="ja-JP" dirty="0" smtClean="0">
                  <a:solidFill>
                    <a:srgbClr val="FFFFFF"/>
                  </a:solidFill>
                  <a:latin typeface="Arial"/>
                  <a:ea typeface="ＭＳ Ｐゴシック"/>
                </a:rPr>
                <a:t>1 </a:t>
              </a:r>
              <a:r>
                <a:rPr kumimoji="1" lang="ja-JP" altLang="en-US" dirty="0" smtClean="0">
                  <a:solidFill>
                    <a:srgbClr val="FFFFFF"/>
                  </a:solidFill>
                  <a:latin typeface="Arial"/>
                  <a:ea typeface="ＭＳ Ｐゴシック"/>
                </a:rPr>
                <a:t>日のアクティブ</a:t>
              </a:r>
              <a:r>
                <a:rPr lang="ja-JP" altLang="en-US" dirty="0" smtClean="0">
                  <a:latin typeface="Arial"/>
                  <a:ea typeface="ＭＳ Ｐゴシック"/>
                </a:rPr>
                <a:t/>
              </a:r>
              <a:br>
                <a:rPr lang="ja-JP" altLang="en-US" dirty="0" smtClean="0">
                  <a:latin typeface="Arial"/>
                  <a:ea typeface="ＭＳ Ｐゴシック"/>
                </a:rPr>
              </a:br>
              <a:r>
                <a:rPr kumimoji="1" lang="ja-JP" altLang="en-US" dirty="0" smtClean="0">
                  <a:solidFill>
                    <a:srgbClr val="FFFFFF"/>
                  </a:solidFill>
                  <a:latin typeface="Arial"/>
                  <a:ea typeface="ＭＳ Ｐゴシック"/>
                </a:rPr>
                <a:t>ユーザ数</a:t>
              </a:r>
              <a:endParaRPr kumimoji="1" lang="ja-JP" altLang="en-US" dirty="0">
                <a:solidFill>
                  <a:srgbClr val="FFFFFF"/>
                </a:solidFill>
                <a:latin typeface="Arial"/>
                <a:ea typeface="ＭＳ Ｐゴシック"/>
              </a:endParaRPr>
            </a:p>
          </p:txBody>
        </p:sp>
        <p:sp>
          <p:nvSpPr>
            <p:cNvPr id="25" name="TextBox 24"/>
            <p:cNvSpPr txBox="1"/>
            <p:nvPr/>
          </p:nvSpPr>
          <p:spPr>
            <a:xfrm>
              <a:off x="6787937" y="2238394"/>
              <a:ext cx="2221992" cy="1246205"/>
            </a:xfrm>
            <a:prstGeom prst="rect">
              <a:avLst/>
            </a:prstGeom>
          </p:spPr>
          <p:txBody>
            <a:bodyPr wrap="square" rtlCol="0">
              <a:noAutofit/>
            </a:bodyPr>
            <a:lstStyle/>
            <a:p>
              <a:pPr algn="ctr" defTabSz="913577">
                <a:lnSpc>
                  <a:spcPts val="6500"/>
                </a:lnSpc>
              </a:pPr>
              <a:r>
                <a:rPr kumimoji="1" lang="en-US" altLang="ja-JP" sz="4000" dirty="0">
                  <a:solidFill>
                    <a:srgbClr val="FFC000"/>
                  </a:solidFill>
                  <a:latin typeface="Arial"/>
                  <a:ea typeface="ＭＳ Ｐゴシック"/>
                </a:rPr>
                <a:t>160</a:t>
              </a:r>
              <a:r>
                <a:rPr kumimoji="1" lang="ja-JP" altLang="en-US" sz="4000" dirty="0">
                  <a:solidFill>
                    <a:srgbClr val="FFC000"/>
                  </a:solidFill>
                  <a:latin typeface="Arial"/>
                  <a:ea typeface="ＭＳ Ｐゴシック"/>
                </a:rPr>
                <a:t>＋</a:t>
              </a:r>
            </a:p>
            <a:p>
              <a:pPr algn="ctr" defTabSz="913577">
                <a:lnSpc>
                  <a:spcPts val="1800"/>
                </a:lnSpc>
                <a:spcBef>
                  <a:spcPts val="0"/>
                </a:spcBef>
                <a:spcAft>
                  <a:spcPts val="0"/>
                </a:spcAft>
              </a:pPr>
              <a:r>
                <a:rPr kumimoji="1" lang="ja-JP" altLang="en-US" dirty="0" smtClean="0">
                  <a:solidFill>
                    <a:srgbClr val="FFFFFF"/>
                  </a:solidFill>
                  <a:latin typeface="Arial"/>
                  <a:ea typeface="ＭＳ Ｐゴシック"/>
                </a:rPr>
                <a:t>の国々</a:t>
              </a:r>
            </a:p>
            <a:p>
              <a:pPr algn="ctr" defTabSz="913577">
                <a:lnSpc>
                  <a:spcPts val="1800"/>
                </a:lnSpc>
                <a:spcBef>
                  <a:spcPts val="0"/>
                </a:spcBef>
                <a:spcAft>
                  <a:spcPts val="0"/>
                </a:spcAft>
              </a:pPr>
              <a:r>
                <a:rPr kumimoji="1" lang="ja-JP" altLang="en-US" dirty="0" smtClean="0">
                  <a:solidFill>
                    <a:srgbClr val="FFFFFF"/>
                  </a:solidFill>
                  <a:latin typeface="Arial"/>
                  <a:ea typeface="ＭＳ Ｐゴシック"/>
                </a:rPr>
                <a:t>（全世界）</a:t>
              </a:r>
              <a:endParaRPr kumimoji="1" lang="ja-JP" altLang="en-US" dirty="0">
                <a:solidFill>
                  <a:srgbClr val="FFFFFF"/>
                </a:solidFill>
                <a:latin typeface="Arial"/>
                <a:ea typeface="ＭＳ Ｐゴシック"/>
              </a:endParaRPr>
            </a:p>
          </p:txBody>
        </p:sp>
      </p:grpSp>
      <p:grpSp>
        <p:nvGrpSpPr>
          <p:cNvPr id="29" name="Group 28"/>
          <p:cNvGrpSpPr/>
          <p:nvPr/>
        </p:nvGrpSpPr>
        <p:grpSpPr>
          <a:xfrm>
            <a:off x="2354340" y="1660232"/>
            <a:ext cx="4443984" cy="1133856"/>
            <a:chOff x="2344000" y="2401370"/>
            <a:chExt cx="4443984" cy="1112624"/>
          </a:xfrm>
        </p:grpSpPr>
        <p:cxnSp>
          <p:nvCxnSpPr>
            <p:cNvPr id="30" name="Straight Connector 29"/>
            <p:cNvCxnSpPr/>
            <p:nvPr/>
          </p:nvCxnSpPr>
          <p:spPr>
            <a:xfrm flipH="1">
              <a:off x="4563081" y="2401370"/>
              <a:ext cx="267" cy="1112624"/>
            </a:xfrm>
            <a:prstGeom prst="line">
              <a:avLst/>
            </a:prstGeom>
            <a:ln w="25400" cap="flat"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344000" y="2401370"/>
              <a:ext cx="267" cy="1112624"/>
            </a:xfrm>
            <a:prstGeom prst="line">
              <a:avLst/>
            </a:prstGeom>
            <a:ln w="25400" cap="flat"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787717" y="2401370"/>
              <a:ext cx="267" cy="1112624"/>
            </a:xfrm>
            <a:prstGeom prst="line">
              <a:avLst/>
            </a:prstGeom>
            <a:ln w="25400" cap="flat"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4530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outHorizontal)">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ja-JP" altLang="en-US" sz="4800" spc="-150" dirty="0" smtClean="0">
                <a:latin typeface="Arial"/>
                <a:ea typeface="ＭＳ Ｐゴシック"/>
              </a:rPr>
              <a:t>アジェンダ</a:t>
            </a:r>
            <a:endParaRPr lang="ja-JP" altLang="en-US" sz="4800" spc="-150" dirty="0">
              <a:latin typeface="Arial"/>
              <a:ea typeface="ＭＳ Ｐゴシック"/>
            </a:endParaRPr>
          </a:p>
        </p:txBody>
      </p:sp>
      <p:sp>
        <p:nvSpPr>
          <p:cNvPr id="3" name="Text Placeholder 2"/>
          <p:cNvSpPr>
            <a:spLocks noGrp="1"/>
          </p:cNvSpPr>
          <p:nvPr>
            <p:ph type="body" sz="quarter" idx="11"/>
          </p:nvPr>
        </p:nvSpPr>
        <p:spPr/>
        <p:txBody>
          <a:bodyPr/>
          <a:lstStyle/>
          <a:p>
            <a:pPr>
              <a:spcBef>
                <a:spcPts val="800"/>
              </a:spcBef>
              <a:spcAft>
                <a:spcPts val="0"/>
              </a:spcAft>
            </a:pPr>
            <a:r>
              <a:rPr lang="ja-JP" altLang="en-US" dirty="0" smtClean="0">
                <a:latin typeface="Arial"/>
                <a:ea typeface="ＭＳ Ｐゴシック"/>
              </a:rPr>
              <a:t>課題</a:t>
            </a:r>
          </a:p>
          <a:p>
            <a:pPr>
              <a:spcBef>
                <a:spcPts val="800"/>
              </a:spcBef>
              <a:spcAft>
                <a:spcPts val="0"/>
              </a:spcAft>
            </a:pPr>
            <a:r>
              <a:rPr lang="en-US" altLang="ja-JP" dirty="0" smtClean="0">
                <a:latin typeface="Arial"/>
                <a:ea typeface="ＭＳ Ｐゴシック"/>
              </a:rPr>
              <a:t>Cisco Umbrella </a:t>
            </a:r>
            <a:r>
              <a:rPr lang="ja-JP" altLang="en-US" dirty="0" smtClean="0">
                <a:latin typeface="Arial"/>
                <a:ea typeface="ＭＳ Ｐゴシック"/>
              </a:rPr>
              <a:t>の概要</a:t>
            </a:r>
          </a:p>
          <a:p>
            <a:pPr>
              <a:spcBef>
                <a:spcPts val="800"/>
              </a:spcBef>
              <a:spcAft>
                <a:spcPts val="0"/>
              </a:spcAft>
            </a:pPr>
            <a:r>
              <a:rPr lang="ja-JP" altLang="en-US" dirty="0" smtClean="0">
                <a:latin typeface="Arial"/>
                <a:ea typeface="ＭＳ Ｐゴシック"/>
              </a:rPr>
              <a:t>シスコの顧客</a:t>
            </a:r>
          </a:p>
          <a:p>
            <a:pPr>
              <a:spcBef>
                <a:spcPts val="800"/>
              </a:spcBef>
              <a:spcAft>
                <a:spcPts val="0"/>
              </a:spcAft>
            </a:pPr>
            <a:r>
              <a:rPr lang="ja-JP" altLang="en-US" dirty="0" smtClean="0">
                <a:latin typeface="Arial"/>
                <a:ea typeface="ＭＳ Ｐゴシック"/>
              </a:rPr>
              <a:t>次のステップ</a:t>
            </a:r>
            <a:endParaRPr lang="ja-JP" altLang="en-US" dirty="0">
              <a:latin typeface="Arial"/>
              <a:ea typeface="ＭＳ Ｐゴシック"/>
            </a:endParaRPr>
          </a:p>
        </p:txBody>
      </p:sp>
    </p:spTree>
    <p:extLst>
      <p:ext uri="{BB962C8B-B14F-4D97-AF65-F5344CB8AC3E}">
        <p14:creationId xmlns:p14="http://schemas.microsoft.com/office/powerpoint/2010/main" val="33236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ja-JP" altLang="en-US" dirty="0" smtClean="0">
                <a:latin typeface="Arial"/>
                <a:ea typeface="ＭＳ Ｐゴシック"/>
              </a:rPr>
              <a:t>攻撃を発動前に検出するインテリジェンス </a:t>
            </a:r>
          </a:p>
        </p:txBody>
      </p:sp>
      <p:grpSp>
        <p:nvGrpSpPr>
          <p:cNvPr id="4" name="Group 3"/>
          <p:cNvGrpSpPr/>
          <p:nvPr/>
        </p:nvGrpSpPr>
        <p:grpSpPr>
          <a:xfrm>
            <a:off x="440003" y="1207559"/>
            <a:ext cx="3059468" cy="1282402"/>
            <a:chOff x="440003" y="1207559"/>
            <a:chExt cx="3059468" cy="1282402"/>
          </a:xfrm>
        </p:grpSpPr>
        <p:sp>
          <p:nvSpPr>
            <p:cNvPr id="7" name="Rectangle 6"/>
            <p:cNvSpPr/>
            <p:nvPr/>
          </p:nvSpPr>
          <p:spPr>
            <a:xfrm>
              <a:off x="440003" y="1207559"/>
              <a:ext cx="2851837" cy="1282402"/>
            </a:xfrm>
            <a:prstGeom prst="rect">
              <a:avLst/>
            </a:prstGeom>
          </p:spPr>
          <p:txBody>
            <a:bodyPr wrap="square" anchor="t">
              <a:spAutoFit/>
            </a:bodyPr>
            <a:lstStyle/>
            <a:p>
              <a:pPr>
                <a:spcAft>
                  <a:spcPts val="800"/>
                </a:spcAft>
              </a:pPr>
              <a:r>
                <a:rPr lang="ja-JP" altLang="en-US" sz="1600" dirty="0" smtClean="0">
                  <a:solidFill>
                    <a:schemeClr val="accent1"/>
                  </a:solidFill>
                  <a:latin typeface="Arial"/>
                  <a:ea typeface="ＭＳ Ｐゴシック"/>
                </a:rPr>
                <a:t>データ</a:t>
              </a:r>
              <a:endParaRPr lang="ja-JP" altLang="en-US" sz="1600" dirty="0">
                <a:solidFill>
                  <a:schemeClr val="accent1"/>
                </a:solidFill>
                <a:latin typeface="Arial"/>
                <a:ea typeface="ＭＳ Ｐゴシック"/>
              </a:endParaRPr>
            </a:p>
            <a:p>
              <a:pPr marL="182880" lvl="0" indent="-182880" defTabSz="913577">
                <a:spcBef>
                  <a:spcPts val="400"/>
                </a:spcBef>
                <a:buFont typeface="Wingdings" charset="2"/>
                <a:buChar char="§"/>
              </a:pPr>
              <a:r>
                <a:rPr kumimoji="1" lang="ja-JP" altLang="en-US" sz="1200" dirty="0" smtClean="0">
                  <a:solidFill>
                    <a:schemeClr val="tx2">
                      <a:lumMod val="50000"/>
                    </a:schemeClr>
                  </a:solidFill>
                  <a:latin typeface="Arial"/>
                  <a:ea typeface="ＭＳ Ｐゴシック"/>
                </a:rPr>
                <a:t>悪意のあるドメイン、</a:t>
              </a:r>
              <a:r>
                <a:rPr kumimoji="1" lang="en-US" altLang="ja-JP" sz="1200" dirty="0" smtClean="0">
                  <a:solidFill>
                    <a:schemeClr val="tx2">
                      <a:lumMod val="50000"/>
                    </a:schemeClr>
                  </a:solidFill>
                  <a:latin typeface="Arial"/>
                  <a:ea typeface="ＭＳ Ｐゴシック"/>
                </a:rPr>
                <a:t>IP</a:t>
              </a:r>
              <a:r>
                <a:rPr kumimoji="1" lang="ja-JP" altLang="en-US" sz="1200" dirty="0" smtClean="0">
                  <a:solidFill>
                    <a:schemeClr val="tx2">
                      <a:lumMod val="50000"/>
                    </a:schemeClr>
                  </a:solidFill>
                  <a:latin typeface="Arial"/>
                  <a:ea typeface="ＭＳ Ｐゴシック"/>
                </a:rPr>
                <a:t>、</a:t>
              </a:r>
              <a:r>
                <a:rPr kumimoji="1" lang="en-US" altLang="ja-JP" sz="1200" dirty="0" smtClean="0">
                  <a:solidFill>
                    <a:schemeClr val="tx2">
                      <a:lumMod val="50000"/>
                    </a:schemeClr>
                  </a:solidFill>
                  <a:latin typeface="Arial"/>
                  <a:ea typeface="ＭＳ Ｐゴシック"/>
                </a:rPr>
                <a:t>URL </a:t>
              </a:r>
              <a:r>
                <a:rPr kumimoji="1" lang="ja-JP" altLang="en-US" sz="1200" dirty="0" smtClean="0">
                  <a:solidFill>
                    <a:schemeClr val="tx2">
                      <a:lumMod val="50000"/>
                    </a:schemeClr>
                  </a:solidFill>
                  <a:latin typeface="Arial"/>
                  <a:ea typeface="ＭＳ Ｐゴシック"/>
                </a:rPr>
                <a:t>に関する </a:t>
              </a:r>
              <a:r>
                <a:rPr kumimoji="1" lang="en-US" altLang="ja-JP" sz="1200" dirty="0" smtClean="0">
                  <a:solidFill>
                    <a:schemeClr val="tx2">
                      <a:lumMod val="50000"/>
                    </a:schemeClr>
                  </a:solidFill>
                  <a:latin typeface="Arial"/>
                  <a:ea typeface="ＭＳ Ｐゴシック"/>
                </a:rPr>
                <a:t>Cisco Talos </a:t>
              </a:r>
              <a:r>
                <a:rPr kumimoji="1" lang="ja-JP" altLang="en-US" sz="1200" dirty="0" smtClean="0">
                  <a:solidFill>
                    <a:schemeClr val="tx2">
                      <a:lumMod val="50000"/>
                    </a:schemeClr>
                  </a:solidFill>
                  <a:latin typeface="Arial"/>
                  <a:ea typeface="ＭＳ Ｐゴシック"/>
                </a:rPr>
                <a:t>からのフィード</a:t>
              </a:r>
            </a:p>
            <a:p>
              <a:pPr marL="182880" lvl="0" indent="-182880" defTabSz="913577">
                <a:spcBef>
                  <a:spcPts val="400"/>
                </a:spcBef>
                <a:buFont typeface="Wingdings" charset="2"/>
                <a:buChar char="§"/>
              </a:pPr>
              <a:r>
                <a:rPr kumimoji="1" lang="en-US" altLang="ja-JP" sz="1200" dirty="0" smtClean="0">
                  <a:solidFill>
                    <a:schemeClr val="tx2">
                      <a:lumMod val="50000"/>
                    </a:schemeClr>
                  </a:solidFill>
                  <a:latin typeface="Arial"/>
                  <a:ea typeface="ＭＳ Ｐゴシック"/>
                </a:rPr>
                <a:t>Umbrella DNS </a:t>
              </a:r>
              <a:r>
                <a:rPr kumimoji="1" lang="ja-JP" altLang="en-US" sz="1200" dirty="0" smtClean="0">
                  <a:solidFill>
                    <a:schemeClr val="tx2">
                      <a:lumMod val="50000"/>
                    </a:schemeClr>
                  </a:solidFill>
                  <a:latin typeface="Arial"/>
                  <a:ea typeface="ＭＳ Ｐゴシック"/>
                </a:rPr>
                <a:t>データ</a:t>
              </a:r>
              <a:r>
                <a:rPr lang="ja-JP" altLang="en-US" sz="1200" dirty="0">
                  <a:latin typeface="Arial"/>
                  <a:ea typeface="ＭＳ Ｐゴシック"/>
                </a:rPr>
                <a:t>：</a:t>
              </a:r>
              <a:r>
                <a:rPr kumimoji="1" lang="en-US" altLang="ja-JP" sz="1200" dirty="0" smtClean="0">
                  <a:solidFill>
                    <a:schemeClr val="tx2">
                      <a:lumMod val="50000"/>
                    </a:schemeClr>
                  </a:solidFill>
                  <a:latin typeface="Arial"/>
                  <a:ea typeface="ＭＳ Ｐゴシック"/>
                </a:rPr>
                <a:t>1 </a:t>
              </a:r>
              <a:r>
                <a:rPr kumimoji="1" lang="ja-JP" altLang="en-US" sz="1200" dirty="0" smtClean="0">
                  <a:solidFill>
                    <a:schemeClr val="tx2">
                      <a:lumMod val="50000"/>
                    </a:schemeClr>
                  </a:solidFill>
                  <a:latin typeface="Arial"/>
                  <a:ea typeface="ＭＳ Ｐゴシック"/>
                </a:rPr>
                <a:t>日に </a:t>
              </a:r>
              <a:r>
                <a:rPr kumimoji="1" lang="en-US" altLang="ja-JP" sz="1200" dirty="0" smtClean="0">
                  <a:solidFill>
                    <a:schemeClr val="tx2">
                      <a:lumMod val="50000"/>
                    </a:schemeClr>
                  </a:solidFill>
                  <a:latin typeface="Arial"/>
                  <a:ea typeface="ＭＳ Ｐゴシック"/>
                </a:rPr>
                <a:t>1,000 </a:t>
              </a:r>
              <a:r>
                <a:rPr kumimoji="1" lang="ja-JP" altLang="en-US" sz="1200" dirty="0" smtClean="0">
                  <a:solidFill>
                    <a:schemeClr val="tx2">
                      <a:lumMod val="50000"/>
                    </a:schemeClr>
                  </a:solidFill>
                  <a:latin typeface="Arial"/>
                  <a:ea typeface="ＭＳ Ｐゴシック"/>
                </a:rPr>
                <a:t>億件の要求</a:t>
              </a:r>
              <a:endParaRPr kumimoji="1" lang="ja-JP" altLang="en-US" sz="1200" dirty="0">
                <a:solidFill>
                  <a:schemeClr val="tx2">
                    <a:lumMod val="50000"/>
                  </a:schemeClr>
                </a:solidFill>
                <a:latin typeface="Arial"/>
                <a:ea typeface="ＭＳ Ｐゴシック"/>
              </a:endParaRPr>
            </a:p>
          </p:txBody>
        </p:sp>
        <p:grpSp>
          <p:nvGrpSpPr>
            <p:cNvPr id="8" name="Group 7"/>
            <p:cNvGrpSpPr/>
            <p:nvPr/>
          </p:nvGrpSpPr>
          <p:grpSpPr>
            <a:xfrm>
              <a:off x="533400" y="1571986"/>
              <a:ext cx="2966071" cy="261398"/>
              <a:chOff x="533400" y="1363440"/>
              <a:chExt cx="2966071" cy="261398"/>
            </a:xfrm>
          </p:grpSpPr>
          <p:cxnSp>
            <p:nvCxnSpPr>
              <p:cNvPr id="9" name="Straight Connector 8"/>
              <p:cNvCxnSpPr/>
              <p:nvPr/>
            </p:nvCxnSpPr>
            <p:spPr>
              <a:xfrm>
                <a:off x="533400" y="1363440"/>
                <a:ext cx="2670175" cy="0"/>
              </a:xfrm>
              <a:prstGeom prst="line">
                <a:avLst/>
              </a:prstGeom>
              <a:ln w="12700" cap="flat">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200203" y="1363440"/>
                <a:ext cx="299268" cy="261398"/>
              </a:xfrm>
              <a:prstGeom prst="line">
                <a:avLst/>
              </a:prstGeom>
              <a:ln w="12700" cap="flat">
                <a:solidFill>
                  <a:schemeClr val="accent1"/>
                </a:solidFill>
                <a:tailEnd type="none"/>
              </a:ln>
              <a:effectLst/>
            </p:spPr>
            <p:style>
              <a:lnRef idx="2">
                <a:schemeClr val="accent1"/>
              </a:lnRef>
              <a:fillRef idx="0">
                <a:schemeClr val="accent1"/>
              </a:fillRef>
              <a:effectRef idx="1">
                <a:schemeClr val="accent1"/>
              </a:effectRef>
              <a:fontRef idx="minor">
                <a:schemeClr val="tx1"/>
              </a:fontRef>
            </p:style>
          </p:cxnSp>
        </p:grpSp>
      </p:grpSp>
      <p:grpSp>
        <p:nvGrpSpPr>
          <p:cNvPr id="6" name="Group 5"/>
          <p:cNvGrpSpPr/>
          <p:nvPr/>
        </p:nvGrpSpPr>
        <p:grpSpPr>
          <a:xfrm>
            <a:off x="5797899" y="1744966"/>
            <a:ext cx="2981382" cy="1097736"/>
            <a:chOff x="5797899" y="1744966"/>
            <a:chExt cx="2981382" cy="1097736"/>
          </a:xfrm>
        </p:grpSpPr>
        <p:sp>
          <p:nvSpPr>
            <p:cNvPr id="12" name="Rectangle 11"/>
            <p:cNvSpPr/>
            <p:nvPr/>
          </p:nvSpPr>
          <p:spPr>
            <a:xfrm>
              <a:off x="6036081" y="1744966"/>
              <a:ext cx="2743200" cy="1097736"/>
            </a:xfrm>
            <a:prstGeom prst="rect">
              <a:avLst/>
            </a:prstGeom>
          </p:spPr>
          <p:txBody>
            <a:bodyPr wrap="square" anchor="t">
              <a:spAutoFit/>
            </a:bodyPr>
            <a:lstStyle/>
            <a:p>
              <a:pPr>
                <a:spcAft>
                  <a:spcPts val="800"/>
                </a:spcAft>
              </a:pPr>
              <a:r>
                <a:rPr lang="ja-JP" altLang="en-US" sz="1600" dirty="0">
                  <a:solidFill>
                    <a:schemeClr val="accent1"/>
                  </a:solidFill>
                  <a:latin typeface="Arial"/>
                  <a:ea typeface="ＭＳ Ｐゴシック"/>
                </a:rPr>
                <a:t>セキュリティ研究者</a:t>
              </a:r>
            </a:p>
            <a:p>
              <a:pPr marL="182880" lvl="0" indent="-182880" defTabSz="913577">
                <a:spcBef>
                  <a:spcPts val="400"/>
                </a:spcBef>
                <a:buFont typeface="Wingdings" charset="2"/>
                <a:buChar char="§"/>
              </a:pPr>
              <a:r>
                <a:rPr kumimoji="1" lang="ja-JP" altLang="en-US" sz="1200" dirty="0">
                  <a:solidFill>
                    <a:schemeClr val="tx2">
                      <a:lumMod val="50000"/>
                    </a:schemeClr>
                  </a:solidFill>
                  <a:latin typeface="Arial"/>
                  <a:ea typeface="ＭＳ Ｐゴシック"/>
                </a:rPr>
                <a:t>業界で名高い研究者 </a:t>
              </a:r>
              <a:endParaRPr kumimoji="1" lang="ja-JP" altLang="en-US" sz="1200" dirty="0" smtClean="0">
                <a:solidFill>
                  <a:schemeClr val="tx2">
                    <a:lumMod val="50000"/>
                  </a:schemeClr>
                </a:solidFill>
                <a:latin typeface="Arial"/>
                <a:ea typeface="ＭＳ Ｐゴシック"/>
              </a:endParaRPr>
            </a:p>
            <a:p>
              <a:pPr marL="182880" lvl="0" indent="-182880" defTabSz="913577">
                <a:spcBef>
                  <a:spcPts val="400"/>
                </a:spcBef>
                <a:buFont typeface="Wingdings" charset="2"/>
                <a:buChar char="§"/>
              </a:pPr>
              <a:r>
                <a:rPr kumimoji="1" lang="ja-JP" altLang="en-US" sz="1200" dirty="0" smtClean="0">
                  <a:solidFill>
                    <a:schemeClr val="tx2">
                      <a:lumMod val="50000"/>
                    </a:schemeClr>
                  </a:solidFill>
                  <a:latin typeface="Arial"/>
                  <a:ea typeface="ＭＳ Ｐゴシック"/>
                </a:rPr>
                <a:t>ドメインと </a:t>
              </a:r>
              <a:r>
                <a:rPr kumimoji="1" lang="en-US" altLang="ja-JP" sz="1200" dirty="0" smtClean="0">
                  <a:solidFill>
                    <a:schemeClr val="tx2">
                      <a:lumMod val="50000"/>
                    </a:schemeClr>
                  </a:solidFill>
                  <a:latin typeface="Arial"/>
                  <a:ea typeface="ＭＳ Ｐゴシック"/>
                </a:rPr>
                <a:t>IP </a:t>
              </a:r>
              <a:r>
                <a:rPr kumimoji="1" lang="ja-JP" altLang="en-US" sz="1200" dirty="0" smtClean="0">
                  <a:solidFill>
                    <a:schemeClr val="tx2">
                      <a:lumMod val="50000"/>
                    </a:schemeClr>
                  </a:solidFill>
                  <a:latin typeface="Arial"/>
                  <a:ea typeface="ＭＳ Ｐゴシック"/>
                </a:rPr>
                <a:t>を自動的に分類しスコア化できるモデルを構築 </a:t>
              </a:r>
            </a:p>
          </p:txBody>
        </p:sp>
        <p:grpSp>
          <p:nvGrpSpPr>
            <p:cNvPr id="13" name="Group 12"/>
            <p:cNvGrpSpPr/>
            <p:nvPr/>
          </p:nvGrpSpPr>
          <p:grpSpPr>
            <a:xfrm flipH="1">
              <a:off x="5797899" y="2112747"/>
              <a:ext cx="2863781" cy="280879"/>
              <a:chOff x="644244" y="1363440"/>
              <a:chExt cx="2863781" cy="280879"/>
            </a:xfrm>
          </p:grpSpPr>
          <p:cxnSp>
            <p:nvCxnSpPr>
              <p:cNvPr id="14" name="Straight Connector 13"/>
              <p:cNvCxnSpPr/>
              <p:nvPr/>
            </p:nvCxnSpPr>
            <p:spPr>
              <a:xfrm>
                <a:off x="644244" y="1363440"/>
                <a:ext cx="2546865" cy="0"/>
              </a:xfrm>
              <a:prstGeom prst="line">
                <a:avLst/>
              </a:prstGeom>
              <a:ln w="12700" cap="flat">
                <a:solidFill>
                  <a:schemeClr val="accent1"/>
                </a:solidFill>
                <a:beve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186453" y="1363440"/>
                <a:ext cx="321572" cy="280879"/>
              </a:xfrm>
              <a:prstGeom prst="line">
                <a:avLst/>
              </a:prstGeom>
              <a:ln w="12700" cap="flat">
                <a:solidFill>
                  <a:schemeClr val="accent1"/>
                </a:solidFill>
                <a:bevel/>
                <a:tailEnd type="none"/>
              </a:ln>
              <a:effectLst/>
            </p:spPr>
            <p:style>
              <a:lnRef idx="2">
                <a:schemeClr val="accent1"/>
              </a:lnRef>
              <a:fillRef idx="0">
                <a:schemeClr val="accent1"/>
              </a:fillRef>
              <a:effectRef idx="1">
                <a:schemeClr val="accent1"/>
              </a:effectRef>
              <a:fontRef idx="minor">
                <a:schemeClr val="tx1"/>
              </a:fontRef>
            </p:style>
          </p:cxnSp>
        </p:grpSp>
      </p:grpSp>
      <p:grpSp>
        <p:nvGrpSpPr>
          <p:cNvPr id="11" name="Group 10"/>
          <p:cNvGrpSpPr/>
          <p:nvPr/>
        </p:nvGrpSpPr>
        <p:grpSpPr>
          <a:xfrm>
            <a:off x="440004" y="3043261"/>
            <a:ext cx="3059467" cy="1282402"/>
            <a:chOff x="440004" y="3043261"/>
            <a:chExt cx="3059467" cy="1282402"/>
          </a:xfrm>
        </p:grpSpPr>
        <p:sp>
          <p:nvSpPr>
            <p:cNvPr id="16" name="Rectangle 15"/>
            <p:cNvSpPr/>
            <p:nvPr/>
          </p:nvSpPr>
          <p:spPr>
            <a:xfrm>
              <a:off x="440004" y="3043261"/>
              <a:ext cx="2993152" cy="1282402"/>
            </a:xfrm>
            <a:prstGeom prst="rect">
              <a:avLst/>
            </a:prstGeom>
          </p:spPr>
          <p:txBody>
            <a:bodyPr wrap="square" anchor="t">
              <a:spAutoFit/>
            </a:bodyPr>
            <a:lstStyle/>
            <a:p>
              <a:pPr>
                <a:spcAft>
                  <a:spcPts val="800"/>
                </a:spcAft>
              </a:pPr>
              <a:r>
                <a:rPr lang="ja-JP" altLang="en-US" sz="1600" dirty="0" smtClean="0">
                  <a:solidFill>
                    <a:schemeClr val="accent1"/>
                  </a:solidFill>
                  <a:latin typeface="Arial"/>
                  <a:ea typeface="ＭＳ Ｐゴシック"/>
                </a:rPr>
                <a:t>モデル</a:t>
              </a:r>
              <a:endParaRPr kumimoji="1" lang="ja-JP" altLang="en-US" sz="1000" dirty="0" smtClean="0">
                <a:solidFill>
                  <a:schemeClr val="tx2">
                    <a:lumMod val="50000"/>
                  </a:schemeClr>
                </a:solidFill>
                <a:latin typeface="Arial"/>
                <a:ea typeface="ＭＳ Ｐゴシック"/>
              </a:endParaRPr>
            </a:p>
            <a:p>
              <a:pPr marL="182880" lvl="0" indent="-182880" defTabSz="913577">
                <a:spcBef>
                  <a:spcPts val="400"/>
                </a:spcBef>
                <a:buFont typeface="Wingdings" charset="2"/>
                <a:buChar char="§"/>
              </a:pPr>
              <a:r>
                <a:rPr kumimoji="1" lang="ja-JP" altLang="en-US" sz="1200" dirty="0" smtClean="0">
                  <a:solidFill>
                    <a:schemeClr val="tx2">
                      <a:lumMod val="50000"/>
                    </a:schemeClr>
                  </a:solidFill>
                  <a:latin typeface="Arial"/>
                  <a:ea typeface="ＭＳ Ｐゴシック"/>
                </a:rPr>
                <a:t>何十ものモデルが </a:t>
              </a:r>
              <a:r>
                <a:rPr kumimoji="1" lang="en-US" altLang="ja-JP" sz="1200" dirty="0" smtClean="0">
                  <a:solidFill>
                    <a:schemeClr val="tx2">
                      <a:lumMod val="50000"/>
                    </a:schemeClr>
                  </a:solidFill>
                  <a:latin typeface="Arial"/>
                  <a:ea typeface="ＭＳ Ｐゴシック"/>
                </a:rPr>
                <a:t>1 </a:t>
              </a:r>
              <a:r>
                <a:rPr kumimoji="1" lang="ja-JP" altLang="en-US" sz="1200" dirty="0" smtClean="0">
                  <a:solidFill>
                    <a:schemeClr val="tx2">
                      <a:lumMod val="50000"/>
                    </a:schemeClr>
                  </a:solidFill>
                  <a:latin typeface="Arial"/>
                  <a:ea typeface="ＭＳ Ｐゴシック"/>
                </a:rPr>
                <a:t>秒間に何百万ものライブ イベントを分析</a:t>
              </a:r>
              <a:endParaRPr kumimoji="1" lang="ja-JP" altLang="en-US" sz="1200" dirty="0">
                <a:solidFill>
                  <a:schemeClr val="tx2">
                    <a:lumMod val="50000"/>
                  </a:schemeClr>
                </a:solidFill>
                <a:latin typeface="Arial"/>
                <a:ea typeface="ＭＳ Ｐゴシック"/>
              </a:endParaRPr>
            </a:p>
            <a:p>
              <a:pPr marL="182880" lvl="0" indent="-182880" defTabSz="913577">
                <a:spcBef>
                  <a:spcPts val="400"/>
                </a:spcBef>
                <a:buFont typeface="Wingdings" charset="2"/>
                <a:buChar char="§"/>
              </a:pPr>
              <a:r>
                <a:rPr kumimoji="1" lang="ja-JP" altLang="en-US" sz="1200" dirty="0">
                  <a:solidFill>
                    <a:schemeClr val="tx2">
                      <a:lumMod val="50000"/>
                    </a:schemeClr>
                  </a:solidFill>
                  <a:latin typeface="Arial"/>
                  <a:ea typeface="ＭＳ Ｐゴシック"/>
                </a:rPr>
                <a:t>マルウェアやランサムウェアなどの脅威を自動的に発見</a:t>
              </a:r>
            </a:p>
          </p:txBody>
        </p:sp>
        <p:grpSp>
          <p:nvGrpSpPr>
            <p:cNvPr id="17" name="Group 16"/>
            <p:cNvGrpSpPr/>
            <p:nvPr/>
          </p:nvGrpSpPr>
          <p:grpSpPr>
            <a:xfrm>
              <a:off x="533400" y="3400786"/>
              <a:ext cx="2966071" cy="261398"/>
              <a:chOff x="533400" y="3192240"/>
              <a:chExt cx="2966071" cy="261398"/>
            </a:xfrm>
          </p:grpSpPr>
          <p:cxnSp>
            <p:nvCxnSpPr>
              <p:cNvPr id="18" name="Straight Connector 17"/>
              <p:cNvCxnSpPr/>
              <p:nvPr/>
            </p:nvCxnSpPr>
            <p:spPr>
              <a:xfrm>
                <a:off x="533400" y="3192240"/>
                <a:ext cx="2663825" cy="0"/>
              </a:xfrm>
              <a:prstGeom prst="line">
                <a:avLst/>
              </a:prstGeom>
              <a:ln w="12700" cap="sq">
                <a:solidFill>
                  <a:schemeClr val="accent1"/>
                </a:solidFill>
                <a:miter lim="800000"/>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200203" y="3192240"/>
                <a:ext cx="299268" cy="261398"/>
              </a:xfrm>
              <a:prstGeom prst="line">
                <a:avLst/>
              </a:prstGeom>
              <a:ln w="12700" cap="flat">
                <a:solidFill>
                  <a:schemeClr val="accent1"/>
                </a:solidFill>
                <a:bevel/>
                <a:tailEnd type="none"/>
              </a:ln>
              <a:effectLst/>
            </p:spPr>
            <p:style>
              <a:lnRef idx="2">
                <a:schemeClr val="accent1"/>
              </a:lnRef>
              <a:fillRef idx="0">
                <a:schemeClr val="accent1"/>
              </a:fillRef>
              <a:effectRef idx="1">
                <a:schemeClr val="accent1"/>
              </a:effectRef>
              <a:fontRef idx="minor">
                <a:schemeClr val="tx1"/>
              </a:fontRef>
            </p:style>
          </p:cxnSp>
        </p:grpSp>
      </p:grpSp>
      <p:grpSp>
        <p:nvGrpSpPr>
          <p:cNvPr id="20" name="Group 19"/>
          <p:cNvGrpSpPr/>
          <p:nvPr/>
        </p:nvGrpSpPr>
        <p:grpSpPr>
          <a:xfrm>
            <a:off x="3698614" y="3421763"/>
            <a:ext cx="598967" cy="654911"/>
            <a:chOff x="3647814" y="3267192"/>
            <a:chExt cx="598967" cy="654911"/>
          </a:xfrm>
          <a:solidFill>
            <a:schemeClr val="bg1"/>
          </a:solidFill>
        </p:grpSpPr>
        <p:sp>
          <p:nvSpPr>
            <p:cNvPr id="21" name="Rectangle 20"/>
            <p:cNvSpPr/>
            <p:nvPr/>
          </p:nvSpPr>
          <p:spPr>
            <a:xfrm rot="5400000">
              <a:off x="4152415" y="3683455"/>
              <a:ext cx="94366" cy="94366"/>
            </a:xfrm>
            <a:prstGeom prst="rect">
              <a:avLst/>
            </a:prstGeom>
            <a:grpFill/>
            <a:ln w="254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22" name="Rectangle 21"/>
            <p:cNvSpPr/>
            <p:nvPr/>
          </p:nvSpPr>
          <p:spPr>
            <a:xfrm rot="2700000">
              <a:off x="3797905" y="3683455"/>
              <a:ext cx="94366" cy="94366"/>
            </a:xfrm>
            <a:prstGeom prst="rect">
              <a:avLst/>
            </a:prstGeom>
            <a:grpFill/>
            <a:ln w="254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23" name="Freeform 22"/>
            <p:cNvSpPr/>
            <p:nvPr/>
          </p:nvSpPr>
          <p:spPr>
            <a:xfrm rot="19800000" flipH="1" flipV="1">
              <a:off x="3956538" y="3267192"/>
              <a:ext cx="131608" cy="112166"/>
            </a:xfrm>
            <a:custGeom>
              <a:avLst/>
              <a:gdLst>
                <a:gd name="connsiteX0" fmla="*/ 259788 w 340974"/>
                <a:gd name="connsiteY0" fmla="*/ 1316 h 293235"/>
                <a:gd name="connsiteX1" fmla="*/ 340974 w 340974"/>
                <a:gd name="connsiteY1" fmla="*/ 141933 h 293235"/>
                <a:gd name="connsiteX2" fmla="*/ 255137 w 340974"/>
                <a:gd name="connsiteY2" fmla="*/ 290608 h 293235"/>
                <a:gd name="connsiteX3" fmla="*/ 255894 w 340974"/>
                <a:gd name="connsiteY3" fmla="*/ 291920 h 293235"/>
                <a:gd name="connsiteX4" fmla="*/ 254380 w 340974"/>
                <a:gd name="connsiteY4" fmla="*/ 291920 h 293235"/>
                <a:gd name="connsiteX5" fmla="*/ 253620 w 340974"/>
                <a:gd name="connsiteY5" fmla="*/ 293235 h 293235"/>
                <a:gd name="connsiteX6" fmla="*/ 252861 w 340974"/>
                <a:gd name="connsiteY6" fmla="*/ 291920 h 293235"/>
                <a:gd name="connsiteX7" fmla="*/ 81186 w 340974"/>
                <a:gd name="connsiteY7" fmla="*/ 291920 h 293235"/>
                <a:gd name="connsiteX8" fmla="*/ 0 w 340974"/>
                <a:gd name="connsiteY8" fmla="*/ 151302 h 293235"/>
                <a:gd name="connsiteX9" fmla="*/ 85837 w 340974"/>
                <a:gd name="connsiteY9" fmla="*/ 2627 h 293235"/>
                <a:gd name="connsiteX10" fmla="*/ 85080 w 340974"/>
                <a:gd name="connsiteY10" fmla="*/ 1315 h 293235"/>
                <a:gd name="connsiteX11" fmla="*/ 86595 w 340974"/>
                <a:gd name="connsiteY11" fmla="*/ 1315 h 293235"/>
                <a:gd name="connsiteX12" fmla="*/ 87354 w 340974"/>
                <a:gd name="connsiteY12" fmla="*/ 0 h 293235"/>
                <a:gd name="connsiteX13" fmla="*/ 88113 w 340974"/>
                <a:gd name="connsiteY13" fmla="*/ 1315 h 293235"/>
                <a:gd name="connsiteX0" fmla="*/ 259788 w 340974"/>
                <a:gd name="connsiteY0" fmla="*/ 1316 h 293235"/>
                <a:gd name="connsiteX1" fmla="*/ 340974 w 340974"/>
                <a:gd name="connsiteY1" fmla="*/ 141933 h 293235"/>
                <a:gd name="connsiteX2" fmla="*/ 255137 w 340974"/>
                <a:gd name="connsiteY2" fmla="*/ 290608 h 293235"/>
                <a:gd name="connsiteX3" fmla="*/ 255894 w 340974"/>
                <a:gd name="connsiteY3" fmla="*/ 291920 h 293235"/>
                <a:gd name="connsiteX4" fmla="*/ 254380 w 340974"/>
                <a:gd name="connsiteY4" fmla="*/ 291920 h 293235"/>
                <a:gd name="connsiteX5" fmla="*/ 253620 w 340974"/>
                <a:gd name="connsiteY5" fmla="*/ 293235 h 293235"/>
                <a:gd name="connsiteX6" fmla="*/ 252861 w 340974"/>
                <a:gd name="connsiteY6" fmla="*/ 291920 h 293235"/>
                <a:gd name="connsiteX7" fmla="*/ 81186 w 340974"/>
                <a:gd name="connsiteY7" fmla="*/ 291920 h 293235"/>
                <a:gd name="connsiteX8" fmla="*/ 0 w 340974"/>
                <a:gd name="connsiteY8" fmla="*/ 151302 h 293235"/>
                <a:gd name="connsiteX9" fmla="*/ 85837 w 340974"/>
                <a:gd name="connsiteY9" fmla="*/ 2627 h 293235"/>
                <a:gd name="connsiteX10" fmla="*/ 85080 w 340974"/>
                <a:gd name="connsiteY10" fmla="*/ 1315 h 293235"/>
                <a:gd name="connsiteX11" fmla="*/ 86595 w 340974"/>
                <a:gd name="connsiteY11" fmla="*/ 1315 h 293235"/>
                <a:gd name="connsiteX12" fmla="*/ 87354 w 340974"/>
                <a:gd name="connsiteY12" fmla="*/ 0 h 293235"/>
                <a:gd name="connsiteX13" fmla="*/ 259788 w 340974"/>
                <a:gd name="connsiteY13" fmla="*/ 1316 h 293235"/>
                <a:gd name="connsiteX0" fmla="*/ 259788 w 340974"/>
                <a:gd name="connsiteY0" fmla="*/ 1 h 291920"/>
                <a:gd name="connsiteX1" fmla="*/ 340974 w 340974"/>
                <a:gd name="connsiteY1" fmla="*/ 140618 h 291920"/>
                <a:gd name="connsiteX2" fmla="*/ 255137 w 340974"/>
                <a:gd name="connsiteY2" fmla="*/ 289293 h 291920"/>
                <a:gd name="connsiteX3" fmla="*/ 255894 w 340974"/>
                <a:gd name="connsiteY3" fmla="*/ 290605 h 291920"/>
                <a:gd name="connsiteX4" fmla="*/ 254380 w 340974"/>
                <a:gd name="connsiteY4" fmla="*/ 290605 h 291920"/>
                <a:gd name="connsiteX5" fmla="*/ 253620 w 340974"/>
                <a:gd name="connsiteY5" fmla="*/ 291920 h 291920"/>
                <a:gd name="connsiteX6" fmla="*/ 252861 w 340974"/>
                <a:gd name="connsiteY6" fmla="*/ 290605 h 291920"/>
                <a:gd name="connsiteX7" fmla="*/ 81186 w 340974"/>
                <a:gd name="connsiteY7" fmla="*/ 290605 h 291920"/>
                <a:gd name="connsiteX8" fmla="*/ 0 w 340974"/>
                <a:gd name="connsiteY8" fmla="*/ 149987 h 291920"/>
                <a:gd name="connsiteX9" fmla="*/ 85837 w 340974"/>
                <a:gd name="connsiteY9" fmla="*/ 1312 h 291920"/>
                <a:gd name="connsiteX10" fmla="*/ 85080 w 340974"/>
                <a:gd name="connsiteY10" fmla="*/ 0 h 291920"/>
                <a:gd name="connsiteX11" fmla="*/ 86595 w 340974"/>
                <a:gd name="connsiteY11" fmla="*/ 0 h 291920"/>
                <a:gd name="connsiteX12" fmla="*/ 259788 w 340974"/>
                <a:gd name="connsiteY12" fmla="*/ 1 h 291920"/>
                <a:gd name="connsiteX0" fmla="*/ 259788 w 340974"/>
                <a:gd name="connsiteY0" fmla="*/ 1 h 291920"/>
                <a:gd name="connsiteX1" fmla="*/ 340974 w 340974"/>
                <a:gd name="connsiteY1" fmla="*/ 140618 h 291920"/>
                <a:gd name="connsiteX2" fmla="*/ 255137 w 340974"/>
                <a:gd name="connsiteY2" fmla="*/ 289293 h 291920"/>
                <a:gd name="connsiteX3" fmla="*/ 255894 w 340974"/>
                <a:gd name="connsiteY3" fmla="*/ 290605 h 291920"/>
                <a:gd name="connsiteX4" fmla="*/ 254380 w 340974"/>
                <a:gd name="connsiteY4" fmla="*/ 290605 h 291920"/>
                <a:gd name="connsiteX5" fmla="*/ 253620 w 340974"/>
                <a:gd name="connsiteY5" fmla="*/ 291920 h 291920"/>
                <a:gd name="connsiteX6" fmla="*/ 252861 w 340974"/>
                <a:gd name="connsiteY6" fmla="*/ 290605 h 291920"/>
                <a:gd name="connsiteX7" fmla="*/ 81186 w 340974"/>
                <a:gd name="connsiteY7" fmla="*/ 290605 h 291920"/>
                <a:gd name="connsiteX8" fmla="*/ 0 w 340974"/>
                <a:gd name="connsiteY8" fmla="*/ 149987 h 291920"/>
                <a:gd name="connsiteX9" fmla="*/ 85837 w 340974"/>
                <a:gd name="connsiteY9" fmla="*/ 1312 h 291920"/>
                <a:gd name="connsiteX10" fmla="*/ 85080 w 340974"/>
                <a:gd name="connsiteY10" fmla="*/ 0 h 291920"/>
                <a:gd name="connsiteX11" fmla="*/ 259788 w 340974"/>
                <a:gd name="connsiteY11" fmla="*/ 1 h 291920"/>
                <a:gd name="connsiteX0" fmla="*/ 259788 w 340974"/>
                <a:gd name="connsiteY0" fmla="*/ 0 h 291919"/>
                <a:gd name="connsiteX1" fmla="*/ 340974 w 340974"/>
                <a:gd name="connsiteY1" fmla="*/ 140617 h 291919"/>
                <a:gd name="connsiteX2" fmla="*/ 255137 w 340974"/>
                <a:gd name="connsiteY2" fmla="*/ 289292 h 291919"/>
                <a:gd name="connsiteX3" fmla="*/ 255894 w 340974"/>
                <a:gd name="connsiteY3" fmla="*/ 290604 h 291919"/>
                <a:gd name="connsiteX4" fmla="*/ 254380 w 340974"/>
                <a:gd name="connsiteY4" fmla="*/ 290604 h 291919"/>
                <a:gd name="connsiteX5" fmla="*/ 253620 w 340974"/>
                <a:gd name="connsiteY5" fmla="*/ 291919 h 291919"/>
                <a:gd name="connsiteX6" fmla="*/ 252861 w 340974"/>
                <a:gd name="connsiteY6" fmla="*/ 290604 h 291919"/>
                <a:gd name="connsiteX7" fmla="*/ 81186 w 340974"/>
                <a:gd name="connsiteY7" fmla="*/ 290604 h 291919"/>
                <a:gd name="connsiteX8" fmla="*/ 0 w 340974"/>
                <a:gd name="connsiteY8" fmla="*/ 149986 h 291919"/>
                <a:gd name="connsiteX9" fmla="*/ 85837 w 340974"/>
                <a:gd name="connsiteY9" fmla="*/ 1311 h 291919"/>
                <a:gd name="connsiteX10" fmla="*/ 259788 w 340974"/>
                <a:gd name="connsiteY10" fmla="*/ 0 h 291919"/>
                <a:gd name="connsiteX0" fmla="*/ 259788 w 340974"/>
                <a:gd name="connsiteY0" fmla="*/ 0 h 291919"/>
                <a:gd name="connsiteX1" fmla="*/ 340974 w 340974"/>
                <a:gd name="connsiteY1" fmla="*/ 140617 h 291919"/>
                <a:gd name="connsiteX2" fmla="*/ 255137 w 340974"/>
                <a:gd name="connsiteY2" fmla="*/ 289292 h 291919"/>
                <a:gd name="connsiteX3" fmla="*/ 255894 w 340974"/>
                <a:gd name="connsiteY3" fmla="*/ 290604 h 291919"/>
                <a:gd name="connsiteX4" fmla="*/ 254380 w 340974"/>
                <a:gd name="connsiteY4" fmla="*/ 290604 h 291919"/>
                <a:gd name="connsiteX5" fmla="*/ 253620 w 340974"/>
                <a:gd name="connsiteY5" fmla="*/ 291919 h 291919"/>
                <a:gd name="connsiteX6" fmla="*/ 81186 w 340974"/>
                <a:gd name="connsiteY6" fmla="*/ 290604 h 291919"/>
                <a:gd name="connsiteX7" fmla="*/ 0 w 340974"/>
                <a:gd name="connsiteY7" fmla="*/ 149986 h 291919"/>
                <a:gd name="connsiteX8" fmla="*/ 85837 w 340974"/>
                <a:gd name="connsiteY8" fmla="*/ 1311 h 291919"/>
                <a:gd name="connsiteX9" fmla="*/ 259788 w 340974"/>
                <a:gd name="connsiteY9" fmla="*/ 0 h 291919"/>
                <a:gd name="connsiteX0" fmla="*/ 259788 w 340974"/>
                <a:gd name="connsiteY0" fmla="*/ 0 h 290604"/>
                <a:gd name="connsiteX1" fmla="*/ 340974 w 340974"/>
                <a:gd name="connsiteY1" fmla="*/ 140617 h 290604"/>
                <a:gd name="connsiteX2" fmla="*/ 255137 w 340974"/>
                <a:gd name="connsiteY2" fmla="*/ 289292 h 290604"/>
                <a:gd name="connsiteX3" fmla="*/ 255894 w 340974"/>
                <a:gd name="connsiteY3" fmla="*/ 290604 h 290604"/>
                <a:gd name="connsiteX4" fmla="*/ 254380 w 340974"/>
                <a:gd name="connsiteY4" fmla="*/ 290604 h 290604"/>
                <a:gd name="connsiteX5" fmla="*/ 81186 w 340974"/>
                <a:gd name="connsiteY5" fmla="*/ 290604 h 290604"/>
                <a:gd name="connsiteX6" fmla="*/ 0 w 340974"/>
                <a:gd name="connsiteY6" fmla="*/ 149986 h 290604"/>
                <a:gd name="connsiteX7" fmla="*/ 85837 w 340974"/>
                <a:gd name="connsiteY7" fmla="*/ 1311 h 290604"/>
                <a:gd name="connsiteX8" fmla="*/ 259788 w 340974"/>
                <a:gd name="connsiteY8" fmla="*/ 0 h 290604"/>
                <a:gd name="connsiteX0" fmla="*/ 259788 w 340974"/>
                <a:gd name="connsiteY0" fmla="*/ 0 h 290604"/>
                <a:gd name="connsiteX1" fmla="*/ 340974 w 340974"/>
                <a:gd name="connsiteY1" fmla="*/ 140617 h 290604"/>
                <a:gd name="connsiteX2" fmla="*/ 255137 w 340974"/>
                <a:gd name="connsiteY2" fmla="*/ 289292 h 290604"/>
                <a:gd name="connsiteX3" fmla="*/ 255894 w 340974"/>
                <a:gd name="connsiteY3" fmla="*/ 290604 h 290604"/>
                <a:gd name="connsiteX4" fmla="*/ 81186 w 340974"/>
                <a:gd name="connsiteY4" fmla="*/ 290604 h 290604"/>
                <a:gd name="connsiteX5" fmla="*/ 0 w 340974"/>
                <a:gd name="connsiteY5" fmla="*/ 149986 h 290604"/>
                <a:gd name="connsiteX6" fmla="*/ 85837 w 340974"/>
                <a:gd name="connsiteY6" fmla="*/ 1311 h 290604"/>
                <a:gd name="connsiteX7" fmla="*/ 259788 w 340974"/>
                <a:gd name="connsiteY7" fmla="*/ 0 h 290604"/>
                <a:gd name="connsiteX0" fmla="*/ 259788 w 340974"/>
                <a:gd name="connsiteY0" fmla="*/ 0 h 290604"/>
                <a:gd name="connsiteX1" fmla="*/ 340974 w 340974"/>
                <a:gd name="connsiteY1" fmla="*/ 140617 h 290604"/>
                <a:gd name="connsiteX2" fmla="*/ 255137 w 340974"/>
                <a:gd name="connsiteY2" fmla="*/ 289292 h 290604"/>
                <a:gd name="connsiteX3" fmla="*/ 81186 w 340974"/>
                <a:gd name="connsiteY3" fmla="*/ 290604 h 290604"/>
                <a:gd name="connsiteX4" fmla="*/ 0 w 340974"/>
                <a:gd name="connsiteY4" fmla="*/ 149986 h 290604"/>
                <a:gd name="connsiteX5" fmla="*/ 85837 w 340974"/>
                <a:gd name="connsiteY5" fmla="*/ 1311 h 290604"/>
                <a:gd name="connsiteX6" fmla="*/ 259788 w 340974"/>
                <a:gd name="connsiteY6" fmla="*/ 0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974" h="290604">
                  <a:moveTo>
                    <a:pt x="259788" y="0"/>
                  </a:moveTo>
                  <a:lnTo>
                    <a:pt x="340974" y="140617"/>
                  </a:lnTo>
                  <a:lnTo>
                    <a:pt x="255137" y="289292"/>
                  </a:lnTo>
                  <a:lnTo>
                    <a:pt x="81186" y="290604"/>
                  </a:lnTo>
                  <a:lnTo>
                    <a:pt x="0" y="149986"/>
                  </a:lnTo>
                  <a:lnTo>
                    <a:pt x="85837" y="1311"/>
                  </a:lnTo>
                  <a:lnTo>
                    <a:pt x="259788" y="0"/>
                  </a:lnTo>
                  <a:close/>
                </a:path>
              </a:pathLst>
            </a:custGeom>
            <a:grpFill/>
            <a:ln w="254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24" name="Oval 23"/>
            <p:cNvSpPr/>
            <p:nvPr/>
          </p:nvSpPr>
          <p:spPr>
            <a:xfrm rot="5400000">
              <a:off x="3956719" y="3504381"/>
              <a:ext cx="131246" cy="131246"/>
            </a:xfrm>
            <a:prstGeom prst="ellipse">
              <a:avLst/>
            </a:prstGeom>
            <a:grpFill/>
            <a:ln w="254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cxnSp>
          <p:nvCxnSpPr>
            <p:cNvPr id="25" name="Straight Connector 24"/>
            <p:cNvCxnSpPr/>
            <p:nvPr/>
          </p:nvCxnSpPr>
          <p:spPr>
            <a:xfrm>
              <a:off x="3824934" y="3368675"/>
              <a:ext cx="358951" cy="340834"/>
            </a:xfrm>
            <a:prstGeom prst="line">
              <a:avLst/>
            </a:prstGeom>
            <a:grpFill/>
            <a:ln w="12700" cap="rnd">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a:off x="3974387" y="3445669"/>
              <a:ext cx="95910" cy="0"/>
            </a:xfrm>
            <a:prstGeom prst="line">
              <a:avLst/>
            </a:prstGeom>
            <a:grpFill/>
            <a:ln w="12700" cap="rnd">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862118" y="3589719"/>
              <a:ext cx="130103" cy="119790"/>
            </a:xfrm>
            <a:prstGeom prst="line">
              <a:avLst/>
            </a:prstGeom>
            <a:grpFill/>
            <a:ln w="12700" cap="rnd">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rot="5400000">
              <a:off x="3884276" y="3427390"/>
              <a:ext cx="59112" cy="59112"/>
            </a:xfrm>
            <a:prstGeom prst="rect">
              <a:avLst/>
            </a:prstGeom>
            <a:grpFill/>
            <a:ln w="127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29" name="Freeform 28"/>
            <p:cNvSpPr/>
            <p:nvPr/>
          </p:nvSpPr>
          <p:spPr>
            <a:xfrm rot="19800000" flipH="1" flipV="1">
              <a:off x="3786612" y="3330360"/>
              <a:ext cx="80697" cy="68777"/>
            </a:xfrm>
            <a:custGeom>
              <a:avLst/>
              <a:gdLst>
                <a:gd name="connsiteX0" fmla="*/ 259788 w 340974"/>
                <a:gd name="connsiteY0" fmla="*/ 1316 h 293235"/>
                <a:gd name="connsiteX1" fmla="*/ 340974 w 340974"/>
                <a:gd name="connsiteY1" fmla="*/ 141933 h 293235"/>
                <a:gd name="connsiteX2" fmla="*/ 255137 w 340974"/>
                <a:gd name="connsiteY2" fmla="*/ 290608 h 293235"/>
                <a:gd name="connsiteX3" fmla="*/ 255894 w 340974"/>
                <a:gd name="connsiteY3" fmla="*/ 291920 h 293235"/>
                <a:gd name="connsiteX4" fmla="*/ 254380 w 340974"/>
                <a:gd name="connsiteY4" fmla="*/ 291920 h 293235"/>
                <a:gd name="connsiteX5" fmla="*/ 253620 w 340974"/>
                <a:gd name="connsiteY5" fmla="*/ 293235 h 293235"/>
                <a:gd name="connsiteX6" fmla="*/ 252861 w 340974"/>
                <a:gd name="connsiteY6" fmla="*/ 291920 h 293235"/>
                <a:gd name="connsiteX7" fmla="*/ 81186 w 340974"/>
                <a:gd name="connsiteY7" fmla="*/ 291920 h 293235"/>
                <a:gd name="connsiteX8" fmla="*/ 0 w 340974"/>
                <a:gd name="connsiteY8" fmla="*/ 151302 h 293235"/>
                <a:gd name="connsiteX9" fmla="*/ 85837 w 340974"/>
                <a:gd name="connsiteY9" fmla="*/ 2627 h 293235"/>
                <a:gd name="connsiteX10" fmla="*/ 85080 w 340974"/>
                <a:gd name="connsiteY10" fmla="*/ 1315 h 293235"/>
                <a:gd name="connsiteX11" fmla="*/ 86595 w 340974"/>
                <a:gd name="connsiteY11" fmla="*/ 1315 h 293235"/>
                <a:gd name="connsiteX12" fmla="*/ 87354 w 340974"/>
                <a:gd name="connsiteY12" fmla="*/ 0 h 293235"/>
                <a:gd name="connsiteX13" fmla="*/ 88113 w 340974"/>
                <a:gd name="connsiteY13" fmla="*/ 1315 h 293235"/>
                <a:gd name="connsiteX0" fmla="*/ 259788 w 340974"/>
                <a:gd name="connsiteY0" fmla="*/ 1316 h 293235"/>
                <a:gd name="connsiteX1" fmla="*/ 340974 w 340974"/>
                <a:gd name="connsiteY1" fmla="*/ 141933 h 293235"/>
                <a:gd name="connsiteX2" fmla="*/ 255137 w 340974"/>
                <a:gd name="connsiteY2" fmla="*/ 290608 h 293235"/>
                <a:gd name="connsiteX3" fmla="*/ 255894 w 340974"/>
                <a:gd name="connsiteY3" fmla="*/ 291920 h 293235"/>
                <a:gd name="connsiteX4" fmla="*/ 254380 w 340974"/>
                <a:gd name="connsiteY4" fmla="*/ 291920 h 293235"/>
                <a:gd name="connsiteX5" fmla="*/ 253620 w 340974"/>
                <a:gd name="connsiteY5" fmla="*/ 293235 h 293235"/>
                <a:gd name="connsiteX6" fmla="*/ 252861 w 340974"/>
                <a:gd name="connsiteY6" fmla="*/ 291920 h 293235"/>
                <a:gd name="connsiteX7" fmla="*/ 81186 w 340974"/>
                <a:gd name="connsiteY7" fmla="*/ 291920 h 293235"/>
                <a:gd name="connsiteX8" fmla="*/ 0 w 340974"/>
                <a:gd name="connsiteY8" fmla="*/ 151302 h 293235"/>
                <a:gd name="connsiteX9" fmla="*/ 85837 w 340974"/>
                <a:gd name="connsiteY9" fmla="*/ 2627 h 293235"/>
                <a:gd name="connsiteX10" fmla="*/ 85080 w 340974"/>
                <a:gd name="connsiteY10" fmla="*/ 1315 h 293235"/>
                <a:gd name="connsiteX11" fmla="*/ 86595 w 340974"/>
                <a:gd name="connsiteY11" fmla="*/ 1315 h 293235"/>
                <a:gd name="connsiteX12" fmla="*/ 87354 w 340974"/>
                <a:gd name="connsiteY12" fmla="*/ 0 h 293235"/>
                <a:gd name="connsiteX13" fmla="*/ 259788 w 340974"/>
                <a:gd name="connsiteY13" fmla="*/ 1316 h 293235"/>
                <a:gd name="connsiteX0" fmla="*/ 259788 w 340974"/>
                <a:gd name="connsiteY0" fmla="*/ 1 h 291920"/>
                <a:gd name="connsiteX1" fmla="*/ 340974 w 340974"/>
                <a:gd name="connsiteY1" fmla="*/ 140618 h 291920"/>
                <a:gd name="connsiteX2" fmla="*/ 255137 w 340974"/>
                <a:gd name="connsiteY2" fmla="*/ 289293 h 291920"/>
                <a:gd name="connsiteX3" fmla="*/ 255894 w 340974"/>
                <a:gd name="connsiteY3" fmla="*/ 290605 h 291920"/>
                <a:gd name="connsiteX4" fmla="*/ 254380 w 340974"/>
                <a:gd name="connsiteY4" fmla="*/ 290605 h 291920"/>
                <a:gd name="connsiteX5" fmla="*/ 253620 w 340974"/>
                <a:gd name="connsiteY5" fmla="*/ 291920 h 291920"/>
                <a:gd name="connsiteX6" fmla="*/ 252861 w 340974"/>
                <a:gd name="connsiteY6" fmla="*/ 290605 h 291920"/>
                <a:gd name="connsiteX7" fmla="*/ 81186 w 340974"/>
                <a:gd name="connsiteY7" fmla="*/ 290605 h 291920"/>
                <a:gd name="connsiteX8" fmla="*/ 0 w 340974"/>
                <a:gd name="connsiteY8" fmla="*/ 149987 h 291920"/>
                <a:gd name="connsiteX9" fmla="*/ 85837 w 340974"/>
                <a:gd name="connsiteY9" fmla="*/ 1312 h 291920"/>
                <a:gd name="connsiteX10" fmla="*/ 85080 w 340974"/>
                <a:gd name="connsiteY10" fmla="*/ 0 h 291920"/>
                <a:gd name="connsiteX11" fmla="*/ 86595 w 340974"/>
                <a:gd name="connsiteY11" fmla="*/ 0 h 291920"/>
                <a:gd name="connsiteX12" fmla="*/ 259788 w 340974"/>
                <a:gd name="connsiteY12" fmla="*/ 1 h 291920"/>
                <a:gd name="connsiteX0" fmla="*/ 259788 w 340974"/>
                <a:gd name="connsiteY0" fmla="*/ 1 h 291920"/>
                <a:gd name="connsiteX1" fmla="*/ 340974 w 340974"/>
                <a:gd name="connsiteY1" fmla="*/ 140618 h 291920"/>
                <a:gd name="connsiteX2" fmla="*/ 255137 w 340974"/>
                <a:gd name="connsiteY2" fmla="*/ 289293 h 291920"/>
                <a:gd name="connsiteX3" fmla="*/ 255894 w 340974"/>
                <a:gd name="connsiteY3" fmla="*/ 290605 h 291920"/>
                <a:gd name="connsiteX4" fmla="*/ 254380 w 340974"/>
                <a:gd name="connsiteY4" fmla="*/ 290605 h 291920"/>
                <a:gd name="connsiteX5" fmla="*/ 253620 w 340974"/>
                <a:gd name="connsiteY5" fmla="*/ 291920 h 291920"/>
                <a:gd name="connsiteX6" fmla="*/ 252861 w 340974"/>
                <a:gd name="connsiteY6" fmla="*/ 290605 h 291920"/>
                <a:gd name="connsiteX7" fmla="*/ 81186 w 340974"/>
                <a:gd name="connsiteY7" fmla="*/ 290605 h 291920"/>
                <a:gd name="connsiteX8" fmla="*/ 0 w 340974"/>
                <a:gd name="connsiteY8" fmla="*/ 149987 h 291920"/>
                <a:gd name="connsiteX9" fmla="*/ 85837 w 340974"/>
                <a:gd name="connsiteY9" fmla="*/ 1312 h 291920"/>
                <a:gd name="connsiteX10" fmla="*/ 85080 w 340974"/>
                <a:gd name="connsiteY10" fmla="*/ 0 h 291920"/>
                <a:gd name="connsiteX11" fmla="*/ 259788 w 340974"/>
                <a:gd name="connsiteY11" fmla="*/ 1 h 291920"/>
                <a:gd name="connsiteX0" fmla="*/ 259788 w 340974"/>
                <a:gd name="connsiteY0" fmla="*/ 0 h 291919"/>
                <a:gd name="connsiteX1" fmla="*/ 340974 w 340974"/>
                <a:gd name="connsiteY1" fmla="*/ 140617 h 291919"/>
                <a:gd name="connsiteX2" fmla="*/ 255137 w 340974"/>
                <a:gd name="connsiteY2" fmla="*/ 289292 h 291919"/>
                <a:gd name="connsiteX3" fmla="*/ 255894 w 340974"/>
                <a:gd name="connsiteY3" fmla="*/ 290604 h 291919"/>
                <a:gd name="connsiteX4" fmla="*/ 254380 w 340974"/>
                <a:gd name="connsiteY4" fmla="*/ 290604 h 291919"/>
                <a:gd name="connsiteX5" fmla="*/ 253620 w 340974"/>
                <a:gd name="connsiteY5" fmla="*/ 291919 h 291919"/>
                <a:gd name="connsiteX6" fmla="*/ 252861 w 340974"/>
                <a:gd name="connsiteY6" fmla="*/ 290604 h 291919"/>
                <a:gd name="connsiteX7" fmla="*/ 81186 w 340974"/>
                <a:gd name="connsiteY7" fmla="*/ 290604 h 291919"/>
                <a:gd name="connsiteX8" fmla="*/ 0 w 340974"/>
                <a:gd name="connsiteY8" fmla="*/ 149986 h 291919"/>
                <a:gd name="connsiteX9" fmla="*/ 85837 w 340974"/>
                <a:gd name="connsiteY9" fmla="*/ 1311 h 291919"/>
                <a:gd name="connsiteX10" fmla="*/ 259788 w 340974"/>
                <a:gd name="connsiteY10" fmla="*/ 0 h 291919"/>
                <a:gd name="connsiteX0" fmla="*/ 259788 w 340974"/>
                <a:gd name="connsiteY0" fmla="*/ 0 h 291919"/>
                <a:gd name="connsiteX1" fmla="*/ 340974 w 340974"/>
                <a:gd name="connsiteY1" fmla="*/ 140617 h 291919"/>
                <a:gd name="connsiteX2" fmla="*/ 255137 w 340974"/>
                <a:gd name="connsiteY2" fmla="*/ 289292 h 291919"/>
                <a:gd name="connsiteX3" fmla="*/ 255894 w 340974"/>
                <a:gd name="connsiteY3" fmla="*/ 290604 h 291919"/>
                <a:gd name="connsiteX4" fmla="*/ 254380 w 340974"/>
                <a:gd name="connsiteY4" fmla="*/ 290604 h 291919"/>
                <a:gd name="connsiteX5" fmla="*/ 253620 w 340974"/>
                <a:gd name="connsiteY5" fmla="*/ 291919 h 291919"/>
                <a:gd name="connsiteX6" fmla="*/ 81186 w 340974"/>
                <a:gd name="connsiteY6" fmla="*/ 290604 h 291919"/>
                <a:gd name="connsiteX7" fmla="*/ 0 w 340974"/>
                <a:gd name="connsiteY7" fmla="*/ 149986 h 291919"/>
                <a:gd name="connsiteX8" fmla="*/ 85837 w 340974"/>
                <a:gd name="connsiteY8" fmla="*/ 1311 h 291919"/>
                <a:gd name="connsiteX9" fmla="*/ 259788 w 340974"/>
                <a:gd name="connsiteY9" fmla="*/ 0 h 291919"/>
                <a:gd name="connsiteX0" fmla="*/ 259788 w 340974"/>
                <a:gd name="connsiteY0" fmla="*/ 0 h 290604"/>
                <a:gd name="connsiteX1" fmla="*/ 340974 w 340974"/>
                <a:gd name="connsiteY1" fmla="*/ 140617 h 290604"/>
                <a:gd name="connsiteX2" fmla="*/ 255137 w 340974"/>
                <a:gd name="connsiteY2" fmla="*/ 289292 h 290604"/>
                <a:gd name="connsiteX3" fmla="*/ 255894 w 340974"/>
                <a:gd name="connsiteY3" fmla="*/ 290604 h 290604"/>
                <a:gd name="connsiteX4" fmla="*/ 254380 w 340974"/>
                <a:gd name="connsiteY4" fmla="*/ 290604 h 290604"/>
                <a:gd name="connsiteX5" fmla="*/ 81186 w 340974"/>
                <a:gd name="connsiteY5" fmla="*/ 290604 h 290604"/>
                <a:gd name="connsiteX6" fmla="*/ 0 w 340974"/>
                <a:gd name="connsiteY6" fmla="*/ 149986 h 290604"/>
                <a:gd name="connsiteX7" fmla="*/ 85837 w 340974"/>
                <a:gd name="connsiteY7" fmla="*/ 1311 h 290604"/>
                <a:gd name="connsiteX8" fmla="*/ 259788 w 340974"/>
                <a:gd name="connsiteY8" fmla="*/ 0 h 290604"/>
                <a:gd name="connsiteX0" fmla="*/ 259788 w 340974"/>
                <a:gd name="connsiteY0" fmla="*/ 0 h 290604"/>
                <a:gd name="connsiteX1" fmla="*/ 340974 w 340974"/>
                <a:gd name="connsiteY1" fmla="*/ 140617 h 290604"/>
                <a:gd name="connsiteX2" fmla="*/ 255137 w 340974"/>
                <a:gd name="connsiteY2" fmla="*/ 289292 h 290604"/>
                <a:gd name="connsiteX3" fmla="*/ 255894 w 340974"/>
                <a:gd name="connsiteY3" fmla="*/ 290604 h 290604"/>
                <a:gd name="connsiteX4" fmla="*/ 81186 w 340974"/>
                <a:gd name="connsiteY4" fmla="*/ 290604 h 290604"/>
                <a:gd name="connsiteX5" fmla="*/ 0 w 340974"/>
                <a:gd name="connsiteY5" fmla="*/ 149986 h 290604"/>
                <a:gd name="connsiteX6" fmla="*/ 85837 w 340974"/>
                <a:gd name="connsiteY6" fmla="*/ 1311 h 290604"/>
                <a:gd name="connsiteX7" fmla="*/ 259788 w 340974"/>
                <a:gd name="connsiteY7" fmla="*/ 0 h 290604"/>
                <a:gd name="connsiteX0" fmla="*/ 259788 w 340974"/>
                <a:gd name="connsiteY0" fmla="*/ 0 h 290604"/>
                <a:gd name="connsiteX1" fmla="*/ 340974 w 340974"/>
                <a:gd name="connsiteY1" fmla="*/ 140617 h 290604"/>
                <a:gd name="connsiteX2" fmla="*/ 255137 w 340974"/>
                <a:gd name="connsiteY2" fmla="*/ 289292 h 290604"/>
                <a:gd name="connsiteX3" fmla="*/ 81186 w 340974"/>
                <a:gd name="connsiteY3" fmla="*/ 290604 h 290604"/>
                <a:gd name="connsiteX4" fmla="*/ 0 w 340974"/>
                <a:gd name="connsiteY4" fmla="*/ 149986 h 290604"/>
                <a:gd name="connsiteX5" fmla="*/ 85837 w 340974"/>
                <a:gd name="connsiteY5" fmla="*/ 1311 h 290604"/>
                <a:gd name="connsiteX6" fmla="*/ 259788 w 340974"/>
                <a:gd name="connsiteY6" fmla="*/ 0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974" h="290604">
                  <a:moveTo>
                    <a:pt x="259788" y="0"/>
                  </a:moveTo>
                  <a:lnTo>
                    <a:pt x="340974" y="140617"/>
                  </a:lnTo>
                  <a:lnTo>
                    <a:pt x="255137" y="289292"/>
                  </a:lnTo>
                  <a:lnTo>
                    <a:pt x="81186" y="290604"/>
                  </a:lnTo>
                  <a:lnTo>
                    <a:pt x="0" y="149986"/>
                  </a:lnTo>
                  <a:lnTo>
                    <a:pt x="85837" y="1311"/>
                  </a:lnTo>
                  <a:lnTo>
                    <a:pt x="259788" y="0"/>
                  </a:lnTo>
                  <a:close/>
                </a:path>
              </a:pathLst>
            </a:custGeom>
            <a:grpFill/>
            <a:ln w="127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30" name="Oval 29"/>
            <p:cNvSpPr/>
            <p:nvPr/>
          </p:nvSpPr>
          <p:spPr>
            <a:xfrm rot="5400000">
              <a:off x="3800169" y="3502922"/>
              <a:ext cx="81417" cy="81417"/>
            </a:xfrm>
            <a:prstGeom prst="ellipse">
              <a:avLst/>
            </a:prstGeom>
            <a:grpFill/>
            <a:ln w="127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cxnSp>
          <p:nvCxnSpPr>
            <p:cNvPr id="31" name="Straight Connector 30"/>
            <p:cNvCxnSpPr/>
            <p:nvPr/>
          </p:nvCxnSpPr>
          <p:spPr>
            <a:xfrm flipV="1">
              <a:off x="3942477" y="3343275"/>
              <a:ext cx="82062" cy="85490"/>
            </a:xfrm>
            <a:prstGeom prst="line">
              <a:avLst/>
            </a:prstGeom>
            <a:grpFill/>
            <a:ln w="12700" cap="rnd">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854450" y="3523602"/>
              <a:ext cx="121490" cy="19068"/>
            </a:xfrm>
            <a:prstGeom prst="line">
              <a:avLst/>
            </a:prstGeom>
            <a:grpFill/>
            <a:ln w="12700" cap="rnd">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3647814" y="3754857"/>
              <a:ext cx="171055" cy="167246"/>
              <a:chOff x="4105013" y="3773907"/>
              <a:chExt cx="171055" cy="167246"/>
            </a:xfrm>
            <a:grpFill/>
          </p:grpSpPr>
          <p:sp>
            <p:nvSpPr>
              <p:cNvPr id="38" name="Rectangle 37"/>
              <p:cNvSpPr/>
              <p:nvPr/>
            </p:nvSpPr>
            <p:spPr>
              <a:xfrm rot="8100000">
                <a:off x="4216956" y="3882041"/>
                <a:ext cx="59112" cy="59112"/>
              </a:xfrm>
              <a:prstGeom prst="rect">
                <a:avLst/>
              </a:prstGeom>
              <a:grpFill/>
              <a:ln w="127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39" name="Freeform 38"/>
              <p:cNvSpPr/>
              <p:nvPr/>
            </p:nvSpPr>
            <p:spPr>
              <a:xfrm rot="19800000" flipH="1" flipV="1">
                <a:off x="4105013" y="3773907"/>
                <a:ext cx="80697" cy="68777"/>
              </a:xfrm>
              <a:custGeom>
                <a:avLst/>
                <a:gdLst>
                  <a:gd name="connsiteX0" fmla="*/ 259788 w 340974"/>
                  <a:gd name="connsiteY0" fmla="*/ 1316 h 293235"/>
                  <a:gd name="connsiteX1" fmla="*/ 340974 w 340974"/>
                  <a:gd name="connsiteY1" fmla="*/ 141933 h 293235"/>
                  <a:gd name="connsiteX2" fmla="*/ 255137 w 340974"/>
                  <a:gd name="connsiteY2" fmla="*/ 290608 h 293235"/>
                  <a:gd name="connsiteX3" fmla="*/ 255894 w 340974"/>
                  <a:gd name="connsiteY3" fmla="*/ 291920 h 293235"/>
                  <a:gd name="connsiteX4" fmla="*/ 254380 w 340974"/>
                  <a:gd name="connsiteY4" fmla="*/ 291920 h 293235"/>
                  <a:gd name="connsiteX5" fmla="*/ 253620 w 340974"/>
                  <a:gd name="connsiteY5" fmla="*/ 293235 h 293235"/>
                  <a:gd name="connsiteX6" fmla="*/ 252861 w 340974"/>
                  <a:gd name="connsiteY6" fmla="*/ 291920 h 293235"/>
                  <a:gd name="connsiteX7" fmla="*/ 81186 w 340974"/>
                  <a:gd name="connsiteY7" fmla="*/ 291920 h 293235"/>
                  <a:gd name="connsiteX8" fmla="*/ 0 w 340974"/>
                  <a:gd name="connsiteY8" fmla="*/ 151302 h 293235"/>
                  <a:gd name="connsiteX9" fmla="*/ 85837 w 340974"/>
                  <a:gd name="connsiteY9" fmla="*/ 2627 h 293235"/>
                  <a:gd name="connsiteX10" fmla="*/ 85080 w 340974"/>
                  <a:gd name="connsiteY10" fmla="*/ 1315 h 293235"/>
                  <a:gd name="connsiteX11" fmla="*/ 86595 w 340974"/>
                  <a:gd name="connsiteY11" fmla="*/ 1315 h 293235"/>
                  <a:gd name="connsiteX12" fmla="*/ 87354 w 340974"/>
                  <a:gd name="connsiteY12" fmla="*/ 0 h 293235"/>
                  <a:gd name="connsiteX13" fmla="*/ 88113 w 340974"/>
                  <a:gd name="connsiteY13" fmla="*/ 1315 h 293235"/>
                  <a:gd name="connsiteX0" fmla="*/ 259788 w 340974"/>
                  <a:gd name="connsiteY0" fmla="*/ 1316 h 293235"/>
                  <a:gd name="connsiteX1" fmla="*/ 340974 w 340974"/>
                  <a:gd name="connsiteY1" fmla="*/ 141933 h 293235"/>
                  <a:gd name="connsiteX2" fmla="*/ 255137 w 340974"/>
                  <a:gd name="connsiteY2" fmla="*/ 290608 h 293235"/>
                  <a:gd name="connsiteX3" fmla="*/ 255894 w 340974"/>
                  <a:gd name="connsiteY3" fmla="*/ 291920 h 293235"/>
                  <a:gd name="connsiteX4" fmla="*/ 254380 w 340974"/>
                  <a:gd name="connsiteY4" fmla="*/ 291920 h 293235"/>
                  <a:gd name="connsiteX5" fmla="*/ 253620 w 340974"/>
                  <a:gd name="connsiteY5" fmla="*/ 293235 h 293235"/>
                  <a:gd name="connsiteX6" fmla="*/ 252861 w 340974"/>
                  <a:gd name="connsiteY6" fmla="*/ 291920 h 293235"/>
                  <a:gd name="connsiteX7" fmla="*/ 81186 w 340974"/>
                  <a:gd name="connsiteY7" fmla="*/ 291920 h 293235"/>
                  <a:gd name="connsiteX8" fmla="*/ 0 w 340974"/>
                  <a:gd name="connsiteY8" fmla="*/ 151302 h 293235"/>
                  <a:gd name="connsiteX9" fmla="*/ 85837 w 340974"/>
                  <a:gd name="connsiteY9" fmla="*/ 2627 h 293235"/>
                  <a:gd name="connsiteX10" fmla="*/ 85080 w 340974"/>
                  <a:gd name="connsiteY10" fmla="*/ 1315 h 293235"/>
                  <a:gd name="connsiteX11" fmla="*/ 86595 w 340974"/>
                  <a:gd name="connsiteY11" fmla="*/ 1315 h 293235"/>
                  <a:gd name="connsiteX12" fmla="*/ 87354 w 340974"/>
                  <a:gd name="connsiteY12" fmla="*/ 0 h 293235"/>
                  <a:gd name="connsiteX13" fmla="*/ 259788 w 340974"/>
                  <a:gd name="connsiteY13" fmla="*/ 1316 h 293235"/>
                  <a:gd name="connsiteX0" fmla="*/ 259788 w 340974"/>
                  <a:gd name="connsiteY0" fmla="*/ 1 h 291920"/>
                  <a:gd name="connsiteX1" fmla="*/ 340974 w 340974"/>
                  <a:gd name="connsiteY1" fmla="*/ 140618 h 291920"/>
                  <a:gd name="connsiteX2" fmla="*/ 255137 w 340974"/>
                  <a:gd name="connsiteY2" fmla="*/ 289293 h 291920"/>
                  <a:gd name="connsiteX3" fmla="*/ 255894 w 340974"/>
                  <a:gd name="connsiteY3" fmla="*/ 290605 h 291920"/>
                  <a:gd name="connsiteX4" fmla="*/ 254380 w 340974"/>
                  <a:gd name="connsiteY4" fmla="*/ 290605 h 291920"/>
                  <a:gd name="connsiteX5" fmla="*/ 253620 w 340974"/>
                  <a:gd name="connsiteY5" fmla="*/ 291920 h 291920"/>
                  <a:gd name="connsiteX6" fmla="*/ 252861 w 340974"/>
                  <a:gd name="connsiteY6" fmla="*/ 290605 h 291920"/>
                  <a:gd name="connsiteX7" fmla="*/ 81186 w 340974"/>
                  <a:gd name="connsiteY7" fmla="*/ 290605 h 291920"/>
                  <a:gd name="connsiteX8" fmla="*/ 0 w 340974"/>
                  <a:gd name="connsiteY8" fmla="*/ 149987 h 291920"/>
                  <a:gd name="connsiteX9" fmla="*/ 85837 w 340974"/>
                  <a:gd name="connsiteY9" fmla="*/ 1312 h 291920"/>
                  <a:gd name="connsiteX10" fmla="*/ 85080 w 340974"/>
                  <a:gd name="connsiteY10" fmla="*/ 0 h 291920"/>
                  <a:gd name="connsiteX11" fmla="*/ 86595 w 340974"/>
                  <a:gd name="connsiteY11" fmla="*/ 0 h 291920"/>
                  <a:gd name="connsiteX12" fmla="*/ 259788 w 340974"/>
                  <a:gd name="connsiteY12" fmla="*/ 1 h 291920"/>
                  <a:gd name="connsiteX0" fmla="*/ 259788 w 340974"/>
                  <a:gd name="connsiteY0" fmla="*/ 1 h 291920"/>
                  <a:gd name="connsiteX1" fmla="*/ 340974 w 340974"/>
                  <a:gd name="connsiteY1" fmla="*/ 140618 h 291920"/>
                  <a:gd name="connsiteX2" fmla="*/ 255137 w 340974"/>
                  <a:gd name="connsiteY2" fmla="*/ 289293 h 291920"/>
                  <a:gd name="connsiteX3" fmla="*/ 255894 w 340974"/>
                  <a:gd name="connsiteY3" fmla="*/ 290605 h 291920"/>
                  <a:gd name="connsiteX4" fmla="*/ 254380 w 340974"/>
                  <a:gd name="connsiteY4" fmla="*/ 290605 h 291920"/>
                  <a:gd name="connsiteX5" fmla="*/ 253620 w 340974"/>
                  <a:gd name="connsiteY5" fmla="*/ 291920 h 291920"/>
                  <a:gd name="connsiteX6" fmla="*/ 252861 w 340974"/>
                  <a:gd name="connsiteY6" fmla="*/ 290605 h 291920"/>
                  <a:gd name="connsiteX7" fmla="*/ 81186 w 340974"/>
                  <a:gd name="connsiteY7" fmla="*/ 290605 h 291920"/>
                  <a:gd name="connsiteX8" fmla="*/ 0 w 340974"/>
                  <a:gd name="connsiteY8" fmla="*/ 149987 h 291920"/>
                  <a:gd name="connsiteX9" fmla="*/ 85837 w 340974"/>
                  <a:gd name="connsiteY9" fmla="*/ 1312 h 291920"/>
                  <a:gd name="connsiteX10" fmla="*/ 85080 w 340974"/>
                  <a:gd name="connsiteY10" fmla="*/ 0 h 291920"/>
                  <a:gd name="connsiteX11" fmla="*/ 259788 w 340974"/>
                  <a:gd name="connsiteY11" fmla="*/ 1 h 291920"/>
                  <a:gd name="connsiteX0" fmla="*/ 259788 w 340974"/>
                  <a:gd name="connsiteY0" fmla="*/ 0 h 291919"/>
                  <a:gd name="connsiteX1" fmla="*/ 340974 w 340974"/>
                  <a:gd name="connsiteY1" fmla="*/ 140617 h 291919"/>
                  <a:gd name="connsiteX2" fmla="*/ 255137 w 340974"/>
                  <a:gd name="connsiteY2" fmla="*/ 289292 h 291919"/>
                  <a:gd name="connsiteX3" fmla="*/ 255894 w 340974"/>
                  <a:gd name="connsiteY3" fmla="*/ 290604 h 291919"/>
                  <a:gd name="connsiteX4" fmla="*/ 254380 w 340974"/>
                  <a:gd name="connsiteY4" fmla="*/ 290604 h 291919"/>
                  <a:gd name="connsiteX5" fmla="*/ 253620 w 340974"/>
                  <a:gd name="connsiteY5" fmla="*/ 291919 h 291919"/>
                  <a:gd name="connsiteX6" fmla="*/ 252861 w 340974"/>
                  <a:gd name="connsiteY6" fmla="*/ 290604 h 291919"/>
                  <a:gd name="connsiteX7" fmla="*/ 81186 w 340974"/>
                  <a:gd name="connsiteY7" fmla="*/ 290604 h 291919"/>
                  <a:gd name="connsiteX8" fmla="*/ 0 w 340974"/>
                  <a:gd name="connsiteY8" fmla="*/ 149986 h 291919"/>
                  <a:gd name="connsiteX9" fmla="*/ 85837 w 340974"/>
                  <a:gd name="connsiteY9" fmla="*/ 1311 h 291919"/>
                  <a:gd name="connsiteX10" fmla="*/ 259788 w 340974"/>
                  <a:gd name="connsiteY10" fmla="*/ 0 h 291919"/>
                  <a:gd name="connsiteX0" fmla="*/ 259788 w 340974"/>
                  <a:gd name="connsiteY0" fmla="*/ 0 h 291919"/>
                  <a:gd name="connsiteX1" fmla="*/ 340974 w 340974"/>
                  <a:gd name="connsiteY1" fmla="*/ 140617 h 291919"/>
                  <a:gd name="connsiteX2" fmla="*/ 255137 w 340974"/>
                  <a:gd name="connsiteY2" fmla="*/ 289292 h 291919"/>
                  <a:gd name="connsiteX3" fmla="*/ 255894 w 340974"/>
                  <a:gd name="connsiteY3" fmla="*/ 290604 h 291919"/>
                  <a:gd name="connsiteX4" fmla="*/ 254380 w 340974"/>
                  <a:gd name="connsiteY4" fmla="*/ 290604 h 291919"/>
                  <a:gd name="connsiteX5" fmla="*/ 253620 w 340974"/>
                  <a:gd name="connsiteY5" fmla="*/ 291919 h 291919"/>
                  <a:gd name="connsiteX6" fmla="*/ 81186 w 340974"/>
                  <a:gd name="connsiteY6" fmla="*/ 290604 h 291919"/>
                  <a:gd name="connsiteX7" fmla="*/ 0 w 340974"/>
                  <a:gd name="connsiteY7" fmla="*/ 149986 h 291919"/>
                  <a:gd name="connsiteX8" fmla="*/ 85837 w 340974"/>
                  <a:gd name="connsiteY8" fmla="*/ 1311 h 291919"/>
                  <a:gd name="connsiteX9" fmla="*/ 259788 w 340974"/>
                  <a:gd name="connsiteY9" fmla="*/ 0 h 291919"/>
                  <a:gd name="connsiteX0" fmla="*/ 259788 w 340974"/>
                  <a:gd name="connsiteY0" fmla="*/ 0 h 290604"/>
                  <a:gd name="connsiteX1" fmla="*/ 340974 w 340974"/>
                  <a:gd name="connsiteY1" fmla="*/ 140617 h 290604"/>
                  <a:gd name="connsiteX2" fmla="*/ 255137 w 340974"/>
                  <a:gd name="connsiteY2" fmla="*/ 289292 h 290604"/>
                  <a:gd name="connsiteX3" fmla="*/ 255894 w 340974"/>
                  <a:gd name="connsiteY3" fmla="*/ 290604 h 290604"/>
                  <a:gd name="connsiteX4" fmla="*/ 254380 w 340974"/>
                  <a:gd name="connsiteY4" fmla="*/ 290604 h 290604"/>
                  <a:gd name="connsiteX5" fmla="*/ 81186 w 340974"/>
                  <a:gd name="connsiteY5" fmla="*/ 290604 h 290604"/>
                  <a:gd name="connsiteX6" fmla="*/ 0 w 340974"/>
                  <a:gd name="connsiteY6" fmla="*/ 149986 h 290604"/>
                  <a:gd name="connsiteX7" fmla="*/ 85837 w 340974"/>
                  <a:gd name="connsiteY7" fmla="*/ 1311 h 290604"/>
                  <a:gd name="connsiteX8" fmla="*/ 259788 w 340974"/>
                  <a:gd name="connsiteY8" fmla="*/ 0 h 290604"/>
                  <a:gd name="connsiteX0" fmla="*/ 259788 w 340974"/>
                  <a:gd name="connsiteY0" fmla="*/ 0 h 290604"/>
                  <a:gd name="connsiteX1" fmla="*/ 340974 w 340974"/>
                  <a:gd name="connsiteY1" fmla="*/ 140617 h 290604"/>
                  <a:gd name="connsiteX2" fmla="*/ 255137 w 340974"/>
                  <a:gd name="connsiteY2" fmla="*/ 289292 h 290604"/>
                  <a:gd name="connsiteX3" fmla="*/ 255894 w 340974"/>
                  <a:gd name="connsiteY3" fmla="*/ 290604 h 290604"/>
                  <a:gd name="connsiteX4" fmla="*/ 81186 w 340974"/>
                  <a:gd name="connsiteY4" fmla="*/ 290604 h 290604"/>
                  <a:gd name="connsiteX5" fmla="*/ 0 w 340974"/>
                  <a:gd name="connsiteY5" fmla="*/ 149986 h 290604"/>
                  <a:gd name="connsiteX6" fmla="*/ 85837 w 340974"/>
                  <a:gd name="connsiteY6" fmla="*/ 1311 h 290604"/>
                  <a:gd name="connsiteX7" fmla="*/ 259788 w 340974"/>
                  <a:gd name="connsiteY7" fmla="*/ 0 h 290604"/>
                  <a:gd name="connsiteX0" fmla="*/ 259788 w 340974"/>
                  <a:gd name="connsiteY0" fmla="*/ 0 h 290604"/>
                  <a:gd name="connsiteX1" fmla="*/ 340974 w 340974"/>
                  <a:gd name="connsiteY1" fmla="*/ 140617 h 290604"/>
                  <a:gd name="connsiteX2" fmla="*/ 255137 w 340974"/>
                  <a:gd name="connsiteY2" fmla="*/ 289292 h 290604"/>
                  <a:gd name="connsiteX3" fmla="*/ 81186 w 340974"/>
                  <a:gd name="connsiteY3" fmla="*/ 290604 h 290604"/>
                  <a:gd name="connsiteX4" fmla="*/ 0 w 340974"/>
                  <a:gd name="connsiteY4" fmla="*/ 149986 h 290604"/>
                  <a:gd name="connsiteX5" fmla="*/ 85837 w 340974"/>
                  <a:gd name="connsiteY5" fmla="*/ 1311 h 290604"/>
                  <a:gd name="connsiteX6" fmla="*/ 259788 w 340974"/>
                  <a:gd name="connsiteY6" fmla="*/ 0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974" h="290604">
                    <a:moveTo>
                      <a:pt x="259788" y="0"/>
                    </a:moveTo>
                    <a:lnTo>
                      <a:pt x="340974" y="140617"/>
                    </a:lnTo>
                    <a:lnTo>
                      <a:pt x="255137" y="289292"/>
                    </a:lnTo>
                    <a:lnTo>
                      <a:pt x="81186" y="290604"/>
                    </a:lnTo>
                    <a:lnTo>
                      <a:pt x="0" y="149986"/>
                    </a:lnTo>
                    <a:lnTo>
                      <a:pt x="85837" y="1311"/>
                    </a:lnTo>
                    <a:lnTo>
                      <a:pt x="259788" y="0"/>
                    </a:lnTo>
                    <a:close/>
                  </a:path>
                </a:pathLst>
              </a:custGeom>
              <a:grpFill/>
              <a:ln w="127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cxnSp>
            <p:nvCxnSpPr>
              <p:cNvPr id="40" name="Straight Connector 39"/>
              <p:cNvCxnSpPr/>
              <p:nvPr/>
            </p:nvCxnSpPr>
            <p:spPr>
              <a:xfrm rot="5400000" flipH="1">
                <a:off x="4214051" y="3837207"/>
                <a:ext cx="101003" cy="0"/>
              </a:xfrm>
              <a:prstGeom prst="line">
                <a:avLst/>
              </a:prstGeom>
              <a:grpFill/>
              <a:ln w="12700" cap="rnd">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4221849" y="3751983"/>
                <a:ext cx="0" cy="79022"/>
              </a:xfrm>
              <a:prstGeom prst="line">
                <a:avLst/>
              </a:prstGeom>
              <a:grpFill/>
              <a:ln w="12700" cap="rnd">
                <a:solidFill>
                  <a:schemeClr val="bg1"/>
                </a:solidFill>
                <a:prstDash val="solid"/>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rot="8100000">
              <a:off x="4154264" y="3524824"/>
              <a:ext cx="59112" cy="59112"/>
            </a:xfrm>
            <a:prstGeom prst="rect">
              <a:avLst/>
            </a:prstGeom>
            <a:grpFill/>
            <a:ln w="127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35" name="Freeform 34"/>
            <p:cNvSpPr/>
            <p:nvPr/>
          </p:nvSpPr>
          <p:spPr>
            <a:xfrm rot="19800000" flipH="1" flipV="1">
              <a:off x="4118948" y="3403920"/>
              <a:ext cx="80697" cy="68777"/>
            </a:xfrm>
            <a:custGeom>
              <a:avLst/>
              <a:gdLst>
                <a:gd name="connsiteX0" fmla="*/ 259788 w 340974"/>
                <a:gd name="connsiteY0" fmla="*/ 1316 h 293235"/>
                <a:gd name="connsiteX1" fmla="*/ 340974 w 340974"/>
                <a:gd name="connsiteY1" fmla="*/ 141933 h 293235"/>
                <a:gd name="connsiteX2" fmla="*/ 255137 w 340974"/>
                <a:gd name="connsiteY2" fmla="*/ 290608 h 293235"/>
                <a:gd name="connsiteX3" fmla="*/ 255894 w 340974"/>
                <a:gd name="connsiteY3" fmla="*/ 291920 h 293235"/>
                <a:gd name="connsiteX4" fmla="*/ 254380 w 340974"/>
                <a:gd name="connsiteY4" fmla="*/ 291920 h 293235"/>
                <a:gd name="connsiteX5" fmla="*/ 253620 w 340974"/>
                <a:gd name="connsiteY5" fmla="*/ 293235 h 293235"/>
                <a:gd name="connsiteX6" fmla="*/ 252861 w 340974"/>
                <a:gd name="connsiteY6" fmla="*/ 291920 h 293235"/>
                <a:gd name="connsiteX7" fmla="*/ 81186 w 340974"/>
                <a:gd name="connsiteY7" fmla="*/ 291920 h 293235"/>
                <a:gd name="connsiteX8" fmla="*/ 0 w 340974"/>
                <a:gd name="connsiteY8" fmla="*/ 151302 h 293235"/>
                <a:gd name="connsiteX9" fmla="*/ 85837 w 340974"/>
                <a:gd name="connsiteY9" fmla="*/ 2627 h 293235"/>
                <a:gd name="connsiteX10" fmla="*/ 85080 w 340974"/>
                <a:gd name="connsiteY10" fmla="*/ 1315 h 293235"/>
                <a:gd name="connsiteX11" fmla="*/ 86595 w 340974"/>
                <a:gd name="connsiteY11" fmla="*/ 1315 h 293235"/>
                <a:gd name="connsiteX12" fmla="*/ 87354 w 340974"/>
                <a:gd name="connsiteY12" fmla="*/ 0 h 293235"/>
                <a:gd name="connsiteX13" fmla="*/ 88113 w 340974"/>
                <a:gd name="connsiteY13" fmla="*/ 1315 h 293235"/>
                <a:gd name="connsiteX0" fmla="*/ 259788 w 340974"/>
                <a:gd name="connsiteY0" fmla="*/ 1316 h 293235"/>
                <a:gd name="connsiteX1" fmla="*/ 340974 w 340974"/>
                <a:gd name="connsiteY1" fmla="*/ 141933 h 293235"/>
                <a:gd name="connsiteX2" fmla="*/ 255137 w 340974"/>
                <a:gd name="connsiteY2" fmla="*/ 290608 h 293235"/>
                <a:gd name="connsiteX3" fmla="*/ 255894 w 340974"/>
                <a:gd name="connsiteY3" fmla="*/ 291920 h 293235"/>
                <a:gd name="connsiteX4" fmla="*/ 254380 w 340974"/>
                <a:gd name="connsiteY4" fmla="*/ 291920 h 293235"/>
                <a:gd name="connsiteX5" fmla="*/ 253620 w 340974"/>
                <a:gd name="connsiteY5" fmla="*/ 293235 h 293235"/>
                <a:gd name="connsiteX6" fmla="*/ 252861 w 340974"/>
                <a:gd name="connsiteY6" fmla="*/ 291920 h 293235"/>
                <a:gd name="connsiteX7" fmla="*/ 81186 w 340974"/>
                <a:gd name="connsiteY7" fmla="*/ 291920 h 293235"/>
                <a:gd name="connsiteX8" fmla="*/ 0 w 340974"/>
                <a:gd name="connsiteY8" fmla="*/ 151302 h 293235"/>
                <a:gd name="connsiteX9" fmla="*/ 85837 w 340974"/>
                <a:gd name="connsiteY9" fmla="*/ 2627 h 293235"/>
                <a:gd name="connsiteX10" fmla="*/ 85080 w 340974"/>
                <a:gd name="connsiteY10" fmla="*/ 1315 h 293235"/>
                <a:gd name="connsiteX11" fmla="*/ 86595 w 340974"/>
                <a:gd name="connsiteY11" fmla="*/ 1315 h 293235"/>
                <a:gd name="connsiteX12" fmla="*/ 87354 w 340974"/>
                <a:gd name="connsiteY12" fmla="*/ 0 h 293235"/>
                <a:gd name="connsiteX13" fmla="*/ 259788 w 340974"/>
                <a:gd name="connsiteY13" fmla="*/ 1316 h 293235"/>
                <a:gd name="connsiteX0" fmla="*/ 259788 w 340974"/>
                <a:gd name="connsiteY0" fmla="*/ 1 h 291920"/>
                <a:gd name="connsiteX1" fmla="*/ 340974 w 340974"/>
                <a:gd name="connsiteY1" fmla="*/ 140618 h 291920"/>
                <a:gd name="connsiteX2" fmla="*/ 255137 w 340974"/>
                <a:gd name="connsiteY2" fmla="*/ 289293 h 291920"/>
                <a:gd name="connsiteX3" fmla="*/ 255894 w 340974"/>
                <a:gd name="connsiteY3" fmla="*/ 290605 h 291920"/>
                <a:gd name="connsiteX4" fmla="*/ 254380 w 340974"/>
                <a:gd name="connsiteY4" fmla="*/ 290605 h 291920"/>
                <a:gd name="connsiteX5" fmla="*/ 253620 w 340974"/>
                <a:gd name="connsiteY5" fmla="*/ 291920 h 291920"/>
                <a:gd name="connsiteX6" fmla="*/ 252861 w 340974"/>
                <a:gd name="connsiteY6" fmla="*/ 290605 h 291920"/>
                <a:gd name="connsiteX7" fmla="*/ 81186 w 340974"/>
                <a:gd name="connsiteY7" fmla="*/ 290605 h 291920"/>
                <a:gd name="connsiteX8" fmla="*/ 0 w 340974"/>
                <a:gd name="connsiteY8" fmla="*/ 149987 h 291920"/>
                <a:gd name="connsiteX9" fmla="*/ 85837 w 340974"/>
                <a:gd name="connsiteY9" fmla="*/ 1312 h 291920"/>
                <a:gd name="connsiteX10" fmla="*/ 85080 w 340974"/>
                <a:gd name="connsiteY10" fmla="*/ 0 h 291920"/>
                <a:gd name="connsiteX11" fmla="*/ 86595 w 340974"/>
                <a:gd name="connsiteY11" fmla="*/ 0 h 291920"/>
                <a:gd name="connsiteX12" fmla="*/ 259788 w 340974"/>
                <a:gd name="connsiteY12" fmla="*/ 1 h 291920"/>
                <a:gd name="connsiteX0" fmla="*/ 259788 w 340974"/>
                <a:gd name="connsiteY0" fmla="*/ 1 h 291920"/>
                <a:gd name="connsiteX1" fmla="*/ 340974 w 340974"/>
                <a:gd name="connsiteY1" fmla="*/ 140618 h 291920"/>
                <a:gd name="connsiteX2" fmla="*/ 255137 w 340974"/>
                <a:gd name="connsiteY2" fmla="*/ 289293 h 291920"/>
                <a:gd name="connsiteX3" fmla="*/ 255894 w 340974"/>
                <a:gd name="connsiteY3" fmla="*/ 290605 h 291920"/>
                <a:gd name="connsiteX4" fmla="*/ 254380 w 340974"/>
                <a:gd name="connsiteY4" fmla="*/ 290605 h 291920"/>
                <a:gd name="connsiteX5" fmla="*/ 253620 w 340974"/>
                <a:gd name="connsiteY5" fmla="*/ 291920 h 291920"/>
                <a:gd name="connsiteX6" fmla="*/ 252861 w 340974"/>
                <a:gd name="connsiteY6" fmla="*/ 290605 h 291920"/>
                <a:gd name="connsiteX7" fmla="*/ 81186 w 340974"/>
                <a:gd name="connsiteY7" fmla="*/ 290605 h 291920"/>
                <a:gd name="connsiteX8" fmla="*/ 0 w 340974"/>
                <a:gd name="connsiteY8" fmla="*/ 149987 h 291920"/>
                <a:gd name="connsiteX9" fmla="*/ 85837 w 340974"/>
                <a:gd name="connsiteY9" fmla="*/ 1312 h 291920"/>
                <a:gd name="connsiteX10" fmla="*/ 85080 w 340974"/>
                <a:gd name="connsiteY10" fmla="*/ 0 h 291920"/>
                <a:gd name="connsiteX11" fmla="*/ 259788 w 340974"/>
                <a:gd name="connsiteY11" fmla="*/ 1 h 291920"/>
                <a:gd name="connsiteX0" fmla="*/ 259788 w 340974"/>
                <a:gd name="connsiteY0" fmla="*/ 0 h 291919"/>
                <a:gd name="connsiteX1" fmla="*/ 340974 w 340974"/>
                <a:gd name="connsiteY1" fmla="*/ 140617 h 291919"/>
                <a:gd name="connsiteX2" fmla="*/ 255137 w 340974"/>
                <a:gd name="connsiteY2" fmla="*/ 289292 h 291919"/>
                <a:gd name="connsiteX3" fmla="*/ 255894 w 340974"/>
                <a:gd name="connsiteY3" fmla="*/ 290604 h 291919"/>
                <a:gd name="connsiteX4" fmla="*/ 254380 w 340974"/>
                <a:gd name="connsiteY4" fmla="*/ 290604 h 291919"/>
                <a:gd name="connsiteX5" fmla="*/ 253620 w 340974"/>
                <a:gd name="connsiteY5" fmla="*/ 291919 h 291919"/>
                <a:gd name="connsiteX6" fmla="*/ 252861 w 340974"/>
                <a:gd name="connsiteY6" fmla="*/ 290604 h 291919"/>
                <a:gd name="connsiteX7" fmla="*/ 81186 w 340974"/>
                <a:gd name="connsiteY7" fmla="*/ 290604 h 291919"/>
                <a:gd name="connsiteX8" fmla="*/ 0 w 340974"/>
                <a:gd name="connsiteY8" fmla="*/ 149986 h 291919"/>
                <a:gd name="connsiteX9" fmla="*/ 85837 w 340974"/>
                <a:gd name="connsiteY9" fmla="*/ 1311 h 291919"/>
                <a:gd name="connsiteX10" fmla="*/ 259788 w 340974"/>
                <a:gd name="connsiteY10" fmla="*/ 0 h 291919"/>
                <a:gd name="connsiteX0" fmla="*/ 259788 w 340974"/>
                <a:gd name="connsiteY0" fmla="*/ 0 h 291919"/>
                <a:gd name="connsiteX1" fmla="*/ 340974 w 340974"/>
                <a:gd name="connsiteY1" fmla="*/ 140617 h 291919"/>
                <a:gd name="connsiteX2" fmla="*/ 255137 w 340974"/>
                <a:gd name="connsiteY2" fmla="*/ 289292 h 291919"/>
                <a:gd name="connsiteX3" fmla="*/ 255894 w 340974"/>
                <a:gd name="connsiteY3" fmla="*/ 290604 h 291919"/>
                <a:gd name="connsiteX4" fmla="*/ 254380 w 340974"/>
                <a:gd name="connsiteY4" fmla="*/ 290604 h 291919"/>
                <a:gd name="connsiteX5" fmla="*/ 253620 w 340974"/>
                <a:gd name="connsiteY5" fmla="*/ 291919 h 291919"/>
                <a:gd name="connsiteX6" fmla="*/ 81186 w 340974"/>
                <a:gd name="connsiteY6" fmla="*/ 290604 h 291919"/>
                <a:gd name="connsiteX7" fmla="*/ 0 w 340974"/>
                <a:gd name="connsiteY7" fmla="*/ 149986 h 291919"/>
                <a:gd name="connsiteX8" fmla="*/ 85837 w 340974"/>
                <a:gd name="connsiteY8" fmla="*/ 1311 h 291919"/>
                <a:gd name="connsiteX9" fmla="*/ 259788 w 340974"/>
                <a:gd name="connsiteY9" fmla="*/ 0 h 291919"/>
                <a:gd name="connsiteX0" fmla="*/ 259788 w 340974"/>
                <a:gd name="connsiteY0" fmla="*/ 0 h 290604"/>
                <a:gd name="connsiteX1" fmla="*/ 340974 w 340974"/>
                <a:gd name="connsiteY1" fmla="*/ 140617 h 290604"/>
                <a:gd name="connsiteX2" fmla="*/ 255137 w 340974"/>
                <a:gd name="connsiteY2" fmla="*/ 289292 h 290604"/>
                <a:gd name="connsiteX3" fmla="*/ 255894 w 340974"/>
                <a:gd name="connsiteY3" fmla="*/ 290604 h 290604"/>
                <a:gd name="connsiteX4" fmla="*/ 254380 w 340974"/>
                <a:gd name="connsiteY4" fmla="*/ 290604 h 290604"/>
                <a:gd name="connsiteX5" fmla="*/ 81186 w 340974"/>
                <a:gd name="connsiteY5" fmla="*/ 290604 h 290604"/>
                <a:gd name="connsiteX6" fmla="*/ 0 w 340974"/>
                <a:gd name="connsiteY6" fmla="*/ 149986 h 290604"/>
                <a:gd name="connsiteX7" fmla="*/ 85837 w 340974"/>
                <a:gd name="connsiteY7" fmla="*/ 1311 h 290604"/>
                <a:gd name="connsiteX8" fmla="*/ 259788 w 340974"/>
                <a:gd name="connsiteY8" fmla="*/ 0 h 290604"/>
                <a:gd name="connsiteX0" fmla="*/ 259788 w 340974"/>
                <a:gd name="connsiteY0" fmla="*/ 0 h 290604"/>
                <a:gd name="connsiteX1" fmla="*/ 340974 w 340974"/>
                <a:gd name="connsiteY1" fmla="*/ 140617 h 290604"/>
                <a:gd name="connsiteX2" fmla="*/ 255137 w 340974"/>
                <a:gd name="connsiteY2" fmla="*/ 289292 h 290604"/>
                <a:gd name="connsiteX3" fmla="*/ 255894 w 340974"/>
                <a:gd name="connsiteY3" fmla="*/ 290604 h 290604"/>
                <a:gd name="connsiteX4" fmla="*/ 81186 w 340974"/>
                <a:gd name="connsiteY4" fmla="*/ 290604 h 290604"/>
                <a:gd name="connsiteX5" fmla="*/ 0 w 340974"/>
                <a:gd name="connsiteY5" fmla="*/ 149986 h 290604"/>
                <a:gd name="connsiteX6" fmla="*/ 85837 w 340974"/>
                <a:gd name="connsiteY6" fmla="*/ 1311 h 290604"/>
                <a:gd name="connsiteX7" fmla="*/ 259788 w 340974"/>
                <a:gd name="connsiteY7" fmla="*/ 0 h 290604"/>
                <a:gd name="connsiteX0" fmla="*/ 259788 w 340974"/>
                <a:gd name="connsiteY0" fmla="*/ 0 h 290604"/>
                <a:gd name="connsiteX1" fmla="*/ 340974 w 340974"/>
                <a:gd name="connsiteY1" fmla="*/ 140617 h 290604"/>
                <a:gd name="connsiteX2" fmla="*/ 255137 w 340974"/>
                <a:gd name="connsiteY2" fmla="*/ 289292 h 290604"/>
                <a:gd name="connsiteX3" fmla="*/ 81186 w 340974"/>
                <a:gd name="connsiteY3" fmla="*/ 290604 h 290604"/>
                <a:gd name="connsiteX4" fmla="*/ 0 w 340974"/>
                <a:gd name="connsiteY4" fmla="*/ 149986 h 290604"/>
                <a:gd name="connsiteX5" fmla="*/ 85837 w 340974"/>
                <a:gd name="connsiteY5" fmla="*/ 1311 h 290604"/>
                <a:gd name="connsiteX6" fmla="*/ 259788 w 340974"/>
                <a:gd name="connsiteY6" fmla="*/ 0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974" h="290604">
                  <a:moveTo>
                    <a:pt x="259788" y="0"/>
                  </a:moveTo>
                  <a:lnTo>
                    <a:pt x="340974" y="140617"/>
                  </a:lnTo>
                  <a:lnTo>
                    <a:pt x="255137" y="289292"/>
                  </a:lnTo>
                  <a:lnTo>
                    <a:pt x="81186" y="290604"/>
                  </a:lnTo>
                  <a:lnTo>
                    <a:pt x="0" y="149986"/>
                  </a:lnTo>
                  <a:lnTo>
                    <a:pt x="85837" y="1311"/>
                  </a:lnTo>
                  <a:lnTo>
                    <a:pt x="259788" y="0"/>
                  </a:lnTo>
                  <a:close/>
                </a:path>
              </a:pathLst>
            </a:custGeom>
            <a:grpFill/>
            <a:ln w="127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cxnSp>
          <p:nvCxnSpPr>
            <p:cNvPr id="36" name="Straight Connector 35"/>
            <p:cNvCxnSpPr/>
            <p:nvPr/>
          </p:nvCxnSpPr>
          <p:spPr>
            <a:xfrm rot="5400000" flipV="1">
              <a:off x="4110436" y="3519308"/>
              <a:ext cx="12771" cy="59926"/>
            </a:xfrm>
            <a:prstGeom prst="line">
              <a:avLst/>
            </a:prstGeom>
            <a:grpFill/>
            <a:ln w="12700" cap="rnd">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flipH="1" flipV="1">
              <a:off x="4067931" y="3470362"/>
              <a:ext cx="77058" cy="36900"/>
            </a:xfrm>
            <a:prstGeom prst="line">
              <a:avLst/>
            </a:prstGeom>
            <a:grpFill/>
            <a:ln w="12700" cap="rnd">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5147195" y="2276822"/>
            <a:ext cx="861333" cy="861330"/>
            <a:chOff x="3774856" y="3080006"/>
            <a:chExt cx="861333" cy="861330"/>
          </a:xfrm>
          <a:solidFill>
            <a:schemeClr val="accent1"/>
          </a:solidFill>
        </p:grpSpPr>
        <p:sp>
          <p:nvSpPr>
            <p:cNvPr id="43" name="Oval 42"/>
            <p:cNvSpPr/>
            <p:nvPr/>
          </p:nvSpPr>
          <p:spPr>
            <a:xfrm>
              <a:off x="3774856" y="3080006"/>
              <a:ext cx="861333" cy="861330"/>
            </a:xfrm>
            <a:prstGeom prst="ellipse">
              <a:avLst/>
            </a:prstGeom>
            <a:solidFill>
              <a:schemeClr val="bg1"/>
            </a:solid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44" name="Freeform 43"/>
            <p:cNvSpPr>
              <a:spLocks noChangeArrowheads="1"/>
            </p:cNvSpPr>
            <p:nvPr/>
          </p:nvSpPr>
          <p:spPr bwMode="auto">
            <a:xfrm flipH="1">
              <a:off x="3986655" y="3241546"/>
              <a:ext cx="437736" cy="498141"/>
            </a:xfrm>
            <a:custGeom>
              <a:avLst/>
              <a:gdLst>
                <a:gd name="T0" fmla="*/ 1073 w 1111"/>
                <a:gd name="T1" fmla="*/ 919 h 1259"/>
                <a:gd name="T2" fmla="*/ 935 w 1111"/>
                <a:gd name="T3" fmla="*/ 799 h 1259"/>
                <a:gd name="T4" fmla="*/ 752 w 1111"/>
                <a:gd name="T5" fmla="*/ 712 h 1259"/>
                <a:gd name="T6" fmla="*/ 750 w 1111"/>
                <a:gd name="T7" fmla="*/ 529 h 1259"/>
                <a:gd name="T8" fmla="*/ 774 w 1111"/>
                <a:gd name="T9" fmla="*/ 455 h 1259"/>
                <a:gd name="T10" fmla="*/ 779 w 1111"/>
                <a:gd name="T11" fmla="*/ 455 h 1259"/>
                <a:gd name="T12" fmla="*/ 850 w 1111"/>
                <a:gd name="T13" fmla="*/ 349 h 1259"/>
                <a:gd name="T14" fmla="*/ 813 w 1111"/>
                <a:gd name="T15" fmla="*/ 296 h 1259"/>
                <a:gd name="T16" fmla="*/ 829 w 1111"/>
                <a:gd name="T17" fmla="*/ 222 h 1259"/>
                <a:gd name="T18" fmla="*/ 559 w 1111"/>
                <a:gd name="T19" fmla="*/ 0 h 1259"/>
                <a:gd name="T20" fmla="*/ 289 w 1111"/>
                <a:gd name="T21" fmla="*/ 222 h 1259"/>
                <a:gd name="T22" fmla="*/ 305 w 1111"/>
                <a:gd name="T23" fmla="*/ 296 h 1259"/>
                <a:gd name="T24" fmla="*/ 268 w 1111"/>
                <a:gd name="T25" fmla="*/ 349 h 1259"/>
                <a:gd name="T26" fmla="*/ 339 w 1111"/>
                <a:gd name="T27" fmla="*/ 455 h 1259"/>
                <a:gd name="T28" fmla="*/ 345 w 1111"/>
                <a:gd name="T29" fmla="*/ 455 h 1259"/>
                <a:gd name="T30" fmla="*/ 374 w 1111"/>
                <a:gd name="T31" fmla="*/ 529 h 1259"/>
                <a:gd name="T32" fmla="*/ 368 w 1111"/>
                <a:gd name="T33" fmla="*/ 709 h 1259"/>
                <a:gd name="T34" fmla="*/ 239 w 1111"/>
                <a:gd name="T35" fmla="*/ 776 h 1259"/>
                <a:gd name="T36" fmla="*/ 180 w 1111"/>
                <a:gd name="T37" fmla="*/ 797 h 1259"/>
                <a:gd name="T38" fmla="*/ 40 w 1111"/>
                <a:gd name="T39" fmla="*/ 916 h 1259"/>
                <a:gd name="T40" fmla="*/ 0 w 1111"/>
                <a:gd name="T41" fmla="*/ 1141 h 1259"/>
                <a:gd name="T42" fmla="*/ 554 w 1111"/>
                <a:gd name="T43" fmla="*/ 1258 h 1259"/>
                <a:gd name="T44" fmla="*/ 1107 w 1111"/>
                <a:gd name="T45" fmla="*/ 1141 h 1259"/>
                <a:gd name="T46" fmla="*/ 1073 w 1111"/>
                <a:gd name="T47" fmla="*/ 919 h 1259"/>
                <a:gd name="connsiteX0" fmla="*/ 9658 w 9965"/>
                <a:gd name="connsiteY0" fmla="*/ 7299 h 9992"/>
                <a:gd name="connsiteX1" fmla="*/ 8416 w 9965"/>
                <a:gd name="connsiteY1" fmla="*/ 6346 h 9992"/>
                <a:gd name="connsiteX2" fmla="*/ 6769 w 9965"/>
                <a:gd name="connsiteY2" fmla="*/ 5655 h 9992"/>
                <a:gd name="connsiteX3" fmla="*/ 6751 w 9965"/>
                <a:gd name="connsiteY3" fmla="*/ 4202 h 9992"/>
                <a:gd name="connsiteX4" fmla="*/ 6967 w 9965"/>
                <a:gd name="connsiteY4" fmla="*/ 3614 h 9992"/>
                <a:gd name="connsiteX5" fmla="*/ 7012 w 9965"/>
                <a:gd name="connsiteY5" fmla="*/ 3614 h 9992"/>
                <a:gd name="connsiteX6" fmla="*/ 7651 w 9965"/>
                <a:gd name="connsiteY6" fmla="*/ 2772 h 9992"/>
                <a:gd name="connsiteX7" fmla="*/ 7318 w 9965"/>
                <a:gd name="connsiteY7" fmla="*/ 2351 h 9992"/>
                <a:gd name="connsiteX8" fmla="*/ 7462 w 9965"/>
                <a:gd name="connsiteY8" fmla="*/ 1763 h 9992"/>
                <a:gd name="connsiteX9" fmla="*/ 5032 w 9965"/>
                <a:gd name="connsiteY9" fmla="*/ 0 h 9992"/>
                <a:gd name="connsiteX10" fmla="*/ 2601 w 9965"/>
                <a:gd name="connsiteY10" fmla="*/ 1763 h 9992"/>
                <a:gd name="connsiteX11" fmla="*/ 2745 w 9965"/>
                <a:gd name="connsiteY11" fmla="*/ 2351 h 9992"/>
                <a:gd name="connsiteX12" fmla="*/ 2412 w 9965"/>
                <a:gd name="connsiteY12" fmla="*/ 2772 h 9992"/>
                <a:gd name="connsiteX13" fmla="*/ 3051 w 9965"/>
                <a:gd name="connsiteY13" fmla="*/ 3614 h 9992"/>
                <a:gd name="connsiteX14" fmla="*/ 3105 w 9965"/>
                <a:gd name="connsiteY14" fmla="*/ 3614 h 9992"/>
                <a:gd name="connsiteX15" fmla="*/ 3366 w 9965"/>
                <a:gd name="connsiteY15" fmla="*/ 4202 h 9992"/>
                <a:gd name="connsiteX16" fmla="*/ 3312 w 9965"/>
                <a:gd name="connsiteY16" fmla="*/ 5631 h 9992"/>
                <a:gd name="connsiteX17" fmla="*/ 2151 w 9965"/>
                <a:gd name="connsiteY17" fmla="*/ 6164 h 9992"/>
                <a:gd name="connsiteX18" fmla="*/ 1620 w 9965"/>
                <a:gd name="connsiteY18" fmla="*/ 6330 h 9992"/>
                <a:gd name="connsiteX19" fmla="*/ 360 w 9965"/>
                <a:gd name="connsiteY19" fmla="*/ 7276 h 9992"/>
                <a:gd name="connsiteX20" fmla="*/ 0 w 9965"/>
                <a:gd name="connsiteY20" fmla="*/ 9063 h 9992"/>
                <a:gd name="connsiteX21" fmla="*/ 4986 w 9965"/>
                <a:gd name="connsiteY21" fmla="*/ 9992 h 9992"/>
                <a:gd name="connsiteX22" fmla="*/ 9964 w 9965"/>
                <a:gd name="connsiteY22" fmla="*/ 9063 h 9992"/>
                <a:gd name="connsiteX23" fmla="*/ 9658 w 9965"/>
                <a:gd name="connsiteY23" fmla="*/ 7299 h 9992"/>
                <a:gd name="connsiteX24" fmla="*/ 9658 w 9965"/>
                <a:gd name="connsiteY24" fmla="*/ 7299 h 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65" h="9992">
                  <a:moveTo>
                    <a:pt x="9658" y="7299"/>
                  </a:moveTo>
                  <a:cubicBezTo>
                    <a:pt x="9631" y="6982"/>
                    <a:pt x="8992" y="6537"/>
                    <a:pt x="8416" y="6346"/>
                  </a:cubicBezTo>
                  <a:cubicBezTo>
                    <a:pt x="7840" y="6164"/>
                    <a:pt x="7390" y="6052"/>
                    <a:pt x="6769" y="5655"/>
                  </a:cubicBezTo>
                  <a:cubicBezTo>
                    <a:pt x="6175" y="5258"/>
                    <a:pt x="6625" y="4456"/>
                    <a:pt x="6751" y="4202"/>
                  </a:cubicBezTo>
                  <a:cubicBezTo>
                    <a:pt x="6868" y="3956"/>
                    <a:pt x="6913" y="3805"/>
                    <a:pt x="6967" y="3614"/>
                  </a:cubicBezTo>
                  <a:lnTo>
                    <a:pt x="7012" y="3614"/>
                  </a:lnTo>
                  <a:cubicBezTo>
                    <a:pt x="7372" y="3614"/>
                    <a:pt x="7579" y="3217"/>
                    <a:pt x="7651" y="2772"/>
                  </a:cubicBezTo>
                  <a:cubicBezTo>
                    <a:pt x="7705" y="2438"/>
                    <a:pt x="7561" y="2311"/>
                    <a:pt x="7318" y="2351"/>
                  </a:cubicBezTo>
                  <a:cubicBezTo>
                    <a:pt x="7417" y="2168"/>
                    <a:pt x="7462" y="1978"/>
                    <a:pt x="7462" y="1763"/>
                  </a:cubicBezTo>
                  <a:cubicBezTo>
                    <a:pt x="7462" y="794"/>
                    <a:pt x="6364" y="0"/>
                    <a:pt x="5032" y="0"/>
                  </a:cubicBezTo>
                  <a:cubicBezTo>
                    <a:pt x="3699" y="0"/>
                    <a:pt x="2601" y="778"/>
                    <a:pt x="2601" y="1763"/>
                  </a:cubicBezTo>
                  <a:cubicBezTo>
                    <a:pt x="2601" y="1978"/>
                    <a:pt x="2646" y="2168"/>
                    <a:pt x="2745" y="2351"/>
                  </a:cubicBezTo>
                  <a:cubicBezTo>
                    <a:pt x="2502" y="2311"/>
                    <a:pt x="2358" y="2415"/>
                    <a:pt x="2412" y="2772"/>
                  </a:cubicBezTo>
                  <a:cubicBezTo>
                    <a:pt x="2484" y="3217"/>
                    <a:pt x="2700" y="3614"/>
                    <a:pt x="3051" y="3614"/>
                  </a:cubicBezTo>
                  <a:lnTo>
                    <a:pt x="3105" y="3614"/>
                  </a:lnTo>
                  <a:cubicBezTo>
                    <a:pt x="3150" y="3828"/>
                    <a:pt x="3267" y="4019"/>
                    <a:pt x="3366" y="4202"/>
                  </a:cubicBezTo>
                  <a:cubicBezTo>
                    <a:pt x="3456" y="4392"/>
                    <a:pt x="3915" y="5234"/>
                    <a:pt x="3312" y="5631"/>
                  </a:cubicBezTo>
                  <a:cubicBezTo>
                    <a:pt x="2979" y="5870"/>
                    <a:pt x="2502" y="6037"/>
                    <a:pt x="2151" y="6164"/>
                  </a:cubicBezTo>
                  <a:cubicBezTo>
                    <a:pt x="1980" y="6203"/>
                    <a:pt x="1620" y="6330"/>
                    <a:pt x="1620" y="6330"/>
                  </a:cubicBezTo>
                  <a:cubicBezTo>
                    <a:pt x="954" y="6537"/>
                    <a:pt x="387" y="6958"/>
                    <a:pt x="360" y="7276"/>
                  </a:cubicBezTo>
                  <a:cubicBezTo>
                    <a:pt x="360" y="7276"/>
                    <a:pt x="0" y="9039"/>
                    <a:pt x="0" y="9063"/>
                  </a:cubicBezTo>
                  <a:cubicBezTo>
                    <a:pt x="0" y="9571"/>
                    <a:pt x="2241" y="9992"/>
                    <a:pt x="4986" y="9992"/>
                  </a:cubicBezTo>
                  <a:cubicBezTo>
                    <a:pt x="7723" y="9992"/>
                    <a:pt x="9964" y="9571"/>
                    <a:pt x="9964" y="9063"/>
                  </a:cubicBezTo>
                  <a:cubicBezTo>
                    <a:pt x="9991" y="9063"/>
                    <a:pt x="9658" y="7299"/>
                    <a:pt x="9658" y="7299"/>
                  </a:cubicBezTo>
                  <a:lnTo>
                    <a:pt x="9658" y="7299"/>
                  </a:lnTo>
                  <a:close/>
                </a:path>
              </a:pathLst>
            </a:custGeom>
            <a:solidFill>
              <a:schemeClr val="accent1"/>
            </a:solidFill>
            <a:ln w="254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45" name="Group 44"/>
          <p:cNvGrpSpPr/>
          <p:nvPr/>
        </p:nvGrpSpPr>
        <p:grpSpPr>
          <a:xfrm rot="21203751">
            <a:off x="3552824" y="1661104"/>
            <a:ext cx="2103120" cy="2103120"/>
            <a:chOff x="3464720" y="1500187"/>
            <a:chExt cx="2103120" cy="2103120"/>
          </a:xfrm>
        </p:grpSpPr>
        <p:sp>
          <p:nvSpPr>
            <p:cNvPr id="46" name="Arc 45"/>
            <p:cNvSpPr/>
            <p:nvPr/>
          </p:nvSpPr>
          <p:spPr>
            <a:xfrm>
              <a:off x="3464720" y="1500187"/>
              <a:ext cx="2103120" cy="2103120"/>
            </a:xfrm>
            <a:prstGeom prst="arc">
              <a:avLst>
                <a:gd name="adj1" fmla="val 9745757"/>
                <a:gd name="adj2" fmla="val 12824339"/>
              </a:avLst>
            </a:prstGeom>
            <a:ln w="25400" cap="rnd">
              <a:solidFill>
                <a:schemeClr val="accent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a:ea typeface="ＭＳ Ｐゴシック"/>
              </a:endParaRPr>
            </a:p>
          </p:txBody>
        </p:sp>
        <p:sp>
          <p:nvSpPr>
            <p:cNvPr id="47" name="Arc 46"/>
            <p:cNvSpPr/>
            <p:nvPr/>
          </p:nvSpPr>
          <p:spPr>
            <a:xfrm>
              <a:off x="3464720" y="1500187"/>
              <a:ext cx="2103120" cy="2103120"/>
            </a:xfrm>
            <a:prstGeom prst="arc">
              <a:avLst>
                <a:gd name="adj1" fmla="val 16363860"/>
                <a:gd name="adj2" fmla="val 20011235"/>
              </a:avLst>
            </a:prstGeom>
            <a:ln w="25400" cap="rnd">
              <a:solidFill>
                <a:schemeClr val="accent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a:ea typeface="ＭＳ Ｐゴシック"/>
              </a:endParaRPr>
            </a:p>
          </p:txBody>
        </p:sp>
        <p:sp>
          <p:nvSpPr>
            <p:cNvPr id="48" name="Arc 47"/>
            <p:cNvSpPr/>
            <p:nvPr/>
          </p:nvSpPr>
          <p:spPr>
            <a:xfrm>
              <a:off x="3464720" y="1500187"/>
              <a:ext cx="2103120" cy="2103120"/>
            </a:xfrm>
            <a:prstGeom prst="arc">
              <a:avLst>
                <a:gd name="adj1" fmla="val 2327546"/>
                <a:gd name="adj2" fmla="val 6084774"/>
              </a:avLst>
            </a:prstGeom>
            <a:ln w="25400" cap="rnd">
              <a:solidFill>
                <a:schemeClr val="accent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a:ea typeface="ＭＳ Ｐゴシック"/>
              </a:endParaRPr>
            </a:p>
          </p:txBody>
        </p:sp>
      </p:grpSp>
      <p:sp>
        <p:nvSpPr>
          <p:cNvPr id="49" name="Oval 48"/>
          <p:cNvSpPr/>
          <p:nvPr/>
        </p:nvSpPr>
        <p:spPr>
          <a:xfrm>
            <a:off x="3496840" y="3236487"/>
            <a:ext cx="861333" cy="861330"/>
          </a:xfrm>
          <a:prstGeom prst="ellipse">
            <a:avLst/>
          </a:prstGeom>
          <a:solidFill>
            <a:schemeClr val="bg1"/>
          </a:solid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nvGrpSpPr>
          <p:cNvPr id="50" name="Group 49"/>
          <p:cNvGrpSpPr/>
          <p:nvPr/>
        </p:nvGrpSpPr>
        <p:grpSpPr>
          <a:xfrm>
            <a:off x="3498637" y="1331755"/>
            <a:ext cx="859536" cy="859536"/>
            <a:chOff x="4898313" y="1101579"/>
            <a:chExt cx="859536" cy="859536"/>
          </a:xfrm>
        </p:grpSpPr>
        <p:sp>
          <p:nvSpPr>
            <p:cNvPr id="51" name="Oval 50"/>
            <p:cNvSpPr/>
            <p:nvPr/>
          </p:nvSpPr>
          <p:spPr>
            <a:xfrm>
              <a:off x="4898313" y="1101579"/>
              <a:ext cx="859536" cy="859536"/>
            </a:xfrm>
            <a:prstGeom prst="ellipse">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nvGrpSpPr>
            <p:cNvPr id="52" name="Group 51"/>
            <p:cNvGrpSpPr/>
            <p:nvPr/>
          </p:nvGrpSpPr>
          <p:grpSpPr>
            <a:xfrm>
              <a:off x="5058803" y="1256477"/>
              <a:ext cx="538557" cy="549741"/>
              <a:chOff x="6145213" y="3101975"/>
              <a:chExt cx="2446337" cy="2497138"/>
            </a:xfrm>
            <a:solidFill>
              <a:schemeClr val="accent1"/>
            </a:solidFill>
          </p:grpSpPr>
          <p:sp>
            <p:nvSpPr>
              <p:cNvPr id="53" name="Freeform 15"/>
              <p:cNvSpPr>
                <a:spLocks noChangeArrowheads="1"/>
              </p:cNvSpPr>
              <p:nvPr/>
            </p:nvSpPr>
            <p:spPr bwMode="auto">
              <a:xfrm>
                <a:off x="8277225" y="3665538"/>
                <a:ext cx="295275" cy="577850"/>
              </a:xfrm>
              <a:custGeom>
                <a:avLst/>
                <a:gdLst>
                  <a:gd name="T0" fmla="*/ 0 w 819"/>
                  <a:gd name="T1" fmla="*/ 1178 h 1603"/>
                  <a:gd name="T2" fmla="*/ 327 w 819"/>
                  <a:gd name="T3" fmla="*/ 1602 h 1603"/>
                  <a:gd name="T4" fmla="*/ 818 w 819"/>
                  <a:gd name="T5" fmla="*/ 1441 h 1603"/>
                  <a:gd name="T6" fmla="*/ 240 w 819"/>
                  <a:gd name="T7" fmla="*/ 0 h 1603"/>
                  <a:gd name="T8" fmla="*/ 0 w 819"/>
                  <a:gd name="T9" fmla="*/ 1178 h 1603"/>
                </a:gdLst>
                <a:ahLst/>
                <a:cxnLst>
                  <a:cxn ang="0">
                    <a:pos x="T0" y="T1"/>
                  </a:cxn>
                  <a:cxn ang="0">
                    <a:pos x="T2" y="T3"/>
                  </a:cxn>
                  <a:cxn ang="0">
                    <a:pos x="T4" y="T5"/>
                  </a:cxn>
                  <a:cxn ang="0">
                    <a:pos x="T6" y="T7"/>
                  </a:cxn>
                  <a:cxn ang="0">
                    <a:pos x="T8" y="T9"/>
                  </a:cxn>
                </a:cxnLst>
                <a:rect l="0" t="0" r="r" b="b"/>
                <a:pathLst>
                  <a:path w="819" h="1603">
                    <a:moveTo>
                      <a:pt x="0" y="1178"/>
                    </a:moveTo>
                    <a:cubicBezTo>
                      <a:pt x="158" y="1271"/>
                      <a:pt x="279" y="1421"/>
                      <a:pt x="327" y="1602"/>
                    </a:cubicBezTo>
                    <a:cubicBezTo>
                      <a:pt x="626" y="1540"/>
                      <a:pt x="714" y="1494"/>
                      <a:pt x="818" y="1441"/>
                    </a:cubicBezTo>
                    <a:cubicBezTo>
                      <a:pt x="739" y="910"/>
                      <a:pt x="536" y="419"/>
                      <a:pt x="240" y="0"/>
                    </a:cubicBezTo>
                    <a:cubicBezTo>
                      <a:pt x="206" y="337"/>
                      <a:pt x="127" y="747"/>
                      <a:pt x="0" y="1178"/>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54" name="Freeform 16"/>
              <p:cNvSpPr>
                <a:spLocks noChangeArrowheads="1"/>
              </p:cNvSpPr>
              <p:nvPr/>
            </p:nvSpPr>
            <p:spPr bwMode="auto">
              <a:xfrm>
                <a:off x="6457950" y="3502025"/>
                <a:ext cx="1538288" cy="1370013"/>
              </a:xfrm>
              <a:custGeom>
                <a:avLst/>
                <a:gdLst>
                  <a:gd name="T0" fmla="*/ 0 w 4271"/>
                  <a:gd name="T1" fmla="*/ 150 h 3807"/>
                  <a:gd name="T2" fmla="*/ 805 w 4271"/>
                  <a:gd name="T3" fmla="*/ 1819 h 3807"/>
                  <a:gd name="T4" fmla="*/ 1425 w 4271"/>
                  <a:gd name="T5" fmla="*/ 2717 h 3807"/>
                  <a:gd name="T6" fmla="*/ 2281 w 4271"/>
                  <a:gd name="T7" fmla="*/ 3425 h 3807"/>
                  <a:gd name="T8" fmla="*/ 3076 w 4271"/>
                  <a:gd name="T9" fmla="*/ 3806 h 3807"/>
                  <a:gd name="T10" fmla="*/ 3212 w 4271"/>
                  <a:gd name="T11" fmla="*/ 3798 h 3807"/>
                  <a:gd name="T12" fmla="*/ 3985 w 4271"/>
                  <a:gd name="T13" fmla="*/ 3292 h 3807"/>
                  <a:gd name="T14" fmla="*/ 4270 w 4271"/>
                  <a:gd name="T15" fmla="*/ 2790 h 3807"/>
                  <a:gd name="T16" fmla="*/ 4005 w 4271"/>
                  <a:gd name="T17" fmla="*/ 2302 h 3807"/>
                  <a:gd name="T18" fmla="*/ 2134 w 4271"/>
                  <a:gd name="T19" fmla="*/ 1111 h 3807"/>
                  <a:gd name="T20" fmla="*/ 1171 w 4271"/>
                  <a:gd name="T21" fmla="*/ 483 h 3807"/>
                  <a:gd name="T22" fmla="*/ 1166 w 4271"/>
                  <a:gd name="T23" fmla="*/ 483 h 3807"/>
                  <a:gd name="T24" fmla="*/ 139 w 4271"/>
                  <a:gd name="T25" fmla="*/ 0 h 3807"/>
                  <a:gd name="T26" fmla="*/ 0 w 4271"/>
                  <a:gd name="T27" fmla="*/ 150 h 3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71" h="3807">
                    <a:moveTo>
                      <a:pt x="0" y="150"/>
                    </a:moveTo>
                    <a:cubicBezTo>
                      <a:pt x="395" y="598"/>
                      <a:pt x="680" y="1184"/>
                      <a:pt x="805" y="1819"/>
                    </a:cubicBezTo>
                    <a:cubicBezTo>
                      <a:pt x="1228" y="1850"/>
                      <a:pt x="1558" y="2260"/>
                      <a:pt x="1425" y="2717"/>
                    </a:cubicBezTo>
                    <a:cubicBezTo>
                      <a:pt x="1764" y="2943"/>
                      <a:pt x="2108" y="3259"/>
                      <a:pt x="2281" y="3425"/>
                    </a:cubicBezTo>
                    <a:cubicBezTo>
                      <a:pt x="2619" y="3259"/>
                      <a:pt x="3000" y="3462"/>
                      <a:pt x="3076" y="3806"/>
                    </a:cubicBezTo>
                    <a:cubicBezTo>
                      <a:pt x="3122" y="3803"/>
                      <a:pt x="3167" y="3800"/>
                      <a:pt x="3212" y="3798"/>
                    </a:cubicBezTo>
                    <a:cubicBezTo>
                      <a:pt x="3223" y="3411"/>
                      <a:pt x="3615" y="3143"/>
                      <a:pt x="3985" y="3292"/>
                    </a:cubicBezTo>
                    <a:cubicBezTo>
                      <a:pt x="4092" y="3123"/>
                      <a:pt x="4188" y="2948"/>
                      <a:pt x="4270" y="2790"/>
                    </a:cubicBezTo>
                    <a:cubicBezTo>
                      <a:pt x="4121" y="2674"/>
                      <a:pt x="4022" y="2500"/>
                      <a:pt x="4005" y="2302"/>
                    </a:cubicBezTo>
                    <a:cubicBezTo>
                      <a:pt x="3265" y="2127"/>
                      <a:pt x="2608" y="1709"/>
                      <a:pt x="2134" y="1111"/>
                    </a:cubicBezTo>
                    <a:cubicBezTo>
                      <a:pt x="1674" y="1295"/>
                      <a:pt x="1188" y="959"/>
                      <a:pt x="1171" y="483"/>
                    </a:cubicBezTo>
                    <a:lnTo>
                      <a:pt x="1166" y="483"/>
                    </a:lnTo>
                    <a:cubicBezTo>
                      <a:pt x="785" y="376"/>
                      <a:pt x="429" y="203"/>
                      <a:pt x="139" y="0"/>
                    </a:cubicBezTo>
                    <a:cubicBezTo>
                      <a:pt x="91" y="48"/>
                      <a:pt x="45" y="99"/>
                      <a:pt x="0" y="150"/>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55" name="Freeform 17"/>
              <p:cNvSpPr>
                <a:spLocks noChangeArrowheads="1"/>
              </p:cNvSpPr>
              <p:nvPr/>
            </p:nvSpPr>
            <p:spPr bwMode="auto">
              <a:xfrm>
                <a:off x="6491288" y="4930775"/>
                <a:ext cx="982662" cy="585788"/>
              </a:xfrm>
              <a:custGeom>
                <a:avLst/>
                <a:gdLst>
                  <a:gd name="T0" fmla="*/ 2630 w 2730"/>
                  <a:gd name="T1" fmla="*/ 494 h 1629"/>
                  <a:gd name="T2" fmla="*/ 1896 w 2730"/>
                  <a:gd name="T3" fmla="*/ 118 h 1629"/>
                  <a:gd name="T4" fmla="*/ 770 w 2730"/>
                  <a:gd name="T5" fmla="*/ 0 h 1629"/>
                  <a:gd name="T6" fmla="*/ 347 w 2730"/>
                  <a:gd name="T7" fmla="*/ 262 h 1629"/>
                  <a:gd name="T8" fmla="*/ 0 w 2730"/>
                  <a:gd name="T9" fmla="*/ 779 h 1629"/>
                  <a:gd name="T10" fmla="*/ 1326 w 2730"/>
                  <a:gd name="T11" fmla="*/ 1628 h 1629"/>
                  <a:gd name="T12" fmla="*/ 2729 w 2730"/>
                  <a:gd name="T13" fmla="*/ 655 h 1629"/>
                  <a:gd name="T14" fmla="*/ 2630 w 2730"/>
                  <a:gd name="T15" fmla="*/ 494 h 16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0" h="1629">
                    <a:moveTo>
                      <a:pt x="2630" y="494"/>
                    </a:moveTo>
                    <a:cubicBezTo>
                      <a:pt x="2308" y="612"/>
                      <a:pt x="1981" y="423"/>
                      <a:pt x="1896" y="118"/>
                    </a:cubicBezTo>
                    <a:cubicBezTo>
                      <a:pt x="1524" y="99"/>
                      <a:pt x="1151" y="59"/>
                      <a:pt x="770" y="0"/>
                    </a:cubicBezTo>
                    <a:cubicBezTo>
                      <a:pt x="705" y="161"/>
                      <a:pt x="544" y="277"/>
                      <a:pt x="347" y="262"/>
                    </a:cubicBezTo>
                    <a:cubicBezTo>
                      <a:pt x="256" y="426"/>
                      <a:pt x="127" y="635"/>
                      <a:pt x="0" y="779"/>
                    </a:cubicBezTo>
                    <a:cubicBezTo>
                      <a:pt x="364" y="1157"/>
                      <a:pt x="818" y="1450"/>
                      <a:pt x="1326" y="1628"/>
                    </a:cubicBezTo>
                    <a:cubicBezTo>
                      <a:pt x="1893" y="1321"/>
                      <a:pt x="2325" y="1016"/>
                      <a:pt x="2729" y="655"/>
                    </a:cubicBezTo>
                    <a:cubicBezTo>
                      <a:pt x="2698" y="601"/>
                      <a:pt x="2664" y="547"/>
                      <a:pt x="2630" y="494"/>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56" name="Freeform 18"/>
              <p:cNvSpPr>
                <a:spLocks noChangeArrowheads="1"/>
              </p:cNvSpPr>
              <p:nvPr/>
            </p:nvSpPr>
            <p:spPr bwMode="auto">
              <a:xfrm>
                <a:off x="7974013" y="4291013"/>
                <a:ext cx="617537" cy="536575"/>
              </a:xfrm>
              <a:custGeom>
                <a:avLst/>
                <a:gdLst>
                  <a:gd name="T0" fmla="*/ 1560 w 1714"/>
                  <a:gd name="T1" fmla="*/ 1165 h 1491"/>
                  <a:gd name="T2" fmla="*/ 1690 w 1714"/>
                  <a:gd name="T3" fmla="*/ 0 h 1491"/>
                  <a:gd name="T4" fmla="*/ 1185 w 1714"/>
                  <a:gd name="T5" fmla="*/ 147 h 1491"/>
                  <a:gd name="T6" fmla="*/ 310 w 1714"/>
                  <a:gd name="T7" fmla="*/ 728 h 1491"/>
                  <a:gd name="T8" fmla="*/ 0 w 1714"/>
                  <a:gd name="T9" fmla="*/ 1273 h 1491"/>
                  <a:gd name="T10" fmla="*/ 110 w 1714"/>
                  <a:gd name="T11" fmla="*/ 1490 h 1491"/>
                  <a:gd name="T12" fmla="*/ 1560 w 1714"/>
                  <a:gd name="T13" fmla="*/ 1165 h 1491"/>
                </a:gdLst>
                <a:ahLst/>
                <a:cxnLst>
                  <a:cxn ang="0">
                    <a:pos x="T0" y="T1"/>
                  </a:cxn>
                  <a:cxn ang="0">
                    <a:pos x="T2" y="T3"/>
                  </a:cxn>
                  <a:cxn ang="0">
                    <a:pos x="T4" y="T5"/>
                  </a:cxn>
                  <a:cxn ang="0">
                    <a:pos x="T6" y="T7"/>
                  </a:cxn>
                  <a:cxn ang="0">
                    <a:pos x="T8" y="T9"/>
                  </a:cxn>
                  <a:cxn ang="0">
                    <a:pos x="T10" y="T11"/>
                  </a:cxn>
                  <a:cxn ang="0">
                    <a:pos x="T12" y="T13"/>
                  </a:cxn>
                </a:cxnLst>
                <a:rect l="0" t="0" r="r" b="b"/>
                <a:pathLst>
                  <a:path w="1714" h="1491">
                    <a:moveTo>
                      <a:pt x="1560" y="1165"/>
                    </a:moveTo>
                    <a:cubicBezTo>
                      <a:pt x="1687" y="736"/>
                      <a:pt x="1713" y="378"/>
                      <a:pt x="1690" y="0"/>
                    </a:cubicBezTo>
                    <a:cubicBezTo>
                      <a:pt x="1552" y="65"/>
                      <a:pt x="1335" y="118"/>
                      <a:pt x="1185" y="147"/>
                    </a:cubicBezTo>
                    <a:cubicBezTo>
                      <a:pt x="1129" y="545"/>
                      <a:pt x="739" y="841"/>
                      <a:pt x="310" y="728"/>
                    </a:cubicBezTo>
                    <a:cubicBezTo>
                      <a:pt x="223" y="897"/>
                      <a:pt x="116" y="1089"/>
                      <a:pt x="0" y="1273"/>
                    </a:cubicBezTo>
                    <a:cubicBezTo>
                      <a:pt x="51" y="1335"/>
                      <a:pt x="90" y="1408"/>
                      <a:pt x="110" y="1490"/>
                    </a:cubicBezTo>
                    <a:cubicBezTo>
                      <a:pt x="567" y="1417"/>
                      <a:pt x="1033" y="1321"/>
                      <a:pt x="1560" y="1165"/>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57" name="Freeform 19"/>
              <p:cNvSpPr>
                <a:spLocks noChangeArrowheads="1"/>
              </p:cNvSpPr>
              <p:nvPr/>
            </p:nvSpPr>
            <p:spPr bwMode="auto">
              <a:xfrm>
                <a:off x="6584950" y="3217863"/>
                <a:ext cx="415925" cy="357187"/>
              </a:xfrm>
              <a:custGeom>
                <a:avLst/>
                <a:gdLst>
                  <a:gd name="T0" fmla="*/ 864 w 1155"/>
                  <a:gd name="T1" fmla="*/ 993 h 994"/>
                  <a:gd name="T2" fmla="*/ 1154 w 1155"/>
                  <a:gd name="T3" fmla="*/ 649 h 994"/>
                  <a:gd name="T4" fmla="*/ 1047 w 1155"/>
                  <a:gd name="T5" fmla="*/ 0 h 994"/>
                  <a:gd name="T6" fmla="*/ 0 w 1155"/>
                  <a:gd name="T7" fmla="*/ 595 h 994"/>
                  <a:gd name="T8" fmla="*/ 864 w 1155"/>
                  <a:gd name="T9" fmla="*/ 993 h 994"/>
                </a:gdLst>
                <a:ahLst/>
                <a:cxnLst>
                  <a:cxn ang="0">
                    <a:pos x="T0" y="T1"/>
                  </a:cxn>
                  <a:cxn ang="0">
                    <a:pos x="T2" y="T3"/>
                  </a:cxn>
                  <a:cxn ang="0">
                    <a:pos x="T4" y="T5"/>
                  </a:cxn>
                  <a:cxn ang="0">
                    <a:pos x="T6" y="T7"/>
                  </a:cxn>
                  <a:cxn ang="0">
                    <a:pos x="T8" y="T9"/>
                  </a:cxn>
                </a:cxnLst>
                <a:rect l="0" t="0" r="r" b="b"/>
                <a:pathLst>
                  <a:path w="1155" h="994">
                    <a:moveTo>
                      <a:pt x="864" y="993"/>
                    </a:moveTo>
                    <a:cubicBezTo>
                      <a:pt x="920" y="849"/>
                      <a:pt x="1022" y="728"/>
                      <a:pt x="1154" y="649"/>
                    </a:cubicBezTo>
                    <a:cubicBezTo>
                      <a:pt x="1087" y="381"/>
                      <a:pt x="1072" y="248"/>
                      <a:pt x="1047" y="0"/>
                    </a:cubicBezTo>
                    <a:cubicBezTo>
                      <a:pt x="660" y="135"/>
                      <a:pt x="308" y="339"/>
                      <a:pt x="0" y="595"/>
                    </a:cubicBezTo>
                    <a:cubicBezTo>
                      <a:pt x="257" y="768"/>
                      <a:pt x="548" y="903"/>
                      <a:pt x="864" y="993"/>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58" name="Freeform 20"/>
              <p:cNvSpPr>
                <a:spLocks noChangeArrowheads="1"/>
              </p:cNvSpPr>
              <p:nvPr/>
            </p:nvSpPr>
            <p:spPr bwMode="auto">
              <a:xfrm>
                <a:off x="6726238" y="4572000"/>
                <a:ext cx="476250" cy="300038"/>
              </a:xfrm>
              <a:custGeom>
                <a:avLst/>
                <a:gdLst>
                  <a:gd name="T0" fmla="*/ 59 w 1321"/>
                  <a:gd name="T1" fmla="*/ 251 h 833"/>
                  <a:gd name="T2" fmla="*/ 0 w 1321"/>
                  <a:gd name="T3" fmla="*/ 519 h 833"/>
                  <a:gd name="T4" fmla="*/ 129 w 1321"/>
                  <a:gd name="T5" fmla="*/ 714 h 833"/>
                  <a:gd name="T6" fmla="*/ 1236 w 1321"/>
                  <a:gd name="T7" fmla="*/ 832 h 833"/>
                  <a:gd name="T8" fmla="*/ 1320 w 1321"/>
                  <a:gd name="T9" fmla="*/ 640 h 833"/>
                  <a:gd name="T10" fmla="*/ 547 w 1321"/>
                  <a:gd name="T11" fmla="*/ 0 h 833"/>
                  <a:gd name="T12" fmla="*/ 59 w 1321"/>
                  <a:gd name="T13" fmla="*/ 251 h 833"/>
                </a:gdLst>
                <a:ahLst/>
                <a:cxnLst>
                  <a:cxn ang="0">
                    <a:pos x="T0" y="T1"/>
                  </a:cxn>
                  <a:cxn ang="0">
                    <a:pos x="T2" y="T3"/>
                  </a:cxn>
                  <a:cxn ang="0">
                    <a:pos x="T4" y="T5"/>
                  </a:cxn>
                  <a:cxn ang="0">
                    <a:pos x="T6" y="T7"/>
                  </a:cxn>
                  <a:cxn ang="0">
                    <a:pos x="T8" y="T9"/>
                  </a:cxn>
                  <a:cxn ang="0">
                    <a:pos x="T10" y="T11"/>
                  </a:cxn>
                  <a:cxn ang="0">
                    <a:pos x="T12" y="T13"/>
                  </a:cxn>
                </a:cxnLst>
                <a:rect l="0" t="0" r="r" b="b"/>
                <a:pathLst>
                  <a:path w="1321" h="833">
                    <a:moveTo>
                      <a:pt x="59" y="251"/>
                    </a:moveTo>
                    <a:cubicBezTo>
                      <a:pt x="39" y="350"/>
                      <a:pt x="19" y="440"/>
                      <a:pt x="0" y="519"/>
                    </a:cubicBezTo>
                    <a:cubicBezTo>
                      <a:pt x="59" y="570"/>
                      <a:pt x="104" y="638"/>
                      <a:pt x="129" y="714"/>
                    </a:cubicBezTo>
                    <a:cubicBezTo>
                      <a:pt x="505" y="776"/>
                      <a:pt x="869" y="815"/>
                      <a:pt x="1236" y="832"/>
                    </a:cubicBezTo>
                    <a:cubicBezTo>
                      <a:pt x="1253" y="762"/>
                      <a:pt x="1281" y="700"/>
                      <a:pt x="1320" y="640"/>
                    </a:cubicBezTo>
                    <a:cubicBezTo>
                      <a:pt x="1094" y="423"/>
                      <a:pt x="809" y="178"/>
                      <a:pt x="547" y="0"/>
                    </a:cubicBezTo>
                    <a:cubicBezTo>
                      <a:pt x="426" y="144"/>
                      <a:pt x="253" y="237"/>
                      <a:pt x="59" y="251"/>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59" name="Freeform 21"/>
              <p:cNvSpPr>
                <a:spLocks noChangeArrowheads="1"/>
              </p:cNvSpPr>
              <p:nvPr/>
            </p:nvSpPr>
            <p:spPr bwMode="auto">
              <a:xfrm>
                <a:off x="7310438" y="3367088"/>
                <a:ext cx="958850" cy="865187"/>
              </a:xfrm>
              <a:custGeom>
                <a:avLst/>
                <a:gdLst>
                  <a:gd name="T0" fmla="*/ 0 w 2662"/>
                  <a:gd name="T1" fmla="*/ 1337 h 2402"/>
                  <a:gd name="T2" fmla="*/ 1665 w 2662"/>
                  <a:gd name="T3" fmla="*/ 2401 h 2402"/>
                  <a:gd name="T4" fmla="*/ 2416 w 2662"/>
                  <a:gd name="T5" fmla="*/ 1921 h 2402"/>
                  <a:gd name="T6" fmla="*/ 2661 w 2662"/>
                  <a:gd name="T7" fmla="*/ 502 h 2402"/>
                  <a:gd name="T8" fmla="*/ 2091 w 2662"/>
                  <a:gd name="T9" fmla="*/ 0 h 2402"/>
                  <a:gd name="T10" fmla="*/ 200 w 2662"/>
                  <a:gd name="T11" fmla="*/ 948 h 2402"/>
                  <a:gd name="T12" fmla="*/ 0 w 2662"/>
                  <a:gd name="T13" fmla="*/ 1337 h 2402"/>
                </a:gdLst>
                <a:ahLst/>
                <a:cxnLst>
                  <a:cxn ang="0">
                    <a:pos x="T0" y="T1"/>
                  </a:cxn>
                  <a:cxn ang="0">
                    <a:pos x="T2" y="T3"/>
                  </a:cxn>
                  <a:cxn ang="0">
                    <a:pos x="T4" y="T5"/>
                  </a:cxn>
                  <a:cxn ang="0">
                    <a:pos x="T6" y="T7"/>
                  </a:cxn>
                  <a:cxn ang="0">
                    <a:pos x="T8" y="T9"/>
                  </a:cxn>
                  <a:cxn ang="0">
                    <a:pos x="T10" y="T11"/>
                  </a:cxn>
                  <a:cxn ang="0">
                    <a:pos x="T12" y="T13"/>
                  </a:cxn>
                </a:cxnLst>
                <a:rect l="0" t="0" r="r" b="b"/>
                <a:pathLst>
                  <a:path w="2662" h="2402">
                    <a:moveTo>
                      <a:pt x="0" y="1337"/>
                    </a:moveTo>
                    <a:cubicBezTo>
                      <a:pt x="426" y="1864"/>
                      <a:pt x="1008" y="2237"/>
                      <a:pt x="1665" y="2401"/>
                    </a:cubicBezTo>
                    <a:cubicBezTo>
                      <a:pt x="1764" y="2101"/>
                      <a:pt x="2054" y="1879"/>
                      <a:pt x="2416" y="1921"/>
                    </a:cubicBezTo>
                    <a:cubicBezTo>
                      <a:pt x="2543" y="1483"/>
                      <a:pt x="2653" y="965"/>
                      <a:pt x="2661" y="502"/>
                    </a:cubicBezTo>
                    <a:cubicBezTo>
                      <a:pt x="2492" y="313"/>
                      <a:pt x="2300" y="147"/>
                      <a:pt x="2091" y="0"/>
                    </a:cubicBezTo>
                    <a:cubicBezTo>
                      <a:pt x="1696" y="426"/>
                      <a:pt x="979" y="830"/>
                      <a:pt x="200" y="948"/>
                    </a:cubicBezTo>
                    <a:cubicBezTo>
                      <a:pt x="175" y="1098"/>
                      <a:pt x="104" y="1232"/>
                      <a:pt x="0" y="1337"/>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0" name="Freeform 22"/>
              <p:cNvSpPr>
                <a:spLocks noChangeArrowheads="1"/>
              </p:cNvSpPr>
              <p:nvPr/>
            </p:nvSpPr>
            <p:spPr bwMode="auto">
              <a:xfrm>
                <a:off x="7062788" y="3101975"/>
                <a:ext cx="914400" cy="503238"/>
              </a:xfrm>
              <a:custGeom>
                <a:avLst/>
                <a:gdLst>
                  <a:gd name="T0" fmla="*/ 98 w 2540"/>
                  <a:gd name="T1" fmla="*/ 875 h 1398"/>
                  <a:gd name="T2" fmla="*/ 877 w 2540"/>
                  <a:gd name="T3" fmla="*/ 1397 h 1398"/>
                  <a:gd name="T4" fmla="*/ 2539 w 2540"/>
                  <a:gd name="T5" fmla="*/ 582 h 1398"/>
                  <a:gd name="T6" fmla="*/ 0 w 2540"/>
                  <a:gd name="T7" fmla="*/ 237 h 1398"/>
                  <a:gd name="T8" fmla="*/ 98 w 2540"/>
                  <a:gd name="T9" fmla="*/ 875 h 1398"/>
                </a:gdLst>
                <a:ahLst/>
                <a:cxnLst>
                  <a:cxn ang="0">
                    <a:pos x="T0" y="T1"/>
                  </a:cxn>
                  <a:cxn ang="0">
                    <a:pos x="T2" y="T3"/>
                  </a:cxn>
                  <a:cxn ang="0">
                    <a:pos x="T4" y="T5"/>
                  </a:cxn>
                  <a:cxn ang="0">
                    <a:pos x="T6" y="T7"/>
                  </a:cxn>
                  <a:cxn ang="0">
                    <a:pos x="T8" y="T9"/>
                  </a:cxn>
                </a:cxnLst>
                <a:rect l="0" t="0" r="r" b="b"/>
                <a:pathLst>
                  <a:path w="2540" h="1398">
                    <a:moveTo>
                      <a:pt x="98" y="875"/>
                    </a:moveTo>
                    <a:cubicBezTo>
                      <a:pt x="477" y="822"/>
                      <a:pt x="795" y="1067"/>
                      <a:pt x="877" y="1397"/>
                    </a:cubicBezTo>
                    <a:cubicBezTo>
                      <a:pt x="1546" y="1290"/>
                      <a:pt x="2187" y="943"/>
                      <a:pt x="2539" y="582"/>
                    </a:cubicBezTo>
                    <a:cubicBezTo>
                      <a:pt x="1800" y="153"/>
                      <a:pt x="908" y="0"/>
                      <a:pt x="0" y="237"/>
                    </a:cubicBezTo>
                    <a:cubicBezTo>
                      <a:pt x="22" y="491"/>
                      <a:pt x="36" y="627"/>
                      <a:pt x="98" y="875"/>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1" name="Freeform 23"/>
              <p:cNvSpPr>
                <a:spLocks noChangeArrowheads="1"/>
              </p:cNvSpPr>
              <p:nvPr/>
            </p:nvSpPr>
            <p:spPr bwMode="auto">
              <a:xfrm>
                <a:off x="7104063" y="5256213"/>
                <a:ext cx="550862" cy="342900"/>
              </a:xfrm>
              <a:custGeom>
                <a:avLst/>
                <a:gdLst>
                  <a:gd name="T0" fmla="*/ 1169 w 1531"/>
                  <a:gd name="T1" fmla="*/ 0 h 952"/>
                  <a:gd name="T2" fmla="*/ 3 w 1531"/>
                  <a:gd name="T3" fmla="*/ 830 h 952"/>
                  <a:gd name="T4" fmla="*/ 0 w 1531"/>
                  <a:gd name="T5" fmla="*/ 833 h 952"/>
                  <a:gd name="T6" fmla="*/ 1530 w 1531"/>
                  <a:gd name="T7" fmla="*/ 816 h 952"/>
                  <a:gd name="T8" fmla="*/ 1169 w 1531"/>
                  <a:gd name="T9" fmla="*/ 0 h 952"/>
                </a:gdLst>
                <a:ahLst/>
                <a:cxnLst>
                  <a:cxn ang="0">
                    <a:pos x="T0" y="T1"/>
                  </a:cxn>
                  <a:cxn ang="0">
                    <a:pos x="T2" y="T3"/>
                  </a:cxn>
                  <a:cxn ang="0">
                    <a:pos x="T4" y="T5"/>
                  </a:cxn>
                  <a:cxn ang="0">
                    <a:pos x="T6" y="T7"/>
                  </a:cxn>
                  <a:cxn ang="0">
                    <a:pos x="T8" y="T9"/>
                  </a:cxn>
                </a:cxnLst>
                <a:rect l="0" t="0" r="r" b="b"/>
                <a:pathLst>
                  <a:path w="1531" h="952">
                    <a:moveTo>
                      <a:pt x="1169" y="0"/>
                    </a:moveTo>
                    <a:cubicBezTo>
                      <a:pt x="810" y="313"/>
                      <a:pt x="424" y="593"/>
                      <a:pt x="3" y="830"/>
                    </a:cubicBezTo>
                    <a:lnTo>
                      <a:pt x="0" y="833"/>
                    </a:lnTo>
                    <a:cubicBezTo>
                      <a:pt x="531" y="951"/>
                      <a:pt x="1025" y="940"/>
                      <a:pt x="1530" y="816"/>
                    </a:cubicBezTo>
                    <a:cubicBezTo>
                      <a:pt x="1431" y="533"/>
                      <a:pt x="1380" y="381"/>
                      <a:pt x="1169" y="0"/>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2" name="Freeform 24"/>
              <p:cNvSpPr>
                <a:spLocks noChangeArrowheads="1"/>
              </p:cNvSpPr>
              <p:nvPr/>
            </p:nvSpPr>
            <p:spPr bwMode="auto">
              <a:xfrm>
                <a:off x="7602538" y="4829175"/>
                <a:ext cx="892175" cy="693738"/>
              </a:xfrm>
              <a:custGeom>
                <a:avLst/>
                <a:gdLst>
                  <a:gd name="T0" fmla="*/ 1137 w 2479"/>
                  <a:gd name="T1" fmla="*/ 282 h 1925"/>
                  <a:gd name="T2" fmla="*/ 347 w 2479"/>
                  <a:gd name="T3" fmla="*/ 638 h 1925"/>
                  <a:gd name="T4" fmla="*/ 0 w 2479"/>
                  <a:gd name="T5" fmla="*/ 996 h 1925"/>
                  <a:gd name="T6" fmla="*/ 418 w 2479"/>
                  <a:gd name="T7" fmla="*/ 1924 h 1925"/>
                  <a:gd name="T8" fmla="*/ 2478 w 2479"/>
                  <a:gd name="T9" fmla="*/ 0 h 1925"/>
                  <a:gd name="T10" fmla="*/ 1137 w 2479"/>
                  <a:gd name="T11" fmla="*/ 282 h 1925"/>
                </a:gdLst>
                <a:ahLst/>
                <a:cxnLst>
                  <a:cxn ang="0">
                    <a:pos x="T0" y="T1"/>
                  </a:cxn>
                  <a:cxn ang="0">
                    <a:pos x="T2" y="T3"/>
                  </a:cxn>
                  <a:cxn ang="0">
                    <a:pos x="T4" y="T5"/>
                  </a:cxn>
                  <a:cxn ang="0">
                    <a:pos x="T6" y="T7"/>
                  </a:cxn>
                  <a:cxn ang="0">
                    <a:pos x="T8" y="T9"/>
                  </a:cxn>
                  <a:cxn ang="0">
                    <a:pos x="T10" y="T11"/>
                  </a:cxn>
                </a:cxnLst>
                <a:rect l="0" t="0" r="r" b="b"/>
                <a:pathLst>
                  <a:path w="2479" h="1925">
                    <a:moveTo>
                      <a:pt x="1137" y="282"/>
                    </a:moveTo>
                    <a:cubicBezTo>
                      <a:pt x="1047" y="609"/>
                      <a:pt x="680" y="801"/>
                      <a:pt x="347" y="638"/>
                    </a:cubicBezTo>
                    <a:cubicBezTo>
                      <a:pt x="234" y="762"/>
                      <a:pt x="121" y="880"/>
                      <a:pt x="0" y="996"/>
                    </a:cubicBezTo>
                    <a:cubicBezTo>
                      <a:pt x="254" y="1447"/>
                      <a:pt x="316" y="1642"/>
                      <a:pt x="418" y="1924"/>
                    </a:cubicBezTo>
                    <a:cubicBezTo>
                      <a:pt x="1352" y="1611"/>
                      <a:pt x="2105" y="906"/>
                      <a:pt x="2478" y="0"/>
                    </a:cubicBezTo>
                    <a:cubicBezTo>
                      <a:pt x="2023" y="121"/>
                      <a:pt x="1637" y="209"/>
                      <a:pt x="1137" y="282"/>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3" name="Freeform 25"/>
              <p:cNvSpPr>
                <a:spLocks noChangeArrowheads="1"/>
              </p:cNvSpPr>
              <p:nvPr/>
            </p:nvSpPr>
            <p:spPr bwMode="auto">
              <a:xfrm>
                <a:off x="6162675" y="3636963"/>
                <a:ext cx="484188" cy="633412"/>
              </a:xfrm>
              <a:custGeom>
                <a:avLst/>
                <a:gdLst>
                  <a:gd name="T0" fmla="*/ 985 w 1344"/>
                  <a:gd name="T1" fmla="*/ 1757 h 1758"/>
                  <a:gd name="T2" fmla="*/ 1343 w 1344"/>
                  <a:gd name="T3" fmla="*/ 1483 h 1758"/>
                  <a:gd name="T4" fmla="*/ 641 w 1344"/>
                  <a:gd name="T5" fmla="*/ 0 h 1758"/>
                  <a:gd name="T6" fmla="*/ 0 w 1344"/>
                  <a:gd name="T7" fmla="*/ 1531 h 1758"/>
                  <a:gd name="T8" fmla="*/ 985 w 1344"/>
                  <a:gd name="T9" fmla="*/ 1757 h 1758"/>
                </a:gdLst>
                <a:ahLst/>
                <a:cxnLst>
                  <a:cxn ang="0">
                    <a:pos x="T0" y="T1"/>
                  </a:cxn>
                  <a:cxn ang="0">
                    <a:pos x="T2" y="T3"/>
                  </a:cxn>
                  <a:cxn ang="0">
                    <a:pos x="T4" y="T5"/>
                  </a:cxn>
                  <a:cxn ang="0">
                    <a:pos x="T6" y="T7"/>
                  </a:cxn>
                  <a:cxn ang="0">
                    <a:pos x="T8" y="T9"/>
                  </a:cxn>
                </a:cxnLst>
                <a:rect l="0" t="0" r="r" b="b"/>
                <a:pathLst>
                  <a:path w="1344" h="1758">
                    <a:moveTo>
                      <a:pt x="985" y="1757"/>
                    </a:moveTo>
                    <a:cubicBezTo>
                      <a:pt x="1070" y="1630"/>
                      <a:pt x="1197" y="1534"/>
                      <a:pt x="1343" y="1483"/>
                    </a:cubicBezTo>
                    <a:cubicBezTo>
                      <a:pt x="1231" y="905"/>
                      <a:pt x="968" y="384"/>
                      <a:pt x="641" y="0"/>
                    </a:cubicBezTo>
                    <a:cubicBezTo>
                      <a:pt x="308" y="439"/>
                      <a:pt x="85" y="961"/>
                      <a:pt x="0" y="1531"/>
                    </a:cubicBezTo>
                    <a:cubicBezTo>
                      <a:pt x="282" y="1576"/>
                      <a:pt x="511" y="1602"/>
                      <a:pt x="985" y="1757"/>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4" name="Freeform 26"/>
              <p:cNvSpPr>
                <a:spLocks noChangeArrowheads="1"/>
              </p:cNvSpPr>
              <p:nvPr/>
            </p:nvSpPr>
            <p:spPr bwMode="auto">
              <a:xfrm>
                <a:off x="6145213" y="4287838"/>
                <a:ext cx="501650" cy="487362"/>
              </a:xfrm>
              <a:custGeom>
                <a:avLst/>
                <a:gdLst>
                  <a:gd name="T0" fmla="*/ 133 w 1395"/>
                  <a:gd name="T1" fmla="*/ 1104 h 1353"/>
                  <a:gd name="T2" fmla="*/ 1008 w 1395"/>
                  <a:gd name="T3" fmla="*/ 1349 h 1353"/>
                  <a:gd name="T4" fmla="*/ 1019 w 1395"/>
                  <a:gd name="T5" fmla="*/ 1352 h 1353"/>
                  <a:gd name="T6" fmla="*/ 1341 w 1395"/>
                  <a:gd name="T7" fmla="*/ 1203 h 1353"/>
                  <a:gd name="T8" fmla="*/ 1349 w 1395"/>
                  <a:gd name="T9" fmla="*/ 1203 h 1353"/>
                  <a:gd name="T10" fmla="*/ 1394 w 1395"/>
                  <a:gd name="T11" fmla="*/ 1002 h 1353"/>
                  <a:gd name="T12" fmla="*/ 932 w 1395"/>
                  <a:gd name="T13" fmla="*/ 209 h 1353"/>
                  <a:gd name="T14" fmla="*/ 23 w 1395"/>
                  <a:gd name="T15" fmla="*/ 0 h 1353"/>
                  <a:gd name="T16" fmla="*/ 133 w 1395"/>
                  <a:gd name="T17" fmla="*/ 1104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5" h="1353">
                    <a:moveTo>
                      <a:pt x="133" y="1104"/>
                    </a:moveTo>
                    <a:cubicBezTo>
                      <a:pt x="393" y="1208"/>
                      <a:pt x="734" y="1287"/>
                      <a:pt x="1008" y="1349"/>
                    </a:cubicBezTo>
                    <a:lnTo>
                      <a:pt x="1019" y="1352"/>
                    </a:lnTo>
                    <a:cubicBezTo>
                      <a:pt x="1098" y="1262"/>
                      <a:pt x="1211" y="1203"/>
                      <a:pt x="1341" y="1203"/>
                    </a:cubicBezTo>
                    <a:cubicBezTo>
                      <a:pt x="1344" y="1203"/>
                      <a:pt x="1346" y="1203"/>
                      <a:pt x="1349" y="1203"/>
                    </a:cubicBezTo>
                    <a:cubicBezTo>
                      <a:pt x="1363" y="1143"/>
                      <a:pt x="1377" y="1076"/>
                      <a:pt x="1394" y="1002"/>
                    </a:cubicBezTo>
                    <a:cubicBezTo>
                      <a:pt x="1078" y="892"/>
                      <a:pt x="864" y="570"/>
                      <a:pt x="932" y="209"/>
                    </a:cubicBezTo>
                    <a:cubicBezTo>
                      <a:pt x="520" y="77"/>
                      <a:pt x="305" y="46"/>
                      <a:pt x="23" y="0"/>
                    </a:cubicBezTo>
                    <a:cubicBezTo>
                      <a:pt x="0" y="345"/>
                      <a:pt x="17" y="675"/>
                      <a:pt x="133" y="1104"/>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5" name="Freeform 27"/>
              <p:cNvSpPr>
                <a:spLocks noChangeArrowheads="1"/>
              </p:cNvSpPr>
              <p:nvPr/>
            </p:nvSpPr>
            <p:spPr bwMode="auto">
              <a:xfrm>
                <a:off x="7521575" y="4970463"/>
                <a:ext cx="130175" cy="127000"/>
              </a:xfrm>
              <a:custGeom>
                <a:avLst/>
                <a:gdLst>
                  <a:gd name="T0" fmla="*/ 325 w 362"/>
                  <a:gd name="T1" fmla="*/ 0 h 351"/>
                  <a:gd name="T2" fmla="*/ 113 w 362"/>
                  <a:gd name="T3" fmla="*/ 11 h 351"/>
                  <a:gd name="T4" fmla="*/ 0 w 362"/>
                  <a:gd name="T5" fmla="*/ 220 h 351"/>
                  <a:gd name="T6" fmla="*/ 82 w 362"/>
                  <a:gd name="T7" fmla="*/ 350 h 351"/>
                  <a:gd name="T8" fmla="*/ 361 w 362"/>
                  <a:gd name="T9" fmla="*/ 59 h 351"/>
                  <a:gd name="T10" fmla="*/ 325 w 362"/>
                  <a:gd name="T11" fmla="*/ 0 h 351"/>
                </a:gdLst>
                <a:ahLst/>
                <a:cxnLst>
                  <a:cxn ang="0">
                    <a:pos x="T0" y="T1"/>
                  </a:cxn>
                  <a:cxn ang="0">
                    <a:pos x="T2" y="T3"/>
                  </a:cxn>
                  <a:cxn ang="0">
                    <a:pos x="T4" y="T5"/>
                  </a:cxn>
                  <a:cxn ang="0">
                    <a:pos x="T6" y="T7"/>
                  </a:cxn>
                  <a:cxn ang="0">
                    <a:pos x="T8" y="T9"/>
                  </a:cxn>
                  <a:cxn ang="0">
                    <a:pos x="T10" y="T11"/>
                  </a:cxn>
                </a:cxnLst>
                <a:rect l="0" t="0" r="r" b="b"/>
                <a:pathLst>
                  <a:path w="362" h="351">
                    <a:moveTo>
                      <a:pt x="325" y="0"/>
                    </a:moveTo>
                    <a:cubicBezTo>
                      <a:pt x="254" y="5"/>
                      <a:pt x="184" y="8"/>
                      <a:pt x="113" y="11"/>
                    </a:cubicBezTo>
                    <a:cubicBezTo>
                      <a:pt x="90" y="90"/>
                      <a:pt x="51" y="158"/>
                      <a:pt x="0" y="220"/>
                    </a:cubicBezTo>
                    <a:cubicBezTo>
                      <a:pt x="28" y="265"/>
                      <a:pt x="54" y="307"/>
                      <a:pt x="82" y="350"/>
                    </a:cubicBezTo>
                    <a:cubicBezTo>
                      <a:pt x="178" y="257"/>
                      <a:pt x="271" y="158"/>
                      <a:pt x="361" y="59"/>
                    </a:cubicBezTo>
                    <a:cubicBezTo>
                      <a:pt x="344" y="39"/>
                      <a:pt x="336" y="20"/>
                      <a:pt x="325" y="0"/>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66" name="Freeform 28"/>
              <p:cNvSpPr>
                <a:spLocks noChangeArrowheads="1"/>
              </p:cNvSpPr>
              <p:nvPr/>
            </p:nvSpPr>
            <p:spPr bwMode="auto">
              <a:xfrm>
                <a:off x="6232525" y="4806950"/>
                <a:ext cx="288925" cy="327025"/>
              </a:xfrm>
              <a:custGeom>
                <a:avLst/>
                <a:gdLst>
                  <a:gd name="T0" fmla="*/ 801 w 802"/>
                  <a:gd name="T1" fmla="*/ 489 h 907"/>
                  <a:gd name="T2" fmla="*/ 671 w 802"/>
                  <a:gd name="T3" fmla="*/ 184 h 907"/>
                  <a:gd name="T4" fmla="*/ 671 w 802"/>
                  <a:gd name="T5" fmla="*/ 175 h 907"/>
                  <a:gd name="T6" fmla="*/ 0 w 802"/>
                  <a:gd name="T7" fmla="*/ 0 h 907"/>
                  <a:gd name="T8" fmla="*/ 525 w 802"/>
                  <a:gd name="T9" fmla="*/ 906 h 907"/>
                  <a:gd name="T10" fmla="*/ 801 w 802"/>
                  <a:gd name="T11" fmla="*/ 489 h 907"/>
                </a:gdLst>
                <a:ahLst/>
                <a:cxnLst>
                  <a:cxn ang="0">
                    <a:pos x="T0" y="T1"/>
                  </a:cxn>
                  <a:cxn ang="0">
                    <a:pos x="T2" y="T3"/>
                  </a:cxn>
                  <a:cxn ang="0">
                    <a:pos x="T4" y="T5"/>
                  </a:cxn>
                  <a:cxn ang="0">
                    <a:pos x="T6" y="T7"/>
                  </a:cxn>
                  <a:cxn ang="0">
                    <a:pos x="T8" y="T9"/>
                  </a:cxn>
                  <a:cxn ang="0">
                    <a:pos x="T10" y="T11"/>
                  </a:cxn>
                </a:cxnLst>
                <a:rect l="0" t="0" r="r" b="b"/>
                <a:pathLst>
                  <a:path w="802" h="907">
                    <a:moveTo>
                      <a:pt x="801" y="489"/>
                    </a:moveTo>
                    <a:cubicBezTo>
                      <a:pt x="719" y="413"/>
                      <a:pt x="671" y="302"/>
                      <a:pt x="671" y="184"/>
                    </a:cubicBezTo>
                    <a:cubicBezTo>
                      <a:pt x="671" y="181"/>
                      <a:pt x="671" y="178"/>
                      <a:pt x="671" y="175"/>
                    </a:cubicBezTo>
                    <a:cubicBezTo>
                      <a:pt x="432" y="119"/>
                      <a:pt x="234" y="74"/>
                      <a:pt x="0" y="0"/>
                    </a:cubicBezTo>
                    <a:cubicBezTo>
                      <a:pt x="130" y="331"/>
                      <a:pt x="305" y="635"/>
                      <a:pt x="525" y="906"/>
                    </a:cubicBezTo>
                    <a:cubicBezTo>
                      <a:pt x="623" y="793"/>
                      <a:pt x="728" y="619"/>
                      <a:pt x="801" y="489"/>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nvGrpSpPr>
          <p:cNvPr id="67" name="Group 66"/>
          <p:cNvGrpSpPr/>
          <p:nvPr/>
        </p:nvGrpSpPr>
        <p:grpSpPr>
          <a:xfrm>
            <a:off x="3603778" y="3323227"/>
            <a:ext cx="598967" cy="654911"/>
            <a:chOff x="3647814" y="3267192"/>
            <a:chExt cx="598967" cy="654911"/>
          </a:xfrm>
        </p:grpSpPr>
        <p:sp>
          <p:nvSpPr>
            <p:cNvPr id="68" name="Rectangle 67"/>
            <p:cNvSpPr/>
            <p:nvPr/>
          </p:nvSpPr>
          <p:spPr>
            <a:xfrm rot="5400000">
              <a:off x="4152415" y="3683455"/>
              <a:ext cx="94366" cy="94366"/>
            </a:xfrm>
            <a:prstGeom prst="rect">
              <a:avLst/>
            </a:prstGeom>
            <a:solidFill>
              <a:schemeClr val="accent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69" name="Rectangle 68"/>
            <p:cNvSpPr/>
            <p:nvPr/>
          </p:nvSpPr>
          <p:spPr>
            <a:xfrm rot="2700000">
              <a:off x="3797905" y="3683455"/>
              <a:ext cx="94366" cy="94366"/>
            </a:xfrm>
            <a:prstGeom prst="rect">
              <a:avLst/>
            </a:prstGeom>
            <a:solidFill>
              <a:schemeClr val="accent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0" name="Freeform 69"/>
            <p:cNvSpPr/>
            <p:nvPr/>
          </p:nvSpPr>
          <p:spPr>
            <a:xfrm rot="19800000" flipH="1" flipV="1">
              <a:off x="3956538" y="3267192"/>
              <a:ext cx="131608" cy="112166"/>
            </a:xfrm>
            <a:custGeom>
              <a:avLst/>
              <a:gdLst>
                <a:gd name="connsiteX0" fmla="*/ 259788 w 340974"/>
                <a:gd name="connsiteY0" fmla="*/ 1316 h 293235"/>
                <a:gd name="connsiteX1" fmla="*/ 340974 w 340974"/>
                <a:gd name="connsiteY1" fmla="*/ 141933 h 293235"/>
                <a:gd name="connsiteX2" fmla="*/ 255137 w 340974"/>
                <a:gd name="connsiteY2" fmla="*/ 290608 h 293235"/>
                <a:gd name="connsiteX3" fmla="*/ 255894 w 340974"/>
                <a:gd name="connsiteY3" fmla="*/ 291920 h 293235"/>
                <a:gd name="connsiteX4" fmla="*/ 254380 w 340974"/>
                <a:gd name="connsiteY4" fmla="*/ 291920 h 293235"/>
                <a:gd name="connsiteX5" fmla="*/ 253620 w 340974"/>
                <a:gd name="connsiteY5" fmla="*/ 293235 h 293235"/>
                <a:gd name="connsiteX6" fmla="*/ 252861 w 340974"/>
                <a:gd name="connsiteY6" fmla="*/ 291920 h 293235"/>
                <a:gd name="connsiteX7" fmla="*/ 81186 w 340974"/>
                <a:gd name="connsiteY7" fmla="*/ 291920 h 293235"/>
                <a:gd name="connsiteX8" fmla="*/ 0 w 340974"/>
                <a:gd name="connsiteY8" fmla="*/ 151302 h 293235"/>
                <a:gd name="connsiteX9" fmla="*/ 85837 w 340974"/>
                <a:gd name="connsiteY9" fmla="*/ 2627 h 293235"/>
                <a:gd name="connsiteX10" fmla="*/ 85080 w 340974"/>
                <a:gd name="connsiteY10" fmla="*/ 1315 h 293235"/>
                <a:gd name="connsiteX11" fmla="*/ 86595 w 340974"/>
                <a:gd name="connsiteY11" fmla="*/ 1315 h 293235"/>
                <a:gd name="connsiteX12" fmla="*/ 87354 w 340974"/>
                <a:gd name="connsiteY12" fmla="*/ 0 h 293235"/>
                <a:gd name="connsiteX13" fmla="*/ 88113 w 340974"/>
                <a:gd name="connsiteY13" fmla="*/ 1315 h 293235"/>
                <a:gd name="connsiteX0" fmla="*/ 259788 w 340974"/>
                <a:gd name="connsiteY0" fmla="*/ 1316 h 293235"/>
                <a:gd name="connsiteX1" fmla="*/ 340974 w 340974"/>
                <a:gd name="connsiteY1" fmla="*/ 141933 h 293235"/>
                <a:gd name="connsiteX2" fmla="*/ 255137 w 340974"/>
                <a:gd name="connsiteY2" fmla="*/ 290608 h 293235"/>
                <a:gd name="connsiteX3" fmla="*/ 255894 w 340974"/>
                <a:gd name="connsiteY3" fmla="*/ 291920 h 293235"/>
                <a:gd name="connsiteX4" fmla="*/ 254380 w 340974"/>
                <a:gd name="connsiteY4" fmla="*/ 291920 h 293235"/>
                <a:gd name="connsiteX5" fmla="*/ 253620 w 340974"/>
                <a:gd name="connsiteY5" fmla="*/ 293235 h 293235"/>
                <a:gd name="connsiteX6" fmla="*/ 252861 w 340974"/>
                <a:gd name="connsiteY6" fmla="*/ 291920 h 293235"/>
                <a:gd name="connsiteX7" fmla="*/ 81186 w 340974"/>
                <a:gd name="connsiteY7" fmla="*/ 291920 h 293235"/>
                <a:gd name="connsiteX8" fmla="*/ 0 w 340974"/>
                <a:gd name="connsiteY8" fmla="*/ 151302 h 293235"/>
                <a:gd name="connsiteX9" fmla="*/ 85837 w 340974"/>
                <a:gd name="connsiteY9" fmla="*/ 2627 h 293235"/>
                <a:gd name="connsiteX10" fmla="*/ 85080 w 340974"/>
                <a:gd name="connsiteY10" fmla="*/ 1315 h 293235"/>
                <a:gd name="connsiteX11" fmla="*/ 86595 w 340974"/>
                <a:gd name="connsiteY11" fmla="*/ 1315 h 293235"/>
                <a:gd name="connsiteX12" fmla="*/ 87354 w 340974"/>
                <a:gd name="connsiteY12" fmla="*/ 0 h 293235"/>
                <a:gd name="connsiteX13" fmla="*/ 259788 w 340974"/>
                <a:gd name="connsiteY13" fmla="*/ 1316 h 293235"/>
                <a:gd name="connsiteX0" fmla="*/ 259788 w 340974"/>
                <a:gd name="connsiteY0" fmla="*/ 1 h 291920"/>
                <a:gd name="connsiteX1" fmla="*/ 340974 w 340974"/>
                <a:gd name="connsiteY1" fmla="*/ 140618 h 291920"/>
                <a:gd name="connsiteX2" fmla="*/ 255137 w 340974"/>
                <a:gd name="connsiteY2" fmla="*/ 289293 h 291920"/>
                <a:gd name="connsiteX3" fmla="*/ 255894 w 340974"/>
                <a:gd name="connsiteY3" fmla="*/ 290605 h 291920"/>
                <a:gd name="connsiteX4" fmla="*/ 254380 w 340974"/>
                <a:gd name="connsiteY4" fmla="*/ 290605 h 291920"/>
                <a:gd name="connsiteX5" fmla="*/ 253620 w 340974"/>
                <a:gd name="connsiteY5" fmla="*/ 291920 h 291920"/>
                <a:gd name="connsiteX6" fmla="*/ 252861 w 340974"/>
                <a:gd name="connsiteY6" fmla="*/ 290605 h 291920"/>
                <a:gd name="connsiteX7" fmla="*/ 81186 w 340974"/>
                <a:gd name="connsiteY7" fmla="*/ 290605 h 291920"/>
                <a:gd name="connsiteX8" fmla="*/ 0 w 340974"/>
                <a:gd name="connsiteY8" fmla="*/ 149987 h 291920"/>
                <a:gd name="connsiteX9" fmla="*/ 85837 w 340974"/>
                <a:gd name="connsiteY9" fmla="*/ 1312 h 291920"/>
                <a:gd name="connsiteX10" fmla="*/ 85080 w 340974"/>
                <a:gd name="connsiteY10" fmla="*/ 0 h 291920"/>
                <a:gd name="connsiteX11" fmla="*/ 86595 w 340974"/>
                <a:gd name="connsiteY11" fmla="*/ 0 h 291920"/>
                <a:gd name="connsiteX12" fmla="*/ 259788 w 340974"/>
                <a:gd name="connsiteY12" fmla="*/ 1 h 291920"/>
                <a:gd name="connsiteX0" fmla="*/ 259788 w 340974"/>
                <a:gd name="connsiteY0" fmla="*/ 1 h 291920"/>
                <a:gd name="connsiteX1" fmla="*/ 340974 w 340974"/>
                <a:gd name="connsiteY1" fmla="*/ 140618 h 291920"/>
                <a:gd name="connsiteX2" fmla="*/ 255137 w 340974"/>
                <a:gd name="connsiteY2" fmla="*/ 289293 h 291920"/>
                <a:gd name="connsiteX3" fmla="*/ 255894 w 340974"/>
                <a:gd name="connsiteY3" fmla="*/ 290605 h 291920"/>
                <a:gd name="connsiteX4" fmla="*/ 254380 w 340974"/>
                <a:gd name="connsiteY4" fmla="*/ 290605 h 291920"/>
                <a:gd name="connsiteX5" fmla="*/ 253620 w 340974"/>
                <a:gd name="connsiteY5" fmla="*/ 291920 h 291920"/>
                <a:gd name="connsiteX6" fmla="*/ 252861 w 340974"/>
                <a:gd name="connsiteY6" fmla="*/ 290605 h 291920"/>
                <a:gd name="connsiteX7" fmla="*/ 81186 w 340974"/>
                <a:gd name="connsiteY7" fmla="*/ 290605 h 291920"/>
                <a:gd name="connsiteX8" fmla="*/ 0 w 340974"/>
                <a:gd name="connsiteY8" fmla="*/ 149987 h 291920"/>
                <a:gd name="connsiteX9" fmla="*/ 85837 w 340974"/>
                <a:gd name="connsiteY9" fmla="*/ 1312 h 291920"/>
                <a:gd name="connsiteX10" fmla="*/ 85080 w 340974"/>
                <a:gd name="connsiteY10" fmla="*/ 0 h 291920"/>
                <a:gd name="connsiteX11" fmla="*/ 259788 w 340974"/>
                <a:gd name="connsiteY11" fmla="*/ 1 h 291920"/>
                <a:gd name="connsiteX0" fmla="*/ 259788 w 340974"/>
                <a:gd name="connsiteY0" fmla="*/ 0 h 291919"/>
                <a:gd name="connsiteX1" fmla="*/ 340974 w 340974"/>
                <a:gd name="connsiteY1" fmla="*/ 140617 h 291919"/>
                <a:gd name="connsiteX2" fmla="*/ 255137 w 340974"/>
                <a:gd name="connsiteY2" fmla="*/ 289292 h 291919"/>
                <a:gd name="connsiteX3" fmla="*/ 255894 w 340974"/>
                <a:gd name="connsiteY3" fmla="*/ 290604 h 291919"/>
                <a:gd name="connsiteX4" fmla="*/ 254380 w 340974"/>
                <a:gd name="connsiteY4" fmla="*/ 290604 h 291919"/>
                <a:gd name="connsiteX5" fmla="*/ 253620 w 340974"/>
                <a:gd name="connsiteY5" fmla="*/ 291919 h 291919"/>
                <a:gd name="connsiteX6" fmla="*/ 252861 w 340974"/>
                <a:gd name="connsiteY6" fmla="*/ 290604 h 291919"/>
                <a:gd name="connsiteX7" fmla="*/ 81186 w 340974"/>
                <a:gd name="connsiteY7" fmla="*/ 290604 h 291919"/>
                <a:gd name="connsiteX8" fmla="*/ 0 w 340974"/>
                <a:gd name="connsiteY8" fmla="*/ 149986 h 291919"/>
                <a:gd name="connsiteX9" fmla="*/ 85837 w 340974"/>
                <a:gd name="connsiteY9" fmla="*/ 1311 h 291919"/>
                <a:gd name="connsiteX10" fmla="*/ 259788 w 340974"/>
                <a:gd name="connsiteY10" fmla="*/ 0 h 291919"/>
                <a:gd name="connsiteX0" fmla="*/ 259788 w 340974"/>
                <a:gd name="connsiteY0" fmla="*/ 0 h 291919"/>
                <a:gd name="connsiteX1" fmla="*/ 340974 w 340974"/>
                <a:gd name="connsiteY1" fmla="*/ 140617 h 291919"/>
                <a:gd name="connsiteX2" fmla="*/ 255137 w 340974"/>
                <a:gd name="connsiteY2" fmla="*/ 289292 h 291919"/>
                <a:gd name="connsiteX3" fmla="*/ 255894 w 340974"/>
                <a:gd name="connsiteY3" fmla="*/ 290604 h 291919"/>
                <a:gd name="connsiteX4" fmla="*/ 254380 w 340974"/>
                <a:gd name="connsiteY4" fmla="*/ 290604 h 291919"/>
                <a:gd name="connsiteX5" fmla="*/ 253620 w 340974"/>
                <a:gd name="connsiteY5" fmla="*/ 291919 h 291919"/>
                <a:gd name="connsiteX6" fmla="*/ 81186 w 340974"/>
                <a:gd name="connsiteY6" fmla="*/ 290604 h 291919"/>
                <a:gd name="connsiteX7" fmla="*/ 0 w 340974"/>
                <a:gd name="connsiteY7" fmla="*/ 149986 h 291919"/>
                <a:gd name="connsiteX8" fmla="*/ 85837 w 340974"/>
                <a:gd name="connsiteY8" fmla="*/ 1311 h 291919"/>
                <a:gd name="connsiteX9" fmla="*/ 259788 w 340974"/>
                <a:gd name="connsiteY9" fmla="*/ 0 h 291919"/>
                <a:gd name="connsiteX0" fmla="*/ 259788 w 340974"/>
                <a:gd name="connsiteY0" fmla="*/ 0 h 290604"/>
                <a:gd name="connsiteX1" fmla="*/ 340974 w 340974"/>
                <a:gd name="connsiteY1" fmla="*/ 140617 h 290604"/>
                <a:gd name="connsiteX2" fmla="*/ 255137 w 340974"/>
                <a:gd name="connsiteY2" fmla="*/ 289292 h 290604"/>
                <a:gd name="connsiteX3" fmla="*/ 255894 w 340974"/>
                <a:gd name="connsiteY3" fmla="*/ 290604 h 290604"/>
                <a:gd name="connsiteX4" fmla="*/ 254380 w 340974"/>
                <a:gd name="connsiteY4" fmla="*/ 290604 h 290604"/>
                <a:gd name="connsiteX5" fmla="*/ 81186 w 340974"/>
                <a:gd name="connsiteY5" fmla="*/ 290604 h 290604"/>
                <a:gd name="connsiteX6" fmla="*/ 0 w 340974"/>
                <a:gd name="connsiteY6" fmla="*/ 149986 h 290604"/>
                <a:gd name="connsiteX7" fmla="*/ 85837 w 340974"/>
                <a:gd name="connsiteY7" fmla="*/ 1311 h 290604"/>
                <a:gd name="connsiteX8" fmla="*/ 259788 w 340974"/>
                <a:gd name="connsiteY8" fmla="*/ 0 h 290604"/>
                <a:gd name="connsiteX0" fmla="*/ 259788 w 340974"/>
                <a:gd name="connsiteY0" fmla="*/ 0 h 290604"/>
                <a:gd name="connsiteX1" fmla="*/ 340974 w 340974"/>
                <a:gd name="connsiteY1" fmla="*/ 140617 h 290604"/>
                <a:gd name="connsiteX2" fmla="*/ 255137 w 340974"/>
                <a:gd name="connsiteY2" fmla="*/ 289292 h 290604"/>
                <a:gd name="connsiteX3" fmla="*/ 255894 w 340974"/>
                <a:gd name="connsiteY3" fmla="*/ 290604 h 290604"/>
                <a:gd name="connsiteX4" fmla="*/ 81186 w 340974"/>
                <a:gd name="connsiteY4" fmla="*/ 290604 h 290604"/>
                <a:gd name="connsiteX5" fmla="*/ 0 w 340974"/>
                <a:gd name="connsiteY5" fmla="*/ 149986 h 290604"/>
                <a:gd name="connsiteX6" fmla="*/ 85837 w 340974"/>
                <a:gd name="connsiteY6" fmla="*/ 1311 h 290604"/>
                <a:gd name="connsiteX7" fmla="*/ 259788 w 340974"/>
                <a:gd name="connsiteY7" fmla="*/ 0 h 290604"/>
                <a:gd name="connsiteX0" fmla="*/ 259788 w 340974"/>
                <a:gd name="connsiteY0" fmla="*/ 0 h 290604"/>
                <a:gd name="connsiteX1" fmla="*/ 340974 w 340974"/>
                <a:gd name="connsiteY1" fmla="*/ 140617 h 290604"/>
                <a:gd name="connsiteX2" fmla="*/ 255137 w 340974"/>
                <a:gd name="connsiteY2" fmla="*/ 289292 h 290604"/>
                <a:gd name="connsiteX3" fmla="*/ 81186 w 340974"/>
                <a:gd name="connsiteY3" fmla="*/ 290604 h 290604"/>
                <a:gd name="connsiteX4" fmla="*/ 0 w 340974"/>
                <a:gd name="connsiteY4" fmla="*/ 149986 h 290604"/>
                <a:gd name="connsiteX5" fmla="*/ 85837 w 340974"/>
                <a:gd name="connsiteY5" fmla="*/ 1311 h 290604"/>
                <a:gd name="connsiteX6" fmla="*/ 259788 w 340974"/>
                <a:gd name="connsiteY6" fmla="*/ 0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974" h="290604">
                  <a:moveTo>
                    <a:pt x="259788" y="0"/>
                  </a:moveTo>
                  <a:lnTo>
                    <a:pt x="340974" y="140617"/>
                  </a:lnTo>
                  <a:lnTo>
                    <a:pt x="255137" y="289292"/>
                  </a:lnTo>
                  <a:lnTo>
                    <a:pt x="81186" y="290604"/>
                  </a:lnTo>
                  <a:lnTo>
                    <a:pt x="0" y="149986"/>
                  </a:lnTo>
                  <a:lnTo>
                    <a:pt x="85837" y="1311"/>
                  </a:lnTo>
                  <a:lnTo>
                    <a:pt x="259788" y="0"/>
                  </a:lnTo>
                  <a:close/>
                </a:path>
              </a:pathLst>
            </a:custGeom>
            <a:solidFill>
              <a:schemeClr val="accent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1" name="Oval 70"/>
            <p:cNvSpPr/>
            <p:nvPr/>
          </p:nvSpPr>
          <p:spPr>
            <a:xfrm rot="5400000">
              <a:off x="3956719" y="3504381"/>
              <a:ext cx="131246" cy="131246"/>
            </a:xfrm>
            <a:prstGeom prst="ellipse">
              <a:avLst/>
            </a:prstGeom>
            <a:solidFill>
              <a:schemeClr val="accent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cxnSp>
          <p:nvCxnSpPr>
            <p:cNvPr id="72" name="Straight Connector 71"/>
            <p:cNvCxnSpPr/>
            <p:nvPr/>
          </p:nvCxnSpPr>
          <p:spPr>
            <a:xfrm>
              <a:off x="3824934" y="3368675"/>
              <a:ext cx="358951" cy="340834"/>
            </a:xfrm>
            <a:prstGeom prst="line">
              <a:avLst/>
            </a:prstGeom>
            <a:ln w="1270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flipH="1">
              <a:off x="3974387" y="3445669"/>
              <a:ext cx="95910" cy="0"/>
            </a:xfrm>
            <a:prstGeom prst="line">
              <a:avLst/>
            </a:prstGeom>
            <a:ln w="1270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3862118" y="3589719"/>
              <a:ext cx="130103" cy="119790"/>
            </a:xfrm>
            <a:prstGeom prst="line">
              <a:avLst/>
            </a:prstGeom>
            <a:ln w="1270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rot="5400000">
              <a:off x="3884276" y="3427390"/>
              <a:ext cx="59112" cy="59112"/>
            </a:xfrm>
            <a:prstGeom prst="rect">
              <a:avLst/>
            </a:prstGeom>
            <a:solidFill>
              <a:schemeClr val="accent1"/>
            </a:solidFill>
            <a:ln w="127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6" name="Freeform 75"/>
            <p:cNvSpPr/>
            <p:nvPr/>
          </p:nvSpPr>
          <p:spPr>
            <a:xfrm rot="19800000" flipH="1" flipV="1">
              <a:off x="3786612" y="3330360"/>
              <a:ext cx="80697" cy="68777"/>
            </a:xfrm>
            <a:custGeom>
              <a:avLst/>
              <a:gdLst>
                <a:gd name="connsiteX0" fmla="*/ 259788 w 340974"/>
                <a:gd name="connsiteY0" fmla="*/ 1316 h 293235"/>
                <a:gd name="connsiteX1" fmla="*/ 340974 w 340974"/>
                <a:gd name="connsiteY1" fmla="*/ 141933 h 293235"/>
                <a:gd name="connsiteX2" fmla="*/ 255137 w 340974"/>
                <a:gd name="connsiteY2" fmla="*/ 290608 h 293235"/>
                <a:gd name="connsiteX3" fmla="*/ 255894 w 340974"/>
                <a:gd name="connsiteY3" fmla="*/ 291920 h 293235"/>
                <a:gd name="connsiteX4" fmla="*/ 254380 w 340974"/>
                <a:gd name="connsiteY4" fmla="*/ 291920 h 293235"/>
                <a:gd name="connsiteX5" fmla="*/ 253620 w 340974"/>
                <a:gd name="connsiteY5" fmla="*/ 293235 h 293235"/>
                <a:gd name="connsiteX6" fmla="*/ 252861 w 340974"/>
                <a:gd name="connsiteY6" fmla="*/ 291920 h 293235"/>
                <a:gd name="connsiteX7" fmla="*/ 81186 w 340974"/>
                <a:gd name="connsiteY7" fmla="*/ 291920 h 293235"/>
                <a:gd name="connsiteX8" fmla="*/ 0 w 340974"/>
                <a:gd name="connsiteY8" fmla="*/ 151302 h 293235"/>
                <a:gd name="connsiteX9" fmla="*/ 85837 w 340974"/>
                <a:gd name="connsiteY9" fmla="*/ 2627 h 293235"/>
                <a:gd name="connsiteX10" fmla="*/ 85080 w 340974"/>
                <a:gd name="connsiteY10" fmla="*/ 1315 h 293235"/>
                <a:gd name="connsiteX11" fmla="*/ 86595 w 340974"/>
                <a:gd name="connsiteY11" fmla="*/ 1315 h 293235"/>
                <a:gd name="connsiteX12" fmla="*/ 87354 w 340974"/>
                <a:gd name="connsiteY12" fmla="*/ 0 h 293235"/>
                <a:gd name="connsiteX13" fmla="*/ 88113 w 340974"/>
                <a:gd name="connsiteY13" fmla="*/ 1315 h 293235"/>
                <a:gd name="connsiteX0" fmla="*/ 259788 w 340974"/>
                <a:gd name="connsiteY0" fmla="*/ 1316 h 293235"/>
                <a:gd name="connsiteX1" fmla="*/ 340974 w 340974"/>
                <a:gd name="connsiteY1" fmla="*/ 141933 h 293235"/>
                <a:gd name="connsiteX2" fmla="*/ 255137 w 340974"/>
                <a:gd name="connsiteY2" fmla="*/ 290608 h 293235"/>
                <a:gd name="connsiteX3" fmla="*/ 255894 w 340974"/>
                <a:gd name="connsiteY3" fmla="*/ 291920 h 293235"/>
                <a:gd name="connsiteX4" fmla="*/ 254380 w 340974"/>
                <a:gd name="connsiteY4" fmla="*/ 291920 h 293235"/>
                <a:gd name="connsiteX5" fmla="*/ 253620 w 340974"/>
                <a:gd name="connsiteY5" fmla="*/ 293235 h 293235"/>
                <a:gd name="connsiteX6" fmla="*/ 252861 w 340974"/>
                <a:gd name="connsiteY6" fmla="*/ 291920 h 293235"/>
                <a:gd name="connsiteX7" fmla="*/ 81186 w 340974"/>
                <a:gd name="connsiteY7" fmla="*/ 291920 h 293235"/>
                <a:gd name="connsiteX8" fmla="*/ 0 w 340974"/>
                <a:gd name="connsiteY8" fmla="*/ 151302 h 293235"/>
                <a:gd name="connsiteX9" fmla="*/ 85837 w 340974"/>
                <a:gd name="connsiteY9" fmla="*/ 2627 h 293235"/>
                <a:gd name="connsiteX10" fmla="*/ 85080 w 340974"/>
                <a:gd name="connsiteY10" fmla="*/ 1315 h 293235"/>
                <a:gd name="connsiteX11" fmla="*/ 86595 w 340974"/>
                <a:gd name="connsiteY11" fmla="*/ 1315 h 293235"/>
                <a:gd name="connsiteX12" fmla="*/ 87354 w 340974"/>
                <a:gd name="connsiteY12" fmla="*/ 0 h 293235"/>
                <a:gd name="connsiteX13" fmla="*/ 259788 w 340974"/>
                <a:gd name="connsiteY13" fmla="*/ 1316 h 293235"/>
                <a:gd name="connsiteX0" fmla="*/ 259788 w 340974"/>
                <a:gd name="connsiteY0" fmla="*/ 1 h 291920"/>
                <a:gd name="connsiteX1" fmla="*/ 340974 w 340974"/>
                <a:gd name="connsiteY1" fmla="*/ 140618 h 291920"/>
                <a:gd name="connsiteX2" fmla="*/ 255137 w 340974"/>
                <a:gd name="connsiteY2" fmla="*/ 289293 h 291920"/>
                <a:gd name="connsiteX3" fmla="*/ 255894 w 340974"/>
                <a:gd name="connsiteY3" fmla="*/ 290605 h 291920"/>
                <a:gd name="connsiteX4" fmla="*/ 254380 w 340974"/>
                <a:gd name="connsiteY4" fmla="*/ 290605 h 291920"/>
                <a:gd name="connsiteX5" fmla="*/ 253620 w 340974"/>
                <a:gd name="connsiteY5" fmla="*/ 291920 h 291920"/>
                <a:gd name="connsiteX6" fmla="*/ 252861 w 340974"/>
                <a:gd name="connsiteY6" fmla="*/ 290605 h 291920"/>
                <a:gd name="connsiteX7" fmla="*/ 81186 w 340974"/>
                <a:gd name="connsiteY7" fmla="*/ 290605 h 291920"/>
                <a:gd name="connsiteX8" fmla="*/ 0 w 340974"/>
                <a:gd name="connsiteY8" fmla="*/ 149987 h 291920"/>
                <a:gd name="connsiteX9" fmla="*/ 85837 w 340974"/>
                <a:gd name="connsiteY9" fmla="*/ 1312 h 291920"/>
                <a:gd name="connsiteX10" fmla="*/ 85080 w 340974"/>
                <a:gd name="connsiteY10" fmla="*/ 0 h 291920"/>
                <a:gd name="connsiteX11" fmla="*/ 86595 w 340974"/>
                <a:gd name="connsiteY11" fmla="*/ 0 h 291920"/>
                <a:gd name="connsiteX12" fmla="*/ 259788 w 340974"/>
                <a:gd name="connsiteY12" fmla="*/ 1 h 291920"/>
                <a:gd name="connsiteX0" fmla="*/ 259788 w 340974"/>
                <a:gd name="connsiteY0" fmla="*/ 1 h 291920"/>
                <a:gd name="connsiteX1" fmla="*/ 340974 w 340974"/>
                <a:gd name="connsiteY1" fmla="*/ 140618 h 291920"/>
                <a:gd name="connsiteX2" fmla="*/ 255137 w 340974"/>
                <a:gd name="connsiteY2" fmla="*/ 289293 h 291920"/>
                <a:gd name="connsiteX3" fmla="*/ 255894 w 340974"/>
                <a:gd name="connsiteY3" fmla="*/ 290605 h 291920"/>
                <a:gd name="connsiteX4" fmla="*/ 254380 w 340974"/>
                <a:gd name="connsiteY4" fmla="*/ 290605 h 291920"/>
                <a:gd name="connsiteX5" fmla="*/ 253620 w 340974"/>
                <a:gd name="connsiteY5" fmla="*/ 291920 h 291920"/>
                <a:gd name="connsiteX6" fmla="*/ 252861 w 340974"/>
                <a:gd name="connsiteY6" fmla="*/ 290605 h 291920"/>
                <a:gd name="connsiteX7" fmla="*/ 81186 w 340974"/>
                <a:gd name="connsiteY7" fmla="*/ 290605 h 291920"/>
                <a:gd name="connsiteX8" fmla="*/ 0 w 340974"/>
                <a:gd name="connsiteY8" fmla="*/ 149987 h 291920"/>
                <a:gd name="connsiteX9" fmla="*/ 85837 w 340974"/>
                <a:gd name="connsiteY9" fmla="*/ 1312 h 291920"/>
                <a:gd name="connsiteX10" fmla="*/ 85080 w 340974"/>
                <a:gd name="connsiteY10" fmla="*/ 0 h 291920"/>
                <a:gd name="connsiteX11" fmla="*/ 259788 w 340974"/>
                <a:gd name="connsiteY11" fmla="*/ 1 h 291920"/>
                <a:gd name="connsiteX0" fmla="*/ 259788 w 340974"/>
                <a:gd name="connsiteY0" fmla="*/ 0 h 291919"/>
                <a:gd name="connsiteX1" fmla="*/ 340974 w 340974"/>
                <a:gd name="connsiteY1" fmla="*/ 140617 h 291919"/>
                <a:gd name="connsiteX2" fmla="*/ 255137 w 340974"/>
                <a:gd name="connsiteY2" fmla="*/ 289292 h 291919"/>
                <a:gd name="connsiteX3" fmla="*/ 255894 w 340974"/>
                <a:gd name="connsiteY3" fmla="*/ 290604 h 291919"/>
                <a:gd name="connsiteX4" fmla="*/ 254380 w 340974"/>
                <a:gd name="connsiteY4" fmla="*/ 290604 h 291919"/>
                <a:gd name="connsiteX5" fmla="*/ 253620 w 340974"/>
                <a:gd name="connsiteY5" fmla="*/ 291919 h 291919"/>
                <a:gd name="connsiteX6" fmla="*/ 252861 w 340974"/>
                <a:gd name="connsiteY6" fmla="*/ 290604 h 291919"/>
                <a:gd name="connsiteX7" fmla="*/ 81186 w 340974"/>
                <a:gd name="connsiteY7" fmla="*/ 290604 h 291919"/>
                <a:gd name="connsiteX8" fmla="*/ 0 w 340974"/>
                <a:gd name="connsiteY8" fmla="*/ 149986 h 291919"/>
                <a:gd name="connsiteX9" fmla="*/ 85837 w 340974"/>
                <a:gd name="connsiteY9" fmla="*/ 1311 h 291919"/>
                <a:gd name="connsiteX10" fmla="*/ 259788 w 340974"/>
                <a:gd name="connsiteY10" fmla="*/ 0 h 291919"/>
                <a:gd name="connsiteX0" fmla="*/ 259788 w 340974"/>
                <a:gd name="connsiteY0" fmla="*/ 0 h 291919"/>
                <a:gd name="connsiteX1" fmla="*/ 340974 w 340974"/>
                <a:gd name="connsiteY1" fmla="*/ 140617 h 291919"/>
                <a:gd name="connsiteX2" fmla="*/ 255137 w 340974"/>
                <a:gd name="connsiteY2" fmla="*/ 289292 h 291919"/>
                <a:gd name="connsiteX3" fmla="*/ 255894 w 340974"/>
                <a:gd name="connsiteY3" fmla="*/ 290604 h 291919"/>
                <a:gd name="connsiteX4" fmla="*/ 254380 w 340974"/>
                <a:gd name="connsiteY4" fmla="*/ 290604 h 291919"/>
                <a:gd name="connsiteX5" fmla="*/ 253620 w 340974"/>
                <a:gd name="connsiteY5" fmla="*/ 291919 h 291919"/>
                <a:gd name="connsiteX6" fmla="*/ 81186 w 340974"/>
                <a:gd name="connsiteY6" fmla="*/ 290604 h 291919"/>
                <a:gd name="connsiteX7" fmla="*/ 0 w 340974"/>
                <a:gd name="connsiteY7" fmla="*/ 149986 h 291919"/>
                <a:gd name="connsiteX8" fmla="*/ 85837 w 340974"/>
                <a:gd name="connsiteY8" fmla="*/ 1311 h 291919"/>
                <a:gd name="connsiteX9" fmla="*/ 259788 w 340974"/>
                <a:gd name="connsiteY9" fmla="*/ 0 h 291919"/>
                <a:gd name="connsiteX0" fmla="*/ 259788 w 340974"/>
                <a:gd name="connsiteY0" fmla="*/ 0 h 290604"/>
                <a:gd name="connsiteX1" fmla="*/ 340974 w 340974"/>
                <a:gd name="connsiteY1" fmla="*/ 140617 h 290604"/>
                <a:gd name="connsiteX2" fmla="*/ 255137 w 340974"/>
                <a:gd name="connsiteY2" fmla="*/ 289292 h 290604"/>
                <a:gd name="connsiteX3" fmla="*/ 255894 w 340974"/>
                <a:gd name="connsiteY3" fmla="*/ 290604 h 290604"/>
                <a:gd name="connsiteX4" fmla="*/ 254380 w 340974"/>
                <a:gd name="connsiteY4" fmla="*/ 290604 h 290604"/>
                <a:gd name="connsiteX5" fmla="*/ 81186 w 340974"/>
                <a:gd name="connsiteY5" fmla="*/ 290604 h 290604"/>
                <a:gd name="connsiteX6" fmla="*/ 0 w 340974"/>
                <a:gd name="connsiteY6" fmla="*/ 149986 h 290604"/>
                <a:gd name="connsiteX7" fmla="*/ 85837 w 340974"/>
                <a:gd name="connsiteY7" fmla="*/ 1311 h 290604"/>
                <a:gd name="connsiteX8" fmla="*/ 259788 w 340974"/>
                <a:gd name="connsiteY8" fmla="*/ 0 h 290604"/>
                <a:gd name="connsiteX0" fmla="*/ 259788 w 340974"/>
                <a:gd name="connsiteY0" fmla="*/ 0 h 290604"/>
                <a:gd name="connsiteX1" fmla="*/ 340974 w 340974"/>
                <a:gd name="connsiteY1" fmla="*/ 140617 h 290604"/>
                <a:gd name="connsiteX2" fmla="*/ 255137 w 340974"/>
                <a:gd name="connsiteY2" fmla="*/ 289292 h 290604"/>
                <a:gd name="connsiteX3" fmla="*/ 255894 w 340974"/>
                <a:gd name="connsiteY3" fmla="*/ 290604 h 290604"/>
                <a:gd name="connsiteX4" fmla="*/ 81186 w 340974"/>
                <a:gd name="connsiteY4" fmla="*/ 290604 h 290604"/>
                <a:gd name="connsiteX5" fmla="*/ 0 w 340974"/>
                <a:gd name="connsiteY5" fmla="*/ 149986 h 290604"/>
                <a:gd name="connsiteX6" fmla="*/ 85837 w 340974"/>
                <a:gd name="connsiteY6" fmla="*/ 1311 h 290604"/>
                <a:gd name="connsiteX7" fmla="*/ 259788 w 340974"/>
                <a:gd name="connsiteY7" fmla="*/ 0 h 290604"/>
                <a:gd name="connsiteX0" fmla="*/ 259788 w 340974"/>
                <a:gd name="connsiteY0" fmla="*/ 0 h 290604"/>
                <a:gd name="connsiteX1" fmla="*/ 340974 w 340974"/>
                <a:gd name="connsiteY1" fmla="*/ 140617 h 290604"/>
                <a:gd name="connsiteX2" fmla="*/ 255137 w 340974"/>
                <a:gd name="connsiteY2" fmla="*/ 289292 h 290604"/>
                <a:gd name="connsiteX3" fmla="*/ 81186 w 340974"/>
                <a:gd name="connsiteY3" fmla="*/ 290604 h 290604"/>
                <a:gd name="connsiteX4" fmla="*/ 0 w 340974"/>
                <a:gd name="connsiteY4" fmla="*/ 149986 h 290604"/>
                <a:gd name="connsiteX5" fmla="*/ 85837 w 340974"/>
                <a:gd name="connsiteY5" fmla="*/ 1311 h 290604"/>
                <a:gd name="connsiteX6" fmla="*/ 259788 w 340974"/>
                <a:gd name="connsiteY6" fmla="*/ 0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974" h="290604">
                  <a:moveTo>
                    <a:pt x="259788" y="0"/>
                  </a:moveTo>
                  <a:lnTo>
                    <a:pt x="340974" y="140617"/>
                  </a:lnTo>
                  <a:lnTo>
                    <a:pt x="255137" y="289292"/>
                  </a:lnTo>
                  <a:lnTo>
                    <a:pt x="81186" y="290604"/>
                  </a:lnTo>
                  <a:lnTo>
                    <a:pt x="0" y="149986"/>
                  </a:lnTo>
                  <a:lnTo>
                    <a:pt x="85837" y="1311"/>
                  </a:lnTo>
                  <a:lnTo>
                    <a:pt x="259788" y="0"/>
                  </a:lnTo>
                  <a:close/>
                </a:path>
              </a:pathLst>
            </a:custGeom>
            <a:solidFill>
              <a:schemeClr val="accent1"/>
            </a:solidFill>
            <a:ln w="127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77" name="Oval 76"/>
            <p:cNvSpPr/>
            <p:nvPr/>
          </p:nvSpPr>
          <p:spPr>
            <a:xfrm rot="5400000">
              <a:off x="3800169" y="3502922"/>
              <a:ext cx="81417" cy="81417"/>
            </a:xfrm>
            <a:prstGeom prst="ellipse">
              <a:avLst/>
            </a:prstGeom>
            <a:solidFill>
              <a:schemeClr val="accent1"/>
            </a:solidFill>
            <a:ln w="127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cxnSp>
          <p:nvCxnSpPr>
            <p:cNvPr id="78" name="Straight Connector 77"/>
            <p:cNvCxnSpPr/>
            <p:nvPr/>
          </p:nvCxnSpPr>
          <p:spPr>
            <a:xfrm flipV="1">
              <a:off x="3942477" y="3343275"/>
              <a:ext cx="82062" cy="85490"/>
            </a:xfrm>
            <a:prstGeom prst="line">
              <a:avLst/>
            </a:prstGeom>
            <a:ln w="1270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3854450" y="3523602"/>
              <a:ext cx="121490" cy="19068"/>
            </a:xfrm>
            <a:prstGeom prst="line">
              <a:avLst/>
            </a:prstGeom>
            <a:ln w="1270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3647814" y="3754857"/>
              <a:ext cx="171055" cy="167246"/>
              <a:chOff x="4105013" y="3773907"/>
              <a:chExt cx="171055" cy="167246"/>
            </a:xfrm>
          </p:grpSpPr>
          <p:sp>
            <p:nvSpPr>
              <p:cNvPr id="85" name="Rectangle 84"/>
              <p:cNvSpPr/>
              <p:nvPr/>
            </p:nvSpPr>
            <p:spPr>
              <a:xfrm rot="8100000">
                <a:off x="4216956" y="3882041"/>
                <a:ext cx="59112" cy="59112"/>
              </a:xfrm>
              <a:prstGeom prst="rect">
                <a:avLst/>
              </a:prstGeom>
              <a:solidFill>
                <a:schemeClr val="accent1"/>
              </a:solidFill>
              <a:ln w="127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86" name="Freeform 85"/>
              <p:cNvSpPr/>
              <p:nvPr/>
            </p:nvSpPr>
            <p:spPr>
              <a:xfrm rot="19800000" flipH="1" flipV="1">
                <a:off x="4105013" y="3773907"/>
                <a:ext cx="80697" cy="68777"/>
              </a:xfrm>
              <a:custGeom>
                <a:avLst/>
                <a:gdLst>
                  <a:gd name="connsiteX0" fmla="*/ 259788 w 340974"/>
                  <a:gd name="connsiteY0" fmla="*/ 1316 h 293235"/>
                  <a:gd name="connsiteX1" fmla="*/ 340974 w 340974"/>
                  <a:gd name="connsiteY1" fmla="*/ 141933 h 293235"/>
                  <a:gd name="connsiteX2" fmla="*/ 255137 w 340974"/>
                  <a:gd name="connsiteY2" fmla="*/ 290608 h 293235"/>
                  <a:gd name="connsiteX3" fmla="*/ 255894 w 340974"/>
                  <a:gd name="connsiteY3" fmla="*/ 291920 h 293235"/>
                  <a:gd name="connsiteX4" fmla="*/ 254380 w 340974"/>
                  <a:gd name="connsiteY4" fmla="*/ 291920 h 293235"/>
                  <a:gd name="connsiteX5" fmla="*/ 253620 w 340974"/>
                  <a:gd name="connsiteY5" fmla="*/ 293235 h 293235"/>
                  <a:gd name="connsiteX6" fmla="*/ 252861 w 340974"/>
                  <a:gd name="connsiteY6" fmla="*/ 291920 h 293235"/>
                  <a:gd name="connsiteX7" fmla="*/ 81186 w 340974"/>
                  <a:gd name="connsiteY7" fmla="*/ 291920 h 293235"/>
                  <a:gd name="connsiteX8" fmla="*/ 0 w 340974"/>
                  <a:gd name="connsiteY8" fmla="*/ 151302 h 293235"/>
                  <a:gd name="connsiteX9" fmla="*/ 85837 w 340974"/>
                  <a:gd name="connsiteY9" fmla="*/ 2627 h 293235"/>
                  <a:gd name="connsiteX10" fmla="*/ 85080 w 340974"/>
                  <a:gd name="connsiteY10" fmla="*/ 1315 h 293235"/>
                  <a:gd name="connsiteX11" fmla="*/ 86595 w 340974"/>
                  <a:gd name="connsiteY11" fmla="*/ 1315 h 293235"/>
                  <a:gd name="connsiteX12" fmla="*/ 87354 w 340974"/>
                  <a:gd name="connsiteY12" fmla="*/ 0 h 293235"/>
                  <a:gd name="connsiteX13" fmla="*/ 88113 w 340974"/>
                  <a:gd name="connsiteY13" fmla="*/ 1315 h 293235"/>
                  <a:gd name="connsiteX0" fmla="*/ 259788 w 340974"/>
                  <a:gd name="connsiteY0" fmla="*/ 1316 h 293235"/>
                  <a:gd name="connsiteX1" fmla="*/ 340974 w 340974"/>
                  <a:gd name="connsiteY1" fmla="*/ 141933 h 293235"/>
                  <a:gd name="connsiteX2" fmla="*/ 255137 w 340974"/>
                  <a:gd name="connsiteY2" fmla="*/ 290608 h 293235"/>
                  <a:gd name="connsiteX3" fmla="*/ 255894 w 340974"/>
                  <a:gd name="connsiteY3" fmla="*/ 291920 h 293235"/>
                  <a:gd name="connsiteX4" fmla="*/ 254380 w 340974"/>
                  <a:gd name="connsiteY4" fmla="*/ 291920 h 293235"/>
                  <a:gd name="connsiteX5" fmla="*/ 253620 w 340974"/>
                  <a:gd name="connsiteY5" fmla="*/ 293235 h 293235"/>
                  <a:gd name="connsiteX6" fmla="*/ 252861 w 340974"/>
                  <a:gd name="connsiteY6" fmla="*/ 291920 h 293235"/>
                  <a:gd name="connsiteX7" fmla="*/ 81186 w 340974"/>
                  <a:gd name="connsiteY7" fmla="*/ 291920 h 293235"/>
                  <a:gd name="connsiteX8" fmla="*/ 0 w 340974"/>
                  <a:gd name="connsiteY8" fmla="*/ 151302 h 293235"/>
                  <a:gd name="connsiteX9" fmla="*/ 85837 w 340974"/>
                  <a:gd name="connsiteY9" fmla="*/ 2627 h 293235"/>
                  <a:gd name="connsiteX10" fmla="*/ 85080 w 340974"/>
                  <a:gd name="connsiteY10" fmla="*/ 1315 h 293235"/>
                  <a:gd name="connsiteX11" fmla="*/ 86595 w 340974"/>
                  <a:gd name="connsiteY11" fmla="*/ 1315 h 293235"/>
                  <a:gd name="connsiteX12" fmla="*/ 87354 w 340974"/>
                  <a:gd name="connsiteY12" fmla="*/ 0 h 293235"/>
                  <a:gd name="connsiteX13" fmla="*/ 259788 w 340974"/>
                  <a:gd name="connsiteY13" fmla="*/ 1316 h 293235"/>
                  <a:gd name="connsiteX0" fmla="*/ 259788 w 340974"/>
                  <a:gd name="connsiteY0" fmla="*/ 1 h 291920"/>
                  <a:gd name="connsiteX1" fmla="*/ 340974 w 340974"/>
                  <a:gd name="connsiteY1" fmla="*/ 140618 h 291920"/>
                  <a:gd name="connsiteX2" fmla="*/ 255137 w 340974"/>
                  <a:gd name="connsiteY2" fmla="*/ 289293 h 291920"/>
                  <a:gd name="connsiteX3" fmla="*/ 255894 w 340974"/>
                  <a:gd name="connsiteY3" fmla="*/ 290605 h 291920"/>
                  <a:gd name="connsiteX4" fmla="*/ 254380 w 340974"/>
                  <a:gd name="connsiteY4" fmla="*/ 290605 h 291920"/>
                  <a:gd name="connsiteX5" fmla="*/ 253620 w 340974"/>
                  <a:gd name="connsiteY5" fmla="*/ 291920 h 291920"/>
                  <a:gd name="connsiteX6" fmla="*/ 252861 w 340974"/>
                  <a:gd name="connsiteY6" fmla="*/ 290605 h 291920"/>
                  <a:gd name="connsiteX7" fmla="*/ 81186 w 340974"/>
                  <a:gd name="connsiteY7" fmla="*/ 290605 h 291920"/>
                  <a:gd name="connsiteX8" fmla="*/ 0 w 340974"/>
                  <a:gd name="connsiteY8" fmla="*/ 149987 h 291920"/>
                  <a:gd name="connsiteX9" fmla="*/ 85837 w 340974"/>
                  <a:gd name="connsiteY9" fmla="*/ 1312 h 291920"/>
                  <a:gd name="connsiteX10" fmla="*/ 85080 w 340974"/>
                  <a:gd name="connsiteY10" fmla="*/ 0 h 291920"/>
                  <a:gd name="connsiteX11" fmla="*/ 86595 w 340974"/>
                  <a:gd name="connsiteY11" fmla="*/ 0 h 291920"/>
                  <a:gd name="connsiteX12" fmla="*/ 259788 w 340974"/>
                  <a:gd name="connsiteY12" fmla="*/ 1 h 291920"/>
                  <a:gd name="connsiteX0" fmla="*/ 259788 w 340974"/>
                  <a:gd name="connsiteY0" fmla="*/ 1 h 291920"/>
                  <a:gd name="connsiteX1" fmla="*/ 340974 w 340974"/>
                  <a:gd name="connsiteY1" fmla="*/ 140618 h 291920"/>
                  <a:gd name="connsiteX2" fmla="*/ 255137 w 340974"/>
                  <a:gd name="connsiteY2" fmla="*/ 289293 h 291920"/>
                  <a:gd name="connsiteX3" fmla="*/ 255894 w 340974"/>
                  <a:gd name="connsiteY3" fmla="*/ 290605 h 291920"/>
                  <a:gd name="connsiteX4" fmla="*/ 254380 w 340974"/>
                  <a:gd name="connsiteY4" fmla="*/ 290605 h 291920"/>
                  <a:gd name="connsiteX5" fmla="*/ 253620 w 340974"/>
                  <a:gd name="connsiteY5" fmla="*/ 291920 h 291920"/>
                  <a:gd name="connsiteX6" fmla="*/ 252861 w 340974"/>
                  <a:gd name="connsiteY6" fmla="*/ 290605 h 291920"/>
                  <a:gd name="connsiteX7" fmla="*/ 81186 w 340974"/>
                  <a:gd name="connsiteY7" fmla="*/ 290605 h 291920"/>
                  <a:gd name="connsiteX8" fmla="*/ 0 w 340974"/>
                  <a:gd name="connsiteY8" fmla="*/ 149987 h 291920"/>
                  <a:gd name="connsiteX9" fmla="*/ 85837 w 340974"/>
                  <a:gd name="connsiteY9" fmla="*/ 1312 h 291920"/>
                  <a:gd name="connsiteX10" fmla="*/ 85080 w 340974"/>
                  <a:gd name="connsiteY10" fmla="*/ 0 h 291920"/>
                  <a:gd name="connsiteX11" fmla="*/ 259788 w 340974"/>
                  <a:gd name="connsiteY11" fmla="*/ 1 h 291920"/>
                  <a:gd name="connsiteX0" fmla="*/ 259788 w 340974"/>
                  <a:gd name="connsiteY0" fmla="*/ 0 h 291919"/>
                  <a:gd name="connsiteX1" fmla="*/ 340974 w 340974"/>
                  <a:gd name="connsiteY1" fmla="*/ 140617 h 291919"/>
                  <a:gd name="connsiteX2" fmla="*/ 255137 w 340974"/>
                  <a:gd name="connsiteY2" fmla="*/ 289292 h 291919"/>
                  <a:gd name="connsiteX3" fmla="*/ 255894 w 340974"/>
                  <a:gd name="connsiteY3" fmla="*/ 290604 h 291919"/>
                  <a:gd name="connsiteX4" fmla="*/ 254380 w 340974"/>
                  <a:gd name="connsiteY4" fmla="*/ 290604 h 291919"/>
                  <a:gd name="connsiteX5" fmla="*/ 253620 w 340974"/>
                  <a:gd name="connsiteY5" fmla="*/ 291919 h 291919"/>
                  <a:gd name="connsiteX6" fmla="*/ 252861 w 340974"/>
                  <a:gd name="connsiteY6" fmla="*/ 290604 h 291919"/>
                  <a:gd name="connsiteX7" fmla="*/ 81186 w 340974"/>
                  <a:gd name="connsiteY7" fmla="*/ 290604 h 291919"/>
                  <a:gd name="connsiteX8" fmla="*/ 0 w 340974"/>
                  <a:gd name="connsiteY8" fmla="*/ 149986 h 291919"/>
                  <a:gd name="connsiteX9" fmla="*/ 85837 w 340974"/>
                  <a:gd name="connsiteY9" fmla="*/ 1311 h 291919"/>
                  <a:gd name="connsiteX10" fmla="*/ 259788 w 340974"/>
                  <a:gd name="connsiteY10" fmla="*/ 0 h 291919"/>
                  <a:gd name="connsiteX0" fmla="*/ 259788 w 340974"/>
                  <a:gd name="connsiteY0" fmla="*/ 0 h 291919"/>
                  <a:gd name="connsiteX1" fmla="*/ 340974 w 340974"/>
                  <a:gd name="connsiteY1" fmla="*/ 140617 h 291919"/>
                  <a:gd name="connsiteX2" fmla="*/ 255137 w 340974"/>
                  <a:gd name="connsiteY2" fmla="*/ 289292 h 291919"/>
                  <a:gd name="connsiteX3" fmla="*/ 255894 w 340974"/>
                  <a:gd name="connsiteY3" fmla="*/ 290604 h 291919"/>
                  <a:gd name="connsiteX4" fmla="*/ 254380 w 340974"/>
                  <a:gd name="connsiteY4" fmla="*/ 290604 h 291919"/>
                  <a:gd name="connsiteX5" fmla="*/ 253620 w 340974"/>
                  <a:gd name="connsiteY5" fmla="*/ 291919 h 291919"/>
                  <a:gd name="connsiteX6" fmla="*/ 81186 w 340974"/>
                  <a:gd name="connsiteY6" fmla="*/ 290604 h 291919"/>
                  <a:gd name="connsiteX7" fmla="*/ 0 w 340974"/>
                  <a:gd name="connsiteY7" fmla="*/ 149986 h 291919"/>
                  <a:gd name="connsiteX8" fmla="*/ 85837 w 340974"/>
                  <a:gd name="connsiteY8" fmla="*/ 1311 h 291919"/>
                  <a:gd name="connsiteX9" fmla="*/ 259788 w 340974"/>
                  <a:gd name="connsiteY9" fmla="*/ 0 h 291919"/>
                  <a:gd name="connsiteX0" fmla="*/ 259788 w 340974"/>
                  <a:gd name="connsiteY0" fmla="*/ 0 h 290604"/>
                  <a:gd name="connsiteX1" fmla="*/ 340974 w 340974"/>
                  <a:gd name="connsiteY1" fmla="*/ 140617 h 290604"/>
                  <a:gd name="connsiteX2" fmla="*/ 255137 w 340974"/>
                  <a:gd name="connsiteY2" fmla="*/ 289292 h 290604"/>
                  <a:gd name="connsiteX3" fmla="*/ 255894 w 340974"/>
                  <a:gd name="connsiteY3" fmla="*/ 290604 h 290604"/>
                  <a:gd name="connsiteX4" fmla="*/ 254380 w 340974"/>
                  <a:gd name="connsiteY4" fmla="*/ 290604 h 290604"/>
                  <a:gd name="connsiteX5" fmla="*/ 81186 w 340974"/>
                  <a:gd name="connsiteY5" fmla="*/ 290604 h 290604"/>
                  <a:gd name="connsiteX6" fmla="*/ 0 w 340974"/>
                  <a:gd name="connsiteY6" fmla="*/ 149986 h 290604"/>
                  <a:gd name="connsiteX7" fmla="*/ 85837 w 340974"/>
                  <a:gd name="connsiteY7" fmla="*/ 1311 h 290604"/>
                  <a:gd name="connsiteX8" fmla="*/ 259788 w 340974"/>
                  <a:gd name="connsiteY8" fmla="*/ 0 h 290604"/>
                  <a:gd name="connsiteX0" fmla="*/ 259788 w 340974"/>
                  <a:gd name="connsiteY0" fmla="*/ 0 h 290604"/>
                  <a:gd name="connsiteX1" fmla="*/ 340974 w 340974"/>
                  <a:gd name="connsiteY1" fmla="*/ 140617 h 290604"/>
                  <a:gd name="connsiteX2" fmla="*/ 255137 w 340974"/>
                  <a:gd name="connsiteY2" fmla="*/ 289292 h 290604"/>
                  <a:gd name="connsiteX3" fmla="*/ 255894 w 340974"/>
                  <a:gd name="connsiteY3" fmla="*/ 290604 h 290604"/>
                  <a:gd name="connsiteX4" fmla="*/ 81186 w 340974"/>
                  <a:gd name="connsiteY4" fmla="*/ 290604 h 290604"/>
                  <a:gd name="connsiteX5" fmla="*/ 0 w 340974"/>
                  <a:gd name="connsiteY5" fmla="*/ 149986 h 290604"/>
                  <a:gd name="connsiteX6" fmla="*/ 85837 w 340974"/>
                  <a:gd name="connsiteY6" fmla="*/ 1311 h 290604"/>
                  <a:gd name="connsiteX7" fmla="*/ 259788 w 340974"/>
                  <a:gd name="connsiteY7" fmla="*/ 0 h 290604"/>
                  <a:gd name="connsiteX0" fmla="*/ 259788 w 340974"/>
                  <a:gd name="connsiteY0" fmla="*/ 0 h 290604"/>
                  <a:gd name="connsiteX1" fmla="*/ 340974 w 340974"/>
                  <a:gd name="connsiteY1" fmla="*/ 140617 h 290604"/>
                  <a:gd name="connsiteX2" fmla="*/ 255137 w 340974"/>
                  <a:gd name="connsiteY2" fmla="*/ 289292 h 290604"/>
                  <a:gd name="connsiteX3" fmla="*/ 81186 w 340974"/>
                  <a:gd name="connsiteY3" fmla="*/ 290604 h 290604"/>
                  <a:gd name="connsiteX4" fmla="*/ 0 w 340974"/>
                  <a:gd name="connsiteY4" fmla="*/ 149986 h 290604"/>
                  <a:gd name="connsiteX5" fmla="*/ 85837 w 340974"/>
                  <a:gd name="connsiteY5" fmla="*/ 1311 h 290604"/>
                  <a:gd name="connsiteX6" fmla="*/ 259788 w 340974"/>
                  <a:gd name="connsiteY6" fmla="*/ 0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974" h="290604">
                    <a:moveTo>
                      <a:pt x="259788" y="0"/>
                    </a:moveTo>
                    <a:lnTo>
                      <a:pt x="340974" y="140617"/>
                    </a:lnTo>
                    <a:lnTo>
                      <a:pt x="255137" y="289292"/>
                    </a:lnTo>
                    <a:lnTo>
                      <a:pt x="81186" y="290604"/>
                    </a:lnTo>
                    <a:lnTo>
                      <a:pt x="0" y="149986"/>
                    </a:lnTo>
                    <a:lnTo>
                      <a:pt x="85837" y="1311"/>
                    </a:lnTo>
                    <a:lnTo>
                      <a:pt x="259788" y="0"/>
                    </a:lnTo>
                    <a:close/>
                  </a:path>
                </a:pathLst>
              </a:custGeom>
              <a:solidFill>
                <a:schemeClr val="accent1"/>
              </a:solidFill>
              <a:ln w="127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cxnSp>
            <p:nvCxnSpPr>
              <p:cNvPr id="87" name="Straight Connector 86"/>
              <p:cNvCxnSpPr/>
              <p:nvPr/>
            </p:nvCxnSpPr>
            <p:spPr>
              <a:xfrm rot="5400000" flipH="1">
                <a:off x="4214051" y="3837207"/>
                <a:ext cx="101003" cy="0"/>
              </a:xfrm>
              <a:prstGeom prst="line">
                <a:avLst/>
              </a:prstGeom>
              <a:ln w="1270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221849" y="3751983"/>
                <a:ext cx="0" cy="79022"/>
              </a:xfrm>
              <a:prstGeom prst="line">
                <a:avLst/>
              </a:prstGeom>
              <a:ln w="1270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sp>
          <p:nvSpPr>
            <p:cNvPr id="81" name="Rectangle 80"/>
            <p:cNvSpPr/>
            <p:nvPr/>
          </p:nvSpPr>
          <p:spPr>
            <a:xfrm rot="8100000">
              <a:off x="4154264" y="3524824"/>
              <a:ext cx="59112" cy="59112"/>
            </a:xfrm>
            <a:prstGeom prst="rect">
              <a:avLst/>
            </a:prstGeom>
            <a:solidFill>
              <a:schemeClr val="accent1"/>
            </a:solidFill>
            <a:ln w="127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82" name="Freeform 81"/>
            <p:cNvSpPr/>
            <p:nvPr/>
          </p:nvSpPr>
          <p:spPr>
            <a:xfrm rot="19800000" flipH="1" flipV="1">
              <a:off x="4118948" y="3403920"/>
              <a:ext cx="80697" cy="68777"/>
            </a:xfrm>
            <a:custGeom>
              <a:avLst/>
              <a:gdLst>
                <a:gd name="connsiteX0" fmla="*/ 259788 w 340974"/>
                <a:gd name="connsiteY0" fmla="*/ 1316 h 293235"/>
                <a:gd name="connsiteX1" fmla="*/ 340974 w 340974"/>
                <a:gd name="connsiteY1" fmla="*/ 141933 h 293235"/>
                <a:gd name="connsiteX2" fmla="*/ 255137 w 340974"/>
                <a:gd name="connsiteY2" fmla="*/ 290608 h 293235"/>
                <a:gd name="connsiteX3" fmla="*/ 255894 w 340974"/>
                <a:gd name="connsiteY3" fmla="*/ 291920 h 293235"/>
                <a:gd name="connsiteX4" fmla="*/ 254380 w 340974"/>
                <a:gd name="connsiteY4" fmla="*/ 291920 h 293235"/>
                <a:gd name="connsiteX5" fmla="*/ 253620 w 340974"/>
                <a:gd name="connsiteY5" fmla="*/ 293235 h 293235"/>
                <a:gd name="connsiteX6" fmla="*/ 252861 w 340974"/>
                <a:gd name="connsiteY6" fmla="*/ 291920 h 293235"/>
                <a:gd name="connsiteX7" fmla="*/ 81186 w 340974"/>
                <a:gd name="connsiteY7" fmla="*/ 291920 h 293235"/>
                <a:gd name="connsiteX8" fmla="*/ 0 w 340974"/>
                <a:gd name="connsiteY8" fmla="*/ 151302 h 293235"/>
                <a:gd name="connsiteX9" fmla="*/ 85837 w 340974"/>
                <a:gd name="connsiteY9" fmla="*/ 2627 h 293235"/>
                <a:gd name="connsiteX10" fmla="*/ 85080 w 340974"/>
                <a:gd name="connsiteY10" fmla="*/ 1315 h 293235"/>
                <a:gd name="connsiteX11" fmla="*/ 86595 w 340974"/>
                <a:gd name="connsiteY11" fmla="*/ 1315 h 293235"/>
                <a:gd name="connsiteX12" fmla="*/ 87354 w 340974"/>
                <a:gd name="connsiteY12" fmla="*/ 0 h 293235"/>
                <a:gd name="connsiteX13" fmla="*/ 88113 w 340974"/>
                <a:gd name="connsiteY13" fmla="*/ 1315 h 293235"/>
                <a:gd name="connsiteX0" fmla="*/ 259788 w 340974"/>
                <a:gd name="connsiteY0" fmla="*/ 1316 h 293235"/>
                <a:gd name="connsiteX1" fmla="*/ 340974 w 340974"/>
                <a:gd name="connsiteY1" fmla="*/ 141933 h 293235"/>
                <a:gd name="connsiteX2" fmla="*/ 255137 w 340974"/>
                <a:gd name="connsiteY2" fmla="*/ 290608 h 293235"/>
                <a:gd name="connsiteX3" fmla="*/ 255894 w 340974"/>
                <a:gd name="connsiteY3" fmla="*/ 291920 h 293235"/>
                <a:gd name="connsiteX4" fmla="*/ 254380 w 340974"/>
                <a:gd name="connsiteY4" fmla="*/ 291920 h 293235"/>
                <a:gd name="connsiteX5" fmla="*/ 253620 w 340974"/>
                <a:gd name="connsiteY5" fmla="*/ 293235 h 293235"/>
                <a:gd name="connsiteX6" fmla="*/ 252861 w 340974"/>
                <a:gd name="connsiteY6" fmla="*/ 291920 h 293235"/>
                <a:gd name="connsiteX7" fmla="*/ 81186 w 340974"/>
                <a:gd name="connsiteY7" fmla="*/ 291920 h 293235"/>
                <a:gd name="connsiteX8" fmla="*/ 0 w 340974"/>
                <a:gd name="connsiteY8" fmla="*/ 151302 h 293235"/>
                <a:gd name="connsiteX9" fmla="*/ 85837 w 340974"/>
                <a:gd name="connsiteY9" fmla="*/ 2627 h 293235"/>
                <a:gd name="connsiteX10" fmla="*/ 85080 w 340974"/>
                <a:gd name="connsiteY10" fmla="*/ 1315 h 293235"/>
                <a:gd name="connsiteX11" fmla="*/ 86595 w 340974"/>
                <a:gd name="connsiteY11" fmla="*/ 1315 h 293235"/>
                <a:gd name="connsiteX12" fmla="*/ 87354 w 340974"/>
                <a:gd name="connsiteY12" fmla="*/ 0 h 293235"/>
                <a:gd name="connsiteX13" fmla="*/ 259788 w 340974"/>
                <a:gd name="connsiteY13" fmla="*/ 1316 h 293235"/>
                <a:gd name="connsiteX0" fmla="*/ 259788 w 340974"/>
                <a:gd name="connsiteY0" fmla="*/ 1 h 291920"/>
                <a:gd name="connsiteX1" fmla="*/ 340974 w 340974"/>
                <a:gd name="connsiteY1" fmla="*/ 140618 h 291920"/>
                <a:gd name="connsiteX2" fmla="*/ 255137 w 340974"/>
                <a:gd name="connsiteY2" fmla="*/ 289293 h 291920"/>
                <a:gd name="connsiteX3" fmla="*/ 255894 w 340974"/>
                <a:gd name="connsiteY3" fmla="*/ 290605 h 291920"/>
                <a:gd name="connsiteX4" fmla="*/ 254380 w 340974"/>
                <a:gd name="connsiteY4" fmla="*/ 290605 h 291920"/>
                <a:gd name="connsiteX5" fmla="*/ 253620 w 340974"/>
                <a:gd name="connsiteY5" fmla="*/ 291920 h 291920"/>
                <a:gd name="connsiteX6" fmla="*/ 252861 w 340974"/>
                <a:gd name="connsiteY6" fmla="*/ 290605 h 291920"/>
                <a:gd name="connsiteX7" fmla="*/ 81186 w 340974"/>
                <a:gd name="connsiteY7" fmla="*/ 290605 h 291920"/>
                <a:gd name="connsiteX8" fmla="*/ 0 w 340974"/>
                <a:gd name="connsiteY8" fmla="*/ 149987 h 291920"/>
                <a:gd name="connsiteX9" fmla="*/ 85837 w 340974"/>
                <a:gd name="connsiteY9" fmla="*/ 1312 h 291920"/>
                <a:gd name="connsiteX10" fmla="*/ 85080 w 340974"/>
                <a:gd name="connsiteY10" fmla="*/ 0 h 291920"/>
                <a:gd name="connsiteX11" fmla="*/ 86595 w 340974"/>
                <a:gd name="connsiteY11" fmla="*/ 0 h 291920"/>
                <a:gd name="connsiteX12" fmla="*/ 259788 w 340974"/>
                <a:gd name="connsiteY12" fmla="*/ 1 h 291920"/>
                <a:gd name="connsiteX0" fmla="*/ 259788 w 340974"/>
                <a:gd name="connsiteY0" fmla="*/ 1 h 291920"/>
                <a:gd name="connsiteX1" fmla="*/ 340974 w 340974"/>
                <a:gd name="connsiteY1" fmla="*/ 140618 h 291920"/>
                <a:gd name="connsiteX2" fmla="*/ 255137 w 340974"/>
                <a:gd name="connsiteY2" fmla="*/ 289293 h 291920"/>
                <a:gd name="connsiteX3" fmla="*/ 255894 w 340974"/>
                <a:gd name="connsiteY3" fmla="*/ 290605 h 291920"/>
                <a:gd name="connsiteX4" fmla="*/ 254380 w 340974"/>
                <a:gd name="connsiteY4" fmla="*/ 290605 h 291920"/>
                <a:gd name="connsiteX5" fmla="*/ 253620 w 340974"/>
                <a:gd name="connsiteY5" fmla="*/ 291920 h 291920"/>
                <a:gd name="connsiteX6" fmla="*/ 252861 w 340974"/>
                <a:gd name="connsiteY6" fmla="*/ 290605 h 291920"/>
                <a:gd name="connsiteX7" fmla="*/ 81186 w 340974"/>
                <a:gd name="connsiteY7" fmla="*/ 290605 h 291920"/>
                <a:gd name="connsiteX8" fmla="*/ 0 w 340974"/>
                <a:gd name="connsiteY8" fmla="*/ 149987 h 291920"/>
                <a:gd name="connsiteX9" fmla="*/ 85837 w 340974"/>
                <a:gd name="connsiteY9" fmla="*/ 1312 h 291920"/>
                <a:gd name="connsiteX10" fmla="*/ 85080 w 340974"/>
                <a:gd name="connsiteY10" fmla="*/ 0 h 291920"/>
                <a:gd name="connsiteX11" fmla="*/ 259788 w 340974"/>
                <a:gd name="connsiteY11" fmla="*/ 1 h 291920"/>
                <a:gd name="connsiteX0" fmla="*/ 259788 w 340974"/>
                <a:gd name="connsiteY0" fmla="*/ 0 h 291919"/>
                <a:gd name="connsiteX1" fmla="*/ 340974 w 340974"/>
                <a:gd name="connsiteY1" fmla="*/ 140617 h 291919"/>
                <a:gd name="connsiteX2" fmla="*/ 255137 w 340974"/>
                <a:gd name="connsiteY2" fmla="*/ 289292 h 291919"/>
                <a:gd name="connsiteX3" fmla="*/ 255894 w 340974"/>
                <a:gd name="connsiteY3" fmla="*/ 290604 h 291919"/>
                <a:gd name="connsiteX4" fmla="*/ 254380 w 340974"/>
                <a:gd name="connsiteY4" fmla="*/ 290604 h 291919"/>
                <a:gd name="connsiteX5" fmla="*/ 253620 w 340974"/>
                <a:gd name="connsiteY5" fmla="*/ 291919 h 291919"/>
                <a:gd name="connsiteX6" fmla="*/ 252861 w 340974"/>
                <a:gd name="connsiteY6" fmla="*/ 290604 h 291919"/>
                <a:gd name="connsiteX7" fmla="*/ 81186 w 340974"/>
                <a:gd name="connsiteY7" fmla="*/ 290604 h 291919"/>
                <a:gd name="connsiteX8" fmla="*/ 0 w 340974"/>
                <a:gd name="connsiteY8" fmla="*/ 149986 h 291919"/>
                <a:gd name="connsiteX9" fmla="*/ 85837 w 340974"/>
                <a:gd name="connsiteY9" fmla="*/ 1311 h 291919"/>
                <a:gd name="connsiteX10" fmla="*/ 259788 w 340974"/>
                <a:gd name="connsiteY10" fmla="*/ 0 h 291919"/>
                <a:gd name="connsiteX0" fmla="*/ 259788 w 340974"/>
                <a:gd name="connsiteY0" fmla="*/ 0 h 291919"/>
                <a:gd name="connsiteX1" fmla="*/ 340974 w 340974"/>
                <a:gd name="connsiteY1" fmla="*/ 140617 h 291919"/>
                <a:gd name="connsiteX2" fmla="*/ 255137 w 340974"/>
                <a:gd name="connsiteY2" fmla="*/ 289292 h 291919"/>
                <a:gd name="connsiteX3" fmla="*/ 255894 w 340974"/>
                <a:gd name="connsiteY3" fmla="*/ 290604 h 291919"/>
                <a:gd name="connsiteX4" fmla="*/ 254380 w 340974"/>
                <a:gd name="connsiteY4" fmla="*/ 290604 h 291919"/>
                <a:gd name="connsiteX5" fmla="*/ 253620 w 340974"/>
                <a:gd name="connsiteY5" fmla="*/ 291919 h 291919"/>
                <a:gd name="connsiteX6" fmla="*/ 81186 w 340974"/>
                <a:gd name="connsiteY6" fmla="*/ 290604 h 291919"/>
                <a:gd name="connsiteX7" fmla="*/ 0 w 340974"/>
                <a:gd name="connsiteY7" fmla="*/ 149986 h 291919"/>
                <a:gd name="connsiteX8" fmla="*/ 85837 w 340974"/>
                <a:gd name="connsiteY8" fmla="*/ 1311 h 291919"/>
                <a:gd name="connsiteX9" fmla="*/ 259788 w 340974"/>
                <a:gd name="connsiteY9" fmla="*/ 0 h 291919"/>
                <a:gd name="connsiteX0" fmla="*/ 259788 w 340974"/>
                <a:gd name="connsiteY0" fmla="*/ 0 h 290604"/>
                <a:gd name="connsiteX1" fmla="*/ 340974 w 340974"/>
                <a:gd name="connsiteY1" fmla="*/ 140617 h 290604"/>
                <a:gd name="connsiteX2" fmla="*/ 255137 w 340974"/>
                <a:gd name="connsiteY2" fmla="*/ 289292 h 290604"/>
                <a:gd name="connsiteX3" fmla="*/ 255894 w 340974"/>
                <a:gd name="connsiteY3" fmla="*/ 290604 h 290604"/>
                <a:gd name="connsiteX4" fmla="*/ 254380 w 340974"/>
                <a:gd name="connsiteY4" fmla="*/ 290604 h 290604"/>
                <a:gd name="connsiteX5" fmla="*/ 81186 w 340974"/>
                <a:gd name="connsiteY5" fmla="*/ 290604 h 290604"/>
                <a:gd name="connsiteX6" fmla="*/ 0 w 340974"/>
                <a:gd name="connsiteY6" fmla="*/ 149986 h 290604"/>
                <a:gd name="connsiteX7" fmla="*/ 85837 w 340974"/>
                <a:gd name="connsiteY7" fmla="*/ 1311 h 290604"/>
                <a:gd name="connsiteX8" fmla="*/ 259788 w 340974"/>
                <a:gd name="connsiteY8" fmla="*/ 0 h 290604"/>
                <a:gd name="connsiteX0" fmla="*/ 259788 w 340974"/>
                <a:gd name="connsiteY0" fmla="*/ 0 h 290604"/>
                <a:gd name="connsiteX1" fmla="*/ 340974 w 340974"/>
                <a:gd name="connsiteY1" fmla="*/ 140617 h 290604"/>
                <a:gd name="connsiteX2" fmla="*/ 255137 w 340974"/>
                <a:gd name="connsiteY2" fmla="*/ 289292 h 290604"/>
                <a:gd name="connsiteX3" fmla="*/ 255894 w 340974"/>
                <a:gd name="connsiteY3" fmla="*/ 290604 h 290604"/>
                <a:gd name="connsiteX4" fmla="*/ 81186 w 340974"/>
                <a:gd name="connsiteY4" fmla="*/ 290604 h 290604"/>
                <a:gd name="connsiteX5" fmla="*/ 0 w 340974"/>
                <a:gd name="connsiteY5" fmla="*/ 149986 h 290604"/>
                <a:gd name="connsiteX6" fmla="*/ 85837 w 340974"/>
                <a:gd name="connsiteY6" fmla="*/ 1311 h 290604"/>
                <a:gd name="connsiteX7" fmla="*/ 259788 w 340974"/>
                <a:gd name="connsiteY7" fmla="*/ 0 h 290604"/>
                <a:gd name="connsiteX0" fmla="*/ 259788 w 340974"/>
                <a:gd name="connsiteY0" fmla="*/ 0 h 290604"/>
                <a:gd name="connsiteX1" fmla="*/ 340974 w 340974"/>
                <a:gd name="connsiteY1" fmla="*/ 140617 h 290604"/>
                <a:gd name="connsiteX2" fmla="*/ 255137 w 340974"/>
                <a:gd name="connsiteY2" fmla="*/ 289292 h 290604"/>
                <a:gd name="connsiteX3" fmla="*/ 81186 w 340974"/>
                <a:gd name="connsiteY3" fmla="*/ 290604 h 290604"/>
                <a:gd name="connsiteX4" fmla="*/ 0 w 340974"/>
                <a:gd name="connsiteY4" fmla="*/ 149986 h 290604"/>
                <a:gd name="connsiteX5" fmla="*/ 85837 w 340974"/>
                <a:gd name="connsiteY5" fmla="*/ 1311 h 290604"/>
                <a:gd name="connsiteX6" fmla="*/ 259788 w 340974"/>
                <a:gd name="connsiteY6" fmla="*/ 0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974" h="290604">
                  <a:moveTo>
                    <a:pt x="259788" y="0"/>
                  </a:moveTo>
                  <a:lnTo>
                    <a:pt x="340974" y="140617"/>
                  </a:lnTo>
                  <a:lnTo>
                    <a:pt x="255137" y="289292"/>
                  </a:lnTo>
                  <a:lnTo>
                    <a:pt x="81186" y="290604"/>
                  </a:lnTo>
                  <a:lnTo>
                    <a:pt x="0" y="149986"/>
                  </a:lnTo>
                  <a:lnTo>
                    <a:pt x="85837" y="1311"/>
                  </a:lnTo>
                  <a:lnTo>
                    <a:pt x="259788" y="0"/>
                  </a:lnTo>
                  <a:close/>
                </a:path>
              </a:pathLst>
            </a:custGeom>
            <a:solidFill>
              <a:schemeClr val="accent1"/>
            </a:solidFill>
            <a:ln w="127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cxnSp>
          <p:nvCxnSpPr>
            <p:cNvPr id="83" name="Straight Connector 82"/>
            <p:cNvCxnSpPr/>
            <p:nvPr/>
          </p:nvCxnSpPr>
          <p:spPr>
            <a:xfrm rot="5400000" flipV="1">
              <a:off x="4110436" y="3519308"/>
              <a:ext cx="12771" cy="59926"/>
            </a:xfrm>
            <a:prstGeom prst="line">
              <a:avLst/>
            </a:prstGeom>
            <a:ln w="1270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flipH="1" flipV="1">
              <a:off x="4067931" y="3470362"/>
              <a:ext cx="77058" cy="36900"/>
            </a:xfrm>
            <a:prstGeom prst="line">
              <a:avLst/>
            </a:prstGeom>
            <a:ln w="1270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46337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3" name="Freeform 262"/>
          <p:cNvSpPr/>
          <p:nvPr/>
        </p:nvSpPr>
        <p:spPr>
          <a:xfrm rot="10800000">
            <a:off x="3358526" y="1548562"/>
            <a:ext cx="2466055" cy="183996"/>
          </a:xfrm>
          <a:custGeom>
            <a:avLst/>
            <a:gdLst>
              <a:gd name="connsiteX0" fmla="*/ 0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0 w 1949666"/>
              <a:gd name="connsiteY0" fmla="*/ 0 h 213206"/>
              <a:gd name="connsiteX1" fmla="*/ 1221371 w 1949666"/>
              <a:gd name="connsiteY1" fmla="*/ 0 h 213206"/>
              <a:gd name="connsiteX2" fmla="*/ 1949666 w 1949666"/>
              <a:gd name="connsiteY2" fmla="*/ 0 h 213206"/>
              <a:gd name="connsiteX3" fmla="*/ 1943179 w 1949666"/>
              <a:gd name="connsiteY3" fmla="*/ 10895 h 213206"/>
              <a:gd name="connsiteX4" fmla="*/ 974833 w 1949666"/>
              <a:gd name="connsiteY4" fmla="*/ 213206 h 213206"/>
              <a:gd name="connsiteX5" fmla="*/ 6486 w 1949666"/>
              <a:gd name="connsiteY5" fmla="*/ 10895 h 213206"/>
              <a:gd name="connsiteX6" fmla="*/ 0 w 1949666"/>
              <a:gd name="connsiteY6" fmla="*/ 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6" fmla="*/ 1312811 w 1949666"/>
              <a:gd name="connsiteY6" fmla="*/ 9144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1949666 w 1949666"/>
              <a:gd name="connsiteY0" fmla="*/ 0 h 213206"/>
              <a:gd name="connsiteX1" fmla="*/ 1943179 w 1949666"/>
              <a:gd name="connsiteY1" fmla="*/ 10895 h 213206"/>
              <a:gd name="connsiteX2" fmla="*/ 974833 w 1949666"/>
              <a:gd name="connsiteY2" fmla="*/ 213206 h 213206"/>
              <a:gd name="connsiteX3" fmla="*/ 6486 w 1949666"/>
              <a:gd name="connsiteY3" fmla="*/ 10895 h 213206"/>
              <a:gd name="connsiteX4" fmla="*/ 0 w 1949666"/>
              <a:gd name="connsiteY4" fmla="*/ 0 h 21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66" h="213206">
                <a:moveTo>
                  <a:pt x="1949666" y="0"/>
                </a:moveTo>
                <a:lnTo>
                  <a:pt x="1943179" y="10895"/>
                </a:lnTo>
                <a:cubicBezTo>
                  <a:pt x="1851012" y="126354"/>
                  <a:pt x="1452490" y="213206"/>
                  <a:pt x="974833" y="213206"/>
                </a:cubicBezTo>
                <a:cubicBezTo>
                  <a:pt x="497175" y="213206"/>
                  <a:pt x="98654" y="126354"/>
                  <a:pt x="6486" y="10895"/>
                </a:cubicBezTo>
                <a:lnTo>
                  <a:pt x="0" y="0"/>
                </a:lnTo>
              </a:path>
            </a:pathLst>
          </a:custGeom>
          <a:no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19" name="Group 18"/>
          <p:cNvGrpSpPr/>
          <p:nvPr/>
        </p:nvGrpSpPr>
        <p:grpSpPr>
          <a:xfrm>
            <a:off x="3607351" y="-2998402"/>
            <a:ext cx="2015280" cy="7886900"/>
            <a:chOff x="3607351" y="-2976370"/>
            <a:chExt cx="2015280" cy="7886900"/>
          </a:xfrm>
        </p:grpSpPr>
        <p:grpSp>
          <p:nvGrpSpPr>
            <p:cNvPr id="18" name="Group 17"/>
            <p:cNvGrpSpPr/>
            <p:nvPr/>
          </p:nvGrpSpPr>
          <p:grpSpPr>
            <a:xfrm>
              <a:off x="3607351" y="-2976370"/>
              <a:ext cx="2015280" cy="4886124"/>
              <a:chOff x="3607351" y="-2976370"/>
              <a:chExt cx="2015280" cy="4886124"/>
            </a:xfrm>
          </p:grpSpPr>
          <p:grpSp>
            <p:nvGrpSpPr>
              <p:cNvPr id="16" name="Group 15"/>
              <p:cNvGrpSpPr/>
              <p:nvPr/>
            </p:nvGrpSpPr>
            <p:grpSpPr>
              <a:xfrm>
                <a:off x="3607351" y="-1207052"/>
                <a:ext cx="2015280" cy="3116806"/>
                <a:chOff x="3607351" y="-1207052"/>
                <a:chExt cx="2015280" cy="3116806"/>
              </a:xfrm>
            </p:grpSpPr>
            <p:grpSp>
              <p:nvGrpSpPr>
                <p:cNvPr id="99" name="Group 98"/>
                <p:cNvGrpSpPr/>
                <p:nvPr/>
              </p:nvGrpSpPr>
              <p:grpSpPr>
                <a:xfrm>
                  <a:off x="3985327" y="-1207052"/>
                  <a:ext cx="1637304" cy="2906396"/>
                  <a:chOff x="6061410" y="-1318512"/>
                  <a:chExt cx="1637304" cy="2906396"/>
                </a:xfrm>
              </p:grpSpPr>
              <p:sp>
                <p:nvSpPr>
                  <p:cNvPr id="85" name="Oval 84"/>
                  <p:cNvSpPr/>
                  <p:nvPr/>
                </p:nvSpPr>
                <p:spPr>
                  <a:xfrm>
                    <a:off x="6795016" y="658883"/>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87" name="Oval 86"/>
                  <p:cNvSpPr/>
                  <p:nvPr/>
                </p:nvSpPr>
                <p:spPr>
                  <a:xfrm>
                    <a:off x="6795016" y="263404"/>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89" name="Oval 88"/>
                  <p:cNvSpPr/>
                  <p:nvPr/>
                </p:nvSpPr>
                <p:spPr>
                  <a:xfrm>
                    <a:off x="6795016" y="1449842"/>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1" name="Oval 90"/>
                  <p:cNvSpPr/>
                  <p:nvPr/>
                </p:nvSpPr>
                <p:spPr>
                  <a:xfrm>
                    <a:off x="6795016" y="1054362"/>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5" name="Oval 94"/>
                  <p:cNvSpPr/>
                  <p:nvPr/>
                </p:nvSpPr>
                <p:spPr>
                  <a:xfrm>
                    <a:off x="6795016" y="-923033"/>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6" name="Oval 95"/>
                  <p:cNvSpPr/>
                  <p:nvPr/>
                </p:nvSpPr>
                <p:spPr>
                  <a:xfrm>
                    <a:off x="6795016" y="-1318512"/>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7" name="Oval 96"/>
                  <p:cNvSpPr/>
                  <p:nvPr/>
                </p:nvSpPr>
                <p:spPr>
                  <a:xfrm>
                    <a:off x="6795016" y="-132075"/>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8" name="Oval 97"/>
                  <p:cNvSpPr/>
                  <p:nvPr/>
                </p:nvSpPr>
                <p:spPr>
                  <a:xfrm>
                    <a:off x="6795016" y="-527554"/>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0" name="Oval 169"/>
                  <p:cNvSpPr/>
                  <p:nvPr/>
                </p:nvSpPr>
                <p:spPr>
                  <a:xfrm>
                    <a:off x="7560672" y="658883"/>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1" name="Oval 170"/>
                  <p:cNvSpPr/>
                  <p:nvPr/>
                </p:nvSpPr>
                <p:spPr>
                  <a:xfrm>
                    <a:off x="7560672" y="263404"/>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2" name="Oval 171"/>
                  <p:cNvSpPr/>
                  <p:nvPr/>
                </p:nvSpPr>
                <p:spPr>
                  <a:xfrm>
                    <a:off x="7560672" y="1449842"/>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3" name="Oval 172"/>
                  <p:cNvSpPr/>
                  <p:nvPr/>
                </p:nvSpPr>
                <p:spPr>
                  <a:xfrm>
                    <a:off x="7560672" y="1054362"/>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4" name="Oval 173"/>
                  <p:cNvSpPr/>
                  <p:nvPr/>
                </p:nvSpPr>
                <p:spPr>
                  <a:xfrm>
                    <a:off x="7560672" y="-923033"/>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5" name="Oval 174"/>
                  <p:cNvSpPr/>
                  <p:nvPr/>
                </p:nvSpPr>
                <p:spPr>
                  <a:xfrm>
                    <a:off x="7560672" y="-1318512"/>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6" name="Oval 175"/>
                  <p:cNvSpPr/>
                  <p:nvPr/>
                </p:nvSpPr>
                <p:spPr>
                  <a:xfrm>
                    <a:off x="7560672" y="-132075"/>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7" name="Oval 176"/>
                  <p:cNvSpPr/>
                  <p:nvPr/>
                </p:nvSpPr>
                <p:spPr>
                  <a:xfrm>
                    <a:off x="7560672" y="-527554"/>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6" name="Oval 195"/>
                  <p:cNvSpPr/>
                  <p:nvPr/>
                </p:nvSpPr>
                <p:spPr>
                  <a:xfrm>
                    <a:off x="6061410" y="658883"/>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7" name="Oval 196"/>
                  <p:cNvSpPr/>
                  <p:nvPr/>
                </p:nvSpPr>
                <p:spPr>
                  <a:xfrm>
                    <a:off x="6061410" y="263404"/>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8" name="Oval 197"/>
                  <p:cNvSpPr/>
                  <p:nvPr/>
                </p:nvSpPr>
                <p:spPr>
                  <a:xfrm>
                    <a:off x="6061410" y="1449842"/>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9" name="Oval 198"/>
                  <p:cNvSpPr/>
                  <p:nvPr/>
                </p:nvSpPr>
                <p:spPr>
                  <a:xfrm>
                    <a:off x="6061410" y="1054362"/>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0" name="Oval 199"/>
                  <p:cNvSpPr/>
                  <p:nvPr/>
                </p:nvSpPr>
                <p:spPr>
                  <a:xfrm>
                    <a:off x="6061410" y="-923033"/>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1" name="Oval 200"/>
                  <p:cNvSpPr/>
                  <p:nvPr/>
                </p:nvSpPr>
                <p:spPr>
                  <a:xfrm>
                    <a:off x="6061410" y="-1318512"/>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2" name="Oval 201"/>
                  <p:cNvSpPr/>
                  <p:nvPr/>
                </p:nvSpPr>
                <p:spPr>
                  <a:xfrm>
                    <a:off x="6061410" y="-132075"/>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3" name="Oval 202"/>
                  <p:cNvSpPr/>
                  <p:nvPr/>
                </p:nvSpPr>
                <p:spPr>
                  <a:xfrm>
                    <a:off x="6061410" y="-527554"/>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nvGrpSpPr>
                <p:cNvPr id="109" name="Group 108"/>
                <p:cNvGrpSpPr/>
                <p:nvPr/>
              </p:nvGrpSpPr>
              <p:grpSpPr>
                <a:xfrm>
                  <a:off x="3607351" y="-996642"/>
                  <a:ext cx="1637304" cy="2906396"/>
                  <a:chOff x="6061410" y="-1318512"/>
                  <a:chExt cx="1637304" cy="2906396"/>
                </a:xfrm>
              </p:grpSpPr>
              <p:sp>
                <p:nvSpPr>
                  <p:cNvPr id="110" name="Oval 109"/>
                  <p:cNvSpPr/>
                  <p:nvPr/>
                </p:nvSpPr>
                <p:spPr>
                  <a:xfrm>
                    <a:off x="6795016" y="658883"/>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1" name="Oval 110"/>
                  <p:cNvSpPr/>
                  <p:nvPr/>
                </p:nvSpPr>
                <p:spPr>
                  <a:xfrm>
                    <a:off x="6795016" y="263404"/>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2" name="Oval 111"/>
                  <p:cNvSpPr/>
                  <p:nvPr/>
                </p:nvSpPr>
                <p:spPr>
                  <a:xfrm>
                    <a:off x="6795016" y="1449842"/>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3" name="Oval 112"/>
                  <p:cNvSpPr/>
                  <p:nvPr/>
                </p:nvSpPr>
                <p:spPr>
                  <a:xfrm>
                    <a:off x="6795016" y="1054362"/>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4" name="Oval 113"/>
                  <p:cNvSpPr/>
                  <p:nvPr/>
                </p:nvSpPr>
                <p:spPr>
                  <a:xfrm>
                    <a:off x="6795016" y="-923033"/>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5" name="Oval 114"/>
                  <p:cNvSpPr/>
                  <p:nvPr/>
                </p:nvSpPr>
                <p:spPr>
                  <a:xfrm>
                    <a:off x="6795016" y="-1318512"/>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6" name="Oval 115"/>
                  <p:cNvSpPr/>
                  <p:nvPr/>
                </p:nvSpPr>
                <p:spPr>
                  <a:xfrm>
                    <a:off x="6795016" y="-132075"/>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7" name="Oval 116"/>
                  <p:cNvSpPr/>
                  <p:nvPr/>
                </p:nvSpPr>
                <p:spPr>
                  <a:xfrm>
                    <a:off x="6795016" y="-527554"/>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8" name="Oval 177"/>
                  <p:cNvSpPr/>
                  <p:nvPr/>
                </p:nvSpPr>
                <p:spPr>
                  <a:xfrm>
                    <a:off x="7560672" y="658883"/>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79" name="Oval 178"/>
                  <p:cNvSpPr/>
                  <p:nvPr/>
                </p:nvSpPr>
                <p:spPr>
                  <a:xfrm>
                    <a:off x="7560672" y="263404"/>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0" name="Oval 179"/>
                  <p:cNvSpPr/>
                  <p:nvPr/>
                </p:nvSpPr>
                <p:spPr>
                  <a:xfrm>
                    <a:off x="7560672" y="1449842"/>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1" name="Oval 180"/>
                  <p:cNvSpPr/>
                  <p:nvPr/>
                </p:nvSpPr>
                <p:spPr>
                  <a:xfrm>
                    <a:off x="7560672" y="1054362"/>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2" name="Oval 181"/>
                  <p:cNvSpPr/>
                  <p:nvPr/>
                </p:nvSpPr>
                <p:spPr>
                  <a:xfrm>
                    <a:off x="7560672" y="-923033"/>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3" name="Oval 182"/>
                  <p:cNvSpPr/>
                  <p:nvPr/>
                </p:nvSpPr>
                <p:spPr>
                  <a:xfrm>
                    <a:off x="7560672" y="-1318512"/>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4" name="Oval 183"/>
                  <p:cNvSpPr/>
                  <p:nvPr/>
                </p:nvSpPr>
                <p:spPr>
                  <a:xfrm>
                    <a:off x="7560672" y="-132075"/>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5" name="Oval 184"/>
                  <p:cNvSpPr/>
                  <p:nvPr/>
                </p:nvSpPr>
                <p:spPr>
                  <a:xfrm>
                    <a:off x="7560672" y="-527554"/>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4" name="Oval 203"/>
                  <p:cNvSpPr/>
                  <p:nvPr/>
                </p:nvSpPr>
                <p:spPr>
                  <a:xfrm>
                    <a:off x="6061410" y="658883"/>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5" name="Oval 204"/>
                  <p:cNvSpPr/>
                  <p:nvPr/>
                </p:nvSpPr>
                <p:spPr>
                  <a:xfrm>
                    <a:off x="6061410" y="263404"/>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6" name="Oval 205"/>
                  <p:cNvSpPr/>
                  <p:nvPr/>
                </p:nvSpPr>
                <p:spPr>
                  <a:xfrm>
                    <a:off x="6061410" y="1449842"/>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7" name="Oval 206"/>
                  <p:cNvSpPr/>
                  <p:nvPr/>
                </p:nvSpPr>
                <p:spPr>
                  <a:xfrm>
                    <a:off x="6061410" y="1054362"/>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8" name="Oval 207"/>
                  <p:cNvSpPr/>
                  <p:nvPr/>
                </p:nvSpPr>
                <p:spPr>
                  <a:xfrm>
                    <a:off x="6061410" y="-923033"/>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09" name="Oval 208"/>
                  <p:cNvSpPr/>
                  <p:nvPr/>
                </p:nvSpPr>
                <p:spPr>
                  <a:xfrm>
                    <a:off x="6061410" y="-1318512"/>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0" name="Oval 209"/>
                  <p:cNvSpPr/>
                  <p:nvPr/>
                </p:nvSpPr>
                <p:spPr>
                  <a:xfrm>
                    <a:off x="6061410" y="-132075"/>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1" name="Oval 210"/>
                  <p:cNvSpPr/>
                  <p:nvPr/>
                </p:nvSpPr>
                <p:spPr>
                  <a:xfrm>
                    <a:off x="6061410" y="-527554"/>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grpSp>
            <p:nvGrpSpPr>
              <p:cNvPr id="17" name="Group 16"/>
              <p:cNvGrpSpPr/>
              <p:nvPr/>
            </p:nvGrpSpPr>
            <p:grpSpPr>
              <a:xfrm>
                <a:off x="3607351" y="-2976370"/>
                <a:ext cx="2015280" cy="1719958"/>
                <a:chOff x="3607351" y="-2976370"/>
                <a:chExt cx="2015280" cy="1719958"/>
              </a:xfrm>
            </p:grpSpPr>
            <p:sp>
              <p:nvSpPr>
                <p:cNvPr id="106" name="Oval 105"/>
                <p:cNvSpPr/>
                <p:nvPr/>
              </p:nvSpPr>
              <p:spPr>
                <a:xfrm>
                  <a:off x="4718933" y="-2000343"/>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07" name="Oval 106"/>
                <p:cNvSpPr/>
                <p:nvPr/>
              </p:nvSpPr>
              <p:spPr>
                <a:xfrm>
                  <a:off x="4718933" y="-2395822"/>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18" name="Oval 117"/>
                <p:cNvSpPr/>
                <p:nvPr/>
              </p:nvSpPr>
              <p:spPr>
                <a:xfrm>
                  <a:off x="4718933" y="-1604864"/>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21" name="Oval 120"/>
                <p:cNvSpPr/>
                <p:nvPr/>
              </p:nvSpPr>
              <p:spPr>
                <a:xfrm>
                  <a:off x="4718933" y="-2791301"/>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2" name="Oval 91"/>
                <p:cNvSpPr/>
                <p:nvPr/>
              </p:nvSpPr>
              <p:spPr>
                <a:xfrm>
                  <a:off x="4340957" y="-1789933"/>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3" name="Oval 92"/>
                <p:cNvSpPr/>
                <p:nvPr/>
              </p:nvSpPr>
              <p:spPr>
                <a:xfrm>
                  <a:off x="4340957" y="-2185412"/>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00" name="Oval 99"/>
                <p:cNvSpPr/>
                <p:nvPr/>
              </p:nvSpPr>
              <p:spPr>
                <a:xfrm>
                  <a:off x="4340957" y="-1394454"/>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04" name="Oval 103"/>
                <p:cNvSpPr/>
                <p:nvPr/>
              </p:nvSpPr>
              <p:spPr>
                <a:xfrm>
                  <a:off x="4340957" y="-2580891"/>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05" name="Oval 104"/>
                <p:cNvSpPr/>
                <p:nvPr/>
              </p:nvSpPr>
              <p:spPr>
                <a:xfrm>
                  <a:off x="4340957" y="-2976370"/>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6" name="Oval 185"/>
                <p:cNvSpPr/>
                <p:nvPr/>
              </p:nvSpPr>
              <p:spPr>
                <a:xfrm>
                  <a:off x="5484589" y="-2000343"/>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7" name="Oval 186"/>
                <p:cNvSpPr/>
                <p:nvPr/>
              </p:nvSpPr>
              <p:spPr>
                <a:xfrm>
                  <a:off x="5484589" y="-2395822"/>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8" name="Oval 187"/>
                <p:cNvSpPr/>
                <p:nvPr/>
              </p:nvSpPr>
              <p:spPr>
                <a:xfrm>
                  <a:off x="5484589" y="-1604864"/>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89" name="Oval 188"/>
                <p:cNvSpPr/>
                <p:nvPr/>
              </p:nvSpPr>
              <p:spPr>
                <a:xfrm>
                  <a:off x="5484589" y="-2791301"/>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0" name="Oval 189"/>
                <p:cNvSpPr/>
                <p:nvPr/>
              </p:nvSpPr>
              <p:spPr>
                <a:xfrm>
                  <a:off x="5106613" y="-1789933"/>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1" name="Oval 190"/>
                <p:cNvSpPr/>
                <p:nvPr/>
              </p:nvSpPr>
              <p:spPr>
                <a:xfrm>
                  <a:off x="5106613" y="-2185412"/>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2" name="Oval 191"/>
                <p:cNvSpPr/>
                <p:nvPr/>
              </p:nvSpPr>
              <p:spPr>
                <a:xfrm>
                  <a:off x="5106613" y="-1394454"/>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3" name="Oval 192"/>
                <p:cNvSpPr/>
                <p:nvPr/>
              </p:nvSpPr>
              <p:spPr>
                <a:xfrm>
                  <a:off x="5106613" y="-2580891"/>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4" name="Oval 193"/>
                <p:cNvSpPr/>
                <p:nvPr/>
              </p:nvSpPr>
              <p:spPr>
                <a:xfrm>
                  <a:off x="5106613" y="-2976370"/>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2" name="Oval 211"/>
                <p:cNvSpPr/>
                <p:nvPr/>
              </p:nvSpPr>
              <p:spPr>
                <a:xfrm>
                  <a:off x="3985327" y="-2000343"/>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3" name="Oval 212"/>
                <p:cNvSpPr/>
                <p:nvPr/>
              </p:nvSpPr>
              <p:spPr>
                <a:xfrm>
                  <a:off x="3985327" y="-2395822"/>
                  <a:ext cx="138042" cy="138042"/>
                </a:xfrm>
                <a:prstGeom prst="ellipse">
                  <a:avLst/>
                </a:prstGeom>
                <a:solidFill>
                  <a:schemeClr val="bg1"/>
                </a:solidFill>
                <a:ln w="25400" cap="rnd">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4" name="Oval 213"/>
                <p:cNvSpPr/>
                <p:nvPr/>
              </p:nvSpPr>
              <p:spPr>
                <a:xfrm>
                  <a:off x="3985327" y="-1604864"/>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5" name="Oval 214"/>
                <p:cNvSpPr/>
                <p:nvPr/>
              </p:nvSpPr>
              <p:spPr>
                <a:xfrm>
                  <a:off x="3985327" y="-2791301"/>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6" name="Oval 215"/>
                <p:cNvSpPr/>
                <p:nvPr/>
              </p:nvSpPr>
              <p:spPr>
                <a:xfrm>
                  <a:off x="3607351" y="-1789933"/>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7" name="Oval 216"/>
                <p:cNvSpPr/>
                <p:nvPr/>
              </p:nvSpPr>
              <p:spPr>
                <a:xfrm>
                  <a:off x="3607351" y="-2185412"/>
                  <a:ext cx="138042" cy="138042"/>
                </a:xfrm>
                <a:prstGeom prst="ellipse">
                  <a:avLst/>
                </a:prstGeom>
                <a:solidFill>
                  <a:schemeClr val="bg1"/>
                </a:solidFill>
                <a:ln w="254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8" name="Oval 217"/>
                <p:cNvSpPr/>
                <p:nvPr/>
              </p:nvSpPr>
              <p:spPr>
                <a:xfrm>
                  <a:off x="3607351" y="-1394454"/>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9" name="Oval 218"/>
                <p:cNvSpPr/>
                <p:nvPr/>
              </p:nvSpPr>
              <p:spPr>
                <a:xfrm>
                  <a:off x="3607351" y="-2580891"/>
                  <a:ext cx="138042" cy="138042"/>
                </a:xfrm>
                <a:prstGeom prst="ellipse">
                  <a:avLst/>
                </a:prstGeom>
                <a:solidFill>
                  <a:schemeClr val="bg1"/>
                </a:solidFill>
                <a:ln w="25400" cap="rnd">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0" name="Oval 219"/>
                <p:cNvSpPr/>
                <p:nvPr/>
              </p:nvSpPr>
              <p:spPr>
                <a:xfrm>
                  <a:off x="3607351" y="-2976370"/>
                  <a:ext cx="138042" cy="138042"/>
                </a:xfrm>
                <a:prstGeom prst="ellipse">
                  <a:avLst/>
                </a:prstGeom>
                <a:solidFill>
                  <a:schemeClr val="bg1"/>
                </a:solidFill>
                <a:ln w="254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grpSp>
          <p:nvGrpSpPr>
            <p:cNvPr id="8" name="Group 7"/>
            <p:cNvGrpSpPr/>
            <p:nvPr/>
          </p:nvGrpSpPr>
          <p:grpSpPr>
            <a:xfrm>
              <a:off x="4295322" y="1911899"/>
              <a:ext cx="607828" cy="2998631"/>
              <a:chOff x="4295322" y="4278539"/>
              <a:chExt cx="607828" cy="2998631"/>
            </a:xfrm>
          </p:grpSpPr>
          <p:grpSp>
            <p:nvGrpSpPr>
              <p:cNvPr id="252" name="Group 251"/>
              <p:cNvGrpSpPr/>
              <p:nvPr/>
            </p:nvGrpSpPr>
            <p:grpSpPr>
              <a:xfrm>
                <a:off x="4673837" y="4278539"/>
                <a:ext cx="229313" cy="2208049"/>
                <a:chOff x="4673837" y="4256173"/>
                <a:chExt cx="229313" cy="2208049"/>
              </a:xfrm>
            </p:grpSpPr>
            <p:sp>
              <p:nvSpPr>
                <p:cNvPr id="81" name="Oval 80"/>
                <p:cNvSpPr/>
                <p:nvPr/>
              </p:nvSpPr>
              <p:spPr>
                <a:xfrm>
                  <a:off x="4673837" y="4256173"/>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46" name="Freeform 46"/>
                <p:cNvSpPr>
                  <a:spLocks noChangeArrowheads="1"/>
                </p:cNvSpPr>
                <p:nvPr/>
              </p:nvSpPr>
              <p:spPr bwMode="auto">
                <a:xfrm>
                  <a:off x="4719321" y="4317029"/>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21" name="Oval 220"/>
                <p:cNvSpPr/>
                <p:nvPr/>
              </p:nvSpPr>
              <p:spPr>
                <a:xfrm>
                  <a:off x="4673837" y="50508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2" name="Freeform 46"/>
                <p:cNvSpPr>
                  <a:spLocks noChangeArrowheads="1"/>
                </p:cNvSpPr>
                <p:nvPr/>
              </p:nvSpPr>
              <p:spPr bwMode="auto">
                <a:xfrm>
                  <a:off x="4719321" y="51117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37" name="Oval 236"/>
                <p:cNvSpPr/>
                <p:nvPr/>
              </p:nvSpPr>
              <p:spPr>
                <a:xfrm>
                  <a:off x="4673837" y="5841821"/>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38" name="Freeform 46"/>
                <p:cNvSpPr>
                  <a:spLocks noChangeArrowheads="1"/>
                </p:cNvSpPr>
                <p:nvPr/>
              </p:nvSpPr>
              <p:spPr bwMode="auto">
                <a:xfrm>
                  <a:off x="4719321" y="5902677"/>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53" name="Oval 252"/>
                <p:cNvSpPr/>
                <p:nvPr/>
              </p:nvSpPr>
              <p:spPr>
                <a:xfrm>
                  <a:off x="4673837" y="6234909"/>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54" name="Freeform 46"/>
                <p:cNvSpPr>
                  <a:spLocks noChangeArrowheads="1"/>
                </p:cNvSpPr>
                <p:nvPr/>
              </p:nvSpPr>
              <p:spPr bwMode="auto">
                <a:xfrm>
                  <a:off x="4719321" y="6295765"/>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251" name="Group 250"/>
              <p:cNvGrpSpPr/>
              <p:nvPr/>
            </p:nvGrpSpPr>
            <p:grpSpPr>
              <a:xfrm>
                <a:off x="4295681" y="4485721"/>
                <a:ext cx="229313" cy="2208049"/>
                <a:chOff x="4295681" y="4399414"/>
                <a:chExt cx="229313" cy="2208049"/>
              </a:xfrm>
            </p:grpSpPr>
            <p:sp>
              <p:nvSpPr>
                <p:cNvPr id="79" name="Oval 78"/>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50"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24" name="Oval 223"/>
                <p:cNvSpPr/>
                <p:nvPr/>
              </p:nvSpPr>
              <p:spPr>
                <a:xfrm>
                  <a:off x="4295681" y="5194106"/>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6" name="Freeform 93"/>
                <p:cNvSpPr>
                  <a:spLocks noChangeArrowheads="1"/>
                </p:cNvSpPr>
                <p:nvPr/>
              </p:nvSpPr>
              <p:spPr bwMode="auto">
                <a:xfrm>
                  <a:off x="4353976" y="5252401"/>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39" name="Oval 238"/>
                <p:cNvSpPr/>
                <p:nvPr/>
              </p:nvSpPr>
              <p:spPr>
                <a:xfrm>
                  <a:off x="4295681" y="5985062"/>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42" name="Freeform 93"/>
                <p:cNvSpPr>
                  <a:spLocks noChangeArrowheads="1"/>
                </p:cNvSpPr>
                <p:nvPr/>
              </p:nvSpPr>
              <p:spPr bwMode="auto">
                <a:xfrm>
                  <a:off x="4353976" y="6043357"/>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55" name="Oval 254"/>
                <p:cNvSpPr/>
                <p:nvPr/>
              </p:nvSpPr>
              <p:spPr>
                <a:xfrm>
                  <a:off x="4295681" y="6378150"/>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56" name="Freeform 93"/>
                <p:cNvSpPr>
                  <a:spLocks noChangeArrowheads="1"/>
                </p:cNvSpPr>
                <p:nvPr/>
              </p:nvSpPr>
              <p:spPr bwMode="auto">
                <a:xfrm>
                  <a:off x="4353976" y="6436445"/>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271" name="Group 270"/>
              <p:cNvGrpSpPr/>
              <p:nvPr/>
            </p:nvGrpSpPr>
            <p:grpSpPr>
              <a:xfrm>
                <a:off x="4295322" y="4881199"/>
                <a:ext cx="229313" cy="2208049"/>
                <a:chOff x="4673837" y="4256173"/>
                <a:chExt cx="229313" cy="2208049"/>
              </a:xfrm>
            </p:grpSpPr>
            <p:sp>
              <p:nvSpPr>
                <p:cNvPr id="272" name="Oval 271"/>
                <p:cNvSpPr/>
                <p:nvPr/>
              </p:nvSpPr>
              <p:spPr>
                <a:xfrm>
                  <a:off x="4673837" y="4256173"/>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73" name="Freeform 46"/>
                <p:cNvSpPr>
                  <a:spLocks noChangeArrowheads="1"/>
                </p:cNvSpPr>
                <p:nvPr/>
              </p:nvSpPr>
              <p:spPr bwMode="auto">
                <a:xfrm>
                  <a:off x="4719321" y="4317029"/>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28" name="Oval 227"/>
                <p:cNvSpPr/>
                <p:nvPr/>
              </p:nvSpPr>
              <p:spPr>
                <a:xfrm>
                  <a:off x="4673837" y="50508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9" name="Freeform 46"/>
                <p:cNvSpPr>
                  <a:spLocks noChangeArrowheads="1"/>
                </p:cNvSpPr>
                <p:nvPr/>
              </p:nvSpPr>
              <p:spPr bwMode="auto">
                <a:xfrm>
                  <a:off x="4719321" y="51117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57" name="Oval 256"/>
                <p:cNvSpPr/>
                <p:nvPr/>
              </p:nvSpPr>
              <p:spPr>
                <a:xfrm>
                  <a:off x="4673837" y="6234909"/>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58" name="Freeform 46"/>
                <p:cNvSpPr>
                  <a:spLocks noChangeArrowheads="1"/>
                </p:cNvSpPr>
                <p:nvPr/>
              </p:nvSpPr>
              <p:spPr bwMode="auto">
                <a:xfrm>
                  <a:off x="4719321" y="6295765"/>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274" name="Group 273"/>
              <p:cNvGrpSpPr/>
              <p:nvPr/>
            </p:nvGrpSpPr>
            <p:grpSpPr>
              <a:xfrm>
                <a:off x="4673297" y="5863813"/>
                <a:ext cx="229313" cy="1413357"/>
                <a:chOff x="4295681" y="5194106"/>
                <a:chExt cx="229313" cy="1413357"/>
              </a:xfrm>
            </p:grpSpPr>
            <p:sp>
              <p:nvSpPr>
                <p:cNvPr id="231" name="Oval 230"/>
                <p:cNvSpPr/>
                <p:nvPr/>
              </p:nvSpPr>
              <p:spPr>
                <a:xfrm>
                  <a:off x="4295681" y="5194106"/>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34" name="Freeform 93"/>
                <p:cNvSpPr>
                  <a:spLocks noChangeArrowheads="1"/>
                </p:cNvSpPr>
                <p:nvPr/>
              </p:nvSpPr>
              <p:spPr bwMode="auto">
                <a:xfrm>
                  <a:off x="4353976" y="5252401"/>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45" name="Oval 244"/>
                <p:cNvSpPr/>
                <p:nvPr/>
              </p:nvSpPr>
              <p:spPr>
                <a:xfrm>
                  <a:off x="4295681" y="5985062"/>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47" name="Freeform 93"/>
                <p:cNvSpPr>
                  <a:spLocks noChangeArrowheads="1"/>
                </p:cNvSpPr>
                <p:nvPr/>
              </p:nvSpPr>
              <p:spPr bwMode="auto">
                <a:xfrm>
                  <a:off x="4353976" y="6043357"/>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59" name="Oval 258"/>
                <p:cNvSpPr/>
                <p:nvPr/>
              </p:nvSpPr>
              <p:spPr>
                <a:xfrm>
                  <a:off x="4295681" y="6378150"/>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60" name="Freeform 93"/>
                <p:cNvSpPr>
                  <a:spLocks noChangeArrowheads="1"/>
                </p:cNvSpPr>
                <p:nvPr/>
              </p:nvSpPr>
              <p:spPr bwMode="auto">
                <a:xfrm>
                  <a:off x="4353976" y="6436445"/>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277" name="Group 276"/>
              <p:cNvGrpSpPr/>
              <p:nvPr/>
            </p:nvGrpSpPr>
            <p:grpSpPr>
              <a:xfrm>
                <a:off x="4673297" y="4673263"/>
                <a:ext cx="229313" cy="2208049"/>
                <a:chOff x="4295681" y="4399414"/>
                <a:chExt cx="229313" cy="2208049"/>
              </a:xfrm>
            </p:grpSpPr>
            <p:sp>
              <p:nvSpPr>
                <p:cNvPr id="278" name="Oval 277"/>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79"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35" name="Oval 234"/>
                <p:cNvSpPr/>
                <p:nvPr/>
              </p:nvSpPr>
              <p:spPr>
                <a:xfrm>
                  <a:off x="4295681" y="5194106"/>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36" name="Freeform 93"/>
                <p:cNvSpPr>
                  <a:spLocks noChangeArrowheads="1"/>
                </p:cNvSpPr>
                <p:nvPr/>
              </p:nvSpPr>
              <p:spPr bwMode="auto">
                <a:xfrm>
                  <a:off x="4353976" y="5252401"/>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61" name="Oval 260"/>
                <p:cNvSpPr/>
                <p:nvPr/>
              </p:nvSpPr>
              <p:spPr>
                <a:xfrm>
                  <a:off x="4295681" y="6378150"/>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62" name="Freeform 93"/>
                <p:cNvSpPr>
                  <a:spLocks noChangeArrowheads="1"/>
                </p:cNvSpPr>
                <p:nvPr/>
              </p:nvSpPr>
              <p:spPr bwMode="auto">
                <a:xfrm>
                  <a:off x="4353976" y="6436445"/>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sp>
        <p:nvSpPr>
          <p:cNvPr id="84" name="Freeform 83"/>
          <p:cNvSpPr/>
          <p:nvPr/>
        </p:nvSpPr>
        <p:spPr>
          <a:xfrm rot="10800000">
            <a:off x="3315087" y="1746314"/>
            <a:ext cx="2509869" cy="2947179"/>
          </a:xfrm>
          <a:custGeom>
            <a:avLst/>
            <a:gdLst>
              <a:gd name="connsiteX0" fmla="*/ 1233028 w 2466056"/>
              <a:gd name="connsiteY0" fmla="*/ 2797262 h 2797262"/>
              <a:gd name="connsiteX1" fmla="*/ 0 w 2466056"/>
              <a:gd name="connsiteY1" fmla="*/ 2603707 h 2797262"/>
              <a:gd name="connsiteX2" fmla="*/ 6366 w 2466056"/>
              <a:gd name="connsiteY2" fmla="*/ 2583917 h 2797262"/>
              <a:gd name="connsiteX3" fmla="*/ 7188 w 2466056"/>
              <a:gd name="connsiteY3" fmla="*/ 2583072 h 2797262"/>
              <a:gd name="connsiteX4" fmla="*/ 880555 w 2466056"/>
              <a:gd name="connsiteY4" fmla="*/ 75137 h 2797262"/>
              <a:gd name="connsiteX5" fmla="*/ 892625 w 2466056"/>
              <a:gd name="connsiteY5" fmla="*/ 75137 h 2797262"/>
              <a:gd name="connsiteX6" fmla="*/ 889485 w 2466056"/>
              <a:gd name="connsiteY6" fmla="*/ 68890 h 2797262"/>
              <a:gd name="connsiteX7" fmla="*/ 1233028 w 2466056"/>
              <a:gd name="connsiteY7" fmla="*/ 0 h 2797262"/>
              <a:gd name="connsiteX8" fmla="*/ 1576571 w 2466056"/>
              <a:gd name="connsiteY8" fmla="*/ 68890 h 2797262"/>
              <a:gd name="connsiteX9" fmla="*/ 1573431 w 2466056"/>
              <a:gd name="connsiteY9" fmla="*/ 75137 h 2797262"/>
              <a:gd name="connsiteX10" fmla="*/ 1585502 w 2466056"/>
              <a:gd name="connsiteY10" fmla="*/ 75137 h 2797262"/>
              <a:gd name="connsiteX11" fmla="*/ 2458870 w 2466056"/>
              <a:gd name="connsiteY11" fmla="*/ 2583074 h 2797262"/>
              <a:gd name="connsiteX12" fmla="*/ 2459690 w 2466056"/>
              <a:gd name="connsiteY12" fmla="*/ 2583917 h 2797262"/>
              <a:gd name="connsiteX13" fmla="*/ 2466056 w 2466056"/>
              <a:gd name="connsiteY13" fmla="*/ 2603707 h 2797262"/>
              <a:gd name="connsiteX14" fmla="*/ 2466056 w 2466056"/>
              <a:gd name="connsiteY14" fmla="*/ 2603708 h 2797262"/>
              <a:gd name="connsiteX15" fmla="*/ 2466056 w 2466056"/>
              <a:gd name="connsiteY15" fmla="*/ 2603709 h 2797262"/>
              <a:gd name="connsiteX16" fmla="*/ 2466055 w 2466056"/>
              <a:gd name="connsiteY16" fmla="*/ 2603709 h 2797262"/>
              <a:gd name="connsiteX17" fmla="*/ 2459690 w 2466056"/>
              <a:gd name="connsiteY17" fmla="*/ 2623497 h 2797262"/>
              <a:gd name="connsiteX18" fmla="*/ 1233028 w 2466056"/>
              <a:gd name="connsiteY18" fmla="*/ 2797262 h 2797262"/>
              <a:gd name="connsiteX0" fmla="*/ 1355562 w 2558445"/>
              <a:gd name="connsiteY0" fmla="*/ 2415424 h 2642727"/>
              <a:gd name="connsiteX1" fmla="*/ 92389 w 2558445"/>
              <a:gd name="connsiteY1" fmla="*/ 2603707 h 2642727"/>
              <a:gd name="connsiteX2" fmla="*/ 98755 w 2558445"/>
              <a:gd name="connsiteY2" fmla="*/ 2583917 h 2642727"/>
              <a:gd name="connsiteX3" fmla="*/ 99577 w 2558445"/>
              <a:gd name="connsiteY3" fmla="*/ 2583072 h 2642727"/>
              <a:gd name="connsiteX4" fmla="*/ 972944 w 2558445"/>
              <a:gd name="connsiteY4" fmla="*/ 75137 h 2642727"/>
              <a:gd name="connsiteX5" fmla="*/ 985014 w 2558445"/>
              <a:gd name="connsiteY5" fmla="*/ 75137 h 2642727"/>
              <a:gd name="connsiteX6" fmla="*/ 981874 w 2558445"/>
              <a:gd name="connsiteY6" fmla="*/ 68890 h 2642727"/>
              <a:gd name="connsiteX7" fmla="*/ 1325417 w 2558445"/>
              <a:gd name="connsiteY7" fmla="*/ 0 h 2642727"/>
              <a:gd name="connsiteX8" fmla="*/ 1668960 w 2558445"/>
              <a:gd name="connsiteY8" fmla="*/ 68890 h 2642727"/>
              <a:gd name="connsiteX9" fmla="*/ 1665820 w 2558445"/>
              <a:gd name="connsiteY9" fmla="*/ 75137 h 2642727"/>
              <a:gd name="connsiteX10" fmla="*/ 1677891 w 2558445"/>
              <a:gd name="connsiteY10" fmla="*/ 75137 h 2642727"/>
              <a:gd name="connsiteX11" fmla="*/ 2551259 w 2558445"/>
              <a:gd name="connsiteY11" fmla="*/ 2583074 h 2642727"/>
              <a:gd name="connsiteX12" fmla="*/ 2552079 w 2558445"/>
              <a:gd name="connsiteY12" fmla="*/ 2583917 h 2642727"/>
              <a:gd name="connsiteX13" fmla="*/ 2558445 w 2558445"/>
              <a:gd name="connsiteY13" fmla="*/ 2603707 h 2642727"/>
              <a:gd name="connsiteX14" fmla="*/ 2558445 w 2558445"/>
              <a:gd name="connsiteY14" fmla="*/ 2603708 h 2642727"/>
              <a:gd name="connsiteX15" fmla="*/ 2558445 w 2558445"/>
              <a:gd name="connsiteY15" fmla="*/ 2603709 h 2642727"/>
              <a:gd name="connsiteX16" fmla="*/ 2558444 w 2558445"/>
              <a:gd name="connsiteY16" fmla="*/ 2603709 h 2642727"/>
              <a:gd name="connsiteX17" fmla="*/ 2552079 w 2558445"/>
              <a:gd name="connsiteY17" fmla="*/ 2623497 h 2642727"/>
              <a:gd name="connsiteX18" fmla="*/ 1355562 w 2558445"/>
              <a:gd name="connsiteY18" fmla="*/ 2415424 h 2642727"/>
              <a:gd name="connsiteX0" fmla="*/ 1355562 w 2558445"/>
              <a:gd name="connsiteY0" fmla="*/ 2415424 h 2642727"/>
              <a:gd name="connsiteX1" fmla="*/ 92389 w 2558445"/>
              <a:gd name="connsiteY1" fmla="*/ 2603707 h 2642727"/>
              <a:gd name="connsiteX2" fmla="*/ 98755 w 2558445"/>
              <a:gd name="connsiteY2" fmla="*/ 2583917 h 2642727"/>
              <a:gd name="connsiteX3" fmla="*/ 99577 w 2558445"/>
              <a:gd name="connsiteY3" fmla="*/ 2583072 h 2642727"/>
              <a:gd name="connsiteX4" fmla="*/ 972944 w 2558445"/>
              <a:gd name="connsiteY4" fmla="*/ 75137 h 2642727"/>
              <a:gd name="connsiteX5" fmla="*/ 985014 w 2558445"/>
              <a:gd name="connsiteY5" fmla="*/ 75137 h 2642727"/>
              <a:gd name="connsiteX6" fmla="*/ 981874 w 2558445"/>
              <a:gd name="connsiteY6" fmla="*/ 68890 h 2642727"/>
              <a:gd name="connsiteX7" fmla="*/ 1325417 w 2558445"/>
              <a:gd name="connsiteY7" fmla="*/ 0 h 2642727"/>
              <a:gd name="connsiteX8" fmla="*/ 1668960 w 2558445"/>
              <a:gd name="connsiteY8" fmla="*/ 68890 h 2642727"/>
              <a:gd name="connsiteX9" fmla="*/ 1665820 w 2558445"/>
              <a:gd name="connsiteY9" fmla="*/ 75137 h 2642727"/>
              <a:gd name="connsiteX10" fmla="*/ 1677891 w 2558445"/>
              <a:gd name="connsiteY10" fmla="*/ 75137 h 2642727"/>
              <a:gd name="connsiteX11" fmla="*/ 2551259 w 2558445"/>
              <a:gd name="connsiteY11" fmla="*/ 2583074 h 2642727"/>
              <a:gd name="connsiteX12" fmla="*/ 2552079 w 2558445"/>
              <a:gd name="connsiteY12" fmla="*/ 2583917 h 2642727"/>
              <a:gd name="connsiteX13" fmla="*/ 2558445 w 2558445"/>
              <a:gd name="connsiteY13" fmla="*/ 2603707 h 2642727"/>
              <a:gd name="connsiteX14" fmla="*/ 2558445 w 2558445"/>
              <a:gd name="connsiteY14" fmla="*/ 2603708 h 2642727"/>
              <a:gd name="connsiteX15" fmla="*/ 2558445 w 2558445"/>
              <a:gd name="connsiteY15" fmla="*/ 2603709 h 2642727"/>
              <a:gd name="connsiteX16" fmla="*/ 2558444 w 2558445"/>
              <a:gd name="connsiteY16" fmla="*/ 2603709 h 2642727"/>
              <a:gd name="connsiteX17" fmla="*/ 2552079 w 2558445"/>
              <a:gd name="connsiteY17" fmla="*/ 2623497 h 2642727"/>
              <a:gd name="connsiteX18" fmla="*/ 1355562 w 2558445"/>
              <a:gd name="connsiteY18" fmla="*/ 2415424 h 2642727"/>
              <a:gd name="connsiteX0" fmla="*/ 1355562 w 2558445"/>
              <a:gd name="connsiteY0" fmla="*/ 2415424 h 2642246"/>
              <a:gd name="connsiteX1" fmla="*/ 92389 w 2558445"/>
              <a:gd name="connsiteY1" fmla="*/ 2603707 h 2642246"/>
              <a:gd name="connsiteX2" fmla="*/ 98755 w 2558445"/>
              <a:gd name="connsiteY2" fmla="*/ 2583917 h 2642246"/>
              <a:gd name="connsiteX3" fmla="*/ 99577 w 2558445"/>
              <a:gd name="connsiteY3" fmla="*/ 2583072 h 2642246"/>
              <a:gd name="connsiteX4" fmla="*/ 972944 w 2558445"/>
              <a:gd name="connsiteY4" fmla="*/ 75137 h 2642246"/>
              <a:gd name="connsiteX5" fmla="*/ 985014 w 2558445"/>
              <a:gd name="connsiteY5" fmla="*/ 75137 h 2642246"/>
              <a:gd name="connsiteX6" fmla="*/ 981874 w 2558445"/>
              <a:gd name="connsiteY6" fmla="*/ 68890 h 2642246"/>
              <a:gd name="connsiteX7" fmla="*/ 1325417 w 2558445"/>
              <a:gd name="connsiteY7" fmla="*/ 0 h 2642246"/>
              <a:gd name="connsiteX8" fmla="*/ 1668960 w 2558445"/>
              <a:gd name="connsiteY8" fmla="*/ 68890 h 2642246"/>
              <a:gd name="connsiteX9" fmla="*/ 1665820 w 2558445"/>
              <a:gd name="connsiteY9" fmla="*/ 75137 h 2642246"/>
              <a:gd name="connsiteX10" fmla="*/ 1677891 w 2558445"/>
              <a:gd name="connsiteY10" fmla="*/ 75137 h 2642246"/>
              <a:gd name="connsiteX11" fmla="*/ 2551259 w 2558445"/>
              <a:gd name="connsiteY11" fmla="*/ 2583074 h 2642246"/>
              <a:gd name="connsiteX12" fmla="*/ 2552079 w 2558445"/>
              <a:gd name="connsiteY12" fmla="*/ 2583917 h 2642246"/>
              <a:gd name="connsiteX13" fmla="*/ 2558445 w 2558445"/>
              <a:gd name="connsiteY13" fmla="*/ 2603707 h 2642246"/>
              <a:gd name="connsiteX14" fmla="*/ 2558445 w 2558445"/>
              <a:gd name="connsiteY14" fmla="*/ 2603708 h 2642246"/>
              <a:gd name="connsiteX15" fmla="*/ 2558445 w 2558445"/>
              <a:gd name="connsiteY15" fmla="*/ 2603709 h 2642246"/>
              <a:gd name="connsiteX16" fmla="*/ 2558444 w 2558445"/>
              <a:gd name="connsiteY16" fmla="*/ 2603709 h 2642246"/>
              <a:gd name="connsiteX17" fmla="*/ 2552079 w 2558445"/>
              <a:gd name="connsiteY17" fmla="*/ 2623497 h 2642246"/>
              <a:gd name="connsiteX18" fmla="*/ 1355562 w 2558445"/>
              <a:gd name="connsiteY18" fmla="*/ 2415424 h 2642246"/>
              <a:gd name="connsiteX0" fmla="*/ 1355562 w 2558445"/>
              <a:gd name="connsiteY0" fmla="*/ 2415424 h 2613377"/>
              <a:gd name="connsiteX1" fmla="*/ 92389 w 2558445"/>
              <a:gd name="connsiteY1" fmla="*/ 2603707 h 2613377"/>
              <a:gd name="connsiteX2" fmla="*/ 98755 w 2558445"/>
              <a:gd name="connsiteY2" fmla="*/ 2583917 h 2613377"/>
              <a:gd name="connsiteX3" fmla="*/ 99577 w 2558445"/>
              <a:gd name="connsiteY3" fmla="*/ 2583072 h 2613377"/>
              <a:gd name="connsiteX4" fmla="*/ 972944 w 2558445"/>
              <a:gd name="connsiteY4" fmla="*/ 75137 h 2613377"/>
              <a:gd name="connsiteX5" fmla="*/ 985014 w 2558445"/>
              <a:gd name="connsiteY5" fmla="*/ 75137 h 2613377"/>
              <a:gd name="connsiteX6" fmla="*/ 981874 w 2558445"/>
              <a:gd name="connsiteY6" fmla="*/ 68890 h 2613377"/>
              <a:gd name="connsiteX7" fmla="*/ 1325417 w 2558445"/>
              <a:gd name="connsiteY7" fmla="*/ 0 h 2613377"/>
              <a:gd name="connsiteX8" fmla="*/ 1668960 w 2558445"/>
              <a:gd name="connsiteY8" fmla="*/ 68890 h 2613377"/>
              <a:gd name="connsiteX9" fmla="*/ 1665820 w 2558445"/>
              <a:gd name="connsiteY9" fmla="*/ 75137 h 2613377"/>
              <a:gd name="connsiteX10" fmla="*/ 1677891 w 2558445"/>
              <a:gd name="connsiteY10" fmla="*/ 75137 h 2613377"/>
              <a:gd name="connsiteX11" fmla="*/ 2551259 w 2558445"/>
              <a:gd name="connsiteY11" fmla="*/ 2583074 h 2613377"/>
              <a:gd name="connsiteX12" fmla="*/ 2552079 w 2558445"/>
              <a:gd name="connsiteY12" fmla="*/ 2583917 h 2613377"/>
              <a:gd name="connsiteX13" fmla="*/ 2558445 w 2558445"/>
              <a:gd name="connsiteY13" fmla="*/ 2603707 h 2613377"/>
              <a:gd name="connsiteX14" fmla="*/ 2558445 w 2558445"/>
              <a:gd name="connsiteY14" fmla="*/ 2603708 h 2613377"/>
              <a:gd name="connsiteX15" fmla="*/ 2558445 w 2558445"/>
              <a:gd name="connsiteY15" fmla="*/ 2603709 h 2613377"/>
              <a:gd name="connsiteX16" fmla="*/ 2558444 w 2558445"/>
              <a:gd name="connsiteY16" fmla="*/ 2603709 h 2613377"/>
              <a:gd name="connsiteX17" fmla="*/ 1355562 w 2558445"/>
              <a:gd name="connsiteY17" fmla="*/ 2415424 h 2613377"/>
              <a:gd name="connsiteX0" fmla="*/ 1355562 w 2558445"/>
              <a:gd name="connsiteY0" fmla="*/ 2415424 h 2613377"/>
              <a:gd name="connsiteX1" fmla="*/ 92389 w 2558445"/>
              <a:gd name="connsiteY1" fmla="*/ 2603707 h 2613377"/>
              <a:gd name="connsiteX2" fmla="*/ 98755 w 2558445"/>
              <a:gd name="connsiteY2" fmla="*/ 2583917 h 2613377"/>
              <a:gd name="connsiteX3" fmla="*/ 99577 w 2558445"/>
              <a:gd name="connsiteY3" fmla="*/ 2583072 h 2613377"/>
              <a:gd name="connsiteX4" fmla="*/ 972944 w 2558445"/>
              <a:gd name="connsiteY4" fmla="*/ 75137 h 2613377"/>
              <a:gd name="connsiteX5" fmla="*/ 985014 w 2558445"/>
              <a:gd name="connsiteY5" fmla="*/ 75137 h 2613377"/>
              <a:gd name="connsiteX6" fmla="*/ 981874 w 2558445"/>
              <a:gd name="connsiteY6" fmla="*/ 68890 h 2613377"/>
              <a:gd name="connsiteX7" fmla="*/ 1325417 w 2558445"/>
              <a:gd name="connsiteY7" fmla="*/ 0 h 2613377"/>
              <a:gd name="connsiteX8" fmla="*/ 1668960 w 2558445"/>
              <a:gd name="connsiteY8" fmla="*/ 68890 h 2613377"/>
              <a:gd name="connsiteX9" fmla="*/ 1665820 w 2558445"/>
              <a:gd name="connsiteY9" fmla="*/ 75137 h 2613377"/>
              <a:gd name="connsiteX10" fmla="*/ 1677891 w 2558445"/>
              <a:gd name="connsiteY10" fmla="*/ 75137 h 2613377"/>
              <a:gd name="connsiteX11" fmla="*/ 2551259 w 2558445"/>
              <a:gd name="connsiteY11" fmla="*/ 2583074 h 2613377"/>
              <a:gd name="connsiteX12" fmla="*/ 2552079 w 2558445"/>
              <a:gd name="connsiteY12" fmla="*/ 2583917 h 2613377"/>
              <a:gd name="connsiteX13" fmla="*/ 2558445 w 2558445"/>
              <a:gd name="connsiteY13" fmla="*/ 2603707 h 2613377"/>
              <a:gd name="connsiteX14" fmla="*/ 2558445 w 2558445"/>
              <a:gd name="connsiteY14" fmla="*/ 2603708 h 2613377"/>
              <a:gd name="connsiteX15" fmla="*/ 2558445 w 2558445"/>
              <a:gd name="connsiteY15" fmla="*/ 2603709 h 2613377"/>
              <a:gd name="connsiteX16" fmla="*/ 1355562 w 2558445"/>
              <a:gd name="connsiteY16" fmla="*/ 2415424 h 2613377"/>
              <a:gd name="connsiteX0" fmla="*/ 1355562 w 2558445"/>
              <a:gd name="connsiteY0" fmla="*/ 2415424 h 2613377"/>
              <a:gd name="connsiteX1" fmla="*/ 92389 w 2558445"/>
              <a:gd name="connsiteY1" fmla="*/ 2603707 h 2613377"/>
              <a:gd name="connsiteX2" fmla="*/ 98755 w 2558445"/>
              <a:gd name="connsiteY2" fmla="*/ 2583917 h 2613377"/>
              <a:gd name="connsiteX3" fmla="*/ 99577 w 2558445"/>
              <a:gd name="connsiteY3" fmla="*/ 2583072 h 2613377"/>
              <a:gd name="connsiteX4" fmla="*/ 972944 w 2558445"/>
              <a:gd name="connsiteY4" fmla="*/ 75137 h 2613377"/>
              <a:gd name="connsiteX5" fmla="*/ 985014 w 2558445"/>
              <a:gd name="connsiteY5" fmla="*/ 75137 h 2613377"/>
              <a:gd name="connsiteX6" fmla="*/ 981874 w 2558445"/>
              <a:gd name="connsiteY6" fmla="*/ 68890 h 2613377"/>
              <a:gd name="connsiteX7" fmla="*/ 1325417 w 2558445"/>
              <a:gd name="connsiteY7" fmla="*/ 0 h 2613377"/>
              <a:gd name="connsiteX8" fmla="*/ 1668960 w 2558445"/>
              <a:gd name="connsiteY8" fmla="*/ 68890 h 2613377"/>
              <a:gd name="connsiteX9" fmla="*/ 1665820 w 2558445"/>
              <a:gd name="connsiteY9" fmla="*/ 75137 h 2613377"/>
              <a:gd name="connsiteX10" fmla="*/ 1677891 w 2558445"/>
              <a:gd name="connsiteY10" fmla="*/ 75137 h 2613377"/>
              <a:gd name="connsiteX11" fmla="*/ 2551259 w 2558445"/>
              <a:gd name="connsiteY11" fmla="*/ 2583074 h 2613377"/>
              <a:gd name="connsiteX12" fmla="*/ 2552079 w 2558445"/>
              <a:gd name="connsiteY12" fmla="*/ 2583917 h 2613377"/>
              <a:gd name="connsiteX13" fmla="*/ 2558445 w 2558445"/>
              <a:gd name="connsiteY13" fmla="*/ 2603707 h 2613377"/>
              <a:gd name="connsiteX14" fmla="*/ 2558445 w 2558445"/>
              <a:gd name="connsiteY14" fmla="*/ 2603708 h 2613377"/>
              <a:gd name="connsiteX15" fmla="*/ 1355562 w 2558445"/>
              <a:gd name="connsiteY15" fmla="*/ 2415424 h 2613377"/>
              <a:gd name="connsiteX0" fmla="*/ 1355562 w 2558445"/>
              <a:gd name="connsiteY0" fmla="*/ 2415424 h 2613377"/>
              <a:gd name="connsiteX1" fmla="*/ 92389 w 2558445"/>
              <a:gd name="connsiteY1" fmla="*/ 2603707 h 2613377"/>
              <a:gd name="connsiteX2" fmla="*/ 98755 w 2558445"/>
              <a:gd name="connsiteY2" fmla="*/ 2583917 h 2613377"/>
              <a:gd name="connsiteX3" fmla="*/ 972944 w 2558445"/>
              <a:gd name="connsiteY3" fmla="*/ 75137 h 2613377"/>
              <a:gd name="connsiteX4" fmla="*/ 985014 w 2558445"/>
              <a:gd name="connsiteY4" fmla="*/ 75137 h 2613377"/>
              <a:gd name="connsiteX5" fmla="*/ 981874 w 2558445"/>
              <a:gd name="connsiteY5" fmla="*/ 68890 h 2613377"/>
              <a:gd name="connsiteX6" fmla="*/ 1325417 w 2558445"/>
              <a:gd name="connsiteY6" fmla="*/ 0 h 2613377"/>
              <a:gd name="connsiteX7" fmla="*/ 1668960 w 2558445"/>
              <a:gd name="connsiteY7" fmla="*/ 68890 h 2613377"/>
              <a:gd name="connsiteX8" fmla="*/ 1665820 w 2558445"/>
              <a:gd name="connsiteY8" fmla="*/ 75137 h 2613377"/>
              <a:gd name="connsiteX9" fmla="*/ 1677891 w 2558445"/>
              <a:gd name="connsiteY9" fmla="*/ 75137 h 2613377"/>
              <a:gd name="connsiteX10" fmla="*/ 2551259 w 2558445"/>
              <a:gd name="connsiteY10" fmla="*/ 2583074 h 2613377"/>
              <a:gd name="connsiteX11" fmla="*/ 2552079 w 2558445"/>
              <a:gd name="connsiteY11" fmla="*/ 2583917 h 2613377"/>
              <a:gd name="connsiteX12" fmla="*/ 2558445 w 2558445"/>
              <a:gd name="connsiteY12" fmla="*/ 2603707 h 2613377"/>
              <a:gd name="connsiteX13" fmla="*/ 2558445 w 2558445"/>
              <a:gd name="connsiteY13" fmla="*/ 2603708 h 2613377"/>
              <a:gd name="connsiteX14" fmla="*/ 1355562 w 2558445"/>
              <a:gd name="connsiteY14" fmla="*/ 2415424 h 2613377"/>
              <a:gd name="connsiteX0" fmla="*/ 1266804 w 2469687"/>
              <a:gd name="connsiteY0" fmla="*/ 2415424 h 2740294"/>
              <a:gd name="connsiteX1" fmla="*/ 3631 w 2469687"/>
              <a:gd name="connsiteY1" fmla="*/ 2603707 h 2740294"/>
              <a:gd name="connsiteX2" fmla="*/ 884186 w 2469687"/>
              <a:gd name="connsiteY2" fmla="*/ 75137 h 2740294"/>
              <a:gd name="connsiteX3" fmla="*/ 896256 w 2469687"/>
              <a:gd name="connsiteY3" fmla="*/ 75137 h 2740294"/>
              <a:gd name="connsiteX4" fmla="*/ 893116 w 2469687"/>
              <a:gd name="connsiteY4" fmla="*/ 68890 h 2740294"/>
              <a:gd name="connsiteX5" fmla="*/ 1236659 w 2469687"/>
              <a:gd name="connsiteY5" fmla="*/ 0 h 2740294"/>
              <a:gd name="connsiteX6" fmla="*/ 1580202 w 2469687"/>
              <a:gd name="connsiteY6" fmla="*/ 68890 h 2740294"/>
              <a:gd name="connsiteX7" fmla="*/ 1577062 w 2469687"/>
              <a:gd name="connsiteY7" fmla="*/ 75137 h 2740294"/>
              <a:gd name="connsiteX8" fmla="*/ 1589133 w 2469687"/>
              <a:gd name="connsiteY8" fmla="*/ 75137 h 2740294"/>
              <a:gd name="connsiteX9" fmla="*/ 2462501 w 2469687"/>
              <a:gd name="connsiteY9" fmla="*/ 2583074 h 2740294"/>
              <a:gd name="connsiteX10" fmla="*/ 2463321 w 2469687"/>
              <a:gd name="connsiteY10" fmla="*/ 2583917 h 2740294"/>
              <a:gd name="connsiteX11" fmla="*/ 2469687 w 2469687"/>
              <a:gd name="connsiteY11" fmla="*/ 2603707 h 2740294"/>
              <a:gd name="connsiteX12" fmla="*/ 2469687 w 2469687"/>
              <a:gd name="connsiteY12" fmla="*/ 2603708 h 2740294"/>
              <a:gd name="connsiteX13" fmla="*/ 1266804 w 2469687"/>
              <a:gd name="connsiteY13" fmla="*/ 2415424 h 2740294"/>
              <a:gd name="connsiteX0" fmla="*/ 1341030 w 2543913"/>
              <a:gd name="connsiteY0" fmla="*/ 2415424 h 2706049"/>
              <a:gd name="connsiteX1" fmla="*/ 77857 w 2543913"/>
              <a:gd name="connsiteY1" fmla="*/ 2603707 h 2706049"/>
              <a:gd name="connsiteX2" fmla="*/ 958412 w 2543913"/>
              <a:gd name="connsiteY2" fmla="*/ 75137 h 2706049"/>
              <a:gd name="connsiteX3" fmla="*/ 970482 w 2543913"/>
              <a:gd name="connsiteY3" fmla="*/ 75137 h 2706049"/>
              <a:gd name="connsiteX4" fmla="*/ 967342 w 2543913"/>
              <a:gd name="connsiteY4" fmla="*/ 68890 h 2706049"/>
              <a:gd name="connsiteX5" fmla="*/ 1310885 w 2543913"/>
              <a:gd name="connsiteY5" fmla="*/ 0 h 2706049"/>
              <a:gd name="connsiteX6" fmla="*/ 1654428 w 2543913"/>
              <a:gd name="connsiteY6" fmla="*/ 68890 h 2706049"/>
              <a:gd name="connsiteX7" fmla="*/ 1651288 w 2543913"/>
              <a:gd name="connsiteY7" fmla="*/ 75137 h 2706049"/>
              <a:gd name="connsiteX8" fmla="*/ 1663359 w 2543913"/>
              <a:gd name="connsiteY8" fmla="*/ 75137 h 2706049"/>
              <a:gd name="connsiteX9" fmla="*/ 2536727 w 2543913"/>
              <a:gd name="connsiteY9" fmla="*/ 2583074 h 2706049"/>
              <a:gd name="connsiteX10" fmla="*/ 2537547 w 2543913"/>
              <a:gd name="connsiteY10" fmla="*/ 2583917 h 2706049"/>
              <a:gd name="connsiteX11" fmla="*/ 2543913 w 2543913"/>
              <a:gd name="connsiteY11" fmla="*/ 2603707 h 2706049"/>
              <a:gd name="connsiteX12" fmla="*/ 2543913 w 2543913"/>
              <a:gd name="connsiteY12" fmla="*/ 2603708 h 2706049"/>
              <a:gd name="connsiteX13" fmla="*/ 1341030 w 2543913"/>
              <a:gd name="connsiteY13" fmla="*/ 2415424 h 2706049"/>
              <a:gd name="connsiteX0" fmla="*/ 1264677 w 2467560"/>
              <a:gd name="connsiteY0" fmla="*/ 2415424 h 2604782"/>
              <a:gd name="connsiteX1" fmla="*/ 1504 w 2467560"/>
              <a:gd name="connsiteY1" fmla="*/ 2603707 h 2604782"/>
              <a:gd name="connsiteX2" fmla="*/ 882059 w 2467560"/>
              <a:gd name="connsiteY2" fmla="*/ 75137 h 2604782"/>
              <a:gd name="connsiteX3" fmla="*/ 894129 w 2467560"/>
              <a:gd name="connsiteY3" fmla="*/ 75137 h 2604782"/>
              <a:gd name="connsiteX4" fmla="*/ 890989 w 2467560"/>
              <a:gd name="connsiteY4" fmla="*/ 68890 h 2604782"/>
              <a:gd name="connsiteX5" fmla="*/ 1234532 w 2467560"/>
              <a:gd name="connsiteY5" fmla="*/ 0 h 2604782"/>
              <a:gd name="connsiteX6" fmla="*/ 1578075 w 2467560"/>
              <a:gd name="connsiteY6" fmla="*/ 68890 h 2604782"/>
              <a:gd name="connsiteX7" fmla="*/ 1574935 w 2467560"/>
              <a:gd name="connsiteY7" fmla="*/ 75137 h 2604782"/>
              <a:gd name="connsiteX8" fmla="*/ 1587006 w 2467560"/>
              <a:gd name="connsiteY8" fmla="*/ 75137 h 2604782"/>
              <a:gd name="connsiteX9" fmla="*/ 2460374 w 2467560"/>
              <a:gd name="connsiteY9" fmla="*/ 2583074 h 2604782"/>
              <a:gd name="connsiteX10" fmla="*/ 2461194 w 2467560"/>
              <a:gd name="connsiteY10" fmla="*/ 2583917 h 2604782"/>
              <a:gd name="connsiteX11" fmla="*/ 2467560 w 2467560"/>
              <a:gd name="connsiteY11" fmla="*/ 2603707 h 2604782"/>
              <a:gd name="connsiteX12" fmla="*/ 2467560 w 2467560"/>
              <a:gd name="connsiteY12" fmla="*/ 2603708 h 2604782"/>
              <a:gd name="connsiteX13" fmla="*/ 1264677 w 2467560"/>
              <a:gd name="connsiteY13" fmla="*/ 2415424 h 2604782"/>
              <a:gd name="connsiteX0" fmla="*/ 1263381 w 2466264"/>
              <a:gd name="connsiteY0" fmla="*/ 2415424 h 2854917"/>
              <a:gd name="connsiteX1" fmla="*/ 208 w 2466264"/>
              <a:gd name="connsiteY1" fmla="*/ 2603707 h 2854917"/>
              <a:gd name="connsiteX2" fmla="*/ 880763 w 2466264"/>
              <a:gd name="connsiteY2" fmla="*/ 75137 h 2854917"/>
              <a:gd name="connsiteX3" fmla="*/ 892833 w 2466264"/>
              <a:gd name="connsiteY3" fmla="*/ 75137 h 2854917"/>
              <a:gd name="connsiteX4" fmla="*/ 889693 w 2466264"/>
              <a:gd name="connsiteY4" fmla="*/ 68890 h 2854917"/>
              <a:gd name="connsiteX5" fmla="*/ 1233236 w 2466264"/>
              <a:gd name="connsiteY5" fmla="*/ 0 h 2854917"/>
              <a:gd name="connsiteX6" fmla="*/ 1576779 w 2466264"/>
              <a:gd name="connsiteY6" fmla="*/ 68890 h 2854917"/>
              <a:gd name="connsiteX7" fmla="*/ 1573639 w 2466264"/>
              <a:gd name="connsiteY7" fmla="*/ 75137 h 2854917"/>
              <a:gd name="connsiteX8" fmla="*/ 1585710 w 2466264"/>
              <a:gd name="connsiteY8" fmla="*/ 75137 h 2854917"/>
              <a:gd name="connsiteX9" fmla="*/ 2459078 w 2466264"/>
              <a:gd name="connsiteY9" fmla="*/ 2583074 h 2854917"/>
              <a:gd name="connsiteX10" fmla="*/ 2459898 w 2466264"/>
              <a:gd name="connsiteY10" fmla="*/ 2583917 h 2854917"/>
              <a:gd name="connsiteX11" fmla="*/ 2466264 w 2466264"/>
              <a:gd name="connsiteY11" fmla="*/ 2603707 h 2854917"/>
              <a:gd name="connsiteX12" fmla="*/ 2365780 w 2466264"/>
              <a:gd name="connsiteY12" fmla="*/ 2854917 h 2854917"/>
              <a:gd name="connsiteX13" fmla="*/ 1263381 w 2466264"/>
              <a:gd name="connsiteY13" fmla="*/ 2415424 h 2854917"/>
              <a:gd name="connsiteX0" fmla="*/ 1263381 w 2482134"/>
              <a:gd name="connsiteY0" fmla="*/ 2415424 h 2857080"/>
              <a:gd name="connsiteX1" fmla="*/ 208 w 2482134"/>
              <a:gd name="connsiteY1" fmla="*/ 2603707 h 2857080"/>
              <a:gd name="connsiteX2" fmla="*/ 880763 w 2482134"/>
              <a:gd name="connsiteY2" fmla="*/ 75137 h 2857080"/>
              <a:gd name="connsiteX3" fmla="*/ 892833 w 2482134"/>
              <a:gd name="connsiteY3" fmla="*/ 75137 h 2857080"/>
              <a:gd name="connsiteX4" fmla="*/ 889693 w 2482134"/>
              <a:gd name="connsiteY4" fmla="*/ 68890 h 2857080"/>
              <a:gd name="connsiteX5" fmla="*/ 1233236 w 2482134"/>
              <a:gd name="connsiteY5" fmla="*/ 0 h 2857080"/>
              <a:gd name="connsiteX6" fmla="*/ 1576779 w 2482134"/>
              <a:gd name="connsiteY6" fmla="*/ 68890 h 2857080"/>
              <a:gd name="connsiteX7" fmla="*/ 1573639 w 2482134"/>
              <a:gd name="connsiteY7" fmla="*/ 75137 h 2857080"/>
              <a:gd name="connsiteX8" fmla="*/ 1585710 w 2482134"/>
              <a:gd name="connsiteY8" fmla="*/ 75137 h 2857080"/>
              <a:gd name="connsiteX9" fmla="*/ 2459078 w 2482134"/>
              <a:gd name="connsiteY9" fmla="*/ 2583074 h 2857080"/>
              <a:gd name="connsiteX10" fmla="*/ 2459898 w 2482134"/>
              <a:gd name="connsiteY10" fmla="*/ 2583917 h 2857080"/>
              <a:gd name="connsiteX11" fmla="*/ 2365780 w 2482134"/>
              <a:gd name="connsiteY11" fmla="*/ 2854917 h 2857080"/>
              <a:gd name="connsiteX12" fmla="*/ 1263381 w 2482134"/>
              <a:gd name="connsiteY12" fmla="*/ 2415424 h 2857080"/>
              <a:gd name="connsiteX0" fmla="*/ 1263381 w 2459898"/>
              <a:gd name="connsiteY0" fmla="*/ 2415424 h 2604568"/>
              <a:gd name="connsiteX1" fmla="*/ 208 w 2459898"/>
              <a:gd name="connsiteY1" fmla="*/ 2603707 h 2604568"/>
              <a:gd name="connsiteX2" fmla="*/ 880763 w 2459898"/>
              <a:gd name="connsiteY2" fmla="*/ 75137 h 2604568"/>
              <a:gd name="connsiteX3" fmla="*/ 892833 w 2459898"/>
              <a:gd name="connsiteY3" fmla="*/ 75137 h 2604568"/>
              <a:gd name="connsiteX4" fmla="*/ 889693 w 2459898"/>
              <a:gd name="connsiteY4" fmla="*/ 68890 h 2604568"/>
              <a:gd name="connsiteX5" fmla="*/ 1233236 w 2459898"/>
              <a:gd name="connsiteY5" fmla="*/ 0 h 2604568"/>
              <a:gd name="connsiteX6" fmla="*/ 1576779 w 2459898"/>
              <a:gd name="connsiteY6" fmla="*/ 68890 h 2604568"/>
              <a:gd name="connsiteX7" fmla="*/ 1573639 w 2459898"/>
              <a:gd name="connsiteY7" fmla="*/ 75137 h 2604568"/>
              <a:gd name="connsiteX8" fmla="*/ 1585710 w 2459898"/>
              <a:gd name="connsiteY8" fmla="*/ 75137 h 2604568"/>
              <a:gd name="connsiteX9" fmla="*/ 2459078 w 2459898"/>
              <a:gd name="connsiteY9" fmla="*/ 2583074 h 2604568"/>
              <a:gd name="connsiteX10" fmla="*/ 2459898 w 2459898"/>
              <a:gd name="connsiteY10" fmla="*/ 2583917 h 2604568"/>
              <a:gd name="connsiteX11" fmla="*/ 1263381 w 2459898"/>
              <a:gd name="connsiteY11" fmla="*/ 2415424 h 2604568"/>
              <a:gd name="connsiteX0" fmla="*/ 1263381 w 2459898"/>
              <a:gd name="connsiteY0" fmla="*/ 2415424 h 2604568"/>
              <a:gd name="connsiteX1" fmla="*/ 208 w 2459898"/>
              <a:gd name="connsiteY1" fmla="*/ 2603707 h 2604568"/>
              <a:gd name="connsiteX2" fmla="*/ 880763 w 2459898"/>
              <a:gd name="connsiteY2" fmla="*/ 75137 h 2604568"/>
              <a:gd name="connsiteX3" fmla="*/ 892833 w 2459898"/>
              <a:gd name="connsiteY3" fmla="*/ 75137 h 2604568"/>
              <a:gd name="connsiteX4" fmla="*/ 889693 w 2459898"/>
              <a:gd name="connsiteY4" fmla="*/ 68890 h 2604568"/>
              <a:gd name="connsiteX5" fmla="*/ 1233236 w 2459898"/>
              <a:gd name="connsiteY5" fmla="*/ 0 h 2604568"/>
              <a:gd name="connsiteX6" fmla="*/ 1576779 w 2459898"/>
              <a:gd name="connsiteY6" fmla="*/ 68890 h 2604568"/>
              <a:gd name="connsiteX7" fmla="*/ 1573639 w 2459898"/>
              <a:gd name="connsiteY7" fmla="*/ 75137 h 2604568"/>
              <a:gd name="connsiteX8" fmla="*/ 1585710 w 2459898"/>
              <a:gd name="connsiteY8" fmla="*/ 75137 h 2604568"/>
              <a:gd name="connsiteX9" fmla="*/ 2459078 w 2459898"/>
              <a:gd name="connsiteY9" fmla="*/ 2583074 h 2604568"/>
              <a:gd name="connsiteX10" fmla="*/ 2459898 w 2459898"/>
              <a:gd name="connsiteY10" fmla="*/ 2583917 h 2604568"/>
              <a:gd name="connsiteX11" fmla="*/ 1263381 w 2459898"/>
              <a:gd name="connsiteY11" fmla="*/ 2415424 h 2604568"/>
              <a:gd name="connsiteX0" fmla="*/ 1273431 w 2469948"/>
              <a:gd name="connsiteY0" fmla="*/ 2415424 h 2583917"/>
              <a:gd name="connsiteX1" fmla="*/ 209 w 2469948"/>
              <a:gd name="connsiteY1" fmla="*/ 2553465 h 2583917"/>
              <a:gd name="connsiteX2" fmla="*/ 890813 w 2469948"/>
              <a:gd name="connsiteY2" fmla="*/ 75137 h 2583917"/>
              <a:gd name="connsiteX3" fmla="*/ 902883 w 2469948"/>
              <a:gd name="connsiteY3" fmla="*/ 75137 h 2583917"/>
              <a:gd name="connsiteX4" fmla="*/ 899743 w 2469948"/>
              <a:gd name="connsiteY4" fmla="*/ 68890 h 2583917"/>
              <a:gd name="connsiteX5" fmla="*/ 1243286 w 2469948"/>
              <a:gd name="connsiteY5" fmla="*/ 0 h 2583917"/>
              <a:gd name="connsiteX6" fmla="*/ 1586829 w 2469948"/>
              <a:gd name="connsiteY6" fmla="*/ 68890 h 2583917"/>
              <a:gd name="connsiteX7" fmla="*/ 1583689 w 2469948"/>
              <a:gd name="connsiteY7" fmla="*/ 75137 h 2583917"/>
              <a:gd name="connsiteX8" fmla="*/ 1595760 w 2469948"/>
              <a:gd name="connsiteY8" fmla="*/ 75137 h 2583917"/>
              <a:gd name="connsiteX9" fmla="*/ 2469128 w 2469948"/>
              <a:gd name="connsiteY9" fmla="*/ 2583074 h 2583917"/>
              <a:gd name="connsiteX10" fmla="*/ 2469948 w 2469948"/>
              <a:gd name="connsiteY10" fmla="*/ 2583917 h 2583917"/>
              <a:gd name="connsiteX11" fmla="*/ 1273431 w 2469948"/>
              <a:gd name="connsiteY11" fmla="*/ 2415424 h 2583917"/>
              <a:gd name="connsiteX0" fmla="*/ 1273431 w 2469948"/>
              <a:gd name="connsiteY0" fmla="*/ 2415424 h 2583917"/>
              <a:gd name="connsiteX1" fmla="*/ 209 w 2469948"/>
              <a:gd name="connsiteY1" fmla="*/ 2553465 h 2583917"/>
              <a:gd name="connsiteX2" fmla="*/ 890813 w 2469948"/>
              <a:gd name="connsiteY2" fmla="*/ 75137 h 2583917"/>
              <a:gd name="connsiteX3" fmla="*/ 902883 w 2469948"/>
              <a:gd name="connsiteY3" fmla="*/ 75137 h 2583917"/>
              <a:gd name="connsiteX4" fmla="*/ 899743 w 2469948"/>
              <a:gd name="connsiteY4" fmla="*/ 68890 h 2583917"/>
              <a:gd name="connsiteX5" fmla="*/ 1243286 w 2469948"/>
              <a:gd name="connsiteY5" fmla="*/ 0 h 2583917"/>
              <a:gd name="connsiteX6" fmla="*/ 1586829 w 2469948"/>
              <a:gd name="connsiteY6" fmla="*/ 68890 h 2583917"/>
              <a:gd name="connsiteX7" fmla="*/ 1583689 w 2469948"/>
              <a:gd name="connsiteY7" fmla="*/ 75137 h 2583917"/>
              <a:gd name="connsiteX8" fmla="*/ 2125696 w 2469948"/>
              <a:gd name="connsiteY8" fmla="*/ 54355 h 2583917"/>
              <a:gd name="connsiteX9" fmla="*/ 2469128 w 2469948"/>
              <a:gd name="connsiteY9" fmla="*/ 2583074 h 2583917"/>
              <a:gd name="connsiteX10" fmla="*/ 2469948 w 2469948"/>
              <a:gd name="connsiteY10" fmla="*/ 2583917 h 2583917"/>
              <a:gd name="connsiteX11" fmla="*/ 1273431 w 2469948"/>
              <a:gd name="connsiteY11" fmla="*/ 2415424 h 2583917"/>
              <a:gd name="connsiteX0" fmla="*/ 1273431 w 2469948"/>
              <a:gd name="connsiteY0" fmla="*/ 2415424 h 2583917"/>
              <a:gd name="connsiteX1" fmla="*/ 209 w 2469948"/>
              <a:gd name="connsiteY1" fmla="*/ 2553465 h 2583917"/>
              <a:gd name="connsiteX2" fmla="*/ 890813 w 2469948"/>
              <a:gd name="connsiteY2" fmla="*/ 75137 h 2583917"/>
              <a:gd name="connsiteX3" fmla="*/ 902883 w 2469948"/>
              <a:gd name="connsiteY3" fmla="*/ 75137 h 2583917"/>
              <a:gd name="connsiteX4" fmla="*/ 899743 w 2469948"/>
              <a:gd name="connsiteY4" fmla="*/ 68890 h 2583917"/>
              <a:gd name="connsiteX5" fmla="*/ 1243286 w 2469948"/>
              <a:gd name="connsiteY5" fmla="*/ 0 h 2583917"/>
              <a:gd name="connsiteX6" fmla="*/ 1586829 w 2469948"/>
              <a:gd name="connsiteY6" fmla="*/ 68890 h 2583917"/>
              <a:gd name="connsiteX7" fmla="*/ 1583689 w 2469948"/>
              <a:gd name="connsiteY7" fmla="*/ 75137 h 2583917"/>
              <a:gd name="connsiteX8" fmla="*/ 2427032 w 2469948"/>
              <a:gd name="connsiteY8" fmla="*/ 54355 h 2583917"/>
              <a:gd name="connsiteX9" fmla="*/ 2469128 w 2469948"/>
              <a:gd name="connsiteY9" fmla="*/ 2583074 h 2583917"/>
              <a:gd name="connsiteX10" fmla="*/ 2469948 w 2469948"/>
              <a:gd name="connsiteY10" fmla="*/ 2583917 h 2583917"/>
              <a:gd name="connsiteX11" fmla="*/ 1273431 w 2469948"/>
              <a:gd name="connsiteY11" fmla="*/ 2415424 h 2583917"/>
              <a:gd name="connsiteX0" fmla="*/ 1273431 w 2469948"/>
              <a:gd name="connsiteY0" fmla="*/ 2477604 h 2646097"/>
              <a:gd name="connsiteX1" fmla="*/ 209 w 2469948"/>
              <a:gd name="connsiteY1" fmla="*/ 2615645 h 2646097"/>
              <a:gd name="connsiteX2" fmla="*/ 890813 w 2469948"/>
              <a:gd name="connsiteY2" fmla="*/ 137317 h 2646097"/>
              <a:gd name="connsiteX3" fmla="*/ 902883 w 2469948"/>
              <a:gd name="connsiteY3" fmla="*/ 137317 h 2646097"/>
              <a:gd name="connsiteX4" fmla="*/ 1000643 w 2469948"/>
              <a:gd name="connsiteY4" fmla="*/ 11252 h 2646097"/>
              <a:gd name="connsiteX5" fmla="*/ 1243286 w 2469948"/>
              <a:gd name="connsiteY5" fmla="*/ 62180 h 2646097"/>
              <a:gd name="connsiteX6" fmla="*/ 1586829 w 2469948"/>
              <a:gd name="connsiteY6" fmla="*/ 131070 h 2646097"/>
              <a:gd name="connsiteX7" fmla="*/ 1583689 w 2469948"/>
              <a:gd name="connsiteY7" fmla="*/ 137317 h 2646097"/>
              <a:gd name="connsiteX8" fmla="*/ 2427032 w 2469948"/>
              <a:gd name="connsiteY8" fmla="*/ 116535 h 2646097"/>
              <a:gd name="connsiteX9" fmla="*/ 2469128 w 2469948"/>
              <a:gd name="connsiteY9" fmla="*/ 2645254 h 2646097"/>
              <a:gd name="connsiteX10" fmla="*/ 2469948 w 2469948"/>
              <a:gd name="connsiteY10" fmla="*/ 2646097 h 2646097"/>
              <a:gd name="connsiteX11" fmla="*/ 1273431 w 2469948"/>
              <a:gd name="connsiteY11" fmla="*/ 2477604 h 2646097"/>
              <a:gd name="connsiteX0" fmla="*/ 1273431 w 2469948"/>
              <a:gd name="connsiteY0" fmla="*/ 2477604 h 2646097"/>
              <a:gd name="connsiteX1" fmla="*/ 209 w 2469948"/>
              <a:gd name="connsiteY1" fmla="*/ 2615645 h 2646097"/>
              <a:gd name="connsiteX2" fmla="*/ 890813 w 2469948"/>
              <a:gd name="connsiteY2" fmla="*/ 137317 h 2646097"/>
              <a:gd name="connsiteX3" fmla="*/ 984864 w 2469948"/>
              <a:gd name="connsiteY3" fmla="*/ 30111 h 2646097"/>
              <a:gd name="connsiteX4" fmla="*/ 1000643 w 2469948"/>
              <a:gd name="connsiteY4" fmla="*/ 11252 h 2646097"/>
              <a:gd name="connsiteX5" fmla="*/ 1243286 w 2469948"/>
              <a:gd name="connsiteY5" fmla="*/ 62180 h 2646097"/>
              <a:gd name="connsiteX6" fmla="*/ 1586829 w 2469948"/>
              <a:gd name="connsiteY6" fmla="*/ 131070 h 2646097"/>
              <a:gd name="connsiteX7" fmla="*/ 1583689 w 2469948"/>
              <a:gd name="connsiteY7" fmla="*/ 137317 h 2646097"/>
              <a:gd name="connsiteX8" fmla="*/ 2427032 w 2469948"/>
              <a:gd name="connsiteY8" fmla="*/ 116535 h 2646097"/>
              <a:gd name="connsiteX9" fmla="*/ 2469128 w 2469948"/>
              <a:gd name="connsiteY9" fmla="*/ 2645254 h 2646097"/>
              <a:gd name="connsiteX10" fmla="*/ 2469948 w 2469948"/>
              <a:gd name="connsiteY10" fmla="*/ 2646097 h 2646097"/>
              <a:gd name="connsiteX11" fmla="*/ 1273431 w 2469948"/>
              <a:gd name="connsiteY11" fmla="*/ 2477604 h 2646097"/>
              <a:gd name="connsiteX0" fmla="*/ 1578582 w 2775099"/>
              <a:gd name="connsiteY0" fmla="*/ 2477604 h 2763887"/>
              <a:gd name="connsiteX1" fmla="*/ 305360 w 2775099"/>
              <a:gd name="connsiteY1" fmla="*/ 2615645 h 2763887"/>
              <a:gd name="connsiteX2" fmla="*/ 60847 w 2775099"/>
              <a:gd name="connsiteY2" fmla="*/ 61643 h 2763887"/>
              <a:gd name="connsiteX3" fmla="*/ 1290015 w 2775099"/>
              <a:gd name="connsiteY3" fmla="*/ 30111 h 2763887"/>
              <a:gd name="connsiteX4" fmla="*/ 1305794 w 2775099"/>
              <a:gd name="connsiteY4" fmla="*/ 11252 h 2763887"/>
              <a:gd name="connsiteX5" fmla="*/ 1548437 w 2775099"/>
              <a:gd name="connsiteY5" fmla="*/ 62180 h 2763887"/>
              <a:gd name="connsiteX6" fmla="*/ 1891980 w 2775099"/>
              <a:gd name="connsiteY6" fmla="*/ 131070 h 2763887"/>
              <a:gd name="connsiteX7" fmla="*/ 1888840 w 2775099"/>
              <a:gd name="connsiteY7" fmla="*/ 137317 h 2763887"/>
              <a:gd name="connsiteX8" fmla="*/ 2732183 w 2775099"/>
              <a:gd name="connsiteY8" fmla="*/ 116535 h 2763887"/>
              <a:gd name="connsiteX9" fmla="*/ 2774279 w 2775099"/>
              <a:gd name="connsiteY9" fmla="*/ 2645254 h 2763887"/>
              <a:gd name="connsiteX10" fmla="*/ 2775099 w 2775099"/>
              <a:gd name="connsiteY10" fmla="*/ 2646097 h 2763887"/>
              <a:gd name="connsiteX11" fmla="*/ 1578582 w 2775099"/>
              <a:gd name="connsiteY11" fmla="*/ 2477604 h 2763887"/>
              <a:gd name="connsiteX0" fmla="*/ 1520678 w 2717195"/>
              <a:gd name="connsiteY0" fmla="*/ 2477604 h 2763887"/>
              <a:gd name="connsiteX1" fmla="*/ 247456 w 2717195"/>
              <a:gd name="connsiteY1" fmla="*/ 2615645 h 2763887"/>
              <a:gd name="connsiteX2" fmla="*/ 2943 w 2717195"/>
              <a:gd name="connsiteY2" fmla="*/ 61643 h 2763887"/>
              <a:gd name="connsiteX3" fmla="*/ 1232111 w 2717195"/>
              <a:gd name="connsiteY3" fmla="*/ 30111 h 2763887"/>
              <a:gd name="connsiteX4" fmla="*/ 1247890 w 2717195"/>
              <a:gd name="connsiteY4" fmla="*/ 11252 h 2763887"/>
              <a:gd name="connsiteX5" fmla="*/ 1490533 w 2717195"/>
              <a:gd name="connsiteY5" fmla="*/ 62180 h 2763887"/>
              <a:gd name="connsiteX6" fmla="*/ 1834076 w 2717195"/>
              <a:gd name="connsiteY6" fmla="*/ 131070 h 2763887"/>
              <a:gd name="connsiteX7" fmla="*/ 1830936 w 2717195"/>
              <a:gd name="connsiteY7" fmla="*/ 137317 h 2763887"/>
              <a:gd name="connsiteX8" fmla="*/ 2674279 w 2717195"/>
              <a:gd name="connsiteY8" fmla="*/ 116535 h 2763887"/>
              <a:gd name="connsiteX9" fmla="*/ 2716375 w 2717195"/>
              <a:gd name="connsiteY9" fmla="*/ 2645254 h 2763887"/>
              <a:gd name="connsiteX10" fmla="*/ 2717195 w 2717195"/>
              <a:gd name="connsiteY10" fmla="*/ 2646097 h 2763887"/>
              <a:gd name="connsiteX11" fmla="*/ 1520678 w 2717195"/>
              <a:gd name="connsiteY11" fmla="*/ 2477604 h 2763887"/>
              <a:gd name="connsiteX0" fmla="*/ 1380852 w 2577369"/>
              <a:gd name="connsiteY0" fmla="*/ 2477604 h 2765248"/>
              <a:gd name="connsiteX1" fmla="*/ 107630 w 2577369"/>
              <a:gd name="connsiteY1" fmla="*/ 2615645 h 2765248"/>
              <a:gd name="connsiteX2" fmla="*/ 77528 w 2577369"/>
              <a:gd name="connsiteY2" fmla="*/ 42725 h 2765248"/>
              <a:gd name="connsiteX3" fmla="*/ 1092285 w 2577369"/>
              <a:gd name="connsiteY3" fmla="*/ 30111 h 2765248"/>
              <a:gd name="connsiteX4" fmla="*/ 1108064 w 2577369"/>
              <a:gd name="connsiteY4" fmla="*/ 11252 h 2765248"/>
              <a:gd name="connsiteX5" fmla="*/ 1350707 w 2577369"/>
              <a:gd name="connsiteY5" fmla="*/ 62180 h 2765248"/>
              <a:gd name="connsiteX6" fmla="*/ 1694250 w 2577369"/>
              <a:gd name="connsiteY6" fmla="*/ 131070 h 2765248"/>
              <a:gd name="connsiteX7" fmla="*/ 1691110 w 2577369"/>
              <a:gd name="connsiteY7" fmla="*/ 137317 h 2765248"/>
              <a:gd name="connsiteX8" fmla="*/ 2534453 w 2577369"/>
              <a:gd name="connsiteY8" fmla="*/ 116535 h 2765248"/>
              <a:gd name="connsiteX9" fmla="*/ 2576549 w 2577369"/>
              <a:gd name="connsiteY9" fmla="*/ 2645254 h 2765248"/>
              <a:gd name="connsiteX10" fmla="*/ 2577369 w 2577369"/>
              <a:gd name="connsiteY10" fmla="*/ 2646097 h 2765248"/>
              <a:gd name="connsiteX11" fmla="*/ 1380852 w 2577369"/>
              <a:gd name="connsiteY11" fmla="*/ 2477604 h 2765248"/>
              <a:gd name="connsiteX0" fmla="*/ 1383352 w 2579869"/>
              <a:gd name="connsiteY0" fmla="*/ 2477604 h 2758901"/>
              <a:gd name="connsiteX1" fmla="*/ 110130 w 2579869"/>
              <a:gd name="connsiteY1" fmla="*/ 2615645 h 2758901"/>
              <a:gd name="connsiteX2" fmla="*/ 73722 w 2579869"/>
              <a:gd name="connsiteY2" fmla="*/ 131012 h 2758901"/>
              <a:gd name="connsiteX3" fmla="*/ 1094785 w 2579869"/>
              <a:gd name="connsiteY3" fmla="*/ 30111 h 2758901"/>
              <a:gd name="connsiteX4" fmla="*/ 1110564 w 2579869"/>
              <a:gd name="connsiteY4" fmla="*/ 11252 h 2758901"/>
              <a:gd name="connsiteX5" fmla="*/ 1353207 w 2579869"/>
              <a:gd name="connsiteY5" fmla="*/ 62180 h 2758901"/>
              <a:gd name="connsiteX6" fmla="*/ 1696750 w 2579869"/>
              <a:gd name="connsiteY6" fmla="*/ 131070 h 2758901"/>
              <a:gd name="connsiteX7" fmla="*/ 1693610 w 2579869"/>
              <a:gd name="connsiteY7" fmla="*/ 137317 h 2758901"/>
              <a:gd name="connsiteX8" fmla="*/ 2536953 w 2579869"/>
              <a:gd name="connsiteY8" fmla="*/ 116535 h 2758901"/>
              <a:gd name="connsiteX9" fmla="*/ 2579049 w 2579869"/>
              <a:gd name="connsiteY9" fmla="*/ 2645254 h 2758901"/>
              <a:gd name="connsiteX10" fmla="*/ 2579869 w 2579869"/>
              <a:gd name="connsiteY10" fmla="*/ 2646097 h 2758901"/>
              <a:gd name="connsiteX11" fmla="*/ 1383352 w 2579869"/>
              <a:gd name="connsiteY11" fmla="*/ 2477604 h 2758901"/>
              <a:gd name="connsiteX0" fmla="*/ 1383352 w 2579869"/>
              <a:gd name="connsiteY0" fmla="*/ 2447493 h 2728790"/>
              <a:gd name="connsiteX1" fmla="*/ 110130 w 2579869"/>
              <a:gd name="connsiteY1" fmla="*/ 2585534 h 2728790"/>
              <a:gd name="connsiteX2" fmla="*/ 73722 w 2579869"/>
              <a:gd name="connsiteY2" fmla="*/ 100901 h 2728790"/>
              <a:gd name="connsiteX3" fmla="*/ 1094785 w 2579869"/>
              <a:gd name="connsiteY3" fmla="*/ 0 h 2728790"/>
              <a:gd name="connsiteX4" fmla="*/ 959215 w 2579869"/>
              <a:gd name="connsiteY4" fmla="*/ 100959 h 2728790"/>
              <a:gd name="connsiteX5" fmla="*/ 1353207 w 2579869"/>
              <a:gd name="connsiteY5" fmla="*/ 32069 h 2728790"/>
              <a:gd name="connsiteX6" fmla="*/ 1696750 w 2579869"/>
              <a:gd name="connsiteY6" fmla="*/ 100959 h 2728790"/>
              <a:gd name="connsiteX7" fmla="*/ 1693610 w 2579869"/>
              <a:gd name="connsiteY7" fmla="*/ 107206 h 2728790"/>
              <a:gd name="connsiteX8" fmla="*/ 2536953 w 2579869"/>
              <a:gd name="connsiteY8" fmla="*/ 86424 h 2728790"/>
              <a:gd name="connsiteX9" fmla="*/ 2579049 w 2579869"/>
              <a:gd name="connsiteY9" fmla="*/ 2615143 h 2728790"/>
              <a:gd name="connsiteX10" fmla="*/ 2579869 w 2579869"/>
              <a:gd name="connsiteY10" fmla="*/ 2615986 h 2728790"/>
              <a:gd name="connsiteX11" fmla="*/ 1383352 w 2579869"/>
              <a:gd name="connsiteY11" fmla="*/ 2447493 h 2728790"/>
              <a:gd name="connsiteX0" fmla="*/ 1383352 w 2579869"/>
              <a:gd name="connsiteY0" fmla="*/ 2415424 h 2696721"/>
              <a:gd name="connsiteX1" fmla="*/ 110130 w 2579869"/>
              <a:gd name="connsiteY1" fmla="*/ 2553465 h 2696721"/>
              <a:gd name="connsiteX2" fmla="*/ 73722 w 2579869"/>
              <a:gd name="connsiteY2" fmla="*/ 68832 h 2696721"/>
              <a:gd name="connsiteX3" fmla="*/ 959215 w 2579869"/>
              <a:gd name="connsiteY3" fmla="*/ 68890 h 2696721"/>
              <a:gd name="connsiteX4" fmla="*/ 1353207 w 2579869"/>
              <a:gd name="connsiteY4" fmla="*/ 0 h 2696721"/>
              <a:gd name="connsiteX5" fmla="*/ 1696750 w 2579869"/>
              <a:gd name="connsiteY5" fmla="*/ 68890 h 2696721"/>
              <a:gd name="connsiteX6" fmla="*/ 1693610 w 2579869"/>
              <a:gd name="connsiteY6" fmla="*/ 75137 h 2696721"/>
              <a:gd name="connsiteX7" fmla="*/ 2536953 w 2579869"/>
              <a:gd name="connsiteY7" fmla="*/ 54355 h 2696721"/>
              <a:gd name="connsiteX8" fmla="*/ 2579049 w 2579869"/>
              <a:gd name="connsiteY8" fmla="*/ 2583074 h 2696721"/>
              <a:gd name="connsiteX9" fmla="*/ 2579869 w 2579869"/>
              <a:gd name="connsiteY9" fmla="*/ 2583917 h 2696721"/>
              <a:gd name="connsiteX10" fmla="*/ 1383352 w 2579869"/>
              <a:gd name="connsiteY10" fmla="*/ 2415424 h 2696721"/>
              <a:gd name="connsiteX0" fmla="*/ 1409953 w 2606470"/>
              <a:gd name="connsiteY0" fmla="*/ 2415424 h 2723647"/>
              <a:gd name="connsiteX1" fmla="*/ 98894 w 2606470"/>
              <a:gd name="connsiteY1" fmla="*/ 2584996 h 2723647"/>
              <a:gd name="connsiteX2" fmla="*/ 100323 w 2606470"/>
              <a:gd name="connsiteY2" fmla="*/ 68832 h 2723647"/>
              <a:gd name="connsiteX3" fmla="*/ 985816 w 2606470"/>
              <a:gd name="connsiteY3" fmla="*/ 68890 h 2723647"/>
              <a:gd name="connsiteX4" fmla="*/ 1379808 w 2606470"/>
              <a:gd name="connsiteY4" fmla="*/ 0 h 2723647"/>
              <a:gd name="connsiteX5" fmla="*/ 1723351 w 2606470"/>
              <a:gd name="connsiteY5" fmla="*/ 68890 h 2723647"/>
              <a:gd name="connsiteX6" fmla="*/ 1720211 w 2606470"/>
              <a:gd name="connsiteY6" fmla="*/ 75137 h 2723647"/>
              <a:gd name="connsiteX7" fmla="*/ 2563554 w 2606470"/>
              <a:gd name="connsiteY7" fmla="*/ 54355 h 2723647"/>
              <a:gd name="connsiteX8" fmla="*/ 2605650 w 2606470"/>
              <a:gd name="connsiteY8" fmla="*/ 2583074 h 2723647"/>
              <a:gd name="connsiteX9" fmla="*/ 2606470 w 2606470"/>
              <a:gd name="connsiteY9" fmla="*/ 2583917 h 2723647"/>
              <a:gd name="connsiteX10" fmla="*/ 1409953 w 2606470"/>
              <a:gd name="connsiteY10" fmla="*/ 2415424 h 2723647"/>
              <a:gd name="connsiteX0" fmla="*/ 1475920 w 2672437"/>
              <a:gd name="connsiteY0" fmla="*/ 2415424 h 2602604"/>
              <a:gd name="connsiteX1" fmla="*/ 164861 w 2672437"/>
              <a:gd name="connsiteY1" fmla="*/ 2584996 h 2602604"/>
              <a:gd name="connsiteX2" fmla="*/ 166290 w 2672437"/>
              <a:gd name="connsiteY2" fmla="*/ 68832 h 2602604"/>
              <a:gd name="connsiteX3" fmla="*/ 1051783 w 2672437"/>
              <a:gd name="connsiteY3" fmla="*/ 68890 h 2602604"/>
              <a:gd name="connsiteX4" fmla="*/ 1445775 w 2672437"/>
              <a:gd name="connsiteY4" fmla="*/ 0 h 2602604"/>
              <a:gd name="connsiteX5" fmla="*/ 1789318 w 2672437"/>
              <a:gd name="connsiteY5" fmla="*/ 68890 h 2602604"/>
              <a:gd name="connsiteX6" fmla="*/ 1786178 w 2672437"/>
              <a:gd name="connsiteY6" fmla="*/ 75137 h 2602604"/>
              <a:gd name="connsiteX7" fmla="*/ 2629521 w 2672437"/>
              <a:gd name="connsiteY7" fmla="*/ 54355 h 2602604"/>
              <a:gd name="connsiteX8" fmla="*/ 2671617 w 2672437"/>
              <a:gd name="connsiteY8" fmla="*/ 2583074 h 2602604"/>
              <a:gd name="connsiteX9" fmla="*/ 2672437 w 2672437"/>
              <a:gd name="connsiteY9" fmla="*/ 2583917 h 2602604"/>
              <a:gd name="connsiteX10" fmla="*/ 1475920 w 2672437"/>
              <a:gd name="connsiteY10" fmla="*/ 2415424 h 2602604"/>
              <a:gd name="connsiteX0" fmla="*/ 1475920 w 2672437"/>
              <a:gd name="connsiteY0" fmla="*/ 2415424 h 2602604"/>
              <a:gd name="connsiteX1" fmla="*/ 164861 w 2672437"/>
              <a:gd name="connsiteY1" fmla="*/ 2584996 h 2602604"/>
              <a:gd name="connsiteX2" fmla="*/ 166290 w 2672437"/>
              <a:gd name="connsiteY2" fmla="*/ 68832 h 2602604"/>
              <a:gd name="connsiteX3" fmla="*/ 1051783 w 2672437"/>
              <a:gd name="connsiteY3" fmla="*/ 68890 h 2602604"/>
              <a:gd name="connsiteX4" fmla="*/ 1445775 w 2672437"/>
              <a:gd name="connsiteY4" fmla="*/ 0 h 2602604"/>
              <a:gd name="connsiteX5" fmla="*/ 1789318 w 2672437"/>
              <a:gd name="connsiteY5" fmla="*/ 68890 h 2602604"/>
              <a:gd name="connsiteX6" fmla="*/ 1786178 w 2672437"/>
              <a:gd name="connsiteY6" fmla="*/ 75137 h 2602604"/>
              <a:gd name="connsiteX7" fmla="*/ 2629521 w 2672437"/>
              <a:gd name="connsiteY7" fmla="*/ 54355 h 2602604"/>
              <a:gd name="connsiteX8" fmla="*/ 2671617 w 2672437"/>
              <a:gd name="connsiteY8" fmla="*/ 2583074 h 2602604"/>
              <a:gd name="connsiteX9" fmla="*/ 2672437 w 2672437"/>
              <a:gd name="connsiteY9" fmla="*/ 2583917 h 2602604"/>
              <a:gd name="connsiteX10" fmla="*/ 1475920 w 2672437"/>
              <a:gd name="connsiteY10" fmla="*/ 2415424 h 2602604"/>
              <a:gd name="connsiteX0" fmla="*/ 1316833 w 2513350"/>
              <a:gd name="connsiteY0" fmla="*/ 2415424 h 2584996"/>
              <a:gd name="connsiteX1" fmla="*/ 5774 w 2513350"/>
              <a:gd name="connsiteY1" fmla="*/ 2584996 h 2584996"/>
              <a:gd name="connsiteX2" fmla="*/ 7203 w 2513350"/>
              <a:gd name="connsiteY2" fmla="*/ 68832 h 2584996"/>
              <a:gd name="connsiteX3" fmla="*/ 892696 w 2513350"/>
              <a:gd name="connsiteY3" fmla="*/ 68890 h 2584996"/>
              <a:gd name="connsiteX4" fmla="*/ 1286688 w 2513350"/>
              <a:gd name="connsiteY4" fmla="*/ 0 h 2584996"/>
              <a:gd name="connsiteX5" fmla="*/ 1630231 w 2513350"/>
              <a:gd name="connsiteY5" fmla="*/ 68890 h 2584996"/>
              <a:gd name="connsiteX6" fmla="*/ 1627091 w 2513350"/>
              <a:gd name="connsiteY6" fmla="*/ 75137 h 2584996"/>
              <a:gd name="connsiteX7" fmla="*/ 2470434 w 2513350"/>
              <a:gd name="connsiteY7" fmla="*/ 54355 h 2584996"/>
              <a:gd name="connsiteX8" fmla="*/ 2512530 w 2513350"/>
              <a:gd name="connsiteY8" fmla="*/ 2583074 h 2584996"/>
              <a:gd name="connsiteX9" fmla="*/ 2513350 w 2513350"/>
              <a:gd name="connsiteY9" fmla="*/ 2583917 h 2584996"/>
              <a:gd name="connsiteX10" fmla="*/ 1316833 w 2513350"/>
              <a:gd name="connsiteY10" fmla="*/ 2415424 h 2584996"/>
              <a:gd name="connsiteX0" fmla="*/ 1313352 w 2509869"/>
              <a:gd name="connsiteY0" fmla="*/ 2775017 h 2944589"/>
              <a:gd name="connsiteX1" fmla="*/ 2293 w 2509869"/>
              <a:gd name="connsiteY1" fmla="*/ 2944589 h 2944589"/>
              <a:gd name="connsiteX2" fmla="*/ 16511 w 2509869"/>
              <a:gd name="connsiteY2" fmla="*/ 0 h 2944589"/>
              <a:gd name="connsiteX3" fmla="*/ 889215 w 2509869"/>
              <a:gd name="connsiteY3" fmla="*/ 428483 h 2944589"/>
              <a:gd name="connsiteX4" fmla="*/ 1283207 w 2509869"/>
              <a:gd name="connsiteY4" fmla="*/ 359593 h 2944589"/>
              <a:gd name="connsiteX5" fmla="*/ 1626750 w 2509869"/>
              <a:gd name="connsiteY5" fmla="*/ 428483 h 2944589"/>
              <a:gd name="connsiteX6" fmla="*/ 1623610 w 2509869"/>
              <a:gd name="connsiteY6" fmla="*/ 434730 h 2944589"/>
              <a:gd name="connsiteX7" fmla="*/ 2466953 w 2509869"/>
              <a:gd name="connsiteY7" fmla="*/ 413948 h 2944589"/>
              <a:gd name="connsiteX8" fmla="*/ 2509049 w 2509869"/>
              <a:gd name="connsiteY8" fmla="*/ 2942667 h 2944589"/>
              <a:gd name="connsiteX9" fmla="*/ 2509869 w 2509869"/>
              <a:gd name="connsiteY9" fmla="*/ 2943510 h 2944589"/>
              <a:gd name="connsiteX10" fmla="*/ 1313352 w 2509869"/>
              <a:gd name="connsiteY10" fmla="*/ 2775017 h 2944589"/>
              <a:gd name="connsiteX0" fmla="*/ 1313352 w 2509869"/>
              <a:gd name="connsiteY0" fmla="*/ 2775017 h 2944589"/>
              <a:gd name="connsiteX1" fmla="*/ 2293 w 2509869"/>
              <a:gd name="connsiteY1" fmla="*/ 2944589 h 2944589"/>
              <a:gd name="connsiteX2" fmla="*/ 16511 w 2509869"/>
              <a:gd name="connsiteY2" fmla="*/ 0 h 2944589"/>
              <a:gd name="connsiteX3" fmla="*/ 889215 w 2509869"/>
              <a:gd name="connsiteY3" fmla="*/ 428483 h 2944589"/>
              <a:gd name="connsiteX4" fmla="*/ 1283207 w 2509869"/>
              <a:gd name="connsiteY4" fmla="*/ 359593 h 2944589"/>
              <a:gd name="connsiteX5" fmla="*/ 1626750 w 2509869"/>
              <a:gd name="connsiteY5" fmla="*/ 428483 h 2944589"/>
              <a:gd name="connsiteX6" fmla="*/ 1623610 w 2509869"/>
              <a:gd name="connsiteY6" fmla="*/ 434730 h 2944589"/>
              <a:gd name="connsiteX7" fmla="*/ 2466953 w 2509869"/>
              <a:gd name="connsiteY7" fmla="*/ 413948 h 2944589"/>
              <a:gd name="connsiteX8" fmla="*/ 2509049 w 2509869"/>
              <a:gd name="connsiteY8" fmla="*/ 2942667 h 2944589"/>
              <a:gd name="connsiteX9" fmla="*/ 2509869 w 2509869"/>
              <a:gd name="connsiteY9" fmla="*/ 2943510 h 2944589"/>
              <a:gd name="connsiteX10" fmla="*/ 1313352 w 2509869"/>
              <a:gd name="connsiteY10" fmla="*/ 2775017 h 2944589"/>
              <a:gd name="connsiteX0" fmla="*/ 1313352 w 2509869"/>
              <a:gd name="connsiteY0" fmla="*/ 2775017 h 2944589"/>
              <a:gd name="connsiteX1" fmla="*/ 2293 w 2509869"/>
              <a:gd name="connsiteY1" fmla="*/ 2944589 h 2944589"/>
              <a:gd name="connsiteX2" fmla="*/ 16511 w 2509869"/>
              <a:gd name="connsiteY2" fmla="*/ 0 h 2944589"/>
              <a:gd name="connsiteX3" fmla="*/ 889215 w 2509869"/>
              <a:gd name="connsiteY3" fmla="*/ 428483 h 2944589"/>
              <a:gd name="connsiteX4" fmla="*/ 1283207 w 2509869"/>
              <a:gd name="connsiteY4" fmla="*/ 359593 h 2944589"/>
              <a:gd name="connsiteX5" fmla="*/ 1626750 w 2509869"/>
              <a:gd name="connsiteY5" fmla="*/ 428483 h 2944589"/>
              <a:gd name="connsiteX6" fmla="*/ 1623610 w 2509869"/>
              <a:gd name="connsiteY6" fmla="*/ 434730 h 2944589"/>
              <a:gd name="connsiteX7" fmla="*/ 2466953 w 2509869"/>
              <a:gd name="connsiteY7" fmla="*/ 413948 h 2944589"/>
              <a:gd name="connsiteX8" fmla="*/ 2509049 w 2509869"/>
              <a:gd name="connsiteY8" fmla="*/ 2942667 h 2944589"/>
              <a:gd name="connsiteX9" fmla="*/ 2509869 w 2509869"/>
              <a:gd name="connsiteY9" fmla="*/ 2943510 h 2944589"/>
              <a:gd name="connsiteX10" fmla="*/ 1313352 w 2509869"/>
              <a:gd name="connsiteY10" fmla="*/ 2775017 h 2944589"/>
              <a:gd name="connsiteX0" fmla="*/ 1313352 w 2509869"/>
              <a:gd name="connsiteY0" fmla="*/ 2775017 h 2944589"/>
              <a:gd name="connsiteX1" fmla="*/ 2293 w 2509869"/>
              <a:gd name="connsiteY1" fmla="*/ 2944589 h 2944589"/>
              <a:gd name="connsiteX2" fmla="*/ 16511 w 2509869"/>
              <a:gd name="connsiteY2" fmla="*/ 0 h 2944589"/>
              <a:gd name="connsiteX3" fmla="*/ 889215 w 2509869"/>
              <a:gd name="connsiteY3" fmla="*/ 428483 h 2944589"/>
              <a:gd name="connsiteX4" fmla="*/ 1283207 w 2509869"/>
              <a:gd name="connsiteY4" fmla="*/ 359593 h 2944589"/>
              <a:gd name="connsiteX5" fmla="*/ 1626750 w 2509869"/>
              <a:gd name="connsiteY5" fmla="*/ 428483 h 2944589"/>
              <a:gd name="connsiteX6" fmla="*/ 1623610 w 2509869"/>
              <a:gd name="connsiteY6" fmla="*/ 434730 h 2944589"/>
              <a:gd name="connsiteX7" fmla="*/ 2466953 w 2509869"/>
              <a:gd name="connsiteY7" fmla="*/ 413948 h 2944589"/>
              <a:gd name="connsiteX8" fmla="*/ 2509049 w 2509869"/>
              <a:gd name="connsiteY8" fmla="*/ 2942667 h 2944589"/>
              <a:gd name="connsiteX9" fmla="*/ 2509869 w 2509869"/>
              <a:gd name="connsiteY9" fmla="*/ 2943510 h 2944589"/>
              <a:gd name="connsiteX10" fmla="*/ 1313352 w 2509869"/>
              <a:gd name="connsiteY10" fmla="*/ 2775017 h 2944589"/>
              <a:gd name="connsiteX0" fmla="*/ 1313352 w 2509869"/>
              <a:gd name="connsiteY0" fmla="*/ 2833159 h 3002731"/>
              <a:gd name="connsiteX1" fmla="*/ 2293 w 2509869"/>
              <a:gd name="connsiteY1" fmla="*/ 3002731 h 3002731"/>
              <a:gd name="connsiteX2" fmla="*/ 16511 w 2509869"/>
              <a:gd name="connsiteY2" fmla="*/ 58142 h 3002731"/>
              <a:gd name="connsiteX3" fmla="*/ 889215 w 2509869"/>
              <a:gd name="connsiteY3" fmla="*/ 486625 h 3002731"/>
              <a:gd name="connsiteX4" fmla="*/ 1283207 w 2509869"/>
              <a:gd name="connsiteY4" fmla="*/ 417735 h 3002731"/>
              <a:gd name="connsiteX5" fmla="*/ 1626750 w 2509869"/>
              <a:gd name="connsiteY5" fmla="*/ 486625 h 3002731"/>
              <a:gd name="connsiteX6" fmla="*/ 1623610 w 2509869"/>
              <a:gd name="connsiteY6" fmla="*/ 492872 h 3002731"/>
              <a:gd name="connsiteX7" fmla="*/ 2466953 w 2509869"/>
              <a:gd name="connsiteY7" fmla="*/ 472090 h 3002731"/>
              <a:gd name="connsiteX8" fmla="*/ 2509049 w 2509869"/>
              <a:gd name="connsiteY8" fmla="*/ 3000809 h 3002731"/>
              <a:gd name="connsiteX9" fmla="*/ 2509869 w 2509869"/>
              <a:gd name="connsiteY9" fmla="*/ 3001652 h 3002731"/>
              <a:gd name="connsiteX10" fmla="*/ 1313352 w 2509869"/>
              <a:gd name="connsiteY10" fmla="*/ 2833159 h 3002731"/>
              <a:gd name="connsiteX0" fmla="*/ 1313352 w 2509869"/>
              <a:gd name="connsiteY0" fmla="*/ 3015613 h 3185185"/>
              <a:gd name="connsiteX1" fmla="*/ 2293 w 2509869"/>
              <a:gd name="connsiteY1" fmla="*/ 3185185 h 3185185"/>
              <a:gd name="connsiteX2" fmla="*/ 16511 w 2509869"/>
              <a:gd name="connsiteY2" fmla="*/ 240596 h 3185185"/>
              <a:gd name="connsiteX3" fmla="*/ 728615 w 2509869"/>
              <a:gd name="connsiteY3" fmla="*/ 225217 h 3185185"/>
              <a:gd name="connsiteX4" fmla="*/ 889215 w 2509869"/>
              <a:gd name="connsiteY4" fmla="*/ 669079 h 3185185"/>
              <a:gd name="connsiteX5" fmla="*/ 1283207 w 2509869"/>
              <a:gd name="connsiteY5" fmla="*/ 600189 h 3185185"/>
              <a:gd name="connsiteX6" fmla="*/ 1626750 w 2509869"/>
              <a:gd name="connsiteY6" fmla="*/ 669079 h 3185185"/>
              <a:gd name="connsiteX7" fmla="*/ 1623610 w 2509869"/>
              <a:gd name="connsiteY7" fmla="*/ 675326 h 3185185"/>
              <a:gd name="connsiteX8" fmla="*/ 2466953 w 2509869"/>
              <a:gd name="connsiteY8" fmla="*/ 654544 h 3185185"/>
              <a:gd name="connsiteX9" fmla="*/ 2509049 w 2509869"/>
              <a:gd name="connsiteY9" fmla="*/ 3183263 h 3185185"/>
              <a:gd name="connsiteX10" fmla="*/ 2509869 w 2509869"/>
              <a:gd name="connsiteY10" fmla="*/ 3184106 h 3185185"/>
              <a:gd name="connsiteX11" fmla="*/ 1313352 w 2509869"/>
              <a:gd name="connsiteY11" fmla="*/ 3015613 h 3185185"/>
              <a:gd name="connsiteX0" fmla="*/ 1313352 w 2509869"/>
              <a:gd name="connsiteY0" fmla="*/ 3015613 h 3185185"/>
              <a:gd name="connsiteX1" fmla="*/ 2293 w 2509869"/>
              <a:gd name="connsiteY1" fmla="*/ 3185185 h 3185185"/>
              <a:gd name="connsiteX2" fmla="*/ 16511 w 2509869"/>
              <a:gd name="connsiteY2" fmla="*/ 240596 h 3185185"/>
              <a:gd name="connsiteX3" fmla="*/ 728615 w 2509869"/>
              <a:gd name="connsiteY3" fmla="*/ 225217 h 3185185"/>
              <a:gd name="connsiteX4" fmla="*/ 889215 w 2509869"/>
              <a:gd name="connsiteY4" fmla="*/ 669079 h 3185185"/>
              <a:gd name="connsiteX5" fmla="*/ 1283207 w 2509869"/>
              <a:gd name="connsiteY5" fmla="*/ 600189 h 3185185"/>
              <a:gd name="connsiteX6" fmla="*/ 1626750 w 2509869"/>
              <a:gd name="connsiteY6" fmla="*/ 669079 h 3185185"/>
              <a:gd name="connsiteX7" fmla="*/ 1623610 w 2509869"/>
              <a:gd name="connsiteY7" fmla="*/ 675326 h 3185185"/>
              <a:gd name="connsiteX8" fmla="*/ 2466953 w 2509869"/>
              <a:gd name="connsiteY8" fmla="*/ 654544 h 3185185"/>
              <a:gd name="connsiteX9" fmla="*/ 2509049 w 2509869"/>
              <a:gd name="connsiteY9" fmla="*/ 3183263 h 3185185"/>
              <a:gd name="connsiteX10" fmla="*/ 2509869 w 2509869"/>
              <a:gd name="connsiteY10" fmla="*/ 3184106 h 3185185"/>
              <a:gd name="connsiteX11" fmla="*/ 1313352 w 2509869"/>
              <a:gd name="connsiteY11" fmla="*/ 3015613 h 3185185"/>
              <a:gd name="connsiteX0" fmla="*/ 1313352 w 2509869"/>
              <a:gd name="connsiteY0" fmla="*/ 3015613 h 3185185"/>
              <a:gd name="connsiteX1" fmla="*/ 2293 w 2509869"/>
              <a:gd name="connsiteY1" fmla="*/ 3185185 h 3185185"/>
              <a:gd name="connsiteX2" fmla="*/ 16511 w 2509869"/>
              <a:gd name="connsiteY2" fmla="*/ 240596 h 3185185"/>
              <a:gd name="connsiteX3" fmla="*/ 728615 w 2509869"/>
              <a:gd name="connsiteY3" fmla="*/ 225217 h 3185185"/>
              <a:gd name="connsiteX4" fmla="*/ 889215 w 2509869"/>
              <a:gd name="connsiteY4" fmla="*/ 669079 h 3185185"/>
              <a:gd name="connsiteX5" fmla="*/ 1283207 w 2509869"/>
              <a:gd name="connsiteY5" fmla="*/ 600189 h 3185185"/>
              <a:gd name="connsiteX6" fmla="*/ 1626750 w 2509869"/>
              <a:gd name="connsiteY6" fmla="*/ 669079 h 3185185"/>
              <a:gd name="connsiteX7" fmla="*/ 1623610 w 2509869"/>
              <a:gd name="connsiteY7" fmla="*/ 675326 h 3185185"/>
              <a:gd name="connsiteX8" fmla="*/ 2466953 w 2509869"/>
              <a:gd name="connsiteY8" fmla="*/ 654544 h 3185185"/>
              <a:gd name="connsiteX9" fmla="*/ 2509049 w 2509869"/>
              <a:gd name="connsiteY9" fmla="*/ 3183263 h 3185185"/>
              <a:gd name="connsiteX10" fmla="*/ 2509869 w 2509869"/>
              <a:gd name="connsiteY10" fmla="*/ 3184106 h 3185185"/>
              <a:gd name="connsiteX11" fmla="*/ 1313352 w 2509869"/>
              <a:gd name="connsiteY11" fmla="*/ 3015613 h 3185185"/>
              <a:gd name="connsiteX0" fmla="*/ 1313352 w 2509869"/>
              <a:gd name="connsiteY0" fmla="*/ 3013685 h 3183257"/>
              <a:gd name="connsiteX1" fmla="*/ 2293 w 2509869"/>
              <a:gd name="connsiteY1" fmla="*/ 3183257 h 3183257"/>
              <a:gd name="connsiteX2" fmla="*/ 16511 w 2509869"/>
              <a:gd name="connsiteY2" fmla="*/ 238668 h 3183257"/>
              <a:gd name="connsiteX3" fmla="*/ 837320 w 2509869"/>
              <a:gd name="connsiteY3" fmla="*/ 229684 h 3183257"/>
              <a:gd name="connsiteX4" fmla="*/ 889215 w 2509869"/>
              <a:gd name="connsiteY4" fmla="*/ 667151 h 3183257"/>
              <a:gd name="connsiteX5" fmla="*/ 1283207 w 2509869"/>
              <a:gd name="connsiteY5" fmla="*/ 598261 h 3183257"/>
              <a:gd name="connsiteX6" fmla="*/ 1626750 w 2509869"/>
              <a:gd name="connsiteY6" fmla="*/ 667151 h 3183257"/>
              <a:gd name="connsiteX7" fmla="*/ 1623610 w 2509869"/>
              <a:gd name="connsiteY7" fmla="*/ 673398 h 3183257"/>
              <a:gd name="connsiteX8" fmla="*/ 2466953 w 2509869"/>
              <a:gd name="connsiteY8" fmla="*/ 652616 h 3183257"/>
              <a:gd name="connsiteX9" fmla="*/ 2509049 w 2509869"/>
              <a:gd name="connsiteY9" fmla="*/ 3181335 h 3183257"/>
              <a:gd name="connsiteX10" fmla="*/ 2509869 w 2509869"/>
              <a:gd name="connsiteY10" fmla="*/ 3182178 h 3183257"/>
              <a:gd name="connsiteX11" fmla="*/ 1313352 w 2509869"/>
              <a:gd name="connsiteY11" fmla="*/ 3013685 h 3183257"/>
              <a:gd name="connsiteX0" fmla="*/ 1313352 w 2509869"/>
              <a:gd name="connsiteY0" fmla="*/ 3013685 h 3183257"/>
              <a:gd name="connsiteX1" fmla="*/ 2293 w 2509869"/>
              <a:gd name="connsiteY1" fmla="*/ 3183257 h 3183257"/>
              <a:gd name="connsiteX2" fmla="*/ 16511 w 2509869"/>
              <a:gd name="connsiteY2" fmla="*/ 238668 h 3183257"/>
              <a:gd name="connsiteX3" fmla="*/ 837320 w 2509869"/>
              <a:gd name="connsiteY3" fmla="*/ 229684 h 3183257"/>
              <a:gd name="connsiteX4" fmla="*/ 889215 w 2509869"/>
              <a:gd name="connsiteY4" fmla="*/ 667151 h 3183257"/>
              <a:gd name="connsiteX5" fmla="*/ 1283207 w 2509869"/>
              <a:gd name="connsiteY5" fmla="*/ 598261 h 3183257"/>
              <a:gd name="connsiteX6" fmla="*/ 1626750 w 2509869"/>
              <a:gd name="connsiteY6" fmla="*/ 667151 h 3183257"/>
              <a:gd name="connsiteX7" fmla="*/ 1623610 w 2509869"/>
              <a:gd name="connsiteY7" fmla="*/ 673398 h 3183257"/>
              <a:gd name="connsiteX8" fmla="*/ 2466953 w 2509869"/>
              <a:gd name="connsiteY8" fmla="*/ 652616 h 3183257"/>
              <a:gd name="connsiteX9" fmla="*/ 2509049 w 2509869"/>
              <a:gd name="connsiteY9" fmla="*/ 3181335 h 3183257"/>
              <a:gd name="connsiteX10" fmla="*/ 2509869 w 2509869"/>
              <a:gd name="connsiteY10" fmla="*/ 3182178 h 3183257"/>
              <a:gd name="connsiteX11" fmla="*/ 1313352 w 2509869"/>
              <a:gd name="connsiteY11" fmla="*/ 3013685 h 3183257"/>
              <a:gd name="connsiteX0" fmla="*/ 1313352 w 2509869"/>
              <a:gd name="connsiteY0" fmla="*/ 3011786 h 3181358"/>
              <a:gd name="connsiteX1" fmla="*/ 2293 w 2509869"/>
              <a:gd name="connsiteY1" fmla="*/ 3181358 h 3181358"/>
              <a:gd name="connsiteX2" fmla="*/ 16511 w 2509869"/>
              <a:gd name="connsiteY2" fmla="*/ 236769 h 3181358"/>
              <a:gd name="connsiteX3" fmla="*/ 869292 w 2509869"/>
              <a:gd name="connsiteY3" fmla="*/ 234179 h 3181358"/>
              <a:gd name="connsiteX4" fmla="*/ 889215 w 2509869"/>
              <a:gd name="connsiteY4" fmla="*/ 665252 h 3181358"/>
              <a:gd name="connsiteX5" fmla="*/ 1283207 w 2509869"/>
              <a:gd name="connsiteY5" fmla="*/ 596362 h 3181358"/>
              <a:gd name="connsiteX6" fmla="*/ 1626750 w 2509869"/>
              <a:gd name="connsiteY6" fmla="*/ 665252 h 3181358"/>
              <a:gd name="connsiteX7" fmla="*/ 1623610 w 2509869"/>
              <a:gd name="connsiteY7" fmla="*/ 671499 h 3181358"/>
              <a:gd name="connsiteX8" fmla="*/ 2466953 w 2509869"/>
              <a:gd name="connsiteY8" fmla="*/ 650717 h 3181358"/>
              <a:gd name="connsiteX9" fmla="*/ 2509049 w 2509869"/>
              <a:gd name="connsiteY9" fmla="*/ 3179436 h 3181358"/>
              <a:gd name="connsiteX10" fmla="*/ 2509869 w 2509869"/>
              <a:gd name="connsiteY10" fmla="*/ 3180279 h 3181358"/>
              <a:gd name="connsiteX11" fmla="*/ 1313352 w 2509869"/>
              <a:gd name="connsiteY11" fmla="*/ 3011786 h 3181358"/>
              <a:gd name="connsiteX0" fmla="*/ 1313352 w 2509869"/>
              <a:gd name="connsiteY0" fmla="*/ 2992354 h 3161926"/>
              <a:gd name="connsiteX1" fmla="*/ 2293 w 2509869"/>
              <a:gd name="connsiteY1" fmla="*/ 3161926 h 3161926"/>
              <a:gd name="connsiteX2" fmla="*/ 16511 w 2509869"/>
              <a:gd name="connsiteY2" fmla="*/ 217337 h 3161926"/>
              <a:gd name="connsiteX3" fmla="*/ 869292 w 2509869"/>
              <a:gd name="connsiteY3" fmla="*/ 214747 h 3161926"/>
              <a:gd name="connsiteX4" fmla="*/ 889215 w 2509869"/>
              <a:gd name="connsiteY4" fmla="*/ 645820 h 3161926"/>
              <a:gd name="connsiteX5" fmla="*/ 1283207 w 2509869"/>
              <a:gd name="connsiteY5" fmla="*/ 576930 h 3161926"/>
              <a:gd name="connsiteX6" fmla="*/ 1626750 w 2509869"/>
              <a:gd name="connsiteY6" fmla="*/ 645820 h 3161926"/>
              <a:gd name="connsiteX7" fmla="*/ 1623610 w 2509869"/>
              <a:gd name="connsiteY7" fmla="*/ 652067 h 3161926"/>
              <a:gd name="connsiteX8" fmla="*/ 2466953 w 2509869"/>
              <a:gd name="connsiteY8" fmla="*/ 631285 h 3161926"/>
              <a:gd name="connsiteX9" fmla="*/ 2509049 w 2509869"/>
              <a:gd name="connsiteY9" fmla="*/ 3160004 h 3161926"/>
              <a:gd name="connsiteX10" fmla="*/ 2509869 w 2509869"/>
              <a:gd name="connsiteY10" fmla="*/ 3160847 h 3161926"/>
              <a:gd name="connsiteX11" fmla="*/ 1313352 w 2509869"/>
              <a:gd name="connsiteY11" fmla="*/ 2992354 h 3161926"/>
              <a:gd name="connsiteX0" fmla="*/ 1313352 w 2509869"/>
              <a:gd name="connsiteY0" fmla="*/ 2777607 h 2947179"/>
              <a:gd name="connsiteX1" fmla="*/ 2293 w 2509869"/>
              <a:gd name="connsiteY1" fmla="*/ 2947179 h 2947179"/>
              <a:gd name="connsiteX2" fmla="*/ 16511 w 2509869"/>
              <a:gd name="connsiteY2" fmla="*/ 2590 h 2947179"/>
              <a:gd name="connsiteX3" fmla="*/ 869292 w 2509869"/>
              <a:gd name="connsiteY3" fmla="*/ 0 h 2947179"/>
              <a:gd name="connsiteX4" fmla="*/ 889215 w 2509869"/>
              <a:gd name="connsiteY4" fmla="*/ 431073 h 2947179"/>
              <a:gd name="connsiteX5" fmla="*/ 1283207 w 2509869"/>
              <a:gd name="connsiteY5" fmla="*/ 362183 h 2947179"/>
              <a:gd name="connsiteX6" fmla="*/ 1626750 w 2509869"/>
              <a:gd name="connsiteY6" fmla="*/ 431073 h 2947179"/>
              <a:gd name="connsiteX7" fmla="*/ 1623610 w 2509869"/>
              <a:gd name="connsiteY7" fmla="*/ 437320 h 2947179"/>
              <a:gd name="connsiteX8" fmla="*/ 2466953 w 2509869"/>
              <a:gd name="connsiteY8" fmla="*/ 416538 h 2947179"/>
              <a:gd name="connsiteX9" fmla="*/ 2509049 w 2509869"/>
              <a:gd name="connsiteY9" fmla="*/ 2945257 h 2947179"/>
              <a:gd name="connsiteX10" fmla="*/ 2509869 w 2509869"/>
              <a:gd name="connsiteY10" fmla="*/ 2946100 h 2947179"/>
              <a:gd name="connsiteX11" fmla="*/ 1313352 w 2509869"/>
              <a:gd name="connsiteY11" fmla="*/ 2777607 h 2947179"/>
              <a:gd name="connsiteX0" fmla="*/ 1313352 w 2509869"/>
              <a:gd name="connsiteY0" fmla="*/ 2777607 h 2947179"/>
              <a:gd name="connsiteX1" fmla="*/ 2293 w 2509869"/>
              <a:gd name="connsiteY1" fmla="*/ 2947179 h 2947179"/>
              <a:gd name="connsiteX2" fmla="*/ 16511 w 2509869"/>
              <a:gd name="connsiteY2" fmla="*/ 2590 h 2947179"/>
              <a:gd name="connsiteX3" fmla="*/ 869292 w 2509869"/>
              <a:gd name="connsiteY3" fmla="*/ 0 h 2947179"/>
              <a:gd name="connsiteX4" fmla="*/ 889215 w 2509869"/>
              <a:gd name="connsiteY4" fmla="*/ 431073 h 2947179"/>
              <a:gd name="connsiteX5" fmla="*/ 1283207 w 2509869"/>
              <a:gd name="connsiteY5" fmla="*/ 362183 h 2947179"/>
              <a:gd name="connsiteX6" fmla="*/ 1626750 w 2509869"/>
              <a:gd name="connsiteY6" fmla="*/ 431073 h 2947179"/>
              <a:gd name="connsiteX7" fmla="*/ 1623610 w 2509869"/>
              <a:gd name="connsiteY7" fmla="*/ 437320 h 2947179"/>
              <a:gd name="connsiteX8" fmla="*/ 1905185 w 2509869"/>
              <a:gd name="connsiteY8" fmla="*/ 434819 h 2947179"/>
              <a:gd name="connsiteX9" fmla="*/ 2466953 w 2509869"/>
              <a:gd name="connsiteY9" fmla="*/ 416538 h 2947179"/>
              <a:gd name="connsiteX10" fmla="*/ 2509049 w 2509869"/>
              <a:gd name="connsiteY10" fmla="*/ 2945257 h 2947179"/>
              <a:gd name="connsiteX11" fmla="*/ 2509869 w 2509869"/>
              <a:gd name="connsiteY11" fmla="*/ 2946100 h 2947179"/>
              <a:gd name="connsiteX12" fmla="*/ 1313352 w 2509869"/>
              <a:gd name="connsiteY12" fmla="*/ 2777607 h 2947179"/>
              <a:gd name="connsiteX0" fmla="*/ 1313352 w 2509869"/>
              <a:gd name="connsiteY0" fmla="*/ 2777607 h 2947179"/>
              <a:gd name="connsiteX1" fmla="*/ 2293 w 2509869"/>
              <a:gd name="connsiteY1" fmla="*/ 2947179 h 2947179"/>
              <a:gd name="connsiteX2" fmla="*/ 16511 w 2509869"/>
              <a:gd name="connsiteY2" fmla="*/ 2590 h 2947179"/>
              <a:gd name="connsiteX3" fmla="*/ 869292 w 2509869"/>
              <a:gd name="connsiteY3" fmla="*/ 0 h 2947179"/>
              <a:gd name="connsiteX4" fmla="*/ 889215 w 2509869"/>
              <a:gd name="connsiteY4" fmla="*/ 431073 h 2947179"/>
              <a:gd name="connsiteX5" fmla="*/ 1283207 w 2509869"/>
              <a:gd name="connsiteY5" fmla="*/ 362183 h 2947179"/>
              <a:gd name="connsiteX6" fmla="*/ 1626750 w 2509869"/>
              <a:gd name="connsiteY6" fmla="*/ 431073 h 2947179"/>
              <a:gd name="connsiteX7" fmla="*/ 1623610 w 2509869"/>
              <a:gd name="connsiteY7" fmla="*/ 437320 h 2947179"/>
              <a:gd name="connsiteX8" fmla="*/ 1623831 w 2509869"/>
              <a:gd name="connsiteY8" fmla="*/ 12788 h 2947179"/>
              <a:gd name="connsiteX9" fmla="*/ 2466953 w 2509869"/>
              <a:gd name="connsiteY9" fmla="*/ 416538 h 2947179"/>
              <a:gd name="connsiteX10" fmla="*/ 2509049 w 2509869"/>
              <a:gd name="connsiteY10" fmla="*/ 2945257 h 2947179"/>
              <a:gd name="connsiteX11" fmla="*/ 2509869 w 2509869"/>
              <a:gd name="connsiteY11" fmla="*/ 2946100 h 2947179"/>
              <a:gd name="connsiteX12" fmla="*/ 1313352 w 2509869"/>
              <a:gd name="connsiteY12" fmla="*/ 2777607 h 2947179"/>
              <a:gd name="connsiteX0" fmla="*/ 1313352 w 2509869"/>
              <a:gd name="connsiteY0" fmla="*/ 2777607 h 2947179"/>
              <a:gd name="connsiteX1" fmla="*/ 2293 w 2509869"/>
              <a:gd name="connsiteY1" fmla="*/ 2947179 h 2947179"/>
              <a:gd name="connsiteX2" fmla="*/ 16511 w 2509869"/>
              <a:gd name="connsiteY2" fmla="*/ 2590 h 2947179"/>
              <a:gd name="connsiteX3" fmla="*/ 869292 w 2509869"/>
              <a:gd name="connsiteY3" fmla="*/ 0 h 2947179"/>
              <a:gd name="connsiteX4" fmla="*/ 889215 w 2509869"/>
              <a:gd name="connsiteY4" fmla="*/ 431073 h 2947179"/>
              <a:gd name="connsiteX5" fmla="*/ 1283207 w 2509869"/>
              <a:gd name="connsiteY5" fmla="*/ 362183 h 2947179"/>
              <a:gd name="connsiteX6" fmla="*/ 1626750 w 2509869"/>
              <a:gd name="connsiteY6" fmla="*/ 431073 h 2947179"/>
              <a:gd name="connsiteX7" fmla="*/ 1623610 w 2509869"/>
              <a:gd name="connsiteY7" fmla="*/ 437320 h 2947179"/>
              <a:gd name="connsiteX8" fmla="*/ 1623831 w 2509869"/>
              <a:gd name="connsiteY8" fmla="*/ 12788 h 2947179"/>
              <a:gd name="connsiteX9" fmla="*/ 2492531 w 2509869"/>
              <a:gd name="connsiteY9" fmla="*/ 39268 h 2947179"/>
              <a:gd name="connsiteX10" fmla="*/ 2509049 w 2509869"/>
              <a:gd name="connsiteY10" fmla="*/ 2945257 h 2947179"/>
              <a:gd name="connsiteX11" fmla="*/ 2509869 w 2509869"/>
              <a:gd name="connsiteY11" fmla="*/ 2946100 h 2947179"/>
              <a:gd name="connsiteX12" fmla="*/ 1313352 w 2509869"/>
              <a:gd name="connsiteY12" fmla="*/ 2777607 h 2947179"/>
              <a:gd name="connsiteX0" fmla="*/ 1313352 w 2509869"/>
              <a:gd name="connsiteY0" fmla="*/ 2777607 h 2947179"/>
              <a:gd name="connsiteX1" fmla="*/ 2293 w 2509869"/>
              <a:gd name="connsiteY1" fmla="*/ 2947179 h 2947179"/>
              <a:gd name="connsiteX2" fmla="*/ 16511 w 2509869"/>
              <a:gd name="connsiteY2" fmla="*/ 2590 h 2947179"/>
              <a:gd name="connsiteX3" fmla="*/ 869292 w 2509869"/>
              <a:gd name="connsiteY3" fmla="*/ 0 h 2947179"/>
              <a:gd name="connsiteX4" fmla="*/ 889215 w 2509869"/>
              <a:gd name="connsiteY4" fmla="*/ 431073 h 2947179"/>
              <a:gd name="connsiteX5" fmla="*/ 1283207 w 2509869"/>
              <a:gd name="connsiteY5" fmla="*/ 362183 h 2947179"/>
              <a:gd name="connsiteX6" fmla="*/ 1626750 w 2509869"/>
              <a:gd name="connsiteY6" fmla="*/ 431073 h 2947179"/>
              <a:gd name="connsiteX7" fmla="*/ 1623610 w 2509869"/>
              <a:gd name="connsiteY7" fmla="*/ 437320 h 2947179"/>
              <a:gd name="connsiteX8" fmla="*/ 1623831 w 2509869"/>
              <a:gd name="connsiteY8" fmla="*/ 12788 h 2947179"/>
              <a:gd name="connsiteX9" fmla="*/ 2473348 w 2509869"/>
              <a:gd name="connsiteY9" fmla="*/ 13691 h 2947179"/>
              <a:gd name="connsiteX10" fmla="*/ 2509049 w 2509869"/>
              <a:gd name="connsiteY10" fmla="*/ 2945257 h 2947179"/>
              <a:gd name="connsiteX11" fmla="*/ 2509869 w 2509869"/>
              <a:gd name="connsiteY11" fmla="*/ 2946100 h 2947179"/>
              <a:gd name="connsiteX12" fmla="*/ 1313352 w 2509869"/>
              <a:gd name="connsiteY12" fmla="*/ 2777607 h 294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9869" h="2947179">
                <a:moveTo>
                  <a:pt x="1313352" y="2777607"/>
                </a:moveTo>
                <a:cubicBezTo>
                  <a:pt x="895423" y="2777787"/>
                  <a:pt x="289934" y="2745494"/>
                  <a:pt x="2293" y="2947179"/>
                </a:cubicBezTo>
                <a:cubicBezTo>
                  <a:pt x="-4974" y="2794409"/>
                  <a:pt x="6477" y="133932"/>
                  <a:pt x="16511" y="2590"/>
                </a:cubicBezTo>
                <a:cubicBezTo>
                  <a:pt x="35255" y="14420"/>
                  <a:pt x="870912" y="11713"/>
                  <a:pt x="869292" y="0"/>
                </a:cubicBezTo>
                <a:cubicBezTo>
                  <a:pt x="867672" y="13865"/>
                  <a:pt x="873516" y="368578"/>
                  <a:pt x="889215" y="431073"/>
                </a:cubicBezTo>
                <a:cubicBezTo>
                  <a:pt x="958321" y="374329"/>
                  <a:pt x="1160285" y="362183"/>
                  <a:pt x="1283207" y="362183"/>
                </a:cubicBezTo>
                <a:cubicBezTo>
                  <a:pt x="1406129" y="362183"/>
                  <a:pt x="1626750" y="393026"/>
                  <a:pt x="1626750" y="431073"/>
                </a:cubicBezTo>
                <a:lnTo>
                  <a:pt x="1623610" y="437320"/>
                </a:lnTo>
                <a:cubicBezTo>
                  <a:pt x="1623684" y="295809"/>
                  <a:pt x="1623757" y="154299"/>
                  <a:pt x="1623831" y="12788"/>
                </a:cubicBezTo>
                <a:lnTo>
                  <a:pt x="2473348" y="13691"/>
                </a:lnTo>
                <a:lnTo>
                  <a:pt x="2509049" y="2945257"/>
                </a:lnTo>
                <a:lnTo>
                  <a:pt x="2509869" y="2946100"/>
                </a:lnTo>
                <a:cubicBezTo>
                  <a:pt x="2370876" y="2837771"/>
                  <a:pt x="1731281" y="2777427"/>
                  <a:pt x="1313352" y="2777607"/>
                </a:cubicBezTo>
                <a:close/>
              </a:path>
            </a:pathLst>
          </a:cu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 name="Title 1"/>
          <p:cNvSpPr>
            <a:spLocks noGrp="1"/>
          </p:cNvSpPr>
          <p:nvPr>
            <p:ph type="title"/>
          </p:nvPr>
        </p:nvSpPr>
        <p:spPr/>
        <p:txBody>
          <a:bodyPr/>
          <a:lstStyle/>
          <a:p>
            <a:r>
              <a:rPr lang="ja-JP" altLang="en-US" dirty="0" smtClean="0">
                <a:latin typeface="Arial"/>
                <a:ea typeface="ＭＳ Ｐゴシック"/>
              </a:rPr>
              <a:t>インテリジェンス </a:t>
            </a:r>
            <a:endParaRPr lang="ja-JP" altLang="en-US" dirty="0">
              <a:latin typeface="Arial"/>
              <a:ea typeface="ＭＳ Ｐゴシック"/>
            </a:endParaRPr>
          </a:p>
        </p:txBody>
      </p:sp>
      <p:sp>
        <p:nvSpPr>
          <p:cNvPr id="3" name="Text Placeholder 2"/>
          <p:cNvSpPr>
            <a:spLocks noGrp="1"/>
          </p:cNvSpPr>
          <p:nvPr>
            <p:ph type="body" sz="quarter" idx="11"/>
          </p:nvPr>
        </p:nvSpPr>
        <p:spPr/>
        <p:txBody>
          <a:bodyPr/>
          <a:lstStyle/>
          <a:p>
            <a:pPr>
              <a:spcBef>
                <a:spcPts val="0"/>
              </a:spcBef>
            </a:pPr>
            <a:r>
              <a:rPr lang="ja-JP" altLang="en-US" dirty="0" smtClean="0">
                <a:latin typeface="Arial"/>
                <a:ea typeface="ＭＳ Ｐゴシック"/>
              </a:rPr>
              <a:t>統計モデル</a:t>
            </a:r>
            <a:endParaRPr lang="ja-JP" altLang="en-US" dirty="0">
              <a:latin typeface="Arial"/>
              <a:ea typeface="ＭＳ Ｐゴシック"/>
            </a:endParaRPr>
          </a:p>
        </p:txBody>
      </p:sp>
      <p:cxnSp>
        <p:nvCxnSpPr>
          <p:cNvPr id="14" name="Straight Connector 13"/>
          <p:cNvCxnSpPr/>
          <p:nvPr/>
        </p:nvCxnSpPr>
        <p:spPr>
          <a:xfrm flipH="1">
            <a:off x="4928201" y="1765475"/>
            <a:ext cx="889485" cy="2490698"/>
          </a:xfrm>
          <a:prstGeom prst="line">
            <a:avLst/>
          </a:prstGeom>
          <a:ln w="762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4252858" y="4258950"/>
            <a:ext cx="676163" cy="71368"/>
          </a:xfrm>
          <a:custGeom>
            <a:avLst/>
            <a:gdLst>
              <a:gd name="connsiteX0" fmla="*/ 0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0 w 1949666"/>
              <a:gd name="connsiteY0" fmla="*/ 0 h 213206"/>
              <a:gd name="connsiteX1" fmla="*/ 1221371 w 1949666"/>
              <a:gd name="connsiteY1" fmla="*/ 0 h 213206"/>
              <a:gd name="connsiteX2" fmla="*/ 1949666 w 1949666"/>
              <a:gd name="connsiteY2" fmla="*/ 0 h 213206"/>
              <a:gd name="connsiteX3" fmla="*/ 1943179 w 1949666"/>
              <a:gd name="connsiteY3" fmla="*/ 10895 h 213206"/>
              <a:gd name="connsiteX4" fmla="*/ 974833 w 1949666"/>
              <a:gd name="connsiteY4" fmla="*/ 213206 h 213206"/>
              <a:gd name="connsiteX5" fmla="*/ 6486 w 1949666"/>
              <a:gd name="connsiteY5" fmla="*/ 10895 h 213206"/>
              <a:gd name="connsiteX6" fmla="*/ 0 w 1949666"/>
              <a:gd name="connsiteY6" fmla="*/ 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6" fmla="*/ 1312811 w 1949666"/>
              <a:gd name="connsiteY6" fmla="*/ 9144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1949666 w 1949666"/>
              <a:gd name="connsiteY0" fmla="*/ 0 h 213206"/>
              <a:gd name="connsiteX1" fmla="*/ 1943179 w 1949666"/>
              <a:gd name="connsiteY1" fmla="*/ 10895 h 213206"/>
              <a:gd name="connsiteX2" fmla="*/ 974833 w 1949666"/>
              <a:gd name="connsiteY2" fmla="*/ 213206 h 213206"/>
              <a:gd name="connsiteX3" fmla="*/ 6486 w 1949666"/>
              <a:gd name="connsiteY3" fmla="*/ 10895 h 213206"/>
              <a:gd name="connsiteX4" fmla="*/ 0 w 1949666"/>
              <a:gd name="connsiteY4" fmla="*/ 0 h 213206"/>
              <a:gd name="connsiteX0" fmla="*/ 1943191 w 1943191"/>
              <a:gd name="connsiteY0" fmla="*/ 27028 h 240234"/>
              <a:gd name="connsiteX1" fmla="*/ 1936704 w 1943191"/>
              <a:gd name="connsiteY1" fmla="*/ 37923 h 240234"/>
              <a:gd name="connsiteX2" fmla="*/ 968358 w 1943191"/>
              <a:gd name="connsiteY2" fmla="*/ 240234 h 240234"/>
              <a:gd name="connsiteX3" fmla="*/ 11 w 1943191"/>
              <a:gd name="connsiteY3" fmla="*/ 37923 h 240234"/>
              <a:gd name="connsiteX4" fmla="*/ 299843 w 1943191"/>
              <a:gd name="connsiteY4" fmla="*/ 0 h 240234"/>
              <a:gd name="connsiteX0" fmla="*/ 1943180 w 1943180"/>
              <a:gd name="connsiteY0" fmla="*/ 0 h 213206"/>
              <a:gd name="connsiteX1" fmla="*/ 1936693 w 1943180"/>
              <a:gd name="connsiteY1" fmla="*/ 10895 h 213206"/>
              <a:gd name="connsiteX2" fmla="*/ 968347 w 1943180"/>
              <a:gd name="connsiteY2" fmla="*/ 213206 h 213206"/>
              <a:gd name="connsiteX3" fmla="*/ 0 w 1943180"/>
              <a:gd name="connsiteY3" fmla="*/ 10895 h 213206"/>
              <a:gd name="connsiteX0" fmla="*/ 1943180 w 1943180"/>
              <a:gd name="connsiteY0" fmla="*/ 0 h 218413"/>
              <a:gd name="connsiteX1" fmla="*/ 1918675 w 1943180"/>
              <a:gd name="connsiteY1" fmla="*/ 100989 h 218413"/>
              <a:gd name="connsiteX2" fmla="*/ 968347 w 1943180"/>
              <a:gd name="connsiteY2" fmla="*/ 213206 h 218413"/>
              <a:gd name="connsiteX3" fmla="*/ 0 w 1943180"/>
              <a:gd name="connsiteY3" fmla="*/ 10895 h 218413"/>
              <a:gd name="connsiteX0" fmla="*/ 1918675 w 1918675"/>
              <a:gd name="connsiteY0" fmla="*/ 90093 h 207517"/>
              <a:gd name="connsiteX1" fmla="*/ 968347 w 1918675"/>
              <a:gd name="connsiteY1" fmla="*/ 202310 h 207517"/>
              <a:gd name="connsiteX2" fmla="*/ 0 w 1918675"/>
              <a:gd name="connsiteY2" fmla="*/ -1 h 207517"/>
              <a:gd name="connsiteX0" fmla="*/ 1918675 w 1918675"/>
              <a:gd name="connsiteY0" fmla="*/ 18019 h 202401"/>
              <a:gd name="connsiteX1" fmla="*/ 968347 w 1918675"/>
              <a:gd name="connsiteY1" fmla="*/ 202310 h 202401"/>
              <a:gd name="connsiteX2" fmla="*/ 0 w 1918675"/>
              <a:gd name="connsiteY2" fmla="*/ -1 h 202401"/>
              <a:gd name="connsiteX0" fmla="*/ 1918675 w 1918675"/>
              <a:gd name="connsiteY0" fmla="*/ 18019 h 202412"/>
              <a:gd name="connsiteX1" fmla="*/ 968347 w 1918675"/>
              <a:gd name="connsiteY1" fmla="*/ 202310 h 202412"/>
              <a:gd name="connsiteX2" fmla="*/ 0 w 1918675"/>
              <a:gd name="connsiteY2" fmla="*/ -1 h 202412"/>
              <a:gd name="connsiteX0" fmla="*/ 1918675 w 1918675"/>
              <a:gd name="connsiteY0" fmla="*/ 18019 h 202412"/>
              <a:gd name="connsiteX1" fmla="*/ 968347 w 1918675"/>
              <a:gd name="connsiteY1" fmla="*/ 202310 h 202412"/>
              <a:gd name="connsiteX2" fmla="*/ 0 w 1918675"/>
              <a:gd name="connsiteY2" fmla="*/ -1 h 202412"/>
              <a:gd name="connsiteX0" fmla="*/ 1918675 w 1918675"/>
              <a:gd name="connsiteY0" fmla="*/ 18019 h 202412"/>
              <a:gd name="connsiteX1" fmla="*/ 968347 w 1918675"/>
              <a:gd name="connsiteY1" fmla="*/ 202310 h 202412"/>
              <a:gd name="connsiteX2" fmla="*/ 0 w 1918675"/>
              <a:gd name="connsiteY2" fmla="*/ -1 h 202412"/>
              <a:gd name="connsiteX0" fmla="*/ 1918675 w 1918675"/>
              <a:gd name="connsiteY0" fmla="*/ 18019 h 202412"/>
              <a:gd name="connsiteX1" fmla="*/ 968347 w 1918675"/>
              <a:gd name="connsiteY1" fmla="*/ 202310 h 202412"/>
              <a:gd name="connsiteX2" fmla="*/ 0 w 1918675"/>
              <a:gd name="connsiteY2" fmla="*/ -1 h 202412"/>
              <a:gd name="connsiteX0" fmla="*/ 1918675 w 1918675"/>
              <a:gd name="connsiteY0" fmla="*/ 18019 h 202375"/>
              <a:gd name="connsiteX1" fmla="*/ 968347 w 1918675"/>
              <a:gd name="connsiteY1" fmla="*/ 202310 h 202375"/>
              <a:gd name="connsiteX2" fmla="*/ 0 w 1918675"/>
              <a:gd name="connsiteY2" fmla="*/ -1 h 202375"/>
              <a:gd name="connsiteX0" fmla="*/ 1918675 w 1918675"/>
              <a:gd name="connsiteY0" fmla="*/ 18019 h 204793"/>
              <a:gd name="connsiteX1" fmla="*/ 968347 w 1918675"/>
              <a:gd name="connsiteY1" fmla="*/ 202310 h 204793"/>
              <a:gd name="connsiteX2" fmla="*/ 0 w 1918675"/>
              <a:gd name="connsiteY2" fmla="*/ -1 h 204793"/>
              <a:gd name="connsiteX0" fmla="*/ 1918675 w 1918675"/>
              <a:gd name="connsiteY0" fmla="*/ 18019 h 202375"/>
              <a:gd name="connsiteX1" fmla="*/ 968347 w 1918675"/>
              <a:gd name="connsiteY1" fmla="*/ 202310 h 202375"/>
              <a:gd name="connsiteX2" fmla="*/ 0 w 1918675"/>
              <a:gd name="connsiteY2" fmla="*/ -1 h 202375"/>
              <a:gd name="connsiteX0" fmla="*/ 1918675 w 1918675"/>
              <a:gd name="connsiteY0" fmla="*/ 18019 h 202511"/>
              <a:gd name="connsiteX1" fmla="*/ 968347 w 1918675"/>
              <a:gd name="connsiteY1" fmla="*/ 202310 h 202511"/>
              <a:gd name="connsiteX2" fmla="*/ 0 w 1918675"/>
              <a:gd name="connsiteY2" fmla="*/ -1 h 202511"/>
            </a:gdLst>
            <a:ahLst/>
            <a:cxnLst>
              <a:cxn ang="0">
                <a:pos x="connsiteX0" y="connsiteY0"/>
              </a:cxn>
              <a:cxn ang="0">
                <a:pos x="connsiteX1" y="connsiteY1"/>
              </a:cxn>
              <a:cxn ang="0">
                <a:pos x="connsiteX2" y="connsiteY2"/>
              </a:cxn>
            </a:cxnLst>
            <a:rect l="l" t="t" r="r" b="b"/>
            <a:pathLst>
              <a:path w="1918675" h="202511">
                <a:moveTo>
                  <a:pt x="1918675" y="18019"/>
                </a:moveTo>
                <a:cubicBezTo>
                  <a:pt x="1844526" y="106451"/>
                  <a:pt x="1495340" y="196303"/>
                  <a:pt x="968347" y="202310"/>
                </a:cubicBezTo>
                <a:cubicBezTo>
                  <a:pt x="441354" y="208317"/>
                  <a:pt x="83158" y="79421"/>
                  <a:pt x="0" y="-1"/>
                </a:cubicBezTo>
              </a:path>
            </a:pathLst>
          </a:custGeom>
          <a:no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3" name="Text Placeholder 3"/>
          <p:cNvSpPr txBox="1">
            <a:spLocks/>
          </p:cNvSpPr>
          <p:nvPr/>
        </p:nvSpPr>
        <p:spPr>
          <a:xfrm>
            <a:off x="438654" y="2546938"/>
            <a:ext cx="3024460" cy="765910"/>
          </a:xfrm>
          <a:prstGeom prst="rect">
            <a:avLst/>
          </a:prstGeom>
        </p:spPr>
        <p:txBody>
          <a:bodyPr lIns="91420" tIns="45710" rIns="91420" bIns="45710">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
                <a:schemeClr val="tx1"/>
              </a:buClr>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66666"/>
              </a:buClr>
            </a:pPr>
            <a:r>
              <a:rPr lang="ja-JP" altLang="en-US" sz="1400" dirty="0" smtClean="0">
                <a:solidFill>
                  <a:srgbClr val="049FD9"/>
                </a:solidFill>
                <a:latin typeface="Arial"/>
                <a:ea typeface="ＭＳ Ｐゴシック"/>
              </a:rPr>
              <a:t>共同発生モデル</a:t>
            </a:r>
          </a:p>
          <a:p>
            <a:pPr>
              <a:spcBef>
                <a:spcPts val="0"/>
              </a:spcBef>
              <a:buClr>
                <a:srgbClr val="666666"/>
              </a:buClr>
            </a:pPr>
            <a:r>
              <a:rPr lang="ja-JP" altLang="en-US" sz="1200" dirty="0" smtClean="0">
                <a:solidFill>
                  <a:srgbClr val="333333"/>
                </a:solidFill>
                <a:latin typeface="Arial"/>
                <a:ea typeface="ＭＳ Ｐゴシック"/>
              </a:rPr>
              <a:t>特定のドメインで、急に連続して検索される</a:t>
            </a:r>
            <a:r>
              <a:rPr lang="ja-JP" altLang="en-US" dirty="0" smtClean="0">
                <a:latin typeface="Arial"/>
                <a:ea typeface="ＭＳ Ｐゴシック"/>
              </a:rPr>
              <a:t/>
            </a:r>
            <a:br>
              <a:rPr lang="ja-JP" altLang="en-US" dirty="0" smtClean="0">
                <a:latin typeface="Arial"/>
                <a:ea typeface="ＭＳ Ｐゴシック"/>
              </a:rPr>
            </a:br>
            <a:r>
              <a:rPr lang="ja-JP" altLang="en-US" sz="1200" dirty="0" smtClean="0">
                <a:solidFill>
                  <a:srgbClr val="333333"/>
                </a:solidFill>
                <a:latin typeface="Arial"/>
                <a:ea typeface="ＭＳ Ｐゴシック"/>
              </a:rPr>
              <a:t>他のドメインを識別する</a:t>
            </a:r>
          </a:p>
          <a:p>
            <a:pPr>
              <a:spcBef>
                <a:spcPts val="0"/>
              </a:spcBef>
              <a:buClr>
                <a:srgbClr val="666666"/>
              </a:buClr>
            </a:pPr>
            <a:endParaRPr lang="ja-JP" altLang="en-US" sz="1200" dirty="0" smtClean="0">
              <a:solidFill>
                <a:srgbClr val="049FD9"/>
              </a:solidFill>
              <a:latin typeface="Arial"/>
              <a:ea typeface="ＭＳ Ｐゴシック"/>
              <a:cs typeface="ＭＳ Ｐゴシック" charset="0"/>
            </a:endParaRPr>
          </a:p>
          <a:p>
            <a:pPr>
              <a:spcBef>
                <a:spcPts val="0"/>
              </a:spcBef>
              <a:buClr>
                <a:srgbClr val="666666"/>
              </a:buClr>
            </a:pPr>
            <a:r>
              <a:rPr lang="ja-JP" altLang="en-US" sz="1400" dirty="0" smtClean="0">
                <a:solidFill>
                  <a:srgbClr val="049FD9"/>
                </a:solidFill>
                <a:latin typeface="Arial"/>
                <a:ea typeface="ＭＳ Ｐゴシック"/>
              </a:rPr>
              <a:t>自然言語処理モデル</a:t>
            </a:r>
          </a:p>
          <a:p>
            <a:pPr>
              <a:spcBef>
                <a:spcPts val="0"/>
              </a:spcBef>
              <a:buClr>
                <a:srgbClr val="666666"/>
              </a:buClr>
            </a:pPr>
            <a:r>
              <a:rPr lang="ja-JP" altLang="en-US" sz="1200" dirty="0" smtClean="0">
                <a:solidFill>
                  <a:srgbClr val="333333"/>
                </a:solidFill>
                <a:latin typeface="Arial"/>
                <a:ea typeface="ＭＳ Ｐゴシック"/>
              </a:rPr>
              <a:t>用語やブランドをスプーフィングするドメイン名を検出する</a:t>
            </a:r>
            <a:endParaRPr lang="ja-JP" altLang="en-US" sz="1200" dirty="0" smtClean="0">
              <a:solidFill>
                <a:srgbClr val="049FD9"/>
              </a:solidFill>
              <a:latin typeface="Arial"/>
              <a:ea typeface="ＭＳ Ｐゴシック"/>
            </a:endParaRPr>
          </a:p>
          <a:p>
            <a:pPr>
              <a:spcBef>
                <a:spcPts val="0"/>
              </a:spcBef>
              <a:buClr>
                <a:srgbClr val="666666"/>
              </a:buClr>
            </a:pPr>
            <a:endParaRPr lang="ja-JP" altLang="en-US" sz="1200" dirty="0" smtClean="0">
              <a:solidFill>
                <a:srgbClr val="049FD9"/>
              </a:solidFill>
              <a:latin typeface="Arial"/>
              <a:ea typeface="ＭＳ Ｐゴシック"/>
            </a:endParaRPr>
          </a:p>
        </p:txBody>
      </p:sp>
      <p:sp>
        <p:nvSpPr>
          <p:cNvPr id="230" name="Text Placeholder 3"/>
          <p:cNvSpPr txBox="1">
            <a:spLocks/>
          </p:cNvSpPr>
          <p:nvPr/>
        </p:nvSpPr>
        <p:spPr>
          <a:xfrm>
            <a:off x="6137982" y="2157270"/>
            <a:ext cx="2815478" cy="648635"/>
          </a:xfrm>
          <a:prstGeom prst="rect">
            <a:avLst/>
          </a:prstGeom>
        </p:spPr>
        <p:txBody>
          <a:bodyPr lIns="91420" tIns="45710" rIns="91420" bIns="45710">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
                <a:schemeClr val="tx1"/>
              </a:buClr>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66666"/>
              </a:buClr>
            </a:pPr>
            <a:r>
              <a:rPr lang="ja-JP" altLang="en-US" sz="1400" dirty="0" smtClean="0">
                <a:solidFill>
                  <a:srgbClr val="049FD9"/>
                </a:solidFill>
                <a:latin typeface="Arial"/>
                <a:ea typeface="ＭＳ Ｐゴシック"/>
              </a:rPr>
              <a:t>スパイク ランク モデル</a:t>
            </a:r>
          </a:p>
          <a:p>
            <a:pPr>
              <a:spcBef>
                <a:spcPts val="0"/>
              </a:spcBef>
              <a:buClr>
                <a:srgbClr val="666666"/>
              </a:buClr>
            </a:pPr>
            <a:r>
              <a:rPr lang="ja-JP" altLang="en-US" sz="1200" dirty="0" smtClean="0">
                <a:solidFill>
                  <a:srgbClr val="333333"/>
                </a:solidFill>
                <a:latin typeface="Arial"/>
                <a:ea typeface="ＭＳ Ｐゴシック"/>
              </a:rPr>
              <a:t>トラフィックが突然急増する ドメインを検出する</a:t>
            </a:r>
          </a:p>
          <a:p>
            <a:pPr>
              <a:spcBef>
                <a:spcPts val="0"/>
              </a:spcBef>
              <a:buClr>
                <a:srgbClr val="666666"/>
              </a:buClr>
            </a:pPr>
            <a:endParaRPr lang="ja-JP" altLang="en-US" sz="1200" dirty="0" smtClean="0">
              <a:solidFill>
                <a:srgbClr val="049FD9"/>
              </a:solidFill>
              <a:latin typeface="Arial"/>
              <a:ea typeface="ＭＳ Ｐゴシック"/>
              <a:cs typeface="ＭＳ Ｐゴシック" charset="0"/>
            </a:endParaRPr>
          </a:p>
          <a:p>
            <a:pPr>
              <a:spcBef>
                <a:spcPts val="0"/>
              </a:spcBef>
              <a:buClr>
                <a:srgbClr val="666666"/>
              </a:buClr>
            </a:pPr>
            <a:r>
              <a:rPr lang="ja-JP" altLang="en-US" sz="1400" dirty="0" smtClean="0">
                <a:solidFill>
                  <a:srgbClr val="049FD9"/>
                </a:solidFill>
                <a:latin typeface="Arial"/>
                <a:ea typeface="ＭＳ Ｐゴシック"/>
              </a:rPr>
              <a:t>予測型 </a:t>
            </a:r>
            <a:r>
              <a:rPr lang="en-US" altLang="ja-JP" sz="1400" dirty="0" smtClean="0">
                <a:solidFill>
                  <a:srgbClr val="049FD9"/>
                </a:solidFill>
                <a:latin typeface="Arial"/>
                <a:ea typeface="ＭＳ Ｐゴシック"/>
              </a:rPr>
              <a:t>IP </a:t>
            </a:r>
            <a:r>
              <a:rPr lang="ja-JP" altLang="en-US" sz="1400" dirty="0" smtClean="0">
                <a:solidFill>
                  <a:srgbClr val="049FD9"/>
                </a:solidFill>
                <a:latin typeface="Arial"/>
                <a:ea typeface="ＭＳ Ｐゴシック"/>
              </a:rPr>
              <a:t>スペース モニタリング</a:t>
            </a:r>
          </a:p>
          <a:p>
            <a:pPr>
              <a:spcBef>
                <a:spcPts val="0"/>
              </a:spcBef>
              <a:buClr>
                <a:srgbClr val="666666"/>
              </a:buClr>
            </a:pPr>
            <a:r>
              <a:rPr kumimoji="1" lang="ja-JP" altLang="en-US" sz="1200" kern="0" dirty="0" smtClean="0">
                <a:solidFill>
                  <a:srgbClr val="000000"/>
                </a:solidFill>
                <a:latin typeface="Arial"/>
                <a:ea typeface="ＭＳ Ｐゴシック"/>
              </a:rPr>
              <a:t>将来の悪意のあるドメインを検出するためサーバがどのようにホストされているかを分析する</a:t>
            </a:r>
          </a:p>
          <a:p>
            <a:pPr defTabSz="457200">
              <a:spcBef>
                <a:spcPts val="0"/>
              </a:spcBef>
              <a:buClrTx/>
              <a:buSzTx/>
            </a:pPr>
            <a:endParaRPr lang="ja-JP" altLang="en-US" sz="1200" dirty="0" smtClean="0">
              <a:solidFill>
                <a:srgbClr val="049FD9"/>
              </a:solidFill>
              <a:latin typeface="Arial"/>
              <a:ea typeface="ＭＳ Ｐゴシック"/>
              <a:cs typeface="ＭＳ Ｐゴシック" charset="0"/>
            </a:endParaRPr>
          </a:p>
          <a:p>
            <a:pPr defTabSz="457200">
              <a:spcBef>
                <a:spcPts val="0"/>
              </a:spcBef>
              <a:buClr>
                <a:srgbClr val="666666"/>
              </a:buClr>
              <a:buSzTx/>
            </a:pPr>
            <a:r>
              <a:rPr lang="ja-JP" altLang="en-US" sz="1400" dirty="0" smtClean="0">
                <a:solidFill>
                  <a:srgbClr val="049FD9"/>
                </a:solidFill>
                <a:latin typeface="Arial"/>
                <a:ea typeface="ＭＳ Ｐゴシック"/>
              </a:rPr>
              <a:t>さらに数十のモデル</a:t>
            </a:r>
            <a:endParaRPr lang="ja-JP" altLang="en-US" sz="1200" dirty="0" smtClean="0">
              <a:solidFill>
                <a:srgbClr val="049FD9"/>
              </a:solidFill>
              <a:latin typeface="Arial"/>
              <a:ea typeface="ＭＳ Ｐゴシック"/>
            </a:endParaRPr>
          </a:p>
        </p:txBody>
      </p:sp>
      <p:cxnSp>
        <p:nvCxnSpPr>
          <p:cNvPr id="232" name="Straight Connector 231"/>
          <p:cNvCxnSpPr/>
          <p:nvPr/>
        </p:nvCxnSpPr>
        <p:spPr>
          <a:xfrm flipH="1">
            <a:off x="5447654" y="2320371"/>
            <a:ext cx="687544" cy="0"/>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H="1">
            <a:off x="5176433" y="3082255"/>
            <a:ext cx="958767" cy="0"/>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4902610" y="4017137"/>
            <a:ext cx="1232589" cy="0"/>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58526" y="1765475"/>
            <a:ext cx="889485" cy="2490698"/>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5" name="Freeform 194"/>
          <p:cNvSpPr/>
          <p:nvPr/>
        </p:nvSpPr>
        <p:spPr>
          <a:xfrm>
            <a:off x="3358526" y="1750298"/>
            <a:ext cx="2466055" cy="183996"/>
          </a:xfrm>
          <a:custGeom>
            <a:avLst/>
            <a:gdLst>
              <a:gd name="connsiteX0" fmla="*/ 0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0 w 1949666"/>
              <a:gd name="connsiteY0" fmla="*/ 0 h 213206"/>
              <a:gd name="connsiteX1" fmla="*/ 1221371 w 1949666"/>
              <a:gd name="connsiteY1" fmla="*/ 0 h 213206"/>
              <a:gd name="connsiteX2" fmla="*/ 1949666 w 1949666"/>
              <a:gd name="connsiteY2" fmla="*/ 0 h 213206"/>
              <a:gd name="connsiteX3" fmla="*/ 1943179 w 1949666"/>
              <a:gd name="connsiteY3" fmla="*/ 10895 h 213206"/>
              <a:gd name="connsiteX4" fmla="*/ 974833 w 1949666"/>
              <a:gd name="connsiteY4" fmla="*/ 213206 h 213206"/>
              <a:gd name="connsiteX5" fmla="*/ 6486 w 1949666"/>
              <a:gd name="connsiteY5" fmla="*/ 10895 h 213206"/>
              <a:gd name="connsiteX6" fmla="*/ 0 w 1949666"/>
              <a:gd name="connsiteY6" fmla="*/ 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6" fmla="*/ 1312811 w 1949666"/>
              <a:gd name="connsiteY6" fmla="*/ 91440 h 213206"/>
              <a:gd name="connsiteX0" fmla="*/ 1221371 w 1949666"/>
              <a:gd name="connsiteY0" fmla="*/ 0 h 213206"/>
              <a:gd name="connsiteX1" fmla="*/ 1949666 w 1949666"/>
              <a:gd name="connsiteY1" fmla="*/ 0 h 213206"/>
              <a:gd name="connsiteX2" fmla="*/ 1943179 w 1949666"/>
              <a:gd name="connsiteY2" fmla="*/ 10895 h 213206"/>
              <a:gd name="connsiteX3" fmla="*/ 974833 w 1949666"/>
              <a:gd name="connsiteY3" fmla="*/ 213206 h 213206"/>
              <a:gd name="connsiteX4" fmla="*/ 6486 w 1949666"/>
              <a:gd name="connsiteY4" fmla="*/ 10895 h 213206"/>
              <a:gd name="connsiteX5" fmla="*/ 0 w 1949666"/>
              <a:gd name="connsiteY5" fmla="*/ 0 h 213206"/>
              <a:gd name="connsiteX0" fmla="*/ 1949666 w 1949666"/>
              <a:gd name="connsiteY0" fmla="*/ 0 h 213206"/>
              <a:gd name="connsiteX1" fmla="*/ 1943179 w 1949666"/>
              <a:gd name="connsiteY1" fmla="*/ 10895 h 213206"/>
              <a:gd name="connsiteX2" fmla="*/ 974833 w 1949666"/>
              <a:gd name="connsiteY2" fmla="*/ 213206 h 213206"/>
              <a:gd name="connsiteX3" fmla="*/ 6486 w 1949666"/>
              <a:gd name="connsiteY3" fmla="*/ 10895 h 213206"/>
              <a:gd name="connsiteX4" fmla="*/ 0 w 1949666"/>
              <a:gd name="connsiteY4" fmla="*/ 0 h 21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66" h="213206">
                <a:moveTo>
                  <a:pt x="1949666" y="0"/>
                </a:moveTo>
                <a:lnTo>
                  <a:pt x="1943179" y="10895"/>
                </a:lnTo>
                <a:cubicBezTo>
                  <a:pt x="1851012" y="126354"/>
                  <a:pt x="1452490" y="213206"/>
                  <a:pt x="974833" y="213206"/>
                </a:cubicBezTo>
                <a:cubicBezTo>
                  <a:pt x="497175" y="213206"/>
                  <a:pt x="98654" y="126354"/>
                  <a:pt x="6486" y="10895"/>
                </a:cubicBezTo>
                <a:lnTo>
                  <a:pt x="0" y="0"/>
                </a:lnTo>
              </a:path>
            </a:pathLst>
          </a:custGeom>
          <a:no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6" name="Group 5"/>
          <p:cNvGrpSpPr/>
          <p:nvPr/>
        </p:nvGrpSpPr>
        <p:grpSpPr>
          <a:xfrm>
            <a:off x="4297226" y="2677660"/>
            <a:ext cx="481732" cy="548178"/>
            <a:chOff x="6577012" y="795893"/>
            <a:chExt cx="534972" cy="608761"/>
          </a:xfrm>
        </p:grpSpPr>
        <p:sp>
          <p:nvSpPr>
            <p:cNvPr id="56" name="Freeform 79"/>
            <p:cNvSpPr>
              <a:spLocks noChangeArrowheads="1"/>
            </p:cNvSpPr>
            <p:nvPr/>
          </p:nvSpPr>
          <p:spPr bwMode="auto">
            <a:xfrm>
              <a:off x="6577012" y="1028328"/>
              <a:ext cx="195541" cy="195543"/>
            </a:xfrm>
            <a:custGeom>
              <a:avLst/>
              <a:gdLst>
                <a:gd name="T0" fmla="*/ 174 w 235"/>
                <a:gd name="T1" fmla="*/ 15 h 234"/>
                <a:gd name="T2" fmla="*/ 217 w 235"/>
                <a:gd name="T3" fmla="*/ 57 h 234"/>
                <a:gd name="T4" fmla="*/ 233 w 235"/>
                <a:gd name="T5" fmla="*/ 115 h 234"/>
                <a:gd name="T6" fmla="*/ 218 w 235"/>
                <a:gd name="T7" fmla="*/ 174 h 234"/>
                <a:gd name="T8" fmla="*/ 176 w 235"/>
                <a:gd name="T9" fmla="*/ 217 h 234"/>
                <a:gd name="T10" fmla="*/ 118 w 235"/>
                <a:gd name="T11" fmla="*/ 233 h 234"/>
                <a:gd name="T12" fmla="*/ 60 w 235"/>
                <a:gd name="T13" fmla="*/ 218 h 234"/>
                <a:gd name="T14" fmla="*/ 16 w 235"/>
                <a:gd name="T15" fmla="*/ 176 h 234"/>
                <a:gd name="T16" fmla="*/ 0 w 235"/>
                <a:gd name="T17" fmla="*/ 118 h 234"/>
                <a:gd name="T18" fmla="*/ 15 w 235"/>
                <a:gd name="T19" fmla="*/ 59 h 234"/>
                <a:gd name="T20" fmla="*/ 58 w 235"/>
                <a:gd name="T21" fmla="*/ 16 h 234"/>
                <a:gd name="T22" fmla="*/ 116 w 235"/>
                <a:gd name="T23" fmla="*/ 0 h 234"/>
                <a:gd name="T24" fmla="*/ 174 w 235"/>
                <a:gd name="T25" fmla="*/ 1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234">
                  <a:moveTo>
                    <a:pt x="174" y="15"/>
                  </a:moveTo>
                  <a:cubicBezTo>
                    <a:pt x="193" y="26"/>
                    <a:pt x="206" y="39"/>
                    <a:pt x="217" y="57"/>
                  </a:cubicBezTo>
                  <a:cubicBezTo>
                    <a:pt x="228" y="76"/>
                    <a:pt x="233" y="94"/>
                    <a:pt x="233" y="115"/>
                  </a:cubicBezTo>
                  <a:cubicBezTo>
                    <a:pt x="234" y="137"/>
                    <a:pt x="228" y="156"/>
                    <a:pt x="218" y="174"/>
                  </a:cubicBezTo>
                  <a:cubicBezTo>
                    <a:pt x="207" y="193"/>
                    <a:pt x="194" y="206"/>
                    <a:pt x="176" y="217"/>
                  </a:cubicBezTo>
                  <a:cubicBezTo>
                    <a:pt x="157" y="228"/>
                    <a:pt x="139" y="233"/>
                    <a:pt x="118" y="233"/>
                  </a:cubicBezTo>
                  <a:cubicBezTo>
                    <a:pt x="97" y="233"/>
                    <a:pt x="78" y="229"/>
                    <a:pt x="60" y="218"/>
                  </a:cubicBezTo>
                  <a:cubicBezTo>
                    <a:pt x="41" y="207"/>
                    <a:pt x="26" y="195"/>
                    <a:pt x="16" y="176"/>
                  </a:cubicBezTo>
                  <a:cubicBezTo>
                    <a:pt x="5" y="158"/>
                    <a:pt x="1" y="139"/>
                    <a:pt x="0" y="118"/>
                  </a:cubicBezTo>
                  <a:cubicBezTo>
                    <a:pt x="0" y="96"/>
                    <a:pt x="4" y="78"/>
                    <a:pt x="15" y="59"/>
                  </a:cubicBezTo>
                  <a:cubicBezTo>
                    <a:pt x="25" y="41"/>
                    <a:pt x="39" y="27"/>
                    <a:pt x="58" y="16"/>
                  </a:cubicBezTo>
                  <a:cubicBezTo>
                    <a:pt x="76" y="5"/>
                    <a:pt x="94" y="0"/>
                    <a:pt x="116" y="0"/>
                  </a:cubicBezTo>
                  <a:cubicBezTo>
                    <a:pt x="137" y="0"/>
                    <a:pt x="155" y="5"/>
                    <a:pt x="174" y="15"/>
                  </a:cubicBezTo>
                </a:path>
              </a:pathLst>
            </a:custGeom>
            <a:noFill/>
            <a:ln w="254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7" name="Freeform 80"/>
            <p:cNvSpPr>
              <a:spLocks noChangeArrowheads="1"/>
            </p:cNvSpPr>
            <p:nvPr/>
          </p:nvSpPr>
          <p:spPr bwMode="auto">
            <a:xfrm>
              <a:off x="6894306" y="1209113"/>
              <a:ext cx="195541" cy="195541"/>
            </a:xfrm>
            <a:custGeom>
              <a:avLst/>
              <a:gdLst>
                <a:gd name="T0" fmla="*/ 173 w 234"/>
                <a:gd name="T1" fmla="*/ 16 h 235"/>
                <a:gd name="T2" fmla="*/ 216 w 234"/>
                <a:gd name="T3" fmla="*/ 58 h 235"/>
                <a:gd name="T4" fmla="*/ 232 w 234"/>
                <a:gd name="T5" fmla="*/ 116 h 235"/>
                <a:gd name="T6" fmla="*/ 217 w 234"/>
                <a:gd name="T7" fmla="*/ 174 h 235"/>
                <a:gd name="T8" fmla="*/ 175 w 234"/>
                <a:gd name="T9" fmla="*/ 217 h 235"/>
                <a:gd name="T10" fmla="*/ 117 w 234"/>
                <a:gd name="T11" fmla="*/ 234 h 235"/>
                <a:gd name="T12" fmla="*/ 59 w 234"/>
                <a:gd name="T13" fmla="*/ 219 h 235"/>
                <a:gd name="T14" fmla="*/ 16 w 234"/>
                <a:gd name="T15" fmla="*/ 176 h 235"/>
                <a:gd name="T16" fmla="*/ 0 w 234"/>
                <a:gd name="T17" fmla="*/ 118 h 235"/>
                <a:gd name="T18" fmla="*/ 14 w 234"/>
                <a:gd name="T19" fmla="*/ 60 h 235"/>
                <a:gd name="T20" fmla="*/ 57 w 234"/>
                <a:gd name="T21" fmla="*/ 17 h 235"/>
                <a:gd name="T22" fmla="*/ 115 w 234"/>
                <a:gd name="T23" fmla="*/ 1 h 235"/>
                <a:gd name="T24" fmla="*/ 173 w 234"/>
                <a:gd name="T25" fmla="*/ 1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 h="235">
                  <a:moveTo>
                    <a:pt x="173" y="16"/>
                  </a:moveTo>
                  <a:cubicBezTo>
                    <a:pt x="192" y="26"/>
                    <a:pt x="205" y="40"/>
                    <a:pt x="216" y="58"/>
                  </a:cubicBezTo>
                  <a:cubicBezTo>
                    <a:pt x="227" y="77"/>
                    <a:pt x="232" y="94"/>
                    <a:pt x="232" y="116"/>
                  </a:cubicBezTo>
                  <a:cubicBezTo>
                    <a:pt x="233" y="137"/>
                    <a:pt x="228" y="156"/>
                    <a:pt x="217" y="174"/>
                  </a:cubicBezTo>
                  <a:cubicBezTo>
                    <a:pt x="207" y="193"/>
                    <a:pt x="194" y="206"/>
                    <a:pt x="175" y="217"/>
                  </a:cubicBezTo>
                  <a:cubicBezTo>
                    <a:pt x="157" y="228"/>
                    <a:pt x="138" y="233"/>
                    <a:pt x="117" y="234"/>
                  </a:cubicBezTo>
                  <a:cubicBezTo>
                    <a:pt x="96" y="234"/>
                    <a:pt x="78" y="230"/>
                    <a:pt x="59" y="219"/>
                  </a:cubicBezTo>
                  <a:cubicBezTo>
                    <a:pt x="41" y="209"/>
                    <a:pt x="27" y="195"/>
                    <a:pt x="16" y="176"/>
                  </a:cubicBezTo>
                  <a:cubicBezTo>
                    <a:pt x="6" y="158"/>
                    <a:pt x="1" y="140"/>
                    <a:pt x="0" y="118"/>
                  </a:cubicBezTo>
                  <a:cubicBezTo>
                    <a:pt x="0" y="97"/>
                    <a:pt x="4" y="79"/>
                    <a:pt x="14" y="60"/>
                  </a:cubicBezTo>
                  <a:cubicBezTo>
                    <a:pt x="25" y="42"/>
                    <a:pt x="39" y="28"/>
                    <a:pt x="57" y="17"/>
                  </a:cubicBezTo>
                  <a:cubicBezTo>
                    <a:pt x="76" y="6"/>
                    <a:pt x="93" y="1"/>
                    <a:pt x="115" y="1"/>
                  </a:cubicBezTo>
                  <a:cubicBezTo>
                    <a:pt x="136" y="0"/>
                    <a:pt x="154" y="5"/>
                    <a:pt x="173" y="16"/>
                  </a:cubicBezTo>
                </a:path>
              </a:pathLst>
            </a:custGeom>
            <a:noFill/>
            <a:ln w="254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8" name="Freeform 81"/>
            <p:cNvSpPr>
              <a:spLocks noChangeArrowheads="1"/>
            </p:cNvSpPr>
            <p:nvPr/>
          </p:nvSpPr>
          <p:spPr bwMode="auto">
            <a:xfrm>
              <a:off x="6916443" y="795893"/>
              <a:ext cx="195541" cy="195541"/>
            </a:xfrm>
            <a:custGeom>
              <a:avLst/>
              <a:gdLst>
                <a:gd name="T0" fmla="*/ 174 w 235"/>
                <a:gd name="T1" fmla="*/ 15 h 234"/>
                <a:gd name="T2" fmla="*/ 217 w 235"/>
                <a:gd name="T3" fmla="*/ 57 h 234"/>
                <a:gd name="T4" fmla="*/ 234 w 235"/>
                <a:gd name="T5" fmla="*/ 116 h 234"/>
                <a:gd name="T6" fmla="*/ 219 w 235"/>
                <a:gd name="T7" fmla="*/ 174 h 234"/>
                <a:gd name="T8" fmla="*/ 176 w 235"/>
                <a:gd name="T9" fmla="*/ 217 h 234"/>
                <a:gd name="T10" fmla="*/ 118 w 235"/>
                <a:gd name="T11" fmla="*/ 233 h 234"/>
                <a:gd name="T12" fmla="*/ 60 w 235"/>
                <a:gd name="T13" fmla="*/ 218 h 234"/>
                <a:gd name="T14" fmla="*/ 17 w 235"/>
                <a:gd name="T15" fmla="*/ 176 h 234"/>
                <a:gd name="T16" fmla="*/ 1 w 235"/>
                <a:gd name="T17" fmla="*/ 118 h 234"/>
                <a:gd name="T18" fmla="*/ 16 w 235"/>
                <a:gd name="T19" fmla="*/ 59 h 234"/>
                <a:gd name="T20" fmla="*/ 58 w 235"/>
                <a:gd name="T21" fmla="*/ 16 h 234"/>
                <a:gd name="T22" fmla="*/ 116 w 235"/>
                <a:gd name="T23" fmla="*/ 0 h 234"/>
                <a:gd name="T24" fmla="*/ 174 w 235"/>
                <a:gd name="T25" fmla="*/ 1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234">
                  <a:moveTo>
                    <a:pt x="174" y="15"/>
                  </a:moveTo>
                  <a:cubicBezTo>
                    <a:pt x="193" y="26"/>
                    <a:pt x="207" y="39"/>
                    <a:pt x="217" y="57"/>
                  </a:cubicBezTo>
                  <a:cubicBezTo>
                    <a:pt x="228" y="76"/>
                    <a:pt x="233" y="94"/>
                    <a:pt x="234" y="116"/>
                  </a:cubicBezTo>
                  <a:cubicBezTo>
                    <a:pt x="234" y="137"/>
                    <a:pt x="230" y="155"/>
                    <a:pt x="219" y="174"/>
                  </a:cubicBezTo>
                  <a:cubicBezTo>
                    <a:pt x="209" y="193"/>
                    <a:pt x="195" y="206"/>
                    <a:pt x="176" y="217"/>
                  </a:cubicBezTo>
                  <a:cubicBezTo>
                    <a:pt x="158" y="228"/>
                    <a:pt x="140" y="233"/>
                    <a:pt x="118" y="233"/>
                  </a:cubicBezTo>
                  <a:cubicBezTo>
                    <a:pt x="97" y="233"/>
                    <a:pt x="79" y="229"/>
                    <a:pt x="60" y="218"/>
                  </a:cubicBezTo>
                  <a:cubicBezTo>
                    <a:pt x="41" y="208"/>
                    <a:pt x="28" y="195"/>
                    <a:pt x="17" y="176"/>
                  </a:cubicBezTo>
                  <a:cubicBezTo>
                    <a:pt x="6" y="158"/>
                    <a:pt x="1" y="139"/>
                    <a:pt x="1" y="118"/>
                  </a:cubicBezTo>
                  <a:cubicBezTo>
                    <a:pt x="0" y="96"/>
                    <a:pt x="6" y="78"/>
                    <a:pt x="16" y="59"/>
                  </a:cubicBezTo>
                  <a:cubicBezTo>
                    <a:pt x="27" y="41"/>
                    <a:pt x="40" y="27"/>
                    <a:pt x="58" y="16"/>
                  </a:cubicBezTo>
                  <a:cubicBezTo>
                    <a:pt x="77" y="5"/>
                    <a:pt x="95" y="0"/>
                    <a:pt x="116" y="0"/>
                  </a:cubicBezTo>
                  <a:cubicBezTo>
                    <a:pt x="137" y="0"/>
                    <a:pt x="156" y="5"/>
                    <a:pt x="174" y="15"/>
                  </a:cubicBezTo>
                </a:path>
              </a:pathLst>
            </a:custGeom>
            <a:noFill/>
            <a:ln w="254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9" name="Line 82"/>
            <p:cNvSpPr>
              <a:spLocks noChangeShapeType="1"/>
            </p:cNvSpPr>
            <p:nvPr/>
          </p:nvSpPr>
          <p:spPr bwMode="auto">
            <a:xfrm>
              <a:off x="6757795" y="1172219"/>
              <a:ext cx="151269" cy="84857"/>
            </a:xfrm>
            <a:prstGeom prst="line">
              <a:avLst/>
            </a:prstGeom>
            <a:noFill/>
            <a:ln w="254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60" name="Line 83"/>
            <p:cNvSpPr>
              <a:spLocks noChangeShapeType="1"/>
            </p:cNvSpPr>
            <p:nvPr/>
          </p:nvSpPr>
          <p:spPr bwMode="auto">
            <a:xfrm flipH="1">
              <a:off x="6997611" y="991434"/>
              <a:ext cx="18446" cy="213989"/>
            </a:xfrm>
            <a:prstGeom prst="line">
              <a:avLst/>
            </a:prstGeom>
            <a:noFill/>
            <a:ln w="254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61" name="Line 84"/>
            <p:cNvSpPr>
              <a:spLocks noChangeShapeType="1"/>
            </p:cNvSpPr>
            <p:nvPr/>
          </p:nvSpPr>
          <p:spPr bwMode="auto">
            <a:xfrm flipH="1">
              <a:off x="6743037" y="943472"/>
              <a:ext cx="188164" cy="121751"/>
            </a:xfrm>
            <a:prstGeom prst="line">
              <a:avLst/>
            </a:prstGeom>
            <a:noFill/>
            <a:ln w="254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sp>
        <p:nvSpPr>
          <p:cNvPr id="264" name="Rectangle 263"/>
          <p:cNvSpPr/>
          <p:nvPr/>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cxnSp>
        <p:nvCxnSpPr>
          <p:cNvPr id="225" name="Straight Connector 224"/>
          <p:cNvCxnSpPr/>
          <p:nvPr/>
        </p:nvCxnSpPr>
        <p:spPr>
          <a:xfrm>
            <a:off x="1754659" y="2701314"/>
            <a:ext cx="2091627" cy="0"/>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2100649" y="3463197"/>
            <a:ext cx="2084755" cy="0"/>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sp>
        <p:nvSpPr>
          <p:cNvPr id="148" name="Rectangle 147"/>
          <p:cNvSpPr/>
          <p:nvPr/>
        </p:nvSpPr>
        <p:spPr>
          <a:xfrm>
            <a:off x="5999347" y="929341"/>
            <a:ext cx="2819189" cy="564257"/>
          </a:xfrm>
          <a:prstGeom prst="rect">
            <a:avLst/>
          </a:prstGeom>
        </p:spPr>
        <p:txBody>
          <a:bodyPr wrap="square">
            <a:spAutoFit/>
          </a:bodyPr>
          <a:lstStyle/>
          <a:p>
            <a:pPr defTabSz="913577">
              <a:lnSpc>
                <a:spcPct val="100000"/>
              </a:lnSpc>
              <a:spcBef>
                <a:spcPts val="800"/>
              </a:spcBef>
              <a:buClr>
                <a:schemeClr val="tx1"/>
              </a:buClr>
              <a:buSzPct val="100000"/>
            </a:pPr>
            <a:r>
              <a:rPr kumimoji="1" lang="en-US" altLang="ja-JP" sz="1200" dirty="0">
                <a:latin typeface="Arial"/>
                <a:ea typeface="ＭＳ Ｐゴシック"/>
              </a:rPr>
              <a:t>1 </a:t>
            </a:r>
            <a:r>
              <a:rPr kumimoji="1" lang="ja-JP" altLang="en-US" sz="1200" dirty="0">
                <a:latin typeface="Arial"/>
                <a:ea typeface="ＭＳ Ｐゴシック"/>
              </a:rPr>
              <a:t>秒あたり </a:t>
            </a:r>
            <a:r>
              <a:rPr kumimoji="1" lang="en-US" altLang="ja-JP" sz="1200" dirty="0">
                <a:latin typeface="Arial"/>
                <a:ea typeface="ＭＳ Ｐゴシック"/>
              </a:rPr>
              <a:t>200 </a:t>
            </a:r>
            <a:r>
              <a:rPr kumimoji="1" lang="ja-JP" altLang="en-US" sz="1200" dirty="0">
                <a:latin typeface="Arial"/>
                <a:ea typeface="ＭＳ Ｐゴシック"/>
              </a:rPr>
              <a:t>万以上のライブ イベント </a:t>
            </a:r>
          </a:p>
          <a:p>
            <a:pPr defTabSz="913577">
              <a:lnSpc>
                <a:spcPct val="100000"/>
              </a:lnSpc>
              <a:spcBef>
                <a:spcPts val="800"/>
              </a:spcBef>
              <a:buClr>
                <a:schemeClr val="tx1"/>
              </a:buClr>
              <a:buSzPct val="100000"/>
            </a:pPr>
            <a:r>
              <a:rPr kumimoji="1" lang="en-US" altLang="ja-JP" sz="1200" dirty="0">
                <a:latin typeface="Arial"/>
                <a:ea typeface="ＭＳ Ｐゴシック"/>
              </a:rPr>
              <a:t>110 </a:t>
            </a:r>
            <a:r>
              <a:rPr kumimoji="1" lang="ja-JP" altLang="en-US" sz="1200" dirty="0">
                <a:latin typeface="Arial"/>
                <a:ea typeface="ＭＳ Ｐゴシック"/>
              </a:rPr>
              <a:t>億以上の履歴イベント </a:t>
            </a:r>
          </a:p>
        </p:txBody>
      </p:sp>
    </p:spTree>
    <p:extLst>
      <p:ext uri="{BB962C8B-B14F-4D97-AF65-F5344CB8AC3E}">
        <p14:creationId xmlns:p14="http://schemas.microsoft.com/office/powerpoint/2010/main" val="8752703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1.97531E-6 L 2.5E-6 0.46266 " pathEditMode="relative" rAng="0" ptsTypes="AA">
                                      <p:cBhvr>
                                        <p:cTn id="6" dur="2000" fill="hold"/>
                                        <p:tgtEl>
                                          <p:spTgt spid="19"/>
                                        </p:tgtEl>
                                        <p:attrNameLst>
                                          <p:attrName>ppt_x</p:attrName>
                                          <p:attrName>ppt_y</p:attrName>
                                        </p:attrNameLst>
                                      </p:cBhvr>
                                      <p:rCtr x="0" y="231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email">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567538"/>
            <a:ext cx="9144000" cy="2780285"/>
          </a:xfrm>
          <a:prstGeom prst="rect">
            <a:avLst/>
          </a:prstGeom>
        </p:spPr>
      </p:pic>
      <p:sp>
        <p:nvSpPr>
          <p:cNvPr id="14" name="Rectangle 13"/>
          <p:cNvSpPr/>
          <p:nvPr/>
        </p:nvSpPr>
        <p:spPr>
          <a:xfrm>
            <a:off x="0" y="1567538"/>
            <a:ext cx="9144000" cy="2780285"/>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2" name="Title 1"/>
          <p:cNvSpPr>
            <a:spLocks noGrp="1"/>
          </p:cNvSpPr>
          <p:nvPr>
            <p:ph type="title"/>
          </p:nvPr>
        </p:nvSpPr>
        <p:spPr/>
        <p:txBody>
          <a:bodyPr/>
          <a:lstStyle/>
          <a:p>
            <a:r>
              <a:rPr lang="ja-JP" altLang="en-US" dirty="0" smtClean="0">
                <a:latin typeface="Arial"/>
                <a:ea typeface="ＭＳ Ｐゴシック"/>
              </a:rPr>
              <a:t>シスコの効果 </a:t>
            </a:r>
          </a:p>
        </p:txBody>
      </p:sp>
      <p:grpSp>
        <p:nvGrpSpPr>
          <p:cNvPr id="5" name="Group 4"/>
          <p:cNvGrpSpPr/>
          <p:nvPr/>
        </p:nvGrpSpPr>
        <p:grpSpPr>
          <a:xfrm>
            <a:off x="-57150" y="2385395"/>
            <a:ext cx="2816352" cy="1628445"/>
            <a:chOff x="-57150" y="2212397"/>
            <a:chExt cx="2816352" cy="1628445"/>
          </a:xfrm>
        </p:grpSpPr>
        <p:sp>
          <p:nvSpPr>
            <p:cNvPr id="16" name="TextBox 15"/>
            <p:cNvSpPr txBox="1"/>
            <p:nvPr/>
          </p:nvSpPr>
          <p:spPr>
            <a:xfrm>
              <a:off x="-57150" y="2473827"/>
              <a:ext cx="2816352" cy="1367015"/>
            </a:xfrm>
            <a:prstGeom prst="rect">
              <a:avLst/>
            </a:prstGeom>
          </p:spPr>
          <p:txBody>
            <a:bodyPr wrap="square" rtlCol="0">
              <a:noAutofit/>
            </a:bodyPr>
            <a:lstStyle/>
            <a:p>
              <a:pPr algn="ctr" defTabSz="913577">
                <a:lnSpc>
                  <a:spcPts val="4000"/>
                </a:lnSpc>
              </a:pPr>
              <a:r>
                <a:rPr kumimoji="1" lang="ja-JP" altLang="en-US" sz="6000" dirty="0" smtClean="0">
                  <a:solidFill>
                    <a:srgbClr val="FFC000"/>
                  </a:solidFill>
                  <a:latin typeface="Arial"/>
                  <a:ea typeface="ＭＳ Ｐゴシック"/>
                </a:rPr>
                <a:t> </a:t>
              </a:r>
              <a:r>
                <a:rPr kumimoji="1" lang="en-US" altLang="ja-JP" sz="3200" dirty="0" smtClean="0">
                  <a:solidFill>
                    <a:srgbClr val="FFC000"/>
                  </a:solidFill>
                  <a:latin typeface="Arial"/>
                  <a:ea typeface="ＭＳ Ｐゴシック"/>
                </a:rPr>
                <a:t>300 </a:t>
              </a:r>
              <a:r>
                <a:rPr kumimoji="1" lang="ja-JP" altLang="en-US" sz="3200" dirty="0" smtClean="0">
                  <a:solidFill>
                    <a:srgbClr val="FFC000"/>
                  </a:solidFill>
                  <a:latin typeface="Arial"/>
                  <a:ea typeface="ＭＳ Ｐゴシック"/>
                </a:rPr>
                <a:t>万個以上</a:t>
              </a:r>
            </a:p>
            <a:p>
              <a:pPr algn="ctr" defTabSz="913577">
                <a:lnSpc>
                  <a:spcPts val="1800"/>
                </a:lnSpc>
                <a:spcBef>
                  <a:spcPts val="0"/>
                </a:spcBef>
              </a:pPr>
              <a:r>
                <a:rPr kumimoji="1" lang="en-US" altLang="ja-JP" dirty="0" smtClean="0">
                  <a:solidFill>
                    <a:srgbClr val="FFFFFF"/>
                  </a:solidFill>
                  <a:latin typeface="Arial"/>
                  <a:ea typeface="ＭＳ Ｐゴシック"/>
                </a:rPr>
                <a:t>1 </a:t>
              </a:r>
              <a:r>
                <a:rPr kumimoji="1" lang="ja-JP" altLang="en-US" dirty="0" smtClean="0">
                  <a:solidFill>
                    <a:srgbClr val="FFFFFF"/>
                  </a:solidFill>
                  <a:latin typeface="Arial"/>
                  <a:ea typeface="ＭＳ Ｐゴシック"/>
                </a:rPr>
                <a:t>日に検出</a:t>
              </a:r>
              <a:r>
                <a:rPr kumimoji="1" lang="ja-JP" altLang="en-US" dirty="0" smtClean="0">
                  <a:solidFill>
                    <a:srgbClr val="FFFFFF"/>
                  </a:solidFill>
                  <a:latin typeface="Arial"/>
                  <a:ea typeface="ＭＳ Ｐゴシック"/>
                </a:rPr>
                <a:t>される</a:t>
              </a:r>
              <a:r>
                <a:rPr kumimoji="1" lang="en-US" altLang="ja-JP" dirty="0" smtClean="0">
                  <a:solidFill>
                    <a:srgbClr val="FFFFFF"/>
                  </a:solidFill>
                  <a:latin typeface="Arial"/>
                  <a:ea typeface="ＭＳ Ｐゴシック"/>
                </a:rPr>
                <a:t/>
              </a:r>
              <a:br>
                <a:rPr kumimoji="1" lang="en-US" altLang="ja-JP" dirty="0" smtClean="0">
                  <a:solidFill>
                    <a:srgbClr val="FFFFFF"/>
                  </a:solidFill>
                  <a:latin typeface="Arial"/>
                  <a:ea typeface="ＭＳ Ｐゴシック"/>
                </a:rPr>
              </a:br>
              <a:r>
                <a:rPr kumimoji="1" lang="ja-JP" altLang="en-US" dirty="0" smtClean="0">
                  <a:solidFill>
                    <a:srgbClr val="FFFFFF"/>
                  </a:solidFill>
                  <a:latin typeface="Arial"/>
                  <a:ea typeface="ＭＳ Ｐゴシック"/>
                </a:rPr>
                <a:t>新しい</a:t>
              </a:r>
              <a:r>
                <a:rPr kumimoji="1" lang="ja-JP" altLang="en-US" dirty="0" smtClean="0">
                  <a:solidFill>
                    <a:srgbClr val="FFFFFF"/>
                  </a:solidFill>
                  <a:latin typeface="Arial"/>
                  <a:ea typeface="ＭＳ Ｐゴシック"/>
                </a:rPr>
                <a:t>ドメイン名 </a:t>
              </a:r>
              <a:endParaRPr kumimoji="1" lang="ja-JP" altLang="en-US" dirty="0">
                <a:solidFill>
                  <a:srgbClr val="FFC000"/>
                </a:solidFill>
                <a:latin typeface="Arial"/>
                <a:ea typeface="ＭＳ Ｐゴシック"/>
              </a:endParaRPr>
            </a:p>
          </p:txBody>
        </p:sp>
        <p:sp>
          <p:nvSpPr>
            <p:cNvPr id="22" name="Rectangle 21"/>
            <p:cNvSpPr/>
            <p:nvPr/>
          </p:nvSpPr>
          <p:spPr>
            <a:xfrm>
              <a:off x="950917" y="2212397"/>
              <a:ext cx="800219" cy="323165"/>
            </a:xfrm>
            <a:prstGeom prst="rect">
              <a:avLst/>
            </a:prstGeom>
          </p:spPr>
          <p:txBody>
            <a:bodyPr wrap="none">
              <a:spAutoFit/>
            </a:bodyPr>
            <a:lstStyle/>
            <a:p>
              <a:pPr algn="ctr" defTabSz="913577">
                <a:lnSpc>
                  <a:spcPts val="1800"/>
                </a:lnSpc>
                <a:spcBef>
                  <a:spcPts val="0"/>
                </a:spcBef>
              </a:pPr>
              <a:r>
                <a:rPr kumimoji="1" lang="ja-JP" altLang="en-US" sz="2400" dirty="0" smtClean="0">
                  <a:solidFill>
                    <a:srgbClr val="FFFFFF"/>
                  </a:solidFill>
                  <a:latin typeface="Arial"/>
                  <a:ea typeface="ＭＳ Ｐゴシック"/>
                </a:rPr>
                <a:t>検出</a:t>
              </a:r>
              <a:endParaRPr kumimoji="1" lang="ja-JP" altLang="en-US" sz="2400" dirty="0">
                <a:solidFill>
                  <a:srgbClr val="FFFFFF"/>
                </a:solidFill>
                <a:latin typeface="Arial"/>
                <a:ea typeface="ＭＳ Ｐゴシック"/>
              </a:endParaRPr>
            </a:p>
          </p:txBody>
        </p:sp>
      </p:grpSp>
      <p:grpSp>
        <p:nvGrpSpPr>
          <p:cNvPr id="6" name="Group 5"/>
          <p:cNvGrpSpPr/>
          <p:nvPr/>
        </p:nvGrpSpPr>
        <p:grpSpPr>
          <a:xfrm>
            <a:off x="2852526" y="2385395"/>
            <a:ext cx="2816352" cy="1628445"/>
            <a:chOff x="2852526" y="2212397"/>
            <a:chExt cx="2816352" cy="1628445"/>
          </a:xfrm>
        </p:grpSpPr>
        <p:sp>
          <p:nvSpPr>
            <p:cNvPr id="17" name="TextBox 16"/>
            <p:cNvSpPr txBox="1"/>
            <p:nvPr/>
          </p:nvSpPr>
          <p:spPr>
            <a:xfrm>
              <a:off x="2852526" y="2473827"/>
              <a:ext cx="2816352" cy="1367015"/>
            </a:xfrm>
            <a:prstGeom prst="rect">
              <a:avLst/>
            </a:prstGeom>
          </p:spPr>
          <p:txBody>
            <a:bodyPr wrap="square" rtlCol="0">
              <a:noAutofit/>
            </a:bodyPr>
            <a:lstStyle/>
            <a:p>
              <a:pPr algn="ctr" defTabSz="913577">
                <a:lnSpc>
                  <a:spcPts val="4000"/>
                </a:lnSpc>
              </a:pPr>
              <a:r>
                <a:rPr kumimoji="1" lang="ja-JP" altLang="en-US" sz="6000" dirty="0" smtClean="0">
                  <a:solidFill>
                    <a:srgbClr val="FFC000"/>
                  </a:solidFill>
                  <a:latin typeface="Arial"/>
                  <a:ea typeface="ＭＳ Ｐゴシック"/>
                </a:rPr>
                <a:t> </a:t>
              </a:r>
              <a:r>
                <a:rPr kumimoji="1" lang="en-US" altLang="ja-JP" sz="3200" dirty="0" smtClean="0">
                  <a:solidFill>
                    <a:srgbClr val="FFC000"/>
                  </a:solidFill>
                  <a:latin typeface="Arial"/>
                  <a:ea typeface="ＭＳ Ｐゴシック"/>
                </a:rPr>
                <a:t>6 </a:t>
              </a:r>
              <a:r>
                <a:rPr kumimoji="1" lang="ja-JP" altLang="en-US" sz="3200" dirty="0" smtClean="0">
                  <a:solidFill>
                    <a:srgbClr val="FFC000"/>
                  </a:solidFill>
                  <a:latin typeface="Arial"/>
                  <a:ea typeface="ＭＳ Ｐゴシック"/>
                </a:rPr>
                <a:t>万件以上</a:t>
              </a:r>
            </a:p>
            <a:p>
              <a:pPr algn="ctr" defTabSz="913577">
                <a:lnSpc>
                  <a:spcPts val="1800"/>
                </a:lnSpc>
                <a:spcBef>
                  <a:spcPts val="0"/>
                </a:spcBef>
              </a:pPr>
              <a:r>
                <a:rPr kumimoji="1" lang="en-US" altLang="ja-JP" dirty="0" smtClean="0">
                  <a:solidFill>
                    <a:srgbClr val="FFFFFF"/>
                  </a:solidFill>
                  <a:latin typeface="Arial"/>
                  <a:ea typeface="ＭＳ Ｐゴシック"/>
                </a:rPr>
                <a:t>1 </a:t>
              </a:r>
              <a:r>
                <a:rPr kumimoji="1" lang="ja-JP" altLang="en-US" dirty="0" smtClean="0">
                  <a:solidFill>
                    <a:srgbClr val="FFFFFF"/>
                  </a:solidFill>
                  <a:latin typeface="Arial"/>
                  <a:ea typeface="ＭＳ Ｐゴシック"/>
                </a:rPr>
                <a:t>日あたり</a:t>
              </a:r>
              <a:r>
                <a:rPr kumimoji="1" lang="ja-JP" altLang="en-US" dirty="0" smtClean="0">
                  <a:solidFill>
                    <a:srgbClr val="FFFFFF"/>
                  </a:solidFill>
                  <a:latin typeface="Arial"/>
                  <a:ea typeface="ＭＳ Ｐゴシック"/>
                </a:rPr>
                <a:t>の</a:t>
              </a:r>
              <a:endParaRPr kumimoji="1" lang="en-US" altLang="ja-JP" dirty="0" smtClean="0">
                <a:solidFill>
                  <a:srgbClr val="FFFFFF"/>
                </a:solidFill>
                <a:latin typeface="Arial"/>
                <a:ea typeface="ＭＳ Ｐゴシック"/>
              </a:endParaRPr>
            </a:p>
            <a:p>
              <a:pPr algn="ctr" defTabSz="913577">
                <a:lnSpc>
                  <a:spcPts val="1800"/>
                </a:lnSpc>
                <a:spcBef>
                  <a:spcPts val="0"/>
                </a:spcBef>
              </a:pPr>
              <a:r>
                <a:rPr kumimoji="1" lang="ja-JP" altLang="en-US" dirty="0" smtClean="0">
                  <a:solidFill>
                    <a:srgbClr val="FFFFFF"/>
                  </a:solidFill>
                  <a:latin typeface="Arial"/>
                  <a:ea typeface="ＭＳ Ｐゴシック"/>
                </a:rPr>
                <a:t>悪意</a:t>
              </a:r>
              <a:r>
                <a:rPr kumimoji="1" lang="ja-JP" altLang="en-US" dirty="0" smtClean="0">
                  <a:solidFill>
                    <a:srgbClr val="FFFFFF"/>
                  </a:solidFill>
                  <a:latin typeface="Arial"/>
                  <a:ea typeface="ＭＳ Ｐゴシック"/>
                </a:rPr>
                <a:t>のある接続先</a:t>
              </a:r>
              <a:endParaRPr kumimoji="1" lang="ja-JP" altLang="en-US" dirty="0">
                <a:solidFill>
                  <a:srgbClr val="FFC000"/>
                </a:solidFill>
                <a:latin typeface="Arial"/>
                <a:ea typeface="ＭＳ Ｐゴシック"/>
              </a:endParaRPr>
            </a:p>
          </p:txBody>
        </p:sp>
        <p:sp>
          <p:nvSpPr>
            <p:cNvPr id="25" name="Rectangle 24"/>
            <p:cNvSpPr/>
            <p:nvPr/>
          </p:nvSpPr>
          <p:spPr>
            <a:xfrm>
              <a:off x="3860593" y="2212397"/>
              <a:ext cx="800219" cy="323165"/>
            </a:xfrm>
            <a:prstGeom prst="rect">
              <a:avLst/>
            </a:prstGeom>
          </p:spPr>
          <p:txBody>
            <a:bodyPr wrap="none">
              <a:spAutoFit/>
            </a:bodyPr>
            <a:lstStyle/>
            <a:p>
              <a:pPr algn="ctr" defTabSz="913577">
                <a:lnSpc>
                  <a:spcPts val="1800"/>
                </a:lnSpc>
                <a:spcBef>
                  <a:spcPts val="0"/>
                </a:spcBef>
              </a:pPr>
              <a:r>
                <a:rPr kumimoji="1" lang="ja-JP" altLang="en-US" sz="2400" dirty="0" smtClean="0">
                  <a:solidFill>
                    <a:srgbClr val="FFFFFF"/>
                  </a:solidFill>
                  <a:latin typeface="Arial"/>
                  <a:ea typeface="ＭＳ Ｐゴシック"/>
                </a:rPr>
                <a:t>特定</a:t>
              </a:r>
              <a:endParaRPr kumimoji="1" lang="ja-JP" altLang="en-US" sz="2400" dirty="0">
                <a:solidFill>
                  <a:srgbClr val="FFFFFF"/>
                </a:solidFill>
                <a:latin typeface="Arial"/>
                <a:ea typeface="ＭＳ Ｐゴシック"/>
              </a:endParaRPr>
            </a:p>
          </p:txBody>
        </p:sp>
      </p:grpSp>
      <p:grpSp>
        <p:nvGrpSpPr>
          <p:cNvPr id="8" name="Group 7"/>
          <p:cNvGrpSpPr/>
          <p:nvPr/>
        </p:nvGrpSpPr>
        <p:grpSpPr>
          <a:xfrm>
            <a:off x="5949208" y="2385395"/>
            <a:ext cx="2816352" cy="1628445"/>
            <a:chOff x="5949208" y="2212397"/>
            <a:chExt cx="2816352" cy="1628445"/>
          </a:xfrm>
        </p:grpSpPr>
        <p:sp>
          <p:nvSpPr>
            <p:cNvPr id="18" name="TextBox 17"/>
            <p:cNvSpPr txBox="1"/>
            <p:nvPr/>
          </p:nvSpPr>
          <p:spPr>
            <a:xfrm>
              <a:off x="5949208" y="2473827"/>
              <a:ext cx="2816352" cy="1367015"/>
            </a:xfrm>
            <a:prstGeom prst="rect">
              <a:avLst/>
            </a:prstGeom>
          </p:spPr>
          <p:txBody>
            <a:bodyPr wrap="square" rtlCol="0">
              <a:noAutofit/>
            </a:bodyPr>
            <a:lstStyle/>
            <a:p>
              <a:pPr algn="ctr" defTabSz="913577">
                <a:lnSpc>
                  <a:spcPts val="4000"/>
                </a:lnSpc>
              </a:pPr>
              <a:r>
                <a:rPr kumimoji="1" lang="ja-JP" altLang="en-US" sz="6000" kern="0" dirty="0" smtClean="0">
                  <a:solidFill>
                    <a:srgbClr val="FFC000"/>
                  </a:solidFill>
                  <a:latin typeface="Arial"/>
                  <a:ea typeface="ＭＳ Ｐゴシック"/>
                </a:rPr>
                <a:t> </a:t>
              </a:r>
              <a:r>
                <a:rPr kumimoji="1" lang="en-US" altLang="ja-JP" sz="3200" kern="0" dirty="0" smtClean="0">
                  <a:solidFill>
                    <a:srgbClr val="FFC000"/>
                  </a:solidFill>
                  <a:latin typeface="Arial"/>
                  <a:ea typeface="ＭＳ Ｐゴシック"/>
                </a:rPr>
                <a:t>700 </a:t>
              </a:r>
              <a:r>
                <a:rPr kumimoji="1" lang="ja-JP" altLang="en-US" sz="3200" kern="0" dirty="0" smtClean="0">
                  <a:solidFill>
                    <a:srgbClr val="FFC000"/>
                  </a:solidFill>
                  <a:latin typeface="Arial"/>
                  <a:ea typeface="ＭＳ Ｐゴシック"/>
                </a:rPr>
                <a:t>万件以上</a:t>
              </a:r>
              <a:endParaRPr kumimoji="1" lang="ja-JP" altLang="en-US" sz="3200" dirty="0">
                <a:solidFill>
                  <a:srgbClr val="FFC000"/>
                </a:solidFill>
                <a:latin typeface="Arial"/>
                <a:ea typeface="ＭＳ Ｐゴシック"/>
              </a:endParaRPr>
            </a:p>
            <a:p>
              <a:pPr algn="ctr" defTabSz="913577">
                <a:lnSpc>
                  <a:spcPts val="1800"/>
                </a:lnSpc>
                <a:spcBef>
                  <a:spcPts val="0"/>
                </a:spcBef>
                <a:spcAft>
                  <a:spcPts val="0"/>
                </a:spcAft>
              </a:pPr>
              <a:r>
                <a:rPr lang="en-US" altLang="ja-JP" dirty="0" smtClean="0">
                  <a:solidFill>
                    <a:srgbClr val="FFFFFF"/>
                  </a:solidFill>
                  <a:latin typeface="Arial"/>
                  <a:ea typeface="ＭＳ Ｐゴシック"/>
                </a:rPr>
                <a:t>DNS </a:t>
              </a:r>
              <a:r>
                <a:rPr lang="ja-JP" altLang="en-US" dirty="0" smtClean="0">
                  <a:solidFill>
                    <a:srgbClr val="FFFFFF"/>
                  </a:solidFill>
                  <a:latin typeface="Arial"/>
                  <a:ea typeface="ＭＳ Ｐゴシック"/>
                </a:rPr>
                <a:t>解決時</a:t>
              </a:r>
              <a:r>
                <a:rPr lang="ja-JP" altLang="en-US" dirty="0" smtClean="0">
                  <a:solidFill>
                    <a:srgbClr val="FFFFFF"/>
                  </a:solidFill>
                  <a:latin typeface="Arial"/>
                  <a:ea typeface="ＭＳ Ｐゴシック"/>
                </a:rPr>
                <a:t>の</a:t>
              </a:r>
              <a:endParaRPr lang="en-US" altLang="ja-JP" dirty="0" smtClean="0">
                <a:solidFill>
                  <a:srgbClr val="FFFFFF"/>
                </a:solidFill>
                <a:latin typeface="Arial"/>
                <a:ea typeface="ＭＳ Ｐゴシック"/>
              </a:endParaRPr>
            </a:p>
            <a:p>
              <a:pPr algn="ctr" defTabSz="913577">
                <a:lnSpc>
                  <a:spcPts val="1800"/>
                </a:lnSpc>
                <a:spcBef>
                  <a:spcPts val="0"/>
                </a:spcBef>
                <a:spcAft>
                  <a:spcPts val="0"/>
                </a:spcAft>
              </a:pPr>
              <a:r>
                <a:rPr lang="ja-JP" altLang="en-US" dirty="0" smtClean="0">
                  <a:solidFill>
                    <a:srgbClr val="FFFFFF"/>
                  </a:solidFill>
                  <a:latin typeface="Arial"/>
                  <a:ea typeface="ＭＳ Ｐゴシック"/>
                </a:rPr>
                <a:t>悪意</a:t>
              </a:r>
              <a:r>
                <a:rPr lang="ja-JP" altLang="en-US" dirty="0" smtClean="0">
                  <a:solidFill>
                    <a:srgbClr val="FFFFFF"/>
                  </a:solidFill>
                  <a:latin typeface="Arial"/>
                  <a:ea typeface="ＭＳ Ｐゴシック"/>
                </a:rPr>
                <a:t>のある接続先</a:t>
              </a:r>
              <a:endParaRPr kumimoji="1" lang="ja-JP" altLang="en-US" dirty="0">
                <a:solidFill>
                  <a:srgbClr val="FFC000"/>
                </a:solidFill>
                <a:latin typeface="Arial"/>
                <a:ea typeface="ＭＳ Ｐゴシック"/>
              </a:endParaRPr>
            </a:p>
          </p:txBody>
        </p:sp>
        <p:sp>
          <p:nvSpPr>
            <p:cNvPr id="26" name="Rectangle 25"/>
            <p:cNvSpPr/>
            <p:nvPr/>
          </p:nvSpPr>
          <p:spPr>
            <a:xfrm>
              <a:off x="6945844" y="2212397"/>
              <a:ext cx="800219" cy="323165"/>
            </a:xfrm>
            <a:prstGeom prst="rect">
              <a:avLst/>
            </a:prstGeom>
          </p:spPr>
          <p:txBody>
            <a:bodyPr wrap="none">
              <a:spAutoFit/>
            </a:bodyPr>
            <a:lstStyle/>
            <a:p>
              <a:pPr algn="ctr" defTabSz="913577">
                <a:lnSpc>
                  <a:spcPts val="1800"/>
                </a:lnSpc>
                <a:spcBef>
                  <a:spcPts val="0"/>
                </a:spcBef>
              </a:pPr>
              <a:r>
                <a:rPr kumimoji="1" lang="ja-JP" altLang="en-US" sz="2400" dirty="0" smtClean="0">
                  <a:solidFill>
                    <a:srgbClr val="FFFFFF"/>
                  </a:solidFill>
                  <a:latin typeface="Arial"/>
                  <a:ea typeface="ＭＳ Ｐゴシック"/>
                </a:rPr>
                <a:t>対処</a:t>
              </a:r>
              <a:endParaRPr kumimoji="1" lang="ja-JP" altLang="en-US" sz="2400" dirty="0">
                <a:solidFill>
                  <a:srgbClr val="FFFFFF"/>
                </a:solidFill>
                <a:latin typeface="Arial"/>
                <a:ea typeface="ＭＳ Ｐゴシック"/>
              </a:endParaRPr>
            </a:p>
          </p:txBody>
        </p:sp>
      </p:grpSp>
      <p:sp>
        <p:nvSpPr>
          <p:cNvPr id="20" name="Triangle 5"/>
          <p:cNvSpPr/>
          <p:nvPr/>
        </p:nvSpPr>
        <p:spPr>
          <a:xfrm rot="5400000">
            <a:off x="5092282" y="2882317"/>
            <a:ext cx="1516303" cy="176463"/>
          </a:xfrm>
          <a:custGeom>
            <a:avLst/>
            <a:gdLst>
              <a:gd name="connsiteX0" fmla="*/ 0 w 1348541"/>
              <a:gd name="connsiteY0" fmla="*/ 176463 h 176463"/>
              <a:gd name="connsiteX1" fmla="*/ 674271 w 1348541"/>
              <a:gd name="connsiteY1" fmla="*/ 0 h 176463"/>
              <a:gd name="connsiteX2" fmla="*/ 1348541 w 1348541"/>
              <a:gd name="connsiteY2" fmla="*/ 176463 h 176463"/>
              <a:gd name="connsiteX3" fmla="*/ 0 w 1348541"/>
              <a:gd name="connsiteY3" fmla="*/ 176463 h 176463"/>
              <a:gd name="connsiteX0" fmla="*/ 0 w 1348541"/>
              <a:gd name="connsiteY0" fmla="*/ 176463 h 184483"/>
              <a:gd name="connsiteX1" fmla="*/ 674271 w 1348541"/>
              <a:gd name="connsiteY1" fmla="*/ 0 h 184483"/>
              <a:gd name="connsiteX2" fmla="*/ 1348541 w 1348541"/>
              <a:gd name="connsiteY2" fmla="*/ 176463 h 184483"/>
              <a:gd name="connsiteX3" fmla="*/ 554455 w 1348541"/>
              <a:gd name="connsiteY3" fmla="*/ 184483 h 184483"/>
              <a:gd name="connsiteX4" fmla="*/ 0 w 1348541"/>
              <a:gd name="connsiteY4" fmla="*/ 176463 h 184483"/>
              <a:gd name="connsiteX0" fmla="*/ 554455 w 1348541"/>
              <a:gd name="connsiteY0" fmla="*/ 184483 h 275923"/>
              <a:gd name="connsiteX1" fmla="*/ 0 w 1348541"/>
              <a:gd name="connsiteY1" fmla="*/ 176463 h 275923"/>
              <a:gd name="connsiteX2" fmla="*/ 674271 w 1348541"/>
              <a:gd name="connsiteY2" fmla="*/ 0 h 275923"/>
              <a:gd name="connsiteX3" fmla="*/ 1348541 w 1348541"/>
              <a:gd name="connsiteY3" fmla="*/ 176463 h 275923"/>
              <a:gd name="connsiteX4" fmla="*/ 645895 w 1348541"/>
              <a:gd name="connsiteY4" fmla="*/ 275923 h 275923"/>
              <a:gd name="connsiteX0" fmla="*/ 554455 w 1348541"/>
              <a:gd name="connsiteY0" fmla="*/ 184483 h 275923"/>
              <a:gd name="connsiteX1" fmla="*/ 0 w 1348541"/>
              <a:gd name="connsiteY1" fmla="*/ 176463 h 275923"/>
              <a:gd name="connsiteX2" fmla="*/ 674271 w 1348541"/>
              <a:gd name="connsiteY2" fmla="*/ 0 h 275923"/>
              <a:gd name="connsiteX3" fmla="*/ 1348541 w 1348541"/>
              <a:gd name="connsiteY3" fmla="*/ 176463 h 275923"/>
              <a:gd name="connsiteX4" fmla="*/ 661937 w 1348541"/>
              <a:gd name="connsiteY4" fmla="*/ 275923 h 275923"/>
              <a:gd name="connsiteX0" fmla="*/ 554455 w 1348541"/>
              <a:gd name="connsiteY0" fmla="*/ 184483 h 184483"/>
              <a:gd name="connsiteX1" fmla="*/ 0 w 1348541"/>
              <a:gd name="connsiteY1" fmla="*/ 176463 h 184483"/>
              <a:gd name="connsiteX2" fmla="*/ 674271 w 1348541"/>
              <a:gd name="connsiteY2" fmla="*/ 0 h 184483"/>
              <a:gd name="connsiteX3" fmla="*/ 1348541 w 1348541"/>
              <a:gd name="connsiteY3" fmla="*/ 176463 h 184483"/>
              <a:gd name="connsiteX0" fmla="*/ 0 w 1348541"/>
              <a:gd name="connsiteY0" fmla="*/ 176463 h 176463"/>
              <a:gd name="connsiteX1" fmla="*/ 674271 w 1348541"/>
              <a:gd name="connsiteY1" fmla="*/ 0 h 176463"/>
              <a:gd name="connsiteX2" fmla="*/ 1348541 w 1348541"/>
              <a:gd name="connsiteY2" fmla="*/ 176463 h 176463"/>
            </a:gdLst>
            <a:ahLst/>
            <a:cxnLst>
              <a:cxn ang="0">
                <a:pos x="connsiteX0" y="connsiteY0"/>
              </a:cxn>
              <a:cxn ang="0">
                <a:pos x="connsiteX1" y="connsiteY1"/>
              </a:cxn>
              <a:cxn ang="0">
                <a:pos x="connsiteX2" y="connsiteY2"/>
              </a:cxn>
            </a:cxnLst>
            <a:rect l="l" t="t" r="r" b="b"/>
            <a:pathLst>
              <a:path w="1348541" h="176463">
                <a:moveTo>
                  <a:pt x="0" y="176463"/>
                </a:moveTo>
                <a:lnTo>
                  <a:pt x="674271" y="0"/>
                </a:lnTo>
                <a:lnTo>
                  <a:pt x="1348541" y="176463"/>
                </a:lnTo>
              </a:path>
            </a:pathLst>
          </a:custGeom>
          <a:noFill/>
          <a:ln w="25400" cap="rnd">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1" name="Triangle 5"/>
          <p:cNvSpPr/>
          <p:nvPr/>
        </p:nvSpPr>
        <p:spPr>
          <a:xfrm rot="5400000">
            <a:off x="2110013" y="2882317"/>
            <a:ext cx="1516303" cy="176463"/>
          </a:xfrm>
          <a:custGeom>
            <a:avLst/>
            <a:gdLst>
              <a:gd name="connsiteX0" fmla="*/ 0 w 1348541"/>
              <a:gd name="connsiteY0" fmla="*/ 176463 h 176463"/>
              <a:gd name="connsiteX1" fmla="*/ 674271 w 1348541"/>
              <a:gd name="connsiteY1" fmla="*/ 0 h 176463"/>
              <a:gd name="connsiteX2" fmla="*/ 1348541 w 1348541"/>
              <a:gd name="connsiteY2" fmla="*/ 176463 h 176463"/>
              <a:gd name="connsiteX3" fmla="*/ 0 w 1348541"/>
              <a:gd name="connsiteY3" fmla="*/ 176463 h 176463"/>
              <a:gd name="connsiteX0" fmla="*/ 0 w 1348541"/>
              <a:gd name="connsiteY0" fmla="*/ 176463 h 184483"/>
              <a:gd name="connsiteX1" fmla="*/ 674271 w 1348541"/>
              <a:gd name="connsiteY1" fmla="*/ 0 h 184483"/>
              <a:gd name="connsiteX2" fmla="*/ 1348541 w 1348541"/>
              <a:gd name="connsiteY2" fmla="*/ 176463 h 184483"/>
              <a:gd name="connsiteX3" fmla="*/ 554455 w 1348541"/>
              <a:gd name="connsiteY3" fmla="*/ 184483 h 184483"/>
              <a:gd name="connsiteX4" fmla="*/ 0 w 1348541"/>
              <a:gd name="connsiteY4" fmla="*/ 176463 h 184483"/>
              <a:gd name="connsiteX0" fmla="*/ 554455 w 1348541"/>
              <a:gd name="connsiteY0" fmla="*/ 184483 h 275923"/>
              <a:gd name="connsiteX1" fmla="*/ 0 w 1348541"/>
              <a:gd name="connsiteY1" fmla="*/ 176463 h 275923"/>
              <a:gd name="connsiteX2" fmla="*/ 674271 w 1348541"/>
              <a:gd name="connsiteY2" fmla="*/ 0 h 275923"/>
              <a:gd name="connsiteX3" fmla="*/ 1348541 w 1348541"/>
              <a:gd name="connsiteY3" fmla="*/ 176463 h 275923"/>
              <a:gd name="connsiteX4" fmla="*/ 645895 w 1348541"/>
              <a:gd name="connsiteY4" fmla="*/ 275923 h 275923"/>
              <a:gd name="connsiteX0" fmla="*/ 554455 w 1348541"/>
              <a:gd name="connsiteY0" fmla="*/ 184483 h 275923"/>
              <a:gd name="connsiteX1" fmla="*/ 0 w 1348541"/>
              <a:gd name="connsiteY1" fmla="*/ 176463 h 275923"/>
              <a:gd name="connsiteX2" fmla="*/ 674271 w 1348541"/>
              <a:gd name="connsiteY2" fmla="*/ 0 h 275923"/>
              <a:gd name="connsiteX3" fmla="*/ 1348541 w 1348541"/>
              <a:gd name="connsiteY3" fmla="*/ 176463 h 275923"/>
              <a:gd name="connsiteX4" fmla="*/ 661937 w 1348541"/>
              <a:gd name="connsiteY4" fmla="*/ 275923 h 275923"/>
              <a:gd name="connsiteX0" fmla="*/ 554455 w 1348541"/>
              <a:gd name="connsiteY0" fmla="*/ 184483 h 184483"/>
              <a:gd name="connsiteX1" fmla="*/ 0 w 1348541"/>
              <a:gd name="connsiteY1" fmla="*/ 176463 h 184483"/>
              <a:gd name="connsiteX2" fmla="*/ 674271 w 1348541"/>
              <a:gd name="connsiteY2" fmla="*/ 0 h 184483"/>
              <a:gd name="connsiteX3" fmla="*/ 1348541 w 1348541"/>
              <a:gd name="connsiteY3" fmla="*/ 176463 h 184483"/>
              <a:gd name="connsiteX0" fmla="*/ 0 w 1348541"/>
              <a:gd name="connsiteY0" fmla="*/ 176463 h 176463"/>
              <a:gd name="connsiteX1" fmla="*/ 674271 w 1348541"/>
              <a:gd name="connsiteY1" fmla="*/ 0 h 176463"/>
              <a:gd name="connsiteX2" fmla="*/ 1348541 w 1348541"/>
              <a:gd name="connsiteY2" fmla="*/ 176463 h 176463"/>
            </a:gdLst>
            <a:ahLst/>
            <a:cxnLst>
              <a:cxn ang="0">
                <a:pos x="connsiteX0" y="connsiteY0"/>
              </a:cxn>
              <a:cxn ang="0">
                <a:pos x="connsiteX1" y="connsiteY1"/>
              </a:cxn>
              <a:cxn ang="0">
                <a:pos x="connsiteX2" y="connsiteY2"/>
              </a:cxn>
            </a:cxnLst>
            <a:rect l="l" t="t" r="r" b="b"/>
            <a:pathLst>
              <a:path w="1348541" h="176463">
                <a:moveTo>
                  <a:pt x="0" y="176463"/>
                </a:moveTo>
                <a:lnTo>
                  <a:pt x="674271" y="0"/>
                </a:lnTo>
                <a:lnTo>
                  <a:pt x="1348541" y="176463"/>
                </a:lnTo>
              </a:path>
            </a:pathLst>
          </a:custGeom>
          <a:noFill/>
          <a:ln w="25400" cap="rnd">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Tree>
    <p:extLst>
      <p:ext uri="{BB962C8B-B14F-4D97-AF65-F5344CB8AC3E}">
        <p14:creationId xmlns:p14="http://schemas.microsoft.com/office/powerpoint/2010/main" val="20338699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2" presetClass="entr" presetSubtype="8" fill="hold" grpId="0" nodeType="withEffect">
                                  <p:stCondLst>
                                    <p:cond delay="2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p:tgtEl>
                                          <p:spTgt spid="21"/>
                                        </p:tgtEl>
                                        <p:attrNameLst>
                                          <p:attrName>ppt_x</p:attrName>
                                        </p:attrNameLst>
                                      </p:cBhvr>
                                      <p:tavLst>
                                        <p:tav tm="0">
                                          <p:val>
                                            <p:strVal val="#ppt_x-#ppt_w*1.125000"/>
                                          </p:val>
                                        </p:tav>
                                        <p:tav tm="100000">
                                          <p:val>
                                            <p:strVal val="#ppt_x"/>
                                          </p:val>
                                        </p:tav>
                                      </p:tavLst>
                                    </p:anim>
                                    <p:animEffect transition="in" filter="wipe(right)">
                                      <p:cBhvr>
                                        <p:cTn id="11" dur="500"/>
                                        <p:tgtEl>
                                          <p:spTgt spid="21"/>
                                        </p:tgtEl>
                                      </p:cBhvr>
                                    </p:animEffect>
                                  </p:childTnLst>
                                </p:cTn>
                              </p:par>
                            </p:childTnLst>
                          </p:cTn>
                        </p:par>
                        <p:par>
                          <p:cTn id="12" fill="hold">
                            <p:stCondLst>
                              <p:cond delay="700"/>
                            </p:stCondLst>
                            <p:childTnLst>
                              <p:par>
                                <p:cTn id="13" presetID="10" presetClass="entr" presetSubtype="0" fill="hold" nodeType="afterEffect">
                                  <p:stCondLst>
                                    <p:cond delay="1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2" presetClass="entr" presetSubtype="8" fill="hold" grpId="0" nodeType="withEffect">
                                  <p:stCondLst>
                                    <p:cond delay="20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p:tgtEl>
                                          <p:spTgt spid="20"/>
                                        </p:tgtEl>
                                        <p:attrNameLst>
                                          <p:attrName>ppt_x</p:attrName>
                                        </p:attrNameLst>
                                      </p:cBhvr>
                                      <p:tavLst>
                                        <p:tav tm="0">
                                          <p:val>
                                            <p:strVal val="#ppt_x-#ppt_w*1.125000"/>
                                          </p:val>
                                        </p:tav>
                                        <p:tav tm="100000">
                                          <p:val>
                                            <p:strVal val="#ppt_x"/>
                                          </p:val>
                                        </p:tav>
                                      </p:tavLst>
                                    </p:anim>
                                    <p:animEffect transition="in" filter="wipe(right)">
                                      <p:cBhvr>
                                        <p:cTn id="19" dur="500"/>
                                        <p:tgtEl>
                                          <p:spTgt spid="20"/>
                                        </p:tgtEl>
                                      </p:cBhvr>
                                    </p:animEffect>
                                  </p:childTnLst>
                                </p:cTn>
                              </p:par>
                            </p:childTnLst>
                          </p:cTn>
                        </p:par>
                        <p:par>
                          <p:cTn id="20" fill="hold">
                            <p:stCondLst>
                              <p:cond delay="1400"/>
                            </p:stCondLst>
                            <p:childTnLst>
                              <p:par>
                                <p:cTn id="21" presetID="10" presetClass="entr" presetSubtype="0" fill="hold" nodeType="afterEffect">
                                  <p:stCondLst>
                                    <p:cond delay="1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5" name="Straight Connector 154"/>
          <p:cNvCxnSpPr/>
          <p:nvPr/>
        </p:nvCxnSpPr>
        <p:spPr>
          <a:xfrm>
            <a:off x="4778418" y="2537181"/>
            <a:ext cx="608230" cy="0"/>
          </a:xfrm>
          <a:prstGeom prst="line">
            <a:avLst/>
          </a:prstGeom>
          <a:ln w="12700" cap="rnd">
            <a:solidFill>
              <a:schemeClr val="tx1"/>
            </a:solidFill>
            <a:prstDash val="dash"/>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25500" y="2957684"/>
            <a:ext cx="4861148" cy="0"/>
          </a:xfrm>
          <a:prstGeom prst="line">
            <a:avLst/>
          </a:prstGeom>
          <a:ln w="12700" cap="rnd"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2101373" y="2537181"/>
            <a:ext cx="2631742" cy="0"/>
          </a:xfrm>
          <a:prstGeom prst="line">
            <a:avLst/>
          </a:prstGeom>
          <a:ln w="25400" cap="rnd">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2225561" y="2209620"/>
            <a:ext cx="2347585" cy="0"/>
          </a:xfrm>
          <a:prstGeom prst="line">
            <a:avLst/>
          </a:prstGeom>
          <a:ln w="25400" cap="rnd">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2595305" y="1882058"/>
            <a:ext cx="1720744" cy="0"/>
          </a:xfrm>
          <a:prstGeom prst="line">
            <a:avLst/>
          </a:prstGeom>
          <a:ln w="25400" cap="rnd">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440" name="Chord 439"/>
          <p:cNvSpPr/>
          <p:nvPr/>
        </p:nvSpPr>
        <p:spPr>
          <a:xfrm>
            <a:off x="2210160" y="1821701"/>
            <a:ext cx="343886" cy="343886"/>
          </a:xfrm>
          <a:prstGeom prst="chord">
            <a:avLst>
              <a:gd name="adj1" fmla="val 7318448"/>
              <a:gd name="adj2" fmla="val 19019930"/>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2" name="Title 21"/>
          <p:cNvSpPr>
            <a:spLocks noGrp="1"/>
          </p:cNvSpPr>
          <p:nvPr>
            <p:ph type="title"/>
          </p:nvPr>
        </p:nvSpPr>
        <p:spPr/>
        <p:txBody>
          <a:bodyPr/>
          <a:lstStyle/>
          <a:p>
            <a:r>
              <a:rPr lang="ja-JP" altLang="en-US" dirty="0" smtClean="0">
                <a:latin typeface="Arial"/>
                <a:ea typeface="ＭＳ Ｐゴシック"/>
              </a:rPr>
              <a:t>すべてのアクティビティをどこからでも可視化、保護</a:t>
            </a:r>
          </a:p>
        </p:txBody>
      </p:sp>
      <p:grpSp>
        <p:nvGrpSpPr>
          <p:cNvPr id="21" name="Group 20"/>
          <p:cNvGrpSpPr/>
          <p:nvPr/>
        </p:nvGrpSpPr>
        <p:grpSpPr>
          <a:xfrm>
            <a:off x="1347344" y="2436649"/>
            <a:ext cx="196381" cy="346682"/>
            <a:chOff x="2242418" y="3559691"/>
            <a:chExt cx="112383" cy="198390"/>
          </a:xfrm>
          <a:noFill/>
        </p:grpSpPr>
        <p:sp>
          <p:nvSpPr>
            <p:cNvPr id="52" name="Freeform 51"/>
            <p:cNvSpPr>
              <a:spLocks noChangeArrowheads="1"/>
            </p:cNvSpPr>
            <p:nvPr/>
          </p:nvSpPr>
          <p:spPr bwMode="auto">
            <a:xfrm>
              <a:off x="2242425" y="3559696"/>
              <a:ext cx="112383" cy="198390"/>
            </a:xfrm>
            <a:custGeom>
              <a:avLst/>
              <a:gdLst>
                <a:gd name="T0" fmla="*/ 431 w 432"/>
                <a:gd name="T1" fmla="*/ 696 h 763"/>
                <a:gd name="T2" fmla="*/ 364 w 432"/>
                <a:gd name="T3" fmla="*/ 762 h 763"/>
                <a:gd name="T4" fmla="*/ 66 w 432"/>
                <a:gd name="T5" fmla="*/ 762 h 763"/>
                <a:gd name="T6" fmla="*/ 0 w 432"/>
                <a:gd name="T7" fmla="*/ 696 h 763"/>
                <a:gd name="T8" fmla="*/ 0 w 432"/>
                <a:gd name="T9" fmla="*/ 66 h 763"/>
                <a:gd name="T10" fmla="*/ 66 w 432"/>
                <a:gd name="T11" fmla="*/ 0 h 763"/>
                <a:gd name="T12" fmla="*/ 364 w 432"/>
                <a:gd name="T13" fmla="*/ 0 h 763"/>
                <a:gd name="T14" fmla="*/ 431 w 432"/>
                <a:gd name="T15" fmla="*/ 66 h 763"/>
                <a:gd name="T16" fmla="*/ 431 w 432"/>
                <a:gd name="T17" fmla="*/ 696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763">
                  <a:moveTo>
                    <a:pt x="431" y="696"/>
                  </a:moveTo>
                  <a:cubicBezTo>
                    <a:pt x="431" y="733"/>
                    <a:pt x="401" y="762"/>
                    <a:pt x="364" y="762"/>
                  </a:cubicBezTo>
                  <a:lnTo>
                    <a:pt x="66" y="762"/>
                  </a:lnTo>
                  <a:cubicBezTo>
                    <a:pt x="29" y="762"/>
                    <a:pt x="0" y="733"/>
                    <a:pt x="0" y="696"/>
                  </a:cubicBezTo>
                  <a:lnTo>
                    <a:pt x="0" y="66"/>
                  </a:lnTo>
                  <a:cubicBezTo>
                    <a:pt x="0" y="29"/>
                    <a:pt x="29" y="0"/>
                    <a:pt x="66" y="0"/>
                  </a:cubicBezTo>
                  <a:lnTo>
                    <a:pt x="364" y="0"/>
                  </a:lnTo>
                  <a:cubicBezTo>
                    <a:pt x="401" y="0"/>
                    <a:pt x="431" y="29"/>
                    <a:pt x="431" y="66"/>
                  </a:cubicBezTo>
                  <a:lnTo>
                    <a:pt x="431" y="696"/>
                  </a:lnTo>
                </a:path>
              </a:pathLst>
            </a:cu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3" name="Line 20"/>
            <p:cNvSpPr>
              <a:spLocks noChangeShapeType="1"/>
            </p:cNvSpPr>
            <p:nvPr/>
          </p:nvSpPr>
          <p:spPr bwMode="auto">
            <a:xfrm flipH="1">
              <a:off x="2243080" y="3721219"/>
              <a:ext cx="111073" cy="0"/>
            </a:xfrm>
            <a:prstGeom prst="line">
              <a:avLst/>
            </a:pr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54" name="Line 21"/>
            <p:cNvSpPr>
              <a:spLocks noChangeShapeType="1"/>
            </p:cNvSpPr>
            <p:nvPr/>
          </p:nvSpPr>
          <p:spPr bwMode="auto">
            <a:xfrm flipH="1">
              <a:off x="2243080" y="3598857"/>
              <a:ext cx="111073" cy="0"/>
            </a:xfrm>
            <a:prstGeom prst="line">
              <a:avLst/>
            </a:pr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55" name="Line 22"/>
            <p:cNvSpPr>
              <a:spLocks noChangeShapeType="1"/>
            </p:cNvSpPr>
            <p:nvPr/>
          </p:nvSpPr>
          <p:spPr bwMode="auto">
            <a:xfrm>
              <a:off x="2277975" y="3577907"/>
              <a:ext cx="41283" cy="0"/>
            </a:xfrm>
            <a:prstGeom prst="line">
              <a:avLst/>
            </a:prstGeom>
            <a:grp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56" name="Freeform 55"/>
            <p:cNvSpPr>
              <a:spLocks noChangeArrowheads="1"/>
            </p:cNvSpPr>
            <p:nvPr/>
          </p:nvSpPr>
          <p:spPr bwMode="auto">
            <a:xfrm>
              <a:off x="2288367" y="3732058"/>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24" name="Group 23"/>
          <p:cNvGrpSpPr/>
          <p:nvPr/>
        </p:nvGrpSpPr>
        <p:grpSpPr>
          <a:xfrm>
            <a:off x="1211424" y="3700770"/>
            <a:ext cx="468220" cy="347185"/>
            <a:chOff x="3789363" y="2959100"/>
            <a:chExt cx="466725" cy="346075"/>
          </a:xfrm>
          <a:noFill/>
        </p:grpSpPr>
        <p:sp>
          <p:nvSpPr>
            <p:cNvPr id="44"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solidFill>
              <a:schemeClr val="bg1"/>
            </a:solid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5"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solidFill>
              <a:schemeClr val="bg1"/>
            </a:solidFill>
            <a:ln w="12700" cap="rnd">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160" name="Rectangle 159"/>
          <p:cNvSpPr/>
          <p:nvPr/>
        </p:nvSpPr>
        <p:spPr>
          <a:xfrm>
            <a:off x="445787" y="1734589"/>
            <a:ext cx="767872" cy="276999"/>
          </a:xfrm>
          <a:prstGeom prst="rect">
            <a:avLst/>
          </a:prstGeom>
        </p:spPr>
        <p:txBody>
          <a:bodyPr wrap="square" anchor="t">
            <a:spAutoFit/>
          </a:bodyPr>
          <a:lstStyle/>
          <a:p>
            <a:pPr defTabSz="913577"/>
            <a:r>
              <a:rPr kumimoji="1" lang="en-US" altLang="ja-JP" sz="1200" dirty="0" smtClean="0">
                <a:solidFill>
                  <a:srgbClr val="333333"/>
                </a:solidFill>
                <a:latin typeface="Arial"/>
                <a:ea typeface="ＭＳ Ｐゴシック"/>
              </a:rPr>
              <a:t>HQ</a:t>
            </a:r>
          </a:p>
        </p:txBody>
      </p:sp>
      <p:sp>
        <p:nvSpPr>
          <p:cNvPr id="163" name="Rectangle 162"/>
          <p:cNvSpPr/>
          <p:nvPr/>
        </p:nvSpPr>
        <p:spPr>
          <a:xfrm>
            <a:off x="445787" y="2405563"/>
            <a:ext cx="1153241" cy="276999"/>
          </a:xfrm>
          <a:prstGeom prst="rect">
            <a:avLst/>
          </a:prstGeom>
        </p:spPr>
        <p:txBody>
          <a:bodyPr wrap="square" anchor="t">
            <a:spAutoFit/>
          </a:bodyPr>
          <a:lstStyle/>
          <a:p>
            <a:pPr defTabSz="913577"/>
            <a:r>
              <a:rPr kumimoji="1" lang="ja-JP" altLang="en-US" sz="1200" dirty="0" smtClean="0">
                <a:solidFill>
                  <a:srgbClr val="333333"/>
                </a:solidFill>
                <a:latin typeface="Arial"/>
                <a:ea typeface="ＭＳ Ｐゴシック"/>
              </a:rPr>
              <a:t>モバイル </a:t>
            </a:r>
          </a:p>
        </p:txBody>
      </p:sp>
      <p:cxnSp>
        <p:nvCxnSpPr>
          <p:cNvPr id="176" name="Straight Connector 175"/>
          <p:cNvCxnSpPr/>
          <p:nvPr/>
        </p:nvCxnSpPr>
        <p:spPr>
          <a:xfrm>
            <a:off x="1555854" y="2209620"/>
            <a:ext cx="669707" cy="0"/>
          </a:xfrm>
          <a:prstGeom prst="line">
            <a:avLst/>
          </a:prstGeom>
          <a:ln w="12700" cap="rnd">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2" name="Rectangle 431"/>
          <p:cNvSpPr/>
          <p:nvPr/>
        </p:nvSpPr>
        <p:spPr>
          <a:xfrm>
            <a:off x="445787" y="3229102"/>
            <a:ext cx="1153241" cy="276999"/>
          </a:xfrm>
          <a:prstGeom prst="rect">
            <a:avLst/>
          </a:prstGeom>
        </p:spPr>
        <p:txBody>
          <a:bodyPr wrap="square" anchor="t">
            <a:spAutoFit/>
          </a:bodyPr>
          <a:lstStyle/>
          <a:p>
            <a:pPr defTabSz="913577"/>
            <a:r>
              <a:rPr kumimoji="1" lang="ja-JP" altLang="en-US" sz="1200" dirty="0" smtClean="0">
                <a:solidFill>
                  <a:srgbClr val="333333"/>
                </a:solidFill>
                <a:latin typeface="Arial"/>
                <a:ea typeface="ＭＳ Ｐゴシック"/>
              </a:rPr>
              <a:t>ブランチ</a:t>
            </a:r>
          </a:p>
        </p:txBody>
      </p:sp>
      <p:sp>
        <p:nvSpPr>
          <p:cNvPr id="433" name="Rectangle 432"/>
          <p:cNvSpPr/>
          <p:nvPr/>
        </p:nvSpPr>
        <p:spPr>
          <a:xfrm>
            <a:off x="445787" y="3728492"/>
            <a:ext cx="1153241" cy="276999"/>
          </a:xfrm>
          <a:prstGeom prst="rect">
            <a:avLst/>
          </a:prstGeom>
        </p:spPr>
        <p:txBody>
          <a:bodyPr wrap="square" anchor="t">
            <a:spAutoFit/>
          </a:bodyPr>
          <a:lstStyle/>
          <a:p>
            <a:pPr defTabSz="913577"/>
            <a:r>
              <a:rPr kumimoji="1" lang="ja-JP" altLang="en-US" sz="1200" dirty="0" smtClean="0">
                <a:solidFill>
                  <a:srgbClr val="333333"/>
                </a:solidFill>
                <a:latin typeface="Arial"/>
                <a:ea typeface="ＭＳ Ｐゴシック"/>
              </a:rPr>
              <a:t>ローミング</a:t>
            </a:r>
          </a:p>
        </p:txBody>
      </p:sp>
      <p:sp>
        <p:nvSpPr>
          <p:cNvPr id="441" name="Chord 440"/>
          <p:cNvSpPr/>
          <p:nvPr/>
        </p:nvSpPr>
        <p:spPr>
          <a:xfrm>
            <a:off x="4810426" y="1883791"/>
            <a:ext cx="343886" cy="343886"/>
          </a:xfrm>
          <a:prstGeom prst="chord">
            <a:avLst>
              <a:gd name="adj1" fmla="val 15184274"/>
              <a:gd name="adj2" fmla="val 2183545"/>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cxnSp>
        <p:nvCxnSpPr>
          <p:cNvPr id="169" name="Straight Connector 168"/>
          <p:cNvCxnSpPr/>
          <p:nvPr/>
        </p:nvCxnSpPr>
        <p:spPr>
          <a:xfrm>
            <a:off x="1679644" y="1882058"/>
            <a:ext cx="915661" cy="0"/>
          </a:xfrm>
          <a:prstGeom prst="line">
            <a:avLst/>
          </a:prstGeom>
          <a:ln w="12700" cap="rnd">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3" name="Rectangle 462"/>
          <p:cNvSpPr/>
          <p:nvPr/>
        </p:nvSpPr>
        <p:spPr>
          <a:xfrm>
            <a:off x="445787" y="2066795"/>
            <a:ext cx="1153241" cy="276999"/>
          </a:xfrm>
          <a:prstGeom prst="rect">
            <a:avLst/>
          </a:prstGeom>
        </p:spPr>
        <p:txBody>
          <a:bodyPr wrap="square" anchor="t">
            <a:spAutoFit/>
          </a:bodyPr>
          <a:lstStyle/>
          <a:p>
            <a:pPr defTabSz="913577"/>
            <a:r>
              <a:rPr kumimoji="1" lang="en-US" altLang="ja-JP" sz="1200" dirty="0" smtClean="0">
                <a:solidFill>
                  <a:srgbClr val="333333"/>
                </a:solidFill>
                <a:latin typeface="Arial"/>
                <a:ea typeface="ＭＳ Ｐゴシック"/>
              </a:rPr>
              <a:t>IoT</a:t>
            </a:r>
            <a:endParaRPr kumimoji="1" lang="ja-JP" altLang="en-US" sz="1200" dirty="0" smtClean="0">
              <a:solidFill>
                <a:srgbClr val="333333"/>
              </a:solidFill>
              <a:latin typeface="Arial"/>
              <a:ea typeface="ＭＳ Ｐゴシック"/>
            </a:endParaRPr>
          </a:p>
        </p:txBody>
      </p:sp>
      <p:cxnSp>
        <p:nvCxnSpPr>
          <p:cNvPr id="471" name="Straight Connector 470"/>
          <p:cNvCxnSpPr/>
          <p:nvPr/>
        </p:nvCxnSpPr>
        <p:spPr>
          <a:xfrm>
            <a:off x="1555854" y="2540605"/>
            <a:ext cx="545519" cy="0"/>
          </a:xfrm>
          <a:prstGeom prst="line">
            <a:avLst/>
          </a:prstGeom>
          <a:ln w="12700" cap="rnd">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7" name="Chord 176"/>
          <p:cNvSpPr/>
          <p:nvPr/>
        </p:nvSpPr>
        <p:spPr>
          <a:xfrm>
            <a:off x="4810426" y="3265304"/>
            <a:ext cx="343886" cy="343886"/>
          </a:xfrm>
          <a:prstGeom prst="chord">
            <a:avLst>
              <a:gd name="adj1" fmla="val 15184274"/>
              <a:gd name="adj2" fmla="val 2183545"/>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cxnSp>
        <p:nvCxnSpPr>
          <p:cNvPr id="113" name="Straight Connector 112"/>
          <p:cNvCxnSpPr/>
          <p:nvPr/>
        </p:nvCxnSpPr>
        <p:spPr>
          <a:xfrm>
            <a:off x="4351243" y="1879039"/>
            <a:ext cx="608230" cy="0"/>
          </a:xfrm>
          <a:prstGeom prst="line">
            <a:avLst/>
          </a:prstGeom>
          <a:ln w="12700" cap="rnd">
            <a:solidFill>
              <a:schemeClr val="tx1"/>
            </a:solidFill>
            <a:prstDash val="dash"/>
            <a:tailEnd type="triangle" w="med" len="med"/>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2607781" y="4465015"/>
            <a:ext cx="1649811" cy="246221"/>
          </a:xfrm>
          <a:prstGeom prst="rect">
            <a:avLst/>
          </a:prstGeom>
        </p:spPr>
        <p:txBody>
          <a:bodyPr wrap="none" anchor="ctr">
            <a:spAutoFit/>
          </a:bodyPr>
          <a:lstStyle/>
          <a:p>
            <a:pPr algn="ctr" defTabSz="685800" fontAlgn="auto">
              <a:spcBef>
                <a:spcPts val="0"/>
              </a:spcBef>
              <a:spcAft>
                <a:spcPts val="0"/>
              </a:spcAft>
            </a:pPr>
            <a:r>
              <a:rPr lang="ja-JP" altLang="en-US" sz="1000" b="1" dirty="0" smtClean="0">
                <a:solidFill>
                  <a:srgbClr val="333333"/>
                </a:solidFill>
                <a:latin typeface="Arial"/>
                <a:ea typeface="ＭＳ Ｐゴシック"/>
              </a:rPr>
              <a:t>すべてのポートとプロトコル</a:t>
            </a:r>
            <a:endParaRPr lang="ja-JP" altLang="en-US" sz="1000" b="1" dirty="0">
              <a:solidFill>
                <a:srgbClr val="333333"/>
              </a:solidFill>
              <a:latin typeface="Arial"/>
              <a:ea typeface="ＭＳ Ｐゴシック"/>
            </a:endParaRPr>
          </a:p>
        </p:txBody>
      </p:sp>
      <p:sp>
        <p:nvSpPr>
          <p:cNvPr id="123" name="Rectangle 122"/>
          <p:cNvSpPr/>
          <p:nvPr/>
        </p:nvSpPr>
        <p:spPr>
          <a:xfrm>
            <a:off x="2950865" y="2716339"/>
            <a:ext cx="960519" cy="246221"/>
          </a:xfrm>
          <a:prstGeom prst="rect">
            <a:avLst/>
          </a:prstGeom>
        </p:spPr>
        <p:txBody>
          <a:bodyPr wrap="none">
            <a:spAutoFit/>
          </a:bodyPr>
          <a:lstStyle/>
          <a:p>
            <a:pPr algn="ctr"/>
            <a:r>
              <a:rPr lang="ja-JP" altLang="en-US" sz="1000" b="1" dirty="0" smtClean="0">
                <a:solidFill>
                  <a:srgbClr val="333333"/>
                </a:solidFill>
                <a:latin typeface="Arial"/>
                <a:ea typeface="ＭＳ Ｐゴシック"/>
              </a:rPr>
              <a:t>ネットワーク内</a:t>
            </a:r>
            <a:endParaRPr lang="ja-JP" altLang="en-US" sz="1000" b="1" dirty="0">
              <a:solidFill>
                <a:srgbClr val="333333"/>
              </a:solidFill>
              <a:latin typeface="Arial"/>
              <a:ea typeface="ＭＳ Ｐゴシック"/>
            </a:endParaRPr>
          </a:p>
        </p:txBody>
      </p:sp>
      <p:sp>
        <p:nvSpPr>
          <p:cNvPr id="124" name="Rectangle 123"/>
          <p:cNvSpPr/>
          <p:nvPr/>
        </p:nvSpPr>
        <p:spPr>
          <a:xfrm>
            <a:off x="2950864" y="2959936"/>
            <a:ext cx="960519" cy="246221"/>
          </a:xfrm>
          <a:prstGeom prst="rect">
            <a:avLst/>
          </a:prstGeom>
        </p:spPr>
        <p:txBody>
          <a:bodyPr wrap="none">
            <a:spAutoFit/>
          </a:bodyPr>
          <a:lstStyle/>
          <a:p>
            <a:pPr algn="ctr"/>
            <a:r>
              <a:rPr lang="ja-JP" altLang="en-US" sz="1000" b="1" dirty="0" smtClean="0">
                <a:solidFill>
                  <a:srgbClr val="333333"/>
                </a:solidFill>
                <a:latin typeface="Arial"/>
                <a:ea typeface="ＭＳ Ｐゴシック"/>
              </a:rPr>
              <a:t>ネットワーク外</a:t>
            </a:r>
            <a:endParaRPr lang="ja-JP" altLang="en-US" sz="1000" b="1" dirty="0">
              <a:solidFill>
                <a:srgbClr val="333333"/>
              </a:solidFill>
              <a:latin typeface="Arial"/>
              <a:ea typeface="ＭＳ Ｐゴシック"/>
            </a:endParaRPr>
          </a:p>
        </p:txBody>
      </p:sp>
      <p:cxnSp>
        <p:nvCxnSpPr>
          <p:cNvPr id="154" name="Straight Connector 153"/>
          <p:cNvCxnSpPr/>
          <p:nvPr/>
        </p:nvCxnSpPr>
        <p:spPr>
          <a:xfrm>
            <a:off x="4649464" y="2209620"/>
            <a:ext cx="608230" cy="0"/>
          </a:xfrm>
          <a:prstGeom prst="line">
            <a:avLst/>
          </a:prstGeom>
          <a:ln w="12700" cap="rnd">
            <a:solidFill>
              <a:schemeClr val="tx1"/>
            </a:solidFill>
            <a:prstDash val="dash"/>
            <a:tailEnd type="triangle" w="med" len="med"/>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2101373" y="3359103"/>
            <a:ext cx="2631742" cy="0"/>
          </a:xfrm>
          <a:prstGeom prst="line">
            <a:avLst/>
          </a:prstGeom>
          <a:ln w="25400" cap="rnd">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2338437" y="3853464"/>
            <a:ext cx="2178709" cy="0"/>
          </a:xfrm>
          <a:prstGeom prst="line">
            <a:avLst/>
          </a:prstGeom>
          <a:ln w="25400" cap="rnd">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2337093" y="2464736"/>
            <a:ext cx="2188063" cy="138042"/>
            <a:chOff x="2349345" y="2464736"/>
            <a:chExt cx="2188063" cy="138042"/>
          </a:xfrm>
        </p:grpSpPr>
        <p:sp>
          <p:nvSpPr>
            <p:cNvPr id="151" name="Oval 150"/>
            <p:cNvSpPr/>
            <p:nvPr/>
          </p:nvSpPr>
          <p:spPr>
            <a:xfrm>
              <a:off x="2861850"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52" name="Oval 151"/>
            <p:cNvSpPr/>
            <p:nvPr/>
          </p:nvSpPr>
          <p:spPr>
            <a:xfrm>
              <a:off x="3374355"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53" name="Oval 152"/>
            <p:cNvSpPr/>
            <p:nvPr/>
          </p:nvSpPr>
          <p:spPr>
            <a:xfrm>
              <a:off x="3886860"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8" name="Oval 197"/>
            <p:cNvSpPr/>
            <p:nvPr/>
          </p:nvSpPr>
          <p:spPr>
            <a:xfrm>
              <a:off x="4399366"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99" name="Oval 198"/>
            <p:cNvSpPr/>
            <p:nvPr/>
          </p:nvSpPr>
          <p:spPr>
            <a:xfrm>
              <a:off x="2349345"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cxnSp>
        <p:nvCxnSpPr>
          <p:cNvPr id="208" name="Straight Connector 207"/>
          <p:cNvCxnSpPr/>
          <p:nvPr/>
        </p:nvCxnSpPr>
        <p:spPr>
          <a:xfrm>
            <a:off x="1655792" y="3359103"/>
            <a:ext cx="445581" cy="0"/>
          </a:xfrm>
          <a:prstGeom prst="line">
            <a:avLst/>
          </a:prstGeom>
          <a:ln w="12700"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1672077" y="3853464"/>
            <a:ext cx="666360" cy="0"/>
          </a:xfrm>
          <a:prstGeom prst="line">
            <a:avLst/>
          </a:prstGeom>
          <a:ln w="12700"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4778418" y="3358716"/>
            <a:ext cx="608230" cy="0"/>
          </a:xfrm>
          <a:prstGeom prst="line">
            <a:avLst/>
          </a:prstGeom>
          <a:ln w="12700" cap="rnd">
            <a:solidFill>
              <a:schemeClr val="tx1"/>
            </a:solidFill>
            <a:prstDash val="dash"/>
            <a:tailEnd type="triangle" w="med" len="med"/>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4517146" y="3853464"/>
            <a:ext cx="608230" cy="0"/>
          </a:xfrm>
          <a:prstGeom prst="line">
            <a:avLst/>
          </a:prstGeom>
          <a:ln w="12700" cap="rnd">
            <a:solidFill>
              <a:schemeClr val="tx1"/>
            </a:solidFill>
            <a:prstDash val="dash"/>
            <a:tailEnd type="triangle" w="med" len="med"/>
          </a:ln>
        </p:spPr>
        <p:style>
          <a:lnRef idx="1">
            <a:schemeClr val="accent1"/>
          </a:lnRef>
          <a:fillRef idx="0">
            <a:schemeClr val="accent1"/>
          </a:fillRef>
          <a:effectRef idx="0">
            <a:schemeClr val="accent1"/>
          </a:effectRef>
          <a:fontRef idx="minor">
            <a:schemeClr val="tx1"/>
          </a:fontRef>
        </p:style>
      </p:cxnSp>
      <p:grpSp>
        <p:nvGrpSpPr>
          <p:cNvPr id="229" name="Group 228"/>
          <p:cNvGrpSpPr/>
          <p:nvPr/>
        </p:nvGrpSpPr>
        <p:grpSpPr>
          <a:xfrm>
            <a:off x="2593345" y="2131461"/>
            <a:ext cx="1675558" cy="138042"/>
            <a:chOff x="2861850" y="2464736"/>
            <a:chExt cx="1675558" cy="138042"/>
          </a:xfrm>
        </p:grpSpPr>
        <p:sp>
          <p:nvSpPr>
            <p:cNvPr id="230" name="Oval 229"/>
            <p:cNvSpPr/>
            <p:nvPr/>
          </p:nvSpPr>
          <p:spPr>
            <a:xfrm>
              <a:off x="2861850"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31" name="Oval 230"/>
            <p:cNvSpPr/>
            <p:nvPr/>
          </p:nvSpPr>
          <p:spPr>
            <a:xfrm>
              <a:off x="3374355"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32" name="Oval 231"/>
            <p:cNvSpPr/>
            <p:nvPr/>
          </p:nvSpPr>
          <p:spPr>
            <a:xfrm>
              <a:off x="3886860"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33" name="Oval 232"/>
            <p:cNvSpPr/>
            <p:nvPr/>
          </p:nvSpPr>
          <p:spPr>
            <a:xfrm>
              <a:off x="4399366"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sp>
        <p:nvSpPr>
          <p:cNvPr id="236" name="Oval 235"/>
          <p:cNvSpPr/>
          <p:nvPr/>
        </p:nvSpPr>
        <p:spPr>
          <a:xfrm>
            <a:off x="2849598" y="1809011"/>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37" name="Oval 236"/>
          <p:cNvSpPr/>
          <p:nvPr/>
        </p:nvSpPr>
        <p:spPr>
          <a:xfrm>
            <a:off x="3362103" y="1809011"/>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38" name="Oval 237"/>
          <p:cNvSpPr/>
          <p:nvPr/>
        </p:nvSpPr>
        <p:spPr>
          <a:xfrm>
            <a:off x="3874608" y="1809011"/>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245" name="Group 244"/>
          <p:cNvGrpSpPr/>
          <p:nvPr/>
        </p:nvGrpSpPr>
        <p:grpSpPr>
          <a:xfrm>
            <a:off x="2337093" y="3287252"/>
            <a:ext cx="2188063" cy="138042"/>
            <a:chOff x="2349345" y="2464736"/>
            <a:chExt cx="2188063" cy="138042"/>
          </a:xfrm>
        </p:grpSpPr>
        <p:sp>
          <p:nvSpPr>
            <p:cNvPr id="248" name="Oval 247"/>
            <p:cNvSpPr/>
            <p:nvPr/>
          </p:nvSpPr>
          <p:spPr>
            <a:xfrm>
              <a:off x="2861850"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52" name="Oval 251"/>
            <p:cNvSpPr/>
            <p:nvPr/>
          </p:nvSpPr>
          <p:spPr>
            <a:xfrm>
              <a:off x="3374355"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53" name="Oval 252"/>
            <p:cNvSpPr/>
            <p:nvPr/>
          </p:nvSpPr>
          <p:spPr>
            <a:xfrm>
              <a:off x="3886860"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55" name="Oval 254"/>
            <p:cNvSpPr/>
            <p:nvPr/>
          </p:nvSpPr>
          <p:spPr>
            <a:xfrm>
              <a:off x="4399366"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56" name="Oval 255"/>
            <p:cNvSpPr/>
            <p:nvPr/>
          </p:nvSpPr>
          <p:spPr>
            <a:xfrm>
              <a:off x="2349345"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nvGrpSpPr>
          <p:cNvPr id="257" name="Group 256"/>
          <p:cNvGrpSpPr/>
          <p:nvPr/>
        </p:nvGrpSpPr>
        <p:grpSpPr>
          <a:xfrm>
            <a:off x="2593345" y="3781858"/>
            <a:ext cx="1675558" cy="138042"/>
            <a:chOff x="2861850" y="2464736"/>
            <a:chExt cx="1675558" cy="138042"/>
          </a:xfrm>
        </p:grpSpPr>
        <p:sp>
          <p:nvSpPr>
            <p:cNvPr id="258" name="Oval 257"/>
            <p:cNvSpPr/>
            <p:nvPr/>
          </p:nvSpPr>
          <p:spPr>
            <a:xfrm>
              <a:off x="2861850"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59" name="Oval 258"/>
            <p:cNvSpPr/>
            <p:nvPr/>
          </p:nvSpPr>
          <p:spPr>
            <a:xfrm>
              <a:off x="3374355"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60" name="Oval 259"/>
            <p:cNvSpPr/>
            <p:nvPr/>
          </p:nvSpPr>
          <p:spPr>
            <a:xfrm>
              <a:off x="3886860"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64" name="Oval 263"/>
            <p:cNvSpPr/>
            <p:nvPr/>
          </p:nvSpPr>
          <p:spPr>
            <a:xfrm>
              <a:off x="4399366" y="2464736"/>
              <a:ext cx="138042" cy="138042"/>
            </a:xfrm>
            <a:prstGeom prst="ellipse">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sp>
        <p:nvSpPr>
          <p:cNvPr id="265" name="Rectangle 264"/>
          <p:cNvSpPr/>
          <p:nvPr/>
        </p:nvSpPr>
        <p:spPr>
          <a:xfrm>
            <a:off x="2721635" y="924592"/>
            <a:ext cx="1418978" cy="461665"/>
          </a:xfrm>
          <a:prstGeom prst="rect">
            <a:avLst/>
          </a:prstGeom>
        </p:spPr>
        <p:txBody>
          <a:bodyPr wrap="none">
            <a:spAutoFit/>
          </a:bodyPr>
          <a:lstStyle/>
          <a:p>
            <a:pPr algn="ctr"/>
            <a:r>
              <a:rPr lang="en-US" altLang="ja-JP" sz="2400" dirty="0" smtClean="0">
                <a:solidFill>
                  <a:srgbClr val="049FD9"/>
                </a:solidFill>
                <a:latin typeface="Arial"/>
                <a:ea typeface="ＭＳ Ｐゴシック"/>
              </a:rPr>
              <a:t>Umbrella</a:t>
            </a:r>
            <a:endParaRPr lang="ja-JP" altLang="en-US" sz="2400" dirty="0">
              <a:solidFill>
                <a:srgbClr val="049FD9"/>
              </a:solidFill>
              <a:latin typeface="Arial"/>
              <a:ea typeface="ＭＳ Ｐゴシック"/>
            </a:endParaRPr>
          </a:p>
        </p:txBody>
      </p:sp>
      <p:sp>
        <p:nvSpPr>
          <p:cNvPr id="118" name="Oval 117"/>
          <p:cNvSpPr/>
          <p:nvPr/>
        </p:nvSpPr>
        <p:spPr>
          <a:xfrm>
            <a:off x="2040988" y="1567542"/>
            <a:ext cx="2780273" cy="2780284"/>
          </a:xfrm>
          <a:prstGeom prst="ellipse">
            <a:avLst/>
          </a:prstGeom>
          <a:noFill/>
          <a:ln w="635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114" name="Group 113"/>
          <p:cNvGrpSpPr/>
          <p:nvPr/>
        </p:nvGrpSpPr>
        <p:grpSpPr>
          <a:xfrm>
            <a:off x="1852138" y="2700448"/>
            <a:ext cx="422127" cy="536147"/>
            <a:chOff x="1755735" y="1690064"/>
            <a:chExt cx="405342" cy="514828"/>
          </a:xfrm>
        </p:grpSpPr>
        <p:sp>
          <p:nvSpPr>
            <p:cNvPr id="115" name="Freeform 114"/>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381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16" name="Freeform 115"/>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271" name="Text Placeholder 5"/>
          <p:cNvSpPr txBox="1">
            <a:spLocks/>
          </p:cNvSpPr>
          <p:nvPr/>
        </p:nvSpPr>
        <p:spPr>
          <a:xfrm>
            <a:off x="5743128" y="1578379"/>
            <a:ext cx="3064706" cy="2780283"/>
          </a:xfrm>
          <a:prstGeom prst="rect">
            <a:avLst/>
          </a:prstGeom>
        </p:spPr>
        <p:txBody>
          <a:bodyPr lIns="91420" tIns="45710" rIns="91420" bIns="45710" anchor="ctr">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2" indent="0">
              <a:spcBef>
                <a:spcPts val="1800"/>
              </a:spcBef>
              <a:buNone/>
            </a:pPr>
            <a:r>
              <a:rPr lang="ja-JP" altLang="en-US" sz="1800" dirty="0" smtClean="0">
                <a:solidFill>
                  <a:srgbClr val="333333"/>
                </a:solidFill>
                <a:latin typeface="Arial"/>
                <a:ea typeface="ＭＳ Ｐゴシック"/>
              </a:rPr>
              <a:t>すべてのオフィス所在地</a:t>
            </a:r>
          </a:p>
          <a:p>
            <a:pPr marL="0" lvl="2" indent="0">
              <a:spcBef>
                <a:spcPts val="1800"/>
              </a:spcBef>
              <a:buNone/>
            </a:pPr>
            <a:r>
              <a:rPr lang="ja-JP" altLang="en-US" sz="1800" dirty="0" smtClean="0">
                <a:solidFill>
                  <a:srgbClr val="333333"/>
                </a:solidFill>
                <a:latin typeface="Arial"/>
                <a:ea typeface="ＭＳ Ｐゴシック"/>
              </a:rPr>
              <a:t>ネットワーク上のすべて</a:t>
            </a:r>
            <a:r>
              <a:rPr lang="ja-JP" altLang="en-US" sz="1800" dirty="0" smtClean="0">
                <a:solidFill>
                  <a:srgbClr val="333333"/>
                </a:solidFill>
                <a:latin typeface="Arial"/>
                <a:ea typeface="ＭＳ Ｐゴシック"/>
              </a:rPr>
              <a:t>の</a:t>
            </a:r>
            <a:r>
              <a:rPr lang="en-US" altLang="ja-JP" sz="1800" dirty="0" smtClean="0">
                <a:solidFill>
                  <a:srgbClr val="333333"/>
                </a:solidFill>
                <a:latin typeface="Arial"/>
                <a:ea typeface="ＭＳ Ｐゴシック"/>
              </a:rPr>
              <a:t/>
            </a:r>
            <a:br>
              <a:rPr lang="en-US" altLang="ja-JP" sz="1800" dirty="0" smtClean="0">
                <a:solidFill>
                  <a:srgbClr val="333333"/>
                </a:solidFill>
                <a:latin typeface="Arial"/>
                <a:ea typeface="ＭＳ Ｐゴシック"/>
              </a:rPr>
            </a:br>
            <a:r>
              <a:rPr lang="ja-JP" altLang="en-US" sz="1800" dirty="0" smtClean="0">
                <a:solidFill>
                  <a:srgbClr val="333333"/>
                </a:solidFill>
                <a:latin typeface="Arial"/>
                <a:ea typeface="ＭＳ Ｐゴシック"/>
              </a:rPr>
              <a:t>デバイス </a:t>
            </a:r>
            <a:endParaRPr lang="ja-JP" altLang="en-US" sz="1800" dirty="0" smtClean="0">
              <a:solidFill>
                <a:srgbClr val="333333"/>
              </a:solidFill>
              <a:latin typeface="Arial"/>
              <a:ea typeface="ＭＳ Ｐゴシック"/>
            </a:endParaRPr>
          </a:p>
          <a:p>
            <a:pPr marL="0" lvl="2" indent="0">
              <a:spcBef>
                <a:spcPts val="1800"/>
              </a:spcBef>
              <a:buNone/>
            </a:pPr>
            <a:r>
              <a:rPr lang="ja-JP" altLang="en-US" sz="1800" dirty="0" smtClean="0">
                <a:solidFill>
                  <a:srgbClr val="333333"/>
                </a:solidFill>
                <a:latin typeface="Arial"/>
                <a:ea typeface="ＭＳ Ｐゴシック"/>
              </a:rPr>
              <a:t>ローミングしているラップトップ </a:t>
            </a:r>
          </a:p>
          <a:p>
            <a:pPr marL="0" lvl="2" indent="0">
              <a:spcBef>
                <a:spcPts val="1800"/>
              </a:spcBef>
              <a:buNone/>
            </a:pPr>
            <a:r>
              <a:rPr lang="ja-JP" altLang="en-US" sz="1800" dirty="0" smtClean="0">
                <a:solidFill>
                  <a:srgbClr val="333333"/>
                </a:solidFill>
                <a:latin typeface="Arial"/>
                <a:ea typeface="ＭＳ Ｐゴシック"/>
              </a:rPr>
              <a:t>各ポートとプロトコル </a:t>
            </a:r>
            <a:endParaRPr lang="ja-JP" altLang="en-US" sz="1800" dirty="0">
              <a:solidFill>
                <a:srgbClr val="333333"/>
              </a:solidFill>
              <a:latin typeface="Arial"/>
              <a:ea typeface="ＭＳ Ｐゴシック"/>
            </a:endParaRPr>
          </a:p>
        </p:txBody>
      </p:sp>
      <p:grpSp>
        <p:nvGrpSpPr>
          <p:cNvPr id="292" name="Group 291"/>
          <p:cNvGrpSpPr/>
          <p:nvPr/>
        </p:nvGrpSpPr>
        <p:grpSpPr>
          <a:xfrm>
            <a:off x="1350151" y="2062620"/>
            <a:ext cx="190766" cy="293778"/>
            <a:chOff x="5381648" y="2873396"/>
            <a:chExt cx="317501" cy="488954"/>
          </a:xfrm>
        </p:grpSpPr>
        <p:sp>
          <p:nvSpPr>
            <p:cNvPr id="293" name="Freeform 1"/>
            <p:cNvSpPr>
              <a:spLocks noChangeArrowheads="1"/>
            </p:cNvSpPr>
            <p:nvPr/>
          </p:nvSpPr>
          <p:spPr bwMode="auto">
            <a:xfrm>
              <a:off x="5381648" y="2979761"/>
              <a:ext cx="317501" cy="276227"/>
            </a:xfrm>
            <a:custGeom>
              <a:avLst/>
              <a:gdLst>
                <a:gd name="T0" fmla="*/ 883 w 884"/>
                <a:gd name="T1" fmla="*/ 648 h 767"/>
                <a:gd name="T2" fmla="*/ 764 w 884"/>
                <a:gd name="T3" fmla="*/ 766 h 767"/>
                <a:gd name="T4" fmla="*/ 119 w 884"/>
                <a:gd name="T5" fmla="*/ 766 h 767"/>
                <a:gd name="T6" fmla="*/ 0 w 884"/>
                <a:gd name="T7" fmla="*/ 648 h 767"/>
                <a:gd name="T8" fmla="*/ 0 w 884"/>
                <a:gd name="T9" fmla="*/ 118 h 767"/>
                <a:gd name="T10" fmla="*/ 119 w 884"/>
                <a:gd name="T11" fmla="*/ 0 h 767"/>
                <a:gd name="T12" fmla="*/ 764 w 884"/>
                <a:gd name="T13" fmla="*/ 0 h 767"/>
                <a:gd name="T14" fmla="*/ 883 w 884"/>
                <a:gd name="T15" fmla="*/ 118 h 767"/>
                <a:gd name="T16" fmla="*/ 883 w 884"/>
                <a:gd name="T17" fmla="*/ 648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4" h="767">
                  <a:moveTo>
                    <a:pt x="883" y="648"/>
                  </a:moveTo>
                  <a:cubicBezTo>
                    <a:pt x="883" y="713"/>
                    <a:pt x="829" y="766"/>
                    <a:pt x="764" y="766"/>
                  </a:cubicBezTo>
                  <a:lnTo>
                    <a:pt x="119" y="766"/>
                  </a:lnTo>
                  <a:cubicBezTo>
                    <a:pt x="54" y="766"/>
                    <a:pt x="0" y="713"/>
                    <a:pt x="0" y="648"/>
                  </a:cubicBezTo>
                  <a:lnTo>
                    <a:pt x="0" y="118"/>
                  </a:lnTo>
                  <a:cubicBezTo>
                    <a:pt x="0" y="53"/>
                    <a:pt x="54" y="0"/>
                    <a:pt x="119" y="0"/>
                  </a:cubicBezTo>
                  <a:lnTo>
                    <a:pt x="764" y="0"/>
                  </a:lnTo>
                  <a:cubicBezTo>
                    <a:pt x="829" y="0"/>
                    <a:pt x="883" y="53"/>
                    <a:pt x="883" y="118"/>
                  </a:cubicBezTo>
                  <a:lnTo>
                    <a:pt x="883" y="648"/>
                  </a:lnTo>
                </a:path>
              </a:pathLst>
            </a:custGeom>
            <a:noFill/>
            <a:ln w="127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94" name="Freeform 2"/>
            <p:cNvSpPr>
              <a:spLocks noChangeArrowheads="1"/>
            </p:cNvSpPr>
            <p:nvPr/>
          </p:nvSpPr>
          <p:spPr bwMode="auto">
            <a:xfrm>
              <a:off x="5424502" y="2936899"/>
              <a:ext cx="233363" cy="42864"/>
            </a:xfrm>
            <a:custGeom>
              <a:avLst/>
              <a:gdLst>
                <a:gd name="T0" fmla="*/ 589 w 649"/>
                <a:gd name="T1" fmla="*/ 0 h 117"/>
                <a:gd name="T2" fmla="*/ 59 w 649"/>
                <a:gd name="T3" fmla="*/ 0 h 117"/>
                <a:gd name="T4" fmla="*/ 0 w 649"/>
                <a:gd name="T5" fmla="*/ 116 h 117"/>
                <a:gd name="T6" fmla="*/ 648 w 649"/>
                <a:gd name="T7" fmla="*/ 116 h 117"/>
                <a:gd name="T8" fmla="*/ 589 w 649"/>
                <a:gd name="T9" fmla="*/ 0 h 117"/>
              </a:gdLst>
              <a:ahLst/>
              <a:cxnLst>
                <a:cxn ang="0">
                  <a:pos x="T0" y="T1"/>
                </a:cxn>
                <a:cxn ang="0">
                  <a:pos x="T2" y="T3"/>
                </a:cxn>
                <a:cxn ang="0">
                  <a:pos x="T4" y="T5"/>
                </a:cxn>
                <a:cxn ang="0">
                  <a:pos x="T6" y="T7"/>
                </a:cxn>
                <a:cxn ang="0">
                  <a:pos x="T8" y="T9"/>
                </a:cxn>
              </a:cxnLst>
              <a:rect l="0" t="0" r="r" b="b"/>
              <a:pathLst>
                <a:path w="649" h="117">
                  <a:moveTo>
                    <a:pt x="589" y="0"/>
                  </a:moveTo>
                  <a:lnTo>
                    <a:pt x="59" y="0"/>
                  </a:lnTo>
                  <a:lnTo>
                    <a:pt x="0" y="116"/>
                  </a:lnTo>
                  <a:lnTo>
                    <a:pt x="648" y="116"/>
                  </a:lnTo>
                  <a:lnTo>
                    <a:pt x="589" y="0"/>
                  </a:lnTo>
                </a:path>
              </a:pathLst>
            </a:custGeom>
            <a:noFill/>
            <a:ln w="127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95" name="Freeform 3"/>
            <p:cNvSpPr>
              <a:spLocks noChangeArrowheads="1"/>
            </p:cNvSpPr>
            <p:nvPr/>
          </p:nvSpPr>
          <p:spPr bwMode="auto">
            <a:xfrm>
              <a:off x="5446726" y="2873396"/>
              <a:ext cx="190501" cy="65088"/>
            </a:xfrm>
            <a:custGeom>
              <a:avLst/>
              <a:gdLst>
                <a:gd name="T0" fmla="*/ 266 w 531"/>
                <a:gd name="T1" fmla="*/ 178 h 179"/>
                <a:gd name="T2" fmla="*/ 0 w 531"/>
                <a:gd name="T3" fmla="*/ 178 h 179"/>
                <a:gd name="T4" fmla="*/ 0 w 531"/>
                <a:gd name="T5" fmla="*/ 0 h 179"/>
                <a:gd name="T6" fmla="*/ 530 w 531"/>
                <a:gd name="T7" fmla="*/ 0 h 179"/>
                <a:gd name="T8" fmla="*/ 530 w 531"/>
                <a:gd name="T9" fmla="*/ 178 h 179"/>
                <a:gd name="T10" fmla="*/ 266 w 531"/>
                <a:gd name="T11" fmla="*/ 178 h 179"/>
              </a:gdLst>
              <a:ahLst/>
              <a:cxnLst>
                <a:cxn ang="0">
                  <a:pos x="T0" y="T1"/>
                </a:cxn>
                <a:cxn ang="0">
                  <a:pos x="T2" y="T3"/>
                </a:cxn>
                <a:cxn ang="0">
                  <a:pos x="T4" y="T5"/>
                </a:cxn>
                <a:cxn ang="0">
                  <a:pos x="T6" y="T7"/>
                </a:cxn>
                <a:cxn ang="0">
                  <a:pos x="T8" y="T9"/>
                </a:cxn>
                <a:cxn ang="0">
                  <a:pos x="T10" y="T11"/>
                </a:cxn>
              </a:cxnLst>
              <a:rect l="0" t="0" r="r" b="b"/>
              <a:pathLst>
                <a:path w="531" h="179">
                  <a:moveTo>
                    <a:pt x="266" y="178"/>
                  </a:moveTo>
                  <a:lnTo>
                    <a:pt x="0" y="178"/>
                  </a:lnTo>
                  <a:lnTo>
                    <a:pt x="0" y="0"/>
                  </a:lnTo>
                  <a:lnTo>
                    <a:pt x="530" y="0"/>
                  </a:lnTo>
                  <a:lnTo>
                    <a:pt x="530" y="178"/>
                  </a:lnTo>
                  <a:lnTo>
                    <a:pt x="266" y="178"/>
                  </a:lnTo>
                </a:path>
              </a:pathLst>
            </a:custGeom>
            <a:noFill/>
            <a:ln w="127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96" name="Freeform 4"/>
            <p:cNvSpPr>
              <a:spLocks noChangeArrowheads="1"/>
            </p:cNvSpPr>
            <p:nvPr/>
          </p:nvSpPr>
          <p:spPr bwMode="auto">
            <a:xfrm>
              <a:off x="5424509" y="3254400"/>
              <a:ext cx="233363" cy="42864"/>
            </a:xfrm>
            <a:custGeom>
              <a:avLst/>
              <a:gdLst>
                <a:gd name="T0" fmla="*/ 59 w 649"/>
                <a:gd name="T1" fmla="*/ 116 h 117"/>
                <a:gd name="T2" fmla="*/ 589 w 649"/>
                <a:gd name="T3" fmla="*/ 116 h 117"/>
                <a:gd name="T4" fmla="*/ 648 w 649"/>
                <a:gd name="T5" fmla="*/ 0 h 117"/>
                <a:gd name="T6" fmla="*/ 0 w 649"/>
                <a:gd name="T7" fmla="*/ 0 h 117"/>
                <a:gd name="T8" fmla="*/ 59 w 649"/>
                <a:gd name="T9" fmla="*/ 116 h 117"/>
              </a:gdLst>
              <a:ahLst/>
              <a:cxnLst>
                <a:cxn ang="0">
                  <a:pos x="T0" y="T1"/>
                </a:cxn>
                <a:cxn ang="0">
                  <a:pos x="T2" y="T3"/>
                </a:cxn>
                <a:cxn ang="0">
                  <a:pos x="T4" y="T5"/>
                </a:cxn>
                <a:cxn ang="0">
                  <a:pos x="T6" y="T7"/>
                </a:cxn>
                <a:cxn ang="0">
                  <a:pos x="T8" y="T9"/>
                </a:cxn>
              </a:cxnLst>
              <a:rect l="0" t="0" r="r" b="b"/>
              <a:pathLst>
                <a:path w="649" h="117">
                  <a:moveTo>
                    <a:pt x="59" y="116"/>
                  </a:moveTo>
                  <a:lnTo>
                    <a:pt x="589" y="116"/>
                  </a:lnTo>
                  <a:lnTo>
                    <a:pt x="648" y="0"/>
                  </a:lnTo>
                  <a:lnTo>
                    <a:pt x="0" y="0"/>
                  </a:lnTo>
                  <a:lnTo>
                    <a:pt x="59" y="116"/>
                  </a:lnTo>
                </a:path>
              </a:pathLst>
            </a:custGeom>
            <a:noFill/>
            <a:ln w="127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97" name="Freeform 5"/>
            <p:cNvSpPr>
              <a:spLocks noChangeArrowheads="1"/>
            </p:cNvSpPr>
            <p:nvPr/>
          </p:nvSpPr>
          <p:spPr bwMode="auto">
            <a:xfrm>
              <a:off x="5446720" y="3297262"/>
              <a:ext cx="190501" cy="65088"/>
            </a:xfrm>
            <a:custGeom>
              <a:avLst/>
              <a:gdLst>
                <a:gd name="T0" fmla="*/ 266 w 531"/>
                <a:gd name="T1" fmla="*/ 178 h 179"/>
                <a:gd name="T2" fmla="*/ 0 w 531"/>
                <a:gd name="T3" fmla="*/ 178 h 179"/>
                <a:gd name="T4" fmla="*/ 0 w 531"/>
                <a:gd name="T5" fmla="*/ 0 h 179"/>
                <a:gd name="T6" fmla="*/ 530 w 531"/>
                <a:gd name="T7" fmla="*/ 0 h 179"/>
                <a:gd name="T8" fmla="*/ 530 w 531"/>
                <a:gd name="T9" fmla="*/ 178 h 179"/>
                <a:gd name="T10" fmla="*/ 266 w 531"/>
                <a:gd name="T11" fmla="*/ 178 h 179"/>
              </a:gdLst>
              <a:ahLst/>
              <a:cxnLst>
                <a:cxn ang="0">
                  <a:pos x="T0" y="T1"/>
                </a:cxn>
                <a:cxn ang="0">
                  <a:pos x="T2" y="T3"/>
                </a:cxn>
                <a:cxn ang="0">
                  <a:pos x="T4" y="T5"/>
                </a:cxn>
                <a:cxn ang="0">
                  <a:pos x="T6" y="T7"/>
                </a:cxn>
                <a:cxn ang="0">
                  <a:pos x="T8" y="T9"/>
                </a:cxn>
                <a:cxn ang="0">
                  <a:pos x="T10" y="T11"/>
                </a:cxn>
              </a:cxnLst>
              <a:rect l="0" t="0" r="r" b="b"/>
              <a:pathLst>
                <a:path w="531" h="179">
                  <a:moveTo>
                    <a:pt x="266" y="178"/>
                  </a:moveTo>
                  <a:lnTo>
                    <a:pt x="0" y="178"/>
                  </a:lnTo>
                  <a:lnTo>
                    <a:pt x="0" y="0"/>
                  </a:lnTo>
                  <a:lnTo>
                    <a:pt x="530" y="0"/>
                  </a:lnTo>
                  <a:lnTo>
                    <a:pt x="530" y="178"/>
                  </a:lnTo>
                  <a:lnTo>
                    <a:pt x="266" y="178"/>
                  </a:lnTo>
                </a:path>
              </a:pathLst>
            </a:custGeom>
            <a:noFill/>
            <a:ln w="127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98" name="Freeform 6"/>
            <p:cNvSpPr>
              <a:spLocks noChangeArrowheads="1"/>
            </p:cNvSpPr>
            <p:nvPr/>
          </p:nvSpPr>
          <p:spPr bwMode="auto">
            <a:xfrm>
              <a:off x="5456234" y="3043251"/>
              <a:ext cx="169862" cy="22225"/>
            </a:xfrm>
            <a:custGeom>
              <a:avLst/>
              <a:gdLst>
                <a:gd name="T0" fmla="*/ 471 w 472"/>
                <a:gd name="T1" fmla="*/ 60 h 61"/>
                <a:gd name="T2" fmla="*/ 235 w 472"/>
                <a:gd name="T3" fmla="*/ 0 h 61"/>
                <a:gd name="T4" fmla="*/ 0 w 472"/>
                <a:gd name="T5" fmla="*/ 60 h 61"/>
              </a:gdLst>
              <a:ahLst/>
              <a:cxnLst>
                <a:cxn ang="0">
                  <a:pos x="T0" y="T1"/>
                </a:cxn>
                <a:cxn ang="0">
                  <a:pos x="T2" y="T3"/>
                </a:cxn>
                <a:cxn ang="0">
                  <a:pos x="T4" y="T5"/>
                </a:cxn>
              </a:cxnLst>
              <a:rect l="0" t="0" r="r" b="b"/>
              <a:pathLst>
                <a:path w="472" h="61">
                  <a:moveTo>
                    <a:pt x="471" y="60"/>
                  </a:moveTo>
                  <a:cubicBezTo>
                    <a:pt x="400" y="23"/>
                    <a:pt x="321" y="0"/>
                    <a:pt x="235" y="0"/>
                  </a:cubicBezTo>
                  <a:cubicBezTo>
                    <a:pt x="150" y="0"/>
                    <a:pt x="71" y="20"/>
                    <a:pt x="0" y="60"/>
                  </a:cubicBezTo>
                </a:path>
              </a:pathLst>
            </a:custGeom>
            <a:noFill/>
            <a:ln w="12700" cap="rnd">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99" name="Freeform 7"/>
            <p:cNvSpPr>
              <a:spLocks noChangeArrowheads="1"/>
            </p:cNvSpPr>
            <p:nvPr/>
          </p:nvSpPr>
          <p:spPr bwMode="auto">
            <a:xfrm>
              <a:off x="5476856" y="3086127"/>
              <a:ext cx="128588" cy="15875"/>
            </a:xfrm>
            <a:custGeom>
              <a:avLst/>
              <a:gdLst>
                <a:gd name="T0" fmla="*/ 354 w 355"/>
                <a:gd name="T1" fmla="*/ 42 h 43"/>
                <a:gd name="T2" fmla="*/ 178 w 355"/>
                <a:gd name="T3" fmla="*/ 0 h 43"/>
                <a:gd name="T4" fmla="*/ 0 w 355"/>
                <a:gd name="T5" fmla="*/ 42 h 43"/>
              </a:gdLst>
              <a:ahLst/>
              <a:cxnLst>
                <a:cxn ang="0">
                  <a:pos x="T0" y="T1"/>
                </a:cxn>
                <a:cxn ang="0">
                  <a:pos x="T2" y="T3"/>
                </a:cxn>
                <a:cxn ang="0">
                  <a:pos x="T4" y="T5"/>
                </a:cxn>
              </a:cxnLst>
              <a:rect l="0" t="0" r="r" b="b"/>
              <a:pathLst>
                <a:path w="355" h="43">
                  <a:moveTo>
                    <a:pt x="354" y="42"/>
                  </a:moveTo>
                  <a:cubicBezTo>
                    <a:pt x="301" y="14"/>
                    <a:pt x="242" y="0"/>
                    <a:pt x="178" y="0"/>
                  </a:cubicBezTo>
                  <a:cubicBezTo>
                    <a:pt x="113" y="0"/>
                    <a:pt x="54" y="17"/>
                    <a:pt x="0" y="42"/>
                  </a:cubicBezTo>
                </a:path>
              </a:pathLst>
            </a:custGeom>
            <a:noFill/>
            <a:ln w="12700" cap="rnd">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00" name="Freeform 8"/>
            <p:cNvSpPr>
              <a:spLocks noChangeArrowheads="1"/>
            </p:cNvSpPr>
            <p:nvPr/>
          </p:nvSpPr>
          <p:spPr bwMode="auto">
            <a:xfrm>
              <a:off x="5497494" y="3127389"/>
              <a:ext cx="85724" cy="11113"/>
            </a:xfrm>
            <a:custGeom>
              <a:avLst/>
              <a:gdLst>
                <a:gd name="T0" fmla="*/ 236 w 237"/>
                <a:gd name="T1" fmla="*/ 28 h 29"/>
                <a:gd name="T2" fmla="*/ 119 w 237"/>
                <a:gd name="T3" fmla="*/ 0 h 29"/>
                <a:gd name="T4" fmla="*/ 0 w 237"/>
                <a:gd name="T5" fmla="*/ 28 h 29"/>
              </a:gdLst>
              <a:ahLst/>
              <a:cxnLst>
                <a:cxn ang="0">
                  <a:pos x="T0" y="T1"/>
                </a:cxn>
                <a:cxn ang="0">
                  <a:pos x="T2" y="T3"/>
                </a:cxn>
                <a:cxn ang="0">
                  <a:pos x="T4" y="T5"/>
                </a:cxn>
              </a:cxnLst>
              <a:rect l="0" t="0" r="r" b="b"/>
              <a:pathLst>
                <a:path w="237" h="29">
                  <a:moveTo>
                    <a:pt x="236" y="28"/>
                  </a:moveTo>
                  <a:cubicBezTo>
                    <a:pt x="200" y="11"/>
                    <a:pt x="161" y="0"/>
                    <a:pt x="119" y="0"/>
                  </a:cubicBezTo>
                  <a:cubicBezTo>
                    <a:pt x="76" y="0"/>
                    <a:pt x="37" y="11"/>
                    <a:pt x="0" y="28"/>
                  </a:cubicBezTo>
                </a:path>
              </a:pathLst>
            </a:custGeom>
            <a:noFill/>
            <a:ln w="12700" cap="rnd">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01" name="Freeform 9"/>
            <p:cNvSpPr>
              <a:spLocks noChangeArrowheads="1"/>
            </p:cNvSpPr>
            <p:nvPr/>
          </p:nvSpPr>
          <p:spPr bwMode="auto">
            <a:xfrm>
              <a:off x="5519737" y="3168650"/>
              <a:ext cx="42862" cy="42864"/>
            </a:xfrm>
            <a:custGeom>
              <a:avLst/>
              <a:gdLst>
                <a:gd name="T0" fmla="*/ 118 w 119"/>
                <a:gd name="T1" fmla="*/ 60 h 120"/>
                <a:gd name="T2" fmla="*/ 110 w 119"/>
                <a:gd name="T3" fmla="*/ 89 h 120"/>
                <a:gd name="T4" fmla="*/ 88 w 119"/>
                <a:gd name="T5" fmla="*/ 111 h 120"/>
                <a:gd name="T6" fmla="*/ 60 w 119"/>
                <a:gd name="T7" fmla="*/ 119 h 120"/>
                <a:gd name="T8" fmla="*/ 30 w 119"/>
                <a:gd name="T9" fmla="*/ 111 h 120"/>
                <a:gd name="T10" fmla="*/ 8 w 119"/>
                <a:gd name="T11" fmla="*/ 89 h 120"/>
                <a:gd name="T12" fmla="*/ 0 w 119"/>
                <a:gd name="T13" fmla="*/ 60 h 120"/>
                <a:gd name="T14" fmla="*/ 8 w 119"/>
                <a:gd name="T15" fmla="*/ 30 h 120"/>
                <a:gd name="T16" fmla="*/ 30 w 119"/>
                <a:gd name="T17" fmla="*/ 8 h 120"/>
                <a:gd name="T18" fmla="*/ 60 w 119"/>
                <a:gd name="T19" fmla="*/ 0 h 120"/>
                <a:gd name="T20" fmla="*/ 88 w 119"/>
                <a:gd name="T21" fmla="*/ 8 h 120"/>
                <a:gd name="T22" fmla="*/ 110 w 119"/>
                <a:gd name="T23" fmla="*/ 30 h 120"/>
                <a:gd name="T24" fmla="*/ 118 w 119"/>
                <a:gd name="T25" fmla="*/ 6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120">
                  <a:moveTo>
                    <a:pt x="118" y="60"/>
                  </a:moveTo>
                  <a:cubicBezTo>
                    <a:pt x="118" y="70"/>
                    <a:pt x="116" y="80"/>
                    <a:pt x="110" y="89"/>
                  </a:cubicBezTo>
                  <a:cubicBezTo>
                    <a:pt x="105" y="99"/>
                    <a:pt x="98" y="106"/>
                    <a:pt x="88" y="111"/>
                  </a:cubicBezTo>
                  <a:cubicBezTo>
                    <a:pt x="79" y="117"/>
                    <a:pt x="70" y="119"/>
                    <a:pt x="60" y="119"/>
                  </a:cubicBezTo>
                  <a:cubicBezTo>
                    <a:pt x="49" y="119"/>
                    <a:pt x="39" y="117"/>
                    <a:pt x="30" y="111"/>
                  </a:cubicBezTo>
                  <a:cubicBezTo>
                    <a:pt x="20" y="106"/>
                    <a:pt x="13" y="99"/>
                    <a:pt x="8" y="89"/>
                  </a:cubicBezTo>
                  <a:cubicBezTo>
                    <a:pt x="2" y="80"/>
                    <a:pt x="0" y="71"/>
                    <a:pt x="0" y="60"/>
                  </a:cubicBezTo>
                  <a:cubicBezTo>
                    <a:pt x="0" y="50"/>
                    <a:pt x="2" y="40"/>
                    <a:pt x="8" y="30"/>
                  </a:cubicBezTo>
                  <a:cubicBezTo>
                    <a:pt x="13" y="21"/>
                    <a:pt x="20" y="14"/>
                    <a:pt x="30" y="8"/>
                  </a:cubicBezTo>
                  <a:cubicBezTo>
                    <a:pt x="39" y="3"/>
                    <a:pt x="49" y="0"/>
                    <a:pt x="60" y="0"/>
                  </a:cubicBezTo>
                  <a:cubicBezTo>
                    <a:pt x="69" y="0"/>
                    <a:pt x="79" y="3"/>
                    <a:pt x="88" y="8"/>
                  </a:cubicBezTo>
                  <a:cubicBezTo>
                    <a:pt x="98" y="14"/>
                    <a:pt x="105" y="21"/>
                    <a:pt x="110" y="30"/>
                  </a:cubicBezTo>
                  <a:cubicBezTo>
                    <a:pt x="116" y="40"/>
                    <a:pt x="118" y="49"/>
                    <a:pt x="118" y="60"/>
                  </a:cubicBezTo>
                </a:path>
              </a:pathLst>
            </a:custGeom>
            <a:noFill/>
            <a:ln w="12700" cap="rnd">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303" name="Group 302"/>
          <p:cNvGrpSpPr>
            <a:grpSpLocks noChangeAspect="1"/>
          </p:cNvGrpSpPr>
          <p:nvPr/>
        </p:nvGrpSpPr>
        <p:grpSpPr>
          <a:xfrm>
            <a:off x="1242131" y="3155499"/>
            <a:ext cx="402336" cy="384223"/>
            <a:chOff x="3167665" y="2626472"/>
            <a:chExt cx="602519" cy="575394"/>
          </a:xfrm>
        </p:grpSpPr>
        <p:sp>
          <p:nvSpPr>
            <p:cNvPr id="304" name="Rectangle 303"/>
            <p:cNvSpPr/>
            <p:nvPr/>
          </p:nvSpPr>
          <p:spPr>
            <a:xfrm>
              <a:off x="3167665" y="2695000"/>
              <a:ext cx="602519" cy="506866"/>
            </a:xfrm>
            <a:prstGeom prst="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305" name="Line 2"/>
            <p:cNvSpPr>
              <a:spLocks noChangeShapeType="1"/>
            </p:cNvSpPr>
            <p:nvPr/>
          </p:nvSpPr>
          <p:spPr bwMode="auto">
            <a:xfrm>
              <a:off x="3291484" y="2818347"/>
              <a:ext cx="0" cy="109644"/>
            </a:xfrm>
            <a:prstGeom prst="line">
              <a:avLst/>
            </a:prstGeom>
            <a:noFill/>
            <a:ln w="127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06" name="Freeform 3"/>
            <p:cNvSpPr>
              <a:spLocks noChangeArrowheads="1"/>
            </p:cNvSpPr>
            <p:nvPr/>
          </p:nvSpPr>
          <p:spPr bwMode="auto">
            <a:xfrm>
              <a:off x="3360010" y="3160980"/>
              <a:ext cx="219241" cy="36576"/>
            </a:xfrm>
            <a:custGeom>
              <a:avLst/>
              <a:gdLst>
                <a:gd name="T0" fmla="*/ 2257 w 4516"/>
                <a:gd name="T1" fmla="*/ 847 h 848"/>
                <a:gd name="T2" fmla="*/ 0 w 4516"/>
                <a:gd name="T3" fmla="*/ 847 h 848"/>
                <a:gd name="T4" fmla="*/ 0 w 4516"/>
                <a:gd name="T5" fmla="*/ 0 h 848"/>
                <a:gd name="T6" fmla="*/ 4515 w 4516"/>
                <a:gd name="T7" fmla="*/ 0 h 848"/>
                <a:gd name="T8" fmla="*/ 4515 w 4516"/>
                <a:gd name="T9" fmla="*/ 847 h 848"/>
                <a:gd name="T10" fmla="*/ 2257 w 4516"/>
                <a:gd name="T11" fmla="*/ 847 h 848"/>
                <a:gd name="connsiteX0" fmla="*/ 4998 w 9998"/>
                <a:gd name="connsiteY0" fmla="*/ 9988 h 9988"/>
                <a:gd name="connsiteX1" fmla="*/ 0 w 9998"/>
                <a:gd name="connsiteY1" fmla="*/ 9988 h 9988"/>
                <a:gd name="connsiteX2" fmla="*/ 0 w 9998"/>
                <a:gd name="connsiteY2" fmla="*/ 0 h 9988"/>
                <a:gd name="connsiteX3" fmla="*/ 9998 w 9998"/>
                <a:gd name="connsiteY3" fmla="*/ 0 h 9988"/>
                <a:gd name="connsiteX4" fmla="*/ 9998 w 9998"/>
                <a:gd name="connsiteY4" fmla="*/ 9988 h 9988"/>
                <a:gd name="connsiteX0" fmla="*/ 0 w 10000"/>
                <a:gd name="connsiteY0" fmla="*/ 10000 h 10000"/>
                <a:gd name="connsiteX1" fmla="*/ 0 w 10000"/>
                <a:gd name="connsiteY1" fmla="*/ 0 h 10000"/>
                <a:gd name="connsiteX2" fmla="*/ 10000 w 10000"/>
                <a:gd name="connsiteY2" fmla="*/ 0 h 10000"/>
                <a:gd name="connsiteX3" fmla="*/ 1000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0" y="10000"/>
                  </a:moveTo>
                  <a:lnTo>
                    <a:pt x="0" y="0"/>
                  </a:lnTo>
                  <a:lnTo>
                    <a:pt x="10000" y="0"/>
                  </a:lnTo>
                  <a:lnTo>
                    <a:pt x="10000" y="10000"/>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07" name="Freeform 4"/>
            <p:cNvSpPr>
              <a:spLocks noChangeArrowheads="1"/>
            </p:cNvSpPr>
            <p:nvPr/>
          </p:nvSpPr>
          <p:spPr bwMode="auto">
            <a:xfrm>
              <a:off x="3236662" y="2818347"/>
              <a:ext cx="109642" cy="109642"/>
            </a:xfrm>
            <a:custGeom>
              <a:avLst/>
              <a:gdLst>
                <a:gd name="T0" fmla="*/ 1129 w 2258"/>
                <a:gd name="T1" fmla="*/ 2257 h 2258"/>
                <a:gd name="T2" fmla="*/ 0 w 2258"/>
                <a:gd name="T3" fmla="*/ 2257 h 2258"/>
                <a:gd name="T4" fmla="*/ 0 w 2258"/>
                <a:gd name="T5" fmla="*/ 0 h 2258"/>
                <a:gd name="T6" fmla="*/ 2257 w 2258"/>
                <a:gd name="T7" fmla="*/ 0 h 2258"/>
                <a:gd name="T8" fmla="*/ 2257 w 2258"/>
                <a:gd name="T9" fmla="*/ 2257 h 2258"/>
                <a:gd name="T10" fmla="*/ 1129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9" y="2257"/>
                  </a:moveTo>
                  <a:lnTo>
                    <a:pt x="0" y="2257"/>
                  </a:lnTo>
                  <a:lnTo>
                    <a:pt x="0" y="0"/>
                  </a:lnTo>
                  <a:lnTo>
                    <a:pt x="2257" y="0"/>
                  </a:lnTo>
                  <a:lnTo>
                    <a:pt x="2257" y="2257"/>
                  </a:lnTo>
                  <a:lnTo>
                    <a:pt x="1129" y="2257"/>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08" name="Line 5"/>
            <p:cNvSpPr>
              <a:spLocks noChangeShapeType="1"/>
            </p:cNvSpPr>
            <p:nvPr/>
          </p:nvSpPr>
          <p:spPr bwMode="auto">
            <a:xfrm>
              <a:off x="3291484" y="2996517"/>
              <a:ext cx="0" cy="109644"/>
            </a:xfrm>
            <a:prstGeom prst="line">
              <a:avLst/>
            </a:prstGeom>
            <a:noFill/>
            <a:ln w="127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09" name="Freeform 6"/>
            <p:cNvSpPr>
              <a:spLocks noChangeArrowheads="1"/>
            </p:cNvSpPr>
            <p:nvPr/>
          </p:nvSpPr>
          <p:spPr bwMode="auto">
            <a:xfrm>
              <a:off x="3236662" y="2996517"/>
              <a:ext cx="109642" cy="109642"/>
            </a:xfrm>
            <a:custGeom>
              <a:avLst/>
              <a:gdLst>
                <a:gd name="T0" fmla="*/ 1129 w 2258"/>
                <a:gd name="T1" fmla="*/ 2257 h 2258"/>
                <a:gd name="T2" fmla="*/ 0 w 2258"/>
                <a:gd name="T3" fmla="*/ 2257 h 2258"/>
                <a:gd name="T4" fmla="*/ 0 w 2258"/>
                <a:gd name="T5" fmla="*/ 0 h 2258"/>
                <a:gd name="T6" fmla="*/ 2257 w 2258"/>
                <a:gd name="T7" fmla="*/ 0 h 2258"/>
                <a:gd name="T8" fmla="*/ 2257 w 2258"/>
                <a:gd name="T9" fmla="*/ 2257 h 2258"/>
                <a:gd name="T10" fmla="*/ 1129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9" y="2257"/>
                  </a:moveTo>
                  <a:lnTo>
                    <a:pt x="0" y="2257"/>
                  </a:lnTo>
                  <a:lnTo>
                    <a:pt x="0" y="0"/>
                  </a:lnTo>
                  <a:lnTo>
                    <a:pt x="2257" y="0"/>
                  </a:lnTo>
                  <a:lnTo>
                    <a:pt x="2257" y="2257"/>
                  </a:lnTo>
                  <a:lnTo>
                    <a:pt x="1129" y="2257"/>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0" name="Line 7"/>
            <p:cNvSpPr>
              <a:spLocks noChangeShapeType="1"/>
            </p:cNvSpPr>
            <p:nvPr/>
          </p:nvSpPr>
          <p:spPr bwMode="auto">
            <a:xfrm>
              <a:off x="3647607" y="2996517"/>
              <a:ext cx="214" cy="109642"/>
            </a:xfrm>
            <a:prstGeom prst="line">
              <a:avLst/>
            </a:prstGeom>
            <a:noFill/>
            <a:ln w="127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11" name="Freeform 8"/>
            <p:cNvSpPr>
              <a:spLocks noChangeArrowheads="1"/>
            </p:cNvSpPr>
            <p:nvPr/>
          </p:nvSpPr>
          <p:spPr bwMode="auto">
            <a:xfrm>
              <a:off x="3592785" y="2996517"/>
              <a:ext cx="109642" cy="109642"/>
            </a:xfrm>
            <a:custGeom>
              <a:avLst/>
              <a:gdLst>
                <a:gd name="T0" fmla="*/ 1129 w 2259"/>
                <a:gd name="T1" fmla="*/ 2257 h 2258"/>
                <a:gd name="T2" fmla="*/ 0 w 2259"/>
                <a:gd name="T3" fmla="*/ 2257 h 2258"/>
                <a:gd name="T4" fmla="*/ 0 w 2259"/>
                <a:gd name="T5" fmla="*/ 0 h 2258"/>
                <a:gd name="T6" fmla="*/ 2258 w 2259"/>
                <a:gd name="T7" fmla="*/ 0 h 2258"/>
                <a:gd name="T8" fmla="*/ 2258 w 2259"/>
                <a:gd name="T9" fmla="*/ 2257 h 2258"/>
                <a:gd name="T10" fmla="*/ 1129 w 2259"/>
                <a:gd name="T11" fmla="*/ 2257 h 2258"/>
              </a:gdLst>
              <a:ahLst/>
              <a:cxnLst>
                <a:cxn ang="0">
                  <a:pos x="T0" y="T1"/>
                </a:cxn>
                <a:cxn ang="0">
                  <a:pos x="T2" y="T3"/>
                </a:cxn>
                <a:cxn ang="0">
                  <a:pos x="T4" y="T5"/>
                </a:cxn>
                <a:cxn ang="0">
                  <a:pos x="T6" y="T7"/>
                </a:cxn>
                <a:cxn ang="0">
                  <a:pos x="T8" y="T9"/>
                </a:cxn>
                <a:cxn ang="0">
                  <a:pos x="T10" y="T11"/>
                </a:cxn>
              </a:cxnLst>
              <a:rect l="0" t="0" r="r" b="b"/>
              <a:pathLst>
                <a:path w="2259" h="2258">
                  <a:moveTo>
                    <a:pt x="1129" y="2257"/>
                  </a:moveTo>
                  <a:lnTo>
                    <a:pt x="0" y="2257"/>
                  </a:lnTo>
                  <a:lnTo>
                    <a:pt x="0" y="0"/>
                  </a:lnTo>
                  <a:lnTo>
                    <a:pt x="2258" y="0"/>
                  </a:lnTo>
                  <a:lnTo>
                    <a:pt x="2258" y="2257"/>
                  </a:lnTo>
                  <a:lnTo>
                    <a:pt x="1129" y="2257"/>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2" name="Line 9"/>
            <p:cNvSpPr>
              <a:spLocks noChangeShapeType="1"/>
            </p:cNvSpPr>
            <p:nvPr/>
          </p:nvSpPr>
          <p:spPr bwMode="auto">
            <a:xfrm>
              <a:off x="3469439" y="2818347"/>
              <a:ext cx="0" cy="109642"/>
            </a:xfrm>
            <a:prstGeom prst="line">
              <a:avLst/>
            </a:prstGeom>
            <a:noFill/>
            <a:ln w="127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13" name="Freeform 10"/>
            <p:cNvSpPr>
              <a:spLocks noChangeArrowheads="1"/>
            </p:cNvSpPr>
            <p:nvPr/>
          </p:nvSpPr>
          <p:spPr bwMode="auto">
            <a:xfrm>
              <a:off x="3414830" y="2818347"/>
              <a:ext cx="109642" cy="109642"/>
            </a:xfrm>
            <a:custGeom>
              <a:avLst/>
              <a:gdLst>
                <a:gd name="T0" fmla="*/ 1128 w 2258"/>
                <a:gd name="T1" fmla="*/ 2257 h 2258"/>
                <a:gd name="T2" fmla="*/ 0 w 2258"/>
                <a:gd name="T3" fmla="*/ 2257 h 2258"/>
                <a:gd name="T4" fmla="*/ 0 w 2258"/>
                <a:gd name="T5" fmla="*/ 0 h 2258"/>
                <a:gd name="T6" fmla="*/ 2257 w 2258"/>
                <a:gd name="T7" fmla="*/ 0 h 2258"/>
                <a:gd name="T8" fmla="*/ 2257 w 2258"/>
                <a:gd name="T9" fmla="*/ 2257 h 2258"/>
                <a:gd name="T10" fmla="*/ 1128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8" y="2257"/>
                  </a:moveTo>
                  <a:lnTo>
                    <a:pt x="0" y="2257"/>
                  </a:lnTo>
                  <a:lnTo>
                    <a:pt x="0" y="0"/>
                  </a:lnTo>
                  <a:lnTo>
                    <a:pt x="2257" y="0"/>
                  </a:lnTo>
                  <a:lnTo>
                    <a:pt x="2257" y="2257"/>
                  </a:lnTo>
                  <a:lnTo>
                    <a:pt x="1128" y="2257"/>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4" name="Line 11"/>
            <p:cNvSpPr>
              <a:spLocks noChangeShapeType="1"/>
            </p:cNvSpPr>
            <p:nvPr/>
          </p:nvSpPr>
          <p:spPr bwMode="auto">
            <a:xfrm>
              <a:off x="3647607" y="2818347"/>
              <a:ext cx="214" cy="109642"/>
            </a:xfrm>
            <a:prstGeom prst="line">
              <a:avLst/>
            </a:prstGeom>
            <a:noFill/>
            <a:ln w="127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15" name="Freeform 12"/>
            <p:cNvSpPr>
              <a:spLocks noChangeArrowheads="1"/>
            </p:cNvSpPr>
            <p:nvPr/>
          </p:nvSpPr>
          <p:spPr bwMode="auto">
            <a:xfrm>
              <a:off x="3592785" y="2818347"/>
              <a:ext cx="109642" cy="109642"/>
            </a:xfrm>
            <a:custGeom>
              <a:avLst/>
              <a:gdLst>
                <a:gd name="T0" fmla="*/ 1129 w 2259"/>
                <a:gd name="T1" fmla="*/ 2257 h 2258"/>
                <a:gd name="T2" fmla="*/ 0 w 2259"/>
                <a:gd name="T3" fmla="*/ 2257 h 2258"/>
                <a:gd name="T4" fmla="*/ 0 w 2259"/>
                <a:gd name="T5" fmla="*/ 0 h 2258"/>
                <a:gd name="T6" fmla="*/ 2258 w 2259"/>
                <a:gd name="T7" fmla="*/ 0 h 2258"/>
                <a:gd name="T8" fmla="*/ 2258 w 2259"/>
                <a:gd name="T9" fmla="*/ 2257 h 2258"/>
                <a:gd name="T10" fmla="*/ 1129 w 2259"/>
                <a:gd name="T11" fmla="*/ 2257 h 2258"/>
              </a:gdLst>
              <a:ahLst/>
              <a:cxnLst>
                <a:cxn ang="0">
                  <a:pos x="T0" y="T1"/>
                </a:cxn>
                <a:cxn ang="0">
                  <a:pos x="T2" y="T3"/>
                </a:cxn>
                <a:cxn ang="0">
                  <a:pos x="T4" y="T5"/>
                </a:cxn>
                <a:cxn ang="0">
                  <a:pos x="T6" y="T7"/>
                </a:cxn>
                <a:cxn ang="0">
                  <a:pos x="T8" y="T9"/>
                </a:cxn>
                <a:cxn ang="0">
                  <a:pos x="T10" y="T11"/>
                </a:cxn>
              </a:cxnLst>
              <a:rect l="0" t="0" r="r" b="b"/>
              <a:pathLst>
                <a:path w="2259" h="2258">
                  <a:moveTo>
                    <a:pt x="1129" y="2257"/>
                  </a:moveTo>
                  <a:lnTo>
                    <a:pt x="0" y="2257"/>
                  </a:lnTo>
                  <a:lnTo>
                    <a:pt x="0" y="0"/>
                  </a:lnTo>
                  <a:lnTo>
                    <a:pt x="2258" y="0"/>
                  </a:lnTo>
                  <a:lnTo>
                    <a:pt x="2258" y="2257"/>
                  </a:lnTo>
                  <a:lnTo>
                    <a:pt x="1129" y="2257"/>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6" name="Freeform 13"/>
            <p:cNvSpPr>
              <a:spLocks noChangeArrowheads="1"/>
            </p:cNvSpPr>
            <p:nvPr/>
          </p:nvSpPr>
          <p:spPr bwMode="auto">
            <a:xfrm>
              <a:off x="3414830" y="2996517"/>
              <a:ext cx="109642" cy="164464"/>
            </a:xfrm>
            <a:custGeom>
              <a:avLst/>
              <a:gdLst>
                <a:gd name="T0" fmla="*/ 1128 w 2258"/>
                <a:gd name="T1" fmla="*/ 3386 h 3387"/>
                <a:gd name="T2" fmla="*/ 0 w 2258"/>
                <a:gd name="T3" fmla="*/ 3386 h 3387"/>
                <a:gd name="T4" fmla="*/ 0 w 2258"/>
                <a:gd name="T5" fmla="*/ 0 h 3387"/>
                <a:gd name="T6" fmla="*/ 2257 w 2258"/>
                <a:gd name="T7" fmla="*/ 0 h 3387"/>
                <a:gd name="T8" fmla="*/ 2257 w 2258"/>
                <a:gd name="T9" fmla="*/ 3386 h 3387"/>
                <a:gd name="T10" fmla="*/ 1128 w 2258"/>
                <a:gd name="T11" fmla="*/ 3386 h 3387"/>
              </a:gdLst>
              <a:ahLst/>
              <a:cxnLst>
                <a:cxn ang="0">
                  <a:pos x="T0" y="T1"/>
                </a:cxn>
                <a:cxn ang="0">
                  <a:pos x="T2" y="T3"/>
                </a:cxn>
                <a:cxn ang="0">
                  <a:pos x="T4" y="T5"/>
                </a:cxn>
                <a:cxn ang="0">
                  <a:pos x="T6" y="T7"/>
                </a:cxn>
                <a:cxn ang="0">
                  <a:pos x="T8" y="T9"/>
                </a:cxn>
                <a:cxn ang="0">
                  <a:pos x="T10" y="T11"/>
                </a:cxn>
              </a:cxnLst>
              <a:rect l="0" t="0" r="r" b="b"/>
              <a:pathLst>
                <a:path w="2258" h="3387">
                  <a:moveTo>
                    <a:pt x="1128" y="3386"/>
                  </a:moveTo>
                  <a:lnTo>
                    <a:pt x="0" y="3386"/>
                  </a:lnTo>
                  <a:lnTo>
                    <a:pt x="0" y="0"/>
                  </a:lnTo>
                  <a:lnTo>
                    <a:pt x="2257" y="0"/>
                  </a:lnTo>
                  <a:lnTo>
                    <a:pt x="2257" y="3386"/>
                  </a:lnTo>
                  <a:lnTo>
                    <a:pt x="1128" y="3386"/>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7" name="Line 14"/>
            <p:cNvSpPr>
              <a:spLocks noChangeShapeType="1"/>
            </p:cNvSpPr>
            <p:nvPr/>
          </p:nvSpPr>
          <p:spPr bwMode="auto">
            <a:xfrm>
              <a:off x="3168135" y="2749820"/>
              <a:ext cx="602049" cy="0"/>
            </a:xfrm>
            <a:prstGeom prst="line">
              <a:avLst/>
            </a:prstGeom>
            <a:noFill/>
            <a:ln w="127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18" name="Freeform 15"/>
            <p:cNvSpPr>
              <a:spLocks noChangeArrowheads="1"/>
            </p:cNvSpPr>
            <p:nvPr/>
          </p:nvSpPr>
          <p:spPr bwMode="auto">
            <a:xfrm>
              <a:off x="3291484" y="2626472"/>
              <a:ext cx="41116" cy="68526"/>
            </a:xfrm>
            <a:custGeom>
              <a:avLst/>
              <a:gdLst>
                <a:gd name="T0" fmla="*/ 423 w 847"/>
                <a:gd name="T1" fmla="*/ 1411 h 1412"/>
                <a:gd name="T2" fmla="*/ 0 w 847"/>
                <a:gd name="T3" fmla="*/ 1411 h 1412"/>
                <a:gd name="T4" fmla="*/ 0 w 847"/>
                <a:gd name="T5" fmla="*/ 0 h 1412"/>
                <a:gd name="T6" fmla="*/ 846 w 847"/>
                <a:gd name="T7" fmla="*/ 0 h 1412"/>
                <a:gd name="T8" fmla="*/ 846 w 847"/>
                <a:gd name="T9" fmla="*/ 1411 h 1412"/>
                <a:gd name="T10" fmla="*/ 423 w 847"/>
                <a:gd name="T11" fmla="*/ 1411 h 1412"/>
              </a:gdLst>
              <a:ahLst/>
              <a:cxnLst>
                <a:cxn ang="0">
                  <a:pos x="T0" y="T1"/>
                </a:cxn>
                <a:cxn ang="0">
                  <a:pos x="T2" y="T3"/>
                </a:cxn>
                <a:cxn ang="0">
                  <a:pos x="T4" y="T5"/>
                </a:cxn>
                <a:cxn ang="0">
                  <a:pos x="T6" y="T7"/>
                </a:cxn>
                <a:cxn ang="0">
                  <a:pos x="T8" y="T9"/>
                </a:cxn>
                <a:cxn ang="0">
                  <a:pos x="T10" y="T11"/>
                </a:cxn>
              </a:cxnLst>
              <a:rect l="0" t="0" r="r" b="b"/>
              <a:pathLst>
                <a:path w="847" h="1412">
                  <a:moveTo>
                    <a:pt x="423" y="1411"/>
                  </a:moveTo>
                  <a:lnTo>
                    <a:pt x="0" y="1411"/>
                  </a:lnTo>
                  <a:lnTo>
                    <a:pt x="0" y="0"/>
                  </a:lnTo>
                  <a:lnTo>
                    <a:pt x="846" y="0"/>
                  </a:lnTo>
                  <a:lnTo>
                    <a:pt x="846" y="1411"/>
                  </a:lnTo>
                  <a:lnTo>
                    <a:pt x="423" y="1411"/>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319" name="Group 318"/>
          <p:cNvGrpSpPr/>
          <p:nvPr/>
        </p:nvGrpSpPr>
        <p:grpSpPr>
          <a:xfrm>
            <a:off x="1218264" y="1563394"/>
            <a:ext cx="453449" cy="410228"/>
            <a:chOff x="1702570" y="1772130"/>
            <a:chExt cx="453449" cy="410228"/>
          </a:xfrm>
        </p:grpSpPr>
        <p:sp>
          <p:nvSpPr>
            <p:cNvPr id="320" name="Freeform 1"/>
            <p:cNvSpPr>
              <a:spLocks noChangeArrowheads="1"/>
            </p:cNvSpPr>
            <p:nvPr/>
          </p:nvSpPr>
          <p:spPr bwMode="auto">
            <a:xfrm>
              <a:off x="1850951" y="1868141"/>
              <a:ext cx="61098" cy="34913"/>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1" name="Freeform 2"/>
            <p:cNvSpPr>
              <a:spLocks noChangeArrowheads="1"/>
            </p:cNvSpPr>
            <p:nvPr/>
          </p:nvSpPr>
          <p:spPr bwMode="auto">
            <a:xfrm>
              <a:off x="1946962" y="1868141"/>
              <a:ext cx="61098" cy="34913"/>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2" name="Freeform 321"/>
            <p:cNvSpPr>
              <a:spLocks noChangeArrowheads="1"/>
            </p:cNvSpPr>
            <p:nvPr/>
          </p:nvSpPr>
          <p:spPr bwMode="auto">
            <a:xfrm>
              <a:off x="1850951" y="1937967"/>
              <a:ext cx="61098" cy="34913"/>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3" name="Freeform 322"/>
            <p:cNvSpPr>
              <a:spLocks noChangeArrowheads="1"/>
            </p:cNvSpPr>
            <p:nvPr/>
          </p:nvSpPr>
          <p:spPr bwMode="auto">
            <a:xfrm>
              <a:off x="1850951" y="2007793"/>
              <a:ext cx="61098" cy="34913"/>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4" name="Freeform 323"/>
            <p:cNvSpPr>
              <a:spLocks noChangeArrowheads="1"/>
            </p:cNvSpPr>
            <p:nvPr/>
          </p:nvSpPr>
          <p:spPr bwMode="auto">
            <a:xfrm>
              <a:off x="1946962" y="1937967"/>
              <a:ext cx="61098" cy="34913"/>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5" name="Freeform 324"/>
            <p:cNvSpPr>
              <a:spLocks noChangeArrowheads="1"/>
            </p:cNvSpPr>
            <p:nvPr/>
          </p:nvSpPr>
          <p:spPr bwMode="auto">
            <a:xfrm>
              <a:off x="1946962" y="2007793"/>
              <a:ext cx="61098" cy="34913"/>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6" name="Line 8"/>
            <p:cNvSpPr>
              <a:spLocks noChangeShapeType="1"/>
            </p:cNvSpPr>
            <p:nvPr/>
          </p:nvSpPr>
          <p:spPr bwMode="auto">
            <a:xfrm>
              <a:off x="1816311" y="1833229"/>
              <a:ext cx="223486" cy="0"/>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27" name="Freeform 326"/>
            <p:cNvSpPr>
              <a:spLocks noChangeArrowheads="1"/>
            </p:cNvSpPr>
            <p:nvPr/>
          </p:nvSpPr>
          <p:spPr bwMode="auto">
            <a:xfrm>
              <a:off x="1850951" y="2077619"/>
              <a:ext cx="157109" cy="104739"/>
            </a:xfrm>
            <a:custGeom>
              <a:avLst/>
              <a:gdLst>
                <a:gd name="T0" fmla="*/ 0 w 2541"/>
                <a:gd name="T1" fmla="*/ 1693 h 1694"/>
                <a:gd name="T2" fmla="*/ 0 w 2541"/>
                <a:gd name="T3" fmla="*/ 0 h 1694"/>
                <a:gd name="T4" fmla="*/ 2540 w 2541"/>
                <a:gd name="T5" fmla="*/ 0 h 1694"/>
                <a:gd name="T6" fmla="*/ 2540 w 2541"/>
                <a:gd name="T7" fmla="*/ 1693 h 1694"/>
              </a:gdLst>
              <a:ahLst/>
              <a:cxnLst>
                <a:cxn ang="0">
                  <a:pos x="T0" y="T1"/>
                </a:cxn>
                <a:cxn ang="0">
                  <a:pos x="T2" y="T3"/>
                </a:cxn>
                <a:cxn ang="0">
                  <a:pos x="T4" y="T5"/>
                </a:cxn>
                <a:cxn ang="0">
                  <a:pos x="T6" y="T7"/>
                </a:cxn>
              </a:cxnLst>
              <a:rect l="0" t="0" r="r" b="b"/>
              <a:pathLst>
                <a:path w="2541" h="1694">
                  <a:moveTo>
                    <a:pt x="0" y="1693"/>
                  </a:moveTo>
                  <a:lnTo>
                    <a:pt x="0" y="0"/>
                  </a:lnTo>
                  <a:lnTo>
                    <a:pt x="2540" y="0"/>
                  </a:lnTo>
                  <a:lnTo>
                    <a:pt x="2540" y="1693"/>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28" name="Line 10"/>
            <p:cNvSpPr>
              <a:spLocks noChangeShapeType="1"/>
            </p:cNvSpPr>
            <p:nvPr/>
          </p:nvSpPr>
          <p:spPr bwMode="auto">
            <a:xfrm>
              <a:off x="1929505" y="2103804"/>
              <a:ext cx="0" cy="78554"/>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29" name="Line 11"/>
            <p:cNvSpPr>
              <a:spLocks noChangeShapeType="1"/>
            </p:cNvSpPr>
            <p:nvPr/>
          </p:nvSpPr>
          <p:spPr bwMode="auto">
            <a:xfrm>
              <a:off x="1850951" y="2103804"/>
              <a:ext cx="157110" cy="0"/>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30" name="Freeform 329"/>
            <p:cNvSpPr>
              <a:spLocks noChangeArrowheads="1"/>
            </p:cNvSpPr>
            <p:nvPr/>
          </p:nvSpPr>
          <p:spPr bwMode="auto">
            <a:xfrm>
              <a:off x="1850951" y="1772130"/>
              <a:ext cx="157109" cy="34913"/>
            </a:xfrm>
            <a:custGeom>
              <a:avLst/>
              <a:gdLst>
                <a:gd name="T0" fmla="*/ 1270 w 2541"/>
                <a:gd name="T1" fmla="*/ 565 h 566"/>
                <a:gd name="T2" fmla="*/ 0 w 2541"/>
                <a:gd name="T3" fmla="*/ 565 h 566"/>
                <a:gd name="T4" fmla="*/ 0 w 2541"/>
                <a:gd name="T5" fmla="*/ 0 h 566"/>
                <a:gd name="T6" fmla="*/ 2540 w 2541"/>
                <a:gd name="T7" fmla="*/ 0 h 566"/>
                <a:gd name="T8" fmla="*/ 2540 w 2541"/>
                <a:gd name="T9" fmla="*/ 565 h 566"/>
                <a:gd name="T10" fmla="*/ 1270 w 2541"/>
                <a:gd name="T11" fmla="*/ 565 h 566"/>
              </a:gdLst>
              <a:ahLst/>
              <a:cxnLst>
                <a:cxn ang="0">
                  <a:pos x="T0" y="T1"/>
                </a:cxn>
                <a:cxn ang="0">
                  <a:pos x="T2" y="T3"/>
                </a:cxn>
                <a:cxn ang="0">
                  <a:pos x="T4" y="T5"/>
                </a:cxn>
                <a:cxn ang="0">
                  <a:pos x="T6" y="T7"/>
                </a:cxn>
                <a:cxn ang="0">
                  <a:pos x="T8" y="T9"/>
                </a:cxn>
                <a:cxn ang="0">
                  <a:pos x="T10" y="T11"/>
                </a:cxn>
              </a:cxnLst>
              <a:rect l="0" t="0" r="r" b="b"/>
              <a:pathLst>
                <a:path w="2541" h="566">
                  <a:moveTo>
                    <a:pt x="1270" y="565"/>
                  </a:moveTo>
                  <a:lnTo>
                    <a:pt x="0" y="565"/>
                  </a:lnTo>
                  <a:lnTo>
                    <a:pt x="0" y="0"/>
                  </a:lnTo>
                  <a:lnTo>
                    <a:pt x="2540" y="0"/>
                  </a:lnTo>
                  <a:lnTo>
                    <a:pt x="2540" y="565"/>
                  </a:lnTo>
                  <a:lnTo>
                    <a:pt x="1270" y="565"/>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31" name="Freeform 330"/>
            <p:cNvSpPr>
              <a:spLocks noChangeArrowheads="1"/>
            </p:cNvSpPr>
            <p:nvPr/>
          </p:nvSpPr>
          <p:spPr bwMode="auto">
            <a:xfrm>
              <a:off x="1737756" y="1903054"/>
              <a:ext cx="43641" cy="34913"/>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32" name="Freeform 15"/>
            <p:cNvSpPr>
              <a:spLocks noChangeArrowheads="1"/>
            </p:cNvSpPr>
            <p:nvPr/>
          </p:nvSpPr>
          <p:spPr bwMode="auto">
            <a:xfrm>
              <a:off x="1737756" y="1972880"/>
              <a:ext cx="43641" cy="34913"/>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33" name="Freeform 16"/>
            <p:cNvSpPr>
              <a:spLocks noChangeArrowheads="1"/>
            </p:cNvSpPr>
            <p:nvPr/>
          </p:nvSpPr>
          <p:spPr bwMode="auto">
            <a:xfrm>
              <a:off x="1737756" y="2042706"/>
              <a:ext cx="43641" cy="34913"/>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34" name="Freeform 17"/>
            <p:cNvSpPr>
              <a:spLocks noChangeArrowheads="1"/>
            </p:cNvSpPr>
            <p:nvPr/>
          </p:nvSpPr>
          <p:spPr bwMode="auto">
            <a:xfrm>
              <a:off x="1737756" y="2112532"/>
              <a:ext cx="43641" cy="34913"/>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35" name="Freeform 19"/>
            <p:cNvSpPr>
              <a:spLocks noChangeArrowheads="1"/>
            </p:cNvSpPr>
            <p:nvPr/>
          </p:nvSpPr>
          <p:spPr bwMode="auto">
            <a:xfrm>
              <a:off x="2077886" y="1972880"/>
              <a:ext cx="43641" cy="34913"/>
            </a:xfrm>
            <a:custGeom>
              <a:avLst/>
              <a:gdLst>
                <a:gd name="T0" fmla="*/ 353 w 706"/>
                <a:gd name="T1" fmla="*/ 564 h 565"/>
                <a:gd name="T2" fmla="*/ 0 w 706"/>
                <a:gd name="T3" fmla="*/ 564 h 565"/>
                <a:gd name="T4" fmla="*/ 0 w 706"/>
                <a:gd name="T5" fmla="*/ 0 h 565"/>
                <a:gd name="T6" fmla="*/ 705 w 706"/>
                <a:gd name="T7" fmla="*/ 0 h 565"/>
                <a:gd name="T8" fmla="*/ 705 w 706"/>
                <a:gd name="T9" fmla="*/ 564 h 565"/>
                <a:gd name="T10" fmla="*/ 353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3" y="564"/>
                  </a:moveTo>
                  <a:lnTo>
                    <a:pt x="0" y="564"/>
                  </a:lnTo>
                  <a:lnTo>
                    <a:pt x="0" y="0"/>
                  </a:lnTo>
                  <a:lnTo>
                    <a:pt x="705" y="0"/>
                  </a:lnTo>
                  <a:lnTo>
                    <a:pt x="705" y="564"/>
                  </a:lnTo>
                  <a:lnTo>
                    <a:pt x="353" y="564"/>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36" name="Freeform 20"/>
            <p:cNvSpPr>
              <a:spLocks noChangeArrowheads="1"/>
            </p:cNvSpPr>
            <p:nvPr/>
          </p:nvSpPr>
          <p:spPr bwMode="auto">
            <a:xfrm>
              <a:off x="2077886" y="2042706"/>
              <a:ext cx="43641" cy="34913"/>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37" name="Freeform 21"/>
            <p:cNvSpPr>
              <a:spLocks noChangeArrowheads="1"/>
            </p:cNvSpPr>
            <p:nvPr/>
          </p:nvSpPr>
          <p:spPr bwMode="auto">
            <a:xfrm>
              <a:off x="2077887" y="2112530"/>
              <a:ext cx="43641" cy="34913"/>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38" name="Freeform 337"/>
            <p:cNvSpPr/>
            <p:nvPr/>
          </p:nvSpPr>
          <p:spPr>
            <a:xfrm>
              <a:off x="1702570" y="1807010"/>
              <a:ext cx="453449" cy="375275"/>
            </a:xfrm>
            <a:custGeom>
              <a:avLst/>
              <a:gdLst>
                <a:gd name="connsiteX0" fmla="*/ 113468 w 453449"/>
                <a:gd name="connsiteY0" fmla="*/ 0 h 375275"/>
                <a:gd name="connsiteX1" fmla="*/ 340122 w 453449"/>
                <a:gd name="connsiteY1" fmla="*/ 0 h 375275"/>
                <a:gd name="connsiteX2" fmla="*/ 340122 w 453449"/>
                <a:gd name="connsiteY2" fmla="*/ 130236 h 375275"/>
                <a:gd name="connsiteX3" fmla="*/ 453449 w 453449"/>
                <a:gd name="connsiteY3" fmla="*/ 130236 h 375275"/>
                <a:gd name="connsiteX4" fmla="*/ 453449 w 453449"/>
                <a:gd name="connsiteY4" fmla="*/ 375275 h 375275"/>
                <a:gd name="connsiteX5" fmla="*/ 340122 w 453449"/>
                <a:gd name="connsiteY5" fmla="*/ 375275 h 375275"/>
                <a:gd name="connsiteX6" fmla="*/ 226795 w 453449"/>
                <a:gd name="connsiteY6" fmla="*/ 375275 h 375275"/>
                <a:gd name="connsiteX7" fmla="*/ 145978 w 453449"/>
                <a:gd name="connsiteY7" fmla="*/ 375275 h 375275"/>
                <a:gd name="connsiteX8" fmla="*/ 113468 w 453449"/>
                <a:gd name="connsiteY8" fmla="*/ 375275 h 375275"/>
                <a:gd name="connsiteX9" fmla="*/ 0 w 453449"/>
                <a:gd name="connsiteY9" fmla="*/ 375275 h 375275"/>
                <a:gd name="connsiteX10" fmla="*/ 0 w 453449"/>
                <a:gd name="connsiteY10" fmla="*/ 61131 h 375275"/>
                <a:gd name="connsiteX11" fmla="*/ 113468 w 453449"/>
                <a:gd name="connsiteY11" fmla="*/ 61131 h 37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49" h="375275">
                  <a:moveTo>
                    <a:pt x="113468" y="0"/>
                  </a:moveTo>
                  <a:lnTo>
                    <a:pt x="340122" y="0"/>
                  </a:lnTo>
                  <a:lnTo>
                    <a:pt x="340122" y="130236"/>
                  </a:lnTo>
                  <a:lnTo>
                    <a:pt x="453449" y="130236"/>
                  </a:lnTo>
                  <a:lnTo>
                    <a:pt x="453449" y="375275"/>
                  </a:lnTo>
                  <a:lnTo>
                    <a:pt x="340122" y="375275"/>
                  </a:lnTo>
                  <a:lnTo>
                    <a:pt x="226795" y="375275"/>
                  </a:lnTo>
                  <a:lnTo>
                    <a:pt x="145978" y="375275"/>
                  </a:lnTo>
                  <a:lnTo>
                    <a:pt x="113468" y="375275"/>
                  </a:lnTo>
                  <a:lnTo>
                    <a:pt x="0" y="375275"/>
                  </a:lnTo>
                  <a:lnTo>
                    <a:pt x="0" y="61131"/>
                  </a:lnTo>
                  <a:lnTo>
                    <a:pt x="113468" y="61131"/>
                  </a:lnTo>
                  <a:close/>
                </a:path>
              </a:pathLst>
            </a:custGeom>
            <a:noFill/>
            <a:ln w="12700" cap="rnd">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339" name="Line 8"/>
            <p:cNvSpPr>
              <a:spLocks noChangeShapeType="1"/>
            </p:cNvSpPr>
            <p:nvPr/>
          </p:nvSpPr>
          <p:spPr bwMode="auto">
            <a:xfrm rot="16200000">
              <a:off x="1659238" y="2025213"/>
              <a:ext cx="314144" cy="0"/>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40" name="Line 8"/>
            <p:cNvSpPr>
              <a:spLocks noChangeShapeType="1"/>
            </p:cNvSpPr>
            <p:nvPr/>
          </p:nvSpPr>
          <p:spPr bwMode="auto">
            <a:xfrm rot="16200000">
              <a:off x="1919651" y="2060126"/>
              <a:ext cx="244319" cy="0"/>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cxnSp>
        <p:nvCxnSpPr>
          <p:cNvPr id="119" name="Straight Connector 118"/>
          <p:cNvCxnSpPr/>
          <p:nvPr/>
        </p:nvCxnSpPr>
        <p:spPr>
          <a:xfrm flipH="1">
            <a:off x="5598473" y="1565979"/>
            <a:ext cx="1" cy="2781846"/>
          </a:xfrm>
          <a:prstGeom prst="line">
            <a:avLst/>
          </a:prstGeom>
          <a:ln w="2540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2382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barn(outHorizontal)">
                                      <p:cBhvr>
                                        <p:cTn id="7" dur="500"/>
                                        <p:tgtEl>
                                          <p:spTgt spid="1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1"/>
                                        </p:tgtEl>
                                        <p:attrNameLst>
                                          <p:attrName>style.visibility</p:attrName>
                                        </p:attrNameLst>
                                      </p:cBhvr>
                                      <p:to>
                                        <p:strVal val="visible"/>
                                      </p:to>
                                    </p:set>
                                    <p:animEffect transition="in" filter="fade">
                                      <p:cBhvr>
                                        <p:cTn id="10"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2811684" y="3638532"/>
            <a:ext cx="3459317" cy="3442938"/>
            <a:chOff x="2811683" y="3214729"/>
            <a:chExt cx="3459317" cy="3442938"/>
          </a:xfrm>
        </p:grpSpPr>
        <p:sp>
          <p:nvSpPr>
            <p:cNvPr id="193" name="Freeform 6"/>
            <p:cNvSpPr>
              <a:spLocks noChangeAspect="1" noEditPoints="1"/>
            </p:cNvSpPr>
            <p:nvPr/>
          </p:nvSpPr>
          <p:spPr bwMode="auto">
            <a:xfrm>
              <a:off x="3239548" y="3241081"/>
              <a:ext cx="3031452" cy="3192695"/>
            </a:xfrm>
            <a:custGeom>
              <a:avLst/>
              <a:gdLst>
                <a:gd name="T0" fmla="*/ 46 w 545"/>
                <a:gd name="T1" fmla="*/ 502 h 573"/>
                <a:gd name="T2" fmla="*/ 23 w 545"/>
                <a:gd name="T3" fmla="*/ 381 h 573"/>
                <a:gd name="T4" fmla="*/ 30 w 545"/>
                <a:gd name="T5" fmla="*/ 318 h 573"/>
                <a:gd name="T6" fmla="*/ 1 w 545"/>
                <a:gd name="T7" fmla="*/ 215 h 573"/>
                <a:gd name="T8" fmla="*/ 4 w 545"/>
                <a:gd name="T9" fmla="*/ 187 h 573"/>
                <a:gd name="T10" fmla="*/ 137 w 545"/>
                <a:gd name="T11" fmla="*/ 51 h 573"/>
                <a:gd name="T12" fmla="*/ 218 w 545"/>
                <a:gd name="T13" fmla="*/ 13 h 573"/>
                <a:gd name="T14" fmla="*/ 212 w 545"/>
                <a:gd name="T15" fmla="*/ 81 h 573"/>
                <a:gd name="T16" fmla="*/ 217 w 545"/>
                <a:gd name="T17" fmla="*/ 92 h 573"/>
                <a:gd name="T18" fmla="*/ 179 w 545"/>
                <a:gd name="T19" fmla="*/ 145 h 573"/>
                <a:gd name="T20" fmla="*/ 236 w 545"/>
                <a:gd name="T21" fmla="*/ 145 h 573"/>
                <a:gd name="T22" fmla="*/ 188 w 545"/>
                <a:gd name="T23" fmla="*/ 180 h 573"/>
                <a:gd name="T24" fmla="*/ 165 w 545"/>
                <a:gd name="T25" fmla="*/ 203 h 573"/>
                <a:gd name="T26" fmla="*/ 136 w 545"/>
                <a:gd name="T27" fmla="*/ 208 h 573"/>
                <a:gd name="T28" fmla="*/ 74 w 545"/>
                <a:gd name="T29" fmla="*/ 216 h 573"/>
                <a:gd name="T30" fmla="*/ 38 w 545"/>
                <a:gd name="T31" fmla="*/ 251 h 573"/>
                <a:gd name="T32" fmla="*/ 40 w 545"/>
                <a:gd name="T33" fmla="*/ 305 h 573"/>
                <a:gd name="T34" fmla="*/ 88 w 545"/>
                <a:gd name="T35" fmla="*/ 347 h 573"/>
                <a:gd name="T36" fmla="*/ 157 w 545"/>
                <a:gd name="T37" fmla="*/ 418 h 573"/>
                <a:gd name="T38" fmla="*/ 214 w 545"/>
                <a:gd name="T39" fmla="*/ 476 h 573"/>
                <a:gd name="T40" fmla="*/ 162 w 545"/>
                <a:gd name="T41" fmla="*/ 541 h 573"/>
                <a:gd name="T42" fmla="*/ 98 w 545"/>
                <a:gd name="T43" fmla="*/ 552 h 573"/>
                <a:gd name="T44" fmla="*/ 418 w 545"/>
                <a:gd name="T45" fmla="*/ 543 h 573"/>
                <a:gd name="T46" fmla="*/ 388 w 545"/>
                <a:gd name="T47" fmla="*/ 459 h 573"/>
                <a:gd name="T48" fmla="*/ 402 w 545"/>
                <a:gd name="T49" fmla="*/ 307 h 573"/>
                <a:gd name="T50" fmla="*/ 509 w 545"/>
                <a:gd name="T51" fmla="*/ 290 h 573"/>
                <a:gd name="T52" fmla="*/ 494 w 545"/>
                <a:gd name="T53" fmla="*/ 207 h 573"/>
                <a:gd name="T54" fmla="*/ 483 w 545"/>
                <a:gd name="T55" fmla="*/ 266 h 573"/>
                <a:gd name="T56" fmla="*/ 454 w 545"/>
                <a:gd name="T57" fmla="*/ 255 h 573"/>
                <a:gd name="T58" fmla="*/ 391 w 545"/>
                <a:gd name="T59" fmla="*/ 280 h 573"/>
                <a:gd name="T60" fmla="*/ 422 w 545"/>
                <a:gd name="T61" fmla="*/ 184 h 573"/>
                <a:gd name="T62" fmla="*/ 431 w 545"/>
                <a:gd name="T63" fmla="*/ 157 h 573"/>
                <a:gd name="T64" fmla="*/ 401 w 545"/>
                <a:gd name="T65" fmla="*/ 138 h 573"/>
                <a:gd name="T66" fmla="*/ 415 w 545"/>
                <a:gd name="T67" fmla="*/ 89 h 573"/>
                <a:gd name="T68" fmla="*/ 367 w 545"/>
                <a:gd name="T69" fmla="*/ 40 h 573"/>
                <a:gd name="T70" fmla="*/ 244 w 545"/>
                <a:gd name="T71" fmla="*/ 9 h 573"/>
                <a:gd name="T72" fmla="*/ 253 w 545"/>
                <a:gd name="T73" fmla="*/ 0 h 573"/>
                <a:gd name="T74" fmla="*/ 534 w 545"/>
                <a:gd name="T75" fmla="*/ 315 h 573"/>
                <a:gd name="T76" fmla="*/ 358 w 545"/>
                <a:gd name="T77" fmla="*/ 48 h 573"/>
                <a:gd name="T78" fmla="*/ 396 w 545"/>
                <a:gd name="T79" fmla="*/ 199 h 573"/>
                <a:gd name="T80" fmla="*/ 394 w 545"/>
                <a:gd name="T81" fmla="*/ 184 h 573"/>
                <a:gd name="T82" fmla="*/ 433 w 545"/>
                <a:gd name="T83" fmla="*/ 274 h 573"/>
                <a:gd name="T84" fmla="*/ 363 w 545"/>
                <a:gd name="T85" fmla="*/ 81 h 573"/>
                <a:gd name="T86" fmla="*/ 357 w 545"/>
                <a:gd name="T87" fmla="*/ 153 h 573"/>
                <a:gd name="T88" fmla="*/ 246 w 545"/>
                <a:gd name="T89" fmla="*/ 59 h 573"/>
                <a:gd name="T90" fmla="*/ 246 w 545"/>
                <a:gd name="T91" fmla="*/ 63 h 573"/>
                <a:gd name="T92" fmla="*/ 227 w 545"/>
                <a:gd name="T93" fmla="*/ 51 h 573"/>
                <a:gd name="T94" fmla="*/ 236 w 545"/>
                <a:gd name="T95" fmla="*/ 66 h 573"/>
                <a:gd name="T96" fmla="*/ 276 w 545"/>
                <a:gd name="T97" fmla="*/ 70 h 573"/>
                <a:gd name="T98" fmla="*/ 285 w 545"/>
                <a:gd name="T99" fmla="*/ 88 h 573"/>
                <a:gd name="T100" fmla="*/ 326 w 545"/>
                <a:gd name="T101" fmla="*/ 134 h 573"/>
                <a:gd name="T102" fmla="*/ 320 w 545"/>
                <a:gd name="T103" fmla="*/ 73 h 573"/>
                <a:gd name="T104" fmla="*/ 224 w 545"/>
                <a:gd name="T105" fmla="*/ 53 h 573"/>
                <a:gd name="T106" fmla="*/ 241 w 545"/>
                <a:gd name="T107" fmla="*/ 100 h 573"/>
                <a:gd name="T108" fmla="*/ 230 w 545"/>
                <a:gd name="T109" fmla="*/ 116 h 573"/>
                <a:gd name="T110" fmla="*/ 260 w 545"/>
                <a:gd name="T111" fmla="*/ 102 h 573"/>
                <a:gd name="T112" fmla="*/ 206 w 545"/>
                <a:gd name="T113" fmla="*/ 100 h 573"/>
                <a:gd name="T114" fmla="*/ 200 w 545"/>
                <a:gd name="T115" fmla="*/ 195 h 573"/>
                <a:gd name="T116" fmla="*/ 87 w 545"/>
                <a:gd name="T117" fmla="*/ 304 h 573"/>
                <a:gd name="T118" fmla="*/ 73 w 545"/>
                <a:gd name="T119" fmla="*/ 296 h 573"/>
                <a:gd name="T120" fmla="*/ 74 w 545"/>
                <a:gd name="T121" fmla="*/ 26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5" h="573">
                  <a:moveTo>
                    <a:pt x="371" y="41"/>
                  </a:moveTo>
                  <a:cubicBezTo>
                    <a:pt x="370" y="41"/>
                    <a:pt x="370" y="40"/>
                    <a:pt x="369" y="40"/>
                  </a:cubicBezTo>
                  <a:lnTo>
                    <a:pt x="371" y="41"/>
                  </a:lnTo>
                  <a:close/>
                  <a:moveTo>
                    <a:pt x="233" y="62"/>
                  </a:moveTo>
                  <a:cubicBezTo>
                    <a:pt x="235" y="61"/>
                    <a:pt x="237" y="61"/>
                    <a:pt x="237" y="61"/>
                  </a:cubicBezTo>
                  <a:cubicBezTo>
                    <a:pt x="236" y="60"/>
                    <a:pt x="235" y="59"/>
                    <a:pt x="234" y="60"/>
                  </a:cubicBezTo>
                  <a:cubicBezTo>
                    <a:pt x="234" y="61"/>
                    <a:pt x="233" y="62"/>
                    <a:pt x="233" y="62"/>
                  </a:cubicBezTo>
                  <a:moveTo>
                    <a:pt x="72" y="565"/>
                  </a:moveTo>
                  <a:cubicBezTo>
                    <a:pt x="70" y="564"/>
                    <a:pt x="70" y="564"/>
                    <a:pt x="70" y="564"/>
                  </a:cubicBezTo>
                  <a:cubicBezTo>
                    <a:pt x="70" y="564"/>
                    <a:pt x="68" y="562"/>
                    <a:pt x="66" y="562"/>
                  </a:cubicBezTo>
                  <a:cubicBezTo>
                    <a:pt x="65" y="561"/>
                    <a:pt x="64" y="560"/>
                    <a:pt x="63" y="558"/>
                  </a:cubicBezTo>
                  <a:cubicBezTo>
                    <a:pt x="61" y="557"/>
                    <a:pt x="60" y="557"/>
                    <a:pt x="59" y="556"/>
                  </a:cubicBezTo>
                  <a:cubicBezTo>
                    <a:pt x="58" y="556"/>
                    <a:pt x="56" y="554"/>
                    <a:pt x="55" y="552"/>
                  </a:cubicBezTo>
                  <a:cubicBezTo>
                    <a:pt x="54" y="549"/>
                    <a:pt x="54" y="550"/>
                    <a:pt x="52" y="548"/>
                  </a:cubicBezTo>
                  <a:cubicBezTo>
                    <a:pt x="51" y="546"/>
                    <a:pt x="50" y="544"/>
                    <a:pt x="50" y="540"/>
                  </a:cubicBezTo>
                  <a:cubicBezTo>
                    <a:pt x="47" y="539"/>
                    <a:pt x="45" y="537"/>
                    <a:pt x="45" y="536"/>
                  </a:cubicBezTo>
                  <a:cubicBezTo>
                    <a:pt x="45" y="536"/>
                    <a:pt x="43" y="533"/>
                    <a:pt x="43" y="532"/>
                  </a:cubicBezTo>
                  <a:cubicBezTo>
                    <a:pt x="43" y="530"/>
                    <a:pt x="43" y="529"/>
                    <a:pt x="41" y="527"/>
                  </a:cubicBezTo>
                  <a:cubicBezTo>
                    <a:pt x="42" y="526"/>
                    <a:pt x="44" y="523"/>
                    <a:pt x="46" y="521"/>
                  </a:cubicBezTo>
                  <a:cubicBezTo>
                    <a:pt x="46" y="521"/>
                    <a:pt x="45" y="514"/>
                    <a:pt x="45" y="511"/>
                  </a:cubicBezTo>
                  <a:cubicBezTo>
                    <a:pt x="44" y="508"/>
                    <a:pt x="45" y="503"/>
                    <a:pt x="46" y="502"/>
                  </a:cubicBezTo>
                  <a:cubicBezTo>
                    <a:pt x="47" y="501"/>
                    <a:pt x="47" y="497"/>
                    <a:pt x="48" y="495"/>
                  </a:cubicBezTo>
                  <a:cubicBezTo>
                    <a:pt x="48" y="492"/>
                    <a:pt x="47" y="490"/>
                    <a:pt x="49" y="489"/>
                  </a:cubicBezTo>
                  <a:cubicBezTo>
                    <a:pt x="51" y="487"/>
                    <a:pt x="50" y="485"/>
                    <a:pt x="50" y="482"/>
                  </a:cubicBezTo>
                  <a:cubicBezTo>
                    <a:pt x="51" y="479"/>
                    <a:pt x="50" y="477"/>
                    <a:pt x="50" y="476"/>
                  </a:cubicBezTo>
                  <a:cubicBezTo>
                    <a:pt x="50" y="473"/>
                    <a:pt x="48" y="472"/>
                    <a:pt x="48" y="471"/>
                  </a:cubicBezTo>
                  <a:cubicBezTo>
                    <a:pt x="48" y="469"/>
                    <a:pt x="46" y="466"/>
                    <a:pt x="45" y="465"/>
                  </a:cubicBezTo>
                  <a:cubicBezTo>
                    <a:pt x="43" y="464"/>
                    <a:pt x="42" y="462"/>
                    <a:pt x="41" y="460"/>
                  </a:cubicBezTo>
                  <a:cubicBezTo>
                    <a:pt x="40" y="458"/>
                    <a:pt x="39" y="457"/>
                    <a:pt x="38" y="456"/>
                  </a:cubicBezTo>
                  <a:cubicBezTo>
                    <a:pt x="36" y="455"/>
                    <a:pt x="36" y="454"/>
                    <a:pt x="34" y="451"/>
                  </a:cubicBezTo>
                  <a:cubicBezTo>
                    <a:pt x="33" y="448"/>
                    <a:pt x="31" y="447"/>
                    <a:pt x="30" y="445"/>
                  </a:cubicBezTo>
                  <a:cubicBezTo>
                    <a:pt x="29" y="443"/>
                    <a:pt x="28" y="440"/>
                    <a:pt x="28" y="439"/>
                  </a:cubicBezTo>
                  <a:cubicBezTo>
                    <a:pt x="29" y="438"/>
                    <a:pt x="28" y="435"/>
                    <a:pt x="27" y="433"/>
                  </a:cubicBezTo>
                  <a:cubicBezTo>
                    <a:pt x="26" y="431"/>
                    <a:pt x="25" y="429"/>
                    <a:pt x="26" y="427"/>
                  </a:cubicBezTo>
                  <a:cubicBezTo>
                    <a:pt x="27" y="425"/>
                    <a:pt x="26" y="423"/>
                    <a:pt x="25" y="421"/>
                  </a:cubicBezTo>
                  <a:cubicBezTo>
                    <a:pt x="24" y="418"/>
                    <a:pt x="23" y="417"/>
                    <a:pt x="24" y="415"/>
                  </a:cubicBezTo>
                  <a:cubicBezTo>
                    <a:pt x="24" y="413"/>
                    <a:pt x="24" y="413"/>
                    <a:pt x="23" y="408"/>
                  </a:cubicBezTo>
                  <a:cubicBezTo>
                    <a:pt x="22" y="405"/>
                    <a:pt x="19" y="398"/>
                    <a:pt x="17" y="396"/>
                  </a:cubicBezTo>
                  <a:cubicBezTo>
                    <a:pt x="16" y="393"/>
                    <a:pt x="18" y="392"/>
                    <a:pt x="18" y="390"/>
                  </a:cubicBezTo>
                  <a:cubicBezTo>
                    <a:pt x="17" y="388"/>
                    <a:pt x="18" y="387"/>
                    <a:pt x="20" y="388"/>
                  </a:cubicBezTo>
                  <a:cubicBezTo>
                    <a:pt x="22" y="388"/>
                    <a:pt x="23" y="387"/>
                    <a:pt x="23" y="386"/>
                  </a:cubicBezTo>
                  <a:cubicBezTo>
                    <a:pt x="24" y="384"/>
                    <a:pt x="24" y="384"/>
                    <a:pt x="23" y="381"/>
                  </a:cubicBezTo>
                  <a:cubicBezTo>
                    <a:pt x="23" y="381"/>
                    <a:pt x="24" y="377"/>
                    <a:pt x="24" y="375"/>
                  </a:cubicBezTo>
                  <a:cubicBezTo>
                    <a:pt x="24" y="373"/>
                    <a:pt x="26" y="374"/>
                    <a:pt x="27" y="372"/>
                  </a:cubicBezTo>
                  <a:cubicBezTo>
                    <a:pt x="28" y="370"/>
                    <a:pt x="29" y="369"/>
                    <a:pt x="31" y="370"/>
                  </a:cubicBezTo>
                  <a:cubicBezTo>
                    <a:pt x="33" y="370"/>
                    <a:pt x="35" y="370"/>
                    <a:pt x="37" y="368"/>
                  </a:cubicBezTo>
                  <a:cubicBezTo>
                    <a:pt x="38" y="365"/>
                    <a:pt x="40" y="365"/>
                    <a:pt x="41" y="367"/>
                  </a:cubicBezTo>
                  <a:cubicBezTo>
                    <a:pt x="43" y="369"/>
                    <a:pt x="43" y="368"/>
                    <a:pt x="47" y="365"/>
                  </a:cubicBezTo>
                  <a:cubicBezTo>
                    <a:pt x="47" y="365"/>
                    <a:pt x="46" y="365"/>
                    <a:pt x="45" y="362"/>
                  </a:cubicBezTo>
                  <a:cubicBezTo>
                    <a:pt x="44" y="360"/>
                    <a:pt x="47" y="355"/>
                    <a:pt x="48" y="352"/>
                  </a:cubicBezTo>
                  <a:cubicBezTo>
                    <a:pt x="49" y="350"/>
                    <a:pt x="49" y="351"/>
                    <a:pt x="49" y="346"/>
                  </a:cubicBezTo>
                  <a:cubicBezTo>
                    <a:pt x="48" y="343"/>
                    <a:pt x="48" y="341"/>
                    <a:pt x="49" y="341"/>
                  </a:cubicBezTo>
                  <a:cubicBezTo>
                    <a:pt x="50" y="341"/>
                    <a:pt x="50" y="341"/>
                    <a:pt x="50" y="339"/>
                  </a:cubicBezTo>
                  <a:cubicBezTo>
                    <a:pt x="49" y="337"/>
                    <a:pt x="47" y="334"/>
                    <a:pt x="47" y="334"/>
                  </a:cubicBezTo>
                  <a:cubicBezTo>
                    <a:pt x="45" y="334"/>
                    <a:pt x="43" y="334"/>
                    <a:pt x="42" y="335"/>
                  </a:cubicBezTo>
                  <a:cubicBezTo>
                    <a:pt x="41" y="335"/>
                    <a:pt x="41" y="335"/>
                    <a:pt x="41" y="335"/>
                  </a:cubicBezTo>
                  <a:cubicBezTo>
                    <a:pt x="42" y="336"/>
                    <a:pt x="41" y="338"/>
                    <a:pt x="41" y="339"/>
                  </a:cubicBezTo>
                  <a:cubicBezTo>
                    <a:pt x="41" y="339"/>
                    <a:pt x="39" y="339"/>
                    <a:pt x="39" y="339"/>
                  </a:cubicBezTo>
                  <a:cubicBezTo>
                    <a:pt x="38" y="336"/>
                    <a:pt x="37" y="336"/>
                    <a:pt x="37" y="335"/>
                  </a:cubicBezTo>
                  <a:cubicBezTo>
                    <a:pt x="37" y="335"/>
                    <a:pt x="37" y="333"/>
                    <a:pt x="37" y="333"/>
                  </a:cubicBezTo>
                  <a:cubicBezTo>
                    <a:pt x="37" y="332"/>
                    <a:pt x="36" y="331"/>
                    <a:pt x="35" y="330"/>
                  </a:cubicBezTo>
                  <a:cubicBezTo>
                    <a:pt x="34" y="329"/>
                    <a:pt x="32" y="327"/>
                    <a:pt x="32" y="326"/>
                  </a:cubicBezTo>
                  <a:cubicBezTo>
                    <a:pt x="32" y="324"/>
                    <a:pt x="30" y="319"/>
                    <a:pt x="30" y="318"/>
                  </a:cubicBezTo>
                  <a:cubicBezTo>
                    <a:pt x="31" y="316"/>
                    <a:pt x="29" y="313"/>
                    <a:pt x="29" y="313"/>
                  </a:cubicBezTo>
                  <a:cubicBezTo>
                    <a:pt x="28" y="315"/>
                    <a:pt x="28" y="316"/>
                    <a:pt x="28" y="315"/>
                  </a:cubicBezTo>
                  <a:cubicBezTo>
                    <a:pt x="27" y="314"/>
                    <a:pt x="26" y="313"/>
                    <a:pt x="26" y="311"/>
                  </a:cubicBezTo>
                  <a:cubicBezTo>
                    <a:pt x="27" y="310"/>
                    <a:pt x="28" y="307"/>
                    <a:pt x="28" y="307"/>
                  </a:cubicBezTo>
                  <a:cubicBezTo>
                    <a:pt x="28" y="303"/>
                    <a:pt x="27" y="290"/>
                    <a:pt x="27" y="290"/>
                  </a:cubicBezTo>
                  <a:cubicBezTo>
                    <a:pt x="25" y="290"/>
                    <a:pt x="24" y="290"/>
                    <a:pt x="24" y="289"/>
                  </a:cubicBezTo>
                  <a:cubicBezTo>
                    <a:pt x="24" y="287"/>
                    <a:pt x="22" y="283"/>
                    <a:pt x="20" y="282"/>
                  </a:cubicBezTo>
                  <a:cubicBezTo>
                    <a:pt x="19" y="280"/>
                    <a:pt x="19" y="277"/>
                    <a:pt x="18" y="276"/>
                  </a:cubicBezTo>
                  <a:cubicBezTo>
                    <a:pt x="17" y="274"/>
                    <a:pt x="17" y="271"/>
                    <a:pt x="17" y="269"/>
                  </a:cubicBezTo>
                  <a:cubicBezTo>
                    <a:pt x="17" y="268"/>
                    <a:pt x="16" y="263"/>
                    <a:pt x="16" y="263"/>
                  </a:cubicBezTo>
                  <a:cubicBezTo>
                    <a:pt x="15" y="261"/>
                    <a:pt x="13" y="257"/>
                    <a:pt x="13" y="257"/>
                  </a:cubicBezTo>
                  <a:cubicBezTo>
                    <a:pt x="9" y="257"/>
                    <a:pt x="9" y="257"/>
                    <a:pt x="9" y="255"/>
                  </a:cubicBezTo>
                  <a:cubicBezTo>
                    <a:pt x="8" y="254"/>
                    <a:pt x="6" y="251"/>
                    <a:pt x="6" y="250"/>
                  </a:cubicBezTo>
                  <a:cubicBezTo>
                    <a:pt x="6" y="249"/>
                    <a:pt x="6" y="247"/>
                    <a:pt x="6" y="246"/>
                  </a:cubicBezTo>
                  <a:cubicBezTo>
                    <a:pt x="6" y="244"/>
                    <a:pt x="5" y="243"/>
                    <a:pt x="4" y="241"/>
                  </a:cubicBezTo>
                  <a:cubicBezTo>
                    <a:pt x="4" y="239"/>
                    <a:pt x="4" y="235"/>
                    <a:pt x="3" y="233"/>
                  </a:cubicBezTo>
                  <a:cubicBezTo>
                    <a:pt x="2" y="231"/>
                    <a:pt x="2" y="228"/>
                    <a:pt x="2" y="227"/>
                  </a:cubicBezTo>
                  <a:cubicBezTo>
                    <a:pt x="1" y="226"/>
                    <a:pt x="1" y="225"/>
                    <a:pt x="1" y="223"/>
                  </a:cubicBezTo>
                  <a:cubicBezTo>
                    <a:pt x="1" y="221"/>
                    <a:pt x="2" y="220"/>
                    <a:pt x="1" y="219"/>
                  </a:cubicBezTo>
                  <a:cubicBezTo>
                    <a:pt x="0" y="218"/>
                    <a:pt x="1" y="216"/>
                    <a:pt x="1" y="216"/>
                  </a:cubicBezTo>
                  <a:cubicBezTo>
                    <a:pt x="1" y="216"/>
                    <a:pt x="2" y="217"/>
                    <a:pt x="1" y="215"/>
                  </a:cubicBezTo>
                  <a:cubicBezTo>
                    <a:pt x="1" y="214"/>
                    <a:pt x="1" y="213"/>
                    <a:pt x="2" y="212"/>
                  </a:cubicBezTo>
                  <a:cubicBezTo>
                    <a:pt x="3" y="210"/>
                    <a:pt x="9" y="200"/>
                    <a:pt x="9" y="200"/>
                  </a:cubicBezTo>
                  <a:cubicBezTo>
                    <a:pt x="10" y="194"/>
                    <a:pt x="11" y="192"/>
                    <a:pt x="11" y="191"/>
                  </a:cubicBezTo>
                  <a:cubicBezTo>
                    <a:pt x="12" y="191"/>
                    <a:pt x="12" y="190"/>
                    <a:pt x="12" y="189"/>
                  </a:cubicBezTo>
                  <a:cubicBezTo>
                    <a:pt x="12" y="187"/>
                    <a:pt x="12" y="186"/>
                    <a:pt x="13" y="185"/>
                  </a:cubicBezTo>
                  <a:cubicBezTo>
                    <a:pt x="13" y="184"/>
                    <a:pt x="14" y="181"/>
                    <a:pt x="14" y="181"/>
                  </a:cubicBezTo>
                  <a:cubicBezTo>
                    <a:pt x="14" y="180"/>
                    <a:pt x="14" y="179"/>
                    <a:pt x="14" y="179"/>
                  </a:cubicBezTo>
                  <a:cubicBezTo>
                    <a:pt x="16" y="177"/>
                    <a:pt x="17" y="176"/>
                    <a:pt x="17" y="176"/>
                  </a:cubicBezTo>
                  <a:cubicBezTo>
                    <a:pt x="17" y="174"/>
                    <a:pt x="17" y="174"/>
                    <a:pt x="18" y="172"/>
                  </a:cubicBezTo>
                  <a:cubicBezTo>
                    <a:pt x="20" y="168"/>
                    <a:pt x="20" y="168"/>
                    <a:pt x="20" y="168"/>
                  </a:cubicBezTo>
                  <a:cubicBezTo>
                    <a:pt x="20" y="168"/>
                    <a:pt x="22" y="162"/>
                    <a:pt x="22" y="161"/>
                  </a:cubicBezTo>
                  <a:cubicBezTo>
                    <a:pt x="22" y="159"/>
                    <a:pt x="26" y="152"/>
                    <a:pt x="28" y="151"/>
                  </a:cubicBezTo>
                  <a:cubicBezTo>
                    <a:pt x="30" y="149"/>
                    <a:pt x="32" y="143"/>
                    <a:pt x="32" y="140"/>
                  </a:cubicBezTo>
                  <a:cubicBezTo>
                    <a:pt x="32" y="140"/>
                    <a:pt x="24" y="149"/>
                    <a:pt x="23" y="150"/>
                  </a:cubicBezTo>
                  <a:cubicBezTo>
                    <a:pt x="23" y="150"/>
                    <a:pt x="21" y="155"/>
                    <a:pt x="20" y="156"/>
                  </a:cubicBezTo>
                  <a:cubicBezTo>
                    <a:pt x="19" y="157"/>
                    <a:pt x="19" y="159"/>
                    <a:pt x="18" y="161"/>
                  </a:cubicBezTo>
                  <a:cubicBezTo>
                    <a:pt x="16" y="165"/>
                    <a:pt x="16" y="165"/>
                    <a:pt x="16" y="165"/>
                  </a:cubicBezTo>
                  <a:cubicBezTo>
                    <a:pt x="16" y="165"/>
                    <a:pt x="14" y="170"/>
                    <a:pt x="12" y="171"/>
                  </a:cubicBezTo>
                  <a:cubicBezTo>
                    <a:pt x="10" y="173"/>
                    <a:pt x="8" y="179"/>
                    <a:pt x="8" y="181"/>
                  </a:cubicBezTo>
                  <a:cubicBezTo>
                    <a:pt x="7" y="184"/>
                    <a:pt x="7" y="186"/>
                    <a:pt x="7" y="186"/>
                  </a:cubicBezTo>
                  <a:cubicBezTo>
                    <a:pt x="7" y="186"/>
                    <a:pt x="5" y="188"/>
                    <a:pt x="4" y="187"/>
                  </a:cubicBezTo>
                  <a:cubicBezTo>
                    <a:pt x="4" y="186"/>
                    <a:pt x="5" y="182"/>
                    <a:pt x="6" y="179"/>
                  </a:cubicBezTo>
                  <a:cubicBezTo>
                    <a:pt x="6" y="179"/>
                    <a:pt x="7" y="177"/>
                    <a:pt x="7" y="175"/>
                  </a:cubicBezTo>
                  <a:cubicBezTo>
                    <a:pt x="6" y="174"/>
                    <a:pt x="12" y="167"/>
                    <a:pt x="14" y="163"/>
                  </a:cubicBezTo>
                  <a:cubicBezTo>
                    <a:pt x="15" y="156"/>
                    <a:pt x="15" y="156"/>
                    <a:pt x="15" y="156"/>
                  </a:cubicBezTo>
                  <a:cubicBezTo>
                    <a:pt x="19" y="155"/>
                    <a:pt x="19" y="155"/>
                    <a:pt x="19" y="155"/>
                  </a:cubicBezTo>
                  <a:cubicBezTo>
                    <a:pt x="19" y="155"/>
                    <a:pt x="21" y="149"/>
                    <a:pt x="22" y="146"/>
                  </a:cubicBezTo>
                  <a:cubicBezTo>
                    <a:pt x="24" y="144"/>
                    <a:pt x="27" y="140"/>
                    <a:pt x="28" y="138"/>
                  </a:cubicBezTo>
                  <a:cubicBezTo>
                    <a:pt x="29" y="136"/>
                    <a:pt x="33" y="131"/>
                    <a:pt x="37" y="124"/>
                  </a:cubicBezTo>
                  <a:cubicBezTo>
                    <a:pt x="37" y="124"/>
                    <a:pt x="38" y="120"/>
                    <a:pt x="38" y="118"/>
                  </a:cubicBezTo>
                  <a:cubicBezTo>
                    <a:pt x="39" y="116"/>
                    <a:pt x="42" y="114"/>
                    <a:pt x="43" y="112"/>
                  </a:cubicBezTo>
                  <a:cubicBezTo>
                    <a:pt x="44" y="110"/>
                    <a:pt x="49" y="107"/>
                    <a:pt x="53" y="104"/>
                  </a:cubicBezTo>
                  <a:cubicBezTo>
                    <a:pt x="52" y="102"/>
                    <a:pt x="52" y="102"/>
                    <a:pt x="52" y="102"/>
                  </a:cubicBezTo>
                  <a:cubicBezTo>
                    <a:pt x="52" y="102"/>
                    <a:pt x="53" y="102"/>
                    <a:pt x="56" y="100"/>
                  </a:cubicBezTo>
                  <a:cubicBezTo>
                    <a:pt x="57" y="97"/>
                    <a:pt x="58" y="97"/>
                    <a:pt x="61" y="95"/>
                  </a:cubicBezTo>
                  <a:cubicBezTo>
                    <a:pt x="62" y="93"/>
                    <a:pt x="67" y="91"/>
                    <a:pt x="67" y="91"/>
                  </a:cubicBezTo>
                  <a:cubicBezTo>
                    <a:pt x="69" y="91"/>
                    <a:pt x="82" y="83"/>
                    <a:pt x="85" y="83"/>
                  </a:cubicBezTo>
                  <a:cubicBezTo>
                    <a:pt x="87" y="82"/>
                    <a:pt x="94" y="77"/>
                    <a:pt x="97" y="74"/>
                  </a:cubicBezTo>
                  <a:cubicBezTo>
                    <a:pt x="100" y="70"/>
                    <a:pt x="99" y="74"/>
                    <a:pt x="98" y="78"/>
                  </a:cubicBezTo>
                  <a:cubicBezTo>
                    <a:pt x="98" y="78"/>
                    <a:pt x="104" y="73"/>
                    <a:pt x="106" y="72"/>
                  </a:cubicBezTo>
                  <a:cubicBezTo>
                    <a:pt x="109" y="71"/>
                    <a:pt x="112" y="65"/>
                    <a:pt x="113" y="63"/>
                  </a:cubicBezTo>
                  <a:cubicBezTo>
                    <a:pt x="114" y="61"/>
                    <a:pt x="134" y="52"/>
                    <a:pt x="137" y="51"/>
                  </a:cubicBezTo>
                  <a:cubicBezTo>
                    <a:pt x="140" y="50"/>
                    <a:pt x="139" y="49"/>
                    <a:pt x="137" y="48"/>
                  </a:cubicBezTo>
                  <a:cubicBezTo>
                    <a:pt x="137" y="48"/>
                    <a:pt x="139" y="48"/>
                    <a:pt x="142" y="47"/>
                  </a:cubicBezTo>
                  <a:cubicBezTo>
                    <a:pt x="144" y="46"/>
                    <a:pt x="151" y="42"/>
                    <a:pt x="155" y="42"/>
                  </a:cubicBezTo>
                  <a:cubicBezTo>
                    <a:pt x="159" y="41"/>
                    <a:pt x="157" y="40"/>
                    <a:pt x="155" y="40"/>
                  </a:cubicBezTo>
                  <a:cubicBezTo>
                    <a:pt x="153" y="39"/>
                    <a:pt x="148" y="41"/>
                    <a:pt x="150" y="40"/>
                  </a:cubicBezTo>
                  <a:cubicBezTo>
                    <a:pt x="152" y="39"/>
                    <a:pt x="157" y="35"/>
                    <a:pt x="159" y="35"/>
                  </a:cubicBezTo>
                  <a:cubicBezTo>
                    <a:pt x="161" y="35"/>
                    <a:pt x="163" y="32"/>
                    <a:pt x="164" y="30"/>
                  </a:cubicBezTo>
                  <a:cubicBezTo>
                    <a:pt x="165" y="28"/>
                    <a:pt x="173" y="26"/>
                    <a:pt x="175" y="25"/>
                  </a:cubicBezTo>
                  <a:cubicBezTo>
                    <a:pt x="175" y="25"/>
                    <a:pt x="173" y="24"/>
                    <a:pt x="171" y="24"/>
                  </a:cubicBezTo>
                  <a:cubicBezTo>
                    <a:pt x="170" y="24"/>
                    <a:pt x="169" y="23"/>
                    <a:pt x="169" y="21"/>
                  </a:cubicBezTo>
                  <a:cubicBezTo>
                    <a:pt x="170" y="19"/>
                    <a:pt x="168" y="19"/>
                    <a:pt x="164" y="15"/>
                  </a:cubicBezTo>
                  <a:cubicBezTo>
                    <a:pt x="164" y="15"/>
                    <a:pt x="164" y="14"/>
                    <a:pt x="166" y="14"/>
                  </a:cubicBezTo>
                  <a:cubicBezTo>
                    <a:pt x="168" y="14"/>
                    <a:pt x="171" y="14"/>
                    <a:pt x="173" y="16"/>
                  </a:cubicBezTo>
                  <a:cubicBezTo>
                    <a:pt x="174" y="17"/>
                    <a:pt x="180" y="14"/>
                    <a:pt x="181" y="12"/>
                  </a:cubicBezTo>
                  <a:cubicBezTo>
                    <a:pt x="183" y="10"/>
                    <a:pt x="191" y="9"/>
                    <a:pt x="194" y="10"/>
                  </a:cubicBezTo>
                  <a:cubicBezTo>
                    <a:pt x="198" y="11"/>
                    <a:pt x="196" y="10"/>
                    <a:pt x="200" y="9"/>
                  </a:cubicBezTo>
                  <a:cubicBezTo>
                    <a:pt x="200" y="9"/>
                    <a:pt x="200" y="12"/>
                    <a:pt x="201" y="13"/>
                  </a:cubicBezTo>
                  <a:cubicBezTo>
                    <a:pt x="202" y="15"/>
                    <a:pt x="206" y="14"/>
                    <a:pt x="208" y="13"/>
                  </a:cubicBezTo>
                  <a:cubicBezTo>
                    <a:pt x="210" y="12"/>
                    <a:pt x="211" y="11"/>
                    <a:pt x="212" y="11"/>
                  </a:cubicBezTo>
                  <a:cubicBezTo>
                    <a:pt x="214" y="10"/>
                    <a:pt x="220" y="10"/>
                    <a:pt x="220" y="10"/>
                  </a:cubicBezTo>
                  <a:cubicBezTo>
                    <a:pt x="219" y="11"/>
                    <a:pt x="220" y="13"/>
                    <a:pt x="218" y="13"/>
                  </a:cubicBezTo>
                  <a:cubicBezTo>
                    <a:pt x="217" y="14"/>
                    <a:pt x="212" y="16"/>
                    <a:pt x="212" y="16"/>
                  </a:cubicBezTo>
                  <a:cubicBezTo>
                    <a:pt x="218" y="16"/>
                    <a:pt x="218" y="16"/>
                    <a:pt x="218" y="16"/>
                  </a:cubicBezTo>
                  <a:cubicBezTo>
                    <a:pt x="221" y="14"/>
                    <a:pt x="222" y="15"/>
                    <a:pt x="224" y="15"/>
                  </a:cubicBezTo>
                  <a:cubicBezTo>
                    <a:pt x="225" y="15"/>
                    <a:pt x="228" y="16"/>
                    <a:pt x="228" y="15"/>
                  </a:cubicBezTo>
                  <a:cubicBezTo>
                    <a:pt x="232" y="18"/>
                    <a:pt x="232" y="18"/>
                    <a:pt x="232" y="20"/>
                  </a:cubicBezTo>
                  <a:cubicBezTo>
                    <a:pt x="232" y="21"/>
                    <a:pt x="231" y="23"/>
                    <a:pt x="229" y="23"/>
                  </a:cubicBezTo>
                  <a:cubicBezTo>
                    <a:pt x="227" y="22"/>
                    <a:pt x="224" y="23"/>
                    <a:pt x="224" y="24"/>
                  </a:cubicBezTo>
                  <a:cubicBezTo>
                    <a:pt x="223" y="24"/>
                    <a:pt x="218" y="28"/>
                    <a:pt x="216" y="29"/>
                  </a:cubicBezTo>
                  <a:cubicBezTo>
                    <a:pt x="213" y="31"/>
                    <a:pt x="211" y="32"/>
                    <a:pt x="210" y="33"/>
                  </a:cubicBezTo>
                  <a:cubicBezTo>
                    <a:pt x="209" y="35"/>
                    <a:pt x="205" y="37"/>
                    <a:pt x="205" y="37"/>
                  </a:cubicBezTo>
                  <a:cubicBezTo>
                    <a:pt x="206" y="37"/>
                    <a:pt x="206" y="37"/>
                    <a:pt x="206" y="37"/>
                  </a:cubicBezTo>
                  <a:cubicBezTo>
                    <a:pt x="208" y="37"/>
                    <a:pt x="208" y="37"/>
                    <a:pt x="210" y="38"/>
                  </a:cubicBezTo>
                  <a:cubicBezTo>
                    <a:pt x="211" y="40"/>
                    <a:pt x="214" y="42"/>
                    <a:pt x="214" y="42"/>
                  </a:cubicBezTo>
                  <a:cubicBezTo>
                    <a:pt x="212" y="47"/>
                    <a:pt x="208" y="52"/>
                    <a:pt x="207" y="55"/>
                  </a:cubicBezTo>
                  <a:cubicBezTo>
                    <a:pt x="207" y="57"/>
                    <a:pt x="205" y="58"/>
                    <a:pt x="205" y="58"/>
                  </a:cubicBezTo>
                  <a:cubicBezTo>
                    <a:pt x="202" y="57"/>
                    <a:pt x="201" y="57"/>
                    <a:pt x="201" y="59"/>
                  </a:cubicBezTo>
                  <a:cubicBezTo>
                    <a:pt x="202" y="61"/>
                    <a:pt x="202" y="61"/>
                    <a:pt x="202" y="61"/>
                  </a:cubicBezTo>
                  <a:cubicBezTo>
                    <a:pt x="205" y="63"/>
                    <a:pt x="212" y="66"/>
                    <a:pt x="212" y="66"/>
                  </a:cubicBezTo>
                  <a:cubicBezTo>
                    <a:pt x="209" y="67"/>
                    <a:pt x="209" y="68"/>
                    <a:pt x="209" y="69"/>
                  </a:cubicBezTo>
                  <a:cubicBezTo>
                    <a:pt x="208" y="69"/>
                    <a:pt x="208" y="72"/>
                    <a:pt x="208" y="72"/>
                  </a:cubicBezTo>
                  <a:cubicBezTo>
                    <a:pt x="211" y="73"/>
                    <a:pt x="215" y="77"/>
                    <a:pt x="212" y="81"/>
                  </a:cubicBezTo>
                  <a:cubicBezTo>
                    <a:pt x="216" y="80"/>
                    <a:pt x="221" y="81"/>
                    <a:pt x="222" y="80"/>
                  </a:cubicBezTo>
                  <a:cubicBezTo>
                    <a:pt x="222" y="79"/>
                    <a:pt x="224" y="78"/>
                    <a:pt x="224" y="78"/>
                  </a:cubicBezTo>
                  <a:cubicBezTo>
                    <a:pt x="224" y="76"/>
                    <a:pt x="224" y="74"/>
                    <a:pt x="224" y="74"/>
                  </a:cubicBezTo>
                  <a:cubicBezTo>
                    <a:pt x="228" y="74"/>
                    <a:pt x="229" y="74"/>
                    <a:pt x="230" y="73"/>
                  </a:cubicBezTo>
                  <a:cubicBezTo>
                    <a:pt x="233" y="72"/>
                    <a:pt x="233" y="74"/>
                    <a:pt x="235" y="73"/>
                  </a:cubicBezTo>
                  <a:cubicBezTo>
                    <a:pt x="236" y="71"/>
                    <a:pt x="239" y="71"/>
                    <a:pt x="240" y="70"/>
                  </a:cubicBezTo>
                  <a:cubicBezTo>
                    <a:pt x="242" y="69"/>
                    <a:pt x="243" y="67"/>
                    <a:pt x="245" y="69"/>
                  </a:cubicBezTo>
                  <a:cubicBezTo>
                    <a:pt x="246" y="71"/>
                    <a:pt x="247" y="74"/>
                    <a:pt x="245" y="73"/>
                  </a:cubicBezTo>
                  <a:cubicBezTo>
                    <a:pt x="244" y="72"/>
                    <a:pt x="240" y="73"/>
                    <a:pt x="239" y="73"/>
                  </a:cubicBezTo>
                  <a:cubicBezTo>
                    <a:pt x="238" y="74"/>
                    <a:pt x="234" y="73"/>
                    <a:pt x="234" y="74"/>
                  </a:cubicBezTo>
                  <a:cubicBezTo>
                    <a:pt x="233" y="75"/>
                    <a:pt x="231" y="80"/>
                    <a:pt x="229" y="79"/>
                  </a:cubicBezTo>
                  <a:cubicBezTo>
                    <a:pt x="228" y="79"/>
                    <a:pt x="226" y="81"/>
                    <a:pt x="226" y="81"/>
                  </a:cubicBezTo>
                  <a:cubicBezTo>
                    <a:pt x="223" y="85"/>
                    <a:pt x="223" y="85"/>
                    <a:pt x="223" y="85"/>
                  </a:cubicBezTo>
                  <a:cubicBezTo>
                    <a:pt x="227" y="84"/>
                    <a:pt x="226" y="84"/>
                    <a:pt x="228" y="85"/>
                  </a:cubicBezTo>
                  <a:cubicBezTo>
                    <a:pt x="230" y="87"/>
                    <a:pt x="233" y="87"/>
                    <a:pt x="235" y="86"/>
                  </a:cubicBezTo>
                  <a:cubicBezTo>
                    <a:pt x="236" y="85"/>
                    <a:pt x="236" y="88"/>
                    <a:pt x="236" y="88"/>
                  </a:cubicBezTo>
                  <a:cubicBezTo>
                    <a:pt x="236" y="88"/>
                    <a:pt x="236" y="89"/>
                    <a:pt x="236" y="91"/>
                  </a:cubicBezTo>
                  <a:cubicBezTo>
                    <a:pt x="235" y="93"/>
                    <a:pt x="233" y="96"/>
                    <a:pt x="231" y="96"/>
                  </a:cubicBezTo>
                  <a:cubicBezTo>
                    <a:pt x="230" y="96"/>
                    <a:pt x="228" y="96"/>
                    <a:pt x="226" y="97"/>
                  </a:cubicBezTo>
                  <a:cubicBezTo>
                    <a:pt x="224" y="98"/>
                    <a:pt x="222" y="97"/>
                    <a:pt x="222" y="96"/>
                  </a:cubicBezTo>
                  <a:cubicBezTo>
                    <a:pt x="222" y="94"/>
                    <a:pt x="218" y="91"/>
                    <a:pt x="217" y="92"/>
                  </a:cubicBezTo>
                  <a:cubicBezTo>
                    <a:pt x="215" y="93"/>
                    <a:pt x="211" y="93"/>
                    <a:pt x="211" y="93"/>
                  </a:cubicBezTo>
                  <a:cubicBezTo>
                    <a:pt x="211" y="93"/>
                    <a:pt x="212" y="90"/>
                    <a:pt x="211" y="93"/>
                  </a:cubicBezTo>
                  <a:cubicBezTo>
                    <a:pt x="210" y="96"/>
                    <a:pt x="207" y="97"/>
                    <a:pt x="207" y="97"/>
                  </a:cubicBezTo>
                  <a:cubicBezTo>
                    <a:pt x="205" y="95"/>
                    <a:pt x="204" y="95"/>
                    <a:pt x="202" y="95"/>
                  </a:cubicBezTo>
                  <a:cubicBezTo>
                    <a:pt x="201" y="96"/>
                    <a:pt x="198" y="95"/>
                    <a:pt x="198" y="95"/>
                  </a:cubicBezTo>
                  <a:cubicBezTo>
                    <a:pt x="198" y="95"/>
                    <a:pt x="194" y="95"/>
                    <a:pt x="192" y="96"/>
                  </a:cubicBezTo>
                  <a:cubicBezTo>
                    <a:pt x="188" y="96"/>
                    <a:pt x="186" y="95"/>
                    <a:pt x="186" y="95"/>
                  </a:cubicBezTo>
                  <a:cubicBezTo>
                    <a:pt x="183" y="97"/>
                    <a:pt x="181" y="100"/>
                    <a:pt x="179" y="99"/>
                  </a:cubicBezTo>
                  <a:cubicBezTo>
                    <a:pt x="178" y="99"/>
                    <a:pt x="174" y="104"/>
                    <a:pt x="174" y="104"/>
                  </a:cubicBezTo>
                  <a:cubicBezTo>
                    <a:pt x="176" y="104"/>
                    <a:pt x="175" y="105"/>
                    <a:pt x="174" y="106"/>
                  </a:cubicBezTo>
                  <a:cubicBezTo>
                    <a:pt x="173" y="107"/>
                    <a:pt x="168" y="110"/>
                    <a:pt x="168" y="110"/>
                  </a:cubicBezTo>
                  <a:cubicBezTo>
                    <a:pt x="172" y="110"/>
                    <a:pt x="173" y="111"/>
                    <a:pt x="173" y="114"/>
                  </a:cubicBezTo>
                  <a:cubicBezTo>
                    <a:pt x="173" y="116"/>
                    <a:pt x="175" y="121"/>
                    <a:pt x="174" y="123"/>
                  </a:cubicBezTo>
                  <a:cubicBezTo>
                    <a:pt x="174" y="125"/>
                    <a:pt x="174" y="127"/>
                    <a:pt x="175" y="128"/>
                  </a:cubicBezTo>
                  <a:cubicBezTo>
                    <a:pt x="177" y="129"/>
                    <a:pt x="180" y="133"/>
                    <a:pt x="180" y="133"/>
                  </a:cubicBezTo>
                  <a:cubicBezTo>
                    <a:pt x="174" y="134"/>
                    <a:pt x="174" y="138"/>
                    <a:pt x="173" y="139"/>
                  </a:cubicBezTo>
                  <a:cubicBezTo>
                    <a:pt x="173" y="140"/>
                    <a:pt x="170" y="143"/>
                    <a:pt x="170" y="144"/>
                  </a:cubicBezTo>
                  <a:cubicBezTo>
                    <a:pt x="171" y="146"/>
                    <a:pt x="169" y="149"/>
                    <a:pt x="171" y="151"/>
                  </a:cubicBezTo>
                  <a:cubicBezTo>
                    <a:pt x="173" y="152"/>
                    <a:pt x="173" y="152"/>
                    <a:pt x="173" y="152"/>
                  </a:cubicBezTo>
                  <a:cubicBezTo>
                    <a:pt x="174" y="152"/>
                    <a:pt x="177" y="149"/>
                    <a:pt x="179" y="150"/>
                  </a:cubicBezTo>
                  <a:cubicBezTo>
                    <a:pt x="178" y="148"/>
                    <a:pt x="178" y="148"/>
                    <a:pt x="179" y="145"/>
                  </a:cubicBezTo>
                  <a:cubicBezTo>
                    <a:pt x="181" y="143"/>
                    <a:pt x="181" y="140"/>
                    <a:pt x="183" y="140"/>
                  </a:cubicBezTo>
                  <a:cubicBezTo>
                    <a:pt x="185" y="140"/>
                    <a:pt x="187" y="139"/>
                    <a:pt x="187" y="139"/>
                  </a:cubicBezTo>
                  <a:cubicBezTo>
                    <a:pt x="191" y="140"/>
                    <a:pt x="195" y="139"/>
                    <a:pt x="195" y="139"/>
                  </a:cubicBezTo>
                  <a:cubicBezTo>
                    <a:pt x="197" y="139"/>
                    <a:pt x="197" y="139"/>
                    <a:pt x="197" y="139"/>
                  </a:cubicBezTo>
                  <a:cubicBezTo>
                    <a:pt x="199" y="134"/>
                    <a:pt x="199" y="135"/>
                    <a:pt x="200" y="132"/>
                  </a:cubicBezTo>
                  <a:cubicBezTo>
                    <a:pt x="201" y="129"/>
                    <a:pt x="202" y="130"/>
                    <a:pt x="201" y="128"/>
                  </a:cubicBezTo>
                  <a:cubicBezTo>
                    <a:pt x="201" y="126"/>
                    <a:pt x="200" y="125"/>
                    <a:pt x="200" y="125"/>
                  </a:cubicBezTo>
                  <a:cubicBezTo>
                    <a:pt x="203" y="126"/>
                    <a:pt x="204" y="126"/>
                    <a:pt x="206" y="126"/>
                  </a:cubicBezTo>
                  <a:cubicBezTo>
                    <a:pt x="207" y="126"/>
                    <a:pt x="208" y="123"/>
                    <a:pt x="208" y="123"/>
                  </a:cubicBezTo>
                  <a:cubicBezTo>
                    <a:pt x="209" y="121"/>
                    <a:pt x="210" y="120"/>
                    <a:pt x="212" y="119"/>
                  </a:cubicBezTo>
                  <a:cubicBezTo>
                    <a:pt x="213" y="118"/>
                    <a:pt x="218" y="115"/>
                    <a:pt x="218" y="115"/>
                  </a:cubicBezTo>
                  <a:cubicBezTo>
                    <a:pt x="218" y="117"/>
                    <a:pt x="220" y="120"/>
                    <a:pt x="222" y="120"/>
                  </a:cubicBezTo>
                  <a:cubicBezTo>
                    <a:pt x="224" y="120"/>
                    <a:pt x="225" y="120"/>
                    <a:pt x="224" y="122"/>
                  </a:cubicBezTo>
                  <a:cubicBezTo>
                    <a:pt x="224" y="123"/>
                    <a:pt x="223" y="126"/>
                    <a:pt x="224" y="128"/>
                  </a:cubicBezTo>
                  <a:cubicBezTo>
                    <a:pt x="225" y="129"/>
                    <a:pt x="227" y="130"/>
                    <a:pt x="227" y="130"/>
                  </a:cubicBezTo>
                  <a:cubicBezTo>
                    <a:pt x="225" y="134"/>
                    <a:pt x="224" y="137"/>
                    <a:pt x="223" y="137"/>
                  </a:cubicBezTo>
                  <a:cubicBezTo>
                    <a:pt x="222" y="137"/>
                    <a:pt x="219" y="138"/>
                    <a:pt x="219" y="138"/>
                  </a:cubicBezTo>
                  <a:cubicBezTo>
                    <a:pt x="223" y="142"/>
                    <a:pt x="223" y="141"/>
                    <a:pt x="225" y="142"/>
                  </a:cubicBezTo>
                  <a:cubicBezTo>
                    <a:pt x="228" y="142"/>
                    <a:pt x="232" y="142"/>
                    <a:pt x="232" y="142"/>
                  </a:cubicBezTo>
                  <a:cubicBezTo>
                    <a:pt x="232" y="142"/>
                    <a:pt x="235" y="140"/>
                    <a:pt x="236" y="139"/>
                  </a:cubicBezTo>
                  <a:cubicBezTo>
                    <a:pt x="238" y="141"/>
                    <a:pt x="237" y="144"/>
                    <a:pt x="236" y="145"/>
                  </a:cubicBezTo>
                  <a:cubicBezTo>
                    <a:pt x="235" y="146"/>
                    <a:pt x="234" y="147"/>
                    <a:pt x="234" y="147"/>
                  </a:cubicBezTo>
                  <a:cubicBezTo>
                    <a:pt x="236" y="149"/>
                    <a:pt x="236" y="149"/>
                    <a:pt x="236" y="149"/>
                  </a:cubicBezTo>
                  <a:cubicBezTo>
                    <a:pt x="234" y="151"/>
                    <a:pt x="233" y="153"/>
                    <a:pt x="234" y="154"/>
                  </a:cubicBezTo>
                  <a:cubicBezTo>
                    <a:pt x="235" y="156"/>
                    <a:pt x="231" y="159"/>
                    <a:pt x="231" y="159"/>
                  </a:cubicBezTo>
                  <a:cubicBezTo>
                    <a:pt x="235" y="162"/>
                    <a:pt x="236" y="165"/>
                    <a:pt x="237" y="168"/>
                  </a:cubicBezTo>
                  <a:cubicBezTo>
                    <a:pt x="239" y="170"/>
                    <a:pt x="241" y="172"/>
                    <a:pt x="241" y="172"/>
                  </a:cubicBezTo>
                  <a:cubicBezTo>
                    <a:pt x="236" y="170"/>
                    <a:pt x="235" y="170"/>
                    <a:pt x="233" y="171"/>
                  </a:cubicBezTo>
                  <a:cubicBezTo>
                    <a:pt x="231" y="171"/>
                    <a:pt x="227" y="170"/>
                    <a:pt x="227" y="170"/>
                  </a:cubicBezTo>
                  <a:cubicBezTo>
                    <a:pt x="227" y="172"/>
                    <a:pt x="229" y="173"/>
                    <a:pt x="231" y="173"/>
                  </a:cubicBezTo>
                  <a:cubicBezTo>
                    <a:pt x="232" y="173"/>
                    <a:pt x="234" y="172"/>
                    <a:pt x="237" y="173"/>
                  </a:cubicBezTo>
                  <a:cubicBezTo>
                    <a:pt x="239" y="173"/>
                    <a:pt x="239" y="174"/>
                    <a:pt x="240" y="176"/>
                  </a:cubicBezTo>
                  <a:cubicBezTo>
                    <a:pt x="241" y="177"/>
                    <a:pt x="241" y="180"/>
                    <a:pt x="240" y="181"/>
                  </a:cubicBezTo>
                  <a:cubicBezTo>
                    <a:pt x="239" y="183"/>
                    <a:pt x="237" y="187"/>
                    <a:pt x="235" y="186"/>
                  </a:cubicBezTo>
                  <a:cubicBezTo>
                    <a:pt x="233" y="184"/>
                    <a:pt x="231" y="183"/>
                    <a:pt x="229" y="184"/>
                  </a:cubicBezTo>
                  <a:cubicBezTo>
                    <a:pt x="227" y="186"/>
                    <a:pt x="223" y="186"/>
                    <a:pt x="222" y="186"/>
                  </a:cubicBezTo>
                  <a:cubicBezTo>
                    <a:pt x="221" y="186"/>
                    <a:pt x="214" y="183"/>
                    <a:pt x="214" y="183"/>
                  </a:cubicBezTo>
                  <a:cubicBezTo>
                    <a:pt x="214" y="183"/>
                    <a:pt x="211" y="179"/>
                    <a:pt x="208" y="179"/>
                  </a:cubicBezTo>
                  <a:cubicBezTo>
                    <a:pt x="205" y="179"/>
                    <a:pt x="203" y="177"/>
                    <a:pt x="203" y="177"/>
                  </a:cubicBezTo>
                  <a:cubicBezTo>
                    <a:pt x="201" y="176"/>
                    <a:pt x="201" y="176"/>
                    <a:pt x="200" y="178"/>
                  </a:cubicBezTo>
                  <a:cubicBezTo>
                    <a:pt x="198" y="180"/>
                    <a:pt x="194" y="180"/>
                    <a:pt x="193" y="179"/>
                  </a:cubicBezTo>
                  <a:cubicBezTo>
                    <a:pt x="192" y="179"/>
                    <a:pt x="188" y="180"/>
                    <a:pt x="188" y="180"/>
                  </a:cubicBezTo>
                  <a:cubicBezTo>
                    <a:pt x="194" y="182"/>
                    <a:pt x="193" y="183"/>
                    <a:pt x="196" y="182"/>
                  </a:cubicBezTo>
                  <a:cubicBezTo>
                    <a:pt x="200" y="182"/>
                    <a:pt x="204" y="182"/>
                    <a:pt x="204" y="184"/>
                  </a:cubicBezTo>
                  <a:cubicBezTo>
                    <a:pt x="204" y="185"/>
                    <a:pt x="202" y="188"/>
                    <a:pt x="201" y="187"/>
                  </a:cubicBezTo>
                  <a:cubicBezTo>
                    <a:pt x="199" y="186"/>
                    <a:pt x="196" y="186"/>
                    <a:pt x="196" y="186"/>
                  </a:cubicBezTo>
                  <a:cubicBezTo>
                    <a:pt x="199" y="188"/>
                    <a:pt x="200" y="190"/>
                    <a:pt x="198" y="191"/>
                  </a:cubicBezTo>
                  <a:cubicBezTo>
                    <a:pt x="197" y="192"/>
                    <a:pt x="196" y="196"/>
                    <a:pt x="196" y="196"/>
                  </a:cubicBezTo>
                  <a:cubicBezTo>
                    <a:pt x="196" y="196"/>
                    <a:pt x="196" y="200"/>
                    <a:pt x="198" y="200"/>
                  </a:cubicBezTo>
                  <a:cubicBezTo>
                    <a:pt x="199" y="200"/>
                    <a:pt x="203" y="204"/>
                    <a:pt x="204" y="204"/>
                  </a:cubicBezTo>
                  <a:cubicBezTo>
                    <a:pt x="205" y="204"/>
                    <a:pt x="205" y="207"/>
                    <a:pt x="206" y="207"/>
                  </a:cubicBezTo>
                  <a:cubicBezTo>
                    <a:pt x="206" y="208"/>
                    <a:pt x="208" y="208"/>
                    <a:pt x="202" y="207"/>
                  </a:cubicBezTo>
                  <a:cubicBezTo>
                    <a:pt x="197" y="206"/>
                    <a:pt x="194" y="204"/>
                    <a:pt x="191" y="206"/>
                  </a:cubicBezTo>
                  <a:cubicBezTo>
                    <a:pt x="189" y="208"/>
                    <a:pt x="186" y="210"/>
                    <a:pt x="186" y="208"/>
                  </a:cubicBezTo>
                  <a:cubicBezTo>
                    <a:pt x="186" y="206"/>
                    <a:pt x="186" y="203"/>
                    <a:pt x="188" y="203"/>
                  </a:cubicBezTo>
                  <a:cubicBezTo>
                    <a:pt x="190" y="203"/>
                    <a:pt x="196" y="203"/>
                    <a:pt x="196" y="203"/>
                  </a:cubicBezTo>
                  <a:cubicBezTo>
                    <a:pt x="194" y="200"/>
                    <a:pt x="190" y="198"/>
                    <a:pt x="187" y="198"/>
                  </a:cubicBezTo>
                  <a:cubicBezTo>
                    <a:pt x="186" y="198"/>
                    <a:pt x="184" y="198"/>
                    <a:pt x="184" y="200"/>
                  </a:cubicBezTo>
                  <a:cubicBezTo>
                    <a:pt x="184" y="200"/>
                    <a:pt x="181" y="200"/>
                    <a:pt x="180" y="200"/>
                  </a:cubicBezTo>
                  <a:cubicBezTo>
                    <a:pt x="179" y="199"/>
                    <a:pt x="177" y="199"/>
                    <a:pt x="176" y="199"/>
                  </a:cubicBezTo>
                  <a:cubicBezTo>
                    <a:pt x="175" y="199"/>
                    <a:pt x="173" y="199"/>
                    <a:pt x="171" y="198"/>
                  </a:cubicBezTo>
                  <a:cubicBezTo>
                    <a:pt x="170" y="198"/>
                    <a:pt x="169" y="199"/>
                    <a:pt x="168" y="200"/>
                  </a:cubicBezTo>
                  <a:cubicBezTo>
                    <a:pt x="168" y="201"/>
                    <a:pt x="167" y="202"/>
                    <a:pt x="165" y="203"/>
                  </a:cubicBezTo>
                  <a:cubicBezTo>
                    <a:pt x="165" y="203"/>
                    <a:pt x="165" y="204"/>
                    <a:pt x="165" y="205"/>
                  </a:cubicBezTo>
                  <a:cubicBezTo>
                    <a:pt x="166" y="207"/>
                    <a:pt x="166" y="208"/>
                    <a:pt x="168" y="207"/>
                  </a:cubicBezTo>
                  <a:cubicBezTo>
                    <a:pt x="167" y="208"/>
                    <a:pt x="166" y="208"/>
                    <a:pt x="165" y="207"/>
                  </a:cubicBezTo>
                  <a:cubicBezTo>
                    <a:pt x="163" y="206"/>
                    <a:pt x="161" y="205"/>
                    <a:pt x="160" y="205"/>
                  </a:cubicBezTo>
                  <a:cubicBezTo>
                    <a:pt x="159" y="206"/>
                    <a:pt x="159" y="205"/>
                    <a:pt x="157" y="204"/>
                  </a:cubicBezTo>
                  <a:cubicBezTo>
                    <a:pt x="156" y="203"/>
                    <a:pt x="156" y="204"/>
                    <a:pt x="155" y="203"/>
                  </a:cubicBezTo>
                  <a:cubicBezTo>
                    <a:pt x="155" y="203"/>
                    <a:pt x="151" y="203"/>
                    <a:pt x="150" y="204"/>
                  </a:cubicBezTo>
                  <a:cubicBezTo>
                    <a:pt x="150" y="204"/>
                    <a:pt x="149" y="206"/>
                    <a:pt x="149" y="206"/>
                  </a:cubicBezTo>
                  <a:cubicBezTo>
                    <a:pt x="149" y="207"/>
                    <a:pt x="147" y="208"/>
                    <a:pt x="146" y="208"/>
                  </a:cubicBezTo>
                  <a:cubicBezTo>
                    <a:pt x="145" y="208"/>
                    <a:pt x="144" y="209"/>
                    <a:pt x="142" y="210"/>
                  </a:cubicBezTo>
                  <a:cubicBezTo>
                    <a:pt x="142" y="210"/>
                    <a:pt x="143" y="207"/>
                    <a:pt x="142" y="206"/>
                  </a:cubicBezTo>
                  <a:cubicBezTo>
                    <a:pt x="142" y="206"/>
                    <a:pt x="141" y="208"/>
                    <a:pt x="141" y="209"/>
                  </a:cubicBezTo>
                  <a:cubicBezTo>
                    <a:pt x="141" y="210"/>
                    <a:pt x="140" y="211"/>
                    <a:pt x="140" y="212"/>
                  </a:cubicBezTo>
                  <a:cubicBezTo>
                    <a:pt x="139" y="213"/>
                    <a:pt x="138" y="212"/>
                    <a:pt x="137" y="214"/>
                  </a:cubicBezTo>
                  <a:cubicBezTo>
                    <a:pt x="135" y="215"/>
                    <a:pt x="135" y="214"/>
                    <a:pt x="134" y="213"/>
                  </a:cubicBezTo>
                  <a:cubicBezTo>
                    <a:pt x="133" y="212"/>
                    <a:pt x="135" y="212"/>
                    <a:pt x="135" y="211"/>
                  </a:cubicBezTo>
                  <a:cubicBezTo>
                    <a:pt x="136" y="210"/>
                    <a:pt x="137" y="208"/>
                    <a:pt x="137" y="208"/>
                  </a:cubicBezTo>
                  <a:cubicBezTo>
                    <a:pt x="137" y="208"/>
                    <a:pt x="138" y="207"/>
                    <a:pt x="140" y="206"/>
                  </a:cubicBezTo>
                  <a:cubicBezTo>
                    <a:pt x="141" y="205"/>
                    <a:pt x="141" y="205"/>
                    <a:pt x="139" y="205"/>
                  </a:cubicBezTo>
                  <a:cubicBezTo>
                    <a:pt x="138" y="205"/>
                    <a:pt x="138" y="205"/>
                    <a:pt x="137" y="206"/>
                  </a:cubicBezTo>
                  <a:cubicBezTo>
                    <a:pt x="137" y="207"/>
                    <a:pt x="137" y="207"/>
                    <a:pt x="136" y="208"/>
                  </a:cubicBezTo>
                  <a:cubicBezTo>
                    <a:pt x="135" y="209"/>
                    <a:pt x="135" y="210"/>
                    <a:pt x="135" y="209"/>
                  </a:cubicBezTo>
                  <a:cubicBezTo>
                    <a:pt x="135" y="209"/>
                    <a:pt x="134" y="208"/>
                    <a:pt x="133" y="206"/>
                  </a:cubicBezTo>
                  <a:cubicBezTo>
                    <a:pt x="133" y="206"/>
                    <a:pt x="134" y="210"/>
                    <a:pt x="134" y="211"/>
                  </a:cubicBezTo>
                  <a:cubicBezTo>
                    <a:pt x="134" y="212"/>
                    <a:pt x="132" y="213"/>
                    <a:pt x="130" y="215"/>
                  </a:cubicBezTo>
                  <a:cubicBezTo>
                    <a:pt x="130" y="215"/>
                    <a:pt x="131" y="215"/>
                    <a:pt x="132" y="216"/>
                  </a:cubicBezTo>
                  <a:cubicBezTo>
                    <a:pt x="132" y="218"/>
                    <a:pt x="131" y="218"/>
                    <a:pt x="129" y="222"/>
                  </a:cubicBezTo>
                  <a:cubicBezTo>
                    <a:pt x="129" y="222"/>
                    <a:pt x="124" y="224"/>
                    <a:pt x="123" y="224"/>
                  </a:cubicBezTo>
                  <a:cubicBezTo>
                    <a:pt x="121" y="225"/>
                    <a:pt x="116" y="225"/>
                    <a:pt x="112" y="225"/>
                  </a:cubicBezTo>
                  <a:cubicBezTo>
                    <a:pt x="108" y="225"/>
                    <a:pt x="104" y="223"/>
                    <a:pt x="101" y="226"/>
                  </a:cubicBezTo>
                  <a:cubicBezTo>
                    <a:pt x="99" y="228"/>
                    <a:pt x="101" y="226"/>
                    <a:pt x="101" y="226"/>
                  </a:cubicBezTo>
                  <a:cubicBezTo>
                    <a:pt x="101" y="226"/>
                    <a:pt x="98" y="228"/>
                    <a:pt x="95" y="230"/>
                  </a:cubicBezTo>
                  <a:cubicBezTo>
                    <a:pt x="95" y="230"/>
                    <a:pt x="94" y="232"/>
                    <a:pt x="93" y="234"/>
                  </a:cubicBezTo>
                  <a:cubicBezTo>
                    <a:pt x="93" y="235"/>
                    <a:pt x="90" y="244"/>
                    <a:pt x="88" y="249"/>
                  </a:cubicBezTo>
                  <a:cubicBezTo>
                    <a:pt x="87" y="254"/>
                    <a:pt x="86" y="251"/>
                    <a:pt x="85" y="254"/>
                  </a:cubicBezTo>
                  <a:cubicBezTo>
                    <a:pt x="84" y="256"/>
                    <a:pt x="83" y="257"/>
                    <a:pt x="81" y="257"/>
                  </a:cubicBezTo>
                  <a:cubicBezTo>
                    <a:pt x="78" y="257"/>
                    <a:pt x="77" y="254"/>
                    <a:pt x="80" y="250"/>
                  </a:cubicBezTo>
                  <a:cubicBezTo>
                    <a:pt x="80" y="250"/>
                    <a:pt x="82" y="240"/>
                    <a:pt x="82" y="240"/>
                  </a:cubicBezTo>
                  <a:cubicBezTo>
                    <a:pt x="82" y="239"/>
                    <a:pt x="85" y="236"/>
                    <a:pt x="86" y="234"/>
                  </a:cubicBezTo>
                  <a:cubicBezTo>
                    <a:pt x="86" y="233"/>
                    <a:pt x="86" y="228"/>
                    <a:pt x="85" y="227"/>
                  </a:cubicBezTo>
                  <a:cubicBezTo>
                    <a:pt x="84" y="226"/>
                    <a:pt x="80" y="224"/>
                    <a:pt x="80" y="219"/>
                  </a:cubicBezTo>
                  <a:cubicBezTo>
                    <a:pt x="79" y="214"/>
                    <a:pt x="78" y="218"/>
                    <a:pt x="74" y="216"/>
                  </a:cubicBezTo>
                  <a:cubicBezTo>
                    <a:pt x="71" y="214"/>
                    <a:pt x="72" y="217"/>
                    <a:pt x="70" y="213"/>
                  </a:cubicBezTo>
                  <a:cubicBezTo>
                    <a:pt x="68" y="210"/>
                    <a:pt x="67" y="215"/>
                    <a:pt x="67" y="215"/>
                  </a:cubicBezTo>
                  <a:cubicBezTo>
                    <a:pt x="67" y="215"/>
                    <a:pt x="63" y="211"/>
                    <a:pt x="62" y="208"/>
                  </a:cubicBezTo>
                  <a:cubicBezTo>
                    <a:pt x="62" y="204"/>
                    <a:pt x="60" y="206"/>
                    <a:pt x="60" y="206"/>
                  </a:cubicBezTo>
                  <a:cubicBezTo>
                    <a:pt x="60" y="206"/>
                    <a:pt x="53" y="200"/>
                    <a:pt x="54" y="202"/>
                  </a:cubicBezTo>
                  <a:cubicBezTo>
                    <a:pt x="56" y="203"/>
                    <a:pt x="49" y="203"/>
                    <a:pt x="46" y="201"/>
                  </a:cubicBezTo>
                  <a:cubicBezTo>
                    <a:pt x="43" y="200"/>
                    <a:pt x="43" y="202"/>
                    <a:pt x="41" y="204"/>
                  </a:cubicBezTo>
                  <a:cubicBezTo>
                    <a:pt x="40" y="206"/>
                    <a:pt x="39" y="208"/>
                    <a:pt x="37" y="210"/>
                  </a:cubicBezTo>
                  <a:cubicBezTo>
                    <a:pt x="37" y="210"/>
                    <a:pt x="33" y="213"/>
                    <a:pt x="32" y="213"/>
                  </a:cubicBezTo>
                  <a:cubicBezTo>
                    <a:pt x="30" y="214"/>
                    <a:pt x="30" y="214"/>
                    <a:pt x="30" y="216"/>
                  </a:cubicBezTo>
                  <a:cubicBezTo>
                    <a:pt x="30" y="216"/>
                    <a:pt x="27" y="218"/>
                    <a:pt x="27" y="220"/>
                  </a:cubicBezTo>
                  <a:cubicBezTo>
                    <a:pt x="27" y="222"/>
                    <a:pt x="26" y="223"/>
                    <a:pt x="23" y="226"/>
                  </a:cubicBezTo>
                  <a:cubicBezTo>
                    <a:pt x="23" y="226"/>
                    <a:pt x="22" y="229"/>
                    <a:pt x="22" y="232"/>
                  </a:cubicBezTo>
                  <a:cubicBezTo>
                    <a:pt x="21" y="235"/>
                    <a:pt x="22" y="235"/>
                    <a:pt x="19" y="238"/>
                  </a:cubicBezTo>
                  <a:cubicBezTo>
                    <a:pt x="19" y="240"/>
                    <a:pt x="19" y="241"/>
                    <a:pt x="19" y="243"/>
                  </a:cubicBezTo>
                  <a:cubicBezTo>
                    <a:pt x="19" y="246"/>
                    <a:pt x="20" y="246"/>
                    <a:pt x="20" y="250"/>
                  </a:cubicBezTo>
                  <a:cubicBezTo>
                    <a:pt x="20" y="250"/>
                    <a:pt x="23" y="252"/>
                    <a:pt x="26" y="253"/>
                  </a:cubicBezTo>
                  <a:cubicBezTo>
                    <a:pt x="29" y="253"/>
                    <a:pt x="29" y="254"/>
                    <a:pt x="29" y="257"/>
                  </a:cubicBezTo>
                  <a:cubicBezTo>
                    <a:pt x="29" y="260"/>
                    <a:pt x="29" y="257"/>
                    <a:pt x="29" y="257"/>
                  </a:cubicBezTo>
                  <a:cubicBezTo>
                    <a:pt x="29" y="257"/>
                    <a:pt x="32" y="258"/>
                    <a:pt x="34" y="254"/>
                  </a:cubicBezTo>
                  <a:cubicBezTo>
                    <a:pt x="34" y="254"/>
                    <a:pt x="37" y="252"/>
                    <a:pt x="38" y="251"/>
                  </a:cubicBezTo>
                  <a:cubicBezTo>
                    <a:pt x="39" y="249"/>
                    <a:pt x="39" y="249"/>
                    <a:pt x="41" y="250"/>
                  </a:cubicBezTo>
                  <a:cubicBezTo>
                    <a:pt x="44" y="250"/>
                    <a:pt x="43" y="251"/>
                    <a:pt x="46" y="252"/>
                  </a:cubicBezTo>
                  <a:cubicBezTo>
                    <a:pt x="49" y="253"/>
                    <a:pt x="48" y="254"/>
                    <a:pt x="49" y="256"/>
                  </a:cubicBezTo>
                  <a:cubicBezTo>
                    <a:pt x="50" y="258"/>
                    <a:pt x="50" y="258"/>
                    <a:pt x="48" y="259"/>
                  </a:cubicBezTo>
                  <a:cubicBezTo>
                    <a:pt x="47" y="261"/>
                    <a:pt x="46" y="260"/>
                    <a:pt x="44" y="262"/>
                  </a:cubicBezTo>
                  <a:cubicBezTo>
                    <a:pt x="43" y="262"/>
                    <a:pt x="41" y="265"/>
                    <a:pt x="41" y="266"/>
                  </a:cubicBezTo>
                  <a:cubicBezTo>
                    <a:pt x="40" y="267"/>
                    <a:pt x="40" y="269"/>
                    <a:pt x="39" y="269"/>
                  </a:cubicBezTo>
                  <a:cubicBezTo>
                    <a:pt x="39" y="269"/>
                    <a:pt x="38" y="267"/>
                    <a:pt x="38" y="266"/>
                  </a:cubicBezTo>
                  <a:cubicBezTo>
                    <a:pt x="38" y="266"/>
                    <a:pt x="37" y="268"/>
                    <a:pt x="36" y="269"/>
                  </a:cubicBezTo>
                  <a:cubicBezTo>
                    <a:pt x="35" y="270"/>
                    <a:pt x="35" y="271"/>
                    <a:pt x="34" y="273"/>
                  </a:cubicBezTo>
                  <a:cubicBezTo>
                    <a:pt x="34" y="273"/>
                    <a:pt x="34" y="273"/>
                    <a:pt x="34" y="273"/>
                  </a:cubicBezTo>
                  <a:cubicBezTo>
                    <a:pt x="33" y="274"/>
                    <a:pt x="33" y="275"/>
                    <a:pt x="30" y="276"/>
                  </a:cubicBezTo>
                  <a:cubicBezTo>
                    <a:pt x="30" y="276"/>
                    <a:pt x="31" y="277"/>
                    <a:pt x="31" y="278"/>
                  </a:cubicBezTo>
                  <a:cubicBezTo>
                    <a:pt x="31" y="279"/>
                    <a:pt x="33" y="280"/>
                    <a:pt x="36" y="282"/>
                  </a:cubicBezTo>
                  <a:cubicBezTo>
                    <a:pt x="38" y="283"/>
                    <a:pt x="38" y="283"/>
                    <a:pt x="38" y="284"/>
                  </a:cubicBezTo>
                  <a:cubicBezTo>
                    <a:pt x="38" y="285"/>
                    <a:pt x="40" y="285"/>
                    <a:pt x="41" y="286"/>
                  </a:cubicBezTo>
                  <a:cubicBezTo>
                    <a:pt x="43" y="287"/>
                    <a:pt x="44" y="289"/>
                    <a:pt x="44" y="290"/>
                  </a:cubicBezTo>
                  <a:cubicBezTo>
                    <a:pt x="43" y="292"/>
                    <a:pt x="44" y="293"/>
                    <a:pt x="45" y="294"/>
                  </a:cubicBezTo>
                  <a:cubicBezTo>
                    <a:pt x="46" y="295"/>
                    <a:pt x="46" y="295"/>
                    <a:pt x="45" y="297"/>
                  </a:cubicBezTo>
                  <a:cubicBezTo>
                    <a:pt x="44" y="297"/>
                    <a:pt x="45" y="298"/>
                    <a:pt x="43" y="300"/>
                  </a:cubicBezTo>
                  <a:cubicBezTo>
                    <a:pt x="43" y="300"/>
                    <a:pt x="42" y="303"/>
                    <a:pt x="40" y="305"/>
                  </a:cubicBezTo>
                  <a:cubicBezTo>
                    <a:pt x="39" y="306"/>
                    <a:pt x="38" y="308"/>
                    <a:pt x="37" y="309"/>
                  </a:cubicBezTo>
                  <a:cubicBezTo>
                    <a:pt x="36" y="311"/>
                    <a:pt x="37" y="311"/>
                    <a:pt x="35" y="313"/>
                  </a:cubicBezTo>
                  <a:cubicBezTo>
                    <a:pt x="35" y="313"/>
                    <a:pt x="35" y="315"/>
                    <a:pt x="35" y="317"/>
                  </a:cubicBezTo>
                  <a:cubicBezTo>
                    <a:pt x="35" y="318"/>
                    <a:pt x="35" y="318"/>
                    <a:pt x="36" y="320"/>
                  </a:cubicBezTo>
                  <a:cubicBezTo>
                    <a:pt x="37" y="322"/>
                    <a:pt x="37" y="324"/>
                    <a:pt x="38" y="326"/>
                  </a:cubicBezTo>
                  <a:cubicBezTo>
                    <a:pt x="39" y="328"/>
                    <a:pt x="38" y="329"/>
                    <a:pt x="39" y="329"/>
                  </a:cubicBezTo>
                  <a:cubicBezTo>
                    <a:pt x="40" y="329"/>
                    <a:pt x="43" y="331"/>
                    <a:pt x="46" y="331"/>
                  </a:cubicBezTo>
                  <a:cubicBezTo>
                    <a:pt x="50" y="332"/>
                    <a:pt x="49" y="332"/>
                    <a:pt x="50" y="334"/>
                  </a:cubicBezTo>
                  <a:cubicBezTo>
                    <a:pt x="50" y="336"/>
                    <a:pt x="50" y="338"/>
                    <a:pt x="53" y="341"/>
                  </a:cubicBezTo>
                  <a:cubicBezTo>
                    <a:pt x="55" y="342"/>
                    <a:pt x="59" y="343"/>
                    <a:pt x="59" y="342"/>
                  </a:cubicBezTo>
                  <a:cubicBezTo>
                    <a:pt x="60" y="342"/>
                    <a:pt x="63" y="341"/>
                    <a:pt x="63" y="341"/>
                  </a:cubicBezTo>
                  <a:cubicBezTo>
                    <a:pt x="64" y="337"/>
                    <a:pt x="63" y="337"/>
                    <a:pt x="65" y="338"/>
                  </a:cubicBezTo>
                  <a:cubicBezTo>
                    <a:pt x="68" y="338"/>
                    <a:pt x="72" y="341"/>
                    <a:pt x="75" y="339"/>
                  </a:cubicBezTo>
                  <a:cubicBezTo>
                    <a:pt x="78" y="338"/>
                    <a:pt x="81" y="340"/>
                    <a:pt x="84" y="339"/>
                  </a:cubicBezTo>
                  <a:cubicBezTo>
                    <a:pt x="86" y="338"/>
                    <a:pt x="86" y="339"/>
                    <a:pt x="86" y="339"/>
                  </a:cubicBezTo>
                  <a:cubicBezTo>
                    <a:pt x="87" y="340"/>
                    <a:pt x="86" y="339"/>
                    <a:pt x="85" y="340"/>
                  </a:cubicBezTo>
                  <a:cubicBezTo>
                    <a:pt x="84" y="341"/>
                    <a:pt x="79" y="346"/>
                    <a:pt x="79" y="347"/>
                  </a:cubicBezTo>
                  <a:cubicBezTo>
                    <a:pt x="79" y="347"/>
                    <a:pt x="79" y="349"/>
                    <a:pt x="79" y="350"/>
                  </a:cubicBezTo>
                  <a:cubicBezTo>
                    <a:pt x="82" y="351"/>
                    <a:pt x="83" y="351"/>
                    <a:pt x="84" y="351"/>
                  </a:cubicBezTo>
                  <a:cubicBezTo>
                    <a:pt x="85" y="350"/>
                    <a:pt x="85" y="350"/>
                    <a:pt x="86" y="350"/>
                  </a:cubicBezTo>
                  <a:cubicBezTo>
                    <a:pt x="87" y="349"/>
                    <a:pt x="88" y="349"/>
                    <a:pt x="88" y="347"/>
                  </a:cubicBezTo>
                  <a:cubicBezTo>
                    <a:pt x="89" y="347"/>
                    <a:pt x="90" y="349"/>
                    <a:pt x="90" y="349"/>
                  </a:cubicBezTo>
                  <a:cubicBezTo>
                    <a:pt x="91" y="350"/>
                    <a:pt x="92" y="353"/>
                    <a:pt x="93" y="354"/>
                  </a:cubicBezTo>
                  <a:cubicBezTo>
                    <a:pt x="94" y="355"/>
                    <a:pt x="94" y="356"/>
                    <a:pt x="95" y="357"/>
                  </a:cubicBezTo>
                  <a:cubicBezTo>
                    <a:pt x="98" y="358"/>
                    <a:pt x="99" y="358"/>
                    <a:pt x="100" y="359"/>
                  </a:cubicBezTo>
                  <a:cubicBezTo>
                    <a:pt x="102" y="361"/>
                    <a:pt x="103" y="360"/>
                    <a:pt x="104" y="361"/>
                  </a:cubicBezTo>
                  <a:cubicBezTo>
                    <a:pt x="105" y="362"/>
                    <a:pt x="107" y="365"/>
                    <a:pt x="107" y="366"/>
                  </a:cubicBezTo>
                  <a:cubicBezTo>
                    <a:pt x="109" y="366"/>
                    <a:pt x="111" y="367"/>
                    <a:pt x="113" y="368"/>
                  </a:cubicBezTo>
                  <a:cubicBezTo>
                    <a:pt x="115" y="369"/>
                    <a:pt x="115" y="370"/>
                    <a:pt x="117" y="370"/>
                  </a:cubicBezTo>
                  <a:cubicBezTo>
                    <a:pt x="118" y="371"/>
                    <a:pt x="119" y="370"/>
                    <a:pt x="119" y="371"/>
                  </a:cubicBezTo>
                  <a:cubicBezTo>
                    <a:pt x="119" y="372"/>
                    <a:pt x="119" y="374"/>
                    <a:pt x="120" y="374"/>
                  </a:cubicBezTo>
                  <a:cubicBezTo>
                    <a:pt x="121" y="374"/>
                    <a:pt x="125" y="379"/>
                    <a:pt x="125" y="379"/>
                  </a:cubicBezTo>
                  <a:cubicBezTo>
                    <a:pt x="123" y="380"/>
                    <a:pt x="123" y="382"/>
                    <a:pt x="123" y="383"/>
                  </a:cubicBezTo>
                  <a:cubicBezTo>
                    <a:pt x="123" y="384"/>
                    <a:pt x="125" y="384"/>
                    <a:pt x="126" y="385"/>
                  </a:cubicBezTo>
                  <a:cubicBezTo>
                    <a:pt x="126" y="385"/>
                    <a:pt x="128" y="386"/>
                    <a:pt x="129" y="387"/>
                  </a:cubicBezTo>
                  <a:cubicBezTo>
                    <a:pt x="129" y="389"/>
                    <a:pt x="130" y="390"/>
                    <a:pt x="131" y="392"/>
                  </a:cubicBezTo>
                  <a:cubicBezTo>
                    <a:pt x="132" y="393"/>
                    <a:pt x="134" y="395"/>
                    <a:pt x="133" y="398"/>
                  </a:cubicBezTo>
                  <a:cubicBezTo>
                    <a:pt x="132" y="400"/>
                    <a:pt x="136" y="404"/>
                    <a:pt x="136" y="404"/>
                  </a:cubicBezTo>
                  <a:cubicBezTo>
                    <a:pt x="137" y="404"/>
                    <a:pt x="139" y="404"/>
                    <a:pt x="141" y="405"/>
                  </a:cubicBezTo>
                  <a:cubicBezTo>
                    <a:pt x="143" y="406"/>
                    <a:pt x="145" y="407"/>
                    <a:pt x="147" y="407"/>
                  </a:cubicBezTo>
                  <a:cubicBezTo>
                    <a:pt x="148" y="408"/>
                    <a:pt x="150" y="408"/>
                    <a:pt x="151" y="411"/>
                  </a:cubicBezTo>
                  <a:cubicBezTo>
                    <a:pt x="156" y="414"/>
                    <a:pt x="157" y="416"/>
                    <a:pt x="157" y="418"/>
                  </a:cubicBezTo>
                  <a:cubicBezTo>
                    <a:pt x="160" y="421"/>
                    <a:pt x="160" y="421"/>
                    <a:pt x="161" y="422"/>
                  </a:cubicBezTo>
                  <a:cubicBezTo>
                    <a:pt x="162" y="423"/>
                    <a:pt x="165" y="425"/>
                    <a:pt x="165" y="427"/>
                  </a:cubicBezTo>
                  <a:cubicBezTo>
                    <a:pt x="165" y="430"/>
                    <a:pt x="165" y="431"/>
                    <a:pt x="165" y="433"/>
                  </a:cubicBezTo>
                  <a:cubicBezTo>
                    <a:pt x="166" y="435"/>
                    <a:pt x="169" y="436"/>
                    <a:pt x="166" y="437"/>
                  </a:cubicBezTo>
                  <a:cubicBezTo>
                    <a:pt x="164" y="438"/>
                    <a:pt x="159" y="441"/>
                    <a:pt x="159" y="441"/>
                  </a:cubicBezTo>
                  <a:cubicBezTo>
                    <a:pt x="154" y="443"/>
                    <a:pt x="157" y="444"/>
                    <a:pt x="157" y="445"/>
                  </a:cubicBezTo>
                  <a:cubicBezTo>
                    <a:pt x="157" y="446"/>
                    <a:pt x="156" y="446"/>
                    <a:pt x="157" y="448"/>
                  </a:cubicBezTo>
                  <a:cubicBezTo>
                    <a:pt x="159" y="446"/>
                    <a:pt x="158" y="449"/>
                    <a:pt x="160" y="445"/>
                  </a:cubicBezTo>
                  <a:cubicBezTo>
                    <a:pt x="162" y="441"/>
                    <a:pt x="164" y="444"/>
                    <a:pt x="165" y="445"/>
                  </a:cubicBezTo>
                  <a:cubicBezTo>
                    <a:pt x="166" y="446"/>
                    <a:pt x="170" y="449"/>
                    <a:pt x="171" y="449"/>
                  </a:cubicBezTo>
                  <a:cubicBezTo>
                    <a:pt x="171" y="449"/>
                    <a:pt x="166" y="453"/>
                    <a:pt x="164" y="452"/>
                  </a:cubicBezTo>
                  <a:cubicBezTo>
                    <a:pt x="161" y="452"/>
                    <a:pt x="159" y="451"/>
                    <a:pt x="159" y="451"/>
                  </a:cubicBezTo>
                  <a:cubicBezTo>
                    <a:pt x="159" y="453"/>
                    <a:pt x="160" y="454"/>
                    <a:pt x="162" y="454"/>
                  </a:cubicBezTo>
                  <a:cubicBezTo>
                    <a:pt x="163" y="455"/>
                    <a:pt x="164" y="455"/>
                    <a:pt x="166" y="454"/>
                  </a:cubicBezTo>
                  <a:cubicBezTo>
                    <a:pt x="168" y="453"/>
                    <a:pt x="170" y="451"/>
                    <a:pt x="173" y="451"/>
                  </a:cubicBezTo>
                  <a:cubicBezTo>
                    <a:pt x="175" y="452"/>
                    <a:pt x="177" y="452"/>
                    <a:pt x="180" y="455"/>
                  </a:cubicBezTo>
                  <a:cubicBezTo>
                    <a:pt x="183" y="457"/>
                    <a:pt x="188" y="461"/>
                    <a:pt x="190" y="463"/>
                  </a:cubicBezTo>
                  <a:cubicBezTo>
                    <a:pt x="192" y="465"/>
                    <a:pt x="192" y="466"/>
                    <a:pt x="196" y="467"/>
                  </a:cubicBezTo>
                  <a:cubicBezTo>
                    <a:pt x="199" y="468"/>
                    <a:pt x="202" y="469"/>
                    <a:pt x="204" y="471"/>
                  </a:cubicBezTo>
                  <a:cubicBezTo>
                    <a:pt x="206" y="473"/>
                    <a:pt x="207" y="473"/>
                    <a:pt x="209" y="473"/>
                  </a:cubicBezTo>
                  <a:cubicBezTo>
                    <a:pt x="211" y="473"/>
                    <a:pt x="212" y="475"/>
                    <a:pt x="214" y="476"/>
                  </a:cubicBezTo>
                  <a:cubicBezTo>
                    <a:pt x="216" y="478"/>
                    <a:pt x="220" y="483"/>
                    <a:pt x="221" y="485"/>
                  </a:cubicBezTo>
                  <a:cubicBezTo>
                    <a:pt x="223" y="486"/>
                    <a:pt x="223" y="487"/>
                    <a:pt x="225" y="487"/>
                  </a:cubicBezTo>
                  <a:cubicBezTo>
                    <a:pt x="227" y="487"/>
                    <a:pt x="230" y="489"/>
                    <a:pt x="231" y="489"/>
                  </a:cubicBezTo>
                  <a:cubicBezTo>
                    <a:pt x="231" y="489"/>
                    <a:pt x="233" y="493"/>
                    <a:pt x="231" y="497"/>
                  </a:cubicBezTo>
                  <a:cubicBezTo>
                    <a:pt x="228" y="502"/>
                    <a:pt x="226" y="505"/>
                    <a:pt x="226" y="505"/>
                  </a:cubicBezTo>
                  <a:cubicBezTo>
                    <a:pt x="226" y="506"/>
                    <a:pt x="220" y="509"/>
                    <a:pt x="218" y="509"/>
                  </a:cubicBezTo>
                  <a:cubicBezTo>
                    <a:pt x="215" y="509"/>
                    <a:pt x="214" y="510"/>
                    <a:pt x="212" y="511"/>
                  </a:cubicBezTo>
                  <a:cubicBezTo>
                    <a:pt x="210" y="512"/>
                    <a:pt x="209" y="512"/>
                    <a:pt x="209" y="513"/>
                  </a:cubicBezTo>
                  <a:cubicBezTo>
                    <a:pt x="208" y="514"/>
                    <a:pt x="204" y="516"/>
                    <a:pt x="201" y="517"/>
                  </a:cubicBezTo>
                  <a:cubicBezTo>
                    <a:pt x="201" y="517"/>
                    <a:pt x="200" y="519"/>
                    <a:pt x="199" y="520"/>
                  </a:cubicBezTo>
                  <a:cubicBezTo>
                    <a:pt x="199" y="521"/>
                    <a:pt x="199" y="521"/>
                    <a:pt x="198" y="522"/>
                  </a:cubicBezTo>
                  <a:cubicBezTo>
                    <a:pt x="198" y="524"/>
                    <a:pt x="198" y="524"/>
                    <a:pt x="197" y="526"/>
                  </a:cubicBezTo>
                  <a:cubicBezTo>
                    <a:pt x="196" y="527"/>
                    <a:pt x="194" y="529"/>
                    <a:pt x="194" y="531"/>
                  </a:cubicBezTo>
                  <a:cubicBezTo>
                    <a:pt x="194" y="531"/>
                    <a:pt x="193" y="532"/>
                    <a:pt x="191" y="534"/>
                  </a:cubicBezTo>
                  <a:cubicBezTo>
                    <a:pt x="189" y="534"/>
                    <a:pt x="187" y="537"/>
                    <a:pt x="185" y="538"/>
                  </a:cubicBezTo>
                  <a:cubicBezTo>
                    <a:pt x="184" y="539"/>
                    <a:pt x="184" y="539"/>
                    <a:pt x="183" y="541"/>
                  </a:cubicBezTo>
                  <a:cubicBezTo>
                    <a:pt x="181" y="541"/>
                    <a:pt x="181" y="541"/>
                    <a:pt x="180" y="543"/>
                  </a:cubicBezTo>
                  <a:cubicBezTo>
                    <a:pt x="178" y="543"/>
                    <a:pt x="175" y="543"/>
                    <a:pt x="174" y="544"/>
                  </a:cubicBezTo>
                  <a:cubicBezTo>
                    <a:pt x="174" y="544"/>
                    <a:pt x="171" y="544"/>
                    <a:pt x="170" y="543"/>
                  </a:cubicBezTo>
                  <a:cubicBezTo>
                    <a:pt x="170" y="542"/>
                    <a:pt x="168" y="542"/>
                    <a:pt x="167" y="542"/>
                  </a:cubicBezTo>
                  <a:cubicBezTo>
                    <a:pt x="165" y="542"/>
                    <a:pt x="164" y="542"/>
                    <a:pt x="162" y="541"/>
                  </a:cubicBezTo>
                  <a:cubicBezTo>
                    <a:pt x="162" y="541"/>
                    <a:pt x="159" y="541"/>
                    <a:pt x="159" y="541"/>
                  </a:cubicBezTo>
                  <a:cubicBezTo>
                    <a:pt x="158" y="541"/>
                    <a:pt x="155" y="541"/>
                    <a:pt x="155" y="541"/>
                  </a:cubicBezTo>
                  <a:cubicBezTo>
                    <a:pt x="154" y="541"/>
                    <a:pt x="152" y="541"/>
                    <a:pt x="151" y="542"/>
                  </a:cubicBezTo>
                  <a:cubicBezTo>
                    <a:pt x="149" y="542"/>
                    <a:pt x="148" y="542"/>
                    <a:pt x="145" y="542"/>
                  </a:cubicBezTo>
                  <a:cubicBezTo>
                    <a:pt x="145" y="543"/>
                    <a:pt x="144" y="543"/>
                    <a:pt x="143" y="543"/>
                  </a:cubicBezTo>
                  <a:cubicBezTo>
                    <a:pt x="142" y="543"/>
                    <a:pt x="141" y="543"/>
                    <a:pt x="141" y="544"/>
                  </a:cubicBezTo>
                  <a:cubicBezTo>
                    <a:pt x="140" y="545"/>
                    <a:pt x="140" y="547"/>
                    <a:pt x="140" y="548"/>
                  </a:cubicBezTo>
                  <a:cubicBezTo>
                    <a:pt x="140" y="549"/>
                    <a:pt x="140" y="548"/>
                    <a:pt x="139" y="550"/>
                  </a:cubicBezTo>
                  <a:cubicBezTo>
                    <a:pt x="135" y="551"/>
                    <a:pt x="135" y="551"/>
                    <a:pt x="135" y="551"/>
                  </a:cubicBezTo>
                  <a:cubicBezTo>
                    <a:pt x="134" y="551"/>
                    <a:pt x="132" y="551"/>
                    <a:pt x="131" y="552"/>
                  </a:cubicBezTo>
                  <a:cubicBezTo>
                    <a:pt x="130" y="553"/>
                    <a:pt x="128" y="553"/>
                    <a:pt x="127" y="553"/>
                  </a:cubicBezTo>
                  <a:cubicBezTo>
                    <a:pt x="126" y="553"/>
                    <a:pt x="125" y="553"/>
                    <a:pt x="124" y="554"/>
                  </a:cubicBezTo>
                  <a:cubicBezTo>
                    <a:pt x="123" y="554"/>
                    <a:pt x="122" y="555"/>
                    <a:pt x="121" y="555"/>
                  </a:cubicBezTo>
                  <a:cubicBezTo>
                    <a:pt x="121" y="555"/>
                    <a:pt x="119" y="556"/>
                    <a:pt x="118" y="556"/>
                  </a:cubicBezTo>
                  <a:cubicBezTo>
                    <a:pt x="116" y="556"/>
                    <a:pt x="113" y="556"/>
                    <a:pt x="111" y="557"/>
                  </a:cubicBezTo>
                  <a:cubicBezTo>
                    <a:pt x="109" y="557"/>
                    <a:pt x="106" y="555"/>
                    <a:pt x="105" y="554"/>
                  </a:cubicBezTo>
                  <a:cubicBezTo>
                    <a:pt x="105" y="554"/>
                    <a:pt x="102" y="552"/>
                    <a:pt x="102" y="552"/>
                  </a:cubicBezTo>
                  <a:cubicBezTo>
                    <a:pt x="101" y="552"/>
                    <a:pt x="99" y="551"/>
                    <a:pt x="99" y="550"/>
                  </a:cubicBezTo>
                  <a:cubicBezTo>
                    <a:pt x="99" y="549"/>
                    <a:pt x="98" y="549"/>
                    <a:pt x="97" y="549"/>
                  </a:cubicBezTo>
                  <a:cubicBezTo>
                    <a:pt x="96" y="548"/>
                    <a:pt x="96" y="547"/>
                    <a:pt x="96" y="548"/>
                  </a:cubicBezTo>
                  <a:cubicBezTo>
                    <a:pt x="96" y="550"/>
                    <a:pt x="98" y="551"/>
                    <a:pt x="98" y="552"/>
                  </a:cubicBezTo>
                  <a:cubicBezTo>
                    <a:pt x="98" y="553"/>
                    <a:pt x="99" y="555"/>
                    <a:pt x="100" y="556"/>
                  </a:cubicBezTo>
                  <a:cubicBezTo>
                    <a:pt x="102" y="557"/>
                    <a:pt x="102" y="558"/>
                    <a:pt x="102" y="559"/>
                  </a:cubicBezTo>
                  <a:cubicBezTo>
                    <a:pt x="101" y="559"/>
                    <a:pt x="97" y="559"/>
                    <a:pt x="97" y="559"/>
                  </a:cubicBezTo>
                  <a:cubicBezTo>
                    <a:pt x="97" y="559"/>
                    <a:pt x="98" y="559"/>
                    <a:pt x="97" y="559"/>
                  </a:cubicBezTo>
                  <a:cubicBezTo>
                    <a:pt x="96" y="559"/>
                    <a:pt x="94" y="557"/>
                    <a:pt x="92" y="557"/>
                  </a:cubicBezTo>
                  <a:cubicBezTo>
                    <a:pt x="91" y="558"/>
                    <a:pt x="88" y="555"/>
                    <a:pt x="87" y="555"/>
                  </a:cubicBezTo>
                  <a:cubicBezTo>
                    <a:pt x="86" y="554"/>
                    <a:pt x="86" y="554"/>
                    <a:pt x="85" y="554"/>
                  </a:cubicBezTo>
                  <a:cubicBezTo>
                    <a:pt x="83" y="554"/>
                    <a:pt x="83" y="553"/>
                    <a:pt x="81" y="552"/>
                  </a:cubicBezTo>
                  <a:cubicBezTo>
                    <a:pt x="81" y="552"/>
                    <a:pt x="81" y="553"/>
                    <a:pt x="81" y="554"/>
                  </a:cubicBezTo>
                  <a:cubicBezTo>
                    <a:pt x="81" y="555"/>
                    <a:pt x="81" y="556"/>
                    <a:pt x="82" y="557"/>
                  </a:cubicBezTo>
                  <a:cubicBezTo>
                    <a:pt x="82" y="557"/>
                    <a:pt x="81" y="558"/>
                    <a:pt x="80" y="558"/>
                  </a:cubicBezTo>
                  <a:cubicBezTo>
                    <a:pt x="80" y="557"/>
                    <a:pt x="78" y="557"/>
                    <a:pt x="78" y="557"/>
                  </a:cubicBezTo>
                  <a:cubicBezTo>
                    <a:pt x="77" y="557"/>
                    <a:pt x="76" y="558"/>
                    <a:pt x="76" y="557"/>
                  </a:cubicBezTo>
                  <a:cubicBezTo>
                    <a:pt x="75" y="557"/>
                    <a:pt x="74" y="558"/>
                    <a:pt x="74" y="559"/>
                  </a:cubicBezTo>
                  <a:cubicBezTo>
                    <a:pt x="74" y="559"/>
                    <a:pt x="75" y="562"/>
                    <a:pt x="76" y="564"/>
                  </a:cubicBezTo>
                  <a:cubicBezTo>
                    <a:pt x="76" y="566"/>
                    <a:pt x="74" y="565"/>
                    <a:pt x="72" y="565"/>
                  </a:cubicBezTo>
                  <a:moveTo>
                    <a:pt x="390" y="573"/>
                  </a:moveTo>
                  <a:cubicBezTo>
                    <a:pt x="392" y="571"/>
                    <a:pt x="398" y="566"/>
                    <a:pt x="400" y="565"/>
                  </a:cubicBezTo>
                  <a:cubicBezTo>
                    <a:pt x="402" y="563"/>
                    <a:pt x="407" y="560"/>
                    <a:pt x="407" y="558"/>
                  </a:cubicBezTo>
                  <a:cubicBezTo>
                    <a:pt x="410" y="555"/>
                    <a:pt x="413" y="554"/>
                    <a:pt x="414" y="550"/>
                  </a:cubicBezTo>
                  <a:cubicBezTo>
                    <a:pt x="415" y="546"/>
                    <a:pt x="418" y="543"/>
                    <a:pt x="418" y="543"/>
                  </a:cubicBezTo>
                  <a:cubicBezTo>
                    <a:pt x="418" y="537"/>
                    <a:pt x="419" y="537"/>
                    <a:pt x="421" y="534"/>
                  </a:cubicBezTo>
                  <a:cubicBezTo>
                    <a:pt x="423" y="531"/>
                    <a:pt x="425" y="528"/>
                    <a:pt x="428" y="526"/>
                  </a:cubicBezTo>
                  <a:cubicBezTo>
                    <a:pt x="431" y="524"/>
                    <a:pt x="434" y="522"/>
                    <a:pt x="435" y="520"/>
                  </a:cubicBezTo>
                  <a:cubicBezTo>
                    <a:pt x="435" y="518"/>
                    <a:pt x="438" y="513"/>
                    <a:pt x="439" y="513"/>
                  </a:cubicBezTo>
                  <a:cubicBezTo>
                    <a:pt x="441" y="512"/>
                    <a:pt x="443" y="509"/>
                    <a:pt x="443" y="509"/>
                  </a:cubicBezTo>
                  <a:cubicBezTo>
                    <a:pt x="442" y="504"/>
                    <a:pt x="443" y="504"/>
                    <a:pt x="444" y="502"/>
                  </a:cubicBezTo>
                  <a:cubicBezTo>
                    <a:pt x="446" y="501"/>
                    <a:pt x="446" y="498"/>
                    <a:pt x="446" y="496"/>
                  </a:cubicBezTo>
                  <a:cubicBezTo>
                    <a:pt x="446" y="495"/>
                    <a:pt x="450" y="488"/>
                    <a:pt x="450" y="488"/>
                  </a:cubicBezTo>
                  <a:cubicBezTo>
                    <a:pt x="448" y="487"/>
                    <a:pt x="448" y="485"/>
                    <a:pt x="447" y="482"/>
                  </a:cubicBezTo>
                  <a:cubicBezTo>
                    <a:pt x="446" y="479"/>
                    <a:pt x="444" y="472"/>
                    <a:pt x="444" y="472"/>
                  </a:cubicBezTo>
                  <a:cubicBezTo>
                    <a:pt x="448" y="468"/>
                    <a:pt x="449" y="464"/>
                    <a:pt x="449" y="464"/>
                  </a:cubicBezTo>
                  <a:cubicBezTo>
                    <a:pt x="449" y="464"/>
                    <a:pt x="451" y="458"/>
                    <a:pt x="451" y="458"/>
                  </a:cubicBezTo>
                  <a:cubicBezTo>
                    <a:pt x="453" y="450"/>
                    <a:pt x="453" y="450"/>
                    <a:pt x="453" y="450"/>
                  </a:cubicBezTo>
                  <a:cubicBezTo>
                    <a:pt x="450" y="448"/>
                    <a:pt x="448" y="448"/>
                    <a:pt x="446" y="450"/>
                  </a:cubicBezTo>
                  <a:cubicBezTo>
                    <a:pt x="445" y="451"/>
                    <a:pt x="441" y="453"/>
                    <a:pt x="441" y="453"/>
                  </a:cubicBezTo>
                  <a:cubicBezTo>
                    <a:pt x="439" y="448"/>
                    <a:pt x="436" y="444"/>
                    <a:pt x="436" y="444"/>
                  </a:cubicBezTo>
                  <a:cubicBezTo>
                    <a:pt x="430" y="446"/>
                    <a:pt x="426" y="446"/>
                    <a:pt x="423" y="448"/>
                  </a:cubicBezTo>
                  <a:cubicBezTo>
                    <a:pt x="420" y="450"/>
                    <a:pt x="410" y="456"/>
                    <a:pt x="408" y="457"/>
                  </a:cubicBezTo>
                  <a:cubicBezTo>
                    <a:pt x="405" y="454"/>
                    <a:pt x="403" y="455"/>
                    <a:pt x="401" y="456"/>
                  </a:cubicBezTo>
                  <a:cubicBezTo>
                    <a:pt x="396" y="458"/>
                    <a:pt x="395" y="458"/>
                    <a:pt x="393" y="458"/>
                  </a:cubicBezTo>
                  <a:cubicBezTo>
                    <a:pt x="392" y="457"/>
                    <a:pt x="389" y="458"/>
                    <a:pt x="388" y="459"/>
                  </a:cubicBezTo>
                  <a:cubicBezTo>
                    <a:pt x="386" y="461"/>
                    <a:pt x="385" y="461"/>
                    <a:pt x="383" y="460"/>
                  </a:cubicBezTo>
                  <a:cubicBezTo>
                    <a:pt x="381" y="459"/>
                    <a:pt x="375" y="458"/>
                    <a:pt x="374" y="455"/>
                  </a:cubicBezTo>
                  <a:cubicBezTo>
                    <a:pt x="373" y="452"/>
                    <a:pt x="369" y="449"/>
                    <a:pt x="368" y="449"/>
                  </a:cubicBezTo>
                  <a:cubicBezTo>
                    <a:pt x="367" y="447"/>
                    <a:pt x="362" y="444"/>
                    <a:pt x="362" y="444"/>
                  </a:cubicBezTo>
                  <a:cubicBezTo>
                    <a:pt x="362" y="440"/>
                    <a:pt x="363" y="439"/>
                    <a:pt x="361" y="437"/>
                  </a:cubicBezTo>
                  <a:cubicBezTo>
                    <a:pt x="359" y="434"/>
                    <a:pt x="356" y="431"/>
                    <a:pt x="355" y="429"/>
                  </a:cubicBezTo>
                  <a:cubicBezTo>
                    <a:pt x="355" y="427"/>
                    <a:pt x="350" y="422"/>
                    <a:pt x="349" y="421"/>
                  </a:cubicBezTo>
                  <a:cubicBezTo>
                    <a:pt x="348" y="420"/>
                    <a:pt x="349" y="419"/>
                    <a:pt x="349" y="418"/>
                  </a:cubicBezTo>
                  <a:cubicBezTo>
                    <a:pt x="350" y="417"/>
                    <a:pt x="351" y="415"/>
                    <a:pt x="351" y="415"/>
                  </a:cubicBezTo>
                  <a:cubicBezTo>
                    <a:pt x="349" y="413"/>
                    <a:pt x="349" y="411"/>
                    <a:pt x="347" y="409"/>
                  </a:cubicBezTo>
                  <a:cubicBezTo>
                    <a:pt x="350" y="406"/>
                    <a:pt x="351" y="405"/>
                    <a:pt x="353" y="404"/>
                  </a:cubicBezTo>
                  <a:cubicBezTo>
                    <a:pt x="354" y="400"/>
                    <a:pt x="356" y="395"/>
                    <a:pt x="358" y="391"/>
                  </a:cubicBezTo>
                  <a:cubicBezTo>
                    <a:pt x="357" y="384"/>
                    <a:pt x="357" y="379"/>
                    <a:pt x="355" y="377"/>
                  </a:cubicBezTo>
                  <a:cubicBezTo>
                    <a:pt x="362" y="365"/>
                    <a:pt x="361" y="365"/>
                    <a:pt x="363" y="363"/>
                  </a:cubicBezTo>
                  <a:cubicBezTo>
                    <a:pt x="366" y="361"/>
                    <a:pt x="368" y="354"/>
                    <a:pt x="370" y="351"/>
                  </a:cubicBezTo>
                  <a:cubicBezTo>
                    <a:pt x="371" y="349"/>
                    <a:pt x="374" y="346"/>
                    <a:pt x="376" y="344"/>
                  </a:cubicBezTo>
                  <a:cubicBezTo>
                    <a:pt x="378" y="342"/>
                    <a:pt x="384" y="338"/>
                    <a:pt x="384" y="338"/>
                  </a:cubicBezTo>
                  <a:cubicBezTo>
                    <a:pt x="390" y="333"/>
                    <a:pt x="390" y="333"/>
                    <a:pt x="390" y="333"/>
                  </a:cubicBezTo>
                  <a:cubicBezTo>
                    <a:pt x="389" y="326"/>
                    <a:pt x="393" y="320"/>
                    <a:pt x="393" y="318"/>
                  </a:cubicBezTo>
                  <a:cubicBezTo>
                    <a:pt x="393" y="317"/>
                    <a:pt x="394" y="315"/>
                    <a:pt x="396" y="314"/>
                  </a:cubicBezTo>
                  <a:cubicBezTo>
                    <a:pt x="398" y="313"/>
                    <a:pt x="401" y="311"/>
                    <a:pt x="402" y="307"/>
                  </a:cubicBezTo>
                  <a:cubicBezTo>
                    <a:pt x="403" y="302"/>
                    <a:pt x="405" y="298"/>
                    <a:pt x="408" y="300"/>
                  </a:cubicBezTo>
                  <a:cubicBezTo>
                    <a:pt x="410" y="302"/>
                    <a:pt x="413" y="302"/>
                    <a:pt x="416" y="301"/>
                  </a:cubicBezTo>
                  <a:cubicBezTo>
                    <a:pt x="419" y="301"/>
                    <a:pt x="421" y="300"/>
                    <a:pt x="423" y="297"/>
                  </a:cubicBezTo>
                  <a:cubicBezTo>
                    <a:pt x="425" y="295"/>
                    <a:pt x="427" y="293"/>
                    <a:pt x="433" y="291"/>
                  </a:cubicBezTo>
                  <a:cubicBezTo>
                    <a:pt x="439" y="289"/>
                    <a:pt x="445" y="285"/>
                    <a:pt x="447" y="286"/>
                  </a:cubicBezTo>
                  <a:cubicBezTo>
                    <a:pt x="449" y="286"/>
                    <a:pt x="452" y="284"/>
                    <a:pt x="453" y="283"/>
                  </a:cubicBezTo>
                  <a:cubicBezTo>
                    <a:pt x="455" y="282"/>
                    <a:pt x="454" y="281"/>
                    <a:pt x="454" y="281"/>
                  </a:cubicBezTo>
                  <a:cubicBezTo>
                    <a:pt x="456" y="283"/>
                    <a:pt x="457" y="283"/>
                    <a:pt x="459" y="282"/>
                  </a:cubicBezTo>
                  <a:cubicBezTo>
                    <a:pt x="457" y="288"/>
                    <a:pt x="458" y="286"/>
                    <a:pt x="459" y="289"/>
                  </a:cubicBezTo>
                  <a:cubicBezTo>
                    <a:pt x="461" y="291"/>
                    <a:pt x="461" y="292"/>
                    <a:pt x="460" y="293"/>
                  </a:cubicBezTo>
                  <a:cubicBezTo>
                    <a:pt x="460" y="295"/>
                    <a:pt x="459" y="299"/>
                    <a:pt x="459" y="299"/>
                  </a:cubicBezTo>
                  <a:cubicBezTo>
                    <a:pt x="461" y="302"/>
                    <a:pt x="464" y="302"/>
                    <a:pt x="465" y="302"/>
                  </a:cubicBezTo>
                  <a:cubicBezTo>
                    <a:pt x="467" y="302"/>
                    <a:pt x="474" y="301"/>
                    <a:pt x="475" y="302"/>
                  </a:cubicBezTo>
                  <a:cubicBezTo>
                    <a:pt x="476" y="303"/>
                    <a:pt x="478" y="306"/>
                    <a:pt x="478" y="306"/>
                  </a:cubicBezTo>
                  <a:cubicBezTo>
                    <a:pt x="481" y="307"/>
                    <a:pt x="487" y="308"/>
                    <a:pt x="487" y="308"/>
                  </a:cubicBezTo>
                  <a:cubicBezTo>
                    <a:pt x="489" y="307"/>
                    <a:pt x="490" y="306"/>
                    <a:pt x="489" y="305"/>
                  </a:cubicBezTo>
                  <a:cubicBezTo>
                    <a:pt x="488" y="303"/>
                    <a:pt x="487" y="299"/>
                    <a:pt x="488" y="297"/>
                  </a:cubicBezTo>
                  <a:cubicBezTo>
                    <a:pt x="488" y="296"/>
                    <a:pt x="489" y="293"/>
                    <a:pt x="489" y="293"/>
                  </a:cubicBezTo>
                  <a:cubicBezTo>
                    <a:pt x="491" y="291"/>
                    <a:pt x="493" y="290"/>
                    <a:pt x="494" y="291"/>
                  </a:cubicBezTo>
                  <a:cubicBezTo>
                    <a:pt x="496" y="291"/>
                    <a:pt x="501" y="292"/>
                    <a:pt x="502" y="291"/>
                  </a:cubicBezTo>
                  <a:cubicBezTo>
                    <a:pt x="503" y="291"/>
                    <a:pt x="509" y="290"/>
                    <a:pt x="509" y="290"/>
                  </a:cubicBezTo>
                  <a:cubicBezTo>
                    <a:pt x="510" y="286"/>
                    <a:pt x="511" y="282"/>
                    <a:pt x="513" y="281"/>
                  </a:cubicBezTo>
                  <a:cubicBezTo>
                    <a:pt x="515" y="280"/>
                    <a:pt x="517" y="278"/>
                    <a:pt x="517" y="278"/>
                  </a:cubicBezTo>
                  <a:cubicBezTo>
                    <a:pt x="517" y="271"/>
                    <a:pt x="516" y="266"/>
                    <a:pt x="516" y="265"/>
                  </a:cubicBezTo>
                  <a:cubicBezTo>
                    <a:pt x="516" y="263"/>
                    <a:pt x="515" y="256"/>
                    <a:pt x="514" y="254"/>
                  </a:cubicBezTo>
                  <a:cubicBezTo>
                    <a:pt x="513" y="253"/>
                    <a:pt x="513" y="253"/>
                    <a:pt x="513" y="253"/>
                  </a:cubicBezTo>
                  <a:cubicBezTo>
                    <a:pt x="509" y="256"/>
                    <a:pt x="504" y="262"/>
                    <a:pt x="503" y="261"/>
                  </a:cubicBezTo>
                  <a:cubicBezTo>
                    <a:pt x="502" y="260"/>
                    <a:pt x="500" y="260"/>
                    <a:pt x="499" y="261"/>
                  </a:cubicBezTo>
                  <a:cubicBezTo>
                    <a:pt x="498" y="263"/>
                    <a:pt x="498" y="263"/>
                    <a:pt x="498" y="263"/>
                  </a:cubicBezTo>
                  <a:cubicBezTo>
                    <a:pt x="495" y="259"/>
                    <a:pt x="494" y="259"/>
                    <a:pt x="493" y="256"/>
                  </a:cubicBezTo>
                  <a:cubicBezTo>
                    <a:pt x="493" y="254"/>
                    <a:pt x="492" y="251"/>
                    <a:pt x="491" y="249"/>
                  </a:cubicBezTo>
                  <a:cubicBezTo>
                    <a:pt x="490" y="248"/>
                    <a:pt x="490" y="248"/>
                    <a:pt x="490" y="248"/>
                  </a:cubicBezTo>
                  <a:cubicBezTo>
                    <a:pt x="493" y="245"/>
                    <a:pt x="495" y="239"/>
                    <a:pt x="495" y="239"/>
                  </a:cubicBezTo>
                  <a:cubicBezTo>
                    <a:pt x="493" y="238"/>
                    <a:pt x="492" y="238"/>
                    <a:pt x="494" y="237"/>
                  </a:cubicBezTo>
                  <a:cubicBezTo>
                    <a:pt x="496" y="236"/>
                    <a:pt x="497" y="235"/>
                    <a:pt x="497" y="233"/>
                  </a:cubicBezTo>
                  <a:cubicBezTo>
                    <a:pt x="497" y="230"/>
                    <a:pt x="498" y="227"/>
                    <a:pt x="498" y="227"/>
                  </a:cubicBezTo>
                  <a:cubicBezTo>
                    <a:pt x="500" y="224"/>
                    <a:pt x="500" y="224"/>
                    <a:pt x="500" y="224"/>
                  </a:cubicBezTo>
                  <a:cubicBezTo>
                    <a:pt x="502" y="226"/>
                    <a:pt x="503" y="226"/>
                    <a:pt x="503" y="226"/>
                  </a:cubicBezTo>
                  <a:cubicBezTo>
                    <a:pt x="503" y="226"/>
                    <a:pt x="506" y="224"/>
                    <a:pt x="506" y="224"/>
                  </a:cubicBezTo>
                  <a:cubicBezTo>
                    <a:pt x="506" y="220"/>
                    <a:pt x="507" y="216"/>
                    <a:pt x="507" y="215"/>
                  </a:cubicBezTo>
                  <a:cubicBezTo>
                    <a:pt x="505" y="211"/>
                    <a:pt x="507" y="211"/>
                    <a:pt x="503" y="210"/>
                  </a:cubicBezTo>
                  <a:cubicBezTo>
                    <a:pt x="500" y="209"/>
                    <a:pt x="494" y="207"/>
                    <a:pt x="494" y="207"/>
                  </a:cubicBezTo>
                  <a:cubicBezTo>
                    <a:pt x="494" y="200"/>
                    <a:pt x="491" y="194"/>
                    <a:pt x="491" y="194"/>
                  </a:cubicBezTo>
                  <a:cubicBezTo>
                    <a:pt x="490" y="198"/>
                    <a:pt x="488" y="202"/>
                    <a:pt x="489" y="204"/>
                  </a:cubicBezTo>
                  <a:cubicBezTo>
                    <a:pt x="490" y="206"/>
                    <a:pt x="489" y="208"/>
                    <a:pt x="490" y="209"/>
                  </a:cubicBezTo>
                  <a:cubicBezTo>
                    <a:pt x="492" y="209"/>
                    <a:pt x="492" y="210"/>
                    <a:pt x="492" y="211"/>
                  </a:cubicBezTo>
                  <a:cubicBezTo>
                    <a:pt x="492" y="213"/>
                    <a:pt x="494" y="216"/>
                    <a:pt x="491" y="214"/>
                  </a:cubicBezTo>
                  <a:cubicBezTo>
                    <a:pt x="488" y="213"/>
                    <a:pt x="488" y="211"/>
                    <a:pt x="488" y="209"/>
                  </a:cubicBezTo>
                  <a:cubicBezTo>
                    <a:pt x="486" y="210"/>
                    <a:pt x="485" y="209"/>
                    <a:pt x="484" y="207"/>
                  </a:cubicBezTo>
                  <a:cubicBezTo>
                    <a:pt x="483" y="212"/>
                    <a:pt x="482" y="213"/>
                    <a:pt x="484" y="215"/>
                  </a:cubicBezTo>
                  <a:cubicBezTo>
                    <a:pt x="485" y="216"/>
                    <a:pt x="486" y="221"/>
                    <a:pt x="486" y="223"/>
                  </a:cubicBezTo>
                  <a:cubicBezTo>
                    <a:pt x="486" y="225"/>
                    <a:pt x="489" y="235"/>
                    <a:pt x="489" y="236"/>
                  </a:cubicBezTo>
                  <a:cubicBezTo>
                    <a:pt x="490" y="237"/>
                    <a:pt x="494" y="237"/>
                    <a:pt x="493" y="239"/>
                  </a:cubicBezTo>
                  <a:cubicBezTo>
                    <a:pt x="492" y="241"/>
                    <a:pt x="492" y="247"/>
                    <a:pt x="490" y="246"/>
                  </a:cubicBezTo>
                  <a:cubicBezTo>
                    <a:pt x="489" y="245"/>
                    <a:pt x="485" y="245"/>
                    <a:pt x="485" y="248"/>
                  </a:cubicBezTo>
                  <a:cubicBezTo>
                    <a:pt x="485" y="250"/>
                    <a:pt x="487" y="255"/>
                    <a:pt x="486" y="256"/>
                  </a:cubicBezTo>
                  <a:cubicBezTo>
                    <a:pt x="484" y="258"/>
                    <a:pt x="484" y="258"/>
                    <a:pt x="484" y="258"/>
                  </a:cubicBezTo>
                  <a:cubicBezTo>
                    <a:pt x="487" y="259"/>
                    <a:pt x="488" y="258"/>
                    <a:pt x="489" y="260"/>
                  </a:cubicBezTo>
                  <a:cubicBezTo>
                    <a:pt x="490" y="262"/>
                    <a:pt x="489" y="263"/>
                    <a:pt x="488" y="262"/>
                  </a:cubicBezTo>
                  <a:cubicBezTo>
                    <a:pt x="487" y="262"/>
                    <a:pt x="484" y="263"/>
                    <a:pt x="486" y="264"/>
                  </a:cubicBezTo>
                  <a:cubicBezTo>
                    <a:pt x="488" y="265"/>
                    <a:pt x="489" y="264"/>
                    <a:pt x="489" y="267"/>
                  </a:cubicBezTo>
                  <a:cubicBezTo>
                    <a:pt x="489" y="271"/>
                    <a:pt x="489" y="272"/>
                    <a:pt x="488" y="271"/>
                  </a:cubicBezTo>
                  <a:cubicBezTo>
                    <a:pt x="488" y="270"/>
                    <a:pt x="484" y="267"/>
                    <a:pt x="483" y="266"/>
                  </a:cubicBezTo>
                  <a:cubicBezTo>
                    <a:pt x="484" y="264"/>
                    <a:pt x="484" y="263"/>
                    <a:pt x="484" y="263"/>
                  </a:cubicBezTo>
                  <a:cubicBezTo>
                    <a:pt x="482" y="264"/>
                    <a:pt x="482" y="263"/>
                    <a:pt x="481" y="262"/>
                  </a:cubicBezTo>
                  <a:cubicBezTo>
                    <a:pt x="480" y="260"/>
                    <a:pt x="478" y="258"/>
                    <a:pt x="476" y="256"/>
                  </a:cubicBezTo>
                  <a:cubicBezTo>
                    <a:pt x="475" y="255"/>
                    <a:pt x="474" y="253"/>
                    <a:pt x="474" y="252"/>
                  </a:cubicBezTo>
                  <a:cubicBezTo>
                    <a:pt x="473" y="250"/>
                    <a:pt x="473" y="248"/>
                    <a:pt x="473" y="248"/>
                  </a:cubicBezTo>
                  <a:cubicBezTo>
                    <a:pt x="466" y="245"/>
                    <a:pt x="458" y="240"/>
                    <a:pt x="457" y="239"/>
                  </a:cubicBezTo>
                  <a:cubicBezTo>
                    <a:pt x="455" y="237"/>
                    <a:pt x="453" y="236"/>
                    <a:pt x="453" y="236"/>
                  </a:cubicBezTo>
                  <a:cubicBezTo>
                    <a:pt x="450" y="237"/>
                    <a:pt x="450" y="238"/>
                    <a:pt x="451" y="241"/>
                  </a:cubicBezTo>
                  <a:cubicBezTo>
                    <a:pt x="451" y="243"/>
                    <a:pt x="456" y="246"/>
                    <a:pt x="456" y="246"/>
                  </a:cubicBezTo>
                  <a:cubicBezTo>
                    <a:pt x="456" y="246"/>
                    <a:pt x="467" y="256"/>
                    <a:pt x="471" y="257"/>
                  </a:cubicBezTo>
                  <a:cubicBezTo>
                    <a:pt x="475" y="257"/>
                    <a:pt x="474" y="258"/>
                    <a:pt x="474" y="258"/>
                  </a:cubicBezTo>
                  <a:cubicBezTo>
                    <a:pt x="474" y="259"/>
                    <a:pt x="474" y="259"/>
                    <a:pt x="474" y="259"/>
                  </a:cubicBezTo>
                  <a:cubicBezTo>
                    <a:pt x="471" y="258"/>
                    <a:pt x="468" y="256"/>
                    <a:pt x="469" y="259"/>
                  </a:cubicBezTo>
                  <a:cubicBezTo>
                    <a:pt x="470" y="261"/>
                    <a:pt x="473" y="264"/>
                    <a:pt x="472" y="265"/>
                  </a:cubicBezTo>
                  <a:cubicBezTo>
                    <a:pt x="471" y="266"/>
                    <a:pt x="471" y="272"/>
                    <a:pt x="471" y="272"/>
                  </a:cubicBezTo>
                  <a:cubicBezTo>
                    <a:pt x="471" y="272"/>
                    <a:pt x="469" y="270"/>
                    <a:pt x="469" y="268"/>
                  </a:cubicBezTo>
                  <a:cubicBezTo>
                    <a:pt x="470" y="265"/>
                    <a:pt x="467" y="262"/>
                    <a:pt x="467" y="261"/>
                  </a:cubicBezTo>
                  <a:cubicBezTo>
                    <a:pt x="463" y="260"/>
                    <a:pt x="463" y="260"/>
                    <a:pt x="463" y="260"/>
                  </a:cubicBezTo>
                  <a:cubicBezTo>
                    <a:pt x="463" y="260"/>
                    <a:pt x="462" y="258"/>
                    <a:pt x="460" y="258"/>
                  </a:cubicBezTo>
                  <a:cubicBezTo>
                    <a:pt x="458" y="257"/>
                    <a:pt x="457" y="256"/>
                    <a:pt x="457" y="256"/>
                  </a:cubicBezTo>
                  <a:cubicBezTo>
                    <a:pt x="454" y="255"/>
                    <a:pt x="454" y="255"/>
                    <a:pt x="454" y="255"/>
                  </a:cubicBezTo>
                  <a:cubicBezTo>
                    <a:pt x="454" y="255"/>
                    <a:pt x="452" y="254"/>
                    <a:pt x="451" y="253"/>
                  </a:cubicBezTo>
                  <a:cubicBezTo>
                    <a:pt x="451" y="251"/>
                    <a:pt x="448" y="248"/>
                    <a:pt x="447" y="247"/>
                  </a:cubicBezTo>
                  <a:cubicBezTo>
                    <a:pt x="446" y="245"/>
                    <a:pt x="444" y="245"/>
                    <a:pt x="443" y="246"/>
                  </a:cubicBezTo>
                  <a:cubicBezTo>
                    <a:pt x="443" y="246"/>
                    <a:pt x="439" y="250"/>
                    <a:pt x="439" y="252"/>
                  </a:cubicBezTo>
                  <a:cubicBezTo>
                    <a:pt x="438" y="254"/>
                    <a:pt x="436" y="254"/>
                    <a:pt x="434" y="253"/>
                  </a:cubicBezTo>
                  <a:cubicBezTo>
                    <a:pt x="434" y="253"/>
                    <a:pt x="432" y="255"/>
                    <a:pt x="429" y="255"/>
                  </a:cubicBezTo>
                  <a:cubicBezTo>
                    <a:pt x="430" y="256"/>
                    <a:pt x="430" y="259"/>
                    <a:pt x="430" y="263"/>
                  </a:cubicBezTo>
                  <a:cubicBezTo>
                    <a:pt x="430" y="263"/>
                    <a:pt x="426" y="267"/>
                    <a:pt x="425" y="268"/>
                  </a:cubicBezTo>
                  <a:cubicBezTo>
                    <a:pt x="423" y="270"/>
                    <a:pt x="424" y="271"/>
                    <a:pt x="423" y="274"/>
                  </a:cubicBezTo>
                  <a:cubicBezTo>
                    <a:pt x="422" y="276"/>
                    <a:pt x="423" y="279"/>
                    <a:pt x="423" y="279"/>
                  </a:cubicBezTo>
                  <a:cubicBezTo>
                    <a:pt x="424" y="280"/>
                    <a:pt x="424" y="280"/>
                    <a:pt x="424" y="280"/>
                  </a:cubicBezTo>
                  <a:cubicBezTo>
                    <a:pt x="424" y="280"/>
                    <a:pt x="423" y="283"/>
                    <a:pt x="423" y="284"/>
                  </a:cubicBezTo>
                  <a:cubicBezTo>
                    <a:pt x="423" y="286"/>
                    <a:pt x="420" y="291"/>
                    <a:pt x="418" y="292"/>
                  </a:cubicBezTo>
                  <a:cubicBezTo>
                    <a:pt x="418" y="292"/>
                    <a:pt x="416" y="293"/>
                    <a:pt x="412" y="293"/>
                  </a:cubicBezTo>
                  <a:cubicBezTo>
                    <a:pt x="409" y="293"/>
                    <a:pt x="409" y="295"/>
                    <a:pt x="409" y="295"/>
                  </a:cubicBezTo>
                  <a:cubicBezTo>
                    <a:pt x="409" y="295"/>
                    <a:pt x="408" y="297"/>
                    <a:pt x="407" y="297"/>
                  </a:cubicBezTo>
                  <a:cubicBezTo>
                    <a:pt x="407" y="297"/>
                    <a:pt x="403" y="294"/>
                    <a:pt x="402" y="292"/>
                  </a:cubicBezTo>
                  <a:cubicBezTo>
                    <a:pt x="401" y="290"/>
                    <a:pt x="396" y="292"/>
                    <a:pt x="394" y="292"/>
                  </a:cubicBezTo>
                  <a:cubicBezTo>
                    <a:pt x="394" y="292"/>
                    <a:pt x="394" y="288"/>
                    <a:pt x="394" y="286"/>
                  </a:cubicBezTo>
                  <a:cubicBezTo>
                    <a:pt x="394" y="285"/>
                    <a:pt x="393" y="284"/>
                    <a:pt x="392" y="283"/>
                  </a:cubicBezTo>
                  <a:cubicBezTo>
                    <a:pt x="390" y="283"/>
                    <a:pt x="391" y="281"/>
                    <a:pt x="391" y="280"/>
                  </a:cubicBezTo>
                  <a:cubicBezTo>
                    <a:pt x="392" y="279"/>
                    <a:pt x="392" y="270"/>
                    <a:pt x="392" y="268"/>
                  </a:cubicBezTo>
                  <a:cubicBezTo>
                    <a:pt x="392" y="267"/>
                    <a:pt x="392" y="264"/>
                    <a:pt x="390" y="263"/>
                  </a:cubicBezTo>
                  <a:cubicBezTo>
                    <a:pt x="389" y="261"/>
                    <a:pt x="393" y="257"/>
                    <a:pt x="393" y="257"/>
                  </a:cubicBezTo>
                  <a:cubicBezTo>
                    <a:pt x="393" y="257"/>
                    <a:pt x="394" y="257"/>
                    <a:pt x="395" y="257"/>
                  </a:cubicBezTo>
                  <a:cubicBezTo>
                    <a:pt x="397" y="257"/>
                    <a:pt x="400" y="256"/>
                    <a:pt x="402" y="257"/>
                  </a:cubicBezTo>
                  <a:cubicBezTo>
                    <a:pt x="408" y="257"/>
                    <a:pt x="412" y="256"/>
                    <a:pt x="414" y="257"/>
                  </a:cubicBezTo>
                  <a:cubicBezTo>
                    <a:pt x="413" y="253"/>
                    <a:pt x="413" y="242"/>
                    <a:pt x="413" y="241"/>
                  </a:cubicBezTo>
                  <a:cubicBezTo>
                    <a:pt x="411" y="240"/>
                    <a:pt x="408" y="240"/>
                    <a:pt x="410" y="237"/>
                  </a:cubicBezTo>
                  <a:cubicBezTo>
                    <a:pt x="406" y="236"/>
                    <a:pt x="404" y="235"/>
                    <a:pt x="403" y="235"/>
                  </a:cubicBezTo>
                  <a:cubicBezTo>
                    <a:pt x="400" y="233"/>
                    <a:pt x="400" y="232"/>
                    <a:pt x="401" y="231"/>
                  </a:cubicBezTo>
                  <a:cubicBezTo>
                    <a:pt x="403" y="229"/>
                    <a:pt x="409" y="230"/>
                    <a:pt x="409" y="230"/>
                  </a:cubicBezTo>
                  <a:cubicBezTo>
                    <a:pt x="407" y="226"/>
                    <a:pt x="406" y="224"/>
                    <a:pt x="406" y="224"/>
                  </a:cubicBezTo>
                  <a:cubicBezTo>
                    <a:pt x="406" y="224"/>
                    <a:pt x="410" y="224"/>
                    <a:pt x="411" y="224"/>
                  </a:cubicBezTo>
                  <a:cubicBezTo>
                    <a:pt x="413" y="225"/>
                    <a:pt x="414" y="222"/>
                    <a:pt x="414" y="220"/>
                  </a:cubicBezTo>
                  <a:cubicBezTo>
                    <a:pt x="414" y="218"/>
                    <a:pt x="413" y="218"/>
                    <a:pt x="415" y="216"/>
                  </a:cubicBezTo>
                  <a:cubicBezTo>
                    <a:pt x="418" y="214"/>
                    <a:pt x="419" y="209"/>
                    <a:pt x="419" y="206"/>
                  </a:cubicBezTo>
                  <a:cubicBezTo>
                    <a:pt x="419" y="203"/>
                    <a:pt x="421" y="202"/>
                    <a:pt x="423" y="202"/>
                  </a:cubicBezTo>
                  <a:cubicBezTo>
                    <a:pt x="423" y="202"/>
                    <a:pt x="423" y="195"/>
                    <a:pt x="423" y="193"/>
                  </a:cubicBezTo>
                  <a:cubicBezTo>
                    <a:pt x="423" y="191"/>
                    <a:pt x="420" y="186"/>
                    <a:pt x="419" y="185"/>
                  </a:cubicBezTo>
                  <a:cubicBezTo>
                    <a:pt x="417" y="183"/>
                    <a:pt x="418" y="181"/>
                    <a:pt x="420" y="178"/>
                  </a:cubicBezTo>
                  <a:cubicBezTo>
                    <a:pt x="422" y="184"/>
                    <a:pt x="422" y="184"/>
                    <a:pt x="422" y="184"/>
                  </a:cubicBezTo>
                  <a:cubicBezTo>
                    <a:pt x="423" y="184"/>
                    <a:pt x="423" y="184"/>
                    <a:pt x="423" y="184"/>
                  </a:cubicBezTo>
                  <a:cubicBezTo>
                    <a:pt x="425" y="185"/>
                    <a:pt x="424" y="185"/>
                    <a:pt x="423" y="187"/>
                  </a:cubicBezTo>
                  <a:cubicBezTo>
                    <a:pt x="423" y="189"/>
                    <a:pt x="424" y="191"/>
                    <a:pt x="425" y="192"/>
                  </a:cubicBezTo>
                  <a:cubicBezTo>
                    <a:pt x="425" y="192"/>
                    <a:pt x="428" y="193"/>
                    <a:pt x="430" y="192"/>
                  </a:cubicBezTo>
                  <a:cubicBezTo>
                    <a:pt x="432" y="191"/>
                    <a:pt x="435" y="193"/>
                    <a:pt x="437" y="195"/>
                  </a:cubicBezTo>
                  <a:cubicBezTo>
                    <a:pt x="437" y="195"/>
                    <a:pt x="439" y="189"/>
                    <a:pt x="440" y="188"/>
                  </a:cubicBezTo>
                  <a:cubicBezTo>
                    <a:pt x="440" y="187"/>
                    <a:pt x="443" y="187"/>
                    <a:pt x="444" y="188"/>
                  </a:cubicBezTo>
                  <a:cubicBezTo>
                    <a:pt x="444" y="188"/>
                    <a:pt x="445" y="183"/>
                    <a:pt x="445" y="183"/>
                  </a:cubicBezTo>
                  <a:cubicBezTo>
                    <a:pt x="446" y="182"/>
                    <a:pt x="444" y="179"/>
                    <a:pt x="444" y="178"/>
                  </a:cubicBezTo>
                  <a:cubicBezTo>
                    <a:pt x="444" y="176"/>
                    <a:pt x="443" y="175"/>
                    <a:pt x="442" y="174"/>
                  </a:cubicBezTo>
                  <a:cubicBezTo>
                    <a:pt x="441" y="173"/>
                    <a:pt x="440" y="171"/>
                    <a:pt x="440" y="170"/>
                  </a:cubicBezTo>
                  <a:cubicBezTo>
                    <a:pt x="439" y="169"/>
                    <a:pt x="442" y="169"/>
                    <a:pt x="443" y="170"/>
                  </a:cubicBezTo>
                  <a:cubicBezTo>
                    <a:pt x="446" y="171"/>
                    <a:pt x="445" y="170"/>
                    <a:pt x="444" y="169"/>
                  </a:cubicBezTo>
                  <a:cubicBezTo>
                    <a:pt x="443" y="168"/>
                    <a:pt x="441" y="166"/>
                    <a:pt x="440" y="165"/>
                  </a:cubicBezTo>
                  <a:cubicBezTo>
                    <a:pt x="439" y="164"/>
                    <a:pt x="438" y="163"/>
                    <a:pt x="437" y="161"/>
                  </a:cubicBezTo>
                  <a:cubicBezTo>
                    <a:pt x="436" y="159"/>
                    <a:pt x="441" y="156"/>
                    <a:pt x="442" y="156"/>
                  </a:cubicBezTo>
                  <a:cubicBezTo>
                    <a:pt x="443" y="157"/>
                    <a:pt x="443" y="154"/>
                    <a:pt x="443" y="151"/>
                  </a:cubicBezTo>
                  <a:cubicBezTo>
                    <a:pt x="443" y="149"/>
                    <a:pt x="440" y="150"/>
                    <a:pt x="439" y="150"/>
                  </a:cubicBezTo>
                  <a:cubicBezTo>
                    <a:pt x="439" y="150"/>
                    <a:pt x="438" y="151"/>
                    <a:pt x="437" y="153"/>
                  </a:cubicBezTo>
                  <a:cubicBezTo>
                    <a:pt x="436" y="155"/>
                    <a:pt x="436" y="155"/>
                    <a:pt x="435" y="159"/>
                  </a:cubicBezTo>
                  <a:cubicBezTo>
                    <a:pt x="435" y="159"/>
                    <a:pt x="433" y="159"/>
                    <a:pt x="431" y="157"/>
                  </a:cubicBezTo>
                  <a:cubicBezTo>
                    <a:pt x="428" y="156"/>
                    <a:pt x="428" y="155"/>
                    <a:pt x="426" y="151"/>
                  </a:cubicBezTo>
                  <a:cubicBezTo>
                    <a:pt x="423" y="147"/>
                    <a:pt x="422" y="144"/>
                    <a:pt x="421" y="139"/>
                  </a:cubicBezTo>
                  <a:cubicBezTo>
                    <a:pt x="420" y="133"/>
                    <a:pt x="419" y="134"/>
                    <a:pt x="416" y="132"/>
                  </a:cubicBezTo>
                  <a:cubicBezTo>
                    <a:pt x="412" y="135"/>
                    <a:pt x="416" y="139"/>
                    <a:pt x="418" y="141"/>
                  </a:cubicBezTo>
                  <a:cubicBezTo>
                    <a:pt x="420" y="143"/>
                    <a:pt x="419" y="145"/>
                    <a:pt x="419" y="149"/>
                  </a:cubicBezTo>
                  <a:cubicBezTo>
                    <a:pt x="419" y="149"/>
                    <a:pt x="423" y="157"/>
                    <a:pt x="424" y="160"/>
                  </a:cubicBezTo>
                  <a:cubicBezTo>
                    <a:pt x="424" y="160"/>
                    <a:pt x="427" y="161"/>
                    <a:pt x="429" y="163"/>
                  </a:cubicBezTo>
                  <a:cubicBezTo>
                    <a:pt x="432" y="165"/>
                    <a:pt x="428" y="169"/>
                    <a:pt x="428" y="170"/>
                  </a:cubicBezTo>
                  <a:cubicBezTo>
                    <a:pt x="427" y="171"/>
                    <a:pt x="432" y="178"/>
                    <a:pt x="433" y="180"/>
                  </a:cubicBezTo>
                  <a:cubicBezTo>
                    <a:pt x="434" y="182"/>
                    <a:pt x="434" y="183"/>
                    <a:pt x="431" y="183"/>
                  </a:cubicBezTo>
                  <a:cubicBezTo>
                    <a:pt x="432" y="184"/>
                    <a:pt x="432" y="187"/>
                    <a:pt x="430" y="188"/>
                  </a:cubicBezTo>
                  <a:cubicBezTo>
                    <a:pt x="428" y="188"/>
                    <a:pt x="430" y="190"/>
                    <a:pt x="429" y="190"/>
                  </a:cubicBezTo>
                  <a:cubicBezTo>
                    <a:pt x="429" y="190"/>
                    <a:pt x="426" y="185"/>
                    <a:pt x="426" y="183"/>
                  </a:cubicBezTo>
                  <a:cubicBezTo>
                    <a:pt x="426" y="180"/>
                    <a:pt x="421" y="175"/>
                    <a:pt x="420" y="174"/>
                  </a:cubicBezTo>
                  <a:cubicBezTo>
                    <a:pt x="419" y="172"/>
                    <a:pt x="419" y="170"/>
                    <a:pt x="416" y="169"/>
                  </a:cubicBezTo>
                  <a:cubicBezTo>
                    <a:pt x="415" y="168"/>
                    <a:pt x="414" y="168"/>
                    <a:pt x="414" y="171"/>
                  </a:cubicBezTo>
                  <a:cubicBezTo>
                    <a:pt x="415" y="173"/>
                    <a:pt x="413" y="173"/>
                    <a:pt x="414" y="176"/>
                  </a:cubicBezTo>
                  <a:cubicBezTo>
                    <a:pt x="414" y="180"/>
                    <a:pt x="412" y="179"/>
                    <a:pt x="408" y="176"/>
                  </a:cubicBezTo>
                  <a:cubicBezTo>
                    <a:pt x="408" y="176"/>
                    <a:pt x="406" y="171"/>
                    <a:pt x="403" y="168"/>
                  </a:cubicBezTo>
                  <a:cubicBezTo>
                    <a:pt x="401" y="164"/>
                    <a:pt x="402" y="150"/>
                    <a:pt x="402" y="148"/>
                  </a:cubicBezTo>
                  <a:cubicBezTo>
                    <a:pt x="403" y="145"/>
                    <a:pt x="403" y="142"/>
                    <a:pt x="401" y="138"/>
                  </a:cubicBezTo>
                  <a:cubicBezTo>
                    <a:pt x="399" y="135"/>
                    <a:pt x="398" y="126"/>
                    <a:pt x="398" y="123"/>
                  </a:cubicBezTo>
                  <a:cubicBezTo>
                    <a:pt x="399" y="121"/>
                    <a:pt x="397" y="122"/>
                    <a:pt x="399" y="120"/>
                  </a:cubicBezTo>
                  <a:cubicBezTo>
                    <a:pt x="400" y="118"/>
                    <a:pt x="402" y="112"/>
                    <a:pt x="401" y="110"/>
                  </a:cubicBezTo>
                  <a:cubicBezTo>
                    <a:pt x="401" y="108"/>
                    <a:pt x="403" y="108"/>
                    <a:pt x="405" y="110"/>
                  </a:cubicBezTo>
                  <a:cubicBezTo>
                    <a:pt x="407" y="113"/>
                    <a:pt x="407" y="113"/>
                    <a:pt x="409" y="111"/>
                  </a:cubicBezTo>
                  <a:cubicBezTo>
                    <a:pt x="409" y="111"/>
                    <a:pt x="416" y="112"/>
                    <a:pt x="419" y="112"/>
                  </a:cubicBezTo>
                  <a:cubicBezTo>
                    <a:pt x="422" y="112"/>
                    <a:pt x="424" y="113"/>
                    <a:pt x="424" y="115"/>
                  </a:cubicBezTo>
                  <a:cubicBezTo>
                    <a:pt x="425" y="118"/>
                    <a:pt x="426" y="118"/>
                    <a:pt x="426" y="120"/>
                  </a:cubicBezTo>
                  <a:cubicBezTo>
                    <a:pt x="426" y="122"/>
                    <a:pt x="422" y="121"/>
                    <a:pt x="419" y="122"/>
                  </a:cubicBezTo>
                  <a:cubicBezTo>
                    <a:pt x="421" y="123"/>
                    <a:pt x="428" y="127"/>
                    <a:pt x="431" y="129"/>
                  </a:cubicBezTo>
                  <a:cubicBezTo>
                    <a:pt x="435" y="129"/>
                    <a:pt x="435" y="129"/>
                    <a:pt x="435" y="129"/>
                  </a:cubicBezTo>
                  <a:cubicBezTo>
                    <a:pt x="435" y="129"/>
                    <a:pt x="434" y="126"/>
                    <a:pt x="433" y="126"/>
                  </a:cubicBezTo>
                  <a:cubicBezTo>
                    <a:pt x="432" y="125"/>
                    <a:pt x="429" y="119"/>
                    <a:pt x="428" y="118"/>
                  </a:cubicBezTo>
                  <a:cubicBezTo>
                    <a:pt x="427" y="117"/>
                    <a:pt x="427" y="115"/>
                    <a:pt x="429" y="115"/>
                  </a:cubicBezTo>
                  <a:cubicBezTo>
                    <a:pt x="430" y="116"/>
                    <a:pt x="428" y="112"/>
                    <a:pt x="427" y="112"/>
                  </a:cubicBezTo>
                  <a:cubicBezTo>
                    <a:pt x="426" y="112"/>
                    <a:pt x="422" y="108"/>
                    <a:pt x="420" y="108"/>
                  </a:cubicBezTo>
                  <a:cubicBezTo>
                    <a:pt x="418" y="108"/>
                    <a:pt x="419" y="106"/>
                    <a:pt x="422" y="105"/>
                  </a:cubicBezTo>
                  <a:cubicBezTo>
                    <a:pt x="424" y="104"/>
                    <a:pt x="425" y="107"/>
                    <a:pt x="427" y="109"/>
                  </a:cubicBezTo>
                  <a:cubicBezTo>
                    <a:pt x="429" y="110"/>
                    <a:pt x="428" y="106"/>
                    <a:pt x="425" y="105"/>
                  </a:cubicBezTo>
                  <a:cubicBezTo>
                    <a:pt x="423" y="105"/>
                    <a:pt x="423" y="101"/>
                    <a:pt x="422" y="99"/>
                  </a:cubicBezTo>
                  <a:cubicBezTo>
                    <a:pt x="421" y="98"/>
                    <a:pt x="416" y="91"/>
                    <a:pt x="415" y="89"/>
                  </a:cubicBezTo>
                  <a:cubicBezTo>
                    <a:pt x="415" y="89"/>
                    <a:pt x="411" y="85"/>
                    <a:pt x="411" y="83"/>
                  </a:cubicBezTo>
                  <a:cubicBezTo>
                    <a:pt x="411" y="81"/>
                    <a:pt x="404" y="75"/>
                    <a:pt x="402" y="74"/>
                  </a:cubicBezTo>
                  <a:cubicBezTo>
                    <a:pt x="399" y="73"/>
                    <a:pt x="397" y="71"/>
                    <a:pt x="398" y="69"/>
                  </a:cubicBezTo>
                  <a:cubicBezTo>
                    <a:pt x="402" y="73"/>
                    <a:pt x="402" y="73"/>
                    <a:pt x="402" y="73"/>
                  </a:cubicBezTo>
                  <a:cubicBezTo>
                    <a:pt x="402" y="73"/>
                    <a:pt x="410" y="74"/>
                    <a:pt x="412" y="77"/>
                  </a:cubicBezTo>
                  <a:cubicBezTo>
                    <a:pt x="414" y="79"/>
                    <a:pt x="419" y="80"/>
                    <a:pt x="422" y="82"/>
                  </a:cubicBezTo>
                  <a:cubicBezTo>
                    <a:pt x="425" y="84"/>
                    <a:pt x="425" y="81"/>
                    <a:pt x="422" y="79"/>
                  </a:cubicBezTo>
                  <a:cubicBezTo>
                    <a:pt x="420" y="77"/>
                    <a:pt x="418" y="73"/>
                    <a:pt x="415" y="71"/>
                  </a:cubicBezTo>
                  <a:cubicBezTo>
                    <a:pt x="412" y="69"/>
                    <a:pt x="411" y="70"/>
                    <a:pt x="412" y="73"/>
                  </a:cubicBezTo>
                  <a:cubicBezTo>
                    <a:pt x="413" y="75"/>
                    <a:pt x="412" y="74"/>
                    <a:pt x="406" y="72"/>
                  </a:cubicBezTo>
                  <a:cubicBezTo>
                    <a:pt x="399" y="70"/>
                    <a:pt x="402" y="70"/>
                    <a:pt x="402" y="69"/>
                  </a:cubicBezTo>
                  <a:cubicBezTo>
                    <a:pt x="402" y="68"/>
                    <a:pt x="402" y="67"/>
                    <a:pt x="398" y="65"/>
                  </a:cubicBezTo>
                  <a:cubicBezTo>
                    <a:pt x="394" y="64"/>
                    <a:pt x="396" y="62"/>
                    <a:pt x="396" y="61"/>
                  </a:cubicBezTo>
                  <a:cubicBezTo>
                    <a:pt x="396" y="61"/>
                    <a:pt x="392" y="62"/>
                    <a:pt x="390" y="61"/>
                  </a:cubicBezTo>
                  <a:cubicBezTo>
                    <a:pt x="388" y="59"/>
                    <a:pt x="385" y="56"/>
                    <a:pt x="382" y="56"/>
                  </a:cubicBezTo>
                  <a:cubicBezTo>
                    <a:pt x="379" y="55"/>
                    <a:pt x="378" y="53"/>
                    <a:pt x="375" y="52"/>
                  </a:cubicBezTo>
                  <a:cubicBezTo>
                    <a:pt x="373" y="50"/>
                    <a:pt x="367" y="47"/>
                    <a:pt x="365" y="46"/>
                  </a:cubicBezTo>
                  <a:cubicBezTo>
                    <a:pt x="364" y="44"/>
                    <a:pt x="359" y="42"/>
                    <a:pt x="357" y="42"/>
                  </a:cubicBezTo>
                  <a:cubicBezTo>
                    <a:pt x="355" y="43"/>
                    <a:pt x="355" y="40"/>
                    <a:pt x="354" y="38"/>
                  </a:cubicBezTo>
                  <a:cubicBezTo>
                    <a:pt x="352" y="36"/>
                    <a:pt x="355" y="37"/>
                    <a:pt x="358" y="37"/>
                  </a:cubicBezTo>
                  <a:cubicBezTo>
                    <a:pt x="360" y="38"/>
                    <a:pt x="360" y="38"/>
                    <a:pt x="367" y="40"/>
                  </a:cubicBezTo>
                  <a:cubicBezTo>
                    <a:pt x="369" y="41"/>
                    <a:pt x="370" y="41"/>
                    <a:pt x="370" y="41"/>
                  </a:cubicBezTo>
                  <a:cubicBezTo>
                    <a:pt x="371" y="41"/>
                    <a:pt x="371" y="41"/>
                    <a:pt x="371" y="41"/>
                  </a:cubicBezTo>
                  <a:cubicBezTo>
                    <a:pt x="371" y="41"/>
                    <a:pt x="370" y="40"/>
                    <a:pt x="369" y="40"/>
                  </a:cubicBezTo>
                  <a:cubicBezTo>
                    <a:pt x="368" y="39"/>
                    <a:pt x="366" y="38"/>
                    <a:pt x="364" y="38"/>
                  </a:cubicBezTo>
                  <a:cubicBezTo>
                    <a:pt x="361" y="38"/>
                    <a:pt x="356" y="34"/>
                    <a:pt x="352" y="32"/>
                  </a:cubicBezTo>
                  <a:cubicBezTo>
                    <a:pt x="347" y="31"/>
                    <a:pt x="342" y="28"/>
                    <a:pt x="342" y="28"/>
                  </a:cubicBezTo>
                  <a:cubicBezTo>
                    <a:pt x="342" y="28"/>
                    <a:pt x="337" y="24"/>
                    <a:pt x="335" y="21"/>
                  </a:cubicBezTo>
                  <a:cubicBezTo>
                    <a:pt x="333" y="22"/>
                    <a:pt x="321" y="18"/>
                    <a:pt x="318" y="18"/>
                  </a:cubicBezTo>
                  <a:cubicBezTo>
                    <a:pt x="315" y="18"/>
                    <a:pt x="308" y="14"/>
                    <a:pt x="307" y="14"/>
                  </a:cubicBezTo>
                  <a:cubicBezTo>
                    <a:pt x="305" y="15"/>
                    <a:pt x="299" y="13"/>
                    <a:pt x="296" y="12"/>
                  </a:cubicBezTo>
                  <a:cubicBezTo>
                    <a:pt x="293" y="11"/>
                    <a:pt x="291" y="12"/>
                    <a:pt x="290" y="12"/>
                  </a:cubicBezTo>
                  <a:cubicBezTo>
                    <a:pt x="289" y="11"/>
                    <a:pt x="285" y="12"/>
                    <a:pt x="284" y="10"/>
                  </a:cubicBezTo>
                  <a:cubicBezTo>
                    <a:pt x="282" y="9"/>
                    <a:pt x="282" y="9"/>
                    <a:pt x="278" y="9"/>
                  </a:cubicBezTo>
                  <a:cubicBezTo>
                    <a:pt x="277" y="9"/>
                    <a:pt x="274" y="8"/>
                    <a:pt x="273" y="9"/>
                  </a:cubicBezTo>
                  <a:cubicBezTo>
                    <a:pt x="272" y="9"/>
                    <a:pt x="270" y="8"/>
                    <a:pt x="269" y="9"/>
                  </a:cubicBezTo>
                  <a:cubicBezTo>
                    <a:pt x="268" y="9"/>
                    <a:pt x="266" y="9"/>
                    <a:pt x="265" y="9"/>
                  </a:cubicBezTo>
                  <a:cubicBezTo>
                    <a:pt x="264" y="9"/>
                    <a:pt x="263" y="8"/>
                    <a:pt x="261" y="9"/>
                  </a:cubicBezTo>
                  <a:cubicBezTo>
                    <a:pt x="260" y="10"/>
                    <a:pt x="257" y="9"/>
                    <a:pt x="257" y="9"/>
                  </a:cubicBezTo>
                  <a:cubicBezTo>
                    <a:pt x="257" y="9"/>
                    <a:pt x="253" y="8"/>
                    <a:pt x="253" y="9"/>
                  </a:cubicBezTo>
                  <a:cubicBezTo>
                    <a:pt x="252" y="10"/>
                    <a:pt x="250" y="10"/>
                    <a:pt x="249" y="9"/>
                  </a:cubicBezTo>
                  <a:cubicBezTo>
                    <a:pt x="247" y="9"/>
                    <a:pt x="244" y="9"/>
                    <a:pt x="244" y="9"/>
                  </a:cubicBezTo>
                  <a:cubicBezTo>
                    <a:pt x="243" y="10"/>
                    <a:pt x="241" y="10"/>
                    <a:pt x="241" y="10"/>
                  </a:cubicBezTo>
                  <a:cubicBezTo>
                    <a:pt x="240" y="10"/>
                    <a:pt x="235" y="10"/>
                    <a:pt x="235" y="10"/>
                  </a:cubicBezTo>
                  <a:cubicBezTo>
                    <a:pt x="235" y="10"/>
                    <a:pt x="232" y="10"/>
                    <a:pt x="231" y="10"/>
                  </a:cubicBezTo>
                  <a:cubicBezTo>
                    <a:pt x="231" y="11"/>
                    <a:pt x="229" y="10"/>
                    <a:pt x="228" y="9"/>
                  </a:cubicBezTo>
                  <a:cubicBezTo>
                    <a:pt x="227" y="9"/>
                    <a:pt x="225" y="9"/>
                    <a:pt x="224" y="10"/>
                  </a:cubicBezTo>
                  <a:cubicBezTo>
                    <a:pt x="224" y="9"/>
                    <a:pt x="224" y="8"/>
                    <a:pt x="223" y="8"/>
                  </a:cubicBezTo>
                  <a:cubicBezTo>
                    <a:pt x="222" y="8"/>
                    <a:pt x="222" y="7"/>
                    <a:pt x="222" y="7"/>
                  </a:cubicBezTo>
                  <a:cubicBezTo>
                    <a:pt x="223" y="7"/>
                    <a:pt x="223" y="7"/>
                    <a:pt x="223" y="7"/>
                  </a:cubicBezTo>
                  <a:cubicBezTo>
                    <a:pt x="224" y="7"/>
                    <a:pt x="225" y="7"/>
                    <a:pt x="226" y="7"/>
                  </a:cubicBezTo>
                  <a:cubicBezTo>
                    <a:pt x="226" y="7"/>
                    <a:pt x="228" y="7"/>
                    <a:pt x="229" y="7"/>
                  </a:cubicBezTo>
                  <a:cubicBezTo>
                    <a:pt x="230" y="7"/>
                    <a:pt x="233" y="7"/>
                    <a:pt x="234" y="7"/>
                  </a:cubicBezTo>
                  <a:cubicBezTo>
                    <a:pt x="240" y="8"/>
                    <a:pt x="241" y="6"/>
                    <a:pt x="238" y="6"/>
                  </a:cubicBezTo>
                  <a:cubicBezTo>
                    <a:pt x="237" y="5"/>
                    <a:pt x="235" y="5"/>
                    <a:pt x="235" y="5"/>
                  </a:cubicBezTo>
                  <a:cubicBezTo>
                    <a:pt x="235" y="4"/>
                    <a:pt x="234" y="4"/>
                    <a:pt x="233" y="3"/>
                  </a:cubicBezTo>
                  <a:cubicBezTo>
                    <a:pt x="232" y="3"/>
                    <a:pt x="232" y="4"/>
                    <a:pt x="232" y="3"/>
                  </a:cubicBezTo>
                  <a:cubicBezTo>
                    <a:pt x="232" y="3"/>
                    <a:pt x="233" y="2"/>
                    <a:pt x="235" y="2"/>
                  </a:cubicBezTo>
                  <a:cubicBezTo>
                    <a:pt x="236" y="2"/>
                    <a:pt x="237" y="2"/>
                    <a:pt x="238" y="2"/>
                  </a:cubicBezTo>
                  <a:cubicBezTo>
                    <a:pt x="238" y="1"/>
                    <a:pt x="240" y="0"/>
                    <a:pt x="241" y="0"/>
                  </a:cubicBezTo>
                  <a:cubicBezTo>
                    <a:pt x="242" y="0"/>
                    <a:pt x="244" y="1"/>
                    <a:pt x="245" y="0"/>
                  </a:cubicBezTo>
                  <a:cubicBezTo>
                    <a:pt x="246" y="0"/>
                    <a:pt x="249" y="0"/>
                    <a:pt x="250" y="0"/>
                  </a:cubicBezTo>
                  <a:cubicBezTo>
                    <a:pt x="251" y="0"/>
                    <a:pt x="253" y="0"/>
                    <a:pt x="253" y="0"/>
                  </a:cubicBezTo>
                  <a:cubicBezTo>
                    <a:pt x="253" y="0"/>
                    <a:pt x="252" y="0"/>
                    <a:pt x="254" y="0"/>
                  </a:cubicBezTo>
                  <a:cubicBezTo>
                    <a:pt x="257" y="0"/>
                    <a:pt x="264" y="1"/>
                    <a:pt x="266" y="1"/>
                  </a:cubicBezTo>
                  <a:cubicBezTo>
                    <a:pt x="267" y="1"/>
                    <a:pt x="271" y="2"/>
                    <a:pt x="272" y="2"/>
                  </a:cubicBezTo>
                  <a:cubicBezTo>
                    <a:pt x="273" y="1"/>
                    <a:pt x="279" y="2"/>
                    <a:pt x="279" y="2"/>
                  </a:cubicBezTo>
                  <a:cubicBezTo>
                    <a:pt x="296" y="5"/>
                    <a:pt x="313" y="8"/>
                    <a:pt x="330" y="14"/>
                  </a:cubicBezTo>
                  <a:cubicBezTo>
                    <a:pt x="441" y="49"/>
                    <a:pt x="518" y="142"/>
                    <a:pt x="539" y="248"/>
                  </a:cubicBezTo>
                  <a:cubicBezTo>
                    <a:pt x="539" y="250"/>
                    <a:pt x="540" y="259"/>
                    <a:pt x="537" y="254"/>
                  </a:cubicBezTo>
                  <a:cubicBezTo>
                    <a:pt x="534" y="250"/>
                    <a:pt x="533" y="251"/>
                    <a:pt x="533" y="253"/>
                  </a:cubicBezTo>
                  <a:cubicBezTo>
                    <a:pt x="534" y="256"/>
                    <a:pt x="534" y="260"/>
                    <a:pt x="535" y="261"/>
                  </a:cubicBezTo>
                  <a:cubicBezTo>
                    <a:pt x="536" y="262"/>
                    <a:pt x="538" y="265"/>
                    <a:pt x="538" y="267"/>
                  </a:cubicBezTo>
                  <a:cubicBezTo>
                    <a:pt x="538" y="270"/>
                    <a:pt x="541" y="274"/>
                    <a:pt x="540" y="268"/>
                  </a:cubicBezTo>
                  <a:cubicBezTo>
                    <a:pt x="539" y="263"/>
                    <a:pt x="540" y="259"/>
                    <a:pt x="540" y="258"/>
                  </a:cubicBezTo>
                  <a:cubicBezTo>
                    <a:pt x="541" y="257"/>
                    <a:pt x="541" y="257"/>
                    <a:pt x="541" y="257"/>
                  </a:cubicBezTo>
                  <a:cubicBezTo>
                    <a:pt x="544" y="278"/>
                    <a:pt x="545" y="299"/>
                    <a:pt x="544" y="320"/>
                  </a:cubicBezTo>
                  <a:cubicBezTo>
                    <a:pt x="544" y="320"/>
                    <a:pt x="544" y="325"/>
                    <a:pt x="543" y="327"/>
                  </a:cubicBezTo>
                  <a:cubicBezTo>
                    <a:pt x="543" y="329"/>
                    <a:pt x="541" y="335"/>
                    <a:pt x="541" y="338"/>
                  </a:cubicBezTo>
                  <a:cubicBezTo>
                    <a:pt x="541" y="344"/>
                    <a:pt x="540" y="345"/>
                    <a:pt x="540" y="345"/>
                  </a:cubicBezTo>
                  <a:cubicBezTo>
                    <a:pt x="540" y="345"/>
                    <a:pt x="540" y="341"/>
                    <a:pt x="540" y="339"/>
                  </a:cubicBezTo>
                  <a:cubicBezTo>
                    <a:pt x="540" y="336"/>
                    <a:pt x="540" y="333"/>
                    <a:pt x="539" y="331"/>
                  </a:cubicBezTo>
                  <a:cubicBezTo>
                    <a:pt x="538" y="329"/>
                    <a:pt x="536" y="323"/>
                    <a:pt x="536" y="321"/>
                  </a:cubicBezTo>
                  <a:cubicBezTo>
                    <a:pt x="536" y="320"/>
                    <a:pt x="535" y="316"/>
                    <a:pt x="534" y="315"/>
                  </a:cubicBezTo>
                  <a:cubicBezTo>
                    <a:pt x="532" y="313"/>
                    <a:pt x="532" y="308"/>
                    <a:pt x="532" y="307"/>
                  </a:cubicBezTo>
                  <a:cubicBezTo>
                    <a:pt x="532" y="306"/>
                    <a:pt x="532" y="304"/>
                    <a:pt x="529" y="301"/>
                  </a:cubicBezTo>
                  <a:cubicBezTo>
                    <a:pt x="526" y="298"/>
                    <a:pt x="525" y="297"/>
                    <a:pt x="522" y="293"/>
                  </a:cubicBezTo>
                  <a:cubicBezTo>
                    <a:pt x="522" y="294"/>
                    <a:pt x="521" y="295"/>
                    <a:pt x="517" y="288"/>
                  </a:cubicBezTo>
                  <a:cubicBezTo>
                    <a:pt x="518" y="290"/>
                    <a:pt x="521" y="298"/>
                    <a:pt x="522" y="301"/>
                  </a:cubicBezTo>
                  <a:cubicBezTo>
                    <a:pt x="523" y="304"/>
                    <a:pt x="526" y="308"/>
                    <a:pt x="526" y="311"/>
                  </a:cubicBezTo>
                  <a:cubicBezTo>
                    <a:pt x="527" y="314"/>
                    <a:pt x="528" y="317"/>
                    <a:pt x="530" y="318"/>
                  </a:cubicBezTo>
                  <a:cubicBezTo>
                    <a:pt x="532" y="318"/>
                    <a:pt x="533" y="325"/>
                    <a:pt x="532" y="327"/>
                  </a:cubicBezTo>
                  <a:cubicBezTo>
                    <a:pt x="532" y="329"/>
                    <a:pt x="533" y="333"/>
                    <a:pt x="534" y="335"/>
                  </a:cubicBezTo>
                  <a:cubicBezTo>
                    <a:pt x="535" y="337"/>
                    <a:pt x="536" y="340"/>
                    <a:pt x="537" y="343"/>
                  </a:cubicBezTo>
                  <a:cubicBezTo>
                    <a:pt x="539" y="347"/>
                    <a:pt x="538" y="349"/>
                    <a:pt x="540" y="354"/>
                  </a:cubicBezTo>
                  <a:cubicBezTo>
                    <a:pt x="540" y="352"/>
                    <a:pt x="542" y="346"/>
                    <a:pt x="542" y="343"/>
                  </a:cubicBezTo>
                  <a:cubicBezTo>
                    <a:pt x="540" y="362"/>
                    <a:pt x="536" y="382"/>
                    <a:pt x="530" y="401"/>
                  </a:cubicBezTo>
                  <a:cubicBezTo>
                    <a:pt x="505" y="476"/>
                    <a:pt x="454" y="536"/>
                    <a:pt x="390" y="573"/>
                  </a:cubicBezTo>
                  <a:moveTo>
                    <a:pt x="353" y="47"/>
                  </a:moveTo>
                  <a:cubicBezTo>
                    <a:pt x="353" y="47"/>
                    <a:pt x="353" y="47"/>
                    <a:pt x="352" y="48"/>
                  </a:cubicBezTo>
                  <a:cubicBezTo>
                    <a:pt x="350" y="48"/>
                    <a:pt x="353" y="49"/>
                    <a:pt x="355" y="49"/>
                  </a:cubicBezTo>
                  <a:cubicBezTo>
                    <a:pt x="358" y="50"/>
                    <a:pt x="355" y="48"/>
                    <a:pt x="353" y="47"/>
                  </a:cubicBezTo>
                  <a:moveTo>
                    <a:pt x="357" y="46"/>
                  </a:moveTo>
                  <a:cubicBezTo>
                    <a:pt x="355" y="45"/>
                    <a:pt x="354" y="44"/>
                    <a:pt x="354" y="46"/>
                  </a:cubicBezTo>
                  <a:cubicBezTo>
                    <a:pt x="354" y="47"/>
                    <a:pt x="356" y="48"/>
                    <a:pt x="358" y="48"/>
                  </a:cubicBezTo>
                  <a:cubicBezTo>
                    <a:pt x="359" y="48"/>
                    <a:pt x="358" y="47"/>
                    <a:pt x="357" y="46"/>
                  </a:cubicBezTo>
                  <a:moveTo>
                    <a:pt x="355" y="45"/>
                  </a:moveTo>
                  <a:cubicBezTo>
                    <a:pt x="357" y="45"/>
                    <a:pt x="358" y="46"/>
                    <a:pt x="356" y="44"/>
                  </a:cubicBezTo>
                  <a:cubicBezTo>
                    <a:pt x="354" y="43"/>
                    <a:pt x="353" y="41"/>
                    <a:pt x="353" y="42"/>
                  </a:cubicBezTo>
                  <a:cubicBezTo>
                    <a:pt x="353" y="43"/>
                    <a:pt x="354" y="45"/>
                    <a:pt x="355" y="45"/>
                  </a:cubicBezTo>
                  <a:moveTo>
                    <a:pt x="408" y="89"/>
                  </a:moveTo>
                  <a:cubicBezTo>
                    <a:pt x="411" y="91"/>
                    <a:pt x="413" y="91"/>
                    <a:pt x="412" y="89"/>
                  </a:cubicBezTo>
                  <a:cubicBezTo>
                    <a:pt x="410" y="86"/>
                    <a:pt x="409" y="85"/>
                    <a:pt x="407" y="85"/>
                  </a:cubicBezTo>
                  <a:cubicBezTo>
                    <a:pt x="404" y="85"/>
                    <a:pt x="400" y="81"/>
                    <a:pt x="398" y="79"/>
                  </a:cubicBezTo>
                  <a:cubicBezTo>
                    <a:pt x="395" y="78"/>
                    <a:pt x="387" y="71"/>
                    <a:pt x="386" y="69"/>
                  </a:cubicBezTo>
                  <a:cubicBezTo>
                    <a:pt x="385" y="68"/>
                    <a:pt x="383" y="66"/>
                    <a:pt x="384" y="68"/>
                  </a:cubicBezTo>
                  <a:cubicBezTo>
                    <a:pt x="385" y="71"/>
                    <a:pt x="394" y="79"/>
                    <a:pt x="396" y="81"/>
                  </a:cubicBezTo>
                  <a:cubicBezTo>
                    <a:pt x="398" y="84"/>
                    <a:pt x="398" y="85"/>
                    <a:pt x="400" y="84"/>
                  </a:cubicBezTo>
                  <a:cubicBezTo>
                    <a:pt x="400" y="84"/>
                    <a:pt x="403" y="87"/>
                    <a:pt x="404" y="89"/>
                  </a:cubicBezTo>
                  <a:cubicBezTo>
                    <a:pt x="406" y="91"/>
                    <a:pt x="406" y="90"/>
                    <a:pt x="408" y="89"/>
                  </a:cubicBezTo>
                  <a:moveTo>
                    <a:pt x="390" y="181"/>
                  </a:moveTo>
                  <a:cubicBezTo>
                    <a:pt x="385" y="182"/>
                    <a:pt x="385" y="182"/>
                    <a:pt x="385" y="182"/>
                  </a:cubicBezTo>
                  <a:cubicBezTo>
                    <a:pt x="385" y="182"/>
                    <a:pt x="386" y="186"/>
                    <a:pt x="386" y="188"/>
                  </a:cubicBezTo>
                  <a:cubicBezTo>
                    <a:pt x="386" y="190"/>
                    <a:pt x="388" y="194"/>
                    <a:pt x="388" y="195"/>
                  </a:cubicBezTo>
                  <a:cubicBezTo>
                    <a:pt x="388" y="197"/>
                    <a:pt x="389" y="197"/>
                    <a:pt x="390" y="197"/>
                  </a:cubicBezTo>
                  <a:cubicBezTo>
                    <a:pt x="392" y="197"/>
                    <a:pt x="394" y="197"/>
                    <a:pt x="396" y="199"/>
                  </a:cubicBezTo>
                  <a:cubicBezTo>
                    <a:pt x="396" y="199"/>
                    <a:pt x="395" y="200"/>
                    <a:pt x="396" y="201"/>
                  </a:cubicBezTo>
                  <a:cubicBezTo>
                    <a:pt x="396" y="202"/>
                    <a:pt x="397" y="204"/>
                    <a:pt x="398" y="205"/>
                  </a:cubicBezTo>
                  <a:cubicBezTo>
                    <a:pt x="398" y="207"/>
                    <a:pt x="399" y="207"/>
                    <a:pt x="398" y="208"/>
                  </a:cubicBezTo>
                  <a:cubicBezTo>
                    <a:pt x="398" y="209"/>
                    <a:pt x="397" y="211"/>
                    <a:pt x="395" y="212"/>
                  </a:cubicBezTo>
                  <a:cubicBezTo>
                    <a:pt x="394" y="212"/>
                    <a:pt x="394" y="214"/>
                    <a:pt x="395" y="215"/>
                  </a:cubicBezTo>
                  <a:cubicBezTo>
                    <a:pt x="395" y="215"/>
                    <a:pt x="397" y="214"/>
                    <a:pt x="397" y="214"/>
                  </a:cubicBezTo>
                  <a:cubicBezTo>
                    <a:pt x="398" y="213"/>
                    <a:pt x="398" y="215"/>
                    <a:pt x="399" y="216"/>
                  </a:cubicBezTo>
                  <a:cubicBezTo>
                    <a:pt x="400" y="217"/>
                    <a:pt x="399" y="217"/>
                    <a:pt x="398" y="219"/>
                  </a:cubicBezTo>
                  <a:cubicBezTo>
                    <a:pt x="398" y="221"/>
                    <a:pt x="398" y="221"/>
                    <a:pt x="396" y="222"/>
                  </a:cubicBezTo>
                  <a:cubicBezTo>
                    <a:pt x="397" y="223"/>
                    <a:pt x="399" y="222"/>
                    <a:pt x="400" y="222"/>
                  </a:cubicBezTo>
                  <a:cubicBezTo>
                    <a:pt x="401" y="222"/>
                    <a:pt x="403" y="222"/>
                    <a:pt x="404" y="220"/>
                  </a:cubicBezTo>
                  <a:cubicBezTo>
                    <a:pt x="404" y="219"/>
                    <a:pt x="407" y="218"/>
                    <a:pt x="408" y="218"/>
                  </a:cubicBezTo>
                  <a:cubicBezTo>
                    <a:pt x="410" y="218"/>
                    <a:pt x="412" y="217"/>
                    <a:pt x="412" y="217"/>
                  </a:cubicBezTo>
                  <a:cubicBezTo>
                    <a:pt x="412" y="214"/>
                    <a:pt x="412" y="210"/>
                    <a:pt x="412" y="209"/>
                  </a:cubicBezTo>
                  <a:cubicBezTo>
                    <a:pt x="409" y="209"/>
                    <a:pt x="407" y="208"/>
                    <a:pt x="407" y="208"/>
                  </a:cubicBezTo>
                  <a:cubicBezTo>
                    <a:pt x="407" y="205"/>
                    <a:pt x="407" y="204"/>
                    <a:pt x="406" y="203"/>
                  </a:cubicBezTo>
                  <a:cubicBezTo>
                    <a:pt x="404" y="202"/>
                    <a:pt x="403" y="201"/>
                    <a:pt x="403" y="200"/>
                  </a:cubicBezTo>
                  <a:cubicBezTo>
                    <a:pt x="402" y="198"/>
                    <a:pt x="401" y="198"/>
                    <a:pt x="400" y="196"/>
                  </a:cubicBezTo>
                  <a:cubicBezTo>
                    <a:pt x="399" y="195"/>
                    <a:pt x="396" y="194"/>
                    <a:pt x="396" y="194"/>
                  </a:cubicBezTo>
                  <a:cubicBezTo>
                    <a:pt x="394" y="193"/>
                    <a:pt x="394" y="193"/>
                    <a:pt x="394" y="193"/>
                  </a:cubicBezTo>
                  <a:cubicBezTo>
                    <a:pt x="395" y="190"/>
                    <a:pt x="395" y="185"/>
                    <a:pt x="394" y="184"/>
                  </a:cubicBezTo>
                  <a:cubicBezTo>
                    <a:pt x="392" y="184"/>
                    <a:pt x="390" y="185"/>
                    <a:pt x="389" y="184"/>
                  </a:cubicBezTo>
                  <a:lnTo>
                    <a:pt x="390" y="181"/>
                  </a:lnTo>
                  <a:close/>
                  <a:moveTo>
                    <a:pt x="389" y="204"/>
                  </a:moveTo>
                  <a:cubicBezTo>
                    <a:pt x="389" y="204"/>
                    <a:pt x="388" y="202"/>
                    <a:pt x="390" y="201"/>
                  </a:cubicBezTo>
                  <a:cubicBezTo>
                    <a:pt x="390" y="201"/>
                    <a:pt x="388" y="197"/>
                    <a:pt x="387" y="197"/>
                  </a:cubicBezTo>
                  <a:cubicBezTo>
                    <a:pt x="386" y="197"/>
                    <a:pt x="384" y="197"/>
                    <a:pt x="384" y="199"/>
                  </a:cubicBezTo>
                  <a:cubicBezTo>
                    <a:pt x="384" y="199"/>
                    <a:pt x="384" y="199"/>
                    <a:pt x="383" y="198"/>
                  </a:cubicBezTo>
                  <a:cubicBezTo>
                    <a:pt x="382" y="196"/>
                    <a:pt x="383" y="201"/>
                    <a:pt x="383" y="203"/>
                  </a:cubicBezTo>
                  <a:cubicBezTo>
                    <a:pt x="383" y="203"/>
                    <a:pt x="382" y="203"/>
                    <a:pt x="380" y="203"/>
                  </a:cubicBezTo>
                  <a:cubicBezTo>
                    <a:pt x="378" y="204"/>
                    <a:pt x="379" y="205"/>
                    <a:pt x="380" y="207"/>
                  </a:cubicBezTo>
                  <a:cubicBezTo>
                    <a:pt x="380" y="208"/>
                    <a:pt x="380" y="208"/>
                    <a:pt x="383" y="208"/>
                  </a:cubicBezTo>
                  <a:cubicBezTo>
                    <a:pt x="383" y="208"/>
                    <a:pt x="381" y="212"/>
                    <a:pt x="380" y="213"/>
                  </a:cubicBezTo>
                  <a:cubicBezTo>
                    <a:pt x="379" y="214"/>
                    <a:pt x="379" y="214"/>
                    <a:pt x="381" y="216"/>
                  </a:cubicBezTo>
                  <a:cubicBezTo>
                    <a:pt x="381" y="216"/>
                    <a:pt x="384" y="216"/>
                    <a:pt x="385" y="215"/>
                  </a:cubicBezTo>
                  <a:cubicBezTo>
                    <a:pt x="386" y="214"/>
                    <a:pt x="388" y="213"/>
                    <a:pt x="390" y="213"/>
                  </a:cubicBezTo>
                  <a:cubicBezTo>
                    <a:pt x="391" y="213"/>
                    <a:pt x="390" y="210"/>
                    <a:pt x="390" y="209"/>
                  </a:cubicBezTo>
                  <a:cubicBezTo>
                    <a:pt x="389" y="208"/>
                    <a:pt x="389" y="205"/>
                    <a:pt x="389" y="204"/>
                  </a:cubicBezTo>
                  <a:moveTo>
                    <a:pt x="433" y="274"/>
                  </a:moveTo>
                  <a:cubicBezTo>
                    <a:pt x="433" y="272"/>
                    <a:pt x="432" y="273"/>
                    <a:pt x="431" y="274"/>
                  </a:cubicBezTo>
                  <a:cubicBezTo>
                    <a:pt x="430" y="275"/>
                    <a:pt x="432" y="275"/>
                    <a:pt x="432" y="276"/>
                  </a:cubicBezTo>
                  <a:cubicBezTo>
                    <a:pt x="433" y="276"/>
                    <a:pt x="433" y="274"/>
                    <a:pt x="433" y="274"/>
                  </a:cubicBezTo>
                  <a:moveTo>
                    <a:pt x="468" y="271"/>
                  </a:moveTo>
                  <a:cubicBezTo>
                    <a:pt x="468" y="271"/>
                    <a:pt x="466" y="272"/>
                    <a:pt x="465" y="273"/>
                  </a:cubicBezTo>
                  <a:cubicBezTo>
                    <a:pt x="464" y="274"/>
                    <a:pt x="463" y="274"/>
                    <a:pt x="463" y="275"/>
                  </a:cubicBezTo>
                  <a:cubicBezTo>
                    <a:pt x="462" y="275"/>
                    <a:pt x="462" y="277"/>
                    <a:pt x="464" y="277"/>
                  </a:cubicBezTo>
                  <a:cubicBezTo>
                    <a:pt x="465" y="276"/>
                    <a:pt x="467" y="278"/>
                    <a:pt x="469" y="278"/>
                  </a:cubicBezTo>
                  <a:cubicBezTo>
                    <a:pt x="470" y="278"/>
                    <a:pt x="471" y="276"/>
                    <a:pt x="470" y="275"/>
                  </a:cubicBezTo>
                  <a:cubicBezTo>
                    <a:pt x="470" y="274"/>
                    <a:pt x="468" y="272"/>
                    <a:pt x="468" y="271"/>
                  </a:cubicBezTo>
                  <a:moveTo>
                    <a:pt x="447" y="255"/>
                  </a:moveTo>
                  <a:cubicBezTo>
                    <a:pt x="447" y="254"/>
                    <a:pt x="446" y="251"/>
                    <a:pt x="446" y="253"/>
                  </a:cubicBezTo>
                  <a:cubicBezTo>
                    <a:pt x="446" y="254"/>
                    <a:pt x="444" y="255"/>
                    <a:pt x="445" y="256"/>
                  </a:cubicBezTo>
                  <a:cubicBezTo>
                    <a:pt x="446" y="257"/>
                    <a:pt x="447" y="260"/>
                    <a:pt x="447" y="260"/>
                  </a:cubicBezTo>
                  <a:cubicBezTo>
                    <a:pt x="447" y="260"/>
                    <a:pt x="447" y="262"/>
                    <a:pt x="447" y="263"/>
                  </a:cubicBezTo>
                  <a:cubicBezTo>
                    <a:pt x="446" y="264"/>
                    <a:pt x="446" y="264"/>
                    <a:pt x="447" y="265"/>
                  </a:cubicBezTo>
                  <a:cubicBezTo>
                    <a:pt x="448" y="266"/>
                    <a:pt x="449" y="269"/>
                    <a:pt x="449" y="270"/>
                  </a:cubicBezTo>
                  <a:cubicBezTo>
                    <a:pt x="449" y="271"/>
                    <a:pt x="449" y="276"/>
                    <a:pt x="450" y="274"/>
                  </a:cubicBezTo>
                  <a:cubicBezTo>
                    <a:pt x="452" y="272"/>
                    <a:pt x="453" y="272"/>
                    <a:pt x="452" y="271"/>
                  </a:cubicBezTo>
                  <a:cubicBezTo>
                    <a:pt x="451" y="269"/>
                    <a:pt x="450" y="268"/>
                    <a:pt x="450" y="266"/>
                  </a:cubicBezTo>
                  <a:cubicBezTo>
                    <a:pt x="450" y="265"/>
                    <a:pt x="449" y="264"/>
                    <a:pt x="449" y="263"/>
                  </a:cubicBezTo>
                  <a:cubicBezTo>
                    <a:pt x="448" y="262"/>
                    <a:pt x="447" y="260"/>
                    <a:pt x="448" y="258"/>
                  </a:cubicBezTo>
                  <a:cubicBezTo>
                    <a:pt x="448" y="257"/>
                    <a:pt x="447" y="255"/>
                    <a:pt x="447" y="255"/>
                  </a:cubicBezTo>
                  <a:moveTo>
                    <a:pt x="363" y="81"/>
                  </a:moveTo>
                  <a:cubicBezTo>
                    <a:pt x="363" y="81"/>
                    <a:pt x="363" y="82"/>
                    <a:pt x="363" y="81"/>
                  </a:cubicBezTo>
                  <a:cubicBezTo>
                    <a:pt x="363" y="79"/>
                    <a:pt x="362" y="80"/>
                    <a:pt x="359" y="80"/>
                  </a:cubicBezTo>
                  <a:cubicBezTo>
                    <a:pt x="357" y="81"/>
                    <a:pt x="356" y="83"/>
                    <a:pt x="358" y="83"/>
                  </a:cubicBezTo>
                  <a:cubicBezTo>
                    <a:pt x="361" y="83"/>
                    <a:pt x="364" y="84"/>
                    <a:pt x="365" y="84"/>
                  </a:cubicBezTo>
                  <a:lnTo>
                    <a:pt x="363" y="81"/>
                  </a:lnTo>
                  <a:close/>
                  <a:moveTo>
                    <a:pt x="371" y="89"/>
                  </a:moveTo>
                  <a:cubicBezTo>
                    <a:pt x="369" y="87"/>
                    <a:pt x="368" y="87"/>
                    <a:pt x="370" y="89"/>
                  </a:cubicBezTo>
                  <a:cubicBezTo>
                    <a:pt x="371" y="90"/>
                    <a:pt x="372" y="91"/>
                    <a:pt x="372" y="91"/>
                  </a:cubicBezTo>
                  <a:cubicBezTo>
                    <a:pt x="372" y="91"/>
                    <a:pt x="373" y="89"/>
                    <a:pt x="371" y="89"/>
                  </a:cubicBezTo>
                  <a:moveTo>
                    <a:pt x="366" y="91"/>
                  </a:moveTo>
                  <a:cubicBezTo>
                    <a:pt x="366" y="93"/>
                    <a:pt x="364" y="92"/>
                    <a:pt x="366" y="93"/>
                  </a:cubicBezTo>
                  <a:cubicBezTo>
                    <a:pt x="368" y="94"/>
                    <a:pt x="371" y="95"/>
                    <a:pt x="369" y="93"/>
                  </a:cubicBezTo>
                  <a:cubicBezTo>
                    <a:pt x="367" y="90"/>
                    <a:pt x="365" y="86"/>
                    <a:pt x="365" y="86"/>
                  </a:cubicBezTo>
                  <a:cubicBezTo>
                    <a:pt x="365" y="86"/>
                    <a:pt x="358" y="84"/>
                    <a:pt x="357" y="85"/>
                  </a:cubicBezTo>
                  <a:cubicBezTo>
                    <a:pt x="357" y="86"/>
                    <a:pt x="357" y="88"/>
                    <a:pt x="359" y="89"/>
                  </a:cubicBezTo>
                  <a:cubicBezTo>
                    <a:pt x="361" y="90"/>
                    <a:pt x="364" y="91"/>
                    <a:pt x="366" y="91"/>
                  </a:cubicBezTo>
                  <a:moveTo>
                    <a:pt x="341" y="151"/>
                  </a:moveTo>
                  <a:cubicBezTo>
                    <a:pt x="341" y="151"/>
                    <a:pt x="338" y="155"/>
                    <a:pt x="341" y="155"/>
                  </a:cubicBezTo>
                  <a:cubicBezTo>
                    <a:pt x="344" y="156"/>
                    <a:pt x="345" y="156"/>
                    <a:pt x="348" y="156"/>
                  </a:cubicBezTo>
                  <a:cubicBezTo>
                    <a:pt x="350" y="156"/>
                    <a:pt x="352" y="154"/>
                    <a:pt x="354" y="155"/>
                  </a:cubicBezTo>
                  <a:cubicBezTo>
                    <a:pt x="356" y="155"/>
                    <a:pt x="357" y="154"/>
                    <a:pt x="357" y="153"/>
                  </a:cubicBezTo>
                  <a:cubicBezTo>
                    <a:pt x="358" y="151"/>
                    <a:pt x="360" y="151"/>
                    <a:pt x="357" y="147"/>
                  </a:cubicBezTo>
                  <a:cubicBezTo>
                    <a:pt x="354" y="144"/>
                    <a:pt x="352" y="142"/>
                    <a:pt x="351" y="145"/>
                  </a:cubicBezTo>
                  <a:cubicBezTo>
                    <a:pt x="344" y="144"/>
                    <a:pt x="343" y="147"/>
                    <a:pt x="341" y="145"/>
                  </a:cubicBezTo>
                  <a:cubicBezTo>
                    <a:pt x="339" y="143"/>
                    <a:pt x="338" y="141"/>
                    <a:pt x="336" y="144"/>
                  </a:cubicBezTo>
                  <a:cubicBezTo>
                    <a:pt x="335" y="147"/>
                    <a:pt x="335" y="147"/>
                    <a:pt x="335" y="147"/>
                  </a:cubicBezTo>
                  <a:cubicBezTo>
                    <a:pt x="338" y="148"/>
                    <a:pt x="338" y="151"/>
                    <a:pt x="341" y="151"/>
                  </a:cubicBezTo>
                  <a:moveTo>
                    <a:pt x="267" y="66"/>
                  </a:moveTo>
                  <a:cubicBezTo>
                    <a:pt x="268" y="66"/>
                    <a:pt x="273" y="67"/>
                    <a:pt x="273" y="67"/>
                  </a:cubicBezTo>
                  <a:cubicBezTo>
                    <a:pt x="274" y="67"/>
                    <a:pt x="275" y="67"/>
                    <a:pt x="275" y="67"/>
                  </a:cubicBezTo>
                  <a:cubicBezTo>
                    <a:pt x="275" y="67"/>
                    <a:pt x="275" y="69"/>
                    <a:pt x="275" y="67"/>
                  </a:cubicBezTo>
                  <a:cubicBezTo>
                    <a:pt x="275" y="66"/>
                    <a:pt x="276" y="65"/>
                    <a:pt x="276" y="65"/>
                  </a:cubicBezTo>
                  <a:cubicBezTo>
                    <a:pt x="277" y="64"/>
                    <a:pt x="279" y="61"/>
                    <a:pt x="279" y="61"/>
                  </a:cubicBezTo>
                  <a:cubicBezTo>
                    <a:pt x="276" y="60"/>
                    <a:pt x="275" y="60"/>
                    <a:pt x="274" y="60"/>
                  </a:cubicBezTo>
                  <a:cubicBezTo>
                    <a:pt x="273" y="61"/>
                    <a:pt x="271" y="61"/>
                    <a:pt x="270" y="61"/>
                  </a:cubicBezTo>
                  <a:cubicBezTo>
                    <a:pt x="269" y="61"/>
                    <a:pt x="268" y="63"/>
                    <a:pt x="268" y="64"/>
                  </a:cubicBezTo>
                  <a:cubicBezTo>
                    <a:pt x="267" y="65"/>
                    <a:pt x="263" y="66"/>
                    <a:pt x="267" y="66"/>
                  </a:cubicBezTo>
                  <a:moveTo>
                    <a:pt x="247" y="52"/>
                  </a:moveTo>
                  <a:cubicBezTo>
                    <a:pt x="247" y="53"/>
                    <a:pt x="249" y="55"/>
                    <a:pt x="249" y="55"/>
                  </a:cubicBezTo>
                  <a:cubicBezTo>
                    <a:pt x="249" y="55"/>
                    <a:pt x="251" y="55"/>
                    <a:pt x="250" y="56"/>
                  </a:cubicBezTo>
                  <a:cubicBezTo>
                    <a:pt x="249" y="57"/>
                    <a:pt x="248" y="58"/>
                    <a:pt x="248" y="58"/>
                  </a:cubicBezTo>
                  <a:cubicBezTo>
                    <a:pt x="247" y="59"/>
                    <a:pt x="246" y="59"/>
                    <a:pt x="246" y="59"/>
                  </a:cubicBezTo>
                  <a:cubicBezTo>
                    <a:pt x="245" y="58"/>
                    <a:pt x="243" y="59"/>
                    <a:pt x="243" y="59"/>
                  </a:cubicBezTo>
                  <a:cubicBezTo>
                    <a:pt x="243" y="59"/>
                    <a:pt x="244" y="61"/>
                    <a:pt x="243" y="59"/>
                  </a:cubicBezTo>
                  <a:cubicBezTo>
                    <a:pt x="242" y="57"/>
                    <a:pt x="241" y="56"/>
                    <a:pt x="240" y="56"/>
                  </a:cubicBezTo>
                  <a:cubicBezTo>
                    <a:pt x="239" y="56"/>
                    <a:pt x="239" y="55"/>
                    <a:pt x="238" y="54"/>
                  </a:cubicBezTo>
                  <a:cubicBezTo>
                    <a:pt x="238" y="54"/>
                    <a:pt x="236" y="53"/>
                    <a:pt x="238" y="52"/>
                  </a:cubicBezTo>
                  <a:cubicBezTo>
                    <a:pt x="240" y="52"/>
                    <a:pt x="240" y="51"/>
                    <a:pt x="241" y="51"/>
                  </a:cubicBezTo>
                  <a:cubicBezTo>
                    <a:pt x="242" y="51"/>
                    <a:pt x="243" y="51"/>
                    <a:pt x="244" y="50"/>
                  </a:cubicBezTo>
                  <a:cubicBezTo>
                    <a:pt x="245" y="50"/>
                    <a:pt x="246" y="51"/>
                    <a:pt x="247" y="52"/>
                  </a:cubicBezTo>
                  <a:moveTo>
                    <a:pt x="250" y="50"/>
                  </a:moveTo>
                  <a:cubicBezTo>
                    <a:pt x="251" y="50"/>
                    <a:pt x="252" y="50"/>
                    <a:pt x="251" y="49"/>
                  </a:cubicBezTo>
                  <a:cubicBezTo>
                    <a:pt x="250" y="49"/>
                    <a:pt x="250" y="48"/>
                    <a:pt x="249" y="48"/>
                  </a:cubicBezTo>
                  <a:cubicBezTo>
                    <a:pt x="246" y="47"/>
                    <a:pt x="245" y="46"/>
                    <a:pt x="245" y="46"/>
                  </a:cubicBezTo>
                  <a:cubicBezTo>
                    <a:pt x="245" y="46"/>
                    <a:pt x="244" y="46"/>
                    <a:pt x="244" y="47"/>
                  </a:cubicBezTo>
                  <a:cubicBezTo>
                    <a:pt x="243" y="47"/>
                    <a:pt x="242" y="48"/>
                    <a:pt x="244" y="48"/>
                  </a:cubicBezTo>
                  <a:cubicBezTo>
                    <a:pt x="245" y="48"/>
                    <a:pt x="246" y="49"/>
                    <a:pt x="247" y="49"/>
                  </a:cubicBezTo>
                  <a:cubicBezTo>
                    <a:pt x="247" y="49"/>
                    <a:pt x="250" y="50"/>
                    <a:pt x="250" y="50"/>
                  </a:cubicBezTo>
                  <a:moveTo>
                    <a:pt x="252" y="64"/>
                  </a:moveTo>
                  <a:cubicBezTo>
                    <a:pt x="253" y="64"/>
                    <a:pt x="255" y="63"/>
                    <a:pt x="254" y="62"/>
                  </a:cubicBezTo>
                  <a:cubicBezTo>
                    <a:pt x="252" y="61"/>
                    <a:pt x="252" y="61"/>
                    <a:pt x="251" y="61"/>
                  </a:cubicBezTo>
                  <a:cubicBezTo>
                    <a:pt x="249" y="61"/>
                    <a:pt x="247" y="61"/>
                    <a:pt x="247" y="61"/>
                  </a:cubicBezTo>
                  <a:cubicBezTo>
                    <a:pt x="246" y="62"/>
                    <a:pt x="245" y="63"/>
                    <a:pt x="246" y="63"/>
                  </a:cubicBezTo>
                  <a:cubicBezTo>
                    <a:pt x="247" y="64"/>
                    <a:pt x="248" y="65"/>
                    <a:pt x="248" y="65"/>
                  </a:cubicBezTo>
                  <a:cubicBezTo>
                    <a:pt x="249" y="64"/>
                    <a:pt x="252" y="64"/>
                    <a:pt x="252" y="64"/>
                  </a:cubicBezTo>
                  <a:moveTo>
                    <a:pt x="261" y="59"/>
                  </a:moveTo>
                  <a:cubicBezTo>
                    <a:pt x="259" y="60"/>
                    <a:pt x="259" y="61"/>
                    <a:pt x="260" y="61"/>
                  </a:cubicBezTo>
                  <a:cubicBezTo>
                    <a:pt x="261" y="60"/>
                    <a:pt x="262" y="60"/>
                    <a:pt x="263" y="60"/>
                  </a:cubicBezTo>
                  <a:cubicBezTo>
                    <a:pt x="264" y="60"/>
                    <a:pt x="264" y="59"/>
                    <a:pt x="264" y="58"/>
                  </a:cubicBezTo>
                  <a:cubicBezTo>
                    <a:pt x="265" y="56"/>
                    <a:pt x="265" y="57"/>
                    <a:pt x="264" y="56"/>
                  </a:cubicBezTo>
                  <a:cubicBezTo>
                    <a:pt x="264" y="56"/>
                    <a:pt x="262" y="56"/>
                    <a:pt x="260" y="56"/>
                  </a:cubicBezTo>
                  <a:cubicBezTo>
                    <a:pt x="258" y="56"/>
                    <a:pt x="262" y="59"/>
                    <a:pt x="261" y="59"/>
                  </a:cubicBezTo>
                  <a:moveTo>
                    <a:pt x="257" y="54"/>
                  </a:moveTo>
                  <a:cubicBezTo>
                    <a:pt x="256" y="52"/>
                    <a:pt x="257" y="52"/>
                    <a:pt x="255" y="52"/>
                  </a:cubicBezTo>
                  <a:cubicBezTo>
                    <a:pt x="253" y="53"/>
                    <a:pt x="252" y="53"/>
                    <a:pt x="253" y="53"/>
                  </a:cubicBezTo>
                  <a:cubicBezTo>
                    <a:pt x="255" y="53"/>
                    <a:pt x="257" y="54"/>
                    <a:pt x="257" y="54"/>
                  </a:cubicBezTo>
                  <a:moveTo>
                    <a:pt x="248" y="68"/>
                  </a:moveTo>
                  <a:cubicBezTo>
                    <a:pt x="252" y="67"/>
                    <a:pt x="252" y="67"/>
                    <a:pt x="252" y="67"/>
                  </a:cubicBezTo>
                  <a:cubicBezTo>
                    <a:pt x="252" y="67"/>
                    <a:pt x="251" y="66"/>
                    <a:pt x="250" y="66"/>
                  </a:cubicBezTo>
                  <a:cubicBezTo>
                    <a:pt x="250" y="65"/>
                    <a:pt x="248" y="67"/>
                    <a:pt x="248" y="68"/>
                  </a:cubicBezTo>
                  <a:moveTo>
                    <a:pt x="218" y="47"/>
                  </a:moveTo>
                  <a:cubicBezTo>
                    <a:pt x="220" y="47"/>
                    <a:pt x="221" y="48"/>
                    <a:pt x="221" y="48"/>
                  </a:cubicBezTo>
                  <a:cubicBezTo>
                    <a:pt x="222" y="49"/>
                    <a:pt x="224" y="50"/>
                    <a:pt x="224" y="50"/>
                  </a:cubicBezTo>
                  <a:cubicBezTo>
                    <a:pt x="226" y="50"/>
                    <a:pt x="226" y="50"/>
                    <a:pt x="227" y="51"/>
                  </a:cubicBezTo>
                  <a:cubicBezTo>
                    <a:pt x="227" y="51"/>
                    <a:pt x="229" y="52"/>
                    <a:pt x="229" y="52"/>
                  </a:cubicBezTo>
                  <a:cubicBezTo>
                    <a:pt x="230" y="52"/>
                    <a:pt x="231" y="53"/>
                    <a:pt x="231" y="53"/>
                  </a:cubicBezTo>
                  <a:cubicBezTo>
                    <a:pt x="232" y="51"/>
                    <a:pt x="232" y="51"/>
                    <a:pt x="233" y="50"/>
                  </a:cubicBezTo>
                  <a:cubicBezTo>
                    <a:pt x="235" y="50"/>
                    <a:pt x="236" y="47"/>
                    <a:pt x="236" y="47"/>
                  </a:cubicBezTo>
                  <a:cubicBezTo>
                    <a:pt x="236" y="46"/>
                    <a:pt x="236" y="44"/>
                    <a:pt x="234" y="45"/>
                  </a:cubicBezTo>
                  <a:cubicBezTo>
                    <a:pt x="233" y="46"/>
                    <a:pt x="231" y="45"/>
                    <a:pt x="231" y="45"/>
                  </a:cubicBezTo>
                  <a:cubicBezTo>
                    <a:pt x="231" y="45"/>
                    <a:pt x="229" y="44"/>
                    <a:pt x="227" y="45"/>
                  </a:cubicBezTo>
                  <a:cubicBezTo>
                    <a:pt x="226" y="45"/>
                    <a:pt x="224" y="45"/>
                    <a:pt x="224" y="44"/>
                  </a:cubicBezTo>
                  <a:cubicBezTo>
                    <a:pt x="223" y="44"/>
                    <a:pt x="222" y="44"/>
                    <a:pt x="221" y="45"/>
                  </a:cubicBezTo>
                  <a:cubicBezTo>
                    <a:pt x="219" y="45"/>
                    <a:pt x="217" y="47"/>
                    <a:pt x="217" y="47"/>
                  </a:cubicBezTo>
                  <a:lnTo>
                    <a:pt x="218" y="47"/>
                  </a:lnTo>
                  <a:close/>
                  <a:moveTo>
                    <a:pt x="263" y="63"/>
                  </a:moveTo>
                  <a:cubicBezTo>
                    <a:pt x="264" y="62"/>
                    <a:pt x="265" y="61"/>
                    <a:pt x="266" y="61"/>
                  </a:cubicBezTo>
                  <a:cubicBezTo>
                    <a:pt x="262" y="61"/>
                    <a:pt x="261" y="62"/>
                    <a:pt x="261" y="62"/>
                  </a:cubicBezTo>
                  <a:lnTo>
                    <a:pt x="263" y="63"/>
                  </a:lnTo>
                  <a:close/>
                  <a:moveTo>
                    <a:pt x="233" y="72"/>
                  </a:moveTo>
                  <a:cubicBezTo>
                    <a:pt x="234" y="71"/>
                    <a:pt x="234" y="69"/>
                    <a:pt x="236" y="69"/>
                  </a:cubicBezTo>
                  <a:cubicBezTo>
                    <a:pt x="238" y="69"/>
                    <a:pt x="242" y="67"/>
                    <a:pt x="242" y="67"/>
                  </a:cubicBezTo>
                  <a:cubicBezTo>
                    <a:pt x="240" y="66"/>
                    <a:pt x="240" y="66"/>
                    <a:pt x="240" y="65"/>
                  </a:cubicBezTo>
                  <a:cubicBezTo>
                    <a:pt x="240" y="64"/>
                    <a:pt x="239" y="63"/>
                    <a:pt x="239" y="63"/>
                  </a:cubicBezTo>
                  <a:cubicBezTo>
                    <a:pt x="238" y="65"/>
                    <a:pt x="237" y="66"/>
                    <a:pt x="236" y="66"/>
                  </a:cubicBezTo>
                  <a:cubicBezTo>
                    <a:pt x="235" y="65"/>
                    <a:pt x="233" y="66"/>
                    <a:pt x="232" y="67"/>
                  </a:cubicBezTo>
                  <a:cubicBezTo>
                    <a:pt x="231" y="68"/>
                    <a:pt x="226" y="70"/>
                    <a:pt x="228" y="71"/>
                  </a:cubicBezTo>
                  <a:cubicBezTo>
                    <a:pt x="230" y="72"/>
                    <a:pt x="233" y="72"/>
                    <a:pt x="233" y="72"/>
                  </a:cubicBezTo>
                  <a:moveTo>
                    <a:pt x="262" y="78"/>
                  </a:moveTo>
                  <a:cubicBezTo>
                    <a:pt x="264" y="78"/>
                    <a:pt x="264" y="78"/>
                    <a:pt x="264" y="78"/>
                  </a:cubicBezTo>
                  <a:cubicBezTo>
                    <a:pt x="264" y="78"/>
                    <a:pt x="261" y="76"/>
                    <a:pt x="261" y="76"/>
                  </a:cubicBezTo>
                  <a:cubicBezTo>
                    <a:pt x="261" y="75"/>
                    <a:pt x="259" y="74"/>
                    <a:pt x="258" y="74"/>
                  </a:cubicBezTo>
                  <a:cubicBezTo>
                    <a:pt x="256" y="74"/>
                    <a:pt x="256" y="73"/>
                    <a:pt x="256" y="72"/>
                  </a:cubicBezTo>
                  <a:cubicBezTo>
                    <a:pt x="255" y="70"/>
                    <a:pt x="256" y="70"/>
                    <a:pt x="259" y="70"/>
                  </a:cubicBezTo>
                  <a:cubicBezTo>
                    <a:pt x="259" y="65"/>
                    <a:pt x="259" y="65"/>
                    <a:pt x="259" y="65"/>
                  </a:cubicBezTo>
                  <a:cubicBezTo>
                    <a:pt x="257" y="63"/>
                    <a:pt x="257" y="63"/>
                    <a:pt x="257" y="63"/>
                  </a:cubicBezTo>
                  <a:cubicBezTo>
                    <a:pt x="257" y="63"/>
                    <a:pt x="255" y="64"/>
                    <a:pt x="255" y="65"/>
                  </a:cubicBezTo>
                  <a:cubicBezTo>
                    <a:pt x="255" y="66"/>
                    <a:pt x="253" y="66"/>
                    <a:pt x="253" y="67"/>
                  </a:cubicBezTo>
                  <a:cubicBezTo>
                    <a:pt x="253" y="68"/>
                    <a:pt x="252" y="69"/>
                    <a:pt x="250" y="70"/>
                  </a:cubicBezTo>
                  <a:cubicBezTo>
                    <a:pt x="249" y="72"/>
                    <a:pt x="252" y="73"/>
                    <a:pt x="253" y="73"/>
                  </a:cubicBezTo>
                  <a:cubicBezTo>
                    <a:pt x="254" y="73"/>
                    <a:pt x="258" y="78"/>
                    <a:pt x="259" y="79"/>
                  </a:cubicBezTo>
                  <a:cubicBezTo>
                    <a:pt x="260" y="80"/>
                    <a:pt x="261" y="79"/>
                    <a:pt x="262" y="78"/>
                  </a:cubicBezTo>
                  <a:moveTo>
                    <a:pt x="282" y="61"/>
                  </a:moveTo>
                  <a:cubicBezTo>
                    <a:pt x="280" y="63"/>
                    <a:pt x="278" y="65"/>
                    <a:pt x="277" y="65"/>
                  </a:cubicBezTo>
                  <a:cubicBezTo>
                    <a:pt x="276" y="65"/>
                    <a:pt x="276" y="66"/>
                    <a:pt x="276" y="67"/>
                  </a:cubicBezTo>
                  <a:cubicBezTo>
                    <a:pt x="277" y="68"/>
                    <a:pt x="276" y="70"/>
                    <a:pt x="276" y="70"/>
                  </a:cubicBezTo>
                  <a:cubicBezTo>
                    <a:pt x="271" y="70"/>
                    <a:pt x="265" y="71"/>
                    <a:pt x="264" y="70"/>
                  </a:cubicBezTo>
                  <a:cubicBezTo>
                    <a:pt x="263" y="70"/>
                    <a:pt x="260" y="70"/>
                    <a:pt x="261" y="72"/>
                  </a:cubicBezTo>
                  <a:cubicBezTo>
                    <a:pt x="262" y="74"/>
                    <a:pt x="265" y="76"/>
                    <a:pt x="265" y="76"/>
                  </a:cubicBezTo>
                  <a:cubicBezTo>
                    <a:pt x="265" y="75"/>
                    <a:pt x="268" y="75"/>
                    <a:pt x="268" y="74"/>
                  </a:cubicBezTo>
                  <a:cubicBezTo>
                    <a:pt x="268" y="73"/>
                    <a:pt x="270" y="72"/>
                    <a:pt x="270" y="72"/>
                  </a:cubicBezTo>
                  <a:cubicBezTo>
                    <a:pt x="270" y="72"/>
                    <a:pt x="271" y="76"/>
                    <a:pt x="273" y="75"/>
                  </a:cubicBezTo>
                  <a:cubicBezTo>
                    <a:pt x="275" y="74"/>
                    <a:pt x="278" y="75"/>
                    <a:pt x="279" y="74"/>
                  </a:cubicBezTo>
                  <a:cubicBezTo>
                    <a:pt x="280" y="74"/>
                    <a:pt x="287" y="72"/>
                    <a:pt x="289" y="72"/>
                  </a:cubicBezTo>
                  <a:cubicBezTo>
                    <a:pt x="290" y="73"/>
                    <a:pt x="300" y="70"/>
                    <a:pt x="300" y="70"/>
                  </a:cubicBezTo>
                  <a:cubicBezTo>
                    <a:pt x="296" y="67"/>
                    <a:pt x="295" y="67"/>
                    <a:pt x="295" y="66"/>
                  </a:cubicBezTo>
                  <a:cubicBezTo>
                    <a:pt x="295" y="64"/>
                    <a:pt x="291" y="63"/>
                    <a:pt x="291" y="63"/>
                  </a:cubicBezTo>
                  <a:cubicBezTo>
                    <a:pt x="289" y="63"/>
                    <a:pt x="285" y="62"/>
                    <a:pt x="284" y="61"/>
                  </a:cubicBezTo>
                  <a:cubicBezTo>
                    <a:pt x="284" y="60"/>
                    <a:pt x="282" y="61"/>
                    <a:pt x="282" y="61"/>
                  </a:cubicBezTo>
                  <a:moveTo>
                    <a:pt x="304" y="73"/>
                  </a:moveTo>
                  <a:cubicBezTo>
                    <a:pt x="304" y="73"/>
                    <a:pt x="294" y="73"/>
                    <a:pt x="292" y="73"/>
                  </a:cubicBezTo>
                  <a:cubicBezTo>
                    <a:pt x="290" y="74"/>
                    <a:pt x="290" y="74"/>
                    <a:pt x="293" y="76"/>
                  </a:cubicBezTo>
                  <a:cubicBezTo>
                    <a:pt x="293" y="76"/>
                    <a:pt x="290" y="76"/>
                    <a:pt x="288" y="77"/>
                  </a:cubicBezTo>
                  <a:cubicBezTo>
                    <a:pt x="288" y="77"/>
                    <a:pt x="286" y="78"/>
                    <a:pt x="282" y="76"/>
                  </a:cubicBezTo>
                  <a:cubicBezTo>
                    <a:pt x="278" y="75"/>
                    <a:pt x="278" y="78"/>
                    <a:pt x="277" y="80"/>
                  </a:cubicBezTo>
                  <a:cubicBezTo>
                    <a:pt x="276" y="82"/>
                    <a:pt x="277" y="83"/>
                    <a:pt x="278" y="85"/>
                  </a:cubicBezTo>
                  <a:cubicBezTo>
                    <a:pt x="278" y="85"/>
                    <a:pt x="283" y="87"/>
                    <a:pt x="285" y="88"/>
                  </a:cubicBezTo>
                  <a:cubicBezTo>
                    <a:pt x="286" y="90"/>
                    <a:pt x="287" y="91"/>
                    <a:pt x="287" y="94"/>
                  </a:cubicBezTo>
                  <a:cubicBezTo>
                    <a:pt x="287" y="97"/>
                    <a:pt x="286" y="98"/>
                    <a:pt x="286" y="102"/>
                  </a:cubicBezTo>
                  <a:cubicBezTo>
                    <a:pt x="286" y="102"/>
                    <a:pt x="284" y="104"/>
                    <a:pt x="283" y="106"/>
                  </a:cubicBezTo>
                  <a:cubicBezTo>
                    <a:pt x="282" y="108"/>
                    <a:pt x="283" y="108"/>
                    <a:pt x="288" y="109"/>
                  </a:cubicBezTo>
                  <a:cubicBezTo>
                    <a:pt x="287" y="111"/>
                    <a:pt x="288" y="115"/>
                    <a:pt x="286" y="119"/>
                  </a:cubicBezTo>
                  <a:cubicBezTo>
                    <a:pt x="286" y="119"/>
                    <a:pt x="281" y="120"/>
                    <a:pt x="280" y="120"/>
                  </a:cubicBezTo>
                  <a:cubicBezTo>
                    <a:pt x="278" y="120"/>
                    <a:pt x="277" y="122"/>
                    <a:pt x="276" y="124"/>
                  </a:cubicBezTo>
                  <a:cubicBezTo>
                    <a:pt x="275" y="126"/>
                    <a:pt x="274" y="128"/>
                    <a:pt x="275" y="128"/>
                  </a:cubicBezTo>
                  <a:cubicBezTo>
                    <a:pt x="275" y="128"/>
                    <a:pt x="275" y="132"/>
                    <a:pt x="274" y="134"/>
                  </a:cubicBezTo>
                  <a:cubicBezTo>
                    <a:pt x="273" y="136"/>
                    <a:pt x="273" y="138"/>
                    <a:pt x="274" y="141"/>
                  </a:cubicBezTo>
                  <a:cubicBezTo>
                    <a:pt x="276" y="145"/>
                    <a:pt x="275" y="146"/>
                    <a:pt x="275" y="148"/>
                  </a:cubicBezTo>
                  <a:cubicBezTo>
                    <a:pt x="275" y="150"/>
                    <a:pt x="277" y="152"/>
                    <a:pt x="278" y="153"/>
                  </a:cubicBezTo>
                  <a:cubicBezTo>
                    <a:pt x="278" y="154"/>
                    <a:pt x="282" y="158"/>
                    <a:pt x="284" y="161"/>
                  </a:cubicBezTo>
                  <a:cubicBezTo>
                    <a:pt x="284" y="161"/>
                    <a:pt x="288" y="160"/>
                    <a:pt x="290" y="159"/>
                  </a:cubicBezTo>
                  <a:cubicBezTo>
                    <a:pt x="291" y="159"/>
                    <a:pt x="292" y="158"/>
                    <a:pt x="293" y="155"/>
                  </a:cubicBezTo>
                  <a:cubicBezTo>
                    <a:pt x="292" y="152"/>
                    <a:pt x="292" y="150"/>
                    <a:pt x="294" y="149"/>
                  </a:cubicBezTo>
                  <a:cubicBezTo>
                    <a:pt x="295" y="149"/>
                    <a:pt x="300" y="147"/>
                    <a:pt x="302" y="145"/>
                  </a:cubicBezTo>
                  <a:cubicBezTo>
                    <a:pt x="303" y="143"/>
                    <a:pt x="305" y="142"/>
                    <a:pt x="307" y="142"/>
                  </a:cubicBezTo>
                  <a:cubicBezTo>
                    <a:pt x="309" y="142"/>
                    <a:pt x="312" y="140"/>
                    <a:pt x="314" y="139"/>
                  </a:cubicBezTo>
                  <a:cubicBezTo>
                    <a:pt x="315" y="138"/>
                    <a:pt x="319" y="136"/>
                    <a:pt x="320" y="136"/>
                  </a:cubicBezTo>
                  <a:cubicBezTo>
                    <a:pt x="322" y="135"/>
                    <a:pt x="326" y="134"/>
                    <a:pt x="326" y="134"/>
                  </a:cubicBezTo>
                  <a:cubicBezTo>
                    <a:pt x="326" y="134"/>
                    <a:pt x="333" y="129"/>
                    <a:pt x="335" y="128"/>
                  </a:cubicBezTo>
                  <a:cubicBezTo>
                    <a:pt x="336" y="127"/>
                    <a:pt x="336" y="126"/>
                    <a:pt x="333" y="126"/>
                  </a:cubicBezTo>
                  <a:cubicBezTo>
                    <a:pt x="331" y="126"/>
                    <a:pt x="327" y="127"/>
                    <a:pt x="327" y="124"/>
                  </a:cubicBezTo>
                  <a:cubicBezTo>
                    <a:pt x="327" y="122"/>
                    <a:pt x="327" y="119"/>
                    <a:pt x="327" y="118"/>
                  </a:cubicBezTo>
                  <a:cubicBezTo>
                    <a:pt x="329" y="119"/>
                    <a:pt x="330" y="119"/>
                    <a:pt x="330" y="120"/>
                  </a:cubicBezTo>
                  <a:cubicBezTo>
                    <a:pt x="330" y="122"/>
                    <a:pt x="333" y="123"/>
                    <a:pt x="334" y="123"/>
                  </a:cubicBezTo>
                  <a:cubicBezTo>
                    <a:pt x="336" y="123"/>
                    <a:pt x="338" y="126"/>
                    <a:pt x="337" y="124"/>
                  </a:cubicBezTo>
                  <a:cubicBezTo>
                    <a:pt x="336" y="122"/>
                    <a:pt x="337" y="121"/>
                    <a:pt x="336" y="120"/>
                  </a:cubicBezTo>
                  <a:cubicBezTo>
                    <a:pt x="334" y="119"/>
                    <a:pt x="332" y="117"/>
                    <a:pt x="332" y="116"/>
                  </a:cubicBezTo>
                  <a:cubicBezTo>
                    <a:pt x="331" y="114"/>
                    <a:pt x="330" y="114"/>
                    <a:pt x="333" y="113"/>
                  </a:cubicBezTo>
                  <a:cubicBezTo>
                    <a:pt x="335" y="113"/>
                    <a:pt x="337" y="113"/>
                    <a:pt x="337" y="113"/>
                  </a:cubicBezTo>
                  <a:cubicBezTo>
                    <a:pt x="336" y="109"/>
                    <a:pt x="336" y="107"/>
                    <a:pt x="337" y="105"/>
                  </a:cubicBezTo>
                  <a:cubicBezTo>
                    <a:pt x="337" y="103"/>
                    <a:pt x="336" y="102"/>
                    <a:pt x="334" y="100"/>
                  </a:cubicBezTo>
                  <a:cubicBezTo>
                    <a:pt x="332" y="99"/>
                    <a:pt x="331" y="96"/>
                    <a:pt x="331" y="96"/>
                  </a:cubicBezTo>
                  <a:cubicBezTo>
                    <a:pt x="333" y="90"/>
                    <a:pt x="333" y="88"/>
                    <a:pt x="333" y="86"/>
                  </a:cubicBezTo>
                  <a:cubicBezTo>
                    <a:pt x="333" y="85"/>
                    <a:pt x="334" y="81"/>
                    <a:pt x="334" y="81"/>
                  </a:cubicBezTo>
                  <a:cubicBezTo>
                    <a:pt x="335" y="79"/>
                    <a:pt x="326" y="80"/>
                    <a:pt x="323" y="81"/>
                  </a:cubicBezTo>
                  <a:cubicBezTo>
                    <a:pt x="323" y="81"/>
                    <a:pt x="322" y="80"/>
                    <a:pt x="320" y="79"/>
                  </a:cubicBezTo>
                  <a:cubicBezTo>
                    <a:pt x="319" y="78"/>
                    <a:pt x="321" y="78"/>
                    <a:pt x="326" y="78"/>
                  </a:cubicBezTo>
                  <a:cubicBezTo>
                    <a:pt x="326" y="78"/>
                    <a:pt x="325" y="77"/>
                    <a:pt x="323" y="76"/>
                  </a:cubicBezTo>
                  <a:cubicBezTo>
                    <a:pt x="322" y="75"/>
                    <a:pt x="322" y="73"/>
                    <a:pt x="320" y="73"/>
                  </a:cubicBezTo>
                  <a:cubicBezTo>
                    <a:pt x="317" y="73"/>
                    <a:pt x="311" y="72"/>
                    <a:pt x="311" y="72"/>
                  </a:cubicBezTo>
                  <a:cubicBezTo>
                    <a:pt x="311" y="72"/>
                    <a:pt x="311" y="75"/>
                    <a:pt x="310" y="77"/>
                  </a:cubicBezTo>
                  <a:cubicBezTo>
                    <a:pt x="309" y="79"/>
                    <a:pt x="308" y="77"/>
                    <a:pt x="308" y="77"/>
                  </a:cubicBezTo>
                  <a:cubicBezTo>
                    <a:pt x="308" y="77"/>
                    <a:pt x="304" y="74"/>
                    <a:pt x="304" y="73"/>
                  </a:cubicBezTo>
                  <a:moveTo>
                    <a:pt x="222" y="74"/>
                  </a:moveTo>
                  <a:cubicBezTo>
                    <a:pt x="223" y="73"/>
                    <a:pt x="221" y="73"/>
                    <a:pt x="221" y="73"/>
                  </a:cubicBezTo>
                  <a:cubicBezTo>
                    <a:pt x="220" y="74"/>
                    <a:pt x="219" y="74"/>
                    <a:pt x="217" y="73"/>
                  </a:cubicBezTo>
                  <a:cubicBezTo>
                    <a:pt x="216" y="73"/>
                    <a:pt x="215" y="74"/>
                    <a:pt x="216" y="74"/>
                  </a:cubicBezTo>
                  <a:cubicBezTo>
                    <a:pt x="217" y="75"/>
                    <a:pt x="217" y="76"/>
                    <a:pt x="217" y="76"/>
                  </a:cubicBezTo>
                  <a:cubicBezTo>
                    <a:pt x="217" y="77"/>
                    <a:pt x="218" y="77"/>
                    <a:pt x="219" y="78"/>
                  </a:cubicBezTo>
                  <a:cubicBezTo>
                    <a:pt x="221" y="79"/>
                    <a:pt x="220" y="76"/>
                    <a:pt x="220" y="76"/>
                  </a:cubicBezTo>
                  <a:cubicBezTo>
                    <a:pt x="220" y="76"/>
                    <a:pt x="221" y="75"/>
                    <a:pt x="222" y="74"/>
                  </a:cubicBezTo>
                  <a:moveTo>
                    <a:pt x="214" y="65"/>
                  </a:moveTo>
                  <a:cubicBezTo>
                    <a:pt x="214" y="65"/>
                    <a:pt x="214" y="64"/>
                    <a:pt x="213" y="64"/>
                  </a:cubicBezTo>
                  <a:cubicBezTo>
                    <a:pt x="212" y="64"/>
                    <a:pt x="211" y="63"/>
                    <a:pt x="210" y="62"/>
                  </a:cubicBezTo>
                  <a:cubicBezTo>
                    <a:pt x="209" y="61"/>
                    <a:pt x="210" y="61"/>
                    <a:pt x="206" y="60"/>
                  </a:cubicBezTo>
                  <a:cubicBezTo>
                    <a:pt x="206" y="60"/>
                    <a:pt x="208" y="58"/>
                    <a:pt x="208" y="57"/>
                  </a:cubicBezTo>
                  <a:cubicBezTo>
                    <a:pt x="209" y="56"/>
                    <a:pt x="210" y="55"/>
                    <a:pt x="211" y="55"/>
                  </a:cubicBezTo>
                  <a:cubicBezTo>
                    <a:pt x="211" y="55"/>
                    <a:pt x="214" y="54"/>
                    <a:pt x="215" y="53"/>
                  </a:cubicBezTo>
                  <a:cubicBezTo>
                    <a:pt x="215" y="52"/>
                    <a:pt x="216" y="52"/>
                    <a:pt x="219" y="51"/>
                  </a:cubicBezTo>
                  <a:cubicBezTo>
                    <a:pt x="219" y="51"/>
                    <a:pt x="224" y="52"/>
                    <a:pt x="224" y="53"/>
                  </a:cubicBezTo>
                  <a:cubicBezTo>
                    <a:pt x="225" y="54"/>
                    <a:pt x="227" y="54"/>
                    <a:pt x="230" y="55"/>
                  </a:cubicBezTo>
                  <a:cubicBezTo>
                    <a:pt x="232" y="55"/>
                    <a:pt x="231" y="57"/>
                    <a:pt x="231" y="57"/>
                  </a:cubicBezTo>
                  <a:cubicBezTo>
                    <a:pt x="231" y="57"/>
                    <a:pt x="233" y="59"/>
                    <a:pt x="234" y="60"/>
                  </a:cubicBezTo>
                  <a:cubicBezTo>
                    <a:pt x="230" y="62"/>
                    <a:pt x="230" y="62"/>
                    <a:pt x="230" y="62"/>
                  </a:cubicBezTo>
                  <a:cubicBezTo>
                    <a:pt x="230" y="62"/>
                    <a:pt x="227" y="63"/>
                    <a:pt x="226" y="63"/>
                  </a:cubicBezTo>
                  <a:cubicBezTo>
                    <a:pt x="225" y="63"/>
                    <a:pt x="223" y="64"/>
                    <a:pt x="224" y="65"/>
                  </a:cubicBezTo>
                  <a:cubicBezTo>
                    <a:pt x="224" y="65"/>
                    <a:pt x="222" y="67"/>
                    <a:pt x="221" y="68"/>
                  </a:cubicBezTo>
                  <a:cubicBezTo>
                    <a:pt x="220" y="68"/>
                    <a:pt x="219" y="69"/>
                    <a:pt x="219" y="70"/>
                  </a:cubicBezTo>
                  <a:cubicBezTo>
                    <a:pt x="219" y="70"/>
                    <a:pt x="217" y="70"/>
                    <a:pt x="216" y="69"/>
                  </a:cubicBezTo>
                  <a:cubicBezTo>
                    <a:pt x="215" y="68"/>
                    <a:pt x="214" y="67"/>
                    <a:pt x="213" y="67"/>
                  </a:cubicBezTo>
                  <a:cubicBezTo>
                    <a:pt x="212" y="68"/>
                    <a:pt x="213" y="66"/>
                    <a:pt x="214" y="65"/>
                  </a:cubicBezTo>
                  <a:moveTo>
                    <a:pt x="254" y="85"/>
                  </a:moveTo>
                  <a:cubicBezTo>
                    <a:pt x="255" y="86"/>
                    <a:pt x="255" y="85"/>
                    <a:pt x="256" y="86"/>
                  </a:cubicBezTo>
                  <a:cubicBezTo>
                    <a:pt x="256" y="87"/>
                    <a:pt x="257" y="87"/>
                    <a:pt x="258" y="87"/>
                  </a:cubicBezTo>
                  <a:cubicBezTo>
                    <a:pt x="258" y="86"/>
                    <a:pt x="257" y="86"/>
                    <a:pt x="257" y="85"/>
                  </a:cubicBezTo>
                  <a:cubicBezTo>
                    <a:pt x="257" y="84"/>
                    <a:pt x="257" y="83"/>
                    <a:pt x="257" y="83"/>
                  </a:cubicBezTo>
                  <a:cubicBezTo>
                    <a:pt x="257" y="83"/>
                    <a:pt x="256" y="81"/>
                    <a:pt x="255" y="81"/>
                  </a:cubicBezTo>
                  <a:cubicBezTo>
                    <a:pt x="254" y="82"/>
                    <a:pt x="252" y="84"/>
                    <a:pt x="254" y="85"/>
                  </a:cubicBezTo>
                  <a:moveTo>
                    <a:pt x="239" y="103"/>
                  </a:moveTo>
                  <a:cubicBezTo>
                    <a:pt x="242" y="101"/>
                    <a:pt x="242" y="101"/>
                    <a:pt x="242" y="101"/>
                  </a:cubicBezTo>
                  <a:cubicBezTo>
                    <a:pt x="241" y="100"/>
                    <a:pt x="241" y="100"/>
                    <a:pt x="241" y="100"/>
                  </a:cubicBezTo>
                  <a:cubicBezTo>
                    <a:pt x="241" y="100"/>
                    <a:pt x="239" y="100"/>
                    <a:pt x="238" y="101"/>
                  </a:cubicBezTo>
                  <a:cubicBezTo>
                    <a:pt x="238" y="101"/>
                    <a:pt x="237" y="101"/>
                    <a:pt x="237" y="101"/>
                  </a:cubicBezTo>
                  <a:cubicBezTo>
                    <a:pt x="236" y="101"/>
                    <a:pt x="235" y="102"/>
                    <a:pt x="236" y="102"/>
                  </a:cubicBezTo>
                  <a:cubicBezTo>
                    <a:pt x="237" y="102"/>
                    <a:pt x="239" y="102"/>
                    <a:pt x="239" y="103"/>
                  </a:cubicBezTo>
                  <a:moveTo>
                    <a:pt x="235" y="83"/>
                  </a:moveTo>
                  <a:cubicBezTo>
                    <a:pt x="234" y="85"/>
                    <a:pt x="235" y="85"/>
                    <a:pt x="236" y="86"/>
                  </a:cubicBezTo>
                  <a:cubicBezTo>
                    <a:pt x="238" y="86"/>
                    <a:pt x="239" y="87"/>
                    <a:pt x="239" y="88"/>
                  </a:cubicBezTo>
                  <a:cubicBezTo>
                    <a:pt x="239" y="88"/>
                    <a:pt x="242" y="90"/>
                    <a:pt x="244" y="90"/>
                  </a:cubicBezTo>
                  <a:cubicBezTo>
                    <a:pt x="245" y="91"/>
                    <a:pt x="245" y="91"/>
                    <a:pt x="246" y="93"/>
                  </a:cubicBezTo>
                  <a:cubicBezTo>
                    <a:pt x="244" y="99"/>
                    <a:pt x="244" y="99"/>
                    <a:pt x="244" y="99"/>
                  </a:cubicBezTo>
                  <a:cubicBezTo>
                    <a:pt x="244" y="99"/>
                    <a:pt x="244" y="101"/>
                    <a:pt x="243" y="106"/>
                  </a:cubicBezTo>
                  <a:cubicBezTo>
                    <a:pt x="240" y="107"/>
                    <a:pt x="240" y="107"/>
                    <a:pt x="240" y="107"/>
                  </a:cubicBezTo>
                  <a:cubicBezTo>
                    <a:pt x="240" y="107"/>
                    <a:pt x="237" y="108"/>
                    <a:pt x="236" y="108"/>
                  </a:cubicBezTo>
                  <a:cubicBezTo>
                    <a:pt x="235" y="108"/>
                    <a:pt x="235" y="109"/>
                    <a:pt x="235" y="111"/>
                  </a:cubicBezTo>
                  <a:cubicBezTo>
                    <a:pt x="235" y="111"/>
                    <a:pt x="234" y="110"/>
                    <a:pt x="233" y="110"/>
                  </a:cubicBezTo>
                  <a:cubicBezTo>
                    <a:pt x="232" y="110"/>
                    <a:pt x="229" y="107"/>
                    <a:pt x="228" y="107"/>
                  </a:cubicBezTo>
                  <a:cubicBezTo>
                    <a:pt x="227" y="106"/>
                    <a:pt x="227" y="106"/>
                    <a:pt x="227" y="107"/>
                  </a:cubicBezTo>
                  <a:cubicBezTo>
                    <a:pt x="226" y="107"/>
                    <a:pt x="225" y="108"/>
                    <a:pt x="224" y="107"/>
                  </a:cubicBezTo>
                  <a:cubicBezTo>
                    <a:pt x="224" y="109"/>
                    <a:pt x="224" y="109"/>
                    <a:pt x="224" y="109"/>
                  </a:cubicBezTo>
                  <a:cubicBezTo>
                    <a:pt x="224" y="109"/>
                    <a:pt x="225" y="112"/>
                    <a:pt x="225" y="112"/>
                  </a:cubicBezTo>
                  <a:cubicBezTo>
                    <a:pt x="226" y="112"/>
                    <a:pt x="229" y="115"/>
                    <a:pt x="230" y="116"/>
                  </a:cubicBezTo>
                  <a:cubicBezTo>
                    <a:pt x="231" y="116"/>
                    <a:pt x="231" y="119"/>
                    <a:pt x="231" y="120"/>
                  </a:cubicBezTo>
                  <a:cubicBezTo>
                    <a:pt x="231" y="121"/>
                    <a:pt x="231" y="122"/>
                    <a:pt x="232" y="123"/>
                  </a:cubicBezTo>
                  <a:cubicBezTo>
                    <a:pt x="232" y="124"/>
                    <a:pt x="233" y="126"/>
                    <a:pt x="234" y="127"/>
                  </a:cubicBezTo>
                  <a:cubicBezTo>
                    <a:pt x="235" y="127"/>
                    <a:pt x="235" y="128"/>
                    <a:pt x="237" y="131"/>
                  </a:cubicBezTo>
                  <a:cubicBezTo>
                    <a:pt x="237" y="131"/>
                    <a:pt x="240" y="132"/>
                    <a:pt x="242" y="131"/>
                  </a:cubicBezTo>
                  <a:cubicBezTo>
                    <a:pt x="242" y="131"/>
                    <a:pt x="244" y="129"/>
                    <a:pt x="244" y="128"/>
                  </a:cubicBezTo>
                  <a:cubicBezTo>
                    <a:pt x="244" y="127"/>
                    <a:pt x="247" y="125"/>
                    <a:pt x="248" y="123"/>
                  </a:cubicBezTo>
                  <a:cubicBezTo>
                    <a:pt x="248" y="123"/>
                    <a:pt x="246" y="121"/>
                    <a:pt x="245" y="120"/>
                  </a:cubicBezTo>
                  <a:cubicBezTo>
                    <a:pt x="245" y="120"/>
                    <a:pt x="245" y="119"/>
                    <a:pt x="246" y="119"/>
                  </a:cubicBezTo>
                  <a:cubicBezTo>
                    <a:pt x="246" y="119"/>
                    <a:pt x="247" y="115"/>
                    <a:pt x="247" y="114"/>
                  </a:cubicBezTo>
                  <a:cubicBezTo>
                    <a:pt x="248" y="112"/>
                    <a:pt x="247" y="114"/>
                    <a:pt x="247" y="114"/>
                  </a:cubicBezTo>
                  <a:cubicBezTo>
                    <a:pt x="247" y="114"/>
                    <a:pt x="248" y="114"/>
                    <a:pt x="250" y="115"/>
                  </a:cubicBezTo>
                  <a:cubicBezTo>
                    <a:pt x="250" y="118"/>
                    <a:pt x="250" y="118"/>
                    <a:pt x="250" y="118"/>
                  </a:cubicBezTo>
                  <a:cubicBezTo>
                    <a:pt x="250" y="118"/>
                    <a:pt x="251" y="121"/>
                    <a:pt x="251" y="122"/>
                  </a:cubicBezTo>
                  <a:cubicBezTo>
                    <a:pt x="251" y="123"/>
                    <a:pt x="251" y="123"/>
                    <a:pt x="253" y="123"/>
                  </a:cubicBezTo>
                  <a:cubicBezTo>
                    <a:pt x="254" y="122"/>
                    <a:pt x="256" y="121"/>
                    <a:pt x="257" y="121"/>
                  </a:cubicBezTo>
                  <a:cubicBezTo>
                    <a:pt x="258" y="121"/>
                    <a:pt x="259" y="121"/>
                    <a:pt x="260" y="119"/>
                  </a:cubicBezTo>
                  <a:cubicBezTo>
                    <a:pt x="260" y="119"/>
                    <a:pt x="259" y="117"/>
                    <a:pt x="258" y="116"/>
                  </a:cubicBezTo>
                  <a:cubicBezTo>
                    <a:pt x="257" y="115"/>
                    <a:pt x="257" y="113"/>
                    <a:pt x="257" y="113"/>
                  </a:cubicBezTo>
                  <a:cubicBezTo>
                    <a:pt x="257" y="113"/>
                    <a:pt x="259" y="106"/>
                    <a:pt x="259" y="105"/>
                  </a:cubicBezTo>
                  <a:cubicBezTo>
                    <a:pt x="260" y="103"/>
                    <a:pt x="260" y="102"/>
                    <a:pt x="260" y="102"/>
                  </a:cubicBezTo>
                  <a:cubicBezTo>
                    <a:pt x="260" y="101"/>
                    <a:pt x="259" y="97"/>
                    <a:pt x="259" y="96"/>
                  </a:cubicBezTo>
                  <a:cubicBezTo>
                    <a:pt x="259" y="94"/>
                    <a:pt x="256" y="91"/>
                    <a:pt x="256" y="90"/>
                  </a:cubicBezTo>
                  <a:cubicBezTo>
                    <a:pt x="255" y="90"/>
                    <a:pt x="254" y="89"/>
                    <a:pt x="254" y="89"/>
                  </a:cubicBezTo>
                  <a:cubicBezTo>
                    <a:pt x="254" y="88"/>
                    <a:pt x="253" y="86"/>
                    <a:pt x="252" y="85"/>
                  </a:cubicBezTo>
                  <a:cubicBezTo>
                    <a:pt x="252" y="83"/>
                    <a:pt x="255" y="81"/>
                    <a:pt x="255" y="81"/>
                  </a:cubicBezTo>
                  <a:cubicBezTo>
                    <a:pt x="255" y="81"/>
                    <a:pt x="253" y="79"/>
                    <a:pt x="251" y="78"/>
                  </a:cubicBezTo>
                  <a:cubicBezTo>
                    <a:pt x="251" y="78"/>
                    <a:pt x="251" y="77"/>
                    <a:pt x="250" y="77"/>
                  </a:cubicBezTo>
                  <a:cubicBezTo>
                    <a:pt x="249" y="77"/>
                    <a:pt x="246" y="77"/>
                    <a:pt x="245" y="76"/>
                  </a:cubicBezTo>
                  <a:cubicBezTo>
                    <a:pt x="245" y="76"/>
                    <a:pt x="242" y="76"/>
                    <a:pt x="241" y="77"/>
                  </a:cubicBezTo>
                  <a:cubicBezTo>
                    <a:pt x="241" y="77"/>
                    <a:pt x="240" y="77"/>
                    <a:pt x="239" y="77"/>
                  </a:cubicBezTo>
                  <a:cubicBezTo>
                    <a:pt x="238" y="77"/>
                    <a:pt x="237" y="78"/>
                    <a:pt x="237" y="78"/>
                  </a:cubicBezTo>
                  <a:cubicBezTo>
                    <a:pt x="237" y="78"/>
                    <a:pt x="235" y="80"/>
                    <a:pt x="234" y="81"/>
                  </a:cubicBezTo>
                  <a:cubicBezTo>
                    <a:pt x="233" y="81"/>
                    <a:pt x="235" y="82"/>
                    <a:pt x="235" y="83"/>
                  </a:cubicBezTo>
                  <a:moveTo>
                    <a:pt x="213" y="104"/>
                  </a:moveTo>
                  <a:cubicBezTo>
                    <a:pt x="213" y="106"/>
                    <a:pt x="216" y="111"/>
                    <a:pt x="218" y="109"/>
                  </a:cubicBezTo>
                  <a:cubicBezTo>
                    <a:pt x="219" y="108"/>
                    <a:pt x="218" y="105"/>
                    <a:pt x="218" y="103"/>
                  </a:cubicBezTo>
                  <a:cubicBezTo>
                    <a:pt x="217" y="102"/>
                    <a:pt x="217" y="100"/>
                    <a:pt x="217" y="99"/>
                  </a:cubicBezTo>
                  <a:cubicBezTo>
                    <a:pt x="217" y="96"/>
                    <a:pt x="217" y="96"/>
                    <a:pt x="217" y="96"/>
                  </a:cubicBezTo>
                  <a:cubicBezTo>
                    <a:pt x="215" y="95"/>
                    <a:pt x="215" y="95"/>
                    <a:pt x="214" y="96"/>
                  </a:cubicBezTo>
                  <a:cubicBezTo>
                    <a:pt x="214" y="98"/>
                    <a:pt x="212" y="98"/>
                    <a:pt x="211" y="98"/>
                  </a:cubicBezTo>
                  <a:cubicBezTo>
                    <a:pt x="211" y="98"/>
                    <a:pt x="206" y="100"/>
                    <a:pt x="206" y="100"/>
                  </a:cubicBezTo>
                  <a:cubicBezTo>
                    <a:pt x="207" y="101"/>
                    <a:pt x="207" y="100"/>
                    <a:pt x="208" y="100"/>
                  </a:cubicBezTo>
                  <a:cubicBezTo>
                    <a:pt x="209" y="101"/>
                    <a:pt x="210" y="101"/>
                    <a:pt x="210" y="101"/>
                  </a:cubicBezTo>
                  <a:cubicBezTo>
                    <a:pt x="209" y="102"/>
                    <a:pt x="208" y="102"/>
                    <a:pt x="208" y="103"/>
                  </a:cubicBezTo>
                  <a:cubicBezTo>
                    <a:pt x="208" y="104"/>
                    <a:pt x="208" y="105"/>
                    <a:pt x="208" y="105"/>
                  </a:cubicBezTo>
                  <a:cubicBezTo>
                    <a:pt x="210" y="104"/>
                    <a:pt x="213" y="103"/>
                    <a:pt x="213" y="104"/>
                  </a:cubicBezTo>
                  <a:moveTo>
                    <a:pt x="238" y="187"/>
                  </a:moveTo>
                  <a:cubicBezTo>
                    <a:pt x="238" y="187"/>
                    <a:pt x="232" y="188"/>
                    <a:pt x="230" y="188"/>
                  </a:cubicBezTo>
                  <a:cubicBezTo>
                    <a:pt x="228" y="189"/>
                    <a:pt x="227" y="190"/>
                    <a:pt x="227" y="192"/>
                  </a:cubicBezTo>
                  <a:cubicBezTo>
                    <a:pt x="226" y="194"/>
                    <a:pt x="224" y="195"/>
                    <a:pt x="224" y="195"/>
                  </a:cubicBezTo>
                  <a:cubicBezTo>
                    <a:pt x="224" y="195"/>
                    <a:pt x="223" y="196"/>
                    <a:pt x="221" y="195"/>
                  </a:cubicBezTo>
                  <a:cubicBezTo>
                    <a:pt x="220" y="195"/>
                    <a:pt x="218" y="197"/>
                    <a:pt x="217" y="200"/>
                  </a:cubicBezTo>
                  <a:cubicBezTo>
                    <a:pt x="220" y="200"/>
                    <a:pt x="223" y="202"/>
                    <a:pt x="223" y="203"/>
                  </a:cubicBezTo>
                  <a:cubicBezTo>
                    <a:pt x="224" y="205"/>
                    <a:pt x="234" y="212"/>
                    <a:pt x="234" y="212"/>
                  </a:cubicBezTo>
                  <a:cubicBezTo>
                    <a:pt x="235" y="209"/>
                    <a:pt x="237" y="209"/>
                    <a:pt x="239" y="208"/>
                  </a:cubicBezTo>
                  <a:cubicBezTo>
                    <a:pt x="240" y="207"/>
                    <a:pt x="239" y="205"/>
                    <a:pt x="239" y="203"/>
                  </a:cubicBezTo>
                  <a:cubicBezTo>
                    <a:pt x="239" y="202"/>
                    <a:pt x="239" y="200"/>
                    <a:pt x="239" y="200"/>
                  </a:cubicBezTo>
                  <a:cubicBezTo>
                    <a:pt x="236" y="196"/>
                    <a:pt x="236" y="196"/>
                    <a:pt x="236" y="196"/>
                  </a:cubicBezTo>
                  <a:cubicBezTo>
                    <a:pt x="235" y="195"/>
                    <a:pt x="234" y="194"/>
                    <a:pt x="230" y="194"/>
                  </a:cubicBezTo>
                  <a:cubicBezTo>
                    <a:pt x="230" y="194"/>
                    <a:pt x="232" y="193"/>
                    <a:pt x="233" y="191"/>
                  </a:cubicBezTo>
                  <a:cubicBezTo>
                    <a:pt x="234" y="190"/>
                    <a:pt x="235" y="188"/>
                    <a:pt x="238" y="187"/>
                  </a:cubicBezTo>
                  <a:moveTo>
                    <a:pt x="200" y="195"/>
                  </a:moveTo>
                  <a:cubicBezTo>
                    <a:pt x="199" y="197"/>
                    <a:pt x="200" y="198"/>
                    <a:pt x="200" y="199"/>
                  </a:cubicBezTo>
                  <a:cubicBezTo>
                    <a:pt x="201" y="200"/>
                    <a:pt x="203" y="201"/>
                    <a:pt x="205" y="201"/>
                  </a:cubicBezTo>
                  <a:cubicBezTo>
                    <a:pt x="207" y="200"/>
                    <a:pt x="207" y="199"/>
                    <a:pt x="207" y="199"/>
                  </a:cubicBezTo>
                  <a:cubicBezTo>
                    <a:pt x="205" y="201"/>
                    <a:pt x="203" y="200"/>
                    <a:pt x="203" y="198"/>
                  </a:cubicBezTo>
                  <a:cubicBezTo>
                    <a:pt x="203" y="197"/>
                    <a:pt x="202" y="193"/>
                    <a:pt x="202" y="193"/>
                  </a:cubicBezTo>
                  <a:lnTo>
                    <a:pt x="200" y="195"/>
                  </a:lnTo>
                  <a:close/>
                  <a:moveTo>
                    <a:pt x="206" y="206"/>
                  </a:moveTo>
                  <a:cubicBezTo>
                    <a:pt x="208" y="206"/>
                    <a:pt x="211" y="207"/>
                    <a:pt x="211" y="206"/>
                  </a:cubicBezTo>
                  <a:cubicBezTo>
                    <a:pt x="212" y="206"/>
                    <a:pt x="211" y="202"/>
                    <a:pt x="211" y="200"/>
                  </a:cubicBezTo>
                  <a:cubicBezTo>
                    <a:pt x="207" y="203"/>
                    <a:pt x="205" y="203"/>
                    <a:pt x="206" y="206"/>
                  </a:cubicBezTo>
                  <a:moveTo>
                    <a:pt x="118" y="323"/>
                  </a:moveTo>
                  <a:cubicBezTo>
                    <a:pt x="117" y="322"/>
                    <a:pt x="116" y="322"/>
                    <a:pt x="116" y="322"/>
                  </a:cubicBezTo>
                  <a:cubicBezTo>
                    <a:pt x="115" y="322"/>
                    <a:pt x="115" y="322"/>
                    <a:pt x="115" y="322"/>
                  </a:cubicBezTo>
                  <a:cubicBezTo>
                    <a:pt x="115" y="323"/>
                    <a:pt x="114" y="324"/>
                    <a:pt x="116" y="324"/>
                  </a:cubicBezTo>
                  <a:cubicBezTo>
                    <a:pt x="117" y="324"/>
                    <a:pt x="117" y="325"/>
                    <a:pt x="118" y="326"/>
                  </a:cubicBezTo>
                  <a:cubicBezTo>
                    <a:pt x="119" y="326"/>
                    <a:pt x="121" y="325"/>
                    <a:pt x="121" y="325"/>
                  </a:cubicBezTo>
                  <a:lnTo>
                    <a:pt x="118" y="323"/>
                  </a:lnTo>
                  <a:close/>
                  <a:moveTo>
                    <a:pt x="92" y="307"/>
                  </a:moveTo>
                  <a:cubicBezTo>
                    <a:pt x="92" y="307"/>
                    <a:pt x="90" y="306"/>
                    <a:pt x="90" y="306"/>
                  </a:cubicBezTo>
                  <a:cubicBezTo>
                    <a:pt x="89" y="305"/>
                    <a:pt x="89" y="306"/>
                    <a:pt x="89" y="305"/>
                  </a:cubicBezTo>
                  <a:cubicBezTo>
                    <a:pt x="89" y="304"/>
                    <a:pt x="87" y="304"/>
                    <a:pt x="87" y="304"/>
                  </a:cubicBezTo>
                  <a:cubicBezTo>
                    <a:pt x="87" y="304"/>
                    <a:pt x="87" y="306"/>
                    <a:pt x="87" y="307"/>
                  </a:cubicBezTo>
                  <a:cubicBezTo>
                    <a:pt x="88" y="308"/>
                    <a:pt x="88" y="308"/>
                    <a:pt x="89" y="308"/>
                  </a:cubicBezTo>
                  <a:cubicBezTo>
                    <a:pt x="90" y="308"/>
                    <a:pt x="91" y="309"/>
                    <a:pt x="91" y="310"/>
                  </a:cubicBezTo>
                  <a:cubicBezTo>
                    <a:pt x="92" y="310"/>
                    <a:pt x="93" y="310"/>
                    <a:pt x="95" y="312"/>
                  </a:cubicBezTo>
                  <a:cubicBezTo>
                    <a:pt x="95" y="312"/>
                    <a:pt x="95" y="313"/>
                    <a:pt x="96" y="315"/>
                  </a:cubicBezTo>
                  <a:cubicBezTo>
                    <a:pt x="96" y="316"/>
                    <a:pt x="97" y="316"/>
                    <a:pt x="99" y="315"/>
                  </a:cubicBezTo>
                  <a:cubicBezTo>
                    <a:pt x="100" y="315"/>
                    <a:pt x="101" y="315"/>
                    <a:pt x="104" y="317"/>
                  </a:cubicBezTo>
                  <a:cubicBezTo>
                    <a:pt x="105" y="316"/>
                    <a:pt x="108" y="318"/>
                    <a:pt x="109" y="318"/>
                  </a:cubicBezTo>
                  <a:cubicBezTo>
                    <a:pt x="110" y="319"/>
                    <a:pt x="110" y="318"/>
                    <a:pt x="111" y="317"/>
                  </a:cubicBezTo>
                  <a:cubicBezTo>
                    <a:pt x="111" y="316"/>
                    <a:pt x="109" y="314"/>
                    <a:pt x="108" y="314"/>
                  </a:cubicBezTo>
                  <a:cubicBezTo>
                    <a:pt x="107" y="313"/>
                    <a:pt x="108" y="312"/>
                    <a:pt x="107" y="310"/>
                  </a:cubicBezTo>
                  <a:cubicBezTo>
                    <a:pt x="107" y="309"/>
                    <a:pt x="107" y="308"/>
                    <a:pt x="105" y="308"/>
                  </a:cubicBezTo>
                  <a:cubicBezTo>
                    <a:pt x="104" y="307"/>
                    <a:pt x="102" y="306"/>
                    <a:pt x="102" y="305"/>
                  </a:cubicBezTo>
                  <a:cubicBezTo>
                    <a:pt x="101" y="304"/>
                    <a:pt x="100" y="304"/>
                    <a:pt x="98" y="303"/>
                  </a:cubicBezTo>
                  <a:cubicBezTo>
                    <a:pt x="97" y="303"/>
                    <a:pt x="97" y="302"/>
                    <a:pt x="96" y="301"/>
                  </a:cubicBezTo>
                  <a:cubicBezTo>
                    <a:pt x="94" y="300"/>
                    <a:pt x="94" y="300"/>
                    <a:pt x="93" y="300"/>
                  </a:cubicBezTo>
                  <a:cubicBezTo>
                    <a:pt x="93" y="300"/>
                    <a:pt x="93" y="302"/>
                    <a:pt x="93" y="303"/>
                  </a:cubicBezTo>
                  <a:cubicBezTo>
                    <a:pt x="94" y="304"/>
                    <a:pt x="93" y="305"/>
                    <a:pt x="94" y="306"/>
                  </a:cubicBezTo>
                  <a:cubicBezTo>
                    <a:pt x="94" y="308"/>
                    <a:pt x="93" y="308"/>
                    <a:pt x="92" y="307"/>
                  </a:cubicBezTo>
                  <a:moveTo>
                    <a:pt x="71" y="295"/>
                  </a:moveTo>
                  <a:cubicBezTo>
                    <a:pt x="72" y="296"/>
                    <a:pt x="73" y="296"/>
                    <a:pt x="73" y="296"/>
                  </a:cubicBezTo>
                  <a:cubicBezTo>
                    <a:pt x="73" y="297"/>
                    <a:pt x="73" y="299"/>
                    <a:pt x="74" y="299"/>
                  </a:cubicBezTo>
                  <a:cubicBezTo>
                    <a:pt x="74" y="300"/>
                    <a:pt x="76" y="301"/>
                    <a:pt x="77" y="301"/>
                  </a:cubicBezTo>
                  <a:cubicBezTo>
                    <a:pt x="78" y="301"/>
                    <a:pt x="77" y="301"/>
                    <a:pt x="77" y="300"/>
                  </a:cubicBezTo>
                  <a:cubicBezTo>
                    <a:pt x="77" y="298"/>
                    <a:pt x="76" y="297"/>
                    <a:pt x="76" y="297"/>
                  </a:cubicBezTo>
                  <a:cubicBezTo>
                    <a:pt x="76" y="296"/>
                    <a:pt x="73" y="295"/>
                    <a:pt x="73" y="295"/>
                  </a:cubicBezTo>
                  <a:cubicBezTo>
                    <a:pt x="73" y="295"/>
                    <a:pt x="70" y="293"/>
                    <a:pt x="71" y="295"/>
                  </a:cubicBezTo>
                  <a:moveTo>
                    <a:pt x="58" y="261"/>
                  </a:moveTo>
                  <a:cubicBezTo>
                    <a:pt x="58" y="261"/>
                    <a:pt x="60" y="262"/>
                    <a:pt x="61" y="262"/>
                  </a:cubicBezTo>
                  <a:cubicBezTo>
                    <a:pt x="62" y="262"/>
                    <a:pt x="64" y="262"/>
                    <a:pt x="65" y="264"/>
                  </a:cubicBezTo>
                  <a:cubicBezTo>
                    <a:pt x="66" y="266"/>
                    <a:pt x="68" y="267"/>
                    <a:pt x="69" y="268"/>
                  </a:cubicBezTo>
                  <a:cubicBezTo>
                    <a:pt x="71" y="270"/>
                    <a:pt x="73" y="270"/>
                    <a:pt x="72" y="272"/>
                  </a:cubicBezTo>
                  <a:cubicBezTo>
                    <a:pt x="72" y="274"/>
                    <a:pt x="76" y="277"/>
                    <a:pt x="78" y="278"/>
                  </a:cubicBezTo>
                  <a:cubicBezTo>
                    <a:pt x="79" y="280"/>
                    <a:pt x="78" y="280"/>
                    <a:pt x="78" y="282"/>
                  </a:cubicBezTo>
                  <a:cubicBezTo>
                    <a:pt x="78" y="284"/>
                    <a:pt x="81" y="287"/>
                    <a:pt x="82" y="288"/>
                  </a:cubicBezTo>
                  <a:cubicBezTo>
                    <a:pt x="82" y="288"/>
                    <a:pt x="80" y="288"/>
                    <a:pt x="77" y="289"/>
                  </a:cubicBezTo>
                  <a:cubicBezTo>
                    <a:pt x="74" y="290"/>
                    <a:pt x="79" y="291"/>
                    <a:pt x="82" y="291"/>
                  </a:cubicBezTo>
                  <a:cubicBezTo>
                    <a:pt x="85" y="291"/>
                    <a:pt x="88" y="294"/>
                    <a:pt x="91" y="296"/>
                  </a:cubicBezTo>
                  <a:cubicBezTo>
                    <a:pt x="91" y="296"/>
                    <a:pt x="91" y="294"/>
                    <a:pt x="88" y="290"/>
                  </a:cubicBezTo>
                  <a:cubicBezTo>
                    <a:pt x="88" y="289"/>
                    <a:pt x="86" y="286"/>
                    <a:pt x="86" y="286"/>
                  </a:cubicBezTo>
                  <a:cubicBezTo>
                    <a:pt x="86" y="286"/>
                    <a:pt x="83" y="279"/>
                    <a:pt x="81" y="277"/>
                  </a:cubicBezTo>
                  <a:cubicBezTo>
                    <a:pt x="80" y="276"/>
                    <a:pt x="75" y="267"/>
                    <a:pt x="74" y="265"/>
                  </a:cubicBezTo>
                  <a:cubicBezTo>
                    <a:pt x="72" y="263"/>
                    <a:pt x="70" y="261"/>
                    <a:pt x="68" y="261"/>
                  </a:cubicBezTo>
                  <a:cubicBezTo>
                    <a:pt x="66" y="261"/>
                    <a:pt x="65" y="260"/>
                    <a:pt x="64" y="259"/>
                  </a:cubicBezTo>
                  <a:cubicBezTo>
                    <a:pt x="63" y="259"/>
                    <a:pt x="60" y="260"/>
                    <a:pt x="58" y="261"/>
                  </a:cubicBezTo>
                </a:path>
              </a:pathLst>
            </a:custGeom>
            <a:solidFill>
              <a:schemeClr val="bg1">
                <a:lumMod val="85000"/>
              </a:schemeClr>
            </a:solidFill>
            <a:ln>
              <a:noFill/>
            </a:ln>
            <a:extLst/>
          </p:spPr>
          <p:txBody>
            <a:bodyPr vert="horz" wrap="square" lIns="68580" tIns="34290" rIns="68580" bIns="34290" numCol="1" anchor="t" anchorCtr="0" compatLnSpc="1">
              <a:prstTxWarp prst="textNoShape">
                <a:avLst/>
              </a:prstTxWarp>
            </a:bodyPr>
            <a:lstStyle/>
            <a:p>
              <a:pPr defTabSz="457206">
                <a:defRPr/>
              </a:pPr>
              <a:endParaRPr lang="en-US" sz="1100" dirty="0">
                <a:solidFill>
                  <a:srgbClr val="000000"/>
                </a:solidFill>
                <a:ea typeface="ＭＳ Ｐゴシック" charset="0"/>
                <a:cs typeface="ＭＳ Ｐゴシック" charset="0"/>
              </a:endParaRPr>
            </a:p>
          </p:txBody>
        </p:sp>
        <p:sp>
          <p:nvSpPr>
            <p:cNvPr id="195" name="Oval 194"/>
            <p:cNvSpPr>
              <a:spLocks noChangeAspect="1"/>
            </p:cNvSpPr>
            <p:nvPr/>
          </p:nvSpPr>
          <p:spPr bwMode="auto">
            <a:xfrm>
              <a:off x="2811683" y="3214729"/>
              <a:ext cx="3446127" cy="3442938"/>
            </a:xfrm>
            <a:prstGeom prst="ellipse">
              <a:avLst/>
            </a:prstGeom>
            <a:noFill/>
            <a:ln w="12700" cap="flat" cmpd="sng" algn="ctr">
              <a:solidFill>
                <a:schemeClr val="bg2">
                  <a:lumMod val="9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6">
                <a:defRPr/>
              </a:pPr>
              <a:endParaRPr lang="en-US" sz="1100" dirty="0">
                <a:solidFill>
                  <a:srgbClr val="000000"/>
                </a:solidFill>
                <a:latin typeface="Franklin Gothic Book"/>
                <a:ea typeface="新細明體" charset="0"/>
                <a:cs typeface="新細明體" charset="0"/>
              </a:endParaRPr>
            </a:p>
          </p:txBody>
        </p:sp>
      </p:grpSp>
      <p:grpSp>
        <p:nvGrpSpPr>
          <p:cNvPr id="5" name="Group 4"/>
          <p:cNvGrpSpPr/>
          <p:nvPr/>
        </p:nvGrpSpPr>
        <p:grpSpPr>
          <a:xfrm>
            <a:off x="4250928" y="3990971"/>
            <a:ext cx="364702" cy="746344"/>
            <a:chOff x="2303417" y="3260816"/>
            <a:chExt cx="397963" cy="814412"/>
          </a:xfrm>
        </p:grpSpPr>
        <p:sp>
          <p:nvSpPr>
            <p:cNvPr id="4" name="Rounded Rectangle 3"/>
            <p:cNvSpPr/>
            <p:nvPr/>
          </p:nvSpPr>
          <p:spPr>
            <a:xfrm>
              <a:off x="2308632" y="3265251"/>
              <a:ext cx="387532" cy="805543"/>
            </a:xfrm>
            <a:prstGeom prst="roundRect">
              <a:avLst>
                <a:gd name="adj" fmla="val 1554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77" name="Freeform 76"/>
            <p:cNvSpPr>
              <a:spLocks noChangeArrowheads="1"/>
            </p:cNvSpPr>
            <p:nvPr/>
          </p:nvSpPr>
          <p:spPr bwMode="auto">
            <a:xfrm>
              <a:off x="2303417" y="3260816"/>
              <a:ext cx="397963" cy="814412"/>
            </a:xfrm>
            <a:custGeom>
              <a:avLst/>
              <a:gdLst>
                <a:gd name="T0" fmla="*/ 0 w 9875"/>
                <a:gd name="T1" fmla="*/ 1506 h 20204"/>
                <a:gd name="T2" fmla="*/ 0 w 9875"/>
                <a:gd name="T3" fmla="*/ 18690 h 20204"/>
                <a:gd name="T4" fmla="*/ 1502 w 9875"/>
                <a:gd name="T5" fmla="*/ 20203 h 20204"/>
                <a:gd name="T6" fmla="*/ 8381 w 9875"/>
                <a:gd name="T7" fmla="*/ 20203 h 20204"/>
                <a:gd name="T8" fmla="*/ 9874 w 9875"/>
                <a:gd name="T9" fmla="*/ 18690 h 20204"/>
                <a:gd name="T10" fmla="*/ 9874 w 9875"/>
                <a:gd name="T11" fmla="*/ 1506 h 20204"/>
                <a:gd name="T12" fmla="*/ 8381 w 9875"/>
                <a:gd name="T13" fmla="*/ 0 h 20204"/>
                <a:gd name="T14" fmla="*/ 1502 w 9875"/>
                <a:gd name="T15" fmla="*/ 0 h 20204"/>
                <a:gd name="T16" fmla="*/ 0 w 9875"/>
                <a:gd name="T17" fmla="*/ 1506 h 20204"/>
                <a:gd name="T18" fmla="*/ 5610 w 9875"/>
                <a:gd name="T19" fmla="*/ 1349 h 20204"/>
                <a:gd name="T20" fmla="*/ 4264 w 9875"/>
                <a:gd name="T21" fmla="*/ 1349 h 20204"/>
                <a:gd name="T22" fmla="*/ 4264 w 9875"/>
                <a:gd name="T23" fmla="*/ 1124 h 20204"/>
                <a:gd name="T24" fmla="*/ 5610 w 9875"/>
                <a:gd name="T25" fmla="*/ 1124 h 20204"/>
                <a:gd name="T26" fmla="*/ 5610 w 9875"/>
                <a:gd name="T27" fmla="*/ 1349 h 20204"/>
                <a:gd name="T28" fmla="*/ 4151 w 9875"/>
                <a:gd name="T29" fmla="*/ 19081 h 20204"/>
                <a:gd name="T30" fmla="*/ 4935 w 9875"/>
                <a:gd name="T31" fmla="*/ 18294 h 20204"/>
                <a:gd name="T32" fmla="*/ 5721 w 9875"/>
                <a:gd name="T33" fmla="*/ 19081 h 20204"/>
                <a:gd name="T34" fmla="*/ 4935 w 9875"/>
                <a:gd name="T35" fmla="*/ 19867 h 20204"/>
                <a:gd name="T36" fmla="*/ 4151 w 9875"/>
                <a:gd name="T37" fmla="*/ 19081 h 20204"/>
                <a:gd name="T38" fmla="*/ 449 w 9875"/>
                <a:gd name="T39" fmla="*/ 2247 h 20204"/>
                <a:gd name="T40" fmla="*/ 9425 w 9875"/>
                <a:gd name="T41" fmla="*/ 2247 h 20204"/>
                <a:gd name="T42" fmla="*/ 9425 w 9875"/>
                <a:gd name="T43" fmla="*/ 17958 h 20204"/>
                <a:gd name="T44" fmla="*/ 449 w 9875"/>
                <a:gd name="T45" fmla="*/ 17958 h 20204"/>
                <a:gd name="T46" fmla="*/ 449 w 9875"/>
                <a:gd name="T47" fmla="*/ 2247 h 20204"/>
                <a:gd name="T48" fmla="*/ 4489 w 9875"/>
                <a:gd name="T49" fmla="*/ 19081 h 20204"/>
                <a:gd name="T50" fmla="*/ 4938 w 9875"/>
                <a:gd name="T51" fmla="*/ 18632 h 20204"/>
                <a:gd name="T52" fmla="*/ 5385 w 9875"/>
                <a:gd name="T53" fmla="*/ 19081 h 20204"/>
                <a:gd name="T54" fmla="*/ 4938 w 9875"/>
                <a:gd name="T55" fmla="*/ 19529 h 20204"/>
                <a:gd name="T56" fmla="*/ 4489 w 9875"/>
                <a:gd name="T57" fmla="*/ 19081 h 20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75" h="20204">
                  <a:moveTo>
                    <a:pt x="0" y="1506"/>
                  </a:moveTo>
                  <a:lnTo>
                    <a:pt x="0" y="18690"/>
                  </a:lnTo>
                  <a:cubicBezTo>
                    <a:pt x="0" y="19519"/>
                    <a:pt x="677" y="20203"/>
                    <a:pt x="1502" y="20203"/>
                  </a:cubicBezTo>
                  <a:lnTo>
                    <a:pt x="8381" y="20203"/>
                  </a:lnTo>
                  <a:cubicBezTo>
                    <a:pt x="9207" y="20203"/>
                    <a:pt x="9874" y="19519"/>
                    <a:pt x="9874" y="18690"/>
                  </a:cubicBezTo>
                  <a:lnTo>
                    <a:pt x="9874" y="1506"/>
                  </a:lnTo>
                  <a:cubicBezTo>
                    <a:pt x="9874" y="678"/>
                    <a:pt x="9207" y="0"/>
                    <a:pt x="8381" y="0"/>
                  </a:cubicBezTo>
                  <a:lnTo>
                    <a:pt x="1502" y="0"/>
                  </a:lnTo>
                  <a:cubicBezTo>
                    <a:pt x="675" y="2"/>
                    <a:pt x="0" y="680"/>
                    <a:pt x="0" y="1506"/>
                  </a:cubicBezTo>
                  <a:close/>
                  <a:moveTo>
                    <a:pt x="5610" y="1349"/>
                  </a:moveTo>
                  <a:lnTo>
                    <a:pt x="4264" y="1349"/>
                  </a:lnTo>
                  <a:lnTo>
                    <a:pt x="4264" y="1124"/>
                  </a:lnTo>
                  <a:lnTo>
                    <a:pt x="5610" y="1124"/>
                  </a:lnTo>
                  <a:lnTo>
                    <a:pt x="5610" y="1349"/>
                  </a:lnTo>
                  <a:close/>
                  <a:moveTo>
                    <a:pt x="4151" y="19081"/>
                  </a:moveTo>
                  <a:cubicBezTo>
                    <a:pt x="4151" y="18646"/>
                    <a:pt x="4503" y="18294"/>
                    <a:pt x="4935" y="18294"/>
                  </a:cubicBezTo>
                  <a:cubicBezTo>
                    <a:pt x="5369" y="18294"/>
                    <a:pt x="5721" y="18647"/>
                    <a:pt x="5721" y="19081"/>
                  </a:cubicBezTo>
                  <a:cubicBezTo>
                    <a:pt x="5721" y="19516"/>
                    <a:pt x="5369" y="19867"/>
                    <a:pt x="4935" y="19867"/>
                  </a:cubicBezTo>
                  <a:cubicBezTo>
                    <a:pt x="4503" y="19867"/>
                    <a:pt x="4151" y="19515"/>
                    <a:pt x="4151" y="19081"/>
                  </a:cubicBezTo>
                  <a:close/>
                  <a:moveTo>
                    <a:pt x="449" y="2247"/>
                  </a:moveTo>
                  <a:lnTo>
                    <a:pt x="9425" y="2247"/>
                  </a:lnTo>
                  <a:lnTo>
                    <a:pt x="9425" y="17958"/>
                  </a:lnTo>
                  <a:lnTo>
                    <a:pt x="449" y="17958"/>
                  </a:lnTo>
                  <a:lnTo>
                    <a:pt x="449" y="2247"/>
                  </a:lnTo>
                  <a:close/>
                  <a:moveTo>
                    <a:pt x="4489" y="19081"/>
                  </a:moveTo>
                  <a:cubicBezTo>
                    <a:pt x="4489" y="18833"/>
                    <a:pt x="4690" y="18632"/>
                    <a:pt x="4938" y="18632"/>
                  </a:cubicBezTo>
                  <a:cubicBezTo>
                    <a:pt x="5185" y="18632"/>
                    <a:pt x="5385" y="18834"/>
                    <a:pt x="5385" y="19081"/>
                  </a:cubicBezTo>
                  <a:cubicBezTo>
                    <a:pt x="5385" y="19329"/>
                    <a:pt x="5185" y="19529"/>
                    <a:pt x="4938" y="19529"/>
                  </a:cubicBezTo>
                  <a:cubicBezTo>
                    <a:pt x="4690" y="19529"/>
                    <a:pt x="4489" y="19328"/>
                    <a:pt x="4489" y="19081"/>
                  </a:cubicBezTo>
                  <a:close/>
                </a:path>
              </a:pathLst>
            </a:custGeom>
            <a:solidFill>
              <a:schemeClr val="tx1"/>
            </a:solidFill>
            <a:ln>
              <a:noFill/>
            </a:ln>
            <a:effectLst/>
          </p:spPr>
          <p:txBody>
            <a:bodyPr wrap="none" anchor="ctr"/>
            <a:lstStyle/>
            <a:p>
              <a:pPr defTabSz="457206"/>
              <a:endParaRPr lang="en-US" dirty="0">
                <a:solidFill>
                  <a:srgbClr val="282828"/>
                </a:solidFill>
                <a:ea typeface="ＭＳ Ｐゴシック" charset="0"/>
                <a:cs typeface="ＭＳ Ｐゴシック" charset="0"/>
              </a:endParaRPr>
            </a:p>
          </p:txBody>
        </p:sp>
      </p:grpSp>
      <p:sp>
        <p:nvSpPr>
          <p:cNvPr id="188" name="TextBox 187"/>
          <p:cNvSpPr txBox="1"/>
          <p:nvPr/>
        </p:nvSpPr>
        <p:spPr>
          <a:xfrm>
            <a:off x="5355817" y="1218197"/>
            <a:ext cx="1955299" cy="276999"/>
          </a:xfrm>
          <a:prstGeom prst="rect">
            <a:avLst/>
          </a:prstGeom>
          <a:noFill/>
          <a:ln w="25400" cap="flat" cmpd="sng" algn="ctr">
            <a:noFill/>
            <a:prstDash val="solid"/>
          </a:ln>
          <a:effectLst/>
        </p:spPr>
        <p:txBody>
          <a:bodyPr wrap="square" rtlCol="0">
            <a:spAutoFit/>
          </a:bodyPr>
          <a:lstStyle/>
          <a:p>
            <a:pPr defTabSz="914411">
              <a:spcBef>
                <a:spcPts val="1000"/>
              </a:spcBef>
              <a:defRPr/>
            </a:pPr>
            <a:r>
              <a:rPr lang="en-US" altLang="ja-JP" sz="1200" dirty="0">
                <a:solidFill>
                  <a:srgbClr val="282828"/>
                </a:solidFill>
                <a:latin typeface="+mj-ea"/>
                <a:ea typeface="+mj-ea"/>
                <a:cs typeface="CiscoSansTT Light" charset="0"/>
              </a:rPr>
              <a:t>iOS</a:t>
            </a:r>
            <a:r>
              <a:rPr lang="ja-JP" altLang="en-US" sz="1200" dirty="0">
                <a:solidFill>
                  <a:srgbClr val="282828"/>
                </a:solidFill>
                <a:latin typeface="+mj-ea"/>
                <a:ea typeface="+mj-ea"/>
                <a:cs typeface="CiscoSansTT Light" charset="0"/>
              </a:rPr>
              <a:t>の</a:t>
            </a:r>
            <a:r>
              <a:rPr lang="en-US" altLang="ja-JP" sz="1200" dirty="0">
                <a:solidFill>
                  <a:srgbClr val="282828"/>
                </a:solidFill>
                <a:latin typeface="+mj-ea"/>
                <a:ea typeface="+mj-ea"/>
                <a:cs typeface="CiscoSansTT Light" charset="0"/>
              </a:rPr>
              <a:t>ID</a:t>
            </a:r>
            <a:r>
              <a:rPr lang="ja-JP" altLang="en-US" sz="1200" dirty="0">
                <a:solidFill>
                  <a:srgbClr val="282828"/>
                </a:solidFill>
                <a:latin typeface="+mj-ea"/>
                <a:ea typeface="+mj-ea"/>
                <a:cs typeface="CiscoSansTT Light" charset="0"/>
              </a:rPr>
              <a:t>とアプリの</a:t>
            </a:r>
            <a:r>
              <a:rPr lang="ja-JP" altLang="en-US" sz="1200" dirty="0" smtClean="0">
                <a:solidFill>
                  <a:srgbClr val="282828"/>
                </a:solidFill>
                <a:latin typeface="+mj-ea"/>
                <a:ea typeface="+mj-ea"/>
                <a:cs typeface="CiscoSansTT Light" charset="0"/>
              </a:rPr>
              <a:t>フロー</a:t>
            </a:r>
            <a:endParaRPr lang="en-US" sz="1200" dirty="0">
              <a:solidFill>
                <a:srgbClr val="282828"/>
              </a:solidFill>
              <a:latin typeface="+mj-ea"/>
              <a:ea typeface="+mj-ea"/>
              <a:cs typeface="CiscoSansTT Light" charset="0"/>
            </a:endParaRPr>
          </a:p>
        </p:txBody>
      </p:sp>
      <p:grpSp>
        <p:nvGrpSpPr>
          <p:cNvPr id="282" name="Group 281"/>
          <p:cNvGrpSpPr/>
          <p:nvPr/>
        </p:nvGrpSpPr>
        <p:grpSpPr>
          <a:xfrm>
            <a:off x="7235510" y="1495197"/>
            <a:ext cx="1076386" cy="866937"/>
            <a:chOff x="1028109" y="1472493"/>
            <a:chExt cx="1368036" cy="1101836"/>
          </a:xfrm>
        </p:grpSpPr>
        <p:sp>
          <p:nvSpPr>
            <p:cNvPr id="283" name="TextBox 282"/>
            <p:cNvSpPr txBox="1"/>
            <p:nvPr/>
          </p:nvSpPr>
          <p:spPr>
            <a:xfrm>
              <a:off x="1061011" y="1822604"/>
              <a:ext cx="1302231" cy="518300"/>
            </a:xfrm>
            <a:prstGeom prst="rect">
              <a:avLst/>
            </a:prstGeom>
            <a:noFill/>
            <a:effectLst>
              <a:outerShdw blurRad="50800" dist="50800" dir="5400000" sx="95000" sy="95000" algn="ctr" rotWithShape="0">
                <a:srgbClr val="000000">
                  <a:alpha val="43137"/>
                </a:srgbClr>
              </a:outerShdw>
            </a:effectLst>
          </p:spPr>
          <p:txBody>
            <a:bodyPr wrap="square" rtlCol="0" anchor="ctr">
              <a:spAutoFit/>
            </a:bodyPr>
            <a:lstStyle/>
            <a:p>
              <a:pPr defTabSz="914411"/>
              <a:r>
                <a:rPr lang="en-US" sz="1050" dirty="0">
                  <a:solidFill>
                    <a:srgbClr val="005073"/>
                  </a:solidFill>
                  <a:latin typeface="CiscoSansTT" charset="0"/>
                  <a:ea typeface="CiscoSansTT" charset="0"/>
                  <a:cs typeface="CiscoSansTT" charset="0"/>
                </a:rPr>
                <a:t>Clarity (AMP)</a:t>
              </a:r>
            </a:p>
            <a:p>
              <a:pPr defTabSz="914411">
                <a:defRPr/>
              </a:pPr>
              <a:r>
                <a:rPr lang="ja-JP" altLang="en-US" sz="1000" dirty="0">
                  <a:solidFill>
                    <a:srgbClr val="282828"/>
                  </a:solidFill>
                  <a:latin typeface="+mj-ea"/>
                  <a:ea typeface="+mj-ea"/>
                  <a:cs typeface="CiscoSansTT Light" charset="0"/>
                </a:rPr>
                <a:t>ダッシュボード</a:t>
              </a:r>
              <a:endParaRPr lang="en-US" altLang="ja-JP" sz="1000" dirty="0">
                <a:solidFill>
                  <a:srgbClr val="282828"/>
                </a:solidFill>
                <a:latin typeface="+mj-ea"/>
                <a:ea typeface="+mj-ea"/>
                <a:cs typeface="CiscoSansTT Light" charset="0"/>
              </a:endParaRPr>
            </a:p>
          </p:txBody>
        </p:sp>
        <p:grpSp>
          <p:nvGrpSpPr>
            <p:cNvPr id="284" name="Group 283"/>
            <p:cNvGrpSpPr/>
            <p:nvPr/>
          </p:nvGrpSpPr>
          <p:grpSpPr>
            <a:xfrm>
              <a:off x="1028109" y="1472493"/>
              <a:ext cx="1368036" cy="1101836"/>
              <a:chOff x="1028109" y="1472493"/>
              <a:chExt cx="1368036" cy="1101836"/>
            </a:xfrm>
          </p:grpSpPr>
          <p:sp>
            <p:nvSpPr>
              <p:cNvPr id="285" name="Rounded Rectangle 284"/>
              <p:cNvSpPr/>
              <p:nvPr/>
            </p:nvSpPr>
            <p:spPr>
              <a:xfrm>
                <a:off x="1028109" y="1472493"/>
                <a:ext cx="1368036" cy="1101836"/>
              </a:xfrm>
              <a:prstGeom prst="roundRect">
                <a:avLst>
                  <a:gd name="adj" fmla="val 5961"/>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grpSp>
            <p:nvGrpSpPr>
              <p:cNvPr id="286" name="Group 285"/>
              <p:cNvGrpSpPr/>
              <p:nvPr/>
            </p:nvGrpSpPr>
            <p:grpSpPr>
              <a:xfrm>
                <a:off x="1032114" y="1537049"/>
                <a:ext cx="1357092" cy="73883"/>
                <a:chOff x="1032114" y="1537049"/>
                <a:chExt cx="1357092" cy="73883"/>
              </a:xfrm>
            </p:grpSpPr>
            <p:sp>
              <p:nvSpPr>
                <p:cNvPr id="287" name="Line 78"/>
                <p:cNvSpPr>
                  <a:spLocks noChangeShapeType="1"/>
                </p:cNvSpPr>
                <p:nvPr/>
              </p:nvSpPr>
              <p:spPr bwMode="auto">
                <a:xfrm>
                  <a:off x="1032114" y="1610931"/>
                  <a:ext cx="1357092" cy="1"/>
                </a:xfrm>
                <a:prstGeom prst="line">
                  <a:avLst/>
                </a:prstGeom>
                <a:noFill/>
                <a:ln w="12700" cap="rnd">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457206"/>
                  <a:endParaRPr lang="en-US" dirty="0">
                    <a:solidFill>
                      <a:srgbClr val="282828"/>
                    </a:solidFill>
                    <a:ea typeface="ＭＳ Ｐゴシック" charset="0"/>
                    <a:cs typeface="ＭＳ Ｐゴシック" charset="0"/>
                  </a:endParaRPr>
                </a:p>
              </p:txBody>
            </p:sp>
            <p:sp>
              <p:nvSpPr>
                <p:cNvPr id="288" name="Freeform 79"/>
                <p:cNvSpPr>
                  <a:spLocks noChangeArrowheads="1"/>
                </p:cNvSpPr>
                <p:nvPr/>
              </p:nvSpPr>
              <p:spPr bwMode="auto">
                <a:xfrm>
                  <a:off x="1087823" y="1537049"/>
                  <a:ext cx="9144" cy="9144"/>
                </a:xfrm>
                <a:custGeom>
                  <a:avLst/>
                  <a:gdLst>
                    <a:gd name="T0" fmla="*/ 42 w 43"/>
                    <a:gd name="T1" fmla="*/ 20 h 42"/>
                    <a:gd name="T2" fmla="*/ 21 w 43"/>
                    <a:gd name="T3" fmla="*/ 41 h 42"/>
                    <a:gd name="T4" fmla="*/ 0 w 43"/>
                    <a:gd name="T5" fmla="*/ 20 h 42"/>
                    <a:gd name="T6" fmla="*/ 21 w 43"/>
                    <a:gd name="T7" fmla="*/ 0 h 42"/>
                    <a:gd name="T8" fmla="*/ 42 w 43"/>
                    <a:gd name="T9" fmla="*/ 20 h 42"/>
                  </a:gdLst>
                  <a:ahLst/>
                  <a:cxnLst>
                    <a:cxn ang="0">
                      <a:pos x="T0" y="T1"/>
                    </a:cxn>
                    <a:cxn ang="0">
                      <a:pos x="T2" y="T3"/>
                    </a:cxn>
                    <a:cxn ang="0">
                      <a:pos x="T4" y="T5"/>
                    </a:cxn>
                    <a:cxn ang="0">
                      <a:pos x="T6" y="T7"/>
                    </a:cxn>
                    <a:cxn ang="0">
                      <a:pos x="T8" y="T9"/>
                    </a:cxn>
                  </a:cxnLst>
                  <a:rect l="0" t="0" r="r" b="b"/>
                  <a:pathLst>
                    <a:path w="43" h="42">
                      <a:moveTo>
                        <a:pt x="42" y="20"/>
                      </a:moveTo>
                      <a:cubicBezTo>
                        <a:pt x="42" y="32"/>
                        <a:pt x="32" y="41"/>
                        <a:pt x="21" y="41"/>
                      </a:cubicBezTo>
                      <a:cubicBezTo>
                        <a:pt x="10" y="41"/>
                        <a:pt x="0" y="31"/>
                        <a:pt x="0" y="20"/>
                      </a:cubicBezTo>
                      <a:cubicBezTo>
                        <a:pt x="0" y="8"/>
                        <a:pt x="10" y="0"/>
                        <a:pt x="21" y="0"/>
                      </a:cubicBezTo>
                      <a:cubicBezTo>
                        <a:pt x="32" y="0"/>
                        <a:pt x="42" y="9"/>
                        <a:pt x="42" y="20"/>
                      </a:cubicBezTo>
                    </a:path>
                  </a:pathLst>
                </a:custGeom>
                <a:noFill/>
                <a:ln w="127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6"/>
                  <a:endParaRPr lang="en-US" dirty="0">
                    <a:solidFill>
                      <a:srgbClr val="282828"/>
                    </a:solidFill>
                    <a:ea typeface="ＭＳ Ｐゴシック" charset="0"/>
                    <a:cs typeface="ＭＳ Ｐゴシック" charset="0"/>
                  </a:endParaRPr>
                </a:p>
              </p:txBody>
            </p:sp>
            <p:sp>
              <p:nvSpPr>
                <p:cNvPr id="289" name="Freeform 80"/>
                <p:cNvSpPr>
                  <a:spLocks noChangeArrowheads="1"/>
                </p:cNvSpPr>
                <p:nvPr/>
              </p:nvSpPr>
              <p:spPr bwMode="auto">
                <a:xfrm>
                  <a:off x="1143118" y="1537049"/>
                  <a:ext cx="9144" cy="9144"/>
                </a:xfrm>
                <a:custGeom>
                  <a:avLst/>
                  <a:gdLst>
                    <a:gd name="T0" fmla="*/ 41 w 42"/>
                    <a:gd name="T1" fmla="*/ 20 h 42"/>
                    <a:gd name="T2" fmla="*/ 21 w 42"/>
                    <a:gd name="T3" fmla="*/ 41 h 42"/>
                    <a:gd name="T4" fmla="*/ 0 w 42"/>
                    <a:gd name="T5" fmla="*/ 20 h 42"/>
                    <a:gd name="T6" fmla="*/ 21 w 42"/>
                    <a:gd name="T7" fmla="*/ 0 h 42"/>
                    <a:gd name="T8" fmla="*/ 41 w 42"/>
                    <a:gd name="T9" fmla="*/ 20 h 42"/>
                  </a:gdLst>
                  <a:ahLst/>
                  <a:cxnLst>
                    <a:cxn ang="0">
                      <a:pos x="T0" y="T1"/>
                    </a:cxn>
                    <a:cxn ang="0">
                      <a:pos x="T2" y="T3"/>
                    </a:cxn>
                    <a:cxn ang="0">
                      <a:pos x="T4" y="T5"/>
                    </a:cxn>
                    <a:cxn ang="0">
                      <a:pos x="T6" y="T7"/>
                    </a:cxn>
                    <a:cxn ang="0">
                      <a:pos x="T8" y="T9"/>
                    </a:cxn>
                  </a:cxnLst>
                  <a:rect l="0" t="0" r="r" b="b"/>
                  <a:pathLst>
                    <a:path w="42" h="42">
                      <a:moveTo>
                        <a:pt x="41" y="20"/>
                      </a:moveTo>
                      <a:cubicBezTo>
                        <a:pt x="41" y="32"/>
                        <a:pt x="32" y="41"/>
                        <a:pt x="21" y="41"/>
                      </a:cubicBezTo>
                      <a:cubicBezTo>
                        <a:pt x="9" y="41"/>
                        <a:pt x="0" y="31"/>
                        <a:pt x="0" y="20"/>
                      </a:cubicBezTo>
                      <a:cubicBezTo>
                        <a:pt x="0" y="8"/>
                        <a:pt x="9" y="0"/>
                        <a:pt x="21" y="0"/>
                      </a:cubicBezTo>
                      <a:cubicBezTo>
                        <a:pt x="32" y="0"/>
                        <a:pt x="41" y="9"/>
                        <a:pt x="41" y="20"/>
                      </a:cubicBezTo>
                    </a:path>
                  </a:pathLst>
                </a:custGeom>
                <a:noFill/>
                <a:ln w="127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6"/>
                  <a:endParaRPr lang="en-US" dirty="0">
                    <a:solidFill>
                      <a:srgbClr val="282828"/>
                    </a:solidFill>
                    <a:ea typeface="ＭＳ Ｐゴシック" charset="0"/>
                    <a:cs typeface="ＭＳ Ｐゴシック" charset="0"/>
                  </a:endParaRPr>
                </a:p>
              </p:txBody>
            </p:sp>
            <p:sp>
              <p:nvSpPr>
                <p:cNvPr id="290" name="Freeform 81"/>
                <p:cNvSpPr>
                  <a:spLocks noChangeArrowheads="1"/>
                </p:cNvSpPr>
                <p:nvPr/>
              </p:nvSpPr>
              <p:spPr bwMode="auto">
                <a:xfrm>
                  <a:off x="1197065" y="1537049"/>
                  <a:ext cx="9144" cy="9144"/>
                </a:xfrm>
                <a:custGeom>
                  <a:avLst/>
                  <a:gdLst>
                    <a:gd name="T0" fmla="*/ 41 w 42"/>
                    <a:gd name="T1" fmla="*/ 20 h 42"/>
                    <a:gd name="T2" fmla="*/ 21 w 42"/>
                    <a:gd name="T3" fmla="*/ 41 h 42"/>
                    <a:gd name="T4" fmla="*/ 0 w 42"/>
                    <a:gd name="T5" fmla="*/ 20 h 42"/>
                    <a:gd name="T6" fmla="*/ 21 w 42"/>
                    <a:gd name="T7" fmla="*/ 0 h 42"/>
                    <a:gd name="T8" fmla="*/ 41 w 42"/>
                    <a:gd name="T9" fmla="*/ 20 h 42"/>
                  </a:gdLst>
                  <a:ahLst/>
                  <a:cxnLst>
                    <a:cxn ang="0">
                      <a:pos x="T0" y="T1"/>
                    </a:cxn>
                    <a:cxn ang="0">
                      <a:pos x="T2" y="T3"/>
                    </a:cxn>
                    <a:cxn ang="0">
                      <a:pos x="T4" y="T5"/>
                    </a:cxn>
                    <a:cxn ang="0">
                      <a:pos x="T6" y="T7"/>
                    </a:cxn>
                    <a:cxn ang="0">
                      <a:pos x="T8" y="T9"/>
                    </a:cxn>
                  </a:cxnLst>
                  <a:rect l="0" t="0" r="r" b="b"/>
                  <a:pathLst>
                    <a:path w="42" h="42">
                      <a:moveTo>
                        <a:pt x="41" y="20"/>
                      </a:moveTo>
                      <a:cubicBezTo>
                        <a:pt x="41" y="32"/>
                        <a:pt x="32" y="41"/>
                        <a:pt x="21" y="41"/>
                      </a:cubicBezTo>
                      <a:cubicBezTo>
                        <a:pt x="9" y="41"/>
                        <a:pt x="0" y="31"/>
                        <a:pt x="0" y="20"/>
                      </a:cubicBezTo>
                      <a:cubicBezTo>
                        <a:pt x="0" y="8"/>
                        <a:pt x="9" y="0"/>
                        <a:pt x="21" y="0"/>
                      </a:cubicBezTo>
                      <a:cubicBezTo>
                        <a:pt x="32" y="0"/>
                        <a:pt x="41" y="9"/>
                        <a:pt x="41" y="20"/>
                      </a:cubicBezTo>
                    </a:path>
                  </a:pathLst>
                </a:custGeom>
                <a:noFill/>
                <a:ln w="127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6"/>
                  <a:endParaRPr lang="en-US" dirty="0">
                    <a:solidFill>
                      <a:srgbClr val="282828"/>
                    </a:solidFill>
                    <a:ea typeface="ＭＳ Ｐゴシック" charset="0"/>
                    <a:cs typeface="ＭＳ Ｐゴシック" charset="0"/>
                  </a:endParaRPr>
                </a:p>
              </p:txBody>
            </p:sp>
          </p:grpSp>
        </p:grpSp>
      </p:grpSp>
      <p:cxnSp>
        <p:nvCxnSpPr>
          <p:cNvPr id="190" name="Straight Arrow Connector 189"/>
          <p:cNvCxnSpPr/>
          <p:nvPr/>
        </p:nvCxnSpPr>
        <p:spPr>
          <a:xfrm>
            <a:off x="5343994" y="1616389"/>
            <a:ext cx="1811203" cy="0"/>
          </a:xfrm>
          <a:prstGeom prst="straightConnector1">
            <a:avLst/>
          </a:prstGeom>
          <a:noFill/>
          <a:ln w="12700" cap="rnd" cmpd="sng" algn="ctr">
            <a:solidFill>
              <a:schemeClr val="accent1">
                <a:lumMod val="50000"/>
              </a:schemeClr>
            </a:solidFill>
            <a:prstDash val="solid"/>
            <a:headEnd type="triangle" w="med" len="med"/>
            <a:tailEnd type="triangle" w="med" len="med"/>
          </a:ln>
          <a:effectLst/>
        </p:spPr>
      </p:cxnSp>
      <p:sp>
        <p:nvSpPr>
          <p:cNvPr id="3" name="Title 2"/>
          <p:cNvSpPr>
            <a:spLocks noGrp="1"/>
          </p:cNvSpPr>
          <p:nvPr>
            <p:ph type="title"/>
          </p:nvPr>
        </p:nvSpPr>
        <p:spPr/>
        <p:txBody>
          <a:bodyPr/>
          <a:lstStyle/>
          <a:p>
            <a:r>
              <a:rPr lang="en-US" altLang="ja-JP" dirty="0" smtClean="0"/>
              <a:t>Cisco </a:t>
            </a:r>
            <a:r>
              <a:rPr lang="en-US" dirty="0" smtClean="0"/>
              <a:t>Security Connector</a:t>
            </a:r>
            <a:endParaRPr lang="en-US" dirty="0"/>
          </a:p>
        </p:txBody>
      </p:sp>
      <p:sp>
        <p:nvSpPr>
          <p:cNvPr id="8" name="Text Placeholder 2"/>
          <p:cNvSpPr txBox="1">
            <a:spLocks/>
          </p:cNvSpPr>
          <p:nvPr/>
        </p:nvSpPr>
        <p:spPr>
          <a:xfrm>
            <a:off x="437766" y="869950"/>
            <a:ext cx="8268468" cy="477838"/>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
                <a:srgbClr val="005073"/>
              </a:buClr>
              <a:buNone/>
            </a:pPr>
            <a:r>
              <a:rPr lang="en-US" altLang="ja-JP" sz="1800" dirty="0" smtClean="0">
                <a:solidFill>
                  <a:srgbClr val="005073"/>
                </a:solidFill>
                <a:latin typeface="+mj-ea"/>
                <a:ea typeface="+mj-ea"/>
                <a:cs typeface="CiscoSansTT Light" charset="0"/>
              </a:rPr>
              <a:t>Apple iOS</a:t>
            </a:r>
            <a:r>
              <a:rPr lang="ja-JP" altLang="en-US" sz="1800" dirty="0" smtClean="0">
                <a:solidFill>
                  <a:srgbClr val="005073"/>
                </a:solidFill>
                <a:latin typeface="+mj-ea"/>
                <a:ea typeface="+mj-ea"/>
                <a:cs typeface="CiscoSansTT Light" charset="0"/>
              </a:rPr>
              <a:t>デバイス向けの可視化とコントロール</a:t>
            </a:r>
            <a:endParaRPr sz="1800" dirty="0">
              <a:solidFill>
                <a:srgbClr val="005073"/>
              </a:solidFill>
              <a:latin typeface="+mj-ea"/>
              <a:ea typeface="+mj-ea"/>
              <a:cs typeface="CiscoSansTT Light" charset="0"/>
            </a:endParaRPr>
          </a:p>
        </p:txBody>
      </p:sp>
      <p:sp>
        <p:nvSpPr>
          <p:cNvPr id="70" name="TextBox 69"/>
          <p:cNvSpPr txBox="1"/>
          <p:nvPr/>
        </p:nvSpPr>
        <p:spPr>
          <a:xfrm>
            <a:off x="1313173" y="4137931"/>
            <a:ext cx="2928477" cy="507831"/>
          </a:xfrm>
          <a:prstGeom prst="rect">
            <a:avLst/>
          </a:prstGeom>
          <a:noFill/>
          <a:ln w="25400" cap="flat" cmpd="sng" algn="ctr">
            <a:noFill/>
            <a:prstDash val="solid"/>
          </a:ln>
          <a:effectLst/>
        </p:spPr>
        <p:txBody>
          <a:bodyPr wrap="square" rtlCol="0" anchor="ctr">
            <a:spAutoFit/>
          </a:bodyPr>
          <a:lstStyle/>
          <a:p>
            <a:pPr algn="r" defTabSz="914411">
              <a:lnSpc>
                <a:spcPct val="90000"/>
              </a:lnSpc>
              <a:defRPr/>
            </a:pPr>
            <a:r>
              <a:rPr lang="ja-JP" altLang="en-US" dirty="0">
                <a:solidFill>
                  <a:srgbClr val="333333"/>
                </a:solidFill>
                <a:latin typeface="+mj-ea"/>
                <a:ea typeface="+mj-ea"/>
              </a:rPr>
              <a:t>どこでも</a:t>
            </a:r>
            <a:r>
              <a:rPr lang="ja-JP" altLang="en-US" dirty="0" smtClean="0">
                <a:solidFill>
                  <a:srgbClr val="333333"/>
                </a:solidFill>
                <a:latin typeface="+mj-ea"/>
                <a:ea typeface="+mj-ea"/>
              </a:rPr>
              <a:t>使える</a:t>
            </a:r>
            <a:endParaRPr lang="en-US" altLang="ja-JP" dirty="0" smtClean="0">
              <a:solidFill>
                <a:srgbClr val="333333"/>
              </a:solidFill>
              <a:latin typeface="+mj-ea"/>
              <a:ea typeface="+mj-ea"/>
            </a:endParaRPr>
          </a:p>
          <a:p>
            <a:pPr algn="r" defTabSz="914411">
              <a:lnSpc>
                <a:spcPct val="90000"/>
              </a:lnSpc>
              <a:defRPr/>
            </a:pPr>
            <a:r>
              <a:rPr lang="ja-JP" altLang="en-US" sz="1200" dirty="0" smtClean="0">
                <a:solidFill>
                  <a:srgbClr val="282828"/>
                </a:solidFill>
                <a:latin typeface="+mj-ea"/>
                <a:ea typeface="+mj-ea"/>
                <a:cs typeface="CiscoSansTT Light" charset="0"/>
              </a:rPr>
              <a:t>オン</a:t>
            </a:r>
            <a:r>
              <a:rPr lang="en-US" altLang="ja-JP" sz="1200" dirty="0" smtClean="0">
                <a:solidFill>
                  <a:srgbClr val="282828"/>
                </a:solidFill>
                <a:latin typeface="+mj-ea"/>
                <a:ea typeface="+mj-ea"/>
                <a:cs typeface="CiscoSansTT Light" charset="0"/>
              </a:rPr>
              <a:t> </a:t>
            </a:r>
            <a:r>
              <a:rPr lang="ja-JP" altLang="en-US" sz="1200" dirty="0" smtClean="0">
                <a:solidFill>
                  <a:srgbClr val="282828"/>
                </a:solidFill>
                <a:latin typeface="+mj-ea"/>
                <a:ea typeface="+mj-ea"/>
                <a:cs typeface="CiscoSansTT Light" charset="0"/>
              </a:rPr>
              <a:t>ネットワーク</a:t>
            </a:r>
            <a:r>
              <a:rPr lang="ja-JP" altLang="en-US" sz="1200" dirty="0" smtClean="0">
                <a:solidFill>
                  <a:srgbClr val="282828"/>
                </a:solidFill>
                <a:latin typeface="+mj-ea"/>
                <a:ea typeface="+mj-ea"/>
                <a:cs typeface="CiscoSansTT Light" charset="0"/>
              </a:rPr>
              <a:t>と</a:t>
            </a:r>
            <a:r>
              <a:rPr lang="ja-JP" altLang="en-US" sz="1200" dirty="0" smtClean="0">
                <a:solidFill>
                  <a:srgbClr val="282828"/>
                </a:solidFill>
                <a:latin typeface="+mj-ea"/>
                <a:ea typeface="+mj-ea"/>
                <a:cs typeface="CiscoSansTT Light" charset="0"/>
              </a:rPr>
              <a:t>オフ</a:t>
            </a:r>
            <a:r>
              <a:rPr lang="en-US" altLang="ja-JP" sz="1200" dirty="0" smtClean="0">
                <a:solidFill>
                  <a:srgbClr val="282828"/>
                </a:solidFill>
                <a:latin typeface="+mj-ea"/>
                <a:ea typeface="+mj-ea"/>
                <a:cs typeface="CiscoSansTT Light" charset="0"/>
              </a:rPr>
              <a:t> </a:t>
            </a:r>
            <a:r>
              <a:rPr lang="ja-JP" altLang="en-US" sz="1200" dirty="0" smtClean="0">
                <a:solidFill>
                  <a:srgbClr val="282828"/>
                </a:solidFill>
                <a:latin typeface="+mj-ea"/>
                <a:ea typeface="+mj-ea"/>
                <a:cs typeface="CiscoSansTT Light" charset="0"/>
              </a:rPr>
              <a:t>ネットワーク</a:t>
            </a:r>
            <a:endParaRPr lang="en-US" sz="1200" dirty="0">
              <a:solidFill>
                <a:srgbClr val="282828"/>
              </a:solidFill>
              <a:latin typeface="+mj-ea"/>
              <a:ea typeface="+mj-ea"/>
              <a:cs typeface="CiscoSansTT Light" charset="0"/>
            </a:endParaRPr>
          </a:p>
        </p:txBody>
      </p:sp>
      <p:sp>
        <p:nvSpPr>
          <p:cNvPr id="88" name="TextBox 87"/>
          <p:cNvSpPr txBox="1"/>
          <p:nvPr/>
        </p:nvSpPr>
        <p:spPr>
          <a:xfrm>
            <a:off x="1981510" y="1767324"/>
            <a:ext cx="1327818" cy="461665"/>
          </a:xfrm>
          <a:prstGeom prst="rect">
            <a:avLst/>
          </a:prstGeom>
          <a:noFill/>
          <a:ln w="25400" cap="flat" cmpd="sng" algn="ctr">
            <a:noFill/>
            <a:prstDash val="solid"/>
          </a:ln>
          <a:effectLst/>
        </p:spPr>
        <p:txBody>
          <a:bodyPr wrap="square" rtlCol="0">
            <a:spAutoFit/>
          </a:bodyPr>
          <a:lstStyle/>
          <a:p>
            <a:pPr defTabSz="914411">
              <a:spcBef>
                <a:spcPts val="1000"/>
              </a:spcBef>
              <a:defRPr/>
            </a:pPr>
            <a:r>
              <a:rPr lang="en-US" altLang="ja-JP" sz="1200" dirty="0">
                <a:solidFill>
                  <a:srgbClr val="282828"/>
                </a:solidFill>
                <a:latin typeface="+mj-ea"/>
                <a:ea typeface="+mj-ea"/>
                <a:cs typeface="CiscoSansTT Light" charset="0"/>
              </a:rPr>
              <a:t>iOS ID</a:t>
            </a:r>
            <a:r>
              <a:rPr lang="ja-JP" altLang="en-US" sz="1200" dirty="0">
                <a:solidFill>
                  <a:srgbClr val="282828"/>
                </a:solidFill>
                <a:latin typeface="+mj-ea"/>
                <a:ea typeface="+mj-ea"/>
                <a:cs typeface="CiscoSansTT Light" charset="0"/>
              </a:rPr>
              <a:t>に起因</a:t>
            </a:r>
            <a:r>
              <a:rPr lang="ja-JP" altLang="en-US" sz="1200" dirty="0" smtClean="0">
                <a:solidFill>
                  <a:srgbClr val="282828"/>
                </a:solidFill>
                <a:latin typeface="+mj-ea"/>
                <a:ea typeface="+mj-ea"/>
                <a:cs typeface="CiscoSansTT Light" charset="0"/>
              </a:rPr>
              <a:t>するリクエスト</a:t>
            </a:r>
            <a:endParaRPr lang="en-US" sz="1200" dirty="0">
              <a:solidFill>
                <a:srgbClr val="282828"/>
              </a:solidFill>
              <a:latin typeface="+mj-ea"/>
              <a:ea typeface="+mj-ea"/>
              <a:cs typeface="CiscoSansTT Light" charset="0"/>
            </a:endParaRPr>
          </a:p>
        </p:txBody>
      </p:sp>
      <p:cxnSp>
        <p:nvCxnSpPr>
          <p:cNvPr id="89" name="Straight Arrow Connector 88"/>
          <p:cNvCxnSpPr/>
          <p:nvPr/>
        </p:nvCxnSpPr>
        <p:spPr>
          <a:xfrm>
            <a:off x="1986562" y="2239171"/>
            <a:ext cx="1542084" cy="0"/>
          </a:xfrm>
          <a:prstGeom prst="straightConnector1">
            <a:avLst/>
          </a:prstGeom>
          <a:noFill/>
          <a:ln w="12700" cap="rnd" cmpd="sng" algn="ctr">
            <a:solidFill>
              <a:schemeClr val="accent1"/>
            </a:solidFill>
            <a:prstDash val="solid"/>
            <a:headEnd type="triangle" w="med" len="med"/>
            <a:tailEnd type="triangle" w="med" len="med"/>
          </a:ln>
          <a:effectLst/>
        </p:spPr>
      </p:cxnSp>
      <p:grpSp>
        <p:nvGrpSpPr>
          <p:cNvPr id="105" name="Group 104"/>
          <p:cNvGrpSpPr/>
          <p:nvPr/>
        </p:nvGrpSpPr>
        <p:grpSpPr>
          <a:xfrm>
            <a:off x="825050" y="1495196"/>
            <a:ext cx="1076386" cy="866937"/>
            <a:chOff x="1028109" y="1472493"/>
            <a:chExt cx="1368036" cy="1101836"/>
          </a:xfrm>
        </p:grpSpPr>
        <p:sp>
          <p:nvSpPr>
            <p:cNvPr id="59" name="TextBox 58"/>
            <p:cNvSpPr txBox="1"/>
            <p:nvPr/>
          </p:nvSpPr>
          <p:spPr>
            <a:xfrm>
              <a:off x="1061011" y="1807938"/>
              <a:ext cx="1302231" cy="547637"/>
            </a:xfrm>
            <a:prstGeom prst="rect">
              <a:avLst/>
            </a:prstGeom>
            <a:noFill/>
            <a:effectLst>
              <a:outerShdw blurRad="50800" dist="50800" dir="5400000" sx="95000" sy="95000" algn="ctr" rotWithShape="0">
                <a:srgbClr val="000000">
                  <a:alpha val="43137"/>
                </a:srgbClr>
              </a:outerShdw>
            </a:effectLst>
          </p:spPr>
          <p:txBody>
            <a:bodyPr wrap="square" rtlCol="0" anchor="ctr">
              <a:spAutoFit/>
            </a:bodyPr>
            <a:lstStyle/>
            <a:p>
              <a:pPr defTabSz="914411">
                <a:defRPr/>
              </a:pPr>
              <a:r>
                <a:rPr lang="en-US" sz="1200" dirty="0">
                  <a:solidFill>
                    <a:srgbClr val="00BCEB"/>
                  </a:solidFill>
                  <a:latin typeface="CiscoSansTT" charset="0"/>
                  <a:ea typeface="CiscoSansTT" charset="0"/>
                  <a:cs typeface="CiscoSansTT" charset="0"/>
                </a:rPr>
                <a:t>Umbrella</a:t>
              </a:r>
            </a:p>
            <a:p>
              <a:pPr defTabSz="914411">
                <a:defRPr/>
              </a:pPr>
              <a:r>
                <a:rPr lang="ja-JP" altLang="en-US" sz="1000" dirty="0" smtClean="0">
                  <a:solidFill>
                    <a:srgbClr val="282828"/>
                  </a:solidFill>
                  <a:latin typeface="+mj-ea"/>
                  <a:ea typeface="+mj-ea"/>
                  <a:cs typeface="CiscoSansTT Light" charset="0"/>
                </a:rPr>
                <a:t>ダッシュボード</a:t>
              </a:r>
              <a:endParaRPr lang="en-US" sz="1000" dirty="0">
                <a:solidFill>
                  <a:srgbClr val="282828"/>
                </a:solidFill>
                <a:latin typeface="+mj-ea"/>
                <a:ea typeface="+mj-ea"/>
                <a:cs typeface="CiscoSansTT Light" charset="0"/>
              </a:endParaRPr>
            </a:p>
          </p:txBody>
        </p:sp>
        <p:grpSp>
          <p:nvGrpSpPr>
            <p:cNvPr id="104" name="Group 103"/>
            <p:cNvGrpSpPr/>
            <p:nvPr/>
          </p:nvGrpSpPr>
          <p:grpSpPr>
            <a:xfrm>
              <a:off x="1028109" y="1472493"/>
              <a:ext cx="1368036" cy="1101836"/>
              <a:chOff x="1028109" y="1472493"/>
              <a:chExt cx="1368036" cy="1101836"/>
            </a:xfrm>
          </p:grpSpPr>
          <p:sp>
            <p:nvSpPr>
              <p:cNvPr id="2" name="Rounded Rectangle 1"/>
              <p:cNvSpPr/>
              <p:nvPr/>
            </p:nvSpPr>
            <p:spPr>
              <a:xfrm>
                <a:off x="1028109" y="1472493"/>
                <a:ext cx="1368036" cy="1101836"/>
              </a:xfrm>
              <a:prstGeom prst="roundRect">
                <a:avLst>
                  <a:gd name="adj" fmla="val 5961"/>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grpSp>
            <p:nvGrpSpPr>
              <p:cNvPr id="103" name="Group 102"/>
              <p:cNvGrpSpPr/>
              <p:nvPr/>
            </p:nvGrpSpPr>
            <p:grpSpPr>
              <a:xfrm>
                <a:off x="1032114" y="1537049"/>
                <a:ext cx="1357092" cy="73883"/>
                <a:chOff x="1032114" y="1537049"/>
                <a:chExt cx="1357092" cy="73883"/>
              </a:xfrm>
            </p:grpSpPr>
            <p:sp>
              <p:nvSpPr>
                <p:cNvPr id="94" name="Line 78"/>
                <p:cNvSpPr>
                  <a:spLocks noChangeShapeType="1"/>
                </p:cNvSpPr>
                <p:nvPr/>
              </p:nvSpPr>
              <p:spPr bwMode="auto">
                <a:xfrm>
                  <a:off x="1032114" y="1610931"/>
                  <a:ext cx="1357092" cy="1"/>
                </a:xfrm>
                <a:prstGeom prst="line">
                  <a:avLst/>
                </a:prstGeom>
                <a:noFill/>
                <a:ln w="12700" cap="rnd">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457206"/>
                  <a:endParaRPr lang="en-US" dirty="0">
                    <a:solidFill>
                      <a:srgbClr val="282828"/>
                    </a:solidFill>
                    <a:ea typeface="ＭＳ Ｐゴシック" charset="0"/>
                    <a:cs typeface="ＭＳ Ｐゴシック" charset="0"/>
                  </a:endParaRPr>
                </a:p>
              </p:txBody>
            </p:sp>
            <p:sp>
              <p:nvSpPr>
                <p:cNvPr id="95" name="Freeform 79"/>
                <p:cNvSpPr>
                  <a:spLocks noChangeArrowheads="1"/>
                </p:cNvSpPr>
                <p:nvPr/>
              </p:nvSpPr>
              <p:spPr bwMode="auto">
                <a:xfrm>
                  <a:off x="1087823" y="1537049"/>
                  <a:ext cx="9144" cy="9144"/>
                </a:xfrm>
                <a:custGeom>
                  <a:avLst/>
                  <a:gdLst>
                    <a:gd name="T0" fmla="*/ 42 w 43"/>
                    <a:gd name="T1" fmla="*/ 20 h 42"/>
                    <a:gd name="T2" fmla="*/ 21 w 43"/>
                    <a:gd name="T3" fmla="*/ 41 h 42"/>
                    <a:gd name="T4" fmla="*/ 0 w 43"/>
                    <a:gd name="T5" fmla="*/ 20 h 42"/>
                    <a:gd name="T6" fmla="*/ 21 w 43"/>
                    <a:gd name="T7" fmla="*/ 0 h 42"/>
                    <a:gd name="T8" fmla="*/ 42 w 43"/>
                    <a:gd name="T9" fmla="*/ 20 h 42"/>
                  </a:gdLst>
                  <a:ahLst/>
                  <a:cxnLst>
                    <a:cxn ang="0">
                      <a:pos x="T0" y="T1"/>
                    </a:cxn>
                    <a:cxn ang="0">
                      <a:pos x="T2" y="T3"/>
                    </a:cxn>
                    <a:cxn ang="0">
                      <a:pos x="T4" y="T5"/>
                    </a:cxn>
                    <a:cxn ang="0">
                      <a:pos x="T6" y="T7"/>
                    </a:cxn>
                    <a:cxn ang="0">
                      <a:pos x="T8" y="T9"/>
                    </a:cxn>
                  </a:cxnLst>
                  <a:rect l="0" t="0" r="r" b="b"/>
                  <a:pathLst>
                    <a:path w="43" h="42">
                      <a:moveTo>
                        <a:pt x="42" y="20"/>
                      </a:moveTo>
                      <a:cubicBezTo>
                        <a:pt x="42" y="32"/>
                        <a:pt x="32" y="41"/>
                        <a:pt x="21" y="41"/>
                      </a:cubicBezTo>
                      <a:cubicBezTo>
                        <a:pt x="10" y="41"/>
                        <a:pt x="0" y="31"/>
                        <a:pt x="0" y="20"/>
                      </a:cubicBezTo>
                      <a:cubicBezTo>
                        <a:pt x="0" y="8"/>
                        <a:pt x="10" y="0"/>
                        <a:pt x="21" y="0"/>
                      </a:cubicBezTo>
                      <a:cubicBezTo>
                        <a:pt x="32" y="0"/>
                        <a:pt x="42" y="9"/>
                        <a:pt x="42" y="20"/>
                      </a:cubicBezTo>
                    </a:path>
                  </a:pathLst>
                </a:custGeom>
                <a:noFill/>
                <a:ln w="127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6"/>
                  <a:endParaRPr lang="en-US" dirty="0">
                    <a:solidFill>
                      <a:srgbClr val="282828"/>
                    </a:solidFill>
                    <a:ea typeface="ＭＳ Ｐゴシック" charset="0"/>
                    <a:cs typeface="ＭＳ Ｐゴシック" charset="0"/>
                  </a:endParaRPr>
                </a:p>
              </p:txBody>
            </p:sp>
            <p:sp>
              <p:nvSpPr>
                <p:cNvPr id="96" name="Freeform 80"/>
                <p:cNvSpPr>
                  <a:spLocks noChangeArrowheads="1"/>
                </p:cNvSpPr>
                <p:nvPr/>
              </p:nvSpPr>
              <p:spPr bwMode="auto">
                <a:xfrm>
                  <a:off x="1143118" y="1537049"/>
                  <a:ext cx="9144" cy="9144"/>
                </a:xfrm>
                <a:custGeom>
                  <a:avLst/>
                  <a:gdLst>
                    <a:gd name="T0" fmla="*/ 41 w 42"/>
                    <a:gd name="T1" fmla="*/ 20 h 42"/>
                    <a:gd name="T2" fmla="*/ 21 w 42"/>
                    <a:gd name="T3" fmla="*/ 41 h 42"/>
                    <a:gd name="T4" fmla="*/ 0 w 42"/>
                    <a:gd name="T5" fmla="*/ 20 h 42"/>
                    <a:gd name="T6" fmla="*/ 21 w 42"/>
                    <a:gd name="T7" fmla="*/ 0 h 42"/>
                    <a:gd name="T8" fmla="*/ 41 w 42"/>
                    <a:gd name="T9" fmla="*/ 20 h 42"/>
                  </a:gdLst>
                  <a:ahLst/>
                  <a:cxnLst>
                    <a:cxn ang="0">
                      <a:pos x="T0" y="T1"/>
                    </a:cxn>
                    <a:cxn ang="0">
                      <a:pos x="T2" y="T3"/>
                    </a:cxn>
                    <a:cxn ang="0">
                      <a:pos x="T4" y="T5"/>
                    </a:cxn>
                    <a:cxn ang="0">
                      <a:pos x="T6" y="T7"/>
                    </a:cxn>
                    <a:cxn ang="0">
                      <a:pos x="T8" y="T9"/>
                    </a:cxn>
                  </a:cxnLst>
                  <a:rect l="0" t="0" r="r" b="b"/>
                  <a:pathLst>
                    <a:path w="42" h="42">
                      <a:moveTo>
                        <a:pt x="41" y="20"/>
                      </a:moveTo>
                      <a:cubicBezTo>
                        <a:pt x="41" y="32"/>
                        <a:pt x="32" y="41"/>
                        <a:pt x="21" y="41"/>
                      </a:cubicBezTo>
                      <a:cubicBezTo>
                        <a:pt x="9" y="41"/>
                        <a:pt x="0" y="31"/>
                        <a:pt x="0" y="20"/>
                      </a:cubicBezTo>
                      <a:cubicBezTo>
                        <a:pt x="0" y="8"/>
                        <a:pt x="9" y="0"/>
                        <a:pt x="21" y="0"/>
                      </a:cubicBezTo>
                      <a:cubicBezTo>
                        <a:pt x="32" y="0"/>
                        <a:pt x="41" y="9"/>
                        <a:pt x="41" y="20"/>
                      </a:cubicBezTo>
                    </a:path>
                  </a:pathLst>
                </a:custGeom>
                <a:noFill/>
                <a:ln w="127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6"/>
                  <a:endParaRPr lang="en-US" dirty="0">
                    <a:solidFill>
                      <a:srgbClr val="282828"/>
                    </a:solidFill>
                    <a:ea typeface="ＭＳ Ｐゴシック" charset="0"/>
                    <a:cs typeface="ＭＳ Ｐゴシック" charset="0"/>
                  </a:endParaRPr>
                </a:p>
              </p:txBody>
            </p:sp>
            <p:sp>
              <p:nvSpPr>
                <p:cNvPr id="97" name="Freeform 81"/>
                <p:cNvSpPr>
                  <a:spLocks noChangeArrowheads="1"/>
                </p:cNvSpPr>
                <p:nvPr/>
              </p:nvSpPr>
              <p:spPr bwMode="auto">
                <a:xfrm>
                  <a:off x="1197065" y="1537049"/>
                  <a:ext cx="9144" cy="9144"/>
                </a:xfrm>
                <a:custGeom>
                  <a:avLst/>
                  <a:gdLst>
                    <a:gd name="T0" fmla="*/ 41 w 42"/>
                    <a:gd name="T1" fmla="*/ 20 h 42"/>
                    <a:gd name="T2" fmla="*/ 21 w 42"/>
                    <a:gd name="T3" fmla="*/ 41 h 42"/>
                    <a:gd name="T4" fmla="*/ 0 w 42"/>
                    <a:gd name="T5" fmla="*/ 20 h 42"/>
                    <a:gd name="T6" fmla="*/ 21 w 42"/>
                    <a:gd name="T7" fmla="*/ 0 h 42"/>
                    <a:gd name="T8" fmla="*/ 41 w 42"/>
                    <a:gd name="T9" fmla="*/ 20 h 42"/>
                  </a:gdLst>
                  <a:ahLst/>
                  <a:cxnLst>
                    <a:cxn ang="0">
                      <a:pos x="T0" y="T1"/>
                    </a:cxn>
                    <a:cxn ang="0">
                      <a:pos x="T2" y="T3"/>
                    </a:cxn>
                    <a:cxn ang="0">
                      <a:pos x="T4" y="T5"/>
                    </a:cxn>
                    <a:cxn ang="0">
                      <a:pos x="T6" y="T7"/>
                    </a:cxn>
                    <a:cxn ang="0">
                      <a:pos x="T8" y="T9"/>
                    </a:cxn>
                  </a:cxnLst>
                  <a:rect l="0" t="0" r="r" b="b"/>
                  <a:pathLst>
                    <a:path w="42" h="42">
                      <a:moveTo>
                        <a:pt x="41" y="20"/>
                      </a:moveTo>
                      <a:cubicBezTo>
                        <a:pt x="41" y="32"/>
                        <a:pt x="32" y="41"/>
                        <a:pt x="21" y="41"/>
                      </a:cubicBezTo>
                      <a:cubicBezTo>
                        <a:pt x="9" y="41"/>
                        <a:pt x="0" y="31"/>
                        <a:pt x="0" y="20"/>
                      </a:cubicBezTo>
                      <a:cubicBezTo>
                        <a:pt x="0" y="8"/>
                        <a:pt x="9" y="0"/>
                        <a:pt x="21" y="0"/>
                      </a:cubicBezTo>
                      <a:cubicBezTo>
                        <a:pt x="32" y="0"/>
                        <a:pt x="41" y="9"/>
                        <a:pt x="41" y="20"/>
                      </a:cubicBezTo>
                    </a:path>
                  </a:pathLst>
                </a:custGeom>
                <a:noFill/>
                <a:ln w="127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6"/>
                  <a:endParaRPr lang="en-US" dirty="0">
                    <a:solidFill>
                      <a:srgbClr val="282828"/>
                    </a:solidFill>
                    <a:ea typeface="ＭＳ Ｐゴシック" charset="0"/>
                    <a:cs typeface="ＭＳ Ｐゴシック" charset="0"/>
                  </a:endParaRPr>
                </a:p>
              </p:txBody>
            </p:sp>
          </p:grpSp>
        </p:grpSp>
      </p:grpSp>
      <p:cxnSp>
        <p:nvCxnSpPr>
          <p:cNvPr id="138" name="Straight Arrow Connector 137"/>
          <p:cNvCxnSpPr/>
          <p:nvPr/>
        </p:nvCxnSpPr>
        <p:spPr>
          <a:xfrm flipV="1">
            <a:off x="4572000" y="2736040"/>
            <a:ext cx="0" cy="553997"/>
          </a:xfrm>
          <a:prstGeom prst="straightConnector1">
            <a:avLst/>
          </a:prstGeom>
          <a:noFill/>
          <a:ln w="12700" cap="rnd" cmpd="sng" algn="ctr">
            <a:solidFill>
              <a:schemeClr val="accent1"/>
            </a:solidFill>
            <a:prstDash val="solid"/>
            <a:headEnd type="triangle" w="med" len="med"/>
            <a:tailEnd type="triangle" w="med" len="med"/>
          </a:ln>
          <a:effectLst/>
        </p:spPr>
      </p:cxnSp>
      <p:grpSp>
        <p:nvGrpSpPr>
          <p:cNvPr id="100" name="Group 99"/>
          <p:cNvGrpSpPr/>
          <p:nvPr/>
        </p:nvGrpSpPr>
        <p:grpSpPr>
          <a:xfrm>
            <a:off x="3621024" y="1339698"/>
            <a:ext cx="1901952" cy="1055182"/>
            <a:chOff x="6379291" y="1626249"/>
            <a:chExt cx="2151198" cy="1195196"/>
          </a:xfrm>
        </p:grpSpPr>
        <p:sp>
          <p:nvSpPr>
            <p:cNvPr id="116" name="Freeform 115"/>
            <p:cNvSpPr/>
            <p:nvPr/>
          </p:nvSpPr>
          <p:spPr>
            <a:xfrm>
              <a:off x="6379291" y="2272735"/>
              <a:ext cx="274844" cy="548710"/>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50800" cap="rnd">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117" name="Freeform 116"/>
            <p:cNvSpPr/>
            <p:nvPr/>
          </p:nvSpPr>
          <p:spPr>
            <a:xfrm rot="588992" flipH="1">
              <a:off x="6699399" y="1638591"/>
              <a:ext cx="958572" cy="761437"/>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50800" cap="rnd">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118" name="Freeform 117"/>
            <p:cNvSpPr/>
            <p:nvPr/>
          </p:nvSpPr>
          <p:spPr>
            <a:xfrm flipH="1">
              <a:off x="8255645" y="2272735"/>
              <a:ext cx="274844" cy="548710"/>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50800" cap="rnd">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119" name="Freeform 118"/>
            <p:cNvSpPr/>
            <p:nvPr/>
          </p:nvSpPr>
          <p:spPr>
            <a:xfrm flipH="1">
              <a:off x="6379291" y="2546602"/>
              <a:ext cx="2151198" cy="274843"/>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Lst>
              <a:ahLst/>
              <a:cxnLst>
                <a:cxn ang="0">
                  <a:pos x="connsiteX0" y="connsiteY0"/>
                </a:cxn>
                <a:cxn ang="0">
                  <a:pos x="connsiteX1" y="connsiteY1"/>
                </a:cxn>
                <a:cxn ang="0">
                  <a:pos x="connsiteX2" y="connsiteY2"/>
                </a:cxn>
                <a:cxn ang="0">
                  <a:pos x="connsiteX3" y="connsiteY3"/>
                </a:cxn>
              </a:cxnLst>
              <a:rect l="l" t="t" r="r" b="b"/>
              <a:pathLst>
                <a:path w="2492801" h="318487">
                  <a:moveTo>
                    <a:pt x="0" y="0"/>
                  </a:moveTo>
                  <a:cubicBezTo>
                    <a:pt x="0" y="175896"/>
                    <a:pt x="142592" y="318487"/>
                    <a:pt x="318488" y="318487"/>
                  </a:cubicBezTo>
                  <a:lnTo>
                    <a:pt x="2174313" y="318487"/>
                  </a:lnTo>
                  <a:cubicBezTo>
                    <a:pt x="2350209" y="318487"/>
                    <a:pt x="2492801" y="175896"/>
                    <a:pt x="2492801" y="0"/>
                  </a:cubicBezTo>
                </a:path>
              </a:pathLst>
            </a:custGeom>
            <a:noFill/>
            <a:ln w="508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120" name="Freeform 119"/>
            <p:cNvSpPr/>
            <p:nvPr/>
          </p:nvSpPr>
          <p:spPr>
            <a:xfrm rot="3113307">
              <a:off x="7650806" y="1848663"/>
              <a:ext cx="761434" cy="316605"/>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50800" cap="rnd">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grpSp>
      <p:grpSp>
        <p:nvGrpSpPr>
          <p:cNvPr id="101" name="Group 100"/>
          <p:cNvGrpSpPr/>
          <p:nvPr/>
        </p:nvGrpSpPr>
        <p:grpSpPr>
          <a:xfrm>
            <a:off x="4412184" y="2216593"/>
            <a:ext cx="319632" cy="405378"/>
            <a:chOff x="1755735" y="1691466"/>
            <a:chExt cx="405342" cy="514828"/>
          </a:xfrm>
        </p:grpSpPr>
        <p:sp>
          <p:nvSpPr>
            <p:cNvPr id="102" name="Freeform 101"/>
            <p:cNvSpPr>
              <a:spLocks noChangeArrowheads="1"/>
            </p:cNvSpPr>
            <p:nvPr/>
          </p:nvSpPr>
          <p:spPr bwMode="auto">
            <a:xfrm>
              <a:off x="1755735" y="1691466"/>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rgbClr val="FFFFFF"/>
            </a:solidFill>
            <a:ln w="12700" cap="rnd">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11">
                <a:defRPr/>
              </a:pPr>
              <a:endParaRPr lang="en-US" dirty="0">
                <a:solidFill>
                  <a:srgbClr val="333333"/>
                </a:solidFill>
                <a:ea typeface="ＭＳ Ｐゴシック" charset="0"/>
                <a:cs typeface="ＭＳ Ｐゴシック" charset="0"/>
              </a:endParaRPr>
            </a:p>
          </p:txBody>
        </p:sp>
        <p:sp>
          <p:nvSpPr>
            <p:cNvPr id="115" name="Freeform 114"/>
            <p:cNvSpPr>
              <a:spLocks noChangeArrowheads="1"/>
            </p:cNvSpPr>
            <p:nvPr/>
          </p:nvSpPr>
          <p:spPr bwMode="auto">
            <a:xfrm>
              <a:off x="1832416" y="1800451"/>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11">
                <a:defRPr/>
              </a:pPr>
              <a:endParaRPr lang="en-US" dirty="0">
                <a:solidFill>
                  <a:srgbClr val="333333"/>
                </a:solidFill>
                <a:ea typeface="ＭＳ Ｐゴシック" charset="0"/>
                <a:cs typeface="ＭＳ Ｐゴシック" charset="0"/>
              </a:endParaRPr>
            </a:p>
          </p:txBody>
        </p:sp>
      </p:grpSp>
      <p:sp>
        <p:nvSpPr>
          <p:cNvPr id="123" name="Rectangle 122"/>
          <p:cNvSpPr/>
          <p:nvPr/>
        </p:nvSpPr>
        <p:spPr>
          <a:xfrm>
            <a:off x="4219248" y="1934706"/>
            <a:ext cx="824265" cy="276999"/>
          </a:xfrm>
          <a:prstGeom prst="rect">
            <a:avLst/>
          </a:prstGeom>
        </p:spPr>
        <p:txBody>
          <a:bodyPr wrap="none">
            <a:spAutoFit/>
          </a:bodyPr>
          <a:lstStyle/>
          <a:p>
            <a:pPr defTabSz="457206"/>
            <a:r>
              <a:rPr lang="en-US" sz="1200" dirty="0">
                <a:solidFill>
                  <a:srgbClr val="00BCEB"/>
                </a:solidFill>
                <a:latin typeface="CiscoSansTT" charset="0"/>
                <a:ea typeface="CiscoSansTT" charset="0"/>
                <a:cs typeface="CiscoSansTT" charset="0"/>
              </a:rPr>
              <a:t>Umbrella</a:t>
            </a:r>
          </a:p>
        </p:txBody>
      </p:sp>
      <p:sp>
        <p:nvSpPr>
          <p:cNvPr id="139" name="Rectangle 138"/>
          <p:cNvSpPr/>
          <p:nvPr/>
        </p:nvSpPr>
        <p:spPr>
          <a:xfrm>
            <a:off x="4367257" y="1531133"/>
            <a:ext cx="526106" cy="276999"/>
          </a:xfrm>
          <a:prstGeom prst="rect">
            <a:avLst/>
          </a:prstGeom>
        </p:spPr>
        <p:txBody>
          <a:bodyPr wrap="none">
            <a:spAutoFit/>
          </a:bodyPr>
          <a:lstStyle/>
          <a:p>
            <a:pPr defTabSz="457206"/>
            <a:r>
              <a:rPr lang="en-US" sz="1200" dirty="0">
                <a:solidFill>
                  <a:srgbClr val="005073"/>
                </a:solidFill>
                <a:latin typeface="CiscoSansTT" charset="0"/>
                <a:ea typeface="CiscoSansTT" charset="0"/>
                <a:cs typeface="CiscoSansTT" charset="0"/>
              </a:rPr>
              <a:t>AMP</a:t>
            </a:r>
          </a:p>
        </p:txBody>
      </p:sp>
      <p:grpSp>
        <p:nvGrpSpPr>
          <p:cNvPr id="30" name="Group 29"/>
          <p:cNvGrpSpPr/>
          <p:nvPr/>
        </p:nvGrpSpPr>
        <p:grpSpPr>
          <a:xfrm>
            <a:off x="4747329" y="1419745"/>
            <a:ext cx="487086" cy="493777"/>
            <a:chOff x="4727622" y="1536418"/>
            <a:chExt cx="487086" cy="493777"/>
          </a:xfrm>
        </p:grpSpPr>
        <p:grpSp>
          <p:nvGrpSpPr>
            <p:cNvPr id="134" name="Group 133"/>
            <p:cNvGrpSpPr>
              <a:grpSpLocks noChangeAspect="1"/>
            </p:cNvGrpSpPr>
            <p:nvPr/>
          </p:nvGrpSpPr>
          <p:grpSpPr>
            <a:xfrm flipH="1">
              <a:off x="4727622" y="1536418"/>
              <a:ext cx="487086" cy="493777"/>
              <a:chOff x="7220814" y="2167038"/>
              <a:chExt cx="487167" cy="493860"/>
            </a:xfrm>
          </p:grpSpPr>
          <p:sp>
            <p:nvSpPr>
              <p:cNvPr id="136" name="Freeform 3"/>
              <p:cNvSpPr>
                <a:spLocks noChangeArrowheads="1"/>
              </p:cNvSpPr>
              <p:nvPr/>
            </p:nvSpPr>
            <p:spPr bwMode="auto">
              <a:xfrm>
                <a:off x="7220814" y="2167038"/>
                <a:ext cx="378851" cy="378849"/>
              </a:xfrm>
              <a:custGeom>
                <a:avLst/>
                <a:gdLst>
                  <a:gd name="T0" fmla="*/ 1806 w 1807"/>
                  <a:gd name="T1" fmla="*/ 903 h 1807"/>
                  <a:gd name="T2" fmla="*/ 1685 w 1807"/>
                  <a:gd name="T3" fmla="*/ 1354 h 1807"/>
                  <a:gd name="T4" fmla="*/ 1354 w 1807"/>
                  <a:gd name="T5" fmla="*/ 1685 h 1807"/>
                  <a:gd name="T6" fmla="*/ 903 w 1807"/>
                  <a:gd name="T7" fmla="*/ 1806 h 1807"/>
                  <a:gd name="T8" fmla="*/ 451 w 1807"/>
                  <a:gd name="T9" fmla="*/ 1685 h 1807"/>
                  <a:gd name="T10" fmla="*/ 121 w 1807"/>
                  <a:gd name="T11" fmla="*/ 1354 h 1807"/>
                  <a:gd name="T12" fmla="*/ 0 w 1807"/>
                  <a:gd name="T13" fmla="*/ 903 h 1807"/>
                  <a:gd name="T14" fmla="*/ 121 w 1807"/>
                  <a:gd name="T15" fmla="*/ 451 h 1807"/>
                  <a:gd name="T16" fmla="*/ 451 w 1807"/>
                  <a:gd name="T17" fmla="*/ 121 h 1807"/>
                  <a:gd name="T18" fmla="*/ 903 w 1807"/>
                  <a:gd name="T19" fmla="*/ 0 h 1807"/>
                  <a:gd name="T20" fmla="*/ 1354 w 1807"/>
                  <a:gd name="T21" fmla="*/ 121 h 1807"/>
                  <a:gd name="T22" fmla="*/ 1685 w 1807"/>
                  <a:gd name="T23" fmla="*/ 451 h 1807"/>
                  <a:gd name="T24" fmla="*/ 1806 w 1807"/>
                  <a:gd name="T25" fmla="*/ 903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7" h="1807">
                    <a:moveTo>
                      <a:pt x="1806" y="903"/>
                    </a:moveTo>
                    <a:cubicBezTo>
                      <a:pt x="1806" y="1069"/>
                      <a:pt x="1768" y="1210"/>
                      <a:pt x="1685" y="1354"/>
                    </a:cubicBezTo>
                    <a:cubicBezTo>
                      <a:pt x="1602" y="1498"/>
                      <a:pt x="1498" y="1602"/>
                      <a:pt x="1354" y="1685"/>
                    </a:cubicBezTo>
                    <a:cubicBezTo>
                      <a:pt x="1210" y="1768"/>
                      <a:pt x="1069" y="1806"/>
                      <a:pt x="903" y="1806"/>
                    </a:cubicBezTo>
                    <a:cubicBezTo>
                      <a:pt x="736" y="1806"/>
                      <a:pt x="595" y="1768"/>
                      <a:pt x="451" y="1685"/>
                    </a:cubicBezTo>
                    <a:cubicBezTo>
                      <a:pt x="307" y="1602"/>
                      <a:pt x="204" y="1498"/>
                      <a:pt x="121" y="1354"/>
                    </a:cubicBezTo>
                    <a:cubicBezTo>
                      <a:pt x="37" y="1210"/>
                      <a:pt x="0" y="1069"/>
                      <a:pt x="0" y="903"/>
                    </a:cubicBezTo>
                    <a:cubicBezTo>
                      <a:pt x="0" y="736"/>
                      <a:pt x="37" y="595"/>
                      <a:pt x="121" y="451"/>
                    </a:cubicBezTo>
                    <a:cubicBezTo>
                      <a:pt x="204" y="307"/>
                      <a:pt x="307" y="204"/>
                      <a:pt x="451" y="121"/>
                    </a:cubicBezTo>
                    <a:cubicBezTo>
                      <a:pt x="595" y="38"/>
                      <a:pt x="736" y="0"/>
                      <a:pt x="903" y="0"/>
                    </a:cubicBezTo>
                    <a:cubicBezTo>
                      <a:pt x="1069" y="0"/>
                      <a:pt x="1210" y="38"/>
                      <a:pt x="1354" y="121"/>
                    </a:cubicBezTo>
                    <a:cubicBezTo>
                      <a:pt x="1498" y="204"/>
                      <a:pt x="1602" y="307"/>
                      <a:pt x="1685" y="451"/>
                    </a:cubicBezTo>
                    <a:cubicBezTo>
                      <a:pt x="1768" y="595"/>
                      <a:pt x="1806" y="736"/>
                      <a:pt x="1806" y="903"/>
                    </a:cubicBezTo>
                  </a:path>
                </a:pathLst>
              </a:custGeom>
              <a:solidFill>
                <a:schemeClr val="bg2"/>
              </a:solidFill>
              <a:ln w="38100" cap="flat">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6"/>
                <a:endParaRPr lang="en-US" dirty="0">
                  <a:solidFill>
                    <a:srgbClr val="333333"/>
                  </a:solidFill>
                  <a:ea typeface="ＭＳ Ｐゴシック" charset="0"/>
                  <a:cs typeface="ＭＳ Ｐゴシック" charset="0"/>
                </a:endParaRPr>
              </a:p>
            </p:txBody>
          </p:sp>
          <p:sp>
            <p:nvSpPr>
              <p:cNvPr id="137" name="Line 4"/>
              <p:cNvSpPr>
                <a:spLocks noChangeShapeType="1"/>
              </p:cNvSpPr>
              <p:nvPr/>
            </p:nvSpPr>
            <p:spPr bwMode="auto">
              <a:xfrm>
                <a:off x="7548614" y="2494838"/>
                <a:ext cx="159367" cy="166060"/>
              </a:xfrm>
              <a:prstGeom prst="line">
                <a:avLst/>
              </a:prstGeom>
              <a:noFill/>
              <a:ln w="38100" cap="rnd">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457206"/>
                <a:endParaRPr lang="en-US" dirty="0">
                  <a:solidFill>
                    <a:srgbClr val="333333"/>
                  </a:solidFill>
                  <a:ea typeface="ＭＳ Ｐゴシック" charset="0"/>
                  <a:cs typeface="ＭＳ Ｐゴシック" charset="0"/>
                </a:endParaRPr>
              </a:p>
            </p:txBody>
          </p:sp>
        </p:grpSp>
        <p:grpSp>
          <p:nvGrpSpPr>
            <p:cNvPr id="29" name="Group 28"/>
            <p:cNvGrpSpPr/>
            <p:nvPr/>
          </p:nvGrpSpPr>
          <p:grpSpPr>
            <a:xfrm>
              <a:off x="4886963" y="1581941"/>
              <a:ext cx="248658" cy="262162"/>
              <a:chOff x="4886963" y="1581941"/>
              <a:chExt cx="248658" cy="262162"/>
            </a:xfrm>
          </p:grpSpPr>
          <p:grpSp>
            <p:nvGrpSpPr>
              <p:cNvPr id="27" name="Group 26"/>
              <p:cNvGrpSpPr/>
              <p:nvPr/>
            </p:nvGrpSpPr>
            <p:grpSpPr>
              <a:xfrm>
                <a:off x="4886963" y="1581941"/>
                <a:ext cx="235645" cy="262162"/>
                <a:chOff x="4886963" y="1581941"/>
                <a:chExt cx="235645" cy="262162"/>
              </a:xfrm>
            </p:grpSpPr>
            <p:cxnSp>
              <p:nvCxnSpPr>
                <p:cNvPr id="153" name="Straight Connector 152"/>
                <p:cNvCxnSpPr/>
                <p:nvPr/>
              </p:nvCxnSpPr>
              <p:spPr>
                <a:xfrm>
                  <a:off x="4908205" y="1655763"/>
                  <a:ext cx="106078"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930584" y="1820429"/>
                  <a:ext cx="192024"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rot="16200000">
                  <a:off x="4905132" y="1791064"/>
                  <a:ext cx="106078"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5013064" y="1661156"/>
                  <a:ext cx="0" cy="159273"/>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9" name="Freeform 178"/>
                <p:cNvSpPr/>
                <p:nvPr/>
              </p:nvSpPr>
              <p:spPr>
                <a:xfrm>
                  <a:off x="4886963" y="1581941"/>
                  <a:ext cx="230834" cy="149274"/>
                </a:xfrm>
                <a:custGeom>
                  <a:avLst/>
                  <a:gdLst>
                    <a:gd name="connsiteX0" fmla="*/ 0 w 230834"/>
                    <a:gd name="connsiteY0" fmla="*/ 0 h 149274"/>
                    <a:gd name="connsiteX1" fmla="*/ 133969 w 230834"/>
                    <a:gd name="connsiteY1" fmla="*/ 0 h 149274"/>
                    <a:gd name="connsiteX2" fmla="*/ 133969 w 230834"/>
                    <a:gd name="connsiteY2" fmla="*/ 38127 h 149274"/>
                    <a:gd name="connsiteX3" fmla="*/ 230834 w 230834"/>
                    <a:gd name="connsiteY3" fmla="*/ 38127 h 149274"/>
                    <a:gd name="connsiteX4" fmla="*/ 230834 w 230834"/>
                    <a:gd name="connsiteY4" fmla="*/ 149274 h 149274"/>
                    <a:gd name="connsiteX5" fmla="*/ 0 w 230834"/>
                    <a:gd name="connsiteY5" fmla="*/ 149274 h 149274"/>
                    <a:gd name="connsiteX0" fmla="*/ 0 w 230834"/>
                    <a:gd name="connsiteY0" fmla="*/ 0 h 149274"/>
                    <a:gd name="connsiteX1" fmla="*/ 133969 w 230834"/>
                    <a:gd name="connsiteY1" fmla="*/ 0 h 149274"/>
                    <a:gd name="connsiteX2" fmla="*/ 133969 w 230834"/>
                    <a:gd name="connsiteY2" fmla="*/ 38127 h 149274"/>
                    <a:gd name="connsiteX3" fmla="*/ 230834 w 230834"/>
                    <a:gd name="connsiteY3" fmla="*/ 38127 h 149274"/>
                    <a:gd name="connsiteX4" fmla="*/ 230834 w 230834"/>
                    <a:gd name="connsiteY4" fmla="*/ 149274 h 149274"/>
                    <a:gd name="connsiteX5" fmla="*/ 0 w 230834"/>
                    <a:gd name="connsiteY5" fmla="*/ 149274 h 149274"/>
                    <a:gd name="connsiteX6" fmla="*/ 91440 w 230834"/>
                    <a:gd name="connsiteY6" fmla="*/ 91440 h 149274"/>
                    <a:gd name="connsiteX0" fmla="*/ 0 w 230834"/>
                    <a:gd name="connsiteY0" fmla="*/ 0 h 149274"/>
                    <a:gd name="connsiteX1" fmla="*/ 133969 w 230834"/>
                    <a:gd name="connsiteY1" fmla="*/ 0 h 149274"/>
                    <a:gd name="connsiteX2" fmla="*/ 133969 w 230834"/>
                    <a:gd name="connsiteY2" fmla="*/ 38127 h 149274"/>
                    <a:gd name="connsiteX3" fmla="*/ 230834 w 230834"/>
                    <a:gd name="connsiteY3" fmla="*/ 38127 h 149274"/>
                    <a:gd name="connsiteX4" fmla="*/ 230834 w 230834"/>
                    <a:gd name="connsiteY4" fmla="*/ 149274 h 149274"/>
                    <a:gd name="connsiteX5" fmla="*/ 0 w 230834"/>
                    <a:gd name="connsiteY5" fmla="*/ 149274 h 149274"/>
                    <a:gd name="connsiteX0" fmla="*/ 133969 w 230834"/>
                    <a:gd name="connsiteY0" fmla="*/ 0 h 149274"/>
                    <a:gd name="connsiteX1" fmla="*/ 133969 w 230834"/>
                    <a:gd name="connsiteY1" fmla="*/ 38127 h 149274"/>
                    <a:gd name="connsiteX2" fmla="*/ 230834 w 230834"/>
                    <a:gd name="connsiteY2" fmla="*/ 38127 h 149274"/>
                    <a:gd name="connsiteX3" fmla="*/ 230834 w 230834"/>
                    <a:gd name="connsiteY3" fmla="*/ 149274 h 149274"/>
                    <a:gd name="connsiteX4" fmla="*/ 0 w 230834"/>
                    <a:gd name="connsiteY4" fmla="*/ 149274 h 14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34" h="149274">
                      <a:moveTo>
                        <a:pt x="133969" y="0"/>
                      </a:moveTo>
                      <a:lnTo>
                        <a:pt x="133969" y="38127"/>
                      </a:lnTo>
                      <a:lnTo>
                        <a:pt x="230834" y="38127"/>
                      </a:lnTo>
                      <a:lnTo>
                        <a:pt x="230834" y="149274"/>
                      </a:lnTo>
                      <a:lnTo>
                        <a:pt x="0" y="149274"/>
                      </a:lnTo>
                    </a:path>
                  </a:pathLst>
                </a:custGeom>
                <a:noFill/>
                <a:ln w="12700"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grpSp>
          <p:grpSp>
            <p:nvGrpSpPr>
              <p:cNvPr id="28" name="Group 27"/>
              <p:cNvGrpSpPr/>
              <p:nvPr/>
            </p:nvGrpSpPr>
            <p:grpSpPr>
              <a:xfrm>
                <a:off x="4939883" y="1639693"/>
                <a:ext cx="195738" cy="202192"/>
                <a:chOff x="4939883" y="1639693"/>
                <a:chExt cx="195738" cy="202192"/>
              </a:xfrm>
              <a:solidFill>
                <a:schemeClr val="bg1"/>
              </a:solidFill>
            </p:grpSpPr>
            <p:sp>
              <p:nvSpPr>
                <p:cNvPr id="24" name="Oval 23"/>
                <p:cNvSpPr/>
                <p:nvPr/>
              </p:nvSpPr>
              <p:spPr>
                <a:xfrm>
                  <a:off x="5099045" y="1667534"/>
                  <a:ext cx="36576" cy="36576"/>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180" name="Oval 179"/>
                <p:cNvSpPr/>
                <p:nvPr/>
              </p:nvSpPr>
              <p:spPr>
                <a:xfrm>
                  <a:off x="4994776" y="1639693"/>
                  <a:ext cx="36576" cy="36576"/>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181" name="Oval 180"/>
                <p:cNvSpPr/>
                <p:nvPr/>
              </p:nvSpPr>
              <p:spPr>
                <a:xfrm>
                  <a:off x="4939883" y="1712927"/>
                  <a:ext cx="36576" cy="36576"/>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182" name="Oval 181"/>
                <p:cNvSpPr/>
                <p:nvPr/>
              </p:nvSpPr>
              <p:spPr>
                <a:xfrm>
                  <a:off x="4994776" y="1805309"/>
                  <a:ext cx="36576" cy="36576"/>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grpSp>
        </p:grpSp>
      </p:grpSp>
      <p:sp>
        <p:nvSpPr>
          <p:cNvPr id="207" name="TextBox 206"/>
          <p:cNvSpPr txBox="1"/>
          <p:nvPr/>
        </p:nvSpPr>
        <p:spPr>
          <a:xfrm>
            <a:off x="1331498" y="2725146"/>
            <a:ext cx="3240502" cy="553998"/>
          </a:xfrm>
          <a:prstGeom prst="rect">
            <a:avLst/>
          </a:prstGeom>
          <a:noFill/>
          <a:effectLst>
            <a:outerShdw blurRad="50800" dist="50800" dir="5400000" sx="95000" sy="95000" algn="ctr" rotWithShape="0">
              <a:srgbClr val="000000">
                <a:alpha val="43137"/>
              </a:srgbClr>
            </a:outerShdw>
          </a:effectLst>
        </p:spPr>
        <p:txBody>
          <a:bodyPr wrap="square" rtlCol="0" anchor="ctr">
            <a:spAutoFit/>
          </a:bodyPr>
          <a:lstStyle/>
          <a:p>
            <a:pPr algn="r" defTabSz="914411"/>
            <a:r>
              <a:rPr lang="ja-JP" altLang="en-US" dirty="0" smtClean="0">
                <a:solidFill>
                  <a:srgbClr val="00BCEB"/>
                </a:solidFill>
                <a:latin typeface="+mj-ea"/>
                <a:ea typeface="+mj-ea"/>
                <a:cs typeface="CiscoSansTT Light" charset="0"/>
              </a:rPr>
              <a:t>暗号化と実行</a:t>
            </a:r>
            <a:endParaRPr lang="en-US" dirty="0">
              <a:solidFill>
                <a:srgbClr val="00BCEB"/>
              </a:solidFill>
              <a:latin typeface="+mj-ea"/>
              <a:ea typeface="+mj-ea"/>
              <a:cs typeface="CiscoSansTT Light" charset="0"/>
            </a:endParaRPr>
          </a:p>
          <a:p>
            <a:pPr algn="r" defTabSz="914411">
              <a:defRPr/>
            </a:pPr>
            <a:r>
              <a:rPr lang="ja-JP" altLang="en-US" sz="1200" dirty="0" smtClean="0">
                <a:solidFill>
                  <a:srgbClr val="282828"/>
                </a:solidFill>
                <a:latin typeface="+mj-ea"/>
                <a:ea typeface="+mj-ea"/>
                <a:cs typeface="CiscoSansTT Light" charset="0"/>
              </a:rPr>
              <a:t>インターネット</a:t>
            </a:r>
            <a:r>
              <a:rPr lang="en-US" altLang="ja-JP" sz="1200" dirty="0" smtClean="0">
                <a:solidFill>
                  <a:srgbClr val="282828"/>
                </a:solidFill>
                <a:latin typeface="+mj-ea"/>
                <a:ea typeface="+mj-ea"/>
                <a:cs typeface="CiscoSansTT Light" charset="0"/>
              </a:rPr>
              <a:t> </a:t>
            </a:r>
            <a:r>
              <a:rPr lang="ja-JP" altLang="en-US" sz="1200" dirty="0" smtClean="0">
                <a:solidFill>
                  <a:srgbClr val="282828"/>
                </a:solidFill>
                <a:latin typeface="+mj-ea"/>
                <a:ea typeface="+mj-ea"/>
                <a:cs typeface="CiscoSansTT Light" charset="0"/>
              </a:rPr>
              <a:t>リクエスト</a:t>
            </a:r>
            <a:endParaRPr lang="en-US" sz="1200" dirty="0">
              <a:solidFill>
                <a:srgbClr val="282828"/>
              </a:solidFill>
              <a:latin typeface="+mj-ea"/>
              <a:ea typeface="+mj-ea"/>
              <a:cs typeface="CiscoSansTT Light" charset="0"/>
            </a:endParaRPr>
          </a:p>
        </p:txBody>
      </p:sp>
      <p:sp>
        <p:nvSpPr>
          <p:cNvPr id="219" name="TextBox 218"/>
          <p:cNvSpPr txBox="1"/>
          <p:nvPr/>
        </p:nvSpPr>
        <p:spPr>
          <a:xfrm>
            <a:off x="5061598" y="2713969"/>
            <a:ext cx="3240502" cy="553998"/>
          </a:xfrm>
          <a:prstGeom prst="rect">
            <a:avLst/>
          </a:prstGeom>
          <a:noFill/>
          <a:effectLst>
            <a:outerShdw blurRad="50800" dist="50800" dir="5400000" sx="95000" sy="95000" algn="ctr" rotWithShape="0">
              <a:srgbClr val="000000">
                <a:alpha val="43137"/>
              </a:srgbClr>
            </a:outerShdw>
          </a:effectLst>
        </p:spPr>
        <p:txBody>
          <a:bodyPr wrap="square" rtlCol="0" anchor="ctr">
            <a:spAutoFit/>
          </a:bodyPr>
          <a:lstStyle/>
          <a:p>
            <a:pPr defTabSz="914411"/>
            <a:r>
              <a:rPr lang="ja-JP" altLang="en-US" dirty="0">
                <a:solidFill>
                  <a:srgbClr val="005073"/>
                </a:solidFill>
                <a:latin typeface="+mj-ea"/>
                <a:ea typeface="+mj-ea"/>
                <a:cs typeface="CiscoSansTT Light" charset="0"/>
              </a:rPr>
              <a:t>監査と</a:t>
            </a:r>
            <a:r>
              <a:rPr lang="ja-JP" altLang="en-US" dirty="0" smtClean="0">
                <a:solidFill>
                  <a:srgbClr val="005073"/>
                </a:solidFill>
                <a:latin typeface="+mj-ea"/>
                <a:ea typeface="+mj-ea"/>
                <a:cs typeface="CiscoSansTT Light" charset="0"/>
              </a:rPr>
              <a:t>相関分析</a:t>
            </a:r>
            <a:endParaRPr lang="en-US" altLang="ja-JP" dirty="0" smtClean="0">
              <a:solidFill>
                <a:srgbClr val="005073"/>
              </a:solidFill>
              <a:latin typeface="+mj-ea"/>
              <a:ea typeface="+mj-ea"/>
              <a:cs typeface="CiscoSansTT Light" charset="0"/>
            </a:endParaRPr>
          </a:p>
          <a:p>
            <a:pPr defTabSz="914411"/>
            <a:r>
              <a:rPr lang="ja-JP" altLang="en-US" sz="1200" dirty="0" smtClean="0">
                <a:solidFill>
                  <a:srgbClr val="282828"/>
                </a:solidFill>
                <a:latin typeface="+mj-ea"/>
                <a:ea typeface="+mj-ea"/>
                <a:cs typeface="CiscoSansTT Light" charset="0"/>
              </a:rPr>
              <a:t>アプリトラフィックとフロー</a:t>
            </a:r>
            <a:endParaRPr lang="en-US" sz="1200" dirty="0">
              <a:solidFill>
                <a:srgbClr val="282828"/>
              </a:solidFill>
              <a:latin typeface="+mj-ea"/>
              <a:ea typeface="+mj-ea"/>
              <a:cs typeface="CiscoSansTT Light" charset="0"/>
            </a:endParaRPr>
          </a:p>
        </p:txBody>
      </p:sp>
      <p:cxnSp>
        <p:nvCxnSpPr>
          <p:cNvPr id="221" name="Straight Arrow Connector 220"/>
          <p:cNvCxnSpPr/>
          <p:nvPr/>
        </p:nvCxnSpPr>
        <p:spPr>
          <a:xfrm flipV="1">
            <a:off x="5051059" y="1898072"/>
            <a:ext cx="0" cy="1391965"/>
          </a:xfrm>
          <a:prstGeom prst="straightConnector1">
            <a:avLst/>
          </a:prstGeom>
          <a:noFill/>
          <a:ln w="12700" cap="rnd" cmpd="sng" algn="ctr">
            <a:solidFill>
              <a:schemeClr val="accent1">
                <a:lumMod val="50000"/>
              </a:schemeClr>
            </a:solidFill>
            <a:prstDash val="solid"/>
            <a:headEnd type="triangle" w="med" len="med"/>
            <a:tailEnd type="triangle" w="med" len="med"/>
          </a:ln>
          <a:effectLst/>
        </p:spPr>
      </p:cxnSp>
      <p:grpSp>
        <p:nvGrpSpPr>
          <p:cNvPr id="82" name="Group 81"/>
          <p:cNvGrpSpPr/>
          <p:nvPr/>
        </p:nvGrpSpPr>
        <p:grpSpPr>
          <a:xfrm>
            <a:off x="4932277" y="3404103"/>
            <a:ext cx="1010950" cy="610491"/>
            <a:chOff x="4997587" y="3404103"/>
            <a:chExt cx="1010950" cy="610491"/>
          </a:xfrm>
          <a:solidFill>
            <a:schemeClr val="bg1"/>
          </a:solidFill>
        </p:grpSpPr>
        <p:sp>
          <p:nvSpPr>
            <p:cNvPr id="272" name="Freeform 271"/>
            <p:cNvSpPr/>
            <p:nvPr/>
          </p:nvSpPr>
          <p:spPr>
            <a:xfrm rot="10800000" flipH="1">
              <a:off x="4997587" y="3404103"/>
              <a:ext cx="1010950" cy="610491"/>
            </a:xfrm>
            <a:custGeom>
              <a:avLst/>
              <a:gdLst>
                <a:gd name="connsiteX0" fmla="*/ 960929 w 1010950"/>
                <a:gd name="connsiteY0" fmla="*/ 610491 h 610491"/>
                <a:gd name="connsiteX1" fmla="*/ 50509 w 1010950"/>
                <a:gd name="connsiteY1" fmla="*/ 610491 h 610491"/>
                <a:gd name="connsiteX2" fmla="*/ 488 w 1010950"/>
                <a:gd name="connsiteY2" fmla="*/ 560470 h 610491"/>
                <a:gd name="connsiteX3" fmla="*/ 488 w 1010950"/>
                <a:gd name="connsiteY3" fmla="*/ 292204 h 610491"/>
                <a:gd name="connsiteX4" fmla="*/ 0 w 1010950"/>
                <a:gd name="connsiteY4" fmla="*/ 292204 h 610491"/>
                <a:gd name="connsiteX5" fmla="*/ 0 w 1010950"/>
                <a:gd name="connsiteY5" fmla="*/ 0 h 610491"/>
                <a:gd name="connsiteX6" fmla="*/ 142086 w 1010950"/>
                <a:gd name="connsiteY6" fmla="*/ 142086 h 610491"/>
                <a:gd name="connsiteX7" fmla="*/ 960929 w 1010950"/>
                <a:gd name="connsiteY7" fmla="*/ 142086 h 610491"/>
                <a:gd name="connsiteX8" fmla="*/ 1010950 w 1010950"/>
                <a:gd name="connsiteY8" fmla="*/ 192107 h 610491"/>
                <a:gd name="connsiteX9" fmla="*/ 1010950 w 1010950"/>
                <a:gd name="connsiteY9" fmla="*/ 560470 h 610491"/>
                <a:gd name="connsiteX10" fmla="*/ 960929 w 1010950"/>
                <a:gd name="connsiteY10" fmla="*/ 610491 h 610491"/>
                <a:gd name="connsiteX0" fmla="*/ 960929 w 1010950"/>
                <a:gd name="connsiteY0" fmla="*/ 610491 h 610491"/>
                <a:gd name="connsiteX1" fmla="*/ 50509 w 1010950"/>
                <a:gd name="connsiteY1" fmla="*/ 610491 h 610491"/>
                <a:gd name="connsiteX2" fmla="*/ 488 w 1010950"/>
                <a:gd name="connsiteY2" fmla="*/ 560470 h 610491"/>
                <a:gd name="connsiteX3" fmla="*/ 488 w 1010950"/>
                <a:gd name="connsiteY3" fmla="*/ 292204 h 610491"/>
                <a:gd name="connsiteX4" fmla="*/ 0 w 1010950"/>
                <a:gd name="connsiteY4" fmla="*/ 0 h 610491"/>
                <a:gd name="connsiteX5" fmla="*/ 142086 w 1010950"/>
                <a:gd name="connsiteY5" fmla="*/ 142086 h 610491"/>
                <a:gd name="connsiteX6" fmla="*/ 960929 w 1010950"/>
                <a:gd name="connsiteY6" fmla="*/ 142086 h 610491"/>
                <a:gd name="connsiteX7" fmla="*/ 1010950 w 1010950"/>
                <a:gd name="connsiteY7" fmla="*/ 192107 h 610491"/>
                <a:gd name="connsiteX8" fmla="*/ 1010950 w 1010950"/>
                <a:gd name="connsiteY8" fmla="*/ 560470 h 610491"/>
                <a:gd name="connsiteX9" fmla="*/ 960929 w 1010950"/>
                <a:gd name="connsiteY9" fmla="*/ 610491 h 610491"/>
                <a:gd name="connsiteX0" fmla="*/ 960929 w 1010950"/>
                <a:gd name="connsiteY0" fmla="*/ 610491 h 610491"/>
                <a:gd name="connsiteX1" fmla="*/ 50509 w 1010950"/>
                <a:gd name="connsiteY1" fmla="*/ 610491 h 610491"/>
                <a:gd name="connsiteX2" fmla="*/ 488 w 1010950"/>
                <a:gd name="connsiteY2" fmla="*/ 560470 h 610491"/>
                <a:gd name="connsiteX3" fmla="*/ 0 w 1010950"/>
                <a:gd name="connsiteY3" fmla="*/ 0 h 610491"/>
                <a:gd name="connsiteX4" fmla="*/ 142086 w 1010950"/>
                <a:gd name="connsiteY4" fmla="*/ 142086 h 610491"/>
                <a:gd name="connsiteX5" fmla="*/ 960929 w 1010950"/>
                <a:gd name="connsiteY5" fmla="*/ 142086 h 610491"/>
                <a:gd name="connsiteX6" fmla="*/ 1010950 w 1010950"/>
                <a:gd name="connsiteY6" fmla="*/ 192107 h 610491"/>
                <a:gd name="connsiteX7" fmla="*/ 1010950 w 1010950"/>
                <a:gd name="connsiteY7" fmla="*/ 560470 h 610491"/>
                <a:gd name="connsiteX8" fmla="*/ 960929 w 1010950"/>
                <a:gd name="connsiteY8" fmla="*/ 610491 h 6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950" h="610491">
                  <a:moveTo>
                    <a:pt x="960929" y="610491"/>
                  </a:moveTo>
                  <a:lnTo>
                    <a:pt x="50509" y="610491"/>
                  </a:lnTo>
                  <a:cubicBezTo>
                    <a:pt x="22883" y="610491"/>
                    <a:pt x="488" y="588096"/>
                    <a:pt x="488" y="560470"/>
                  </a:cubicBezTo>
                  <a:cubicBezTo>
                    <a:pt x="325" y="373647"/>
                    <a:pt x="163" y="186823"/>
                    <a:pt x="0" y="0"/>
                  </a:cubicBezTo>
                  <a:lnTo>
                    <a:pt x="142086" y="142086"/>
                  </a:lnTo>
                  <a:lnTo>
                    <a:pt x="960929" y="142086"/>
                  </a:lnTo>
                  <a:cubicBezTo>
                    <a:pt x="988555" y="142086"/>
                    <a:pt x="1010950" y="164481"/>
                    <a:pt x="1010950" y="192107"/>
                  </a:cubicBezTo>
                  <a:lnTo>
                    <a:pt x="1010950" y="560470"/>
                  </a:lnTo>
                  <a:cubicBezTo>
                    <a:pt x="1010950" y="588096"/>
                    <a:pt x="988555" y="610491"/>
                    <a:pt x="960929" y="610491"/>
                  </a:cubicBezTo>
                  <a:close/>
                </a:path>
              </a:pathLst>
            </a:custGeom>
            <a:grp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230" name="TextBox 229"/>
            <p:cNvSpPr txBox="1"/>
            <p:nvPr/>
          </p:nvSpPr>
          <p:spPr>
            <a:xfrm>
              <a:off x="5028635" y="3474047"/>
              <a:ext cx="948852" cy="323165"/>
            </a:xfrm>
            <a:prstGeom prst="rect">
              <a:avLst/>
            </a:prstGeom>
            <a:noFill/>
            <a:effectLst>
              <a:outerShdw blurRad="50800" dist="50800" dir="5400000" sx="95000" sy="95000" algn="ctr" rotWithShape="0">
                <a:srgbClr val="000000">
                  <a:alpha val="43137"/>
                </a:srgbClr>
              </a:outerShdw>
            </a:effectLst>
          </p:spPr>
          <p:txBody>
            <a:bodyPr wrap="square" lIns="0" tIns="0" rIns="0" bIns="0" rtlCol="0" anchor="ctr">
              <a:spAutoFit/>
            </a:bodyPr>
            <a:lstStyle/>
            <a:p>
              <a:pPr defTabSz="914411">
                <a:defRPr/>
              </a:pPr>
              <a:r>
                <a:rPr lang="en-US" sz="1200" dirty="0">
                  <a:solidFill>
                    <a:srgbClr val="005073"/>
                  </a:solidFill>
                  <a:latin typeface="CiscoSansTT" charset="0"/>
                  <a:ea typeface="CiscoSansTT" charset="0"/>
                  <a:cs typeface="CiscoSansTT" charset="0"/>
                </a:rPr>
                <a:t>Clarity</a:t>
              </a:r>
            </a:p>
            <a:p>
              <a:pPr defTabSz="914411"/>
              <a:r>
                <a:rPr lang="ja-JP" altLang="en-US" sz="900" dirty="0">
                  <a:solidFill>
                    <a:srgbClr val="282828"/>
                  </a:solidFill>
                  <a:latin typeface="+mj-ea"/>
                  <a:ea typeface="+mj-ea"/>
                  <a:cs typeface="CiscoSansTT Light" charset="0"/>
                </a:rPr>
                <a:t>アプリの拡張機能</a:t>
              </a:r>
              <a:endParaRPr lang="en-US" sz="900" dirty="0">
                <a:solidFill>
                  <a:srgbClr val="282828"/>
                </a:solidFill>
                <a:latin typeface="+mj-ea"/>
                <a:ea typeface="+mj-ea"/>
                <a:cs typeface="CiscoSansTT Light" charset="0"/>
              </a:endParaRPr>
            </a:p>
          </p:txBody>
        </p:sp>
      </p:grpSp>
      <p:grpSp>
        <p:nvGrpSpPr>
          <p:cNvPr id="81" name="Group 80"/>
          <p:cNvGrpSpPr/>
          <p:nvPr/>
        </p:nvGrpSpPr>
        <p:grpSpPr>
          <a:xfrm>
            <a:off x="3697766" y="3404103"/>
            <a:ext cx="1010950" cy="610491"/>
            <a:chOff x="3632456" y="3404103"/>
            <a:chExt cx="1010950" cy="610491"/>
          </a:xfrm>
          <a:solidFill>
            <a:schemeClr val="bg1"/>
          </a:solidFill>
        </p:grpSpPr>
        <p:sp>
          <p:nvSpPr>
            <p:cNvPr id="321" name="Freeform 320"/>
            <p:cNvSpPr/>
            <p:nvPr/>
          </p:nvSpPr>
          <p:spPr>
            <a:xfrm rot="10800000">
              <a:off x="3632456" y="3404103"/>
              <a:ext cx="1010950" cy="610491"/>
            </a:xfrm>
            <a:custGeom>
              <a:avLst/>
              <a:gdLst>
                <a:gd name="connsiteX0" fmla="*/ 960929 w 1010950"/>
                <a:gd name="connsiteY0" fmla="*/ 610491 h 610491"/>
                <a:gd name="connsiteX1" fmla="*/ 50509 w 1010950"/>
                <a:gd name="connsiteY1" fmla="*/ 610491 h 610491"/>
                <a:gd name="connsiteX2" fmla="*/ 488 w 1010950"/>
                <a:gd name="connsiteY2" fmla="*/ 560470 h 610491"/>
                <a:gd name="connsiteX3" fmla="*/ 488 w 1010950"/>
                <a:gd name="connsiteY3" fmla="*/ 292204 h 610491"/>
                <a:gd name="connsiteX4" fmla="*/ 0 w 1010950"/>
                <a:gd name="connsiteY4" fmla="*/ 292204 h 610491"/>
                <a:gd name="connsiteX5" fmla="*/ 0 w 1010950"/>
                <a:gd name="connsiteY5" fmla="*/ 0 h 610491"/>
                <a:gd name="connsiteX6" fmla="*/ 142086 w 1010950"/>
                <a:gd name="connsiteY6" fmla="*/ 142086 h 610491"/>
                <a:gd name="connsiteX7" fmla="*/ 960929 w 1010950"/>
                <a:gd name="connsiteY7" fmla="*/ 142086 h 610491"/>
                <a:gd name="connsiteX8" fmla="*/ 1010950 w 1010950"/>
                <a:gd name="connsiteY8" fmla="*/ 192107 h 610491"/>
                <a:gd name="connsiteX9" fmla="*/ 1010950 w 1010950"/>
                <a:gd name="connsiteY9" fmla="*/ 560470 h 610491"/>
                <a:gd name="connsiteX10" fmla="*/ 960929 w 1010950"/>
                <a:gd name="connsiteY10" fmla="*/ 610491 h 610491"/>
                <a:gd name="connsiteX0" fmla="*/ 960929 w 1010950"/>
                <a:gd name="connsiteY0" fmla="*/ 610491 h 610491"/>
                <a:gd name="connsiteX1" fmla="*/ 50509 w 1010950"/>
                <a:gd name="connsiteY1" fmla="*/ 610491 h 610491"/>
                <a:gd name="connsiteX2" fmla="*/ 488 w 1010950"/>
                <a:gd name="connsiteY2" fmla="*/ 560470 h 610491"/>
                <a:gd name="connsiteX3" fmla="*/ 488 w 1010950"/>
                <a:gd name="connsiteY3" fmla="*/ 292204 h 610491"/>
                <a:gd name="connsiteX4" fmla="*/ 0 w 1010950"/>
                <a:gd name="connsiteY4" fmla="*/ 0 h 610491"/>
                <a:gd name="connsiteX5" fmla="*/ 142086 w 1010950"/>
                <a:gd name="connsiteY5" fmla="*/ 142086 h 610491"/>
                <a:gd name="connsiteX6" fmla="*/ 960929 w 1010950"/>
                <a:gd name="connsiteY6" fmla="*/ 142086 h 610491"/>
                <a:gd name="connsiteX7" fmla="*/ 1010950 w 1010950"/>
                <a:gd name="connsiteY7" fmla="*/ 192107 h 610491"/>
                <a:gd name="connsiteX8" fmla="*/ 1010950 w 1010950"/>
                <a:gd name="connsiteY8" fmla="*/ 560470 h 610491"/>
                <a:gd name="connsiteX9" fmla="*/ 960929 w 1010950"/>
                <a:gd name="connsiteY9" fmla="*/ 610491 h 610491"/>
                <a:gd name="connsiteX0" fmla="*/ 960929 w 1010950"/>
                <a:gd name="connsiteY0" fmla="*/ 610491 h 610491"/>
                <a:gd name="connsiteX1" fmla="*/ 50509 w 1010950"/>
                <a:gd name="connsiteY1" fmla="*/ 610491 h 610491"/>
                <a:gd name="connsiteX2" fmla="*/ 488 w 1010950"/>
                <a:gd name="connsiteY2" fmla="*/ 560470 h 610491"/>
                <a:gd name="connsiteX3" fmla="*/ 0 w 1010950"/>
                <a:gd name="connsiteY3" fmla="*/ 0 h 610491"/>
                <a:gd name="connsiteX4" fmla="*/ 142086 w 1010950"/>
                <a:gd name="connsiteY4" fmla="*/ 142086 h 610491"/>
                <a:gd name="connsiteX5" fmla="*/ 960929 w 1010950"/>
                <a:gd name="connsiteY5" fmla="*/ 142086 h 610491"/>
                <a:gd name="connsiteX6" fmla="*/ 1010950 w 1010950"/>
                <a:gd name="connsiteY6" fmla="*/ 192107 h 610491"/>
                <a:gd name="connsiteX7" fmla="*/ 1010950 w 1010950"/>
                <a:gd name="connsiteY7" fmla="*/ 560470 h 610491"/>
                <a:gd name="connsiteX8" fmla="*/ 960929 w 1010950"/>
                <a:gd name="connsiteY8" fmla="*/ 610491 h 6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950" h="610491">
                  <a:moveTo>
                    <a:pt x="960929" y="610491"/>
                  </a:moveTo>
                  <a:lnTo>
                    <a:pt x="50509" y="610491"/>
                  </a:lnTo>
                  <a:cubicBezTo>
                    <a:pt x="22883" y="610491"/>
                    <a:pt x="488" y="588096"/>
                    <a:pt x="488" y="560470"/>
                  </a:cubicBezTo>
                  <a:cubicBezTo>
                    <a:pt x="325" y="373647"/>
                    <a:pt x="163" y="186823"/>
                    <a:pt x="0" y="0"/>
                  </a:cubicBezTo>
                  <a:lnTo>
                    <a:pt x="142086" y="142086"/>
                  </a:lnTo>
                  <a:lnTo>
                    <a:pt x="960929" y="142086"/>
                  </a:lnTo>
                  <a:cubicBezTo>
                    <a:pt x="988555" y="142086"/>
                    <a:pt x="1010950" y="164481"/>
                    <a:pt x="1010950" y="192107"/>
                  </a:cubicBezTo>
                  <a:lnTo>
                    <a:pt x="1010950" y="560470"/>
                  </a:lnTo>
                  <a:cubicBezTo>
                    <a:pt x="1010950" y="588096"/>
                    <a:pt x="988555" y="610491"/>
                    <a:pt x="960929" y="610491"/>
                  </a:cubicBezTo>
                  <a:close/>
                </a:path>
              </a:pathLst>
            </a:custGeom>
            <a:grp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6"/>
              <a:endParaRPr lang="en-US" dirty="0">
                <a:solidFill>
                  <a:srgbClr val="005073"/>
                </a:solidFill>
              </a:endParaRPr>
            </a:p>
          </p:txBody>
        </p:sp>
        <p:sp>
          <p:nvSpPr>
            <p:cNvPr id="222" name="TextBox 221"/>
            <p:cNvSpPr txBox="1"/>
            <p:nvPr/>
          </p:nvSpPr>
          <p:spPr>
            <a:xfrm>
              <a:off x="3667469" y="3474047"/>
              <a:ext cx="948852" cy="323165"/>
            </a:xfrm>
            <a:prstGeom prst="rect">
              <a:avLst/>
            </a:prstGeom>
            <a:noFill/>
            <a:effectLst>
              <a:outerShdw blurRad="50800" dist="50800" dir="5400000" sx="95000" sy="95000" algn="ctr" rotWithShape="0">
                <a:srgbClr val="000000">
                  <a:alpha val="43137"/>
                </a:srgbClr>
              </a:outerShdw>
            </a:effectLst>
          </p:spPr>
          <p:txBody>
            <a:bodyPr wrap="square" lIns="0" tIns="0" rIns="0" bIns="0" rtlCol="0" anchor="ctr">
              <a:spAutoFit/>
            </a:bodyPr>
            <a:lstStyle/>
            <a:p>
              <a:pPr defTabSz="914411">
                <a:defRPr/>
              </a:pPr>
              <a:r>
                <a:rPr lang="en-US" sz="1200" dirty="0">
                  <a:solidFill>
                    <a:srgbClr val="00BCEB"/>
                  </a:solidFill>
                  <a:latin typeface="CiscoSansTT" charset="0"/>
                  <a:ea typeface="CiscoSansTT" charset="0"/>
                  <a:cs typeface="CiscoSansTT" charset="0"/>
                </a:rPr>
                <a:t>Umbrella</a:t>
              </a:r>
            </a:p>
            <a:p>
              <a:pPr defTabSz="914411"/>
              <a:r>
                <a:rPr lang="ja-JP" altLang="en-US" sz="900" dirty="0">
                  <a:solidFill>
                    <a:srgbClr val="282828"/>
                  </a:solidFill>
                  <a:latin typeface="+mj-ea"/>
                  <a:ea typeface="+mj-ea"/>
                  <a:cs typeface="CiscoSansTT Light" charset="0"/>
                </a:rPr>
                <a:t>アプリの拡張機能</a:t>
              </a:r>
              <a:endParaRPr lang="en-US" sz="900" dirty="0">
                <a:solidFill>
                  <a:srgbClr val="282828"/>
                </a:solidFill>
                <a:latin typeface="+mj-ea"/>
                <a:ea typeface="+mj-ea"/>
                <a:cs typeface="CiscoSansTT Light" charset="0"/>
              </a:endParaRPr>
            </a:p>
          </p:txBody>
        </p:sp>
      </p:grpSp>
      <p:pic>
        <p:nvPicPr>
          <p:cNvPr id="217" name="Picture 2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66642" y="4116665"/>
            <a:ext cx="494956" cy="494956"/>
          </a:xfrm>
          <a:prstGeom prst="roundRect">
            <a:avLst>
              <a:gd name="adj" fmla="val 23088"/>
            </a:avLst>
          </a:prstGeom>
          <a:solidFill>
            <a:schemeClr val="bg2"/>
          </a:solidFill>
          <a:ln w="6350">
            <a:solidFill>
              <a:schemeClr val="bg2">
                <a:lumMod val="75000"/>
              </a:schemeClr>
            </a:solidFill>
          </a:ln>
        </p:spPr>
      </p:pic>
      <p:sp>
        <p:nvSpPr>
          <p:cNvPr id="220" name="TextBox 219"/>
          <p:cNvSpPr txBox="1"/>
          <p:nvPr/>
        </p:nvSpPr>
        <p:spPr>
          <a:xfrm>
            <a:off x="5072198" y="4150731"/>
            <a:ext cx="3213810" cy="507831"/>
          </a:xfrm>
          <a:prstGeom prst="rect">
            <a:avLst/>
          </a:prstGeom>
          <a:noFill/>
          <a:ln w="25400" cap="flat" cmpd="sng" algn="ctr">
            <a:noFill/>
            <a:prstDash val="solid"/>
          </a:ln>
          <a:effectLst/>
        </p:spPr>
        <p:txBody>
          <a:bodyPr wrap="square" rtlCol="0" anchor="ctr">
            <a:spAutoFit/>
          </a:bodyPr>
          <a:lstStyle/>
          <a:p>
            <a:pPr defTabSz="914411">
              <a:lnSpc>
                <a:spcPct val="90000"/>
              </a:lnSpc>
              <a:defRPr/>
            </a:pPr>
            <a:r>
              <a:rPr lang="ja-JP" altLang="en-US" dirty="0" smtClean="0">
                <a:solidFill>
                  <a:srgbClr val="333333"/>
                </a:solidFill>
                <a:latin typeface="+mj-ea"/>
                <a:ea typeface="+mj-ea"/>
              </a:rPr>
              <a:t>１アプリ、</a:t>
            </a:r>
            <a:r>
              <a:rPr lang="en-US" dirty="0" smtClean="0">
                <a:solidFill>
                  <a:srgbClr val="333333"/>
                </a:solidFill>
                <a:latin typeface="+mj-ea"/>
                <a:ea typeface="+mj-ea"/>
              </a:rPr>
              <a:t>2</a:t>
            </a:r>
            <a:r>
              <a:rPr lang="ja-JP" altLang="en-US" dirty="0" smtClean="0">
                <a:solidFill>
                  <a:srgbClr val="333333"/>
                </a:solidFill>
                <a:latin typeface="+mj-ea"/>
                <a:ea typeface="+mj-ea"/>
              </a:rPr>
              <a:t>つの拡張機能</a:t>
            </a:r>
            <a:endParaRPr lang="en-US" dirty="0">
              <a:solidFill>
                <a:srgbClr val="333333"/>
              </a:solidFill>
              <a:latin typeface="+mj-ea"/>
              <a:ea typeface="+mj-ea"/>
            </a:endParaRPr>
          </a:p>
          <a:p>
            <a:pPr defTabSz="914411">
              <a:lnSpc>
                <a:spcPct val="90000"/>
              </a:lnSpc>
              <a:defRPr/>
            </a:pPr>
            <a:r>
              <a:rPr lang="en-US" sz="1200" dirty="0" smtClean="0">
                <a:solidFill>
                  <a:srgbClr val="282828"/>
                </a:solidFill>
                <a:latin typeface="+mj-ea"/>
                <a:ea typeface="+mj-ea"/>
                <a:cs typeface="CiscoSansTT Light" charset="0"/>
              </a:rPr>
              <a:t>Meraki</a:t>
            </a:r>
            <a:r>
              <a:rPr lang="ja-JP" altLang="en-US" sz="1200" dirty="0">
                <a:solidFill>
                  <a:srgbClr val="282828"/>
                </a:solidFill>
                <a:latin typeface="+mj-ea"/>
                <a:ea typeface="+mj-ea"/>
                <a:cs typeface="CiscoSansTT Light" charset="0"/>
              </a:rPr>
              <a:t>を介して自動的にプロビジョニング</a:t>
            </a:r>
            <a:endParaRPr lang="en-US" sz="1200" dirty="0">
              <a:solidFill>
                <a:srgbClr val="282828"/>
              </a:solidFill>
              <a:latin typeface="+mj-ea"/>
              <a:ea typeface="+mj-ea"/>
              <a:cs typeface="CiscoSansTT Light" charset="0"/>
            </a:endParaRPr>
          </a:p>
        </p:txBody>
      </p:sp>
      <p:sp>
        <p:nvSpPr>
          <p:cNvPr id="7" name="テキスト ボックス 6"/>
          <p:cNvSpPr txBox="1"/>
          <p:nvPr/>
        </p:nvSpPr>
        <p:spPr>
          <a:xfrm rot="19705171">
            <a:off x="-977" y="269299"/>
            <a:ext cx="1079142" cy="261610"/>
          </a:xfrm>
          <a:prstGeom prst="rect">
            <a:avLst/>
          </a:prstGeom>
          <a:noFill/>
          <a:ln w="28575" cmpd="thinThick">
            <a:solidFill>
              <a:schemeClr val="accent1">
                <a:lumMod val="60000"/>
                <a:lumOff val="40000"/>
              </a:schemeClr>
            </a:solidFill>
          </a:ln>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1100" smtClean="0">
                <a:solidFill>
                  <a:schemeClr val="accent1">
                    <a:lumMod val="60000"/>
                    <a:lumOff val="40000"/>
                  </a:schemeClr>
                </a:solidFill>
              </a:rPr>
              <a:t>Coming Soon!</a:t>
            </a:r>
            <a:endParaRPr kumimoji="1" lang="ja-JP" altLang="en-US" sz="1100" dirty="0" smtClean="0">
              <a:solidFill>
                <a:schemeClr val="accent1">
                  <a:lumMod val="60000"/>
                  <a:lumOff val="40000"/>
                </a:schemeClr>
              </a:solidFill>
            </a:endParaRPr>
          </a:p>
        </p:txBody>
      </p:sp>
    </p:spTree>
    <p:extLst>
      <p:ext uri="{BB962C8B-B14F-4D97-AF65-F5344CB8AC3E}">
        <p14:creationId xmlns:p14="http://schemas.microsoft.com/office/powerpoint/2010/main" val="17671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831492" y="4751173"/>
            <a:ext cx="2866767" cy="142103"/>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6968" y="456805"/>
            <a:ext cx="5420067" cy="4568418"/>
          </a:xfrm>
          <a:prstGeom prst="rect">
            <a:avLst/>
          </a:prstGeom>
        </p:spPr>
      </p:pic>
      <p:sp>
        <p:nvSpPr>
          <p:cNvPr id="18" name="Rectangle 17"/>
          <p:cNvSpPr/>
          <p:nvPr/>
        </p:nvSpPr>
        <p:spPr>
          <a:xfrm>
            <a:off x="451268" y="1707073"/>
            <a:ext cx="1511952" cy="246221"/>
          </a:xfrm>
          <a:prstGeom prst="rect">
            <a:avLst/>
          </a:prstGeom>
        </p:spPr>
        <p:txBody>
          <a:bodyPr wrap="none" anchor="ctr">
            <a:spAutoFit/>
          </a:bodyPr>
          <a:lstStyle/>
          <a:p>
            <a:pPr defTabSz="685800" fontAlgn="auto">
              <a:spcBef>
                <a:spcPts val="0"/>
              </a:spcBef>
              <a:spcAft>
                <a:spcPts val="0"/>
              </a:spcAft>
            </a:pPr>
            <a:r>
              <a:rPr lang="ja-JP" altLang="en-US" sz="1000" b="1" dirty="0" smtClean="0">
                <a:latin typeface="Arial"/>
                <a:ea typeface="ＭＳ Ｐゴシック"/>
              </a:rPr>
              <a:t>アイデンティティ レポート</a:t>
            </a:r>
            <a:endParaRPr lang="ja-JP" altLang="en-US" sz="1000" b="1" dirty="0">
              <a:latin typeface="Arial"/>
              <a:ea typeface="ＭＳ Ｐゴシック"/>
            </a:endParaRPr>
          </a:p>
        </p:txBody>
      </p:sp>
      <p:sp>
        <p:nvSpPr>
          <p:cNvPr id="19" name="TextBox 18"/>
          <p:cNvSpPr txBox="1"/>
          <p:nvPr/>
        </p:nvSpPr>
        <p:spPr>
          <a:xfrm>
            <a:off x="438912" y="1896955"/>
            <a:ext cx="2562640" cy="830997"/>
          </a:xfrm>
          <a:prstGeom prst="rect">
            <a:avLst/>
          </a:prstGeom>
          <a:noFill/>
        </p:spPr>
        <p:txBody>
          <a:bodyPr wrap="square" rtlCol="0">
            <a:spAutoFit/>
          </a:bodyPr>
          <a:lstStyle/>
          <a:p>
            <a:pPr defTabSz="685800" fontAlgn="auto">
              <a:spcBef>
                <a:spcPts val="0"/>
              </a:spcBef>
              <a:spcAft>
                <a:spcPts val="0"/>
              </a:spcAft>
            </a:pPr>
            <a:r>
              <a:rPr lang="ja-JP" altLang="en-US" sz="2400" dirty="0" smtClean="0">
                <a:latin typeface="Arial"/>
                <a:ea typeface="ＭＳ Ｐゴシック"/>
              </a:rPr>
              <a:t>被害者をすばやく発見して修復する</a:t>
            </a:r>
            <a:endParaRPr lang="ja-JP" altLang="en-US" sz="2400" dirty="0">
              <a:latin typeface="Arial"/>
              <a:ea typeface="ＭＳ Ｐゴシック"/>
            </a:endParaRPr>
          </a:p>
        </p:txBody>
      </p:sp>
      <p:sp>
        <p:nvSpPr>
          <p:cNvPr id="39" name="Rectangle 38"/>
          <p:cNvSpPr/>
          <p:nvPr/>
        </p:nvSpPr>
        <p:spPr>
          <a:xfrm>
            <a:off x="780585" y="3192009"/>
            <a:ext cx="2306319" cy="461665"/>
          </a:xfrm>
          <a:prstGeom prst="rect">
            <a:avLst/>
          </a:prstGeom>
        </p:spPr>
        <p:txBody>
          <a:bodyPr wrap="square">
            <a:spAutoFit/>
          </a:bodyPr>
          <a:lstStyle/>
          <a:p>
            <a:pPr algn="r"/>
            <a:r>
              <a:rPr lang="ja-JP" altLang="en-US" sz="1200" dirty="0" smtClean="0">
                <a:solidFill>
                  <a:schemeClr val="accent1"/>
                </a:solidFill>
                <a:latin typeface="Arial"/>
                <a:ea typeface="ＭＳ Ｐゴシック"/>
              </a:rPr>
              <a:t>デバイスまたはネットワーク別の上位アクティビティとカテゴリ </a:t>
            </a:r>
            <a:endParaRPr lang="ja-JP" altLang="en-US" sz="1200" dirty="0">
              <a:solidFill>
                <a:schemeClr val="accent1"/>
              </a:solidFill>
              <a:latin typeface="Arial"/>
              <a:ea typeface="ＭＳ Ｐゴシック"/>
              <a:cs typeface="ＭＳ Ｐゴシック" charset="0"/>
            </a:endParaRPr>
          </a:p>
        </p:txBody>
      </p:sp>
      <p:cxnSp>
        <p:nvCxnSpPr>
          <p:cNvPr id="74" name="Straight Connector 73"/>
          <p:cNvCxnSpPr>
            <a:stCxn id="39" idx="3"/>
          </p:cNvCxnSpPr>
          <p:nvPr/>
        </p:nvCxnSpPr>
        <p:spPr>
          <a:xfrm flipV="1">
            <a:off x="3086904" y="2695435"/>
            <a:ext cx="611639" cy="727407"/>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80585" y="639801"/>
            <a:ext cx="2305515" cy="646331"/>
          </a:xfrm>
          <a:prstGeom prst="rect">
            <a:avLst/>
          </a:prstGeom>
        </p:spPr>
        <p:txBody>
          <a:bodyPr wrap="square">
            <a:spAutoFit/>
          </a:bodyPr>
          <a:lstStyle/>
          <a:p>
            <a:pPr algn="r"/>
            <a:r>
              <a:rPr lang="ja-JP" altLang="en-US" sz="1200" dirty="0">
                <a:solidFill>
                  <a:schemeClr val="accent1"/>
                </a:solidFill>
                <a:latin typeface="Arial"/>
                <a:ea typeface="ＭＳ Ｐゴシック"/>
              </a:rPr>
              <a:t>デバイスまたはネットワーク別の許可、ブロック、プロキシされたトラフィック </a:t>
            </a:r>
          </a:p>
        </p:txBody>
      </p:sp>
      <p:cxnSp>
        <p:nvCxnSpPr>
          <p:cNvPr id="36" name="Straight Connector 35"/>
          <p:cNvCxnSpPr/>
          <p:nvPr/>
        </p:nvCxnSpPr>
        <p:spPr>
          <a:xfrm>
            <a:off x="3086100" y="858644"/>
            <a:ext cx="604150" cy="99779"/>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6127774"/>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831492" y="4751173"/>
            <a:ext cx="2866767" cy="142103"/>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6968" y="456805"/>
            <a:ext cx="5420067" cy="4568417"/>
          </a:xfrm>
          <a:prstGeom prst="rect">
            <a:avLst/>
          </a:prstGeom>
        </p:spPr>
      </p:pic>
      <p:sp>
        <p:nvSpPr>
          <p:cNvPr id="18" name="Rectangle 17"/>
          <p:cNvSpPr/>
          <p:nvPr/>
        </p:nvSpPr>
        <p:spPr>
          <a:xfrm>
            <a:off x="451268" y="1707073"/>
            <a:ext cx="1008609" cy="246221"/>
          </a:xfrm>
          <a:prstGeom prst="rect">
            <a:avLst/>
          </a:prstGeom>
        </p:spPr>
        <p:txBody>
          <a:bodyPr wrap="none" anchor="ctr">
            <a:spAutoFit/>
          </a:bodyPr>
          <a:lstStyle/>
          <a:p>
            <a:pPr defTabSz="685800" fontAlgn="auto">
              <a:spcBef>
                <a:spcPts val="0"/>
              </a:spcBef>
              <a:spcAft>
                <a:spcPts val="0"/>
              </a:spcAft>
            </a:pPr>
            <a:r>
              <a:rPr lang="ja-JP" altLang="en-US" sz="1000" b="1" dirty="0">
                <a:latin typeface="Arial"/>
                <a:ea typeface="ＭＳ Ｐゴシック"/>
              </a:rPr>
              <a:t>接続先レポート</a:t>
            </a:r>
          </a:p>
        </p:txBody>
      </p:sp>
      <p:sp>
        <p:nvSpPr>
          <p:cNvPr id="19" name="TextBox 18"/>
          <p:cNvSpPr txBox="1"/>
          <p:nvPr/>
        </p:nvSpPr>
        <p:spPr>
          <a:xfrm>
            <a:off x="438912" y="1896955"/>
            <a:ext cx="2794942" cy="830997"/>
          </a:xfrm>
          <a:prstGeom prst="rect">
            <a:avLst/>
          </a:prstGeom>
          <a:noFill/>
        </p:spPr>
        <p:txBody>
          <a:bodyPr wrap="square" rtlCol="0">
            <a:spAutoFit/>
          </a:bodyPr>
          <a:lstStyle/>
          <a:p>
            <a:pPr defTabSz="685800" fontAlgn="auto">
              <a:spcBef>
                <a:spcPts val="0"/>
              </a:spcBef>
              <a:spcAft>
                <a:spcPts val="0"/>
              </a:spcAft>
            </a:pPr>
            <a:r>
              <a:rPr lang="ja-JP" altLang="en-US" sz="2400" dirty="0">
                <a:latin typeface="Arial"/>
                <a:ea typeface="ＭＳ Ｐゴシック"/>
              </a:rPr>
              <a:t>損害の程度をすばやく評価する</a:t>
            </a:r>
          </a:p>
        </p:txBody>
      </p:sp>
      <p:sp>
        <p:nvSpPr>
          <p:cNvPr id="39" name="Rectangle 38"/>
          <p:cNvSpPr/>
          <p:nvPr/>
        </p:nvSpPr>
        <p:spPr>
          <a:xfrm>
            <a:off x="780585" y="3192009"/>
            <a:ext cx="2306319" cy="461665"/>
          </a:xfrm>
          <a:prstGeom prst="rect">
            <a:avLst/>
          </a:prstGeom>
        </p:spPr>
        <p:txBody>
          <a:bodyPr wrap="square">
            <a:spAutoFit/>
          </a:bodyPr>
          <a:lstStyle/>
          <a:p>
            <a:pPr algn="r"/>
            <a:r>
              <a:rPr lang="ja-JP" altLang="en-US" sz="1200" dirty="0">
                <a:solidFill>
                  <a:schemeClr val="accent1"/>
                </a:solidFill>
                <a:latin typeface="Arial"/>
                <a:ea typeface="ＭＳ Ｐゴシック"/>
              </a:rPr>
              <a:t>悪意のあるアクティビティに関連する上位のアイデンティティ</a:t>
            </a:r>
          </a:p>
        </p:txBody>
      </p:sp>
      <p:cxnSp>
        <p:nvCxnSpPr>
          <p:cNvPr id="74" name="Straight Connector 73"/>
          <p:cNvCxnSpPr>
            <a:stCxn id="39" idx="3"/>
          </p:cNvCxnSpPr>
          <p:nvPr/>
        </p:nvCxnSpPr>
        <p:spPr>
          <a:xfrm flipV="1">
            <a:off x="3086904" y="3323065"/>
            <a:ext cx="604150" cy="99777"/>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80585" y="639801"/>
            <a:ext cx="2305515" cy="461665"/>
          </a:xfrm>
          <a:prstGeom prst="rect">
            <a:avLst/>
          </a:prstGeom>
        </p:spPr>
        <p:txBody>
          <a:bodyPr wrap="square">
            <a:spAutoFit/>
          </a:bodyPr>
          <a:lstStyle/>
          <a:p>
            <a:pPr algn="r"/>
            <a:r>
              <a:rPr lang="ja-JP" altLang="en-US" sz="1200" dirty="0">
                <a:solidFill>
                  <a:schemeClr val="accent1"/>
                </a:solidFill>
                <a:latin typeface="Arial"/>
                <a:ea typeface="ＭＳ Ｐゴシック"/>
              </a:rPr>
              <a:t>悪意のあるドメインのローカル トレンドとグローバル トレンド </a:t>
            </a:r>
          </a:p>
        </p:txBody>
      </p:sp>
      <p:cxnSp>
        <p:nvCxnSpPr>
          <p:cNvPr id="14" name="Straight Connector 13"/>
          <p:cNvCxnSpPr/>
          <p:nvPr/>
        </p:nvCxnSpPr>
        <p:spPr>
          <a:xfrm>
            <a:off x="3086100" y="858644"/>
            <a:ext cx="604150" cy="99779"/>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351854"/>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831492" y="4751173"/>
            <a:ext cx="2866767" cy="142103"/>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6968" y="456805"/>
            <a:ext cx="5420066" cy="4568417"/>
          </a:xfrm>
          <a:prstGeom prst="rect">
            <a:avLst/>
          </a:prstGeom>
        </p:spPr>
      </p:pic>
      <p:sp>
        <p:nvSpPr>
          <p:cNvPr id="18" name="Rectangle 17"/>
          <p:cNvSpPr/>
          <p:nvPr/>
        </p:nvSpPr>
        <p:spPr>
          <a:xfrm>
            <a:off x="451268" y="1707073"/>
            <a:ext cx="1595309" cy="246221"/>
          </a:xfrm>
          <a:prstGeom prst="rect">
            <a:avLst/>
          </a:prstGeom>
        </p:spPr>
        <p:txBody>
          <a:bodyPr wrap="none" anchor="ctr">
            <a:spAutoFit/>
          </a:bodyPr>
          <a:lstStyle/>
          <a:p>
            <a:pPr defTabSz="685800" fontAlgn="auto">
              <a:spcBef>
                <a:spcPts val="0"/>
              </a:spcBef>
              <a:spcAft>
                <a:spcPts val="0"/>
              </a:spcAft>
            </a:pPr>
            <a:r>
              <a:rPr lang="ja-JP" altLang="en-US" sz="1000" b="1" dirty="0">
                <a:latin typeface="Arial"/>
                <a:ea typeface="ＭＳ Ｐゴシック"/>
              </a:rPr>
              <a:t>クラウド サービス レポート</a:t>
            </a:r>
          </a:p>
        </p:txBody>
      </p:sp>
      <p:sp>
        <p:nvSpPr>
          <p:cNvPr id="19" name="TextBox 18"/>
          <p:cNvSpPr txBox="1"/>
          <p:nvPr/>
        </p:nvSpPr>
        <p:spPr>
          <a:xfrm>
            <a:off x="438912" y="1896955"/>
            <a:ext cx="2794942" cy="830997"/>
          </a:xfrm>
          <a:prstGeom prst="rect">
            <a:avLst/>
          </a:prstGeom>
          <a:noFill/>
        </p:spPr>
        <p:txBody>
          <a:bodyPr wrap="square" rtlCol="0">
            <a:spAutoFit/>
          </a:bodyPr>
          <a:lstStyle/>
          <a:p>
            <a:pPr defTabSz="685800" fontAlgn="auto">
              <a:spcBef>
                <a:spcPts val="0"/>
              </a:spcBef>
              <a:spcAft>
                <a:spcPts val="0"/>
              </a:spcAft>
            </a:pPr>
            <a:r>
              <a:rPr lang="ja-JP" altLang="en-US" sz="2400" dirty="0">
                <a:latin typeface="Arial"/>
                <a:ea typeface="ＭＳ Ｐゴシック"/>
              </a:rPr>
              <a:t>シャドー </a:t>
            </a:r>
            <a:r>
              <a:rPr lang="en-US" altLang="ja-JP" sz="2400" dirty="0">
                <a:latin typeface="Arial"/>
                <a:ea typeface="ＭＳ Ｐゴシック"/>
              </a:rPr>
              <a:t>IT </a:t>
            </a:r>
            <a:r>
              <a:rPr lang="ja-JP" altLang="en-US" sz="2400" dirty="0">
                <a:latin typeface="Arial"/>
                <a:ea typeface="ＭＳ Ｐゴシック"/>
              </a:rPr>
              <a:t>に効果的に対処する</a:t>
            </a:r>
          </a:p>
        </p:txBody>
      </p:sp>
      <p:sp>
        <p:nvSpPr>
          <p:cNvPr id="12" name="Rectangle 11"/>
          <p:cNvSpPr/>
          <p:nvPr/>
        </p:nvSpPr>
        <p:spPr>
          <a:xfrm>
            <a:off x="780585" y="639801"/>
            <a:ext cx="2305515" cy="461665"/>
          </a:xfrm>
          <a:prstGeom prst="rect">
            <a:avLst/>
          </a:prstGeom>
        </p:spPr>
        <p:txBody>
          <a:bodyPr wrap="square">
            <a:spAutoFit/>
          </a:bodyPr>
          <a:lstStyle/>
          <a:p>
            <a:pPr algn="r"/>
            <a:r>
              <a:rPr lang="ja-JP" altLang="en-US" sz="1200" dirty="0">
                <a:solidFill>
                  <a:schemeClr val="accent1"/>
                </a:solidFill>
                <a:latin typeface="Arial"/>
                <a:ea typeface="ＭＳ Ｐゴシック"/>
              </a:rPr>
              <a:t>合計と新たに見られる </a:t>
            </a:r>
          </a:p>
          <a:p>
            <a:pPr algn="r"/>
            <a:r>
              <a:rPr lang="ja-JP" altLang="en-US" sz="1200" dirty="0" smtClean="0">
                <a:solidFill>
                  <a:schemeClr val="accent1"/>
                </a:solidFill>
                <a:latin typeface="Arial"/>
                <a:ea typeface="ＭＳ Ｐゴシック"/>
              </a:rPr>
              <a:t>クラウド サービス</a:t>
            </a:r>
          </a:p>
        </p:txBody>
      </p:sp>
      <p:cxnSp>
        <p:nvCxnSpPr>
          <p:cNvPr id="14" name="Straight Connector 13"/>
          <p:cNvCxnSpPr/>
          <p:nvPr/>
        </p:nvCxnSpPr>
        <p:spPr>
          <a:xfrm>
            <a:off x="3086100" y="858644"/>
            <a:ext cx="600997" cy="166369"/>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6" idx="3"/>
          </p:cNvCxnSpPr>
          <p:nvPr/>
        </p:nvCxnSpPr>
        <p:spPr>
          <a:xfrm>
            <a:off x="3086100" y="1381631"/>
            <a:ext cx="600997" cy="557782"/>
          </a:xfrm>
          <a:prstGeom prst="line">
            <a:avLst/>
          </a:prstGeom>
          <a:ln w="12700" cap="rnd">
            <a:tailEnd type="oval" w="sm" len="sm"/>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51858" y="1150798"/>
            <a:ext cx="2234242" cy="461665"/>
          </a:xfrm>
          <a:prstGeom prst="rect">
            <a:avLst/>
          </a:prstGeom>
        </p:spPr>
        <p:txBody>
          <a:bodyPr wrap="square">
            <a:spAutoFit/>
          </a:bodyPr>
          <a:lstStyle/>
          <a:p>
            <a:pPr algn="r"/>
            <a:r>
              <a:rPr lang="ja-JP" altLang="en-US" sz="1200" dirty="0">
                <a:solidFill>
                  <a:schemeClr val="accent1"/>
                </a:solidFill>
                <a:latin typeface="Arial"/>
                <a:ea typeface="ＭＳ Ｐゴシック"/>
              </a:rPr>
              <a:t>分類別、トラフィック量別 </a:t>
            </a:r>
          </a:p>
          <a:p>
            <a:pPr algn="r"/>
            <a:r>
              <a:rPr lang="ja-JP" altLang="en-US" sz="1200" dirty="0">
                <a:solidFill>
                  <a:schemeClr val="accent1"/>
                </a:solidFill>
                <a:latin typeface="Arial"/>
                <a:ea typeface="ＭＳ Ｐゴシック"/>
              </a:rPr>
              <a:t>のクラウド アプリ </a:t>
            </a:r>
          </a:p>
        </p:txBody>
      </p:sp>
    </p:spTree>
    <p:extLst>
      <p:ext uri="{BB962C8B-B14F-4D97-AF65-F5344CB8AC3E}">
        <p14:creationId xmlns:p14="http://schemas.microsoft.com/office/powerpoint/2010/main" val="90849123"/>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Freeform 88"/>
          <p:cNvSpPr/>
          <p:nvPr/>
        </p:nvSpPr>
        <p:spPr>
          <a:xfrm>
            <a:off x="1027183" y="2861690"/>
            <a:ext cx="1065473" cy="914702"/>
          </a:xfrm>
          <a:custGeom>
            <a:avLst/>
            <a:gdLst>
              <a:gd name="connsiteX0" fmla="*/ 299616 w 1065473"/>
              <a:gd name="connsiteY0" fmla="*/ 0 h 914702"/>
              <a:gd name="connsiteX1" fmla="*/ 763329 w 1065473"/>
              <a:gd name="connsiteY1" fmla="*/ 0 h 914702"/>
              <a:gd name="connsiteX2" fmla="*/ 763329 w 1065473"/>
              <a:gd name="connsiteY2" fmla="*/ 75590 h 914702"/>
              <a:gd name="connsiteX3" fmla="*/ 828677 w 1065473"/>
              <a:gd name="connsiteY3" fmla="*/ 75590 h 914702"/>
              <a:gd name="connsiteX4" fmla="*/ 828677 w 1065473"/>
              <a:gd name="connsiteY4" fmla="*/ 339308 h 914702"/>
              <a:gd name="connsiteX5" fmla="*/ 1065473 w 1065473"/>
              <a:gd name="connsiteY5" fmla="*/ 339308 h 914702"/>
              <a:gd name="connsiteX6" fmla="*/ 1065473 w 1065473"/>
              <a:gd name="connsiteY6" fmla="*/ 914701 h 914702"/>
              <a:gd name="connsiteX7" fmla="*/ 828677 w 1065473"/>
              <a:gd name="connsiteY7" fmla="*/ 914701 h 914702"/>
              <a:gd name="connsiteX8" fmla="*/ 828677 w 1065473"/>
              <a:gd name="connsiteY8" fmla="*/ 914702 h 914702"/>
              <a:gd name="connsiteX9" fmla="*/ 584332 w 1065473"/>
              <a:gd name="connsiteY9" fmla="*/ 914702 h 914702"/>
              <a:gd name="connsiteX10" fmla="*/ 234269 w 1065473"/>
              <a:gd name="connsiteY10" fmla="*/ 914702 h 914702"/>
              <a:gd name="connsiteX11" fmla="*/ 0 w 1065473"/>
              <a:gd name="connsiteY11" fmla="*/ 914702 h 914702"/>
              <a:gd name="connsiteX12" fmla="*/ 0 w 1065473"/>
              <a:gd name="connsiteY12" fmla="*/ 200588 h 914702"/>
              <a:gd name="connsiteX13" fmla="*/ 234269 w 1065473"/>
              <a:gd name="connsiteY13" fmla="*/ 200588 h 914702"/>
              <a:gd name="connsiteX14" fmla="*/ 234269 w 1065473"/>
              <a:gd name="connsiteY14" fmla="*/ 75590 h 914702"/>
              <a:gd name="connsiteX15" fmla="*/ 299616 w 1065473"/>
              <a:gd name="connsiteY15" fmla="*/ 75590 h 91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473" h="914702">
                <a:moveTo>
                  <a:pt x="299616" y="0"/>
                </a:moveTo>
                <a:lnTo>
                  <a:pt x="763329" y="0"/>
                </a:lnTo>
                <a:lnTo>
                  <a:pt x="763329" y="75590"/>
                </a:lnTo>
                <a:lnTo>
                  <a:pt x="828677" y="75590"/>
                </a:lnTo>
                <a:lnTo>
                  <a:pt x="828677" y="339308"/>
                </a:lnTo>
                <a:lnTo>
                  <a:pt x="1065473" y="339308"/>
                </a:lnTo>
                <a:lnTo>
                  <a:pt x="1065473" y="914701"/>
                </a:lnTo>
                <a:lnTo>
                  <a:pt x="828677" y="914701"/>
                </a:lnTo>
                <a:lnTo>
                  <a:pt x="828677" y="914702"/>
                </a:lnTo>
                <a:lnTo>
                  <a:pt x="584332" y="914702"/>
                </a:lnTo>
                <a:lnTo>
                  <a:pt x="234269" y="914702"/>
                </a:lnTo>
                <a:lnTo>
                  <a:pt x="0" y="914702"/>
                </a:lnTo>
                <a:lnTo>
                  <a:pt x="0" y="200588"/>
                </a:lnTo>
                <a:lnTo>
                  <a:pt x="234269" y="200588"/>
                </a:lnTo>
                <a:lnTo>
                  <a:pt x="234269" y="75590"/>
                </a:lnTo>
                <a:lnTo>
                  <a:pt x="299616" y="75590"/>
                </a:lnTo>
                <a:close/>
              </a:path>
            </a:pathLst>
          </a:cu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latin typeface="Arial"/>
                <a:ea typeface="ＭＳ Ｐゴシック"/>
              </a:rPr>
              <a:t> </a:t>
            </a:r>
            <a:endParaRPr lang="ja-JP" altLang="en-US" dirty="0" smtClean="0">
              <a:solidFill>
                <a:srgbClr val="FFFFFF"/>
              </a:solidFill>
              <a:latin typeface="Arial"/>
              <a:ea typeface="ＭＳ Ｐゴシック"/>
            </a:endParaRPr>
          </a:p>
        </p:txBody>
      </p:sp>
      <p:sp>
        <p:nvSpPr>
          <p:cNvPr id="8" name="Rectangle 7"/>
          <p:cNvSpPr/>
          <p:nvPr/>
        </p:nvSpPr>
        <p:spPr>
          <a:xfrm>
            <a:off x="548121" y="3712314"/>
            <a:ext cx="2423848" cy="347876"/>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87" name="Freeform 86"/>
          <p:cNvSpPr/>
          <p:nvPr/>
        </p:nvSpPr>
        <p:spPr>
          <a:xfrm>
            <a:off x="2252622" y="3374738"/>
            <a:ext cx="582621" cy="401655"/>
          </a:xfrm>
          <a:custGeom>
            <a:avLst/>
            <a:gdLst>
              <a:gd name="connsiteX0" fmla="*/ 76064 w 582621"/>
              <a:gd name="connsiteY0" fmla="*/ 0 h 401655"/>
              <a:gd name="connsiteX1" fmla="*/ 502358 w 582621"/>
              <a:gd name="connsiteY1" fmla="*/ 0 h 401655"/>
              <a:gd name="connsiteX2" fmla="*/ 561854 w 582621"/>
              <a:gd name="connsiteY2" fmla="*/ 59496 h 401655"/>
              <a:gd name="connsiteX3" fmla="*/ 561854 w 582621"/>
              <a:gd name="connsiteY3" fmla="*/ 278539 h 401655"/>
              <a:gd name="connsiteX4" fmla="*/ 569550 w 582621"/>
              <a:gd name="connsiteY4" fmla="*/ 278539 h 401655"/>
              <a:gd name="connsiteX5" fmla="*/ 582621 w 582621"/>
              <a:gd name="connsiteY5" fmla="*/ 291610 h 401655"/>
              <a:gd name="connsiteX6" fmla="*/ 582621 w 582621"/>
              <a:gd name="connsiteY6" fmla="*/ 388584 h 401655"/>
              <a:gd name="connsiteX7" fmla="*/ 569550 w 582621"/>
              <a:gd name="connsiteY7" fmla="*/ 401655 h 401655"/>
              <a:gd name="connsiteX8" fmla="*/ 13071 w 582621"/>
              <a:gd name="connsiteY8" fmla="*/ 401655 h 401655"/>
              <a:gd name="connsiteX9" fmla="*/ 0 w 582621"/>
              <a:gd name="connsiteY9" fmla="*/ 388584 h 401655"/>
              <a:gd name="connsiteX10" fmla="*/ 0 w 582621"/>
              <a:gd name="connsiteY10" fmla="*/ 291610 h 401655"/>
              <a:gd name="connsiteX11" fmla="*/ 13071 w 582621"/>
              <a:gd name="connsiteY11" fmla="*/ 278539 h 401655"/>
              <a:gd name="connsiteX12" fmla="*/ 16568 w 582621"/>
              <a:gd name="connsiteY12" fmla="*/ 278539 h 401655"/>
              <a:gd name="connsiteX13" fmla="*/ 16568 w 582621"/>
              <a:gd name="connsiteY13" fmla="*/ 59496 h 401655"/>
              <a:gd name="connsiteX14" fmla="*/ 76064 w 582621"/>
              <a:gd name="connsiteY14" fmla="*/ 0 h 40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2621" h="401655">
                <a:moveTo>
                  <a:pt x="76064" y="0"/>
                </a:moveTo>
                <a:lnTo>
                  <a:pt x="502358" y="0"/>
                </a:lnTo>
                <a:cubicBezTo>
                  <a:pt x="535217" y="0"/>
                  <a:pt x="561854" y="26637"/>
                  <a:pt x="561854" y="59496"/>
                </a:cubicBezTo>
                <a:lnTo>
                  <a:pt x="561854" y="278539"/>
                </a:lnTo>
                <a:lnTo>
                  <a:pt x="569550" y="278539"/>
                </a:lnTo>
                <a:cubicBezTo>
                  <a:pt x="576769" y="278539"/>
                  <a:pt x="582621" y="284391"/>
                  <a:pt x="582621" y="291610"/>
                </a:cubicBezTo>
                <a:lnTo>
                  <a:pt x="582621" y="388584"/>
                </a:lnTo>
                <a:cubicBezTo>
                  <a:pt x="582621" y="395803"/>
                  <a:pt x="576769" y="401655"/>
                  <a:pt x="569550" y="401655"/>
                </a:cubicBezTo>
                <a:lnTo>
                  <a:pt x="13071" y="401655"/>
                </a:lnTo>
                <a:cubicBezTo>
                  <a:pt x="5852" y="401655"/>
                  <a:pt x="0" y="395803"/>
                  <a:pt x="0" y="388584"/>
                </a:cubicBezTo>
                <a:lnTo>
                  <a:pt x="0" y="291610"/>
                </a:lnTo>
                <a:cubicBezTo>
                  <a:pt x="0" y="284391"/>
                  <a:pt x="5852" y="278539"/>
                  <a:pt x="13071" y="278539"/>
                </a:cubicBezTo>
                <a:lnTo>
                  <a:pt x="16568" y="278539"/>
                </a:lnTo>
                <a:lnTo>
                  <a:pt x="16568" y="59496"/>
                </a:lnTo>
                <a:cubicBezTo>
                  <a:pt x="16568" y="26637"/>
                  <a:pt x="43205" y="0"/>
                  <a:pt x="76064" y="0"/>
                </a:cubicBezTo>
                <a:close/>
              </a:path>
            </a:pathLst>
          </a:cu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latin typeface="Arial"/>
                <a:ea typeface="ＭＳ Ｐゴシック"/>
              </a:rPr>
              <a:t> </a:t>
            </a:r>
            <a:endParaRPr lang="ja-JP" altLang="en-US" dirty="0" smtClean="0">
              <a:solidFill>
                <a:srgbClr val="FFFFFF"/>
              </a:solidFill>
              <a:latin typeface="Arial"/>
              <a:ea typeface="ＭＳ Ｐゴシック"/>
            </a:endParaRPr>
          </a:p>
        </p:txBody>
      </p:sp>
      <p:grpSp>
        <p:nvGrpSpPr>
          <p:cNvPr id="5" name="Group 4"/>
          <p:cNvGrpSpPr/>
          <p:nvPr/>
        </p:nvGrpSpPr>
        <p:grpSpPr>
          <a:xfrm>
            <a:off x="2308825" y="3430843"/>
            <a:ext cx="466017" cy="345550"/>
            <a:chOff x="2308825" y="3430843"/>
            <a:chExt cx="466017" cy="345550"/>
          </a:xfrm>
        </p:grpSpPr>
        <p:sp>
          <p:nvSpPr>
            <p:cNvPr id="82" name="Freeform 11"/>
            <p:cNvSpPr>
              <a:spLocks noChangeArrowheads="1"/>
            </p:cNvSpPr>
            <p:nvPr/>
          </p:nvSpPr>
          <p:spPr bwMode="auto">
            <a:xfrm>
              <a:off x="2329431" y="3430843"/>
              <a:ext cx="426390" cy="28373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83" name="Freeform 12"/>
            <p:cNvSpPr>
              <a:spLocks noChangeArrowheads="1"/>
            </p:cNvSpPr>
            <p:nvPr/>
          </p:nvSpPr>
          <p:spPr bwMode="auto">
            <a:xfrm>
              <a:off x="2308825" y="3714575"/>
              <a:ext cx="466017" cy="61818"/>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2" name="Title 1"/>
          <p:cNvSpPr>
            <a:spLocks noGrp="1"/>
          </p:cNvSpPr>
          <p:nvPr>
            <p:ph type="title"/>
          </p:nvPr>
        </p:nvSpPr>
        <p:spPr/>
        <p:txBody>
          <a:bodyPr/>
          <a:lstStyle/>
          <a:p>
            <a:r>
              <a:rPr lang="ja-JP" altLang="en-US" dirty="0" smtClean="0">
                <a:latin typeface="Arial"/>
                <a:ea typeface="ＭＳ Ｐゴシック"/>
              </a:rPr>
              <a:t>企業全体に数分で導入可能</a:t>
            </a:r>
            <a:endParaRPr lang="ja-JP" altLang="en-US" dirty="0">
              <a:latin typeface="Arial"/>
              <a:ea typeface="ＭＳ Ｐゴシック"/>
            </a:endParaRPr>
          </a:p>
        </p:txBody>
      </p:sp>
      <p:sp>
        <p:nvSpPr>
          <p:cNvPr id="328" name="Content Placeholder 17"/>
          <p:cNvSpPr txBox="1">
            <a:spLocks/>
          </p:cNvSpPr>
          <p:nvPr/>
        </p:nvSpPr>
        <p:spPr>
          <a:xfrm>
            <a:off x="1023238" y="3786925"/>
            <a:ext cx="1069418" cy="274742"/>
          </a:xfrm>
          <a:prstGeom prst="rect">
            <a:avLst/>
          </a:prstGeom>
        </p:spPr>
        <p:txBody>
          <a:bodyPr lIns="91420" tIns="45710" rIns="91420" bIns="45710" anchor="t">
            <a:noAutofit/>
          </a:bodyPr>
          <a:lstStyle>
            <a:lvl1pPr marL="0" marR="0" indent="0" algn="ctr" defTabSz="457105" rtl="0" eaLnBrk="1" fontAlgn="auto" latinLnBrk="0" hangingPunct="1">
              <a:lnSpc>
                <a:spcPct val="100000"/>
              </a:lnSpc>
              <a:spcBef>
                <a:spcPts val="1800"/>
              </a:spcBef>
              <a:spcAft>
                <a:spcPts val="0"/>
              </a:spcAft>
              <a:buClrTx/>
              <a:buSzTx/>
              <a:buFont typeface="Arial"/>
              <a:buNone/>
              <a:tabLst/>
              <a:defRPr lang="en-US" sz="18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1000" b="1" dirty="0">
                <a:solidFill>
                  <a:srgbClr val="333333"/>
                </a:solidFill>
                <a:latin typeface="Arial"/>
                <a:ea typeface="ＭＳ Ｐゴシック"/>
              </a:rPr>
              <a:t>ネットワーク上のデバイス</a:t>
            </a:r>
          </a:p>
        </p:txBody>
      </p:sp>
      <p:sp>
        <p:nvSpPr>
          <p:cNvPr id="330" name="Content Placeholder 17"/>
          <p:cNvSpPr txBox="1">
            <a:spLocks/>
          </p:cNvSpPr>
          <p:nvPr/>
        </p:nvSpPr>
        <p:spPr>
          <a:xfrm>
            <a:off x="2067768" y="3785448"/>
            <a:ext cx="951272" cy="274742"/>
          </a:xfrm>
          <a:prstGeom prst="rect">
            <a:avLst/>
          </a:prstGeom>
        </p:spPr>
        <p:txBody>
          <a:bodyPr lIns="91420" tIns="45710" rIns="91420" bIns="45710" anchor="t">
            <a:noAutofit/>
          </a:bodyPr>
          <a:lstStyle>
            <a:lvl1pPr marL="0" marR="0" indent="0" algn="ctr" defTabSz="457105" rtl="0" eaLnBrk="1" fontAlgn="auto" latinLnBrk="0" hangingPunct="1">
              <a:lnSpc>
                <a:spcPct val="100000"/>
              </a:lnSpc>
              <a:spcBef>
                <a:spcPts val="1800"/>
              </a:spcBef>
              <a:spcAft>
                <a:spcPts val="0"/>
              </a:spcAft>
              <a:buClrTx/>
              <a:buSzTx/>
              <a:buFont typeface="Arial"/>
              <a:buNone/>
              <a:tabLst/>
              <a:defRPr lang="en-US" sz="18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1000" b="1" dirty="0">
                <a:solidFill>
                  <a:srgbClr val="333333"/>
                </a:solidFill>
                <a:latin typeface="Arial"/>
                <a:ea typeface="ＭＳ Ｐゴシック"/>
              </a:rPr>
              <a:t>ラップトップでのローミング</a:t>
            </a:r>
          </a:p>
        </p:txBody>
      </p:sp>
      <p:cxnSp>
        <p:nvCxnSpPr>
          <p:cNvPr id="221" name="Straight Connector 220"/>
          <p:cNvCxnSpPr/>
          <p:nvPr/>
        </p:nvCxnSpPr>
        <p:spPr>
          <a:xfrm flipH="1">
            <a:off x="4576501" y="1565979"/>
            <a:ext cx="1" cy="2781846"/>
          </a:xfrm>
          <a:prstGeom prst="line">
            <a:avLst/>
          </a:prstGeom>
          <a:ln w="2540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23" name="Text Placeholder 5"/>
          <p:cNvSpPr txBox="1">
            <a:spLocks/>
          </p:cNvSpPr>
          <p:nvPr/>
        </p:nvSpPr>
        <p:spPr>
          <a:xfrm>
            <a:off x="4759377" y="1567542"/>
            <a:ext cx="3684536" cy="2780283"/>
          </a:xfrm>
          <a:prstGeom prst="rect">
            <a:avLst/>
          </a:prstGeom>
        </p:spPr>
        <p:txBody>
          <a:bodyPr lIns="91420" tIns="45710" rIns="91420" bIns="45710" anchor="ctr">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74320" lvl="2">
              <a:spcBef>
                <a:spcPts val="800"/>
              </a:spcBef>
              <a:buFont typeface=".AppleSystemUIFont" charset="-120"/>
              <a:buNone/>
            </a:pPr>
            <a:r>
              <a:rPr lang="ja-JP" altLang="en-US" sz="1600" dirty="0" smtClean="0">
                <a:solidFill>
                  <a:srgbClr val="049FD9"/>
                </a:solidFill>
                <a:latin typeface="Arial"/>
                <a:ea typeface="ＭＳ Ｐゴシック"/>
              </a:rPr>
              <a:t>ネットワーク内のカバレッジ </a:t>
            </a:r>
          </a:p>
          <a:p>
            <a:pPr marL="0" lvl="2" indent="0">
              <a:spcBef>
                <a:spcPts val="800"/>
              </a:spcBef>
              <a:buFont typeface=".AppleSystemUIFont" charset="-120"/>
              <a:buNone/>
            </a:pPr>
            <a:r>
              <a:rPr lang="en-US" altLang="ja-JP" sz="1600" dirty="0" smtClean="0">
                <a:solidFill>
                  <a:srgbClr val="333333"/>
                </a:solidFill>
                <a:latin typeface="Arial"/>
                <a:ea typeface="ＭＳ Ｐゴシック"/>
              </a:rPr>
              <a:t>DNS</a:t>
            </a:r>
            <a:r>
              <a:rPr lang="ja-JP" altLang="en-US" sz="1600" dirty="0" smtClean="0">
                <a:solidFill>
                  <a:srgbClr val="333333"/>
                </a:solidFill>
                <a:latin typeface="Arial"/>
                <a:ea typeface="ＭＳ Ｐゴシック"/>
              </a:rPr>
              <a:t>設定</a:t>
            </a:r>
            <a:r>
              <a:rPr lang="ja-JP" altLang="en-US" sz="1600" dirty="0">
                <a:solidFill>
                  <a:srgbClr val="333333"/>
                </a:solidFill>
                <a:latin typeface="Arial"/>
                <a:ea typeface="ＭＳ Ｐゴシック"/>
              </a:rPr>
              <a:t>の変更</a:t>
            </a:r>
          </a:p>
          <a:p>
            <a:pPr marL="0" lvl="2" indent="0">
              <a:spcBef>
                <a:spcPts val="800"/>
              </a:spcBef>
              <a:buFont typeface=".AppleSystemUIFont" charset="-120"/>
              <a:buNone/>
            </a:pPr>
            <a:r>
              <a:rPr lang="en-US" altLang="ja-JP" sz="1600" dirty="0" smtClean="0">
                <a:solidFill>
                  <a:srgbClr val="333333"/>
                </a:solidFill>
                <a:latin typeface="Arial"/>
                <a:ea typeface="ＭＳ Ｐゴシック"/>
              </a:rPr>
              <a:t>Cisco ISR 4000 </a:t>
            </a:r>
            <a:r>
              <a:rPr lang="ja-JP" altLang="en-US" sz="1600" dirty="0" smtClean="0">
                <a:solidFill>
                  <a:srgbClr val="333333"/>
                </a:solidFill>
                <a:latin typeface="Arial"/>
                <a:ea typeface="ＭＳ Ｐゴシック"/>
              </a:rPr>
              <a:t>シリーズおよび </a:t>
            </a:r>
            <a:r>
              <a:rPr lang="en-US" altLang="ja-JP" sz="1600" dirty="0" smtClean="0">
                <a:solidFill>
                  <a:srgbClr val="333333"/>
                </a:solidFill>
                <a:latin typeface="Arial"/>
                <a:ea typeface="ＭＳ Ｐゴシック"/>
              </a:rPr>
              <a:t>Cisco WLAN Contoller </a:t>
            </a:r>
            <a:r>
              <a:rPr lang="ja-JP" altLang="en-US" sz="1600" dirty="0" smtClean="0">
                <a:solidFill>
                  <a:srgbClr val="333333"/>
                </a:solidFill>
                <a:latin typeface="Arial"/>
                <a:ea typeface="ＭＳ Ｐゴシック"/>
              </a:rPr>
              <a:t>との統合</a:t>
            </a:r>
            <a:r>
              <a:rPr lang="ja-JP" altLang="en-US" dirty="0" smtClean="0">
                <a:latin typeface="Arial"/>
                <a:ea typeface="ＭＳ Ｐゴシック"/>
              </a:rPr>
              <a:t> </a:t>
            </a:r>
            <a:endParaRPr lang="ja-JP" altLang="en-US" sz="1600" dirty="0">
              <a:solidFill>
                <a:srgbClr val="333333"/>
              </a:solidFill>
              <a:latin typeface="Arial"/>
              <a:ea typeface="ＭＳ Ｐゴシック"/>
            </a:endParaRPr>
          </a:p>
          <a:p>
            <a:pPr marL="274320" lvl="2">
              <a:spcBef>
                <a:spcPts val="800"/>
              </a:spcBef>
              <a:buFont typeface=".AppleSystemUIFont" charset="-120"/>
              <a:buNone/>
            </a:pPr>
            <a:endParaRPr lang="ja-JP" altLang="en-US" sz="1600" b="1" dirty="0" smtClean="0">
              <a:solidFill>
                <a:srgbClr val="333333"/>
              </a:solidFill>
              <a:latin typeface="Arial"/>
              <a:ea typeface="ＭＳ Ｐゴシック"/>
            </a:endParaRPr>
          </a:p>
          <a:p>
            <a:pPr marL="274320" lvl="2">
              <a:spcBef>
                <a:spcPts val="800"/>
              </a:spcBef>
              <a:buFont typeface=".AppleSystemUIFont" charset="-120"/>
              <a:buNone/>
            </a:pPr>
            <a:r>
              <a:rPr lang="ja-JP" altLang="en-US" sz="1600" dirty="0" smtClean="0">
                <a:solidFill>
                  <a:srgbClr val="049FD9"/>
                </a:solidFill>
                <a:latin typeface="Arial"/>
                <a:ea typeface="ＭＳ Ｐゴシック"/>
              </a:rPr>
              <a:t>ネットワーク外のカバレッジ </a:t>
            </a:r>
          </a:p>
          <a:p>
            <a:pPr marL="0" lvl="2" indent="0">
              <a:spcBef>
                <a:spcPts val="800"/>
              </a:spcBef>
              <a:buFont typeface=".AppleSystemUIFont" charset="-120"/>
              <a:buNone/>
            </a:pPr>
            <a:r>
              <a:rPr lang="en-US" altLang="ja-JP" sz="1600" dirty="0">
                <a:solidFill>
                  <a:srgbClr val="333333"/>
                </a:solidFill>
                <a:latin typeface="Arial"/>
                <a:ea typeface="ＭＳ Ｐゴシック"/>
              </a:rPr>
              <a:t>AnyConnect VPN </a:t>
            </a:r>
            <a:r>
              <a:rPr lang="ja-JP" altLang="en-US" sz="1600" dirty="0">
                <a:solidFill>
                  <a:srgbClr val="333333"/>
                </a:solidFill>
                <a:latin typeface="Arial"/>
                <a:ea typeface="ＭＳ Ｐゴシック"/>
              </a:rPr>
              <a:t>クライアント統合 </a:t>
            </a:r>
          </a:p>
          <a:p>
            <a:pPr marL="0" lvl="2" indent="0">
              <a:spcBef>
                <a:spcPts val="800"/>
              </a:spcBef>
              <a:buFont typeface=".AppleSystemUIFont" charset="-120"/>
              <a:buNone/>
            </a:pPr>
            <a:r>
              <a:rPr lang="en-US" altLang="ja-JP" sz="1600" dirty="0" smtClean="0">
                <a:solidFill>
                  <a:srgbClr val="333333"/>
                </a:solidFill>
                <a:latin typeface="Arial"/>
                <a:ea typeface="ＭＳ Ｐゴシック"/>
              </a:rPr>
              <a:t>Umbrella </a:t>
            </a:r>
            <a:r>
              <a:rPr lang="ja-JP" altLang="en-US" sz="1600" dirty="0" smtClean="0">
                <a:solidFill>
                  <a:srgbClr val="333333"/>
                </a:solidFill>
                <a:latin typeface="Arial"/>
                <a:ea typeface="ＭＳ Ｐゴシック"/>
              </a:rPr>
              <a:t>ローミング</a:t>
            </a:r>
            <a:r>
              <a:rPr lang="en-US" altLang="ja-JP" sz="1600" dirty="0" smtClean="0">
                <a:solidFill>
                  <a:srgbClr val="333333"/>
                </a:solidFill>
                <a:latin typeface="Arial"/>
                <a:ea typeface="ＭＳ Ｐゴシック"/>
              </a:rPr>
              <a:t> </a:t>
            </a:r>
            <a:r>
              <a:rPr lang="ja-JP" altLang="en-US" sz="1600" dirty="0" smtClean="0">
                <a:solidFill>
                  <a:srgbClr val="333333"/>
                </a:solidFill>
                <a:latin typeface="Arial"/>
                <a:ea typeface="ＭＳ Ｐゴシック"/>
              </a:rPr>
              <a:t>クライアント</a:t>
            </a:r>
            <a:endParaRPr lang="en-US" altLang="ja-JP" sz="1600" dirty="0" smtClean="0">
              <a:solidFill>
                <a:srgbClr val="333333"/>
              </a:solidFill>
              <a:latin typeface="Arial"/>
              <a:ea typeface="ＭＳ Ｐゴシック"/>
            </a:endParaRPr>
          </a:p>
          <a:p>
            <a:pPr marL="0" lvl="2" indent="0">
              <a:spcBef>
                <a:spcPts val="800"/>
              </a:spcBef>
              <a:buFont typeface=".AppleSystemUIFont" charset="-120"/>
              <a:buNone/>
            </a:pPr>
            <a:r>
              <a:rPr lang="en-US" altLang="ja-JP" sz="1600" dirty="0" smtClean="0">
                <a:solidFill>
                  <a:srgbClr val="333333"/>
                </a:solidFill>
                <a:latin typeface="Arial"/>
                <a:ea typeface="ＭＳ Ｐゴシック"/>
              </a:rPr>
              <a:t>Cisco Security Connector</a:t>
            </a:r>
            <a:endParaRPr lang="ja-JP" altLang="en-US" sz="1600" dirty="0">
              <a:solidFill>
                <a:srgbClr val="333333"/>
              </a:solidFill>
              <a:latin typeface="Arial"/>
              <a:ea typeface="ＭＳ Ｐゴシック"/>
            </a:endParaRPr>
          </a:p>
        </p:txBody>
      </p:sp>
      <p:grpSp>
        <p:nvGrpSpPr>
          <p:cNvPr id="18" name="Group 17"/>
          <p:cNvGrpSpPr/>
          <p:nvPr/>
        </p:nvGrpSpPr>
        <p:grpSpPr>
          <a:xfrm>
            <a:off x="3167665" y="3200999"/>
            <a:ext cx="602519" cy="575394"/>
            <a:chOff x="3167665" y="2626472"/>
            <a:chExt cx="602519" cy="575394"/>
          </a:xfrm>
        </p:grpSpPr>
        <p:sp>
          <p:nvSpPr>
            <p:cNvPr id="231" name="Rectangle 230"/>
            <p:cNvSpPr/>
            <p:nvPr/>
          </p:nvSpPr>
          <p:spPr>
            <a:xfrm>
              <a:off x="3167665" y="2695000"/>
              <a:ext cx="602519" cy="506866"/>
            </a:xfrm>
            <a:prstGeom prst="rect">
              <a:avLst/>
            </a:prstGeom>
            <a:no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43" name="Line 2"/>
            <p:cNvSpPr>
              <a:spLocks noChangeShapeType="1"/>
            </p:cNvSpPr>
            <p:nvPr/>
          </p:nvSpPr>
          <p:spPr bwMode="auto">
            <a:xfrm>
              <a:off x="3291484" y="2818347"/>
              <a:ext cx="0" cy="109644"/>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45" name="Freeform 3"/>
            <p:cNvSpPr>
              <a:spLocks noChangeArrowheads="1"/>
            </p:cNvSpPr>
            <p:nvPr/>
          </p:nvSpPr>
          <p:spPr bwMode="auto">
            <a:xfrm>
              <a:off x="3360010" y="3160980"/>
              <a:ext cx="219241" cy="36576"/>
            </a:xfrm>
            <a:custGeom>
              <a:avLst/>
              <a:gdLst>
                <a:gd name="T0" fmla="*/ 2257 w 4516"/>
                <a:gd name="T1" fmla="*/ 847 h 848"/>
                <a:gd name="T2" fmla="*/ 0 w 4516"/>
                <a:gd name="T3" fmla="*/ 847 h 848"/>
                <a:gd name="T4" fmla="*/ 0 w 4516"/>
                <a:gd name="T5" fmla="*/ 0 h 848"/>
                <a:gd name="T6" fmla="*/ 4515 w 4516"/>
                <a:gd name="T7" fmla="*/ 0 h 848"/>
                <a:gd name="T8" fmla="*/ 4515 w 4516"/>
                <a:gd name="T9" fmla="*/ 847 h 848"/>
                <a:gd name="T10" fmla="*/ 2257 w 4516"/>
                <a:gd name="T11" fmla="*/ 847 h 848"/>
                <a:gd name="connsiteX0" fmla="*/ 4998 w 9998"/>
                <a:gd name="connsiteY0" fmla="*/ 9988 h 9988"/>
                <a:gd name="connsiteX1" fmla="*/ 0 w 9998"/>
                <a:gd name="connsiteY1" fmla="*/ 9988 h 9988"/>
                <a:gd name="connsiteX2" fmla="*/ 0 w 9998"/>
                <a:gd name="connsiteY2" fmla="*/ 0 h 9988"/>
                <a:gd name="connsiteX3" fmla="*/ 9998 w 9998"/>
                <a:gd name="connsiteY3" fmla="*/ 0 h 9988"/>
                <a:gd name="connsiteX4" fmla="*/ 9998 w 9998"/>
                <a:gd name="connsiteY4" fmla="*/ 9988 h 9988"/>
                <a:gd name="connsiteX0" fmla="*/ 0 w 10000"/>
                <a:gd name="connsiteY0" fmla="*/ 10000 h 10000"/>
                <a:gd name="connsiteX1" fmla="*/ 0 w 10000"/>
                <a:gd name="connsiteY1" fmla="*/ 0 h 10000"/>
                <a:gd name="connsiteX2" fmla="*/ 10000 w 10000"/>
                <a:gd name="connsiteY2" fmla="*/ 0 h 10000"/>
                <a:gd name="connsiteX3" fmla="*/ 1000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0" y="10000"/>
                  </a:moveTo>
                  <a:lnTo>
                    <a:pt x="0" y="0"/>
                  </a:lnTo>
                  <a:lnTo>
                    <a:pt x="10000" y="0"/>
                  </a:lnTo>
                  <a:lnTo>
                    <a:pt x="10000" y="10000"/>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46" name="Freeform 4"/>
            <p:cNvSpPr>
              <a:spLocks noChangeArrowheads="1"/>
            </p:cNvSpPr>
            <p:nvPr/>
          </p:nvSpPr>
          <p:spPr bwMode="auto">
            <a:xfrm>
              <a:off x="3236662" y="2818347"/>
              <a:ext cx="109642" cy="109642"/>
            </a:xfrm>
            <a:custGeom>
              <a:avLst/>
              <a:gdLst>
                <a:gd name="T0" fmla="*/ 1129 w 2258"/>
                <a:gd name="T1" fmla="*/ 2257 h 2258"/>
                <a:gd name="T2" fmla="*/ 0 w 2258"/>
                <a:gd name="T3" fmla="*/ 2257 h 2258"/>
                <a:gd name="T4" fmla="*/ 0 w 2258"/>
                <a:gd name="T5" fmla="*/ 0 h 2258"/>
                <a:gd name="T6" fmla="*/ 2257 w 2258"/>
                <a:gd name="T7" fmla="*/ 0 h 2258"/>
                <a:gd name="T8" fmla="*/ 2257 w 2258"/>
                <a:gd name="T9" fmla="*/ 2257 h 2258"/>
                <a:gd name="T10" fmla="*/ 1129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9" y="2257"/>
                  </a:moveTo>
                  <a:lnTo>
                    <a:pt x="0" y="2257"/>
                  </a:lnTo>
                  <a:lnTo>
                    <a:pt x="0" y="0"/>
                  </a:lnTo>
                  <a:lnTo>
                    <a:pt x="2257" y="0"/>
                  </a:lnTo>
                  <a:lnTo>
                    <a:pt x="2257" y="2257"/>
                  </a:lnTo>
                  <a:lnTo>
                    <a:pt x="1129" y="225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84" name="Line 5"/>
            <p:cNvSpPr>
              <a:spLocks noChangeShapeType="1"/>
            </p:cNvSpPr>
            <p:nvPr/>
          </p:nvSpPr>
          <p:spPr bwMode="auto">
            <a:xfrm>
              <a:off x="3291484" y="2996517"/>
              <a:ext cx="0" cy="109644"/>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86" name="Freeform 6"/>
            <p:cNvSpPr>
              <a:spLocks noChangeArrowheads="1"/>
            </p:cNvSpPr>
            <p:nvPr/>
          </p:nvSpPr>
          <p:spPr bwMode="auto">
            <a:xfrm>
              <a:off x="3236662" y="2996517"/>
              <a:ext cx="109642" cy="109642"/>
            </a:xfrm>
            <a:custGeom>
              <a:avLst/>
              <a:gdLst>
                <a:gd name="T0" fmla="*/ 1129 w 2258"/>
                <a:gd name="T1" fmla="*/ 2257 h 2258"/>
                <a:gd name="T2" fmla="*/ 0 w 2258"/>
                <a:gd name="T3" fmla="*/ 2257 h 2258"/>
                <a:gd name="T4" fmla="*/ 0 w 2258"/>
                <a:gd name="T5" fmla="*/ 0 h 2258"/>
                <a:gd name="T6" fmla="*/ 2257 w 2258"/>
                <a:gd name="T7" fmla="*/ 0 h 2258"/>
                <a:gd name="T8" fmla="*/ 2257 w 2258"/>
                <a:gd name="T9" fmla="*/ 2257 h 2258"/>
                <a:gd name="T10" fmla="*/ 1129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9" y="2257"/>
                  </a:moveTo>
                  <a:lnTo>
                    <a:pt x="0" y="2257"/>
                  </a:lnTo>
                  <a:lnTo>
                    <a:pt x="0" y="0"/>
                  </a:lnTo>
                  <a:lnTo>
                    <a:pt x="2257" y="0"/>
                  </a:lnTo>
                  <a:lnTo>
                    <a:pt x="2257" y="2257"/>
                  </a:lnTo>
                  <a:lnTo>
                    <a:pt x="1129" y="225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89" name="Line 7"/>
            <p:cNvSpPr>
              <a:spLocks noChangeShapeType="1"/>
            </p:cNvSpPr>
            <p:nvPr/>
          </p:nvSpPr>
          <p:spPr bwMode="auto">
            <a:xfrm>
              <a:off x="3647607" y="2996517"/>
              <a:ext cx="0" cy="109642"/>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93" name="Freeform 8"/>
            <p:cNvSpPr>
              <a:spLocks noChangeArrowheads="1"/>
            </p:cNvSpPr>
            <p:nvPr/>
          </p:nvSpPr>
          <p:spPr bwMode="auto">
            <a:xfrm>
              <a:off x="3592785" y="2996517"/>
              <a:ext cx="109642" cy="109642"/>
            </a:xfrm>
            <a:custGeom>
              <a:avLst/>
              <a:gdLst>
                <a:gd name="T0" fmla="*/ 1129 w 2259"/>
                <a:gd name="T1" fmla="*/ 2257 h 2258"/>
                <a:gd name="T2" fmla="*/ 0 w 2259"/>
                <a:gd name="T3" fmla="*/ 2257 h 2258"/>
                <a:gd name="T4" fmla="*/ 0 w 2259"/>
                <a:gd name="T5" fmla="*/ 0 h 2258"/>
                <a:gd name="T6" fmla="*/ 2258 w 2259"/>
                <a:gd name="T7" fmla="*/ 0 h 2258"/>
                <a:gd name="T8" fmla="*/ 2258 w 2259"/>
                <a:gd name="T9" fmla="*/ 2257 h 2258"/>
                <a:gd name="T10" fmla="*/ 1129 w 2259"/>
                <a:gd name="T11" fmla="*/ 2257 h 2258"/>
              </a:gdLst>
              <a:ahLst/>
              <a:cxnLst>
                <a:cxn ang="0">
                  <a:pos x="T0" y="T1"/>
                </a:cxn>
                <a:cxn ang="0">
                  <a:pos x="T2" y="T3"/>
                </a:cxn>
                <a:cxn ang="0">
                  <a:pos x="T4" y="T5"/>
                </a:cxn>
                <a:cxn ang="0">
                  <a:pos x="T6" y="T7"/>
                </a:cxn>
                <a:cxn ang="0">
                  <a:pos x="T8" y="T9"/>
                </a:cxn>
                <a:cxn ang="0">
                  <a:pos x="T10" y="T11"/>
                </a:cxn>
              </a:cxnLst>
              <a:rect l="0" t="0" r="r" b="b"/>
              <a:pathLst>
                <a:path w="2259" h="2258">
                  <a:moveTo>
                    <a:pt x="1129" y="2257"/>
                  </a:moveTo>
                  <a:lnTo>
                    <a:pt x="0" y="2257"/>
                  </a:lnTo>
                  <a:lnTo>
                    <a:pt x="0" y="0"/>
                  </a:lnTo>
                  <a:lnTo>
                    <a:pt x="2258" y="0"/>
                  </a:lnTo>
                  <a:lnTo>
                    <a:pt x="2258" y="2257"/>
                  </a:lnTo>
                  <a:lnTo>
                    <a:pt x="1129" y="225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94" name="Line 9"/>
            <p:cNvSpPr>
              <a:spLocks noChangeShapeType="1"/>
            </p:cNvSpPr>
            <p:nvPr/>
          </p:nvSpPr>
          <p:spPr bwMode="auto">
            <a:xfrm>
              <a:off x="3469439" y="2818347"/>
              <a:ext cx="0" cy="109642"/>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95" name="Freeform 10"/>
            <p:cNvSpPr>
              <a:spLocks noChangeArrowheads="1"/>
            </p:cNvSpPr>
            <p:nvPr/>
          </p:nvSpPr>
          <p:spPr bwMode="auto">
            <a:xfrm>
              <a:off x="3414830" y="2818347"/>
              <a:ext cx="109642" cy="109642"/>
            </a:xfrm>
            <a:custGeom>
              <a:avLst/>
              <a:gdLst>
                <a:gd name="T0" fmla="*/ 1128 w 2258"/>
                <a:gd name="T1" fmla="*/ 2257 h 2258"/>
                <a:gd name="T2" fmla="*/ 0 w 2258"/>
                <a:gd name="T3" fmla="*/ 2257 h 2258"/>
                <a:gd name="T4" fmla="*/ 0 w 2258"/>
                <a:gd name="T5" fmla="*/ 0 h 2258"/>
                <a:gd name="T6" fmla="*/ 2257 w 2258"/>
                <a:gd name="T7" fmla="*/ 0 h 2258"/>
                <a:gd name="T8" fmla="*/ 2257 w 2258"/>
                <a:gd name="T9" fmla="*/ 2257 h 2258"/>
                <a:gd name="T10" fmla="*/ 1128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8" y="2257"/>
                  </a:moveTo>
                  <a:lnTo>
                    <a:pt x="0" y="2257"/>
                  </a:lnTo>
                  <a:lnTo>
                    <a:pt x="0" y="0"/>
                  </a:lnTo>
                  <a:lnTo>
                    <a:pt x="2257" y="0"/>
                  </a:lnTo>
                  <a:lnTo>
                    <a:pt x="2257" y="2257"/>
                  </a:lnTo>
                  <a:lnTo>
                    <a:pt x="1128" y="225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96" name="Line 11"/>
            <p:cNvSpPr>
              <a:spLocks noChangeShapeType="1"/>
            </p:cNvSpPr>
            <p:nvPr/>
          </p:nvSpPr>
          <p:spPr bwMode="auto">
            <a:xfrm>
              <a:off x="3647607" y="2818347"/>
              <a:ext cx="0" cy="109642"/>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97" name="Freeform 12"/>
            <p:cNvSpPr>
              <a:spLocks noChangeArrowheads="1"/>
            </p:cNvSpPr>
            <p:nvPr/>
          </p:nvSpPr>
          <p:spPr bwMode="auto">
            <a:xfrm>
              <a:off x="3592785" y="2818347"/>
              <a:ext cx="109642" cy="109642"/>
            </a:xfrm>
            <a:custGeom>
              <a:avLst/>
              <a:gdLst>
                <a:gd name="T0" fmla="*/ 1129 w 2259"/>
                <a:gd name="T1" fmla="*/ 2257 h 2258"/>
                <a:gd name="T2" fmla="*/ 0 w 2259"/>
                <a:gd name="T3" fmla="*/ 2257 h 2258"/>
                <a:gd name="T4" fmla="*/ 0 w 2259"/>
                <a:gd name="T5" fmla="*/ 0 h 2258"/>
                <a:gd name="T6" fmla="*/ 2258 w 2259"/>
                <a:gd name="T7" fmla="*/ 0 h 2258"/>
                <a:gd name="T8" fmla="*/ 2258 w 2259"/>
                <a:gd name="T9" fmla="*/ 2257 h 2258"/>
                <a:gd name="T10" fmla="*/ 1129 w 2259"/>
                <a:gd name="T11" fmla="*/ 2257 h 2258"/>
              </a:gdLst>
              <a:ahLst/>
              <a:cxnLst>
                <a:cxn ang="0">
                  <a:pos x="T0" y="T1"/>
                </a:cxn>
                <a:cxn ang="0">
                  <a:pos x="T2" y="T3"/>
                </a:cxn>
                <a:cxn ang="0">
                  <a:pos x="T4" y="T5"/>
                </a:cxn>
                <a:cxn ang="0">
                  <a:pos x="T6" y="T7"/>
                </a:cxn>
                <a:cxn ang="0">
                  <a:pos x="T8" y="T9"/>
                </a:cxn>
                <a:cxn ang="0">
                  <a:pos x="T10" y="T11"/>
                </a:cxn>
              </a:cxnLst>
              <a:rect l="0" t="0" r="r" b="b"/>
              <a:pathLst>
                <a:path w="2259" h="2258">
                  <a:moveTo>
                    <a:pt x="1129" y="2257"/>
                  </a:moveTo>
                  <a:lnTo>
                    <a:pt x="0" y="2257"/>
                  </a:lnTo>
                  <a:lnTo>
                    <a:pt x="0" y="0"/>
                  </a:lnTo>
                  <a:lnTo>
                    <a:pt x="2258" y="0"/>
                  </a:lnTo>
                  <a:lnTo>
                    <a:pt x="2258" y="2257"/>
                  </a:lnTo>
                  <a:lnTo>
                    <a:pt x="1129" y="2257"/>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98" name="Freeform 13"/>
            <p:cNvSpPr>
              <a:spLocks noChangeArrowheads="1"/>
            </p:cNvSpPr>
            <p:nvPr/>
          </p:nvSpPr>
          <p:spPr bwMode="auto">
            <a:xfrm>
              <a:off x="3414830" y="2996517"/>
              <a:ext cx="109642" cy="164464"/>
            </a:xfrm>
            <a:custGeom>
              <a:avLst/>
              <a:gdLst>
                <a:gd name="T0" fmla="*/ 1128 w 2258"/>
                <a:gd name="T1" fmla="*/ 3386 h 3387"/>
                <a:gd name="T2" fmla="*/ 0 w 2258"/>
                <a:gd name="T3" fmla="*/ 3386 h 3387"/>
                <a:gd name="T4" fmla="*/ 0 w 2258"/>
                <a:gd name="T5" fmla="*/ 0 h 3387"/>
                <a:gd name="T6" fmla="*/ 2257 w 2258"/>
                <a:gd name="T7" fmla="*/ 0 h 3387"/>
                <a:gd name="T8" fmla="*/ 2257 w 2258"/>
                <a:gd name="T9" fmla="*/ 3386 h 3387"/>
                <a:gd name="T10" fmla="*/ 1128 w 2258"/>
                <a:gd name="T11" fmla="*/ 3386 h 3387"/>
              </a:gdLst>
              <a:ahLst/>
              <a:cxnLst>
                <a:cxn ang="0">
                  <a:pos x="T0" y="T1"/>
                </a:cxn>
                <a:cxn ang="0">
                  <a:pos x="T2" y="T3"/>
                </a:cxn>
                <a:cxn ang="0">
                  <a:pos x="T4" y="T5"/>
                </a:cxn>
                <a:cxn ang="0">
                  <a:pos x="T6" y="T7"/>
                </a:cxn>
                <a:cxn ang="0">
                  <a:pos x="T8" y="T9"/>
                </a:cxn>
                <a:cxn ang="0">
                  <a:pos x="T10" y="T11"/>
                </a:cxn>
              </a:cxnLst>
              <a:rect l="0" t="0" r="r" b="b"/>
              <a:pathLst>
                <a:path w="2258" h="3387">
                  <a:moveTo>
                    <a:pt x="1128" y="3386"/>
                  </a:moveTo>
                  <a:lnTo>
                    <a:pt x="0" y="3386"/>
                  </a:lnTo>
                  <a:lnTo>
                    <a:pt x="0" y="0"/>
                  </a:lnTo>
                  <a:lnTo>
                    <a:pt x="2257" y="0"/>
                  </a:lnTo>
                  <a:lnTo>
                    <a:pt x="2257" y="3386"/>
                  </a:lnTo>
                  <a:lnTo>
                    <a:pt x="1128" y="3386"/>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99" name="Line 14"/>
            <p:cNvSpPr>
              <a:spLocks noChangeShapeType="1"/>
            </p:cNvSpPr>
            <p:nvPr/>
          </p:nvSpPr>
          <p:spPr bwMode="auto">
            <a:xfrm>
              <a:off x="3168135" y="2749820"/>
              <a:ext cx="602049" cy="0"/>
            </a:xfrm>
            <a:prstGeom prst="line">
              <a:avLst/>
            </a:prstGeom>
            <a:noFill/>
            <a:ln w="25400" cap="rnd">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00" name="Freeform 15"/>
            <p:cNvSpPr>
              <a:spLocks noChangeArrowheads="1"/>
            </p:cNvSpPr>
            <p:nvPr/>
          </p:nvSpPr>
          <p:spPr bwMode="auto">
            <a:xfrm>
              <a:off x="3291484" y="2626472"/>
              <a:ext cx="41116" cy="68526"/>
            </a:xfrm>
            <a:custGeom>
              <a:avLst/>
              <a:gdLst>
                <a:gd name="T0" fmla="*/ 423 w 847"/>
                <a:gd name="T1" fmla="*/ 1411 h 1412"/>
                <a:gd name="T2" fmla="*/ 0 w 847"/>
                <a:gd name="T3" fmla="*/ 1411 h 1412"/>
                <a:gd name="T4" fmla="*/ 0 w 847"/>
                <a:gd name="T5" fmla="*/ 0 h 1412"/>
                <a:gd name="T6" fmla="*/ 846 w 847"/>
                <a:gd name="T7" fmla="*/ 0 h 1412"/>
                <a:gd name="T8" fmla="*/ 846 w 847"/>
                <a:gd name="T9" fmla="*/ 1411 h 1412"/>
                <a:gd name="T10" fmla="*/ 423 w 847"/>
                <a:gd name="T11" fmla="*/ 1411 h 1412"/>
              </a:gdLst>
              <a:ahLst/>
              <a:cxnLst>
                <a:cxn ang="0">
                  <a:pos x="T0" y="T1"/>
                </a:cxn>
                <a:cxn ang="0">
                  <a:pos x="T2" y="T3"/>
                </a:cxn>
                <a:cxn ang="0">
                  <a:pos x="T4" y="T5"/>
                </a:cxn>
                <a:cxn ang="0">
                  <a:pos x="T6" y="T7"/>
                </a:cxn>
                <a:cxn ang="0">
                  <a:pos x="T8" y="T9"/>
                </a:cxn>
                <a:cxn ang="0">
                  <a:pos x="T10" y="T11"/>
                </a:cxn>
              </a:cxnLst>
              <a:rect l="0" t="0" r="r" b="b"/>
              <a:pathLst>
                <a:path w="847" h="1412">
                  <a:moveTo>
                    <a:pt x="423" y="1411"/>
                  </a:moveTo>
                  <a:lnTo>
                    <a:pt x="0" y="1411"/>
                  </a:lnTo>
                  <a:lnTo>
                    <a:pt x="0" y="0"/>
                  </a:lnTo>
                  <a:lnTo>
                    <a:pt x="846" y="0"/>
                  </a:lnTo>
                  <a:lnTo>
                    <a:pt x="846" y="1411"/>
                  </a:lnTo>
                  <a:lnTo>
                    <a:pt x="423" y="1411"/>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17" name="Group 16"/>
          <p:cNvGrpSpPr/>
          <p:nvPr/>
        </p:nvGrpSpPr>
        <p:grpSpPr>
          <a:xfrm>
            <a:off x="1094104" y="2937279"/>
            <a:ext cx="927686" cy="839114"/>
            <a:chOff x="1094104" y="2705765"/>
            <a:chExt cx="927686" cy="839114"/>
          </a:xfrm>
        </p:grpSpPr>
        <p:sp>
          <p:nvSpPr>
            <p:cNvPr id="310" name="Freeform 1"/>
            <p:cNvSpPr>
              <a:spLocks noChangeArrowheads="1"/>
            </p:cNvSpPr>
            <p:nvPr/>
          </p:nvSpPr>
          <p:spPr bwMode="auto">
            <a:xfrm>
              <a:off x="1397668" y="2902189"/>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1" name="Freeform 2"/>
            <p:cNvSpPr>
              <a:spLocks noChangeArrowheads="1"/>
            </p:cNvSpPr>
            <p:nvPr/>
          </p:nvSpPr>
          <p:spPr bwMode="auto">
            <a:xfrm>
              <a:off x="1594092" y="2902189"/>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2" name="Freeform 4"/>
            <p:cNvSpPr>
              <a:spLocks noChangeArrowheads="1"/>
            </p:cNvSpPr>
            <p:nvPr/>
          </p:nvSpPr>
          <p:spPr bwMode="auto">
            <a:xfrm>
              <a:off x="1397668" y="3045042"/>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4" name="Freeform 5"/>
            <p:cNvSpPr>
              <a:spLocks noChangeArrowheads="1"/>
            </p:cNvSpPr>
            <p:nvPr/>
          </p:nvSpPr>
          <p:spPr bwMode="auto">
            <a:xfrm>
              <a:off x="1397668" y="3187895"/>
              <a:ext cx="124997" cy="71427"/>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5" name="Freeform 6"/>
            <p:cNvSpPr>
              <a:spLocks noChangeArrowheads="1"/>
            </p:cNvSpPr>
            <p:nvPr/>
          </p:nvSpPr>
          <p:spPr bwMode="auto">
            <a:xfrm>
              <a:off x="1594092" y="3045042"/>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6" name="Freeform 7"/>
            <p:cNvSpPr>
              <a:spLocks noChangeArrowheads="1"/>
            </p:cNvSpPr>
            <p:nvPr/>
          </p:nvSpPr>
          <p:spPr bwMode="auto">
            <a:xfrm>
              <a:off x="1594092" y="3187895"/>
              <a:ext cx="124997" cy="71427"/>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7" name="Line 8"/>
            <p:cNvSpPr>
              <a:spLocks noChangeShapeType="1"/>
            </p:cNvSpPr>
            <p:nvPr/>
          </p:nvSpPr>
          <p:spPr bwMode="auto">
            <a:xfrm>
              <a:off x="1326800" y="2830764"/>
              <a:ext cx="457218" cy="0"/>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18" name="Freeform 9"/>
            <p:cNvSpPr>
              <a:spLocks noChangeArrowheads="1"/>
            </p:cNvSpPr>
            <p:nvPr/>
          </p:nvSpPr>
          <p:spPr bwMode="auto">
            <a:xfrm>
              <a:off x="1397668" y="3330748"/>
              <a:ext cx="321421" cy="214130"/>
            </a:xfrm>
            <a:custGeom>
              <a:avLst/>
              <a:gdLst>
                <a:gd name="T0" fmla="*/ 0 w 2541"/>
                <a:gd name="T1" fmla="*/ 1693 h 1694"/>
                <a:gd name="T2" fmla="*/ 0 w 2541"/>
                <a:gd name="T3" fmla="*/ 0 h 1694"/>
                <a:gd name="T4" fmla="*/ 2540 w 2541"/>
                <a:gd name="T5" fmla="*/ 0 h 1694"/>
                <a:gd name="T6" fmla="*/ 2540 w 2541"/>
                <a:gd name="T7" fmla="*/ 1693 h 1694"/>
              </a:gdLst>
              <a:ahLst/>
              <a:cxnLst>
                <a:cxn ang="0">
                  <a:pos x="T0" y="T1"/>
                </a:cxn>
                <a:cxn ang="0">
                  <a:pos x="T2" y="T3"/>
                </a:cxn>
                <a:cxn ang="0">
                  <a:pos x="T4" y="T5"/>
                </a:cxn>
                <a:cxn ang="0">
                  <a:pos x="T6" y="T7"/>
                </a:cxn>
              </a:cxnLst>
              <a:rect l="0" t="0" r="r" b="b"/>
              <a:pathLst>
                <a:path w="2541" h="1694">
                  <a:moveTo>
                    <a:pt x="0" y="1693"/>
                  </a:moveTo>
                  <a:lnTo>
                    <a:pt x="0" y="0"/>
                  </a:lnTo>
                  <a:lnTo>
                    <a:pt x="2540" y="0"/>
                  </a:lnTo>
                  <a:lnTo>
                    <a:pt x="2540" y="1693"/>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19" name="Line 10"/>
            <p:cNvSpPr>
              <a:spLocks noChangeShapeType="1"/>
            </p:cNvSpPr>
            <p:nvPr/>
          </p:nvSpPr>
          <p:spPr bwMode="auto">
            <a:xfrm>
              <a:off x="1558378" y="3384319"/>
              <a:ext cx="0" cy="160559"/>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20" name="Line 11"/>
            <p:cNvSpPr>
              <a:spLocks noChangeShapeType="1"/>
            </p:cNvSpPr>
            <p:nvPr/>
          </p:nvSpPr>
          <p:spPr bwMode="auto">
            <a:xfrm>
              <a:off x="1397666" y="3384319"/>
              <a:ext cx="321423" cy="0"/>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21" name="Freeform 12"/>
            <p:cNvSpPr>
              <a:spLocks noChangeArrowheads="1"/>
            </p:cNvSpPr>
            <p:nvPr/>
          </p:nvSpPr>
          <p:spPr bwMode="auto">
            <a:xfrm>
              <a:off x="1397668" y="2705765"/>
              <a:ext cx="321421" cy="71427"/>
            </a:xfrm>
            <a:custGeom>
              <a:avLst/>
              <a:gdLst>
                <a:gd name="T0" fmla="*/ 1270 w 2541"/>
                <a:gd name="T1" fmla="*/ 565 h 566"/>
                <a:gd name="T2" fmla="*/ 0 w 2541"/>
                <a:gd name="T3" fmla="*/ 565 h 566"/>
                <a:gd name="T4" fmla="*/ 0 w 2541"/>
                <a:gd name="T5" fmla="*/ 0 h 566"/>
                <a:gd name="T6" fmla="*/ 2540 w 2541"/>
                <a:gd name="T7" fmla="*/ 0 h 566"/>
                <a:gd name="T8" fmla="*/ 2540 w 2541"/>
                <a:gd name="T9" fmla="*/ 565 h 566"/>
                <a:gd name="T10" fmla="*/ 1270 w 2541"/>
                <a:gd name="T11" fmla="*/ 565 h 566"/>
              </a:gdLst>
              <a:ahLst/>
              <a:cxnLst>
                <a:cxn ang="0">
                  <a:pos x="T0" y="T1"/>
                </a:cxn>
                <a:cxn ang="0">
                  <a:pos x="T2" y="T3"/>
                </a:cxn>
                <a:cxn ang="0">
                  <a:pos x="T4" y="T5"/>
                </a:cxn>
                <a:cxn ang="0">
                  <a:pos x="T6" y="T7"/>
                </a:cxn>
                <a:cxn ang="0">
                  <a:pos x="T8" y="T9"/>
                </a:cxn>
                <a:cxn ang="0">
                  <a:pos x="T10" y="T11"/>
                </a:cxn>
              </a:cxnLst>
              <a:rect l="0" t="0" r="r" b="b"/>
              <a:pathLst>
                <a:path w="2541" h="566">
                  <a:moveTo>
                    <a:pt x="1270" y="565"/>
                  </a:moveTo>
                  <a:lnTo>
                    <a:pt x="0" y="565"/>
                  </a:lnTo>
                  <a:lnTo>
                    <a:pt x="0" y="0"/>
                  </a:lnTo>
                  <a:lnTo>
                    <a:pt x="2540" y="0"/>
                  </a:lnTo>
                  <a:lnTo>
                    <a:pt x="2540" y="565"/>
                  </a:lnTo>
                  <a:lnTo>
                    <a:pt x="1270"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2" name="Freeform 13"/>
            <p:cNvSpPr>
              <a:spLocks noChangeArrowheads="1"/>
            </p:cNvSpPr>
            <p:nvPr/>
          </p:nvSpPr>
          <p:spPr bwMode="auto">
            <a:xfrm>
              <a:off x="1166089" y="2973615"/>
              <a:ext cx="89283" cy="71427"/>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3" name="Freeform 15"/>
            <p:cNvSpPr>
              <a:spLocks noChangeArrowheads="1"/>
            </p:cNvSpPr>
            <p:nvPr/>
          </p:nvSpPr>
          <p:spPr bwMode="auto">
            <a:xfrm>
              <a:off x="1166089" y="3116468"/>
              <a:ext cx="89283" cy="71427"/>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4" name="Freeform 16"/>
            <p:cNvSpPr>
              <a:spLocks noChangeArrowheads="1"/>
            </p:cNvSpPr>
            <p:nvPr/>
          </p:nvSpPr>
          <p:spPr bwMode="auto">
            <a:xfrm>
              <a:off x="1166089" y="3259322"/>
              <a:ext cx="89283" cy="71427"/>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5" name="Freeform 17"/>
            <p:cNvSpPr>
              <a:spLocks noChangeArrowheads="1"/>
            </p:cNvSpPr>
            <p:nvPr/>
          </p:nvSpPr>
          <p:spPr bwMode="auto">
            <a:xfrm>
              <a:off x="1166089" y="3402175"/>
              <a:ext cx="89283" cy="71427"/>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7" name="Freeform 19"/>
            <p:cNvSpPr>
              <a:spLocks noChangeArrowheads="1"/>
            </p:cNvSpPr>
            <p:nvPr/>
          </p:nvSpPr>
          <p:spPr bwMode="auto">
            <a:xfrm>
              <a:off x="1861942" y="3116468"/>
              <a:ext cx="89283" cy="71427"/>
            </a:xfrm>
            <a:custGeom>
              <a:avLst/>
              <a:gdLst>
                <a:gd name="T0" fmla="*/ 353 w 706"/>
                <a:gd name="T1" fmla="*/ 564 h 565"/>
                <a:gd name="T2" fmla="*/ 0 w 706"/>
                <a:gd name="T3" fmla="*/ 564 h 565"/>
                <a:gd name="T4" fmla="*/ 0 w 706"/>
                <a:gd name="T5" fmla="*/ 0 h 565"/>
                <a:gd name="T6" fmla="*/ 705 w 706"/>
                <a:gd name="T7" fmla="*/ 0 h 565"/>
                <a:gd name="T8" fmla="*/ 705 w 706"/>
                <a:gd name="T9" fmla="*/ 564 h 565"/>
                <a:gd name="T10" fmla="*/ 353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3" y="564"/>
                  </a:moveTo>
                  <a:lnTo>
                    <a:pt x="0" y="564"/>
                  </a:lnTo>
                  <a:lnTo>
                    <a:pt x="0" y="0"/>
                  </a:lnTo>
                  <a:lnTo>
                    <a:pt x="705" y="0"/>
                  </a:lnTo>
                  <a:lnTo>
                    <a:pt x="705" y="564"/>
                  </a:lnTo>
                  <a:lnTo>
                    <a:pt x="353" y="564"/>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29" name="Freeform 20"/>
            <p:cNvSpPr>
              <a:spLocks noChangeArrowheads="1"/>
            </p:cNvSpPr>
            <p:nvPr/>
          </p:nvSpPr>
          <p:spPr bwMode="auto">
            <a:xfrm>
              <a:off x="1861942" y="3259322"/>
              <a:ext cx="89283" cy="71427"/>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32" name="Freeform 21"/>
            <p:cNvSpPr>
              <a:spLocks noChangeArrowheads="1"/>
            </p:cNvSpPr>
            <p:nvPr/>
          </p:nvSpPr>
          <p:spPr bwMode="auto">
            <a:xfrm>
              <a:off x="1861944" y="3402171"/>
              <a:ext cx="89283" cy="71427"/>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33" name="Freeform 332"/>
            <p:cNvSpPr/>
            <p:nvPr/>
          </p:nvSpPr>
          <p:spPr>
            <a:xfrm>
              <a:off x="1094104" y="2777124"/>
              <a:ext cx="927686" cy="767755"/>
            </a:xfrm>
            <a:custGeom>
              <a:avLst/>
              <a:gdLst>
                <a:gd name="connsiteX0" fmla="*/ 113468 w 453449"/>
                <a:gd name="connsiteY0" fmla="*/ 0 h 375275"/>
                <a:gd name="connsiteX1" fmla="*/ 340122 w 453449"/>
                <a:gd name="connsiteY1" fmla="*/ 0 h 375275"/>
                <a:gd name="connsiteX2" fmla="*/ 340122 w 453449"/>
                <a:gd name="connsiteY2" fmla="*/ 130236 h 375275"/>
                <a:gd name="connsiteX3" fmla="*/ 453449 w 453449"/>
                <a:gd name="connsiteY3" fmla="*/ 130236 h 375275"/>
                <a:gd name="connsiteX4" fmla="*/ 453449 w 453449"/>
                <a:gd name="connsiteY4" fmla="*/ 375275 h 375275"/>
                <a:gd name="connsiteX5" fmla="*/ 340122 w 453449"/>
                <a:gd name="connsiteY5" fmla="*/ 375275 h 375275"/>
                <a:gd name="connsiteX6" fmla="*/ 226795 w 453449"/>
                <a:gd name="connsiteY6" fmla="*/ 375275 h 375275"/>
                <a:gd name="connsiteX7" fmla="*/ 145978 w 453449"/>
                <a:gd name="connsiteY7" fmla="*/ 375275 h 375275"/>
                <a:gd name="connsiteX8" fmla="*/ 113468 w 453449"/>
                <a:gd name="connsiteY8" fmla="*/ 375275 h 375275"/>
                <a:gd name="connsiteX9" fmla="*/ 0 w 453449"/>
                <a:gd name="connsiteY9" fmla="*/ 375275 h 375275"/>
                <a:gd name="connsiteX10" fmla="*/ 0 w 453449"/>
                <a:gd name="connsiteY10" fmla="*/ 61131 h 375275"/>
                <a:gd name="connsiteX11" fmla="*/ 113468 w 453449"/>
                <a:gd name="connsiteY11" fmla="*/ 61131 h 37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49" h="375275">
                  <a:moveTo>
                    <a:pt x="113468" y="0"/>
                  </a:moveTo>
                  <a:lnTo>
                    <a:pt x="340122" y="0"/>
                  </a:lnTo>
                  <a:lnTo>
                    <a:pt x="340122" y="130236"/>
                  </a:lnTo>
                  <a:lnTo>
                    <a:pt x="453449" y="130236"/>
                  </a:lnTo>
                  <a:lnTo>
                    <a:pt x="453449" y="375275"/>
                  </a:lnTo>
                  <a:lnTo>
                    <a:pt x="340122" y="375275"/>
                  </a:lnTo>
                  <a:lnTo>
                    <a:pt x="226795" y="375275"/>
                  </a:lnTo>
                  <a:lnTo>
                    <a:pt x="145978" y="375275"/>
                  </a:lnTo>
                  <a:lnTo>
                    <a:pt x="113468" y="375275"/>
                  </a:lnTo>
                  <a:lnTo>
                    <a:pt x="0" y="375275"/>
                  </a:lnTo>
                  <a:lnTo>
                    <a:pt x="0" y="61131"/>
                  </a:lnTo>
                  <a:lnTo>
                    <a:pt x="113468" y="61131"/>
                  </a:lnTo>
                  <a:close/>
                </a:path>
              </a:pathLst>
            </a:custGeom>
            <a:noFill/>
            <a:ln w="25400" cap="rnd">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334" name="Line 8"/>
            <p:cNvSpPr>
              <a:spLocks noChangeShapeType="1"/>
            </p:cNvSpPr>
            <p:nvPr/>
          </p:nvSpPr>
          <p:spPr bwMode="auto">
            <a:xfrm rot="16200000">
              <a:off x="1005455" y="3223534"/>
              <a:ext cx="642689" cy="0"/>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35" name="Line 8"/>
            <p:cNvSpPr>
              <a:spLocks noChangeShapeType="1"/>
            </p:cNvSpPr>
            <p:nvPr/>
          </p:nvSpPr>
          <p:spPr bwMode="auto">
            <a:xfrm rot="16200000">
              <a:off x="1544095" y="3298461"/>
              <a:ext cx="492834" cy="0"/>
            </a:xfrm>
            <a:prstGeom prst="line">
              <a:avLst/>
            </a:prstGeom>
            <a:noFill/>
            <a:ln w="254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sp>
        <p:nvSpPr>
          <p:cNvPr id="358" name="Content Placeholder 17"/>
          <p:cNvSpPr txBox="1">
            <a:spLocks/>
          </p:cNvSpPr>
          <p:nvPr/>
        </p:nvSpPr>
        <p:spPr>
          <a:xfrm>
            <a:off x="3123695" y="3785448"/>
            <a:ext cx="714705" cy="274742"/>
          </a:xfrm>
          <a:prstGeom prst="rect">
            <a:avLst/>
          </a:prstGeom>
        </p:spPr>
        <p:txBody>
          <a:bodyPr lIns="91420" tIns="45710" rIns="91420" bIns="45710" anchor="t">
            <a:noAutofit/>
          </a:bodyPr>
          <a:lstStyle>
            <a:lvl1pPr marL="0" marR="0" indent="0" algn="ctr" defTabSz="457105" rtl="0" eaLnBrk="1" fontAlgn="auto" latinLnBrk="0" hangingPunct="1">
              <a:lnSpc>
                <a:spcPct val="100000"/>
              </a:lnSpc>
              <a:spcBef>
                <a:spcPts val="1800"/>
              </a:spcBef>
              <a:spcAft>
                <a:spcPts val="0"/>
              </a:spcAft>
              <a:buClrTx/>
              <a:buSzTx/>
              <a:buFont typeface="Arial"/>
              <a:buNone/>
              <a:tabLst/>
              <a:defRPr lang="en-US" sz="18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1000" b="1" dirty="0">
                <a:solidFill>
                  <a:srgbClr val="333333"/>
                </a:solidFill>
                <a:latin typeface="Arial"/>
                <a:ea typeface="ＭＳ Ｐゴシック"/>
              </a:rPr>
              <a:t>ブランチ オフィス</a:t>
            </a:r>
          </a:p>
        </p:txBody>
      </p:sp>
      <p:sp>
        <p:nvSpPr>
          <p:cNvPr id="71" name="Freeform 70"/>
          <p:cNvSpPr/>
          <p:nvPr/>
        </p:nvSpPr>
        <p:spPr>
          <a:xfrm>
            <a:off x="1025955" y="2862186"/>
            <a:ext cx="3020355" cy="906860"/>
          </a:xfrm>
          <a:custGeom>
            <a:avLst/>
            <a:gdLst>
              <a:gd name="connsiteX0" fmla="*/ 777452 w 3753948"/>
              <a:gd name="connsiteY0" fmla="*/ 0 h 914703"/>
              <a:gd name="connsiteX1" fmla="*/ 1241165 w 3753948"/>
              <a:gd name="connsiteY1" fmla="*/ 0 h 914703"/>
              <a:gd name="connsiteX2" fmla="*/ 1241165 w 3753948"/>
              <a:gd name="connsiteY2" fmla="*/ 75590 h 914703"/>
              <a:gd name="connsiteX3" fmla="*/ 1306513 w 3753948"/>
              <a:gd name="connsiteY3" fmla="*/ 75590 h 914703"/>
              <a:gd name="connsiteX4" fmla="*/ 1306513 w 3753948"/>
              <a:gd name="connsiteY4" fmla="*/ 339308 h 914703"/>
              <a:gd name="connsiteX5" fmla="*/ 1543309 w 3753948"/>
              <a:gd name="connsiteY5" fmla="*/ 339308 h 914703"/>
              <a:gd name="connsiteX6" fmla="*/ 1543309 w 3753948"/>
              <a:gd name="connsiteY6" fmla="*/ 852885 h 914703"/>
              <a:gd name="connsiteX7" fmla="*/ 1703275 w 3753948"/>
              <a:gd name="connsiteY7" fmla="*/ 852885 h 914703"/>
              <a:gd name="connsiteX8" fmla="*/ 1703275 w 3753948"/>
              <a:gd name="connsiteY8" fmla="*/ 804658 h 914703"/>
              <a:gd name="connsiteX9" fmla="*/ 1716346 w 3753948"/>
              <a:gd name="connsiteY9" fmla="*/ 791587 h 914703"/>
              <a:gd name="connsiteX10" fmla="*/ 1719843 w 3753948"/>
              <a:gd name="connsiteY10" fmla="*/ 791587 h 914703"/>
              <a:gd name="connsiteX11" fmla="*/ 1719843 w 3753948"/>
              <a:gd name="connsiteY11" fmla="*/ 572544 h 914703"/>
              <a:gd name="connsiteX12" fmla="*/ 1779339 w 3753948"/>
              <a:gd name="connsiteY12" fmla="*/ 513048 h 914703"/>
              <a:gd name="connsiteX13" fmla="*/ 2205633 w 3753948"/>
              <a:gd name="connsiteY13" fmla="*/ 513048 h 914703"/>
              <a:gd name="connsiteX14" fmla="*/ 2265129 w 3753948"/>
              <a:gd name="connsiteY14" fmla="*/ 572544 h 914703"/>
              <a:gd name="connsiteX15" fmla="*/ 2265129 w 3753948"/>
              <a:gd name="connsiteY15" fmla="*/ 791587 h 914703"/>
              <a:gd name="connsiteX16" fmla="*/ 2272825 w 3753948"/>
              <a:gd name="connsiteY16" fmla="*/ 791587 h 914703"/>
              <a:gd name="connsiteX17" fmla="*/ 2285896 w 3753948"/>
              <a:gd name="connsiteY17" fmla="*/ 804658 h 914703"/>
              <a:gd name="connsiteX18" fmla="*/ 2285896 w 3753948"/>
              <a:gd name="connsiteY18" fmla="*/ 852885 h 914703"/>
              <a:gd name="connsiteX19" fmla="*/ 2545757 w 3753948"/>
              <a:gd name="connsiteY19" fmla="*/ 852885 h 914703"/>
              <a:gd name="connsiteX20" fmla="*/ 2545757 w 3753948"/>
              <a:gd name="connsiteY20" fmla="*/ 339307 h 914703"/>
              <a:gd name="connsiteX21" fmla="*/ 2677121 w 3753948"/>
              <a:gd name="connsiteY21" fmla="*/ 339307 h 914703"/>
              <a:gd name="connsiteX22" fmla="*/ 2677121 w 3753948"/>
              <a:gd name="connsiteY22" fmla="*/ 269045 h 914703"/>
              <a:gd name="connsiteX23" fmla="*/ 2848457 w 3753948"/>
              <a:gd name="connsiteY23" fmla="*/ 269045 h 914703"/>
              <a:gd name="connsiteX24" fmla="*/ 2848457 w 3753948"/>
              <a:gd name="connsiteY24" fmla="*/ 339307 h 914703"/>
              <a:gd name="connsiteX25" fmla="*/ 3292055 w 3753948"/>
              <a:gd name="connsiteY25" fmla="*/ 339307 h 914703"/>
              <a:gd name="connsiteX26" fmla="*/ 3292055 w 3753948"/>
              <a:gd name="connsiteY26" fmla="*/ 852885 h 914703"/>
              <a:gd name="connsiteX27" fmla="*/ 3753948 w 3753948"/>
              <a:gd name="connsiteY27" fmla="*/ 852885 h 914703"/>
              <a:gd name="connsiteX28" fmla="*/ 3753948 w 3753948"/>
              <a:gd name="connsiteY28" fmla="*/ 912382 h 914703"/>
              <a:gd name="connsiteX29" fmla="*/ 3292055 w 3753948"/>
              <a:gd name="connsiteY29" fmla="*/ 912382 h 914703"/>
              <a:gd name="connsiteX30" fmla="*/ 3292055 w 3753948"/>
              <a:gd name="connsiteY30" fmla="*/ 914702 h 914703"/>
              <a:gd name="connsiteX31" fmla="*/ 2545757 w 3753948"/>
              <a:gd name="connsiteY31" fmla="*/ 914702 h 914703"/>
              <a:gd name="connsiteX32" fmla="*/ 2545757 w 3753948"/>
              <a:gd name="connsiteY32" fmla="*/ 912382 h 914703"/>
              <a:gd name="connsiteX33" fmla="*/ 2278429 w 3753948"/>
              <a:gd name="connsiteY33" fmla="*/ 912382 h 914703"/>
              <a:gd name="connsiteX34" fmla="*/ 2272825 w 3753948"/>
              <a:gd name="connsiteY34" fmla="*/ 914703 h 914703"/>
              <a:gd name="connsiteX35" fmla="*/ 1716346 w 3753948"/>
              <a:gd name="connsiteY35" fmla="*/ 914703 h 914703"/>
              <a:gd name="connsiteX36" fmla="*/ 1710743 w 3753948"/>
              <a:gd name="connsiteY36" fmla="*/ 912382 h 914703"/>
              <a:gd name="connsiteX37" fmla="*/ 1543309 w 3753948"/>
              <a:gd name="connsiteY37" fmla="*/ 912382 h 914703"/>
              <a:gd name="connsiteX38" fmla="*/ 1543309 w 3753948"/>
              <a:gd name="connsiteY38" fmla="*/ 914701 h 914703"/>
              <a:gd name="connsiteX39" fmla="*/ 1306513 w 3753948"/>
              <a:gd name="connsiteY39" fmla="*/ 914701 h 914703"/>
              <a:gd name="connsiteX40" fmla="*/ 1306513 w 3753948"/>
              <a:gd name="connsiteY40" fmla="*/ 914702 h 914703"/>
              <a:gd name="connsiteX41" fmla="*/ 1062168 w 3753948"/>
              <a:gd name="connsiteY41" fmla="*/ 914702 h 914703"/>
              <a:gd name="connsiteX42" fmla="*/ 712105 w 3753948"/>
              <a:gd name="connsiteY42" fmla="*/ 914702 h 914703"/>
              <a:gd name="connsiteX43" fmla="*/ 477836 w 3753948"/>
              <a:gd name="connsiteY43" fmla="*/ 914702 h 914703"/>
              <a:gd name="connsiteX44" fmla="*/ 477836 w 3753948"/>
              <a:gd name="connsiteY44" fmla="*/ 912382 h 914703"/>
              <a:gd name="connsiteX45" fmla="*/ 0 w 3753948"/>
              <a:gd name="connsiteY45" fmla="*/ 912382 h 914703"/>
              <a:gd name="connsiteX46" fmla="*/ 0 w 3753948"/>
              <a:gd name="connsiteY46" fmla="*/ 852885 h 914703"/>
              <a:gd name="connsiteX47" fmla="*/ 477836 w 3753948"/>
              <a:gd name="connsiteY47" fmla="*/ 852885 h 914703"/>
              <a:gd name="connsiteX48" fmla="*/ 477836 w 3753948"/>
              <a:gd name="connsiteY48" fmla="*/ 200588 h 914703"/>
              <a:gd name="connsiteX49" fmla="*/ 712105 w 3753948"/>
              <a:gd name="connsiteY49" fmla="*/ 200588 h 914703"/>
              <a:gd name="connsiteX50" fmla="*/ 712105 w 3753948"/>
              <a:gd name="connsiteY50" fmla="*/ 75590 h 914703"/>
              <a:gd name="connsiteX51" fmla="*/ 777452 w 3753948"/>
              <a:gd name="connsiteY51" fmla="*/ 75590 h 914703"/>
              <a:gd name="connsiteX0" fmla="*/ 777452 w 3753948"/>
              <a:gd name="connsiteY0" fmla="*/ 0 h 914703"/>
              <a:gd name="connsiteX1" fmla="*/ 1241165 w 3753948"/>
              <a:gd name="connsiteY1" fmla="*/ 0 h 914703"/>
              <a:gd name="connsiteX2" fmla="*/ 1241165 w 3753948"/>
              <a:gd name="connsiteY2" fmla="*/ 75590 h 914703"/>
              <a:gd name="connsiteX3" fmla="*/ 1306513 w 3753948"/>
              <a:gd name="connsiteY3" fmla="*/ 75590 h 914703"/>
              <a:gd name="connsiteX4" fmla="*/ 1306513 w 3753948"/>
              <a:gd name="connsiteY4" fmla="*/ 339308 h 914703"/>
              <a:gd name="connsiteX5" fmla="*/ 1543309 w 3753948"/>
              <a:gd name="connsiteY5" fmla="*/ 339308 h 914703"/>
              <a:gd name="connsiteX6" fmla="*/ 1543309 w 3753948"/>
              <a:gd name="connsiteY6" fmla="*/ 852885 h 914703"/>
              <a:gd name="connsiteX7" fmla="*/ 1703275 w 3753948"/>
              <a:gd name="connsiteY7" fmla="*/ 852885 h 914703"/>
              <a:gd name="connsiteX8" fmla="*/ 1703275 w 3753948"/>
              <a:gd name="connsiteY8" fmla="*/ 804658 h 914703"/>
              <a:gd name="connsiteX9" fmla="*/ 1716346 w 3753948"/>
              <a:gd name="connsiteY9" fmla="*/ 791587 h 914703"/>
              <a:gd name="connsiteX10" fmla="*/ 1719843 w 3753948"/>
              <a:gd name="connsiteY10" fmla="*/ 791587 h 914703"/>
              <a:gd name="connsiteX11" fmla="*/ 1719843 w 3753948"/>
              <a:gd name="connsiteY11" fmla="*/ 572544 h 914703"/>
              <a:gd name="connsiteX12" fmla="*/ 1779339 w 3753948"/>
              <a:gd name="connsiteY12" fmla="*/ 513048 h 914703"/>
              <a:gd name="connsiteX13" fmla="*/ 2205633 w 3753948"/>
              <a:gd name="connsiteY13" fmla="*/ 513048 h 914703"/>
              <a:gd name="connsiteX14" fmla="*/ 2265129 w 3753948"/>
              <a:gd name="connsiteY14" fmla="*/ 572544 h 914703"/>
              <a:gd name="connsiteX15" fmla="*/ 2265129 w 3753948"/>
              <a:gd name="connsiteY15" fmla="*/ 791587 h 914703"/>
              <a:gd name="connsiteX16" fmla="*/ 2272825 w 3753948"/>
              <a:gd name="connsiteY16" fmla="*/ 791587 h 914703"/>
              <a:gd name="connsiteX17" fmla="*/ 2285896 w 3753948"/>
              <a:gd name="connsiteY17" fmla="*/ 804658 h 914703"/>
              <a:gd name="connsiteX18" fmla="*/ 2285896 w 3753948"/>
              <a:gd name="connsiteY18" fmla="*/ 852885 h 914703"/>
              <a:gd name="connsiteX19" fmla="*/ 2545757 w 3753948"/>
              <a:gd name="connsiteY19" fmla="*/ 852885 h 914703"/>
              <a:gd name="connsiteX20" fmla="*/ 2545757 w 3753948"/>
              <a:gd name="connsiteY20" fmla="*/ 339307 h 914703"/>
              <a:gd name="connsiteX21" fmla="*/ 2677121 w 3753948"/>
              <a:gd name="connsiteY21" fmla="*/ 339307 h 914703"/>
              <a:gd name="connsiteX22" fmla="*/ 2677121 w 3753948"/>
              <a:gd name="connsiteY22" fmla="*/ 269045 h 914703"/>
              <a:gd name="connsiteX23" fmla="*/ 2848457 w 3753948"/>
              <a:gd name="connsiteY23" fmla="*/ 269045 h 914703"/>
              <a:gd name="connsiteX24" fmla="*/ 2848457 w 3753948"/>
              <a:gd name="connsiteY24" fmla="*/ 339307 h 914703"/>
              <a:gd name="connsiteX25" fmla="*/ 3292055 w 3753948"/>
              <a:gd name="connsiteY25" fmla="*/ 339307 h 914703"/>
              <a:gd name="connsiteX26" fmla="*/ 3292055 w 3753948"/>
              <a:gd name="connsiteY26" fmla="*/ 852885 h 914703"/>
              <a:gd name="connsiteX27" fmla="*/ 3753948 w 3753948"/>
              <a:gd name="connsiteY27" fmla="*/ 852885 h 914703"/>
              <a:gd name="connsiteX28" fmla="*/ 3753948 w 3753948"/>
              <a:gd name="connsiteY28" fmla="*/ 912382 h 914703"/>
              <a:gd name="connsiteX29" fmla="*/ 3292055 w 3753948"/>
              <a:gd name="connsiteY29" fmla="*/ 912382 h 914703"/>
              <a:gd name="connsiteX30" fmla="*/ 3292055 w 3753948"/>
              <a:gd name="connsiteY30" fmla="*/ 914702 h 914703"/>
              <a:gd name="connsiteX31" fmla="*/ 2545757 w 3753948"/>
              <a:gd name="connsiteY31" fmla="*/ 914702 h 914703"/>
              <a:gd name="connsiteX32" fmla="*/ 2545757 w 3753948"/>
              <a:gd name="connsiteY32" fmla="*/ 912382 h 914703"/>
              <a:gd name="connsiteX33" fmla="*/ 2278429 w 3753948"/>
              <a:gd name="connsiteY33" fmla="*/ 912382 h 914703"/>
              <a:gd name="connsiteX34" fmla="*/ 2272825 w 3753948"/>
              <a:gd name="connsiteY34" fmla="*/ 914703 h 914703"/>
              <a:gd name="connsiteX35" fmla="*/ 1716346 w 3753948"/>
              <a:gd name="connsiteY35" fmla="*/ 914703 h 914703"/>
              <a:gd name="connsiteX36" fmla="*/ 1710743 w 3753948"/>
              <a:gd name="connsiteY36" fmla="*/ 912382 h 914703"/>
              <a:gd name="connsiteX37" fmla="*/ 1543309 w 3753948"/>
              <a:gd name="connsiteY37" fmla="*/ 912382 h 914703"/>
              <a:gd name="connsiteX38" fmla="*/ 1543309 w 3753948"/>
              <a:gd name="connsiteY38" fmla="*/ 914701 h 914703"/>
              <a:gd name="connsiteX39" fmla="*/ 1306513 w 3753948"/>
              <a:gd name="connsiteY39" fmla="*/ 914701 h 914703"/>
              <a:gd name="connsiteX40" fmla="*/ 1306513 w 3753948"/>
              <a:gd name="connsiteY40" fmla="*/ 914702 h 914703"/>
              <a:gd name="connsiteX41" fmla="*/ 1062168 w 3753948"/>
              <a:gd name="connsiteY41" fmla="*/ 914702 h 914703"/>
              <a:gd name="connsiteX42" fmla="*/ 712105 w 3753948"/>
              <a:gd name="connsiteY42" fmla="*/ 914702 h 914703"/>
              <a:gd name="connsiteX43" fmla="*/ 477836 w 3753948"/>
              <a:gd name="connsiteY43" fmla="*/ 914702 h 914703"/>
              <a:gd name="connsiteX44" fmla="*/ 0 w 3753948"/>
              <a:gd name="connsiteY44" fmla="*/ 912382 h 914703"/>
              <a:gd name="connsiteX45" fmla="*/ 0 w 3753948"/>
              <a:gd name="connsiteY45" fmla="*/ 852885 h 914703"/>
              <a:gd name="connsiteX46" fmla="*/ 477836 w 3753948"/>
              <a:gd name="connsiteY46" fmla="*/ 852885 h 914703"/>
              <a:gd name="connsiteX47" fmla="*/ 477836 w 3753948"/>
              <a:gd name="connsiteY47" fmla="*/ 200588 h 914703"/>
              <a:gd name="connsiteX48" fmla="*/ 712105 w 3753948"/>
              <a:gd name="connsiteY48" fmla="*/ 200588 h 914703"/>
              <a:gd name="connsiteX49" fmla="*/ 712105 w 3753948"/>
              <a:gd name="connsiteY49" fmla="*/ 75590 h 914703"/>
              <a:gd name="connsiteX50" fmla="*/ 777452 w 3753948"/>
              <a:gd name="connsiteY50" fmla="*/ 75590 h 914703"/>
              <a:gd name="connsiteX51" fmla="*/ 777452 w 3753948"/>
              <a:gd name="connsiteY51" fmla="*/ 0 h 914703"/>
              <a:gd name="connsiteX0" fmla="*/ 477836 w 3753948"/>
              <a:gd name="connsiteY0" fmla="*/ 914702 h 1006142"/>
              <a:gd name="connsiteX1" fmla="*/ 0 w 3753948"/>
              <a:gd name="connsiteY1" fmla="*/ 912382 h 1006142"/>
              <a:gd name="connsiteX2" fmla="*/ 0 w 3753948"/>
              <a:gd name="connsiteY2" fmla="*/ 852885 h 1006142"/>
              <a:gd name="connsiteX3" fmla="*/ 477836 w 3753948"/>
              <a:gd name="connsiteY3" fmla="*/ 852885 h 1006142"/>
              <a:gd name="connsiteX4" fmla="*/ 477836 w 3753948"/>
              <a:gd name="connsiteY4" fmla="*/ 200588 h 1006142"/>
              <a:gd name="connsiteX5" fmla="*/ 712105 w 3753948"/>
              <a:gd name="connsiteY5" fmla="*/ 200588 h 1006142"/>
              <a:gd name="connsiteX6" fmla="*/ 712105 w 3753948"/>
              <a:gd name="connsiteY6" fmla="*/ 75590 h 1006142"/>
              <a:gd name="connsiteX7" fmla="*/ 777452 w 3753948"/>
              <a:gd name="connsiteY7" fmla="*/ 75590 h 1006142"/>
              <a:gd name="connsiteX8" fmla="*/ 777452 w 3753948"/>
              <a:gd name="connsiteY8" fmla="*/ 0 h 1006142"/>
              <a:gd name="connsiteX9" fmla="*/ 1241165 w 3753948"/>
              <a:gd name="connsiteY9" fmla="*/ 0 h 1006142"/>
              <a:gd name="connsiteX10" fmla="*/ 1241165 w 3753948"/>
              <a:gd name="connsiteY10" fmla="*/ 75590 h 1006142"/>
              <a:gd name="connsiteX11" fmla="*/ 1306513 w 3753948"/>
              <a:gd name="connsiteY11" fmla="*/ 75590 h 1006142"/>
              <a:gd name="connsiteX12" fmla="*/ 1306513 w 3753948"/>
              <a:gd name="connsiteY12" fmla="*/ 339308 h 1006142"/>
              <a:gd name="connsiteX13" fmla="*/ 1543309 w 3753948"/>
              <a:gd name="connsiteY13" fmla="*/ 339308 h 1006142"/>
              <a:gd name="connsiteX14" fmla="*/ 1543309 w 3753948"/>
              <a:gd name="connsiteY14" fmla="*/ 852885 h 1006142"/>
              <a:gd name="connsiteX15" fmla="*/ 1703275 w 3753948"/>
              <a:gd name="connsiteY15" fmla="*/ 852885 h 1006142"/>
              <a:gd name="connsiteX16" fmla="*/ 1703275 w 3753948"/>
              <a:gd name="connsiteY16" fmla="*/ 804658 h 1006142"/>
              <a:gd name="connsiteX17" fmla="*/ 1716346 w 3753948"/>
              <a:gd name="connsiteY17" fmla="*/ 791587 h 1006142"/>
              <a:gd name="connsiteX18" fmla="*/ 1719843 w 3753948"/>
              <a:gd name="connsiteY18" fmla="*/ 791587 h 1006142"/>
              <a:gd name="connsiteX19" fmla="*/ 1719843 w 3753948"/>
              <a:gd name="connsiteY19" fmla="*/ 572544 h 1006142"/>
              <a:gd name="connsiteX20" fmla="*/ 1779339 w 3753948"/>
              <a:gd name="connsiteY20" fmla="*/ 513048 h 1006142"/>
              <a:gd name="connsiteX21" fmla="*/ 2205633 w 3753948"/>
              <a:gd name="connsiteY21" fmla="*/ 513048 h 1006142"/>
              <a:gd name="connsiteX22" fmla="*/ 2265129 w 3753948"/>
              <a:gd name="connsiteY22" fmla="*/ 572544 h 1006142"/>
              <a:gd name="connsiteX23" fmla="*/ 2265129 w 3753948"/>
              <a:gd name="connsiteY23" fmla="*/ 791587 h 1006142"/>
              <a:gd name="connsiteX24" fmla="*/ 2272825 w 3753948"/>
              <a:gd name="connsiteY24" fmla="*/ 791587 h 1006142"/>
              <a:gd name="connsiteX25" fmla="*/ 2285896 w 3753948"/>
              <a:gd name="connsiteY25" fmla="*/ 804658 h 1006142"/>
              <a:gd name="connsiteX26" fmla="*/ 2285896 w 3753948"/>
              <a:gd name="connsiteY26" fmla="*/ 852885 h 1006142"/>
              <a:gd name="connsiteX27" fmla="*/ 2545757 w 3753948"/>
              <a:gd name="connsiteY27" fmla="*/ 852885 h 1006142"/>
              <a:gd name="connsiteX28" fmla="*/ 2545757 w 3753948"/>
              <a:gd name="connsiteY28" fmla="*/ 339307 h 1006142"/>
              <a:gd name="connsiteX29" fmla="*/ 2677121 w 3753948"/>
              <a:gd name="connsiteY29" fmla="*/ 339307 h 1006142"/>
              <a:gd name="connsiteX30" fmla="*/ 2677121 w 3753948"/>
              <a:gd name="connsiteY30" fmla="*/ 269045 h 1006142"/>
              <a:gd name="connsiteX31" fmla="*/ 2848457 w 3753948"/>
              <a:gd name="connsiteY31" fmla="*/ 269045 h 1006142"/>
              <a:gd name="connsiteX32" fmla="*/ 2848457 w 3753948"/>
              <a:gd name="connsiteY32" fmla="*/ 339307 h 1006142"/>
              <a:gd name="connsiteX33" fmla="*/ 3292055 w 3753948"/>
              <a:gd name="connsiteY33" fmla="*/ 339307 h 1006142"/>
              <a:gd name="connsiteX34" fmla="*/ 3292055 w 3753948"/>
              <a:gd name="connsiteY34" fmla="*/ 852885 h 1006142"/>
              <a:gd name="connsiteX35" fmla="*/ 3753948 w 3753948"/>
              <a:gd name="connsiteY35" fmla="*/ 852885 h 1006142"/>
              <a:gd name="connsiteX36" fmla="*/ 3753948 w 3753948"/>
              <a:gd name="connsiteY36" fmla="*/ 912382 h 1006142"/>
              <a:gd name="connsiteX37" fmla="*/ 3292055 w 3753948"/>
              <a:gd name="connsiteY37" fmla="*/ 912382 h 1006142"/>
              <a:gd name="connsiteX38" fmla="*/ 3292055 w 3753948"/>
              <a:gd name="connsiteY38" fmla="*/ 914702 h 1006142"/>
              <a:gd name="connsiteX39" fmla="*/ 2545757 w 3753948"/>
              <a:gd name="connsiteY39" fmla="*/ 914702 h 1006142"/>
              <a:gd name="connsiteX40" fmla="*/ 2545757 w 3753948"/>
              <a:gd name="connsiteY40" fmla="*/ 912382 h 1006142"/>
              <a:gd name="connsiteX41" fmla="*/ 2278429 w 3753948"/>
              <a:gd name="connsiteY41" fmla="*/ 912382 h 1006142"/>
              <a:gd name="connsiteX42" fmla="*/ 2272825 w 3753948"/>
              <a:gd name="connsiteY42" fmla="*/ 914703 h 1006142"/>
              <a:gd name="connsiteX43" fmla="*/ 1716346 w 3753948"/>
              <a:gd name="connsiteY43" fmla="*/ 914703 h 1006142"/>
              <a:gd name="connsiteX44" fmla="*/ 1710743 w 3753948"/>
              <a:gd name="connsiteY44" fmla="*/ 912382 h 1006142"/>
              <a:gd name="connsiteX45" fmla="*/ 1543309 w 3753948"/>
              <a:gd name="connsiteY45" fmla="*/ 912382 h 1006142"/>
              <a:gd name="connsiteX46" fmla="*/ 1543309 w 3753948"/>
              <a:gd name="connsiteY46" fmla="*/ 914701 h 1006142"/>
              <a:gd name="connsiteX47" fmla="*/ 1306513 w 3753948"/>
              <a:gd name="connsiteY47" fmla="*/ 914701 h 1006142"/>
              <a:gd name="connsiteX48" fmla="*/ 1306513 w 3753948"/>
              <a:gd name="connsiteY48" fmla="*/ 914702 h 1006142"/>
              <a:gd name="connsiteX49" fmla="*/ 1062168 w 3753948"/>
              <a:gd name="connsiteY49" fmla="*/ 914702 h 1006142"/>
              <a:gd name="connsiteX50" fmla="*/ 712105 w 3753948"/>
              <a:gd name="connsiteY50" fmla="*/ 914702 h 1006142"/>
              <a:gd name="connsiteX51" fmla="*/ 569276 w 3753948"/>
              <a:gd name="connsiteY51" fmla="*/ 1006142 h 1006142"/>
              <a:gd name="connsiteX0" fmla="*/ 477836 w 3753948"/>
              <a:gd name="connsiteY0" fmla="*/ 914702 h 914703"/>
              <a:gd name="connsiteX1" fmla="*/ 0 w 3753948"/>
              <a:gd name="connsiteY1" fmla="*/ 912382 h 914703"/>
              <a:gd name="connsiteX2" fmla="*/ 0 w 3753948"/>
              <a:gd name="connsiteY2" fmla="*/ 852885 h 914703"/>
              <a:gd name="connsiteX3" fmla="*/ 477836 w 3753948"/>
              <a:gd name="connsiteY3" fmla="*/ 852885 h 914703"/>
              <a:gd name="connsiteX4" fmla="*/ 477836 w 3753948"/>
              <a:gd name="connsiteY4" fmla="*/ 200588 h 914703"/>
              <a:gd name="connsiteX5" fmla="*/ 712105 w 3753948"/>
              <a:gd name="connsiteY5" fmla="*/ 200588 h 914703"/>
              <a:gd name="connsiteX6" fmla="*/ 712105 w 3753948"/>
              <a:gd name="connsiteY6" fmla="*/ 75590 h 914703"/>
              <a:gd name="connsiteX7" fmla="*/ 777452 w 3753948"/>
              <a:gd name="connsiteY7" fmla="*/ 75590 h 914703"/>
              <a:gd name="connsiteX8" fmla="*/ 777452 w 3753948"/>
              <a:gd name="connsiteY8" fmla="*/ 0 h 914703"/>
              <a:gd name="connsiteX9" fmla="*/ 1241165 w 3753948"/>
              <a:gd name="connsiteY9" fmla="*/ 0 h 914703"/>
              <a:gd name="connsiteX10" fmla="*/ 1241165 w 3753948"/>
              <a:gd name="connsiteY10" fmla="*/ 75590 h 914703"/>
              <a:gd name="connsiteX11" fmla="*/ 1306513 w 3753948"/>
              <a:gd name="connsiteY11" fmla="*/ 75590 h 914703"/>
              <a:gd name="connsiteX12" fmla="*/ 1306513 w 3753948"/>
              <a:gd name="connsiteY12" fmla="*/ 339308 h 914703"/>
              <a:gd name="connsiteX13" fmla="*/ 1543309 w 3753948"/>
              <a:gd name="connsiteY13" fmla="*/ 339308 h 914703"/>
              <a:gd name="connsiteX14" fmla="*/ 1543309 w 3753948"/>
              <a:gd name="connsiteY14" fmla="*/ 852885 h 914703"/>
              <a:gd name="connsiteX15" fmla="*/ 1703275 w 3753948"/>
              <a:gd name="connsiteY15" fmla="*/ 852885 h 914703"/>
              <a:gd name="connsiteX16" fmla="*/ 1703275 w 3753948"/>
              <a:gd name="connsiteY16" fmla="*/ 804658 h 914703"/>
              <a:gd name="connsiteX17" fmla="*/ 1716346 w 3753948"/>
              <a:gd name="connsiteY17" fmla="*/ 791587 h 914703"/>
              <a:gd name="connsiteX18" fmla="*/ 1719843 w 3753948"/>
              <a:gd name="connsiteY18" fmla="*/ 791587 h 914703"/>
              <a:gd name="connsiteX19" fmla="*/ 1719843 w 3753948"/>
              <a:gd name="connsiteY19" fmla="*/ 572544 h 914703"/>
              <a:gd name="connsiteX20" fmla="*/ 1779339 w 3753948"/>
              <a:gd name="connsiteY20" fmla="*/ 513048 h 914703"/>
              <a:gd name="connsiteX21" fmla="*/ 2205633 w 3753948"/>
              <a:gd name="connsiteY21" fmla="*/ 513048 h 914703"/>
              <a:gd name="connsiteX22" fmla="*/ 2265129 w 3753948"/>
              <a:gd name="connsiteY22" fmla="*/ 572544 h 914703"/>
              <a:gd name="connsiteX23" fmla="*/ 2265129 w 3753948"/>
              <a:gd name="connsiteY23" fmla="*/ 791587 h 914703"/>
              <a:gd name="connsiteX24" fmla="*/ 2272825 w 3753948"/>
              <a:gd name="connsiteY24" fmla="*/ 791587 h 914703"/>
              <a:gd name="connsiteX25" fmla="*/ 2285896 w 3753948"/>
              <a:gd name="connsiteY25" fmla="*/ 804658 h 914703"/>
              <a:gd name="connsiteX26" fmla="*/ 2285896 w 3753948"/>
              <a:gd name="connsiteY26" fmla="*/ 852885 h 914703"/>
              <a:gd name="connsiteX27" fmla="*/ 2545757 w 3753948"/>
              <a:gd name="connsiteY27" fmla="*/ 852885 h 914703"/>
              <a:gd name="connsiteX28" fmla="*/ 2545757 w 3753948"/>
              <a:gd name="connsiteY28" fmla="*/ 339307 h 914703"/>
              <a:gd name="connsiteX29" fmla="*/ 2677121 w 3753948"/>
              <a:gd name="connsiteY29" fmla="*/ 339307 h 914703"/>
              <a:gd name="connsiteX30" fmla="*/ 2677121 w 3753948"/>
              <a:gd name="connsiteY30" fmla="*/ 269045 h 914703"/>
              <a:gd name="connsiteX31" fmla="*/ 2848457 w 3753948"/>
              <a:gd name="connsiteY31" fmla="*/ 269045 h 914703"/>
              <a:gd name="connsiteX32" fmla="*/ 2848457 w 3753948"/>
              <a:gd name="connsiteY32" fmla="*/ 339307 h 914703"/>
              <a:gd name="connsiteX33" fmla="*/ 3292055 w 3753948"/>
              <a:gd name="connsiteY33" fmla="*/ 339307 h 914703"/>
              <a:gd name="connsiteX34" fmla="*/ 3292055 w 3753948"/>
              <a:gd name="connsiteY34" fmla="*/ 852885 h 914703"/>
              <a:gd name="connsiteX35" fmla="*/ 3753948 w 3753948"/>
              <a:gd name="connsiteY35" fmla="*/ 852885 h 914703"/>
              <a:gd name="connsiteX36" fmla="*/ 3753948 w 3753948"/>
              <a:gd name="connsiteY36" fmla="*/ 912382 h 914703"/>
              <a:gd name="connsiteX37" fmla="*/ 3292055 w 3753948"/>
              <a:gd name="connsiteY37" fmla="*/ 912382 h 914703"/>
              <a:gd name="connsiteX38" fmla="*/ 3292055 w 3753948"/>
              <a:gd name="connsiteY38" fmla="*/ 914702 h 914703"/>
              <a:gd name="connsiteX39" fmla="*/ 2545757 w 3753948"/>
              <a:gd name="connsiteY39" fmla="*/ 914702 h 914703"/>
              <a:gd name="connsiteX40" fmla="*/ 2545757 w 3753948"/>
              <a:gd name="connsiteY40" fmla="*/ 912382 h 914703"/>
              <a:gd name="connsiteX41" fmla="*/ 2278429 w 3753948"/>
              <a:gd name="connsiteY41" fmla="*/ 912382 h 914703"/>
              <a:gd name="connsiteX42" fmla="*/ 2272825 w 3753948"/>
              <a:gd name="connsiteY42" fmla="*/ 914703 h 914703"/>
              <a:gd name="connsiteX43" fmla="*/ 1716346 w 3753948"/>
              <a:gd name="connsiteY43" fmla="*/ 914703 h 914703"/>
              <a:gd name="connsiteX44" fmla="*/ 1710743 w 3753948"/>
              <a:gd name="connsiteY44" fmla="*/ 912382 h 914703"/>
              <a:gd name="connsiteX45" fmla="*/ 1543309 w 3753948"/>
              <a:gd name="connsiteY45" fmla="*/ 912382 h 914703"/>
              <a:gd name="connsiteX46" fmla="*/ 1543309 w 3753948"/>
              <a:gd name="connsiteY46" fmla="*/ 914701 h 914703"/>
              <a:gd name="connsiteX47" fmla="*/ 1306513 w 3753948"/>
              <a:gd name="connsiteY47" fmla="*/ 914701 h 914703"/>
              <a:gd name="connsiteX48" fmla="*/ 1306513 w 3753948"/>
              <a:gd name="connsiteY48" fmla="*/ 914702 h 914703"/>
              <a:gd name="connsiteX49" fmla="*/ 1062168 w 3753948"/>
              <a:gd name="connsiteY49" fmla="*/ 914702 h 914703"/>
              <a:gd name="connsiteX50" fmla="*/ 712105 w 3753948"/>
              <a:gd name="connsiteY50" fmla="*/ 914702 h 914703"/>
              <a:gd name="connsiteX0" fmla="*/ 0 w 3753948"/>
              <a:gd name="connsiteY0" fmla="*/ 912382 h 914703"/>
              <a:gd name="connsiteX1" fmla="*/ 0 w 3753948"/>
              <a:gd name="connsiteY1" fmla="*/ 852885 h 914703"/>
              <a:gd name="connsiteX2" fmla="*/ 477836 w 3753948"/>
              <a:gd name="connsiteY2" fmla="*/ 852885 h 914703"/>
              <a:gd name="connsiteX3" fmla="*/ 477836 w 3753948"/>
              <a:gd name="connsiteY3" fmla="*/ 200588 h 914703"/>
              <a:gd name="connsiteX4" fmla="*/ 712105 w 3753948"/>
              <a:gd name="connsiteY4" fmla="*/ 200588 h 914703"/>
              <a:gd name="connsiteX5" fmla="*/ 712105 w 3753948"/>
              <a:gd name="connsiteY5" fmla="*/ 75590 h 914703"/>
              <a:gd name="connsiteX6" fmla="*/ 777452 w 3753948"/>
              <a:gd name="connsiteY6" fmla="*/ 75590 h 914703"/>
              <a:gd name="connsiteX7" fmla="*/ 777452 w 3753948"/>
              <a:gd name="connsiteY7" fmla="*/ 0 h 914703"/>
              <a:gd name="connsiteX8" fmla="*/ 1241165 w 3753948"/>
              <a:gd name="connsiteY8" fmla="*/ 0 h 914703"/>
              <a:gd name="connsiteX9" fmla="*/ 1241165 w 3753948"/>
              <a:gd name="connsiteY9" fmla="*/ 75590 h 914703"/>
              <a:gd name="connsiteX10" fmla="*/ 1306513 w 3753948"/>
              <a:gd name="connsiteY10" fmla="*/ 75590 h 914703"/>
              <a:gd name="connsiteX11" fmla="*/ 1306513 w 3753948"/>
              <a:gd name="connsiteY11" fmla="*/ 339308 h 914703"/>
              <a:gd name="connsiteX12" fmla="*/ 1543309 w 3753948"/>
              <a:gd name="connsiteY12" fmla="*/ 339308 h 914703"/>
              <a:gd name="connsiteX13" fmla="*/ 1543309 w 3753948"/>
              <a:gd name="connsiteY13" fmla="*/ 852885 h 914703"/>
              <a:gd name="connsiteX14" fmla="*/ 1703275 w 3753948"/>
              <a:gd name="connsiteY14" fmla="*/ 852885 h 914703"/>
              <a:gd name="connsiteX15" fmla="*/ 1703275 w 3753948"/>
              <a:gd name="connsiteY15" fmla="*/ 804658 h 914703"/>
              <a:gd name="connsiteX16" fmla="*/ 1716346 w 3753948"/>
              <a:gd name="connsiteY16" fmla="*/ 791587 h 914703"/>
              <a:gd name="connsiteX17" fmla="*/ 1719843 w 3753948"/>
              <a:gd name="connsiteY17" fmla="*/ 791587 h 914703"/>
              <a:gd name="connsiteX18" fmla="*/ 1719843 w 3753948"/>
              <a:gd name="connsiteY18" fmla="*/ 572544 h 914703"/>
              <a:gd name="connsiteX19" fmla="*/ 1779339 w 3753948"/>
              <a:gd name="connsiteY19" fmla="*/ 513048 h 914703"/>
              <a:gd name="connsiteX20" fmla="*/ 2205633 w 3753948"/>
              <a:gd name="connsiteY20" fmla="*/ 513048 h 914703"/>
              <a:gd name="connsiteX21" fmla="*/ 2265129 w 3753948"/>
              <a:gd name="connsiteY21" fmla="*/ 572544 h 914703"/>
              <a:gd name="connsiteX22" fmla="*/ 2265129 w 3753948"/>
              <a:gd name="connsiteY22" fmla="*/ 791587 h 914703"/>
              <a:gd name="connsiteX23" fmla="*/ 2272825 w 3753948"/>
              <a:gd name="connsiteY23" fmla="*/ 791587 h 914703"/>
              <a:gd name="connsiteX24" fmla="*/ 2285896 w 3753948"/>
              <a:gd name="connsiteY24" fmla="*/ 804658 h 914703"/>
              <a:gd name="connsiteX25" fmla="*/ 2285896 w 3753948"/>
              <a:gd name="connsiteY25" fmla="*/ 852885 h 914703"/>
              <a:gd name="connsiteX26" fmla="*/ 2545757 w 3753948"/>
              <a:gd name="connsiteY26" fmla="*/ 852885 h 914703"/>
              <a:gd name="connsiteX27" fmla="*/ 2545757 w 3753948"/>
              <a:gd name="connsiteY27" fmla="*/ 339307 h 914703"/>
              <a:gd name="connsiteX28" fmla="*/ 2677121 w 3753948"/>
              <a:gd name="connsiteY28" fmla="*/ 339307 h 914703"/>
              <a:gd name="connsiteX29" fmla="*/ 2677121 w 3753948"/>
              <a:gd name="connsiteY29" fmla="*/ 269045 h 914703"/>
              <a:gd name="connsiteX30" fmla="*/ 2848457 w 3753948"/>
              <a:gd name="connsiteY30" fmla="*/ 269045 h 914703"/>
              <a:gd name="connsiteX31" fmla="*/ 2848457 w 3753948"/>
              <a:gd name="connsiteY31" fmla="*/ 339307 h 914703"/>
              <a:gd name="connsiteX32" fmla="*/ 3292055 w 3753948"/>
              <a:gd name="connsiteY32" fmla="*/ 339307 h 914703"/>
              <a:gd name="connsiteX33" fmla="*/ 3292055 w 3753948"/>
              <a:gd name="connsiteY33" fmla="*/ 852885 h 914703"/>
              <a:gd name="connsiteX34" fmla="*/ 3753948 w 3753948"/>
              <a:gd name="connsiteY34" fmla="*/ 852885 h 914703"/>
              <a:gd name="connsiteX35" fmla="*/ 3753948 w 3753948"/>
              <a:gd name="connsiteY35" fmla="*/ 912382 h 914703"/>
              <a:gd name="connsiteX36" fmla="*/ 3292055 w 3753948"/>
              <a:gd name="connsiteY36" fmla="*/ 912382 h 914703"/>
              <a:gd name="connsiteX37" fmla="*/ 3292055 w 3753948"/>
              <a:gd name="connsiteY37" fmla="*/ 914702 h 914703"/>
              <a:gd name="connsiteX38" fmla="*/ 2545757 w 3753948"/>
              <a:gd name="connsiteY38" fmla="*/ 914702 h 914703"/>
              <a:gd name="connsiteX39" fmla="*/ 2545757 w 3753948"/>
              <a:gd name="connsiteY39" fmla="*/ 912382 h 914703"/>
              <a:gd name="connsiteX40" fmla="*/ 2278429 w 3753948"/>
              <a:gd name="connsiteY40" fmla="*/ 912382 h 914703"/>
              <a:gd name="connsiteX41" fmla="*/ 2272825 w 3753948"/>
              <a:gd name="connsiteY41" fmla="*/ 914703 h 914703"/>
              <a:gd name="connsiteX42" fmla="*/ 1716346 w 3753948"/>
              <a:gd name="connsiteY42" fmla="*/ 914703 h 914703"/>
              <a:gd name="connsiteX43" fmla="*/ 1710743 w 3753948"/>
              <a:gd name="connsiteY43" fmla="*/ 912382 h 914703"/>
              <a:gd name="connsiteX44" fmla="*/ 1543309 w 3753948"/>
              <a:gd name="connsiteY44" fmla="*/ 912382 h 914703"/>
              <a:gd name="connsiteX45" fmla="*/ 1543309 w 3753948"/>
              <a:gd name="connsiteY45" fmla="*/ 914701 h 914703"/>
              <a:gd name="connsiteX46" fmla="*/ 1306513 w 3753948"/>
              <a:gd name="connsiteY46" fmla="*/ 914701 h 914703"/>
              <a:gd name="connsiteX47" fmla="*/ 1306513 w 3753948"/>
              <a:gd name="connsiteY47" fmla="*/ 914702 h 914703"/>
              <a:gd name="connsiteX48" fmla="*/ 1062168 w 3753948"/>
              <a:gd name="connsiteY48" fmla="*/ 914702 h 914703"/>
              <a:gd name="connsiteX49" fmla="*/ 712105 w 3753948"/>
              <a:gd name="connsiteY49" fmla="*/ 914702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41" fmla="*/ 1716346 w 3753948"/>
              <a:gd name="connsiteY41" fmla="*/ 914703 h 914703"/>
              <a:gd name="connsiteX42" fmla="*/ 1710743 w 3753948"/>
              <a:gd name="connsiteY42" fmla="*/ 912382 h 914703"/>
              <a:gd name="connsiteX43" fmla="*/ 1543309 w 3753948"/>
              <a:gd name="connsiteY43" fmla="*/ 912382 h 914703"/>
              <a:gd name="connsiteX44" fmla="*/ 1543309 w 3753948"/>
              <a:gd name="connsiteY44" fmla="*/ 914701 h 914703"/>
              <a:gd name="connsiteX45" fmla="*/ 1306513 w 3753948"/>
              <a:gd name="connsiteY45" fmla="*/ 914701 h 914703"/>
              <a:gd name="connsiteX46" fmla="*/ 1306513 w 3753948"/>
              <a:gd name="connsiteY46" fmla="*/ 914702 h 914703"/>
              <a:gd name="connsiteX47" fmla="*/ 1062168 w 3753948"/>
              <a:gd name="connsiteY47" fmla="*/ 914702 h 914703"/>
              <a:gd name="connsiteX48" fmla="*/ 712105 w 3753948"/>
              <a:gd name="connsiteY48" fmla="*/ 914702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41" fmla="*/ 1716346 w 3753948"/>
              <a:gd name="connsiteY41" fmla="*/ 914703 h 914703"/>
              <a:gd name="connsiteX42" fmla="*/ 1710743 w 3753948"/>
              <a:gd name="connsiteY42" fmla="*/ 912382 h 914703"/>
              <a:gd name="connsiteX43" fmla="*/ 1543309 w 3753948"/>
              <a:gd name="connsiteY43" fmla="*/ 912382 h 914703"/>
              <a:gd name="connsiteX44" fmla="*/ 1543309 w 3753948"/>
              <a:gd name="connsiteY44" fmla="*/ 914701 h 914703"/>
              <a:gd name="connsiteX45" fmla="*/ 1306513 w 3753948"/>
              <a:gd name="connsiteY45" fmla="*/ 914701 h 914703"/>
              <a:gd name="connsiteX46" fmla="*/ 1306513 w 3753948"/>
              <a:gd name="connsiteY46" fmla="*/ 914702 h 914703"/>
              <a:gd name="connsiteX47" fmla="*/ 1062168 w 3753948"/>
              <a:gd name="connsiteY47" fmla="*/ 914702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41" fmla="*/ 1716346 w 3753948"/>
              <a:gd name="connsiteY41" fmla="*/ 914703 h 914703"/>
              <a:gd name="connsiteX42" fmla="*/ 1710743 w 3753948"/>
              <a:gd name="connsiteY42" fmla="*/ 912382 h 914703"/>
              <a:gd name="connsiteX43" fmla="*/ 1543309 w 3753948"/>
              <a:gd name="connsiteY43" fmla="*/ 912382 h 914703"/>
              <a:gd name="connsiteX44" fmla="*/ 1543309 w 3753948"/>
              <a:gd name="connsiteY44" fmla="*/ 914701 h 914703"/>
              <a:gd name="connsiteX45" fmla="*/ 1306513 w 3753948"/>
              <a:gd name="connsiteY45" fmla="*/ 914701 h 914703"/>
              <a:gd name="connsiteX46" fmla="*/ 1306513 w 3753948"/>
              <a:gd name="connsiteY46" fmla="*/ 914702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41" fmla="*/ 1716346 w 3753948"/>
              <a:gd name="connsiteY41" fmla="*/ 914703 h 914703"/>
              <a:gd name="connsiteX42" fmla="*/ 1710743 w 3753948"/>
              <a:gd name="connsiteY42" fmla="*/ 912382 h 914703"/>
              <a:gd name="connsiteX43" fmla="*/ 1543309 w 3753948"/>
              <a:gd name="connsiteY43" fmla="*/ 912382 h 914703"/>
              <a:gd name="connsiteX44" fmla="*/ 1543309 w 3753948"/>
              <a:gd name="connsiteY44" fmla="*/ 914701 h 914703"/>
              <a:gd name="connsiteX45" fmla="*/ 1306513 w 3753948"/>
              <a:gd name="connsiteY45" fmla="*/ 914701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41" fmla="*/ 1716346 w 3753948"/>
              <a:gd name="connsiteY41" fmla="*/ 914703 h 914703"/>
              <a:gd name="connsiteX42" fmla="*/ 1710743 w 3753948"/>
              <a:gd name="connsiteY42" fmla="*/ 912382 h 914703"/>
              <a:gd name="connsiteX43" fmla="*/ 1543309 w 3753948"/>
              <a:gd name="connsiteY43" fmla="*/ 912382 h 914703"/>
              <a:gd name="connsiteX44" fmla="*/ 1543309 w 3753948"/>
              <a:gd name="connsiteY44" fmla="*/ 914701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41" fmla="*/ 1716346 w 3753948"/>
              <a:gd name="connsiteY41" fmla="*/ 914703 h 914703"/>
              <a:gd name="connsiteX42" fmla="*/ 1710743 w 3753948"/>
              <a:gd name="connsiteY42" fmla="*/ 912382 h 914703"/>
              <a:gd name="connsiteX43" fmla="*/ 1543309 w 3753948"/>
              <a:gd name="connsiteY43" fmla="*/ 912382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41" fmla="*/ 1716346 w 3753948"/>
              <a:gd name="connsiteY41" fmla="*/ 914703 h 914703"/>
              <a:gd name="connsiteX42" fmla="*/ 1710743 w 3753948"/>
              <a:gd name="connsiteY42" fmla="*/ 912382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41" fmla="*/ 1716346 w 3753948"/>
              <a:gd name="connsiteY41" fmla="*/ 914703 h 914703"/>
              <a:gd name="connsiteX0" fmla="*/ 0 w 3753948"/>
              <a:gd name="connsiteY0" fmla="*/ 852885 h 914703"/>
              <a:gd name="connsiteX1" fmla="*/ 477836 w 3753948"/>
              <a:gd name="connsiteY1" fmla="*/ 852885 h 914703"/>
              <a:gd name="connsiteX2" fmla="*/ 477836 w 3753948"/>
              <a:gd name="connsiteY2" fmla="*/ 200588 h 914703"/>
              <a:gd name="connsiteX3" fmla="*/ 712105 w 3753948"/>
              <a:gd name="connsiteY3" fmla="*/ 200588 h 914703"/>
              <a:gd name="connsiteX4" fmla="*/ 712105 w 3753948"/>
              <a:gd name="connsiteY4" fmla="*/ 75590 h 914703"/>
              <a:gd name="connsiteX5" fmla="*/ 777452 w 3753948"/>
              <a:gd name="connsiteY5" fmla="*/ 75590 h 914703"/>
              <a:gd name="connsiteX6" fmla="*/ 777452 w 3753948"/>
              <a:gd name="connsiteY6" fmla="*/ 0 h 914703"/>
              <a:gd name="connsiteX7" fmla="*/ 1241165 w 3753948"/>
              <a:gd name="connsiteY7" fmla="*/ 0 h 914703"/>
              <a:gd name="connsiteX8" fmla="*/ 1241165 w 3753948"/>
              <a:gd name="connsiteY8" fmla="*/ 75590 h 914703"/>
              <a:gd name="connsiteX9" fmla="*/ 1306513 w 3753948"/>
              <a:gd name="connsiteY9" fmla="*/ 75590 h 914703"/>
              <a:gd name="connsiteX10" fmla="*/ 1306513 w 3753948"/>
              <a:gd name="connsiteY10" fmla="*/ 339308 h 914703"/>
              <a:gd name="connsiteX11" fmla="*/ 1543309 w 3753948"/>
              <a:gd name="connsiteY11" fmla="*/ 339308 h 914703"/>
              <a:gd name="connsiteX12" fmla="*/ 1543309 w 3753948"/>
              <a:gd name="connsiteY12" fmla="*/ 852885 h 914703"/>
              <a:gd name="connsiteX13" fmla="*/ 1703275 w 3753948"/>
              <a:gd name="connsiteY13" fmla="*/ 852885 h 914703"/>
              <a:gd name="connsiteX14" fmla="*/ 1703275 w 3753948"/>
              <a:gd name="connsiteY14" fmla="*/ 804658 h 914703"/>
              <a:gd name="connsiteX15" fmla="*/ 1716346 w 3753948"/>
              <a:gd name="connsiteY15" fmla="*/ 791587 h 914703"/>
              <a:gd name="connsiteX16" fmla="*/ 1719843 w 3753948"/>
              <a:gd name="connsiteY16" fmla="*/ 791587 h 914703"/>
              <a:gd name="connsiteX17" fmla="*/ 1719843 w 3753948"/>
              <a:gd name="connsiteY17" fmla="*/ 572544 h 914703"/>
              <a:gd name="connsiteX18" fmla="*/ 1779339 w 3753948"/>
              <a:gd name="connsiteY18" fmla="*/ 513048 h 914703"/>
              <a:gd name="connsiteX19" fmla="*/ 2205633 w 3753948"/>
              <a:gd name="connsiteY19" fmla="*/ 513048 h 914703"/>
              <a:gd name="connsiteX20" fmla="*/ 2265129 w 3753948"/>
              <a:gd name="connsiteY20" fmla="*/ 572544 h 914703"/>
              <a:gd name="connsiteX21" fmla="*/ 2265129 w 3753948"/>
              <a:gd name="connsiteY21" fmla="*/ 791587 h 914703"/>
              <a:gd name="connsiteX22" fmla="*/ 2272825 w 3753948"/>
              <a:gd name="connsiteY22" fmla="*/ 791587 h 914703"/>
              <a:gd name="connsiteX23" fmla="*/ 2285896 w 3753948"/>
              <a:gd name="connsiteY23" fmla="*/ 804658 h 914703"/>
              <a:gd name="connsiteX24" fmla="*/ 2285896 w 3753948"/>
              <a:gd name="connsiteY24" fmla="*/ 852885 h 914703"/>
              <a:gd name="connsiteX25" fmla="*/ 2545757 w 3753948"/>
              <a:gd name="connsiteY25" fmla="*/ 852885 h 914703"/>
              <a:gd name="connsiteX26" fmla="*/ 2545757 w 3753948"/>
              <a:gd name="connsiteY26" fmla="*/ 339307 h 914703"/>
              <a:gd name="connsiteX27" fmla="*/ 2677121 w 3753948"/>
              <a:gd name="connsiteY27" fmla="*/ 339307 h 914703"/>
              <a:gd name="connsiteX28" fmla="*/ 2677121 w 3753948"/>
              <a:gd name="connsiteY28" fmla="*/ 269045 h 914703"/>
              <a:gd name="connsiteX29" fmla="*/ 2848457 w 3753948"/>
              <a:gd name="connsiteY29" fmla="*/ 269045 h 914703"/>
              <a:gd name="connsiteX30" fmla="*/ 2848457 w 3753948"/>
              <a:gd name="connsiteY30" fmla="*/ 339307 h 914703"/>
              <a:gd name="connsiteX31" fmla="*/ 3292055 w 3753948"/>
              <a:gd name="connsiteY31" fmla="*/ 339307 h 914703"/>
              <a:gd name="connsiteX32" fmla="*/ 3292055 w 3753948"/>
              <a:gd name="connsiteY32" fmla="*/ 852885 h 914703"/>
              <a:gd name="connsiteX33" fmla="*/ 3753948 w 3753948"/>
              <a:gd name="connsiteY33" fmla="*/ 852885 h 914703"/>
              <a:gd name="connsiteX34" fmla="*/ 3753948 w 3753948"/>
              <a:gd name="connsiteY34" fmla="*/ 912382 h 914703"/>
              <a:gd name="connsiteX35" fmla="*/ 3292055 w 3753948"/>
              <a:gd name="connsiteY35" fmla="*/ 912382 h 914703"/>
              <a:gd name="connsiteX36" fmla="*/ 3292055 w 3753948"/>
              <a:gd name="connsiteY36" fmla="*/ 914702 h 914703"/>
              <a:gd name="connsiteX37" fmla="*/ 2545757 w 3753948"/>
              <a:gd name="connsiteY37" fmla="*/ 914702 h 914703"/>
              <a:gd name="connsiteX38" fmla="*/ 2545757 w 3753948"/>
              <a:gd name="connsiteY38" fmla="*/ 912382 h 914703"/>
              <a:gd name="connsiteX39" fmla="*/ 2278429 w 3753948"/>
              <a:gd name="connsiteY39" fmla="*/ 912382 h 914703"/>
              <a:gd name="connsiteX40" fmla="*/ 2272825 w 3753948"/>
              <a:gd name="connsiteY40" fmla="*/ 914703 h 914703"/>
              <a:gd name="connsiteX0" fmla="*/ 0 w 3753948"/>
              <a:gd name="connsiteY0" fmla="*/ 852885 h 914702"/>
              <a:gd name="connsiteX1" fmla="*/ 477836 w 3753948"/>
              <a:gd name="connsiteY1" fmla="*/ 852885 h 914702"/>
              <a:gd name="connsiteX2" fmla="*/ 477836 w 3753948"/>
              <a:gd name="connsiteY2" fmla="*/ 200588 h 914702"/>
              <a:gd name="connsiteX3" fmla="*/ 712105 w 3753948"/>
              <a:gd name="connsiteY3" fmla="*/ 200588 h 914702"/>
              <a:gd name="connsiteX4" fmla="*/ 712105 w 3753948"/>
              <a:gd name="connsiteY4" fmla="*/ 75590 h 914702"/>
              <a:gd name="connsiteX5" fmla="*/ 777452 w 3753948"/>
              <a:gd name="connsiteY5" fmla="*/ 75590 h 914702"/>
              <a:gd name="connsiteX6" fmla="*/ 777452 w 3753948"/>
              <a:gd name="connsiteY6" fmla="*/ 0 h 914702"/>
              <a:gd name="connsiteX7" fmla="*/ 1241165 w 3753948"/>
              <a:gd name="connsiteY7" fmla="*/ 0 h 914702"/>
              <a:gd name="connsiteX8" fmla="*/ 1241165 w 3753948"/>
              <a:gd name="connsiteY8" fmla="*/ 75590 h 914702"/>
              <a:gd name="connsiteX9" fmla="*/ 1306513 w 3753948"/>
              <a:gd name="connsiteY9" fmla="*/ 75590 h 914702"/>
              <a:gd name="connsiteX10" fmla="*/ 1306513 w 3753948"/>
              <a:gd name="connsiteY10" fmla="*/ 339308 h 914702"/>
              <a:gd name="connsiteX11" fmla="*/ 1543309 w 3753948"/>
              <a:gd name="connsiteY11" fmla="*/ 339308 h 914702"/>
              <a:gd name="connsiteX12" fmla="*/ 1543309 w 3753948"/>
              <a:gd name="connsiteY12" fmla="*/ 852885 h 914702"/>
              <a:gd name="connsiteX13" fmla="*/ 1703275 w 3753948"/>
              <a:gd name="connsiteY13" fmla="*/ 852885 h 914702"/>
              <a:gd name="connsiteX14" fmla="*/ 1703275 w 3753948"/>
              <a:gd name="connsiteY14" fmla="*/ 804658 h 914702"/>
              <a:gd name="connsiteX15" fmla="*/ 1716346 w 3753948"/>
              <a:gd name="connsiteY15" fmla="*/ 791587 h 914702"/>
              <a:gd name="connsiteX16" fmla="*/ 1719843 w 3753948"/>
              <a:gd name="connsiteY16" fmla="*/ 791587 h 914702"/>
              <a:gd name="connsiteX17" fmla="*/ 1719843 w 3753948"/>
              <a:gd name="connsiteY17" fmla="*/ 572544 h 914702"/>
              <a:gd name="connsiteX18" fmla="*/ 1779339 w 3753948"/>
              <a:gd name="connsiteY18" fmla="*/ 513048 h 914702"/>
              <a:gd name="connsiteX19" fmla="*/ 2205633 w 3753948"/>
              <a:gd name="connsiteY19" fmla="*/ 513048 h 914702"/>
              <a:gd name="connsiteX20" fmla="*/ 2265129 w 3753948"/>
              <a:gd name="connsiteY20" fmla="*/ 572544 h 914702"/>
              <a:gd name="connsiteX21" fmla="*/ 2265129 w 3753948"/>
              <a:gd name="connsiteY21" fmla="*/ 791587 h 914702"/>
              <a:gd name="connsiteX22" fmla="*/ 2272825 w 3753948"/>
              <a:gd name="connsiteY22" fmla="*/ 791587 h 914702"/>
              <a:gd name="connsiteX23" fmla="*/ 2285896 w 3753948"/>
              <a:gd name="connsiteY23" fmla="*/ 804658 h 914702"/>
              <a:gd name="connsiteX24" fmla="*/ 2285896 w 3753948"/>
              <a:gd name="connsiteY24" fmla="*/ 852885 h 914702"/>
              <a:gd name="connsiteX25" fmla="*/ 2545757 w 3753948"/>
              <a:gd name="connsiteY25" fmla="*/ 852885 h 914702"/>
              <a:gd name="connsiteX26" fmla="*/ 2545757 w 3753948"/>
              <a:gd name="connsiteY26" fmla="*/ 339307 h 914702"/>
              <a:gd name="connsiteX27" fmla="*/ 2677121 w 3753948"/>
              <a:gd name="connsiteY27" fmla="*/ 339307 h 914702"/>
              <a:gd name="connsiteX28" fmla="*/ 2677121 w 3753948"/>
              <a:gd name="connsiteY28" fmla="*/ 269045 h 914702"/>
              <a:gd name="connsiteX29" fmla="*/ 2848457 w 3753948"/>
              <a:gd name="connsiteY29" fmla="*/ 269045 h 914702"/>
              <a:gd name="connsiteX30" fmla="*/ 2848457 w 3753948"/>
              <a:gd name="connsiteY30" fmla="*/ 339307 h 914702"/>
              <a:gd name="connsiteX31" fmla="*/ 3292055 w 3753948"/>
              <a:gd name="connsiteY31" fmla="*/ 339307 h 914702"/>
              <a:gd name="connsiteX32" fmla="*/ 3292055 w 3753948"/>
              <a:gd name="connsiteY32" fmla="*/ 852885 h 914702"/>
              <a:gd name="connsiteX33" fmla="*/ 3753948 w 3753948"/>
              <a:gd name="connsiteY33" fmla="*/ 852885 h 914702"/>
              <a:gd name="connsiteX34" fmla="*/ 3753948 w 3753948"/>
              <a:gd name="connsiteY34" fmla="*/ 912382 h 914702"/>
              <a:gd name="connsiteX35" fmla="*/ 3292055 w 3753948"/>
              <a:gd name="connsiteY35" fmla="*/ 912382 h 914702"/>
              <a:gd name="connsiteX36" fmla="*/ 3292055 w 3753948"/>
              <a:gd name="connsiteY36" fmla="*/ 914702 h 914702"/>
              <a:gd name="connsiteX37" fmla="*/ 2545757 w 3753948"/>
              <a:gd name="connsiteY37" fmla="*/ 914702 h 914702"/>
              <a:gd name="connsiteX38" fmla="*/ 2545757 w 3753948"/>
              <a:gd name="connsiteY38" fmla="*/ 912382 h 914702"/>
              <a:gd name="connsiteX39" fmla="*/ 2278429 w 3753948"/>
              <a:gd name="connsiteY39" fmla="*/ 912382 h 914702"/>
              <a:gd name="connsiteX0" fmla="*/ 0 w 3753948"/>
              <a:gd name="connsiteY0" fmla="*/ 852885 h 914702"/>
              <a:gd name="connsiteX1" fmla="*/ 477836 w 3753948"/>
              <a:gd name="connsiteY1" fmla="*/ 852885 h 914702"/>
              <a:gd name="connsiteX2" fmla="*/ 477836 w 3753948"/>
              <a:gd name="connsiteY2" fmla="*/ 200588 h 914702"/>
              <a:gd name="connsiteX3" fmla="*/ 712105 w 3753948"/>
              <a:gd name="connsiteY3" fmla="*/ 200588 h 914702"/>
              <a:gd name="connsiteX4" fmla="*/ 712105 w 3753948"/>
              <a:gd name="connsiteY4" fmla="*/ 75590 h 914702"/>
              <a:gd name="connsiteX5" fmla="*/ 777452 w 3753948"/>
              <a:gd name="connsiteY5" fmla="*/ 75590 h 914702"/>
              <a:gd name="connsiteX6" fmla="*/ 777452 w 3753948"/>
              <a:gd name="connsiteY6" fmla="*/ 0 h 914702"/>
              <a:gd name="connsiteX7" fmla="*/ 1241165 w 3753948"/>
              <a:gd name="connsiteY7" fmla="*/ 0 h 914702"/>
              <a:gd name="connsiteX8" fmla="*/ 1241165 w 3753948"/>
              <a:gd name="connsiteY8" fmla="*/ 75590 h 914702"/>
              <a:gd name="connsiteX9" fmla="*/ 1306513 w 3753948"/>
              <a:gd name="connsiteY9" fmla="*/ 75590 h 914702"/>
              <a:gd name="connsiteX10" fmla="*/ 1306513 w 3753948"/>
              <a:gd name="connsiteY10" fmla="*/ 339308 h 914702"/>
              <a:gd name="connsiteX11" fmla="*/ 1543309 w 3753948"/>
              <a:gd name="connsiteY11" fmla="*/ 339308 h 914702"/>
              <a:gd name="connsiteX12" fmla="*/ 1543309 w 3753948"/>
              <a:gd name="connsiteY12" fmla="*/ 852885 h 914702"/>
              <a:gd name="connsiteX13" fmla="*/ 1703275 w 3753948"/>
              <a:gd name="connsiteY13" fmla="*/ 852885 h 914702"/>
              <a:gd name="connsiteX14" fmla="*/ 1703275 w 3753948"/>
              <a:gd name="connsiteY14" fmla="*/ 804658 h 914702"/>
              <a:gd name="connsiteX15" fmla="*/ 1716346 w 3753948"/>
              <a:gd name="connsiteY15" fmla="*/ 791587 h 914702"/>
              <a:gd name="connsiteX16" fmla="*/ 1719843 w 3753948"/>
              <a:gd name="connsiteY16" fmla="*/ 791587 h 914702"/>
              <a:gd name="connsiteX17" fmla="*/ 1719843 w 3753948"/>
              <a:gd name="connsiteY17" fmla="*/ 572544 h 914702"/>
              <a:gd name="connsiteX18" fmla="*/ 1779339 w 3753948"/>
              <a:gd name="connsiteY18" fmla="*/ 513048 h 914702"/>
              <a:gd name="connsiteX19" fmla="*/ 2205633 w 3753948"/>
              <a:gd name="connsiteY19" fmla="*/ 513048 h 914702"/>
              <a:gd name="connsiteX20" fmla="*/ 2265129 w 3753948"/>
              <a:gd name="connsiteY20" fmla="*/ 572544 h 914702"/>
              <a:gd name="connsiteX21" fmla="*/ 2265129 w 3753948"/>
              <a:gd name="connsiteY21" fmla="*/ 791587 h 914702"/>
              <a:gd name="connsiteX22" fmla="*/ 2272825 w 3753948"/>
              <a:gd name="connsiteY22" fmla="*/ 791587 h 914702"/>
              <a:gd name="connsiteX23" fmla="*/ 2285896 w 3753948"/>
              <a:gd name="connsiteY23" fmla="*/ 804658 h 914702"/>
              <a:gd name="connsiteX24" fmla="*/ 2285896 w 3753948"/>
              <a:gd name="connsiteY24" fmla="*/ 852885 h 914702"/>
              <a:gd name="connsiteX25" fmla="*/ 2545757 w 3753948"/>
              <a:gd name="connsiteY25" fmla="*/ 852885 h 914702"/>
              <a:gd name="connsiteX26" fmla="*/ 2545757 w 3753948"/>
              <a:gd name="connsiteY26" fmla="*/ 339307 h 914702"/>
              <a:gd name="connsiteX27" fmla="*/ 2677121 w 3753948"/>
              <a:gd name="connsiteY27" fmla="*/ 339307 h 914702"/>
              <a:gd name="connsiteX28" fmla="*/ 2677121 w 3753948"/>
              <a:gd name="connsiteY28" fmla="*/ 269045 h 914702"/>
              <a:gd name="connsiteX29" fmla="*/ 2848457 w 3753948"/>
              <a:gd name="connsiteY29" fmla="*/ 269045 h 914702"/>
              <a:gd name="connsiteX30" fmla="*/ 2848457 w 3753948"/>
              <a:gd name="connsiteY30" fmla="*/ 339307 h 914702"/>
              <a:gd name="connsiteX31" fmla="*/ 3292055 w 3753948"/>
              <a:gd name="connsiteY31" fmla="*/ 339307 h 914702"/>
              <a:gd name="connsiteX32" fmla="*/ 3292055 w 3753948"/>
              <a:gd name="connsiteY32" fmla="*/ 852885 h 914702"/>
              <a:gd name="connsiteX33" fmla="*/ 3753948 w 3753948"/>
              <a:gd name="connsiteY33" fmla="*/ 852885 h 914702"/>
              <a:gd name="connsiteX34" fmla="*/ 3753948 w 3753948"/>
              <a:gd name="connsiteY34" fmla="*/ 912382 h 914702"/>
              <a:gd name="connsiteX35" fmla="*/ 3292055 w 3753948"/>
              <a:gd name="connsiteY35" fmla="*/ 912382 h 914702"/>
              <a:gd name="connsiteX36" fmla="*/ 3292055 w 3753948"/>
              <a:gd name="connsiteY36" fmla="*/ 914702 h 914702"/>
              <a:gd name="connsiteX37" fmla="*/ 2545757 w 3753948"/>
              <a:gd name="connsiteY37" fmla="*/ 914702 h 914702"/>
              <a:gd name="connsiteX38" fmla="*/ 2545757 w 3753948"/>
              <a:gd name="connsiteY38" fmla="*/ 912382 h 914702"/>
              <a:gd name="connsiteX0" fmla="*/ 0 w 3753948"/>
              <a:gd name="connsiteY0" fmla="*/ 852885 h 914702"/>
              <a:gd name="connsiteX1" fmla="*/ 477836 w 3753948"/>
              <a:gd name="connsiteY1" fmla="*/ 852885 h 914702"/>
              <a:gd name="connsiteX2" fmla="*/ 477836 w 3753948"/>
              <a:gd name="connsiteY2" fmla="*/ 200588 h 914702"/>
              <a:gd name="connsiteX3" fmla="*/ 712105 w 3753948"/>
              <a:gd name="connsiteY3" fmla="*/ 200588 h 914702"/>
              <a:gd name="connsiteX4" fmla="*/ 712105 w 3753948"/>
              <a:gd name="connsiteY4" fmla="*/ 75590 h 914702"/>
              <a:gd name="connsiteX5" fmla="*/ 777452 w 3753948"/>
              <a:gd name="connsiteY5" fmla="*/ 75590 h 914702"/>
              <a:gd name="connsiteX6" fmla="*/ 777452 w 3753948"/>
              <a:gd name="connsiteY6" fmla="*/ 0 h 914702"/>
              <a:gd name="connsiteX7" fmla="*/ 1241165 w 3753948"/>
              <a:gd name="connsiteY7" fmla="*/ 0 h 914702"/>
              <a:gd name="connsiteX8" fmla="*/ 1241165 w 3753948"/>
              <a:gd name="connsiteY8" fmla="*/ 75590 h 914702"/>
              <a:gd name="connsiteX9" fmla="*/ 1306513 w 3753948"/>
              <a:gd name="connsiteY9" fmla="*/ 75590 h 914702"/>
              <a:gd name="connsiteX10" fmla="*/ 1306513 w 3753948"/>
              <a:gd name="connsiteY10" fmla="*/ 339308 h 914702"/>
              <a:gd name="connsiteX11" fmla="*/ 1543309 w 3753948"/>
              <a:gd name="connsiteY11" fmla="*/ 339308 h 914702"/>
              <a:gd name="connsiteX12" fmla="*/ 1543309 w 3753948"/>
              <a:gd name="connsiteY12" fmla="*/ 852885 h 914702"/>
              <a:gd name="connsiteX13" fmla="*/ 1703275 w 3753948"/>
              <a:gd name="connsiteY13" fmla="*/ 852885 h 914702"/>
              <a:gd name="connsiteX14" fmla="*/ 1703275 w 3753948"/>
              <a:gd name="connsiteY14" fmla="*/ 804658 h 914702"/>
              <a:gd name="connsiteX15" fmla="*/ 1716346 w 3753948"/>
              <a:gd name="connsiteY15" fmla="*/ 791587 h 914702"/>
              <a:gd name="connsiteX16" fmla="*/ 1719843 w 3753948"/>
              <a:gd name="connsiteY16" fmla="*/ 791587 h 914702"/>
              <a:gd name="connsiteX17" fmla="*/ 1719843 w 3753948"/>
              <a:gd name="connsiteY17" fmla="*/ 572544 h 914702"/>
              <a:gd name="connsiteX18" fmla="*/ 1779339 w 3753948"/>
              <a:gd name="connsiteY18" fmla="*/ 513048 h 914702"/>
              <a:gd name="connsiteX19" fmla="*/ 2205633 w 3753948"/>
              <a:gd name="connsiteY19" fmla="*/ 513048 h 914702"/>
              <a:gd name="connsiteX20" fmla="*/ 2265129 w 3753948"/>
              <a:gd name="connsiteY20" fmla="*/ 572544 h 914702"/>
              <a:gd name="connsiteX21" fmla="*/ 2265129 w 3753948"/>
              <a:gd name="connsiteY21" fmla="*/ 791587 h 914702"/>
              <a:gd name="connsiteX22" fmla="*/ 2272825 w 3753948"/>
              <a:gd name="connsiteY22" fmla="*/ 791587 h 914702"/>
              <a:gd name="connsiteX23" fmla="*/ 2285896 w 3753948"/>
              <a:gd name="connsiteY23" fmla="*/ 804658 h 914702"/>
              <a:gd name="connsiteX24" fmla="*/ 2285896 w 3753948"/>
              <a:gd name="connsiteY24" fmla="*/ 852885 h 914702"/>
              <a:gd name="connsiteX25" fmla="*/ 2545757 w 3753948"/>
              <a:gd name="connsiteY25" fmla="*/ 852885 h 914702"/>
              <a:gd name="connsiteX26" fmla="*/ 2545757 w 3753948"/>
              <a:gd name="connsiteY26" fmla="*/ 339307 h 914702"/>
              <a:gd name="connsiteX27" fmla="*/ 2677121 w 3753948"/>
              <a:gd name="connsiteY27" fmla="*/ 339307 h 914702"/>
              <a:gd name="connsiteX28" fmla="*/ 2677121 w 3753948"/>
              <a:gd name="connsiteY28" fmla="*/ 269045 h 914702"/>
              <a:gd name="connsiteX29" fmla="*/ 2848457 w 3753948"/>
              <a:gd name="connsiteY29" fmla="*/ 269045 h 914702"/>
              <a:gd name="connsiteX30" fmla="*/ 2848457 w 3753948"/>
              <a:gd name="connsiteY30" fmla="*/ 339307 h 914702"/>
              <a:gd name="connsiteX31" fmla="*/ 3292055 w 3753948"/>
              <a:gd name="connsiteY31" fmla="*/ 339307 h 914702"/>
              <a:gd name="connsiteX32" fmla="*/ 3292055 w 3753948"/>
              <a:gd name="connsiteY32" fmla="*/ 852885 h 914702"/>
              <a:gd name="connsiteX33" fmla="*/ 3753948 w 3753948"/>
              <a:gd name="connsiteY33" fmla="*/ 852885 h 914702"/>
              <a:gd name="connsiteX34" fmla="*/ 3753948 w 3753948"/>
              <a:gd name="connsiteY34" fmla="*/ 912382 h 914702"/>
              <a:gd name="connsiteX35" fmla="*/ 3292055 w 3753948"/>
              <a:gd name="connsiteY35" fmla="*/ 912382 h 914702"/>
              <a:gd name="connsiteX36" fmla="*/ 3292055 w 3753948"/>
              <a:gd name="connsiteY36" fmla="*/ 914702 h 914702"/>
              <a:gd name="connsiteX37" fmla="*/ 2545757 w 3753948"/>
              <a:gd name="connsiteY37" fmla="*/ 914702 h 914702"/>
              <a:gd name="connsiteX0" fmla="*/ 0 w 3753948"/>
              <a:gd name="connsiteY0" fmla="*/ 852885 h 914702"/>
              <a:gd name="connsiteX1" fmla="*/ 477836 w 3753948"/>
              <a:gd name="connsiteY1" fmla="*/ 852885 h 914702"/>
              <a:gd name="connsiteX2" fmla="*/ 477836 w 3753948"/>
              <a:gd name="connsiteY2" fmla="*/ 200588 h 914702"/>
              <a:gd name="connsiteX3" fmla="*/ 712105 w 3753948"/>
              <a:gd name="connsiteY3" fmla="*/ 200588 h 914702"/>
              <a:gd name="connsiteX4" fmla="*/ 712105 w 3753948"/>
              <a:gd name="connsiteY4" fmla="*/ 75590 h 914702"/>
              <a:gd name="connsiteX5" fmla="*/ 777452 w 3753948"/>
              <a:gd name="connsiteY5" fmla="*/ 75590 h 914702"/>
              <a:gd name="connsiteX6" fmla="*/ 777452 w 3753948"/>
              <a:gd name="connsiteY6" fmla="*/ 0 h 914702"/>
              <a:gd name="connsiteX7" fmla="*/ 1241165 w 3753948"/>
              <a:gd name="connsiteY7" fmla="*/ 0 h 914702"/>
              <a:gd name="connsiteX8" fmla="*/ 1241165 w 3753948"/>
              <a:gd name="connsiteY8" fmla="*/ 75590 h 914702"/>
              <a:gd name="connsiteX9" fmla="*/ 1306513 w 3753948"/>
              <a:gd name="connsiteY9" fmla="*/ 75590 h 914702"/>
              <a:gd name="connsiteX10" fmla="*/ 1306513 w 3753948"/>
              <a:gd name="connsiteY10" fmla="*/ 339308 h 914702"/>
              <a:gd name="connsiteX11" fmla="*/ 1543309 w 3753948"/>
              <a:gd name="connsiteY11" fmla="*/ 339308 h 914702"/>
              <a:gd name="connsiteX12" fmla="*/ 1543309 w 3753948"/>
              <a:gd name="connsiteY12" fmla="*/ 852885 h 914702"/>
              <a:gd name="connsiteX13" fmla="*/ 1703275 w 3753948"/>
              <a:gd name="connsiteY13" fmla="*/ 852885 h 914702"/>
              <a:gd name="connsiteX14" fmla="*/ 1703275 w 3753948"/>
              <a:gd name="connsiteY14" fmla="*/ 804658 h 914702"/>
              <a:gd name="connsiteX15" fmla="*/ 1716346 w 3753948"/>
              <a:gd name="connsiteY15" fmla="*/ 791587 h 914702"/>
              <a:gd name="connsiteX16" fmla="*/ 1719843 w 3753948"/>
              <a:gd name="connsiteY16" fmla="*/ 791587 h 914702"/>
              <a:gd name="connsiteX17" fmla="*/ 1719843 w 3753948"/>
              <a:gd name="connsiteY17" fmla="*/ 572544 h 914702"/>
              <a:gd name="connsiteX18" fmla="*/ 1779339 w 3753948"/>
              <a:gd name="connsiteY18" fmla="*/ 513048 h 914702"/>
              <a:gd name="connsiteX19" fmla="*/ 2205633 w 3753948"/>
              <a:gd name="connsiteY19" fmla="*/ 513048 h 914702"/>
              <a:gd name="connsiteX20" fmla="*/ 2265129 w 3753948"/>
              <a:gd name="connsiteY20" fmla="*/ 572544 h 914702"/>
              <a:gd name="connsiteX21" fmla="*/ 2265129 w 3753948"/>
              <a:gd name="connsiteY21" fmla="*/ 791587 h 914702"/>
              <a:gd name="connsiteX22" fmla="*/ 2272825 w 3753948"/>
              <a:gd name="connsiteY22" fmla="*/ 791587 h 914702"/>
              <a:gd name="connsiteX23" fmla="*/ 2285896 w 3753948"/>
              <a:gd name="connsiteY23" fmla="*/ 804658 h 914702"/>
              <a:gd name="connsiteX24" fmla="*/ 2285896 w 3753948"/>
              <a:gd name="connsiteY24" fmla="*/ 852885 h 914702"/>
              <a:gd name="connsiteX25" fmla="*/ 2545757 w 3753948"/>
              <a:gd name="connsiteY25" fmla="*/ 852885 h 914702"/>
              <a:gd name="connsiteX26" fmla="*/ 2545757 w 3753948"/>
              <a:gd name="connsiteY26" fmla="*/ 339307 h 914702"/>
              <a:gd name="connsiteX27" fmla="*/ 2677121 w 3753948"/>
              <a:gd name="connsiteY27" fmla="*/ 339307 h 914702"/>
              <a:gd name="connsiteX28" fmla="*/ 2677121 w 3753948"/>
              <a:gd name="connsiteY28" fmla="*/ 269045 h 914702"/>
              <a:gd name="connsiteX29" fmla="*/ 2848457 w 3753948"/>
              <a:gd name="connsiteY29" fmla="*/ 269045 h 914702"/>
              <a:gd name="connsiteX30" fmla="*/ 2848457 w 3753948"/>
              <a:gd name="connsiteY30" fmla="*/ 339307 h 914702"/>
              <a:gd name="connsiteX31" fmla="*/ 3292055 w 3753948"/>
              <a:gd name="connsiteY31" fmla="*/ 339307 h 914702"/>
              <a:gd name="connsiteX32" fmla="*/ 3292055 w 3753948"/>
              <a:gd name="connsiteY32" fmla="*/ 852885 h 914702"/>
              <a:gd name="connsiteX33" fmla="*/ 3753948 w 3753948"/>
              <a:gd name="connsiteY33" fmla="*/ 852885 h 914702"/>
              <a:gd name="connsiteX34" fmla="*/ 3753948 w 3753948"/>
              <a:gd name="connsiteY34" fmla="*/ 912382 h 914702"/>
              <a:gd name="connsiteX35" fmla="*/ 3292055 w 3753948"/>
              <a:gd name="connsiteY35" fmla="*/ 912382 h 914702"/>
              <a:gd name="connsiteX36" fmla="*/ 3292055 w 3753948"/>
              <a:gd name="connsiteY36" fmla="*/ 914702 h 914702"/>
              <a:gd name="connsiteX0" fmla="*/ 0 w 3753948"/>
              <a:gd name="connsiteY0" fmla="*/ 852885 h 912382"/>
              <a:gd name="connsiteX1" fmla="*/ 477836 w 3753948"/>
              <a:gd name="connsiteY1" fmla="*/ 852885 h 912382"/>
              <a:gd name="connsiteX2" fmla="*/ 477836 w 3753948"/>
              <a:gd name="connsiteY2" fmla="*/ 200588 h 912382"/>
              <a:gd name="connsiteX3" fmla="*/ 712105 w 3753948"/>
              <a:gd name="connsiteY3" fmla="*/ 200588 h 912382"/>
              <a:gd name="connsiteX4" fmla="*/ 712105 w 3753948"/>
              <a:gd name="connsiteY4" fmla="*/ 75590 h 912382"/>
              <a:gd name="connsiteX5" fmla="*/ 777452 w 3753948"/>
              <a:gd name="connsiteY5" fmla="*/ 75590 h 912382"/>
              <a:gd name="connsiteX6" fmla="*/ 777452 w 3753948"/>
              <a:gd name="connsiteY6" fmla="*/ 0 h 912382"/>
              <a:gd name="connsiteX7" fmla="*/ 1241165 w 3753948"/>
              <a:gd name="connsiteY7" fmla="*/ 0 h 912382"/>
              <a:gd name="connsiteX8" fmla="*/ 1241165 w 3753948"/>
              <a:gd name="connsiteY8" fmla="*/ 75590 h 912382"/>
              <a:gd name="connsiteX9" fmla="*/ 1306513 w 3753948"/>
              <a:gd name="connsiteY9" fmla="*/ 75590 h 912382"/>
              <a:gd name="connsiteX10" fmla="*/ 1306513 w 3753948"/>
              <a:gd name="connsiteY10" fmla="*/ 339308 h 912382"/>
              <a:gd name="connsiteX11" fmla="*/ 1543309 w 3753948"/>
              <a:gd name="connsiteY11" fmla="*/ 339308 h 912382"/>
              <a:gd name="connsiteX12" fmla="*/ 1543309 w 3753948"/>
              <a:gd name="connsiteY12" fmla="*/ 852885 h 912382"/>
              <a:gd name="connsiteX13" fmla="*/ 1703275 w 3753948"/>
              <a:gd name="connsiteY13" fmla="*/ 852885 h 912382"/>
              <a:gd name="connsiteX14" fmla="*/ 1703275 w 3753948"/>
              <a:gd name="connsiteY14" fmla="*/ 804658 h 912382"/>
              <a:gd name="connsiteX15" fmla="*/ 1716346 w 3753948"/>
              <a:gd name="connsiteY15" fmla="*/ 791587 h 912382"/>
              <a:gd name="connsiteX16" fmla="*/ 1719843 w 3753948"/>
              <a:gd name="connsiteY16" fmla="*/ 791587 h 912382"/>
              <a:gd name="connsiteX17" fmla="*/ 1719843 w 3753948"/>
              <a:gd name="connsiteY17" fmla="*/ 572544 h 912382"/>
              <a:gd name="connsiteX18" fmla="*/ 1779339 w 3753948"/>
              <a:gd name="connsiteY18" fmla="*/ 513048 h 912382"/>
              <a:gd name="connsiteX19" fmla="*/ 2205633 w 3753948"/>
              <a:gd name="connsiteY19" fmla="*/ 513048 h 912382"/>
              <a:gd name="connsiteX20" fmla="*/ 2265129 w 3753948"/>
              <a:gd name="connsiteY20" fmla="*/ 572544 h 912382"/>
              <a:gd name="connsiteX21" fmla="*/ 2265129 w 3753948"/>
              <a:gd name="connsiteY21" fmla="*/ 791587 h 912382"/>
              <a:gd name="connsiteX22" fmla="*/ 2272825 w 3753948"/>
              <a:gd name="connsiteY22" fmla="*/ 791587 h 912382"/>
              <a:gd name="connsiteX23" fmla="*/ 2285896 w 3753948"/>
              <a:gd name="connsiteY23" fmla="*/ 804658 h 912382"/>
              <a:gd name="connsiteX24" fmla="*/ 2285896 w 3753948"/>
              <a:gd name="connsiteY24" fmla="*/ 852885 h 912382"/>
              <a:gd name="connsiteX25" fmla="*/ 2545757 w 3753948"/>
              <a:gd name="connsiteY25" fmla="*/ 852885 h 912382"/>
              <a:gd name="connsiteX26" fmla="*/ 2545757 w 3753948"/>
              <a:gd name="connsiteY26" fmla="*/ 339307 h 912382"/>
              <a:gd name="connsiteX27" fmla="*/ 2677121 w 3753948"/>
              <a:gd name="connsiteY27" fmla="*/ 339307 h 912382"/>
              <a:gd name="connsiteX28" fmla="*/ 2677121 w 3753948"/>
              <a:gd name="connsiteY28" fmla="*/ 269045 h 912382"/>
              <a:gd name="connsiteX29" fmla="*/ 2848457 w 3753948"/>
              <a:gd name="connsiteY29" fmla="*/ 269045 h 912382"/>
              <a:gd name="connsiteX30" fmla="*/ 2848457 w 3753948"/>
              <a:gd name="connsiteY30" fmla="*/ 339307 h 912382"/>
              <a:gd name="connsiteX31" fmla="*/ 3292055 w 3753948"/>
              <a:gd name="connsiteY31" fmla="*/ 339307 h 912382"/>
              <a:gd name="connsiteX32" fmla="*/ 3292055 w 3753948"/>
              <a:gd name="connsiteY32" fmla="*/ 852885 h 912382"/>
              <a:gd name="connsiteX33" fmla="*/ 3753948 w 3753948"/>
              <a:gd name="connsiteY33" fmla="*/ 852885 h 912382"/>
              <a:gd name="connsiteX34" fmla="*/ 3753948 w 3753948"/>
              <a:gd name="connsiteY34" fmla="*/ 912382 h 912382"/>
              <a:gd name="connsiteX35" fmla="*/ 3292055 w 3753948"/>
              <a:gd name="connsiteY35" fmla="*/ 912382 h 912382"/>
              <a:gd name="connsiteX0" fmla="*/ 0 w 3753948"/>
              <a:gd name="connsiteY0" fmla="*/ 852885 h 912382"/>
              <a:gd name="connsiteX1" fmla="*/ 477836 w 3753948"/>
              <a:gd name="connsiteY1" fmla="*/ 852885 h 912382"/>
              <a:gd name="connsiteX2" fmla="*/ 477836 w 3753948"/>
              <a:gd name="connsiteY2" fmla="*/ 200588 h 912382"/>
              <a:gd name="connsiteX3" fmla="*/ 712105 w 3753948"/>
              <a:gd name="connsiteY3" fmla="*/ 200588 h 912382"/>
              <a:gd name="connsiteX4" fmla="*/ 712105 w 3753948"/>
              <a:gd name="connsiteY4" fmla="*/ 75590 h 912382"/>
              <a:gd name="connsiteX5" fmla="*/ 777452 w 3753948"/>
              <a:gd name="connsiteY5" fmla="*/ 75590 h 912382"/>
              <a:gd name="connsiteX6" fmla="*/ 777452 w 3753948"/>
              <a:gd name="connsiteY6" fmla="*/ 0 h 912382"/>
              <a:gd name="connsiteX7" fmla="*/ 1241165 w 3753948"/>
              <a:gd name="connsiteY7" fmla="*/ 0 h 912382"/>
              <a:gd name="connsiteX8" fmla="*/ 1241165 w 3753948"/>
              <a:gd name="connsiteY8" fmla="*/ 75590 h 912382"/>
              <a:gd name="connsiteX9" fmla="*/ 1306513 w 3753948"/>
              <a:gd name="connsiteY9" fmla="*/ 75590 h 912382"/>
              <a:gd name="connsiteX10" fmla="*/ 1306513 w 3753948"/>
              <a:gd name="connsiteY10" fmla="*/ 339308 h 912382"/>
              <a:gd name="connsiteX11" fmla="*/ 1543309 w 3753948"/>
              <a:gd name="connsiteY11" fmla="*/ 339308 h 912382"/>
              <a:gd name="connsiteX12" fmla="*/ 1543309 w 3753948"/>
              <a:gd name="connsiteY12" fmla="*/ 852885 h 912382"/>
              <a:gd name="connsiteX13" fmla="*/ 1703275 w 3753948"/>
              <a:gd name="connsiteY13" fmla="*/ 852885 h 912382"/>
              <a:gd name="connsiteX14" fmla="*/ 1703275 w 3753948"/>
              <a:gd name="connsiteY14" fmla="*/ 804658 h 912382"/>
              <a:gd name="connsiteX15" fmla="*/ 1716346 w 3753948"/>
              <a:gd name="connsiteY15" fmla="*/ 791587 h 912382"/>
              <a:gd name="connsiteX16" fmla="*/ 1719843 w 3753948"/>
              <a:gd name="connsiteY16" fmla="*/ 791587 h 912382"/>
              <a:gd name="connsiteX17" fmla="*/ 1719843 w 3753948"/>
              <a:gd name="connsiteY17" fmla="*/ 572544 h 912382"/>
              <a:gd name="connsiteX18" fmla="*/ 1779339 w 3753948"/>
              <a:gd name="connsiteY18" fmla="*/ 513048 h 912382"/>
              <a:gd name="connsiteX19" fmla="*/ 2205633 w 3753948"/>
              <a:gd name="connsiteY19" fmla="*/ 513048 h 912382"/>
              <a:gd name="connsiteX20" fmla="*/ 2265129 w 3753948"/>
              <a:gd name="connsiteY20" fmla="*/ 572544 h 912382"/>
              <a:gd name="connsiteX21" fmla="*/ 2265129 w 3753948"/>
              <a:gd name="connsiteY21" fmla="*/ 791587 h 912382"/>
              <a:gd name="connsiteX22" fmla="*/ 2272825 w 3753948"/>
              <a:gd name="connsiteY22" fmla="*/ 791587 h 912382"/>
              <a:gd name="connsiteX23" fmla="*/ 2285896 w 3753948"/>
              <a:gd name="connsiteY23" fmla="*/ 804658 h 912382"/>
              <a:gd name="connsiteX24" fmla="*/ 2285896 w 3753948"/>
              <a:gd name="connsiteY24" fmla="*/ 852885 h 912382"/>
              <a:gd name="connsiteX25" fmla="*/ 2545757 w 3753948"/>
              <a:gd name="connsiteY25" fmla="*/ 852885 h 912382"/>
              <a:gd name="connsiteX26" fmla="*/ 2545757 w 3753948"/>
              <a:gd name="connsiteY26" fmla="*/ 339307 h 912382"/>
              <a:gd name="connsiteX27" fmla="*/ 2677121 w 3753948"/>
              <a:gd name="connsiteY27" fmla="*/ 339307 h 912382"/>
              <a:gd name="connsiteX28" fmla="*/ 2677121 w 3753948"/>
              <a:gd name="connsiteY28" fmla="*/ 269045 h 912382"/>
              <a:gd name="connsiteX29" fmla="*/ 2848457 w 3753948"/>
              <a:gd name="connsiteY29" fmla="*/ 269045 h 912382"/>
              <a:gd name="connsiteX30" fmla="*/ 2848457 w 3753948"/>
              <a:gd name="connsiteY30" fmla="*/ 339307 h 912382"/>
              <a:gd name="connsiteX31" fmla="*/ 3292055 w 3753948"/>
              <a:gd name="connsiteY31" fmla="*/ 339307 h 912382"/>
              <a:gd name="connsiteX32" fmla="*/ 3292055 w 3753948"/>
              <a:gd name="connsiteY32" fmla="*/ 852885 h 912382"/>
              <a:gd name="connsiteX33" fmla="*/ 3753948 w 3753948"/>
              <a:gd name="connsiteY33" fmla="*/ 852885 h 912382"/>
              <a:gd name="connsiteX34" fmla="*/ 3753948 w 3753948"/>
              <a:gd name="connsiteY34" fmla="*/ 912382 h 912382"/>
              <a:gd name="connsiteX0" fmla="*/ 0 w 3753948"/>
              <a:gd name="connsiteY0" fmla="*/ 852885 h 852885"/>
              <a:gd name="connsiteX1" fmla="*/ 477836 w 3753948"/>
              <a:gd name="connsiteY1" fmla="*/ 852885 h 852885"/>
              <a:gd name="connsiteX2" fmla="*/ 477836 w 3753948"/>
              <a:gd name="connsiteY2" fmla="*/ 200588 h 852885"/>
              <a:gd name="connsiteX3" fmla="*/ 712105 w 3753948"/>
              <a:gd name="connsiteY3" fmla="*/ 200588 h 852885"/>
              <a:gd name="connsiteX4" fmla="*/ 712105 w 3753948"/>
              <a:gd name="connsiteY4" fmla="*/ 75590 h 852885"/>
              <a:gd name="connsiteX5" fmla="*/ 777452 w 3753948"/>
              <a:gd name="connsiteY5" fmla="*/ 75590 h 852885"/>
              <a:gd name="connsiteX6" fmla="*/ 777452 w 3753948"/>
              <a:gd name="connsiteY6" fmla="*/ 0 h 852885"/>
              <a:gd name="connsiteX7" fmla="*/ 1241165 w 3753948"/>
              <a:gd name="connsiteY7" fmla="*/ 0 h 852885"/>
              <a:gd name="connsiteX8" fmla="*/ 1241165 w 3753948"/>
              <a:gd name="connsiteY8" fmla="*/ 75590 h 852885"/>
              <a:gd name="connsiteX9" fmla="*/ 1306513 w 3753948"/>
              <a:gd name="connsiteY9" fmla="*/ 75590 h 852885"/>
              <a:gd name="connsiteX10" fmla="*/ 1306513 w 3753948"/>
              <a:gd name="connsiteY10" fmla="*/ 339308 h 852885"/>
              <a:gd name="connsiteX11" fmla="*/ 1543309 w 3753948"/>
              <a:gd name="connsiteY11" fmla="*/ 339308 h 852885"/>
              <a:gd name="connsiteX12" fmla="*/ 1543309 w 3753948"/>
              <a:gd name="connsiteY12" fmla="*/ 852885 h 852885"/>
              <a:gd name="connsiteX13" fmla="*/ 1703275 w 3753948"/>
              <a:gd name="connsiteY13" fmla="*/ 852885 h 852885"/>
              <a:gd name="connsiteX14" fmla="*/ 1703275 w 3753948"/>
              <a:gd name="connsiteY14" fmla="*/ 804658 h 852885"/>
              <a:gd name="connsiteX15" fmla="*/ 1716346 w 3753948"/>
              <a:gd name="connsiteY15" fmla="*/ 791587 h 852885"/>
              <a:gd name="connsiteX16" fmla="*/ 1719843 w 3753948"/>
              <a:gd name="connsiteY16" fmla="*/ 791587 h 852885"/>
              <a:gd name="connsiteX17" fmla="*/ 1719843 w 3753948"/>
              <a:gd name="connsiteY17" fmla="*/ 572544 h 852885"/>
              <a:gd name="connsiteX18" fmla="*/ 1779339 w 3753948"/>
              <a:gd name="connsiteY18" fmla="*/ 513048 h 852885"/>
              <a:gd name="connsiteX19" fmla="*/ 2205633 w 3753948"/>
              <a:gd name="connsiteY19" fmla="*/ 513048 h 852885"/>
              <a:gd name="connsiteX20" fmla="*/ 2265129 w 3753948"/>
              <a:gd name="connsiteY20" fmla="*/ 572544 h 852885"/>
              <a:gd name="connsiteX21" fmla="*/ 2265129 w 3753948"/>
              <a:gd name="connsiteY21" fmla="*/ 791587 h 852885"/>
              <a:gd name="connsiteX22" fmla="*/ 2272825 w 3753948"/>
              <a:gd name="connsiteY22" fmla="*/ 791587 h 852885"/>
              <a:gd name="connsiteX23" fmla="*/ 2285896 w 3753948"/>
              <a:gd name="connsiteY23" fmla="*/ 804658 h 852885"/>
              <a:gd name="connsiteX24" fmla="*/ 2285896 w 3753948"/>
              <a:gd name="connsiteY24" fmla="*/ 852885 h 852885"/>
              <a:gd name="connsiteX25" fmla="*/ 2545757 w 3753948"/>
              <a:gd name="connsiteY25" fmla="*/ 852885 h 852885"/>
              <a:gd name="connsiteX26" fmla="*/ 2545757 w 3753948"/>
              <a:gd name="connsiteY26" fmla="*/ 339307 h 852885"/>
              <a:gd name="connsiteX27" fmla="*/ 2677121 w 3753948"/>
              <a:gd name="connsiteY27" fmla="*/ 339307 h 852885"/>
              <a:gd name="connsiteX28" fmla="*/ 2677121 w 3753948"/>
              <a:gd name="connsiteY28" fmla="*/ 269045 h 852885"/>
              <a:gd name="connsiteX29" fmla="*/ 2848457 w 3753948"/>
              <a:gd name="connsiteY29" fmla="*/ 269045 h 852885"/>
              <a:gd name="connsiteX30" fmla="*/ 2848457 w 3753948"/>
              <a:gd name="connsiteY30" fmla="*/ 339307 h 852885"/>
              <a:gd name="connsiteX31" fmla="*/ 3292055 w 3753948"/>
              <a:gd name="connsiteY31" fmla="*/ 339307 h 852885"/>
              <a:gd name="connsiteX32" fmla="*/ 3292055 w 3753948"/>
              <a:gd name="connsiteY32" fmla="*/ 852885 h 852885"/>
              <a:gd name="connsiteX33" fmla="*/ 3753948 w 3753948"/>
              <a:gd name="connsiteY33" fmla="*/ 852885 h 852885"/>
              <a:gd name="connsiteX0" fmla="*/ 0 w 3753948"/>
              <a:gd name="connsiteY0" fmla="*/ 852885 h 852885"/>
              <a:gd name="connsiteX1" fmla="*/ 477836 w 3753948"/>
              <a:gd name="connsiteY1" fmla="*/ 852885 h 852885"/>
              <a:gd name="connsiteX2" fmla="*/ 477836 w 3753948"/>
              <a:gd name="connsiteY2" fmla="*/ 200588 h 852885"/>
              <a:gd name="connsiteX3" fmla="*/ 712105 w 3753948"/>
              <a:gd name="connsiteY3" fmla="*/ 200588 h 852885"/>
              <a:gd name="connsiteX4" fmla="*/ 712105 w 3753948"/>
              <a:gd name="connsiteY4" fmla="*/ 75590 h 852885"/>
              <a:gd name="connsiteX5" fmla="*/ 777452 w 3753948"/>
              <a:gd name="connsiteY5" fmla="*/ 75590 h 852885"/>
              <a:gd name="connsiteX6" fmla="*/ 777452 w 3753948"/>
              <a:gd name="connsiteY6" fmla="*/ 0 h 852885"/>
              <a:gd name="connsiteX7" fmla="*/ 1241165 w 3753948"/>
              <a:gd name="connsiteY7" fmla="*/ 0 h 852885"/>
              <a:gd name="connsiteX8" fmla="*/ 1241165 w 3753948"/>
              <a:gd name="connsiteY8" fmla="*/ 75590 h 852885"/>
              <a:gd name="connsiteX9" fmla="*/ 1306513 w 3753948"/>
              <a:gd name="connsiteY9" fmla="*/ 75590 h 852885"/>
              <a:gd name="connsiteX10" fmla="*/ 1306513 w 3753948"/>
              <a:gd name="connsiteY10" fmla="*/ 339308 h 852885"/>
              <a:gd name="connsiteX11" fmla="*/ 1543309 w 3753948"/>
              <a:gd name="connsiteY11" fmla="*/ 339308 h 852885"/>
              <a:gd name="connsiteX12" fmla="*/ 1543309 w 3753948"/>
              <a:gd name="connsiteY12" fmla="*/ 852885 h 852885"/>
              <a:gd name="connsiteX13" fmla="*/ 1703275 w 3753948"/>
              <a:gd name="connsiteY13" fmla="*/ 852885 h 852885"/>
              <a:gd name="connsiteX14" fmla="*/ 1703275 w 3753948"/>
              <a:gd name="connsiteY14" fmla="*/ 804658 h 852885"/>
              <a:gd name="connsiteX15" fmla="*/ 1716346 w 3753948"/>
              <a:gd name="connsiteY15" fmla="*/ 791587 h 852885"/>
              <a:gd name="connsiteX16" fmla="*/ 1719843 w 3753948"/>
              <a:gd name="connsiteY16" fmla="*/ 791587 h 852885"/>
              <a:gd name="connsiteX17" fmla="*/ 1719843 w 3753948"/>
              <a:gd name="connsiteY17" fmla="*/ 572544 h 852885"/>
              <a:gd name="connsiteX18" fmla="*/ 1779339 w 3753948"/>
              <a:gd name="connsiteY18" fmla="*/ 513048 h 852885"/>
              <a:gd name="connsiteX19" fmla="*/ 2205633 w 3753948"/>
              <a:gd name="connsiteY19" fmla="*/ 513048 h 852885"/>
              <a:gd name="connsiteX20" fmla="*/ 2265129 w 3753948"/>
              <a:gd name="connsiteY20" fmla="*/ 572544 h 852885"/>
              <a:gd name="connsiteX21" fmla="*/ 2265129 w 3753948"/>
              <a:gd name="connsiteY21" fmla="*/ 791587 h 852885"/>
              <a:gd name="connsiteX22" fmla="*/ 2272825 w 3753948"/>
              <a:gd name="connsiteY22" fmla="*/ 791587 h 852885"/>
              <a:gd name="connsiteX23" fmla="*/ 2285896 w 3753948"/>
              <a:gd name="connsiteY23" fmla="*/ 804658 h 852885"/>
              <a:gd name="connsiteX24" fmla="*/ 2285896 w 3753948"/>
              <a:gd name="connsiteY24" fmla="*/ 852885 h 852885"/>
              <a:gd name="connsiteX25" fmla="*/ 2545757 w 3753948"/>
              <a:gd name="connsiteY25" fmla="*/ 852885 h 852885"/>
              <a:gd name="connsiteX26" fmla="*/ 2545757 w 3753948"/>
              <a:gd name="connsiteY26" fmla="*/ 339307 h 852885"/>
              <a:gd name="connsiteX27" fmla="*/ 2677121 w 3753948"/>
              <a:gd name="connsiteY27" fmla="*/ 339307 h 852885"/>
              <a:gd name="connsiteX28" fmla="*/ 2677121 w 3753948"/>
              <a:gd name="connsiteY28" fmla="*/ 269045 h 852885"/>
              <a:gd name="connsiteX29" fmla="*/ 2848457 w 3753948"/>
              <a:gd name="connsiteY29" fmla="*/ 269045 h 852885"/>
              <a:gd name="connsiteX30" fmla="*/ 2848457 w 3753948"/>
              <a:gd name="connsiteY30" fmla="*/ 339307 h 852885"/>
              <a:gd name="connsiteX31" fmla="*/ 3292055 w 3753948"/>
              <a:gd name="connsiteY31" fmla="*/ 339307 h 852885"/>
              <a:gd name="connsiteX32" fmla="*/ 3292055 w 3753948"/>
              <a:gd name="connsiteY32" fmla="*/ 852885 h 852885"/>
              <a:gd name="connsiteX33" fmla="*/ 3501366 w 3753948"/>
              <a:gd name="connsiteY33" fmla="*/ 847666 h 852885"/>
              <a:gd name="connsiteX34" fmla="*/ 3753948 w 3753948"/>
              <a:gd name="connsiteY34" fmla="*/ 852885 h 852885"/>
              <a:gd name="connsiteX0" fmla="*/ 0 w 3753948"/>
              <a:gd name="connsiteY0" fmla="*/ 852885 h 852885"/>
              <a:gd name="connsiteX1" fmla="*/ 477836 w 3753948"/>
              <a:gd name="connsiteY1" fmla="*/ 852885 h 852885"/>
              <a:gd name="connsiteX2" fmla="*/ 477836 w 3753948"/>
              <a:gd name="connsiteY2" fmla="*/ 200588 h 852885"/>
              <a:gd name="connsiteX3" fmla="*/ 712105 w 3753948"/>
              <a:gd name="connsiteY3" fmla="*/ 200588 h 852885"/>
              <a:gd name="connsiteX4" fmla="*/ 712105 w 3753948"/>
              <a:gd name="connsiteY4" fmla="*/ 75590 h 852885"/>
              <a:gd name="connsiteX5" fmla="*/ 777452 w 3753948"/>
              <a:gd name="connsiteY5" fmla="*/ 75590 h 852885"/>
              <a:gd name="connsiteX6" fmla="*/ 777452 w 3753948"/>
              <a:gd name="connsiteY6" fmla="*/ 0 h 852885"/>
              <a:gd name="connsiteX7" fmla="*/ 1241165 w 3753948"/>
              <a:gd name="connsiteY7" fmla="*/ 0 h 852885"/>
              <a:gd name="connsiteX8" fmla="*/ 1241165 w 3753948"/>
              <a:gd name="connsiteY8" fmla="*/ 75590 h 852885"/>
              <a:gd name="connsiteX9" fmla="*/ 1306513 w 3753948"/>
              <a:gd name="connsiteY9" fmla="*/ 75590 h 852885"/>
              <a:gd name="connsiteX10" fmla="*/ 1306513 w 3753948"/>
              <a:gd name="connsiteY10" fmla="*/ 339308 h 852885"/>
              <a:gd name="connsiteX11" fmla="*/ 1543309 w 3753948"/>
              <a:gd name="connsiteY11" fmla="*/ 339308 h 852885"/>
              <a:gd name="connsiteX12" fmla="*/ 1543309 w 3753948"/>
              <a:gd name="connsiteY12" fmla="*/ 852885 h 852885"/>
              <a:gd name="connsiteX13" fmla="*/ 1703275 w 3753948"/>
              <a:gd name="connsiteY13" fmla="*/ 852885 h 852885"/>
              <a:gd name="connsiteX14" fmla="*/ 1703275 w 3753948"/>
              <a:gd name="connsiteY14" fmla="*/ 804658 h 852885"/>
              <a:gd name="connsiteX15" fmla="*/ 1716346 w 3753948"/>
              <a:gd name="connsiteY15" fmla="*/ 791587 h 852885"/>
              <a:gd name="connsiteX16" fmla="*/ 1719843 w 3753948"/>
              <a:gd name="connsiteY16" fmla="*/ 791587 h 852885"/>
              <a:gd name="connsiteX17" fmla="*/ 1719843 w 3753948"/>
              <a:gd name="connsiteY17" fmla="*/ 572544 h 852885"/>
              <a:gd name="connsiteX18" fmla="*/ 1779339 w 3753948"/>
              <a:gd name="connsiteY18" fmla="*/ 513048 h 852885"/>
              <a:gd name="connsiteX19" fmla="*/ 2205633 w 3753948"/>
              <a:gd name="connsiteY19" fmla="*/ 513048 h 852885"/>
              <a:gd name="connsiteX20" fmla="*/ 2265129 w 3753948"/>
              <a:gd name="connsiteY20" fmla="*/ 572544 h 852885"/>
              <a:gd name="connsiteX21" fmla="*/ 2265129 w 3753948"/>
              <a:gd name="connsiteY21" fmla="*/ 791587 h 852885"/>
              <a:gd name="connsiteX22" fmla="*/ 2272825 w 3753948"/>
              <a:gd name="connsiteY22" fmla="*/ 791587 h 852885"/>
              <a:gd name="connsiteX23" fmla="*/ 2285896 w 3753948"/>
              <a:gd name="connsiteY23" fmla="*/ 804658 h 852885"/>
              <a:gd name="connsiteX24" fmla="*/ 2285896 w 3753948"/>
              <a:gd name="connsiteY24" fmla="*/ 852885 h 852885"/>
              <a:gd name="connsiteX25" fmla="*/ 2545757 w 3753948"/>
              <a:gd name="connsiteY25" fmla="*/ 852885 h 852885"/>
              <a:gd name="connsiteX26" fmla="*/ 2545757 w 3753948"/>
              <a:gd name="connsiteY26" fmla="*/ 339307 h 852885"/>
              <a:gd name="connsiteX27" fmla="*/ 2677121 w 3753948"/>
              <a:gd name="connsiteY27" fmla="*/ 339307 h 852885"/>
              <a:gd name="connsiteX28" fmla="*/ 2677121 w 3753948"/>
              <a:gd name="connsiteY28" fmla="*/ 269045 h 852885"/>
              <a:gd name="connsiteX29" fmla="*/ 2848457 w 3753948"/>
              <a:gd name="connsiteY29" fmla="*/ 269045 h 852885"/>
              <a:gd name="connsiteX30" fmla="*/ 2848457 w 3753948"/>
              <a:gd name="connsiteY30" fmla="*/ 339307 h 852885"/>
              <a:gd name="connsiteX31" fmla="*/ 3292055 w 3753948"/>
              <a:gd name="connsiteY31" fmla="*/ 339307 h 852885"/>
              <a:gd name="connsiteX32" fmla="*/ 3292055 w 3753948"/>
              <a:gd name="connsiteY32" fmla="*/ 852885 h 852885"/>
              <a:gd name="connsiteX33" fmla="*/ 3501366 w 3753948"/>
              <a:gd name="connsiteY33" fmla="*/ 847666 h 852885"/>
              <a:gd name="connsiteX34" fmla="*/ 3753948 w 3753948"/>
              <a:gd name="connsiteY34" fmla="*/ 852885 h 852885"/>
              <a:gd name="connsiteX0" fmla="*/ 0 w 3501366"/>
              <a:gd name="connsiteY0" fmla="*/ 852885 h 852885"/>
              <a:gd name="connsiteX1" fmla="*/ 477836 w 3501366"/>
              <a:gd name="connsiteY1" fmla="*/ 852885 h 852885"/>
              <a:gd name="connsiteX2" fmla="*/ 477836 w 3501366"/>
              <a:gd name="connsiteY2" fmla="*/ 200588 h 852885"/>
              <a:gd name="connsiteX3" fmla="*/ 712105 w 3501366"/>
              <a:gd name="connsiteY3" fmla="*/ 200588 h 852885"/>
              <a:gd name="connsiteX4" fmla="*/ 712105 w 3501366"/>
              <a:gd name="connsiteY4" fmla="*/ 75590 h 852885"/>
              <a:gd name="connsiteX5" fmla="*/ 777452 w 3501366"/>
              <a:gd name="connsiteY5" fmla="*/ 75590 h 852885"/>
              <a:gd name="connsiteX6" fmla="*/ 777452 w 3501366"/>
              <a:gd name="connsiteY6" fmla="*/ 0 h 852885"/>
              <a:gd name="connsiteX7" fmla="*/ 1241165 w 3501366"/>
              <a:gd name="connsiteY7" fmla="*/ 0 h 852885"/>
              <a:gd name="connsiteX8" fmla="*/ 1241165 w 3501366"/>
              <a:gd name="connsiteY8" fmla="*/ 75590 h 852885"/>
              <a:gd name="connsiteX9" fmla="*/ 1306513 w 3501366"/>
              <a:gd name="connsiteY9" fmla="*/ 75590 h 852885"/>
              <a:gd name="connsiteX10" fmla="*/ 1306513 w 3501366"/>
              <a:gd name="connsiteY10" fmla="*/ 339308 h 852885"/>
              <a:gd name="connsiteX11" fmla="*/ 1543309 w 3501366"/>
              <a:gd name="connsiteY11" fmla="*/ 339308 h 852885"/>
              <a:gd name="connsiteX12" fmla="*/ 1543309 w 3501366"/>
              <a:gd name="connsiteY12" fmla="*/ 852885 h 852885"/>
              <a:gd name="connsiteX13" fmla="*/ 1703275 w 3501366"/>
              <a:gd name="connsiteY13" fmla="*/ 852885 h 852885"/>
              <a:gd name="connsiteX14" fmla="*/ 1703275 w 3501366"/>
              <a:gd name="connsiteY14" fmla="*/ 804658 h 852885"/>
              <a:gd name="connsiteX15" fmla="*/ 1716346 w 3501366"/>
              <a:gd name="connsiteY15" fmla="*/ 791587 h 852885"/>
              <a:gd name="connsiteX16" fmla="*/ 1719843 w 3501366"/>
              <a:gd name="connsiteY16" fmla="*/ 791587 h 852885"/>
              <a:gd name="connsiteX17" fmla="*/ 1719843 w 3501366"/>
              <a:gd name="connsiteY17" fmla="*/ 572544 h 852885"/>
              <a:gd name="connsiteX18" fmla="*/ 1779339 w 3501366"/>
              <a:gd name="connsiteY18" fmla="*/ 513048 h 852885"/>
              <a:gd name="connsiteX19" fmla="*/ 2205633 w 3501366"/>
              <a:gd name="connsiteY19" fmla="*/ 513048 h 852885"/>
              <a:gd name="connsiteX20" fmla="*/ 2265129 w 3501366"/>
              <a:gd name="connsiteY20" fmla="*/ 572544 h 852885"/>
              <a:gd name="connsiteX21" fmla="*/ 2265129 w 3501366"/>
              <a:gd name="connsiteY21" fmla="*/ 791587 h 852885"/>
              <a:gd name="connsiteX22" fmla="*/ 2272825 w 3501366"/>
              <a:gd name="connsiteY22" fmla="*/ 791587 h 852885"/>
              <a:gd name="connsiteX23" fmla="*/ 2285896 w 3501366"/>
              <a:gd name="connsiteY23" fmla="*/ 804658 h 852885"/>
              <a:gd name="connsiteX24" fmla="*/ 2285896 w 3501366"/>
              <a:gd name="connsiteY24" fmla="*/ 852885 h 852885"/>
              <a:gd name="connsiteX25" fmla="*/ 2545757 w 3501366"/>
              <a:gd name="connsiteY25" fmla="*/ 852885 h 852885"/>
              <a:gd name="connsiteX26" fmla="*/ 2545757 w 3501366"/>
              <a:gd name="connsiteY26" fmla="*/ 339307 h 852885"/>
              <a:gd name="connsiteX27" fmla="*/ 2677121 w 3501366"/>
              <a:gd name="connsiteY27" fmla="*/ 339307 h 852885"/>
              <a:gd name="connsiteX28" fmla="*/ 2677121 w 3501366"/>
              <a:gd name="connsiteY28" fmla="*/ 269045 h 852885"/>
              <a:gd name="connsiteX29" fmla="*/ 2848457 w 3501366"/>
              <a:gd name="connsiteY29" fmla="*/ 269045 h 852885"/>
              <a:gd name="connsiteX30" fmla="*/ 2848457 w 3501366"/>
              <a:gd name="connsiteY30" fmla="*/ 339307 h 852885"/>
              <a:gd name="connsiteX31" fmla="*/ 3292055 w 3501366"/>
              <a:gd name="connsiteY31" fmla="*/ 339307 h 852885"/>
              <a:gd name="connsiteX32" fmla="*/ 3292055 w 3501366"/>
              <a:gd name="connsiteY32" fmla="*/ 852885 h 852885"/>
              <a:gd name="connsiteX33" fmla="*/ 3501366 w 3501366"/>
              <a:gd name="connsiteY33" fmla="*/ 847666 h 852885"/>
              <a:gd name="connsiteX0" fmla="*/ 0 w 3501366"/>
              <a:gd name="connsiteY0" fmla="*/ 852885 h 852885"/>
              <a:gd name="connsiteX1" fmla="*/ 477836 w 3501366"/>
              <a:gd name="connsiteY1" fmla="*/ 852885 h 852885"/>
              <a:gd name="connsiteX2" fmla="*/ 477836 w 3501366"/>
              <a:gd name="connsiteY2" fmla="*/ 200588 h 852885"/>
              <a:gd name="connsiteX3" fmla="*/ 712105 w 3501366"/>
              <a:gd name="connsiteY3" fmla="*/ 200588 h 852885"/>
              <a:gd name="connsiteX4" fmla="*/ 712105 w 3501366"/>
              <a:gd name="connsiteY4" fmla="*/ 75590 h 852885"/>
              <a:gd name="connsiteX5" fmla="*/ 777452 w 3501366"/>
              <a:gd name="connsiteY5" fmla="*/ 75590 h 852885"/>
              <a:gd name="connsiteX6" fmla="*/ 777452 w 3501366"/>
              <a:gd name="connsiteY6" fmla="*/ 0 h 852885"/>
              <a:gd name="connsiteX7" fmla="*/ 1241165 w 3501366"/>
              <a:gd name="connsiteY7" fmla="*/ 0 h 852885"/>
              <a:gd name="connsiteX8" fmla="*/ 1241165 w 3501366"/>
              <a:gd name="connsiteY8" fmla="*/ 75590 h 852885"/>
              <a:gd name="connsiteX9" fmla="*/ 1306513 w 3501366"/>
              <a:gd name="connsiteY9" fmla="*/ 75590 h 852885"/>
              <a:gd name="connsiteX10" fmla="*/ 1306513 w 3501366"/>
              <a:gd name="connsiteY10" fmla="*/ 339308 h 852885"/>
              <a:gd name="connsiteX11" fmla="*/ 1543309 w 3501366"/>
              <a:gd name="connsiteY11" fmla="*/ 339308 h 852885"/>
              <a:gd name="connsiteX12" fmla="*/ 1543309 w 3501366"/>
              <a:gd name="connsiteY12" fmla="*/ 852885 h 852885"/>
              <a:gd name="connsiteX13" fmla="*/ 1703275 w 3501366"/>
              <a:gd name="connsiteY13" fmla="*/ 852885 h 852885"/>
              <a:gd name="connsiteX14" fmla="*/ 1703275 w 3501366"/>
              <a:gd name="connsiteY14" fmla="*/ 804658 h 852885"/>
              <a:gd name="connsiteX15" fmla="*/ 1716346 w 3501366"/>
              <a:gd name="connsiteY15" fmla="*/ 791587 h 852885"/>
              <a:gd name="connsiteX16" fmla="*/ 1719843 w 3501366"/>
              <a:gd name="connsiteY16" fmla="*/ 791587 h 852885"/>
              <a:gd name="connsiteX17" fmla="*/ 1719843 w 3501366"/>
              <a:gd name="connsiteY17" fmla="*/ 572544 h 852885"/>
              <a:gd name="connsiteX18" fmla="*/ 1779339 w 3501366"/>
              <a:gd name="connsiteY18" fmla="*/ 513048 h 852885"/>
              <a:gd name="connsiteX19" fmla="*/ 2205633 w 3501366"/>
              <a:gd name="connsiteY19" fmla="*/ 513048 h 852885"/>
              <a:gd name="connsiteX20" fmla="*/ 2265129 w 3501366"/>
              <a:gd name="connsiteY20" fmla="*/ 572544 h 852885"/>
              <a:gd name="connsiteX21" fmla="*/ 2265129 w 3501366"/>
              <a:gd name="connsiteY21" fmla="*/ 791587 h 852885"/>
              <a:gd name="connsiteX22" fmla="*/ 2272825 w 3501366"/>
              <a:gd name="connsiteY22" fmla="*/ 791587 h 852885"/>
              <a:gd name="connsiteX23" fmla="*/ 2285896 w 3501366"/>
              <a:gd name="connsiteY23" fmla="*/ 804658 h 852885"/>
              <a:gd name="connsiteX24" fmla="*/ 2285896 w 3501366"/>
              <a:gd name="connsiteY24" fmla="*/ 852885 h 852885"/>
              <a:gd name="connsiteX25" fmla="*/ 2545757 w 3501366"/>
              <a:gd name="connsiteY25" fmla="*/ 852885 h 852885"/>
              <a:gd name="connsiteX26" fmla="*/ 2545757 w 3501366"/>
              <a:gd name="connsiteY26" fmla="*/ 339307 h 852885"/>
              <a:gd name="connsiteX27" fmla="*/ 2677121 w 3501366"/>
              <a:gd name="connsiteY27" fmla="*/ 339307 h 852885"/>
              <a:gd name="connsiteX28" fmla="*/ 2677121 w 3501366"/>
              <a:gd name="connsiteY28" fmla="*/ 269045 h 852885"/>
              <a:gd name="connsiteX29" fmla="*/ 2848457 w 3501366"/>
              <a:gd name="connsiteY29" fmla="*/ 269045 h 852885"/>
              <a:gd name="connsiteX30" fmla="*/ 2848457 w 3501366"/>
              <a:gd name="connsiteY30" fmla="*/ 339307 h 852885"/>
              <a:gd name="connsiteX31" fmla="*/ 3292055 w 3501366"/>
              <a:gd name="connsiteY31" fmla="*/ 339307 h 852885"/>
              <a:gd name="connsiteX32" fmla="*/ 3292055 w 3501366"/>
              <a:gd name="connsiteY32" fmla="*/ 852885 h 852885"/>
              <a:gd name="connsiteX33" fmla="*/ 3501366 w 3501366"/>
              <a:gd name="connsiteY33" fmla="*/ 847666 h 852885"/>
              <a:gd name="connsiteX0" fmla="*/ 0 w 3498191"/>
              <a:gd name="connsiteY0" fmla="*/ 852885 h 852885"/>
              <a:gd name="connsiteX1" fmla="*/ 477836 w 3498191"/>
              <a:gd name="connsiteY1" fmla="*/ 852885 h 852885"/>
              <a:gd name="connsiteX2" fmla="*/ 477836 w 3498191"/>
              <a:gd name="connsiteY2" fmla="*/ 200588 h 852885"/>
              <a:gd name="connsiteX3" fmla="*/ 712105 w 3498191"/>
              <a:gd name="connsiteY3" fmla="*/ 200588 h 852885"/>
              <a:gd name="connsiteX4" fmla="*/ 712105 w 3498191"/>
              <a:gd name="connsiteY4" fmla="*/ 75590 h 852885"/>
              <a:gd name="connsiteX5" fmla="*/ 777452 w 3498191"/>
              <a:gd name="connsiteY5" fmla="*/ 75590 h 852885"/>
              <a:gd name="connsiteX6" fmla="*/ 777452 w 3498191"/>
              <a:gd name="connsiteY6" fmla="*/ 0 h 852885"/>
              <a:gd name="connsiteX7" fmla="*/ 1241165 w 3498191"/>
              <a:gd name="connsiteY7" fmla="*/ 0 h 852885"/>
              <a:gd name="connsiteX8" fmla="*/ 1241165 w 3498191"/>
              <a:gd name="connsiteY8" fmla="*/ 75590 h 852885"/>
              <a:gd name="connsiteX9" fmla="*/ 1306513 w 3498191"/>
              <a:gd name="connsiteY9" fmla="*/ 75590 h 852885"/>
              <a:gd name="connsiteX10" fmla="*/ 1306513 w 3498191"/>
              <a:gd name="connsiteY10" fmla="*/ 339308 h 852885"/>
              <a:gd name="connsiteX11" fmla="*/ 1543309 w 3498191"/>
              <a:gd name="connsiteY11" fmla="*/ 339308 h 852885"/>
              <a:gd name="connsiteX12" fmla="*/ 1543309 w 3498191"/>
              <a:gd name="connsiteY12" fmla="*/ 852885 h 852885"/>
              <a:gd name="connsiteX13" fmla="*/ 1703275 w 3498191"/>
              <a:gd name="connsiteY13" fmla="*/ 852885 h 852885"/>
              <a:gd name="connsiteX14" fmla="*/ 1703275 w 3498191"/>
              <a:gd name="connsiteY14" fmla="*/ 804658 h 852885"/>
              <a:gd name="connsiteX15" fmla="*/ 1716346 w 3498191"/>
              <a:gd name="connsiteY15" fmla="*/ 791587 h 852885"/>
              <a:gd name="connsiteX16" fmla="*/ 1719843 w 3498191"/>
              <a:gd name="connsiteY16" fmla="*/ 791587 h 852885"/>
              <a:gd name="connsiteX17" fmla="*/ 1719843 w 3498191"/>
              <a:gd name="connsiteY17" fmla="*/ 572544 h 852885"/>
              <a:gd name="connsiteX18" fmla="*/ 1779339 w 3498191"/>
              <a:gd name="connsiteY18" fmla="*/ 513048 h 852885"/>
              <a:gd name="connsiteX19" fmla="*/ 2205633 w 3498191"/>
              <a:gd name="connsiteY19" fmla="*/ 513048 h 852885"/>
              <a:gd name="connsiteX20" fmla="*/ 2265129 w 3498191"/>
              <a:gd name="connsiteY20" fmla="*/ 572544 h 852885"/>
              <a:gd name="connsiteX21" fmla="*/ 2265129 w 3498191"/>
              <a:gd name="connsiteY21" fmla="*/ 791587 h 852885"/>
              <a:gd name="connsiteX22" fmla="*/ 2272825 w 3498191"/>
              <a:gd name="connsiteY22" fmla="*/ 791587 h 852885"/>
              <a:gd name="connsiteX23" fmla="*/ 2285896 w 3498191"/>
              <a:gd name="connsiteY23" fmla="*/ 804658 h 852885"/>
              <a:gd name="connsiteX24" fmla="*/ 2285896 w 3498191"/>
              <a:gd name="connsiteY24" fmla="*/ 852885 h 852885"/>
              <a:gd name="connsiteX25" fmla="*/ 2545757 w 3498191"/>
              <a:gd name="connsiteY25" fmla="*/ 852885 h 852885"/>
              <a:gd name="connsiteX26" fmla="*/ 2545757 w 3498191"/>
              <a:gd name="connsiteY26" fmla="*/ 339307 h 852885"/>
              <a:gd name="connsiteX27" fmla="*/ 2677121 w 3498191"/>
              <a:gd name="connsiteY27" fmla="*/ 339307 h 852885"/>
              <a:gd name="connsiteX28" fmla="*/ 2677121 w 3498191"/>
              <a:gd name="connsiteY28" fmla="*/ 269045 h 852885"/>
              <a:gd name="connsiteX29" fmla="*/ 2848457 w 3498191"/>
              <a:gd name="connsiteY29" fmla="*/ 269045 h 852885"/>
              <a:gd name="connsiteX30" fmla="*/ 2848457 w 3498191"/>
              <a:gd name="connsiteY30" fmla="*/ 339307 h 852885"/>
              <a:gd name="connsiteX31" fmla="*/ 3292055 w 3498191"/>
              <a:gd name="connsiteY31" fmla="*/ 339307 h 852885"/>
              <a:gd name="connsiteX32" fmla="*/ 3292055 w 3498191"/>
              <a:gd name="connsiteY32" fmla="*/ 852885 h 852885"/>
              <a:gd name="connsiteX33" fmla="*/ 3498191 w 3498191"/>
              <a:gd name="connsiteY33" fmla="*/ 850841 h 852885"/>
              <a:gd name="connsiteX0" fmla="*/ 0 w 3498191"/>
              <a:gd name="connsiteY0" fmla="*/ 852885 h 906860"/>
              <a:gd name="connsiteX1" fmla="*/ 477836 w 3498191"/>
              <a:gd name="connsiteY1" fmla="*/ 906860 h 906860"/>
              <a:gd name="connsiteX2" fmla="*/ 477836 w 3498191"/>
              <a:gd name="connsiteY2" fmla="*/ 200588 h 906860"/>
              <a:gd name="connsiteX3" fmla="*/ 712105 w 3498191"/>
              <a:gd name="connsiteY3" fmla="*/ 200588 h 906860"/>
              <a:gd name="connsiteX4" fmla="*/ 712105 w 3498191"/>
              <a:gd name="connsiteY4" fmla="*/ 75590 h 906860"/>
              <a:gd name="connsiteX5" fmla="*/ 777452 w 3498191"/>
              <a:gd name="connsiteY5" fmla="*/ 75590 h 906860"/>
              <a:gd name="connsiteX6" fmla="*/ 777452 w 3498191"/>
              <a:gd name="connsiteY6" fmla="*/ 0 h 906860"/>
              <a:gd name="connsiteX7" fmla="*/ 1241165 w 3498191"/>
              <a:gd name="connsiteY7" fmla="*/ 0 h 906860"/>
              <a:gd name="connsiteX8" fmla="*/ 1241165 w 3498191"/>
              <a:gd name="connsiteY8" fmla="*/ 75590 h 906860"/>
              <a:gd name="connsiteX9" fmla="*/ 1306513 w 3498191"/>
              <a:gd name="connsiteY9" fmla="*/ 75590 h 906860"/>
              <a:gd name="connsiteX10" fmla="*/ 1306513 w 3498191"/>
              <a:gd name="connsiteY10" fmla="*/ 339308 h 906860"/>
              <a:gd name="connsiteX11" fmla="*/ 1543309 w 3498191"/>
              <a:gd name="connsiteY11" fmla="*/ 339308 h 906860"/>
              <a:gd name="connsiteX12" fmla="*/ 1543309 w 3498191"/>
              <a:gd name="connsiteY12" fmla="*/ 852885 h 906860"/>
              <a:gd name="connsiteX13" fmla="*/ 1703275 w 3498191"/>
              <a:gd name="connsiteY13" fmla="*/ 852885 h 906860"/>
              <a:gd name="connsiteX14" fmla="*/ 1703275 w 3498191"/>
              <a:gd name="connsiteY14" fmla="*/ 804658 h 906860"/>
              <a:gd name="connsiteX15" fmla="*/ 1716346 w 3498191"/>
              <a:gd name="connsiteY15" fmla="*/ 791587 h 906860"/>
              <a:gd name="connsiteX16" fmla="*/ 1719843 w 3498191"/>
              <a:gd name="connsiteY16" fmla="*/ 791587 h 906860"/>
              <a:gd name="connsiteX17" fmla="*/ 1719843 w 3498191"/>
              <a:gd name="connsiteY17" fmla="*/ 572544 h 906860"/>
              <a:gd name="connsiteX18" fmla="*/ 1779339 w 3498191"/>
              <a:gd name="connsiteY18" fmla="*/ 513048 h 906860"/>
              <a:gd name="connsiteX19" fmla="*/ 2205633 w 3498191"/>
              <a:gd name="connsiteY19" fmla="*/ 513048 h 906860"/>
              <a:gd name="connsiteX20" fmla="*/ 2265129 w 3498191"/>
              <a:gd name="connsiteY20" fmla="*/ 572544 h 906860"/>
              <a:gd name="connsiteX21" fmla="*/ 2265129 w 3498191"/>
              <a:gd name="connsiteY21" fmla="*/ 791587 h 906860"/>
              <a:gd name="connsiteX22" fmla="*/ 2272825 w 3498191"/>
              <a:gd name="connsiteY22" fmla="*/ 791587 h 906860"/>
              <a:gd name="connsiteX23" fmla="*/ 2285896 w 3498191"/>
              <a:gd name="connsiteY23" fmla="*/ 804658 h 906860"/>
              <a:gd name="connsiteX24" fmla="*/ 2285896 w 3498191"/>
              <a:gd name="connsiteY24" fmla="*/ 852885 h 906860"/>
              <a:gd name="connsiteX25" fmla="*/ 2545757 w 3498191"/>
              <a:gd name="connsiteY25" fmla="*/ 852885 h 906860"/>
              <a:gd name="connsiteX26" fmla="*/ 2545757 w 3498191"/>
              <a:gd name="connsiteY26" fmla="*/ 339307 h 906860"/>
              <a:gd name="connsiteX27" fmla="*/ 2677121 w 3498191"/>
              <a:gd name="connsiteY27" fmla="*/ 339307 h 906860"/>
              <a:gd name="connsiteX28" fmla="*/ 2677121 w 3498191"/>
              <a:gd name="connsiteY28" fmla="*/ 269045 h 906860"/>
              <a:gd name="connsiteX29" fmla="*/ 2848457 w 3498191"/>
              <a:gd name="connsiteY29" fmla="*/ 269045 h 906860"/>
              <a:gd name="connsiteX30" fmla="*/ 2848457 w 3498191"/>
              <a:gd name="connsiteY30" fmla="*/ 339307 h 906860"/>
              <a:gd name="connsiteX31" fmla="*/ 3292055 w 3498191"/>
              <a:gd name="connsiteY31" fmla="*/ 339307 h 906860"/>
              <a:gd name="connsiteX32" fmla="*/ 3292055 w 3498191"/>
              <a:gd name="connsiteY32" fmla="*/ 852885 h 906860"/>
              <a:gd name="connsiteX33" fmla="*/ 3498191 w 3498191"/>
              <a:gd name="connsiteY33" fmla="*/ 850841 h 906860"/>
              <a:gd name="connsiteX0" fmla="*/ 0 w 3020355"/>
              <a:gd name="connsiteY0" fmla="*/ 906860 h 906860"/>
              <a:gd name="connsiteX1" fmla="*/ 0 w 3020355"/>
              <a:gd name="connsiteY1" fmla="*/ 200588 h 906860"/>
              <a:gd name="connsiteX2" fmla="*/ 234269 w 3020355"/>
              <a:gd name="connsiteY2" fmla="*/ 200588 h 906860"/>
              <a:gd name="connsiteX3" fmla="*/ 234269 w 3020355"/>
              <a:gd name="connsiteY3" fmla="*/ 75590 h 906860"/>
              <a:gd name="connsiteX4" fmla="*/ 299616 w 3020355"/>
              <a:gd name="connsiteY4" fmla="*/ 75590 h 906860"/>
              <a:gd name="connsiteX5" fmla="*/ 299616 w 3020355"/>
              <a:gd name="connsiteY5" fmla="*/ 0 h 906860"/>
              <a:gd name="connsiteX6" fmla="*/ 763329 w 3020355"/>
              <a:gd name="connsiteY6" fmla="*/ 0 h 906860"/>
              <a:gd name="connsiteX7" fmla="*/ 763329 w 3020355"/>
              <a:gd name="connsiteY7" fmla="*/ 75590 h 906860"/>
              <a:gd name="connsiteX8" fmla="*/ 828677 w 3020355"/>
              <a:gd name="connsiteY8" fmla="*/ 75590 h 906860"/>
              <a:gd name="connsiteX9" fmla="*/ 828677 w 3020355"/>
              <a:gd name="connsiteY9" fmla="*/ 339308 h 906860"/>
              <a:gd name="connsiteX10" fmla="*/ 1065473 w 3020355"/>
              <a:gd name="connsiteY10" fmla="*/ 339308 h 906860"/>
              <a:gd name="connsiteX11" fmla="*/ 1065473 w 3020355"/>
              <a:gd name="connsiteY11" fmla="*/ 852885 h 906860"/>
              <a:gd name="connsiteX12" fmla="*/ 1225439 w 3020355"/>
              <a:gd name="connsiteY12" fmla="*/ 852885 h 906860"/>
              <a:gd name="connsiteX13" fmla="*/ 1225439 w 3020355"/>
              <a:gd name="connsiteY13" fmla="*/ 804658 h 906860"/>
              <a:gd name="connsiteX14" fmla="*/ 1238510 w 3020355"/>
              <a:gd name="connsiteY14" fmla="*/ 791587 h 906860"/>
              <a:gd name="connsiteX15" fmla="*/ 1242007 w 3020355"/>
              <a:gd name="connsiteY15" fmla="*/ 791587 h 906860"/>
              <a:gd name="connsiteX16" fmla="*/ 1242007 w 3020355"/>
              <a:gd name="connsiteY16" fmla="*/ 572544 h 906860"/>
              <a:gd name="connsiteX17" fmla="*/ 1301503 w 3020355"/>
              <a:gd name="connsiteY17" fmla="*/ 513048 h 906860"/>
              <a:gd name="connsiteX18" fmla="*/ 1727797 w 3020355"/>
              <a:gd name="connsiteY18" fmla="*/ 513048 h 906860"/>
              <a:gd name="connsiteX19" fmla="*/ 1787293 w 3020355"/>
              <a:gd name="connsiteY19" fmla="*/ 572544 h 906860"/>
              <a:gd name="connsiteX20" fmla="*/ 1787293 w 3020355"/>
              <a:gd name="connsiteY20" fmla="*/ 791587 h 906860"/>
              <a:gd name="connsiteX21" fmla="*/ 1794989 w 3020355"/>
              <a:gd name="connsiteY21" fmla="*/ 791587 h 906860"/>
              <a:gd name="connsiteX22" fmla="*/ 1808060 w 3020355"/>
              <a:gd name="connsiteY22" fmla="*/ 804658 h 906860"/>
              <a:gd name="connsiteX23" fmla="*/ 1808060 w 3020355"/>
              <a:gd name="connsiteY23" fmla="*/ 852885 h 906860"/>
              <a:gd name="connsiteX24" fmla="*/ 2067921 w 3020355"/>
              <a:gd name="connsiteY24" fmla="*/ 852885 h 906860"/>
              <a:gd name="connsiteX25" fmla="*/ 2067921 w 3020355"/>
              <a:gd name="connsiteY25" fmla="*/ 339307 h 906860"/>
              <a:gd name="connsiteX26" fmla="*/ 2199285 w 3020355"/>
              <a:gd name="connsiteY26" fmla="*/ 339307 h 906860"/>
              <a:gd name="connsiteX27" fmla="*/ 2199285 w 3020355"/>
              <a:gd name="connsiteY27" fmla="*/ 269045 h 906860"/>
              <a:gd name="connsiteX28" fmla="*/ 2370621 w 3020355"/>
              <a:gd name="connsiteY28" fmla="*/ 269045 h 906860"/>
              <a:gd name="connsiteX29" fmla="*/ 2370621 w 3020355"/>
              <a:gd name="connsiteY29" fmla="*/ 339307 h 906860"/>
              <a:gd name="connsiteX30" fmla="*/ 2814219 w 3020355"/>
              <a:gd name="connsiteY30" fmla="*/ 339307 h 906860"/>
              <a:gd name="connsiteX31" fmla="*/ 2814219 w 3020355"/>
              <a:gd name="connsiteY31" fmla="*/ 852885 h 906860"/>
              <a:gd name="connsiteX32" fmla="*/ 3020355 w 3020355"/>
              <a:gd name="connsiteY32" fmla="*/ 850841 h 9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20355" h="906860">
                <a:moveTo>
                  <a:pt x="0" y="906860"/>
                </a:moveTo>
                <a:lnTo>
                  <a:pt x="0" y="200588"/>
                </a:lnTo>
                <a:lnTo>
                  <a:pt x="234269" y="200588"/>
                </a:lnTo>
                <a:lnTo>
                  <a:pt x="234269" y="75590"/>
                </a:lnTo>
                <a:lnTo>
                  <a:pt x="299616" y="75590"/>
                </a:lnTo>
                <a:lnTo>
                  <a:pt x="299616" y="0"/>
                </a:lnTo>
                <a:lnTo>
                  <a:pt x="763329" y="0"/>
                </a:lnTo>
                <a:lnTo>
                  <a:pt x="763329" y="75590"/>
                </a:lnTo>
                <a:lnTo>
                  <a:pt x="828677" y="75590"/>
                </a:lnTo>
                <a:lnTo>
                  <a:pt x="828677" y="339308"/>
                </a:lnTo>
                <a:lnTo>
                  <a:pt x="1065473" y="339308"/>
                </a:lnTo>
                <a:lnTo>
                  <a:pt x="1065473" y="852885"/>
                </a:lnTo>
                <a:lnTo>
                  <a:pt x="1225439" y="852885"/>
                </a:lnTo>
                <a:lnTo>
                  <a:pt x="1225439" y="804658"/>
                </a:lnTo>
                <a:cubicBezTo>
                  <a:pt x="1225439" y="797439"/>
                  <a:pt x="1231291" y="791587"/>
                  <a:pt x="1238510" y="791587"/>
                </a:cubicBezTo>
                <a:lnTo>
                  <a:pt x="1242007" y="791587"/>
                </a:lnTo>
                <a:lnTo>
                  <a:pt x="1242007" y="572544"/>
                </a:lnTo>
                <a:cubicBezTo>
                  <a:pt x="1242007" y="539685"/>
                  <a:pt x="1268644" y="513048"/>
                  <a:pt x="1301503" y="513048"/>
                </a:cubicBezTo>
                <a:lnTo>
                  <a:pt x="1727797" y="513048"/>
                </a:lnTo>
                <a:cubicBezTo>
                  <a:pt x="1760656" y="513048"/>
                  <a:pt x="1787293" y="539685"/>
                  <a:pt x="1787293" y="572544"/>
                </a:cubicBezTo>
                <a:lnTo>
                  <a:pt x="1787293" y="791587"/>
                </a:lnTo>
                <a:lnTo>
                  <a:pt x="1794989" y="791587"/>
                </a:lnTo>
                <a:cubicBezTo>
                  <a:pt x="1802208" y="791587"/>
                  <a:pt x="1808060" y="797439"/>
                  <a:pt x="1808060" y="804658"/>
                </a:cubicBezTo>
                <a:lnTo>
                  <a:pt x="1808060" y="852885"/>
                </a:lnTo>
                <a:lnTo>
                  <a:pt x="2067921" y="852885"/>
                </a:lnTo>
                <a:lnTo>
                  <a:pt x="2067921" y="339307"/>
                </a:lnTo>
                <a:lnTo>
                  <a:pt x="2199285" y="339307"/>
                </a:lnTo>
                <a:lnTo>
                  <a:pt x="2199285" y="269045"/>
                </a:lnTo>
                <a:lnTo>
                  <a:pt x="2370621" y="269045"/>
                </a:lnTo>
                <a:lnTo>
                  <a:pt x="2370621" y="339307"/>
                </a:lnTo>
                <a:lnTo>
                  <a:pt x="2814219" y="339307"/>
                </a:lnTo>
                <a:lnTo>
                  <a:pt x="2814219" y="852885"/>
                </a:lnTo>
                <a:lnTo>
                  <a:pt x="3020355" y="850841"/>
                </a:lnTo>
              </a:path>
            </a:pathLst>
          </a:custGeom>
          <a:noFill/>
          <a:ln cap="rnd">
            <a:solidFill>
              <a:schemeClr val="accent1"/>
            </a:solid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280" name="Group 279"/>
          <p:cNvGrpSpPr/>
          <p:nvPr/>
        </p:nvGrpSpPr>
        <p:grpSpPr>
          <a:xfrm>
            <a:off x="1692267" y="2801059"/>
            <a:ext cx="201916" cy="256454"/>
            <a:chOff x="1755735" y="1690064"/>
            <a:chExt cx="405342" cy="514828"/>
          </a:xfrm>
        </p:grpSpPr>
        <p:sp>
          <p:nvSpPr>
            <p:cNvPr id="281" name="Freeform 280"/>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254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82" name="Freeform 281"/>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63" name="Group 62"/>
          <p:cNvGrpSpPr>
            <a:grpSpLocks noChangeAspect="1"/>
          </p:cNvGrpSpPr>
          <p:nvPr/>
        </p:nvGrpSpPr>
        <p:grpSpPr>
          <a:xfrm>
            <a:off x="2127967" y="2005966"/>
            <a:ext cx="914400" cy="914519"/>
            <a:chOff x="2115291" y="2360141"/>
            <a:chExt cx="1105431" cy="1105574"/>
          </a:xfrm>
        </p:grpSpPr>
        <p:sp>
          <p:nvSpPr>
            <p:cNvPr id="64" name="Oval 63"/>
            <p:cNvSpPr/>
            <p:nvPr/>
          </p:nvSpPr>
          <p:spPr>
            <a:xfrm>
              <a:off x="2115291" y="2476597"/>
              <a:ext cx="989118" cy="989118"/>
            </a:xfrm>
            <a:prstGeom prst="ellipse">
              <a:avLst/>
            </a:prstGeom>
            <a:noFill/>
            <a:ln w="508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latin typeface="Arial"/>
                  <a:ea typeface="ＭＳ Ｐゴシック"/>
                </a:rPr>
                <a:t> </a:t>
              </a:r>
              <a:endParaRPr lang="ja-JP" altLang="en-US" dirty="0" smtClean="0">
                <a:solidFill>
                  <a:srgbClr val="FFFFFF"/>
                </a:solidFill>
                <a:latin typeface="Arial"/>
                <a:ea typeface="ＭＳ Ｐゴシック"/>
              </a:endParaRPr>
            </a:p>
          </p:txBody>
        </p:sp>
        <p:sp>
          <p:nvSpPr>
            <p:cNvPr id="65" name="Freeform 64"/>
            <p:cNvSpPr/>
            <p:nvPr/>
          </p:nvSpPr>
          <p:spPr>
            <a:xfrm>
              <a:off x="2609850" y="2360141"/>
              <a:ext cx="610872" cy="609595"/>
            </a:xfrm>
            <a:custGeom>
              <a:avLst/>
              <a:gdLst>
                <a:gd name="connsiteX0" fmla="*/ 27144 w 638016"/>
                <a:gd name="connsiteY0" fmla="*/ 0 h 609595"/>
                <a:gd name="connsiteX1" fmla="*/ 625745 w 638016"/>
                <a:gd name="connsiteY1" fmla="*/ 487874 h 609595"/>
                <a:gd name="connsiteX2" fmla="*/ 638016 w 638016"/>
                <a:gd name="connsiteY2" fmla="*/ 609595 h 609595"/>
                <a:gd name="connsiteX3" fmla="*/ 0 w 638016"/>
                <a:gd name="connsiteY3" fmla="*/ 609595 h 609595"/>
                <a:gd name="connsiteX4" fmla="*/ 0 w 638016"/>
                <a:gd name="connsiteY4" fmla="*/ 2737 h 609595"/>
                <a:gd name="connsiteX5" fmla="*/ 27144 w 638016"/>
                <a:gd name="connsiteY5" fmla="*/ 0 h 609595"/>
                <a:gd name="connsiteX0" fmla="*/ 0 w 638016"/>
                <a:gd name="connsiteY0" fmla="*/ 609595 h 701035"/>
                <a:gd name="connsiteX1" fmla="*/ 0 w 638016"/>
                <a:gd name="connsiteY1" fmla="*/ 2737 h 701035"/>
                <a:gd name="connsiteX2" fmla="*/ 27144 w 638016"/>
                <a:gd name="connsiteY2" fmla="*/ 0 h 701035"/>
                <a:gd name="connsiteX3" fmla="*/ 625745 w 638016"/>
                <a:gd name="connsiteY3" fmla="*/ 487874 h 701035"/>
                <a:gd name="connsiteX4" fmla="*/ 638016 w 638016"/>
                <a:gd name="connsiteY4" fmla="*/ 609595 h 701035"/>
                <a:gd name="connsiteX5" fmla="*/ 91440 w 638016"/>
                <a:gd name="connsiteY5" fmla="*/ 701035 h 701035"/>
                <a:gd name="connsiteX0" fmla="*/ 0 w 638016"/>
                <a:gd name="connsiteY0" fmla="*/ 609595 h 609595"/>
                <a:gd name="connsiteX1" fmla="*/ 0 w 638016"/>
                <a:gd name="connsiteY1" fmla="*/ 2737 h 609595"/>
                <a:gd name="connsiteX2" fmla="*/ 27144 w 638016"/>
                <a:gd name="connsiteY2" fmla="*/ 0 h 609595"/>
                <a:gd name="connsiteX3" fmla="*/ 625745 w 638016"/>
                <a:gd name="connsiteY3" fmla="*/ 487874 h 609595"/>
                <a:gd name="connsiteX4" fmla="*/ 638016 w 638016"/>
                <a:gd name="connsiteY4" fmla="*/ 609595 h 609595"/>
                <a:gd name="connsiteX0" fmla="*/ 0 w 638016"/>
                <a:gd name="connsiteY0" fmla="*/ 2737 h 609595"/>
                <a:gd name="connsiteX1" fmla="*/ 27144 w 638016"/>
                <a:gd name="connsiteY1" fmla="*/ 0 h 609595"/>
                <a:gd name="connsiteX2" fmla="*/ 625745 w 638016"/>
                <a:gd name="connsiteY2" fmla="*/ 487874 h 609595"/>
                <a:gd name="connsiteX3" fmla="*/ 638016 w 638016"/>
                <a:gd name="connsiteY3" fmla="*/ 609595 h 609595"/>
                <a:gd name="connsiteX0" fmla="*/ 0 w 610872"/>
                <a:gd name="connsiteY0" fmla="*/ 0 h 609595"/>
                <a:gd name="connsiteX1" fmla="*/ 598601 w 610872"/>
                <a:gd name="connsiteY1" fmla="*/ 487874 h 609595"/>
                <a:gd name="connsiteX2" fmla="*/ 610872 w 610872"/>
                <a:gd name="connsiteY2" fmla="*/ 609595 h 609595"/>
              </a:gdLst>
              <a:ahLst/>
              <a:cxnLst>
                <a:cxn ang="0">
                  <a:pos x="connsiteX0" y="connsiteY0"/>
                </a:cxn>
                <a:cxn ang="0">
                  <a:pos x="connsiteX1" y="connsiteY1"/>
                </a:cxn>
                <a:cxn ang="0">
                  <a:pos x="connsiteX2" y="connsiteY2"/>
                </a:cxn>
              </a:cxnLst>
              <a:rect l="l" t="t" r="r" b="b"/>
              <a:pathLst>
                <a:path w="610872" h="609595">
                  <a:moveTo>
                    <a:pt x="0" y="0"/>
                  </a:moveTo>
                  <a:cubicBezTo>
                    <a:pt x="295272" y="0"/>
                    <a:pt x="541627" y="209445"/>
                    <a:pt x="598601" y="487874"/>
                  </a:cubicBezTo>
                  <a:lnTo>
                    <a:pt x="610872" y="609595"/>
                  </a:lnTo>
                </a:path>
              </a:pathLst>
            </a:custGeom>
            <a:noFill/>
            <a:ln cap="rnd">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66" name="Freeform 65"/>
            <p:cNvSpPr/>
            <p:nvPr/>
          </p:nvSpPr>
          <p:spPr>
            <a:xfrm>
              <a:off x="2604023" y="2744714"/>
              <a:ext cx="350251" cy="234710"/>
            </a:xfrm>
            <a:custGeom>
              <a:avLst/>
              <a:gdLst>
                <a:gd name="connsiteX0" fmla="*/ 0 w 350251"/>
                <a:gd name="connsiteY0" fmla="*/ 0 h 234710"/>
                <a:gd name="connsiteX1" fmla="*/ 350251 w 350251"/>
                <a:gd name="connsiteY1" fmla="*/ 0 h 234710"/>
                <a:gd name="connsiteX2" fmla="*/ 350251 w 350251"/>
                <a:gd name="connsiteY2" fmla="*/ 234710 h 234710"/>
                <a:gd name="connsiteX3" fmla="*/ 0 w 350251"/>
                <a:gd name="connsiteY3" fmla="*/ 234710 h 234710"/>
                <a:gd name="connsiteX4" fmla="*/ 0 w 350251"/>
                <a:gd name="connsiteY4" fmla="*/ 0 h 234710"/>
                <a:gd name="connsiteX0" fmla="*/ 350251 w 441691"/>
                <a:gd name="connsiteY0" fmla="*/ 0 h 234710"/>
                <a:gd name="connsiteX1" fmla="*/ 350251 w 441691"/>
                <a:gd name="connsiteY1" fmla="*/ 234710 h 234710"/>
                <a:gd name="connsiteX2" fmla="*/ 0 w 441691"/>
                <a:gd name="connsiteY2" fmla="*/ 234710 h 234710"/>
                <a:gd name="connsiteX3" fmla="*/ 0 w 441691"/>
                <a:gd name="connsiteY3" fmla="*/ 0 h 234710"/>
                <a:gd name="connsiteX4" fmla="*/ 441691 w 441691"/>
                <a:gd name="connsiteY4" fmla="*/ 91440 h 234710"/>
                <a:gd name="connsiteX0" fmla="*/ 350251 w 350251"/>
                <a:gd name="connsiteY0" fmla="*/ 0 h 234710"/>
                <a:gd name="connsiteX1" fmla="*/ 350251 w 350251"/>
                <a:gd name="connsiteY1" fmla="*/ 234710 h 234710"/>
                <a:gd name="connsiteX2" fmla="*/ 0 w 350251"/>
                <a:gd name="connsiteY2" fmla="*/ 234710 h 234710"/>
                <a:gd name="connsiteX3" fmla="*/ 0 w 350251"/>
                <a:gd name="connsiteY3" fmla="*/ 0 h 234710"/>
                <a:gd name="connsiteX0" fmla="*/ 350251 w 350251"/>
                <a:gd name="connsiteY0" fmla="*/ 234710 h 234710"/>
                <a:gd name="connsiteX1" fmla="*/ 0 w 350251"/>
                <a:gd name="connsiteY1" fmla="*/ 234710 h 234710"/>
                <a:gd name="connsiteX2" fmla="*/ 0 w 350251"/>
                <a:gd name="connsiteY2" fmla="*/ 0 h 234710"/>
              </a:gdLst>
              <a:ahLst/>
              <a:cxnLst>
                <a:cxn ang="0">
                  <a:pos x="connsiteX0" y="connsiteY0"/>
                </a:cxn>
                <a:cxn ang="0">
                  <a:pos x="connsiteX1" y="connsiteY1"/>
                </a:cxn>
                <a:cxn ang="0">
                  <a:pos x="connsiteX2" y="connsiteY2"/>
                </a:cxn>
              </a:cxnLst>
              <a:rect l="l" t="t" r="r" b="b"/>
              <a:pathLst>
                <a:path w="350251" h="234710">
                  <a:moveTo>
                    <a:pt x="350251" y="234710"/>
                  </a:moveTo>
                  <a:lnTo>
                    <a:pt x="0" y="234710"/>
                  </a:lnTo>
                  <a:lnTo>
                    <a:pt x="0" y="0"/>
                  </a:lnTo>
                </a:path>
              </a:pathLst>
            </a:custGeom>
            <a:noFill/>
            <a:ln w="508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nvGrpSpPr>
          <p:cNvPr id="62" name="Group 61"/>
          <p:cNvGrpSpPr/>
          <p:nvPr/>
        </p:nvGrpSpPr>
        <p:grpSpPr>
          <a:xfrm>
            <a:off x="2657509" y="3311744"/>
            <a:ext cx="201916" cy="256454"/>
            <a:chOff x="1755735" y="1690064"/>
            <a:chExt cx="405342" cy="514828"/>
          </a:xfrm>
        </p:grpSpPr>
        <p:sp>
          <p:nvSpPr>
            <p:cNvPr id="67" name="Freeform 66"/>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254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8" name="Freeform 67"/>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69" name="Group 68"/>
          <p:cNvGrpSpPr/>
          <p:nvPr/>
        </p:nvGrpSpPr>
        <p:grpSpPr>
          <a:xfrm>
            <a:off x="3674579" y="3136659"/>
            <a:ext cx="201916" cy="256454"/>
            <a:chOff x="1755735" y="1690064"/>
            <a:chExt cx="405342" cy="514828"/>
          </a:xfrm>
        </p:grpSpPr>
        <p:sp>
          <p:nvSpPr>
            <p:cNvPr id="70" name="Freeform 69"/>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254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72" name="Freeform 71"/>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7" name="Line 104"/>
          <p:cNvSpPr>
            <a:spLocks noChangeShapeType="1"/>
          </p:cNvSpPr>
          <p:nvPr/>
        </p:nvSpPr>
        <p:spPr bwMode="auto">
          <a:xfrm flipH="1">
            <a:off x="580187" y="3776393"/>
            <a:ext cx="3692268"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Tree>
    <p:extLst>
      <p:ext uri="{BB962C8B-B14F-4D97-AF65-F5344CB8AC3E}">
        <p14:creationId xmlns:p14="http://schemas.microsoft.com/office/powerpoint/2010/main" val="8630996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1000"/>
                                        <p:tgtEl>
                                          <p:spTgt spid="71"/>
                                        </p:tgtEl>
                                      </p:cBhvr>
                                    </p:animEffect>
                                  </p:childTnLst>
                                </p:cTn>
                              </p:par>
                              <p:par>
                                <p:cTn id="8" presetID="53" presetClass="entr" presetSubtype="16" fill="hold" nodeType="withEffect">
                                  <p:stCondLst>
                                    <p:cond delay="200"/>
                                  </p:stCondLst>
                                  <p:childTnLst>
                                    <p:set>
                                      <p:cBhvr>
                                        <p:cTn id="9" dur="1" fill="hold">
                                          <p:stCondLst>
                                            <p:cond delay="0"/>
                                          </p:stCondLst>
                                        </p:cTn>
                                        <p:tgtEl>
                                          <p:spTgt spid="280"/>
                                        </p:tgtEl>
                                        <p:attrNameLst>
                                          <p:attrName>style.visibility</p:attrName>
                                        </p:attrNameLst>
                                      </p:cBhvr>
                                      <p:to>
                                        <p:strVal val="visible"/>
                                      </p:to>
                                    </p:set>
                                    <p:anim calcmode="lin" valueType="num">
                                      <p:cBhvr>
                                        <p:cTn id="10" dur="250" fill="hold"/>
                                        <p:tgtEl>
                                          <p:spTgt spid="280"/>
                                        </p:tgtEl>
                                        <p:attrNameLst>
                                          <p:attrName>ppt_w</p:attrName>
                                        </p:attrNameLst>
                                      </p:cBhvr>
                                      <p:tavLst>
                                        <p:tav tm="0">
                                          <p:val>
                                            <p:fltVal val="0"/>
                                          </p:val>
                                        </p:tav>
                                        <p:tav tm="100000">
                                          <p:val>
                                            <p:strVal val="#ppt_w"/>
                                          </p:val>
                                        </p:tav>
                                      </p:tavLst>
                                    </p:anim>
                                    <p:anim calcmode="lin" valueType="num">
                                      <p:cBhvr>
                                        <p:cTn id="11" dur="250" fill="hold"/>
                                        <p:tgtEl>
                                          <p:spTgt spid="280"/>
                                        </p:tgtEl>
                                        <p:attrNameLst>
                                          <p:attrName>ppt_h</p:attrName>
                                        </p:attrNameLst>
                                      </p:cBhvr>
                                      <p:tavLst>
                                        <p:tav tm="0">
                                          <p:val>
                                            <p:fltVal val="0"/>
                                          </p:val>
                                        </p:tav>
                                        <p:tav tm="100000">
                                          <p:val>
                                            <p:strVal val="#ppt_h"/>
                                          </p:val>
                                        </p:tav>
                                      </p:tavLst>
                                    </p:anim>
                                    <p:animEffect transition="in" filter="fade">
                                      <p:cBhvr>
                                        <p:cTn id="12" dur="250"/>
                                        <p:tgtEl>
                                          <p:spTgt spid="280"/>
                                        </p:tgtEl>
                                      </p:cBhvr>
                                    </p:animEffect>
                                  </p:childTnLst>
                                </p:cTn>
                              </p:par>
                              <p:par>
                                <p:cTn id="13" presetID="53" presetClass="entr" presetSubtype="16" fill="hold" nodeType="withEffect">
                                  <p:stCondLst>
                                    <p:cond delay="400"/>
                                  </p:stCondLst>
                                  <p:childTnLst>
                                    <p:set>
                                      <p:cBhvr>
                                        <p:cTn id="14" dur="1" fill="hold">
                                          <p:stCondLst>
                                            <p:cond delay="0"/>
                                          </p:stCondLst>
                                        </p:cTn>
                                        <p:tgtEl>
                                          <p:spTgt spid="62"/>
                                        </p:tgtEl>
                                        <p:attrNameLst>
                                          <p:attrName>style.visibility</p:attrName>
                                        </p:attrNameLst>
                                      </p:cBhvr>
                                      <p:to>
                                        <p:strVal val="visible"/>
                                      </p:to>
                                    </p:set>
                                    <p:anim calcmode="lin" valueType="num">
                                      <p:cBhvr>
                                        <p:cTn id="15" dur="250" fill="hold"/>
                                        <p:tgtEl>
                                          <p:spTgt spid="62"/>
                                        </p:tgtEl>
                                        <p:attrNameLst>
                                          <p:attrName>ppt_w</p:attrName>
                                        </p:attrNameLst>
                                      </p:cBhvr>
                                      <p:tavLst>
                                        <p:tav tm="0">
                                          <p:val>
                                            <p:fltVal val="0"/>
                                          </p:val>
                                        </p:tav>
                                        <p:tav tm="100000">
                                          <p:val>
                                            <p:strVal val="#ppt_w"/>
                                          </p:val>
                                        </p:tav>
                                      </p:tavLst>
                                    </p:anim>
                                    <p:anim calcmode="lin" valueType="num">
                                      <p:cBhvr>
                                        <p:cTn id="16" dur="250" fill="hold"/>
                                        <p:tgtEl>
                                          <p:spTgt spid="62"/>
                                        </p:tgtEl>
                                        <p:attrNameLst>
                                          <p:attrName>ppt_h</p:attrName>
                                        </p:attrNameLst>
                                      </p:cBhvr>
                                      <p:tavLst>
                                        <p:tav tm="0">
                                          <p:val>
                                            <p:fltVal val="0"/>
                                          </p:val>
                                        </p:tav>
                                        <p:tav tm="100000">
                                          <p:val>
                                            <p:strVal val="#ppt_h"/>
                                          </p:val>
                                        </p:tav>
                                      </p:tavLst>
                                    </p:anim>
                                    <p:animEffect transition="in" filter="fade">
                                      <p:cBhvr>
                                        <p:cTn id="17" dur="250"/>
                                        <p:tgtEl>
                                          <p:spTgt spid="62"/>
                                        </p:tgtEl>
                                      </p:cBhvr>
                                    </p:animEffect>
                                  </p:childTnLst>
                                </p:cTn>
                              </p:par>
                              <p:par>
                                <p:cTn id="18" presetID="53" presetClass="entr" presetSubtype="16" fill="hold" nodeType="withEffect">
                                  <p:stCondLst>
                                    <p:cond delay="600"/>
                                  </p:stCondLst>
                                  <p:childTnLst>
                                    <p:set>
                                      <p:cBhvr>
                                        <p:cTn id="19" dur="1" fill="hold">
                                          <p:stCondLst>
                                            <p:cond delay="0"/>
                                          </p:stCondLst>
                                        </p:cTn>
                                        <p:tgtEl>
                                          <p:spTgt spid="69"/>
                                        </p:tgtEl>
                                        <p:attrNameLst>
                                          <p:attrName>style.visibility</p:attrName>
                                        </p:attrNameLst>
                                      </p:cBhvr>
                                      <p:to>
                                        <p:strVal val="visible"/>
                                      </p:to>
                                    </p:set>
                                    <p:anim calcmode="lin" valueType="num">
                                      <p:cBhvr>
                                        <p:cTn id="20" dur="250" fill="hold"/>
                                        <p:tgtEl>
                                          <p:spTgt spid="69"/>
                                        </p:tgtEl>
                                        <p:attrNameLst>
                                          <p:attrName>ppt_w</p:attrName>
                                        </p:attrNameLst>
                                      </p:cBhvr>
                                      <p:tavLst>
                                        <p:tav tm="0">
                                          <p:val>
                                            <p:fltVal val="0"/>
                                          </p:val>
                                        </p:tav>
                                        <p:tav tm="100000">
                                          <p:val>
                                            <p:strVal val="#ppt_w"/>
                                          </p:val>
                                        </p:tav>
                                      </p:tavLst>
                                    </p:anim>
                                    <p:anim calcmode="lin" valueType="num">
                                      <p:cBhvr>
                                        <p:cTn id="21" dur="250" fill="hold"/>
                                        <p:tgtEl>
                                          <p:spTgt spid="69"/>
                                        </p:tgtEl>
                                        <p:attrNameLst>
                                          <p:attrName>ppt_h</p:attrName>
                                        </p:attrNameLst>
                                      </p:cBhvr>
                                      <p:tavLst>
                                        <p:tav tm="0">
                                          <p:val>
                                            <p:fltVal val="0"/>
                                          </p:val>
                                        </p:tav>
                                        <p:tav tm="100000">
                                          <p:val>
                                            <p:strVal val="#ppt_h"/>
                                          </p:val>
                                        </p:tav>
                                      </p:tavLst>
                                    </p:anim>
                                    <p:animEffect transition="in" filter="fade">
                                      <p:cBhvr>
                                        <p:cTn id="22" dur="250"/>
                                        <p:tgtEl>
                                          <p:spTgt spid="69"/>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p:cTn id="26" dur="500" fill="hold"/>
                                        <p:tgtEl>
                                          <p:spTgt spid="63"/>
                                        </p:tgtEl>
                                        <p:attrNameLst>
                                          <p:attrName>ppt_w</p:attrName>
                                        </p:attrNameLst>
                                      </p:cBhvr>
                                      <p:tavLst>
                                        <p:tav tm="0">
                                          <p:val>
                                            <p:fltVal val="0"/>
                                          </p:val>
                                        </p:tav>
                                        <p:tav tm="100000">
                                          <p:val>
                                            <p:strVal val="#ppt_w"/>
                                          </p:val>
                                        </p:tav>
                                      </p:tavLst>
                                    </p:anim>
                                    <p:anim calcmode="lin" valueType="num">
                                      <p:cBhvr>
                                        <p:cTn id="27" dur="500" fill="hold"/>
                                        <p:tgtEl>
                                          <p:spTgt spid="63"/>
                                        </p:tgtEl>
                                        <p:attrNameLst>
                                          <p:attrName>ppt_h</p:attrName>
                                        </p:attrNameLst>
                                      </p:cBhvr>
                                      <p:tavLst>
                                        <p:tav tm="0">
                                          <p:val>
                                            <p:fltVal val="0"/>
                                          </p:val>
                                        </p:tav>
                                        <p:tav tm="100000">
                                          <p:val>
                                            <p:strVal val="#ppt_h"/>
                                          </p:val>
                                        </p:tav>
                                      </p:tavLst>
                                    </p:anim>
                                    <p:animEffect transition="in" filter="fade">
                                      <p:cBhvr>
                                        <p:cTn id="2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37766" y="489098"/>
            <a:ext cx="8268468" cy="380852"/>
          </a:xfrm>
        </p:spPr>
        <p:txBody>
          <a:bodyPr/>
          <a:lstStyle/>
          <a:p>
            <a:r>
              <a:rPr lang="ja-JP" altLang="en-US" dirty="0" smtClean="0">
                <a:latin typeface="Arial"/>
                <a:ea typeface="ＭＳ Ｐゴシック"/>
              </a:rPr>
              <a:t>統合により既存のセキュリティを強化</a:t>
            </a:r>
          </a:p>
        </p:txBody>
      </p:sp>
      <p:sp>
        <p:nvSpPr>
          <p:cNvPr id="6" name="Text Placeholder 3"/>
          <p:cNvSpPr>
            <a:spLocks noGrp="1"/>
          </p:cNvSpPr>
          <p:nvPr>
            <p:ph type="body" sz="quarter" idx="11"/>
          </p:nvPr>
        </p:nvSpPr>
        <p:spPr>
          <a:xfrm>
            <a:off x="437766" y="869950"/>
            <a:ext cx="8545596" cy="477838"/>
          </a:xfrm>
        </p:spPr>
        <p:txBody>
          <a:bodyPr/>
          <a:lstStyle/>
          <a:p>
            <a:r>
              <a:rPr lang="ja-JP" altLang="en-US" dirty="0" smtClean="0">
                <a:latin typeface="Arial"/>
                <a:ea typeface="ＭＳ Ｐゴシック"/>
              </a:rPr>
              <a:t>パートナー システムやカスタム システムから送信された悪意のあるドメインをブロック</a:t>
            </a:r>
            <a:endParaRPr lang="ja-JP" altLang="en-US" dirty="0">
              <a:latin typeface="Arial"/>
              <a:ea typeface="ＭＳ Ｐゴシック"/>
            </a:endParaRPr>
          </a:p>
        </p:txBody>
      </p:sp>
      <p:pic>
        <p:nvPicPr>
          <p:cNvPr id="7" name="Picture 6"/>
          <p:cNvPicPr>
            <a:picLocks noChangeAspect="1"/>
          </p:cNvPicPr>
          <p:nvPr/>
        </p:nvPicPr>
        <p:blipFill>
          <a:blip r:embed="rId3" cstate="email">
            <a:alphaModFix amt="75000"/>
            <a:extLst>
              <a:ext uri="{28A0092B-C50C-407E-A947-70E740481C1C}">
                <a14:useLocalDpi xmlns:a14="http://schemas.microsoft.com/office/drawing/2010/main"/>
              </a:ext>
            </a:extLst>
          </a:blip>
          <a:stretch>
            <a:fillRect/>
          </a:stretch>
        </p:blipFill>
        <p:spPr>
          <a:xfrm rot="10800000" flipH="1" flipV="1">
            <a:off x="3445485" y="3097081"/>
            <a:ext cx="943211" cy="92333"/>
          </a:xfrm>
          <a:prstGeom prst="rect">
            <a:avLst/>
          </a:prstGeom>
        </p:spPr>
      </p:pic>
      <p:pic>
        <p:nvPicPr>
          <p:cNvPr id="8" name="Picture 7"/>
          <p:cNvPicPr>
            <a:picLocks noChangeAspect="1"/>
          </p:cNvPicPr>
          <p:nvPr/>
        </p:nvPicPr>
        <p:blipFill rotWithShape="1">
          <a:blip r:embed="rId4" cstate="email">
            <a:alphaModFix amt="75000"/>
            <a:extLst>
              <a:ext uri="{28A0092B-C50C-407E-A947-70E740481C1C}">
                <a14:useLocalDpi xmlns:a14="http://schemas.microsoft.com/office/drawing/2010/main"/>
              </a:ext>
            </a:extLst>
          </a:blip>
          <a:srcRect l="-82" r="-82"/>
          <a:stretch/>
        </p:blipFill>
        <p:spPr>
          <a:xfrm rot="10800000" flipH="1" flipV="1">
            <a:off x="3756895" y="2575106"/>
            <a:ext cx="805996" cy="235690"/>
          </a:xfrm>
          <a:prstGeom prst="rect">
            <a:avLst/>
          </a:prstGeom>
        </p:spPr>
      </p:pic>
      <p:cxnSp>
        <p:nvCxnSpPr>
          <p:cNvPr id="9" name="Straight Arrow Connector 8"/>
          <p:cNvCxnSpPr/>
          <p:nvPr/>
        </p:nvCxnSpPr>
        <p:spPr bwMode="auto">
          <a:xfrm flipH="1">
            <a:off x="5611618" y="2903086"/>
            <a:ext cx="1600258" cy="0"/>
          </a:xfrm>
          <a:prstGeom prst="straightConnector1">
            <a:avLst/>
          </a:prstGeom>
          <a:noFill/>
          <a:ln w="12700" cap="rnd" cmpd="sng" algn="ctr">
            <a:solidFill>
              <a:schemeClr val="tx1"/>
            </a:solidFill>
            <a:prstDash val="dash"/>
            <a:round/>
            <a:headEnd type="triangle" w="med" len="med"/>
            <a:tailEnd type="none" w="lg" len="med"/>
          </a:ln>
          <a:effectLst/>
          <a:extLst/>
        </p:spPr>
      </p:cxnSp>
      <p:sp>
        <p:nvSpPr>
          <p:cNvPr id="10" name="TextBox 9"/>
          <p:cNvSpPr txBox="1"/>
          <p:nvPr/>
        </p:nvSpPr>
        <p:spPr>
          <a:xfrm>
            <a:off x="7012894" y="2166150"/>
            <a:ext cx="1241300" cy="264621"/>
          </a:xfrm>
          <a:prstGeom prst="rect">
            <a:avLst/>
          </a:prstGeom>
          <a:noFill/>
        </p:spPr>
        <p:txBody>
          <a:bodyPr wrap="square" rtlCol="0">
            <a:noAutofit/>
          </a:bodyPr>
          <a:lstStyle/>
          <a:p>
            <a:pPr algn="ctr" defTabSz="911912" fontAlgn="base">
              <a:lnSpc>
                <a:spcPct val="90000"/>
              </a:lnSpc>
              <a:spcBef>
                <a:spcPct val="0"/>
              </a:spcBef>
              <a:spcAft>
                <a:spcPct val="0"/>
              </a:spcAft>
              <a:defRPr/>
            </a:pPr>
            <a:r>
              <a:rPr kumimoji="1" lang="en-US" altLang="ja-JP" kern="0" dirty="0" smtClean="0">
                <a:solidFill>
                  <a:schemeClr val="accent1"/>
                </a:solidFill>
                <a:latin typeface="Arial"/>
                <a:ea typeface="ＭＳ Ｐゴシック"/>
              </a:rPr>
              <a:t>Umbrella</a:t>
            </a:r>
            <a:endParaRPr kumimoji="1" lang="ja-JP" altLang="en-US" kern="0" dirty="0">
              <a:solidFill>
                <a:schemeClr val="accent1"/>
              </a:solidFill>
              <a:latin typeface="Arial"/>
              <a:ea typeface="ＭＳ Ｐゴシック"/>
              <a:cs typeface="Franklin Gothic Book"/>
            </a:endParaRPr>
          </a:p>
        </p:txBody>
      </p:sp>
      <p:sp>
        <p:nvSpPr>
          <p:cNvPr id="12" name="Rectangle 11"/>
          <p:cNvSpPr/>
          <p:nvPr/>
        </p:nvSpPr>
        <p:spPr>
          <a:xfrm>
            <a:off x="2484313" y="1604846"/>
            <a:ext cx="1715556" cy="230832"/>
          </a:xfrm>
          <a:prstGeom prst="rect">
            <a:avLst/>
          </a:prstGeom>
          <a:solidFill>
            <a:schemeClr val="bg1"/>
          </a:solidFill>
          <a:ln>
            <a:noFill/>
          </a:ln>
        </p:spPr>
        <p:txBody>
          <a:bodyPr wrap="square" lIns="45720" rIns="45720">
            <a:spAutoFit/>
          </a:bodyPr>
          <a:lstStyle/>
          <a:p>
            <a:pPr algn="ctr" defTabSz="912755">
              <a:lnSpc>
                <a:spcPct val="90000"/>
              </a:lnSpc>
              <a:defRPr/>
            </a:pPr>
            <a:r>
              <a:rPr lang="ja-JP" altLang="en-US" sz="1000" b="1" dirty="0" smtClean="0">
                <a:latin typeface="Arial"/>
                <a:ea typeface="ＭＳ Ｐゴシック"/>
              </a:rPr>
              <a:t>現在のセキュリティ スタック</a:t>
            </a:r>
            <a:endParaRPr kumimoji="1" lang="ja-JP" altLang="en-US" sz="1000" b="1" kern="0" dirty="0">
              <a:latin typeface="Arial"/>
              <a:ea typeface="ＭＳ Ｐゴシック"/>
            </a:endParaRPr>
          </a:p>
        </p:txBody>
      </p:sp>
      <p:sp>
        <p:nvSpPr>
          <p:cNvPr id="13" name="Rectangle 12"/>
          <p:cNvSpPr/>
          <p:nvPr/>
        </p:nvSpPr>
        <p:spPr>
          <a:xfrm>
            <a:off x="1641971" y="2569288"/>
            <a:ext cx="2126119" cy="258532"/>
          </a:xfrm>
          <a:prstGeom prst="rect">
            <a:avLst/>
          </a:prstGeom>
          <a:noFill/>
          <a:ln>
            <a:noFill/>
          </a:ln>
        </p:spPr>
        <p:txBody>
          <a:bodyPr wrap="square" lIns="45720" rIns="45720">
            <a:spAutoFit/>
          </a:bodyPr>
          <a:lstStyle/>
          <a:p>
            <a:pPr defTabSz="912755">
              <a:lnSpc>
                <a:spcPct val="90000"/>
              </a:lnSpc>
              <a:defRPr/>
            </a:pPr>
            <a:r>
              <a:rPr lang="ja-JP" altLang="en-US" sz="1200" dirty="0" smtClean="0">
                <a:solidFill>
                  <a:schemeClr val="accent1"/>
                </a:solidFill>
                <a:latin typeface="Arial"/>
                <a:ea typeface="ＭＳ Ｐゴシック"/>
              </a:rPr>
              <a:t>アプライアンス ベースの検出</a:t>
            </a:r>
            <a:endParaRPr kumimoji="1" lang="ja-JP" altLang="en-US" sz="1200" kern="0" dirty="0">
              <a:solidFill>
                <a:schemeClr val="accent1"/>
              </a:solidFill>
              <a:latin typeface="Arial"/>
              <a:ea typeface="ＭＳ Ｐゴシック"/>
            </a:endParaRPr>
          </a:p>
        </p:txBody>
      </p:sp>
      <p:sp>
        <p:nvSpPr>
          <p:cNvPr id="14" name="TextBox 13"/>
          <p:cNvSpPr txBox="1"/>
          <p:nvPr/>
        </p:nvSpPr>
        <p:spPr>
          <a:xfrm>
            <a:off x="4578502" y="2480952"/>
            <a:ext cx="694241" cy="429789"/>
          </a:xfrm>
          <a:prstGeom prst="rect">
            <a:avLst/>
          </a:prstGeom>
        </p:spPr>
        <p:txBody>
          <a:bodyPr wrap="square" lIns="45720" rIns="45720" rtlCol="0" anchor="ctr" anchorCtr="1">
            <a:noAutofit/>
          </a:bodyPr>
          <a:lstStyle/>
          <a:p>
            <a:pPr defTabSz="912755">
              <a:lnSpc>
                <a:spcPct val="90000"/>
              </a:lnSpc>
              <a:defRPr/>
            </a:pPr>
            <a:r>
              <a:rPr kumimoji="1" lang="ja-JP" altLang="en-US" sz="1000" kern="0" dirty="0" smtClean="0">
                <a:latin typeface="Arial"/>
                <a:ea typeface="ＭＳ Ｐゴシック"/>
              </a:rPr>
              <a:t>など</a:t>
            </a:r>
            <a:endParaRPr kumimoji="1" lang="ja-JP" altLang="en-US" sz="1000" kern="0" dirty="0">
              <a:latin typeface="Arial"/>
              <a:ea typeface="ＭＳ Ｐゴシック"/>
            </a:endParaRPr>
          </a:p>
        </p:txBody>
      </p:sp>
      <p:sp>
        <p:nvSpPr>
          <p:cNvPr id="15" name="Rounded Rectangle 14"/>
          <p:cNvSpPr/>
          <p:nvPr/>
        </p:nvSpPr>
        <p:spPr>
          <a:xfrm>
            <a:off x="1390637" y="2049651"/>
            <a:ext cx="3856122" cy="429789"/>
          </a:xfrm>
          <a:prstGeom prst="roundRect">
            <a:avLst>
              <a:gd name="adj" fmla="val 8537"/>
            </a:avLst>
          </a:prstGeom>
          <a:noFill/>
          <a:ln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16" name="Rectangle 15"/>
          <p:cNvSpPr/>
          <p:nvPr/>
        </p:nvSpPr>
        <p:spPr>
          <a:xfrm>
            <a:off x="1372272" y="2924476"/>
            <a:ext cx="1945956" cy="424732"/>
          </a:xfrm>
          <a:prstGeom prst="rect">
            <a:avLst/>
          </a:prstGeom>
          <a:noFill/>
          <a:ln>
            <a:noFill/>
          </a:ln>
        </p:spPr>
        <p:txBody>
          <a:bodyPr wrap="square" lIns="45720" rIns="45720">
            <a:spAutoFit/>
          </a:bodyPr>
          <a:lstStyle/>
          <a:p>
            <a:pPr defTabSz="912755">
              <a:lnSpc>
                <a:spcPct val="90000"/>
              </a:lnSpc>
              <a:defRPr/>
            </a:pPr>
            <a:r>
              <a:rPr lang="ja-JP" altLang="en-US" sz="1200" dirty="0">
                <a:solidFill>
                  <a:schemeClr val="accent1"/>
                </a:solidFill>
                <a:latin typeface="Arial"/>
                <a:ea typeface="ＭＳ Ｐゴシック"/>
              </a:rPr>
              <a:t>脅威インテリジェンス プラットフォーム</a:t>
            </a:r>
          </a:p>
        </p:txBody>
      </p:sp>
      <p:sp>
        <p:nvSpPr>
          <p:cNvPr id="17" name="TextBox 16"/>
          <p:cNvSpPr txBox="1"/>
          <p:nvPr/>
        </p:nvSpPr>
        <p:spPr>
          <a:xfrm>
            <a:off x="4407703" y="2909658"/>
            <a:ext cx="694241" cy="429789"/>
          </a:xfrm>
          <a:prstGeom prst="rect">
            <a:avLst/>
          </a:prstGeom>
        </p:spPr>
        <p:txBody>
          <a:bodyPr wrap="square" lIns="45720" rIns="45720" rtlCol="0" anchor="ctr" anchorCtr="1">
            <a:noAutofit/>
          </a:bodyPr>
          <a:lstStyle/>
          <a:p>
            <a:pPr defTabSz="912755">
              <a:lnSpc>
                <a:spcPct val="90000"/>
              </a:lnSpc>
              <a:defRPr/>
            </a:pPr>
            <a:r>
              <a:rPr kumimoji="1" lang="ja-JP" altLang="en-US" sz="1000" kern="0" dirty="0" smtClean="0">
                <a:latin typeface="Arial"/>
                <a:ea typeface="ＭＳ Ｐゴシック"/>
              </a:rPr>
              <a:t>など</a:t>
            </a:r>
            <a:endParaRPr kumimoji="1" lang="ja-JP" altLang="en-US" sz="1000" kern="0" dirty="0">
              <a:latin typeface="Arial"/>
              <a:ea typeface="ＭＳ Ｐゴシック"/>
            </a:endParaRPr>
          </a:p>
        </p:txBody>
      </p:sp>
      <p:sp>
        <p:nvSpPr>
          <p:cNvPr id="18" name="Rounded Rectangle 17"/>
          <p:cNvSpPr/>
          <p:nvPr/>
        </p:nvSpPr>
        <p:spPr>
          <a:xfrm>
            <a:off x="1538495" y="2479598"/>
            <a:ext cx="3856122" cy="429789"/>
          </a:xfrm>
          <a:prstGeom prst="roundRect">
            <a:avLst>
              <a:gd name="adj" fmla="val 8537"/>
            </a:avLst>
          </a:prstGeom>
          <a:noFill/>
          <a:ln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19" name="TextBox 18"/>
          <p:cNvSpPr txBox="1"/>
          <p:nvPr/>
        </p:nvSpPr>
        <p:spPr>
          <a:xfrm>
            <a:off x="3235587" y="2146608"/>
            <a:ext cx="1358420" cy="263350"/>
          </a:xfrm>
          <a:prstGeom prst="rect">
            <a:avLst/>
          </a:prstGeom>
        </p:spPr>
        <p:txBody>
          <a:bodyPr wrap="square" rtlCol="0" anchor="ctr" anchorCtr="1">
            <a:noAutofit/>
          </a:bodyPr>
          <a:lstStyle/>
          <a:p>
            <a:pPr algn="ctr" defTabSz="912755">
              <a:lnSpc>
                <a:spcPct val="90000"/>
              </a:lnSpc>
              <a:defRPr/>
            </a:pPr>
            <a:r>
              <a:rPr kumimoji="1" lang="en-US" altLang="ja-JP" sz="1200" kern="0" dirty="0" smtClean="0">
                <a:latin typeface="Arial"/>
                <a:ea typeface="ＭＳ Ｐゴシック"/>
              </a:rPr>
              <a:t>AMP Threat Grid</a:t>
            </a:r>
            <a:endParaRPr kumimoji="1" lang="ja-JP" altLang="en-US" sz="1200" kern="0" dirty="0">
              <a:latin typeface="Arial"/>
              <a:ea typeface="ＭＳ Ｐゴシック"/>
            </a:endParaRPr>
          </a:p>
        </p:txBody>
      </p:sp>
      <p:sp>
        <p:nvSpPr>
          <p:cNvPr id="20" name="Rectangle 19"/>
          <p:cNvSpPr/>
          <p:nvPr/>
        </p:nvSpPr>
        <p:spPr>
          <a:xfrm>
            <a:off x="1449412" y="2148564"/>
            <a:ext cx="1945956" cy="258532"/>
          </a:xfrm>
          <a:prstGeom prst="rect">
            <a:avLst/>
          </a:prstGeom>
          <a:noFill/>
          <a:ln>
            <a:noFill/>
          </a:ln>
        </p:spPr>
        <p:txBody>
          <a:bodyPr wrap="square" lIns="45720" rIns="45720">
            <a:spAutoFit/>
          </a:bodyPr>
          <a:lstStyle/>
          <a:p>
            <a:pPr defTabSz="912755">
              <a:lnSpc>
                <a:spcPct val="90000"/>
              </a:lnSpc>
              <a:defRPr/>
            </a:pPr>
            <a:r>
              <a:rPr lang="ja-JP" altLang="en-US" sz="1200" dirty="0">
                <a:solidFill>
                  <a:schemeClr val="accent1"/>
                </a:solidFill>
                <a:latin typeface="Arial"/>
                <a:ea typeface="ＭＳ Ｐゴシック"/>
              </a:rPr>
              <a:t>攻撃分析フィード</a:t>
            </a:r>
          </a:p>
        </p:txBody>
      </p:sp>
      <p:sp>
        <p:nvSpPr>
          <p:cNvPr id="21" name="TextBox 20"/>
          <p:cNvSpPr txBox="1"/>
          <p:nvPr/>
        </p:nvSpPr>
        <p:spPr>
          <a:xfrm>
            <a:off x="4483794" y="2065262"/>
            <a:ext cx="694241" cy="429789"/>
          </a:xfrm>
          <a:prstGeom prst="rect">
            <a:avLst/>
          </a:prstGeom>
        </p:spPr>
        <p:txBody>
          <a:bodyPr wrap="square" lIns="45720" rIns="45720" rtlCol="0" anchor="ctr" anchorCtr="1">
            <a:noAutofit/>
          </a:bodyPr>
          <a:lstStyle/>
          <a:p>
            <a:pPr defTabSz="912755">
              <a:lnSpc>
                <a:spcPct val="90000"/>
              </a:lnSpc>
              <a:defRPr/>
            </a:pPr>
            <a:r>
              <a:rPr kumimoji="1" lang="ja-JP" altLang="en-US" sz="1000" kern="0" dirty="0" smtClean="0">
                <a:latin typeface="Arial"/>
                <a:ea typeface="ＭＳ Ｐゴシック"/>
              </a:rPr>
              <a:t>など</a:t>
            </a:r>
            <a:endParaRPr kumimoji="1" lang="ja-JP" altLang="en-US" sz="1000" kern="0" dirty="0">
              <a:latin typeface="Arial"/>
              <a:ea typeface="ＭＳ Ｐゴシック"/>
            </a:endParaRPr>
          </a:p>
        </p:txBody>
      </p:sp>
      <p:sp>
        <p:nvSpPr>
          <p:cNvPr id="22" name="Rounded Rectangle 21"/>
          <p:cNvSpPr/>
          <p:nvPr/>
        </p:nvSpPr>
        <p:spPr>
          <a:xfrm>
            <a:off x="1281681" y="2912855"/>
            <a:ext cx="3856122" cy="429789"/>
          </a:xfrm>
          <a:prstGeom prst="roundRect">
            <a:avLst>
              <a:gd name="adj" fmla="val 8537"/>
            </a:avLst>
          </a:prstGeom>
          <a:noFill/>
          <a:ln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23" name="TextBox 22"/>
          <p:cNvSpPr txBox="1"/>
          <p:nvPr/>
        </p:nvSpPr>
        <p:spPr>
          <a:xfrm>
            <a:off x="3862255" y="3417292"/>
            <a:ext cx="1012949" cy="287833"/>
          </a:xfrm>
          <a:prstGeom prst="rect">
            <a:avLst/>
          </a:prstGeom>
        </p:spPr>
        <p:txBody>
          <a:bodyPr wrap="square" rtlCol="0" anchor="ctr" anchorCtr="1">
            <a:noAutofit/>
          </a:bodyPr>
          <a:lstStyle/>
          <a:p>
            <a:pPr algn="ctr" defTabSz="912755">
              <a:lnSpc>
                <a:spcPct val="90000"/>
              </a:lnSpc>
              <a:defRPr/>
            </a:pPr>
            <a:r>
              <a:rPr kumimoji="1" lang="en-US" altLang="ja-JP" sz="1200" kern="0" dirty="0" smtClean="0">
                <a:latin typeface="Arial"/>
                <a:ea typeface="ＭＳ Ｐゴシック"/>
              </a:rPr>
              <a:t>CloudLock</a:t>
            </a:r>
            <a:endParaRPr kumimoji="1" lang="ja-JP" altLang="en-US" sz="1200" kern="0" dirty="0">
              <a:latin typeface="Arial"/>
              <a:ea typeface="ＭＳ Ｐゴシック"/>
            </a:endParaRPr>
          </a:p>
        </p:txBody>
      </p:sp>
      <p:sp>
        <p:nvSpPr>
          <p:cNvPr id="24" name="Rectangle 23"/>
          <p:cNvSpPr/>
          <p:nvPr/>
        </p:nvSpPr>
        <p:spPr>
          <a:xfrm>
            <a:off x="1610977" y="3348352"/>
            <a:ext cx="1784391" cy="424732"/>
          </a:xfrm>
          <a:prstGeom prst="rect">
            <a:avLst/>
          </a:prstGeom>
          <a:noFill/>
          <a:ln>
            <a:noFill/>
          </a:ln>
        </p:spPr>
        <p:txBody>
          <a:bodyPr wrap="square" lIns="45720" rIns="45720">
            <a:spAutoFit/>
          </a:bodyPr>
          <a:lstStyle/>
          <a:p>
            <a:pPr defTabSz="912755">
              <a:lnSpc>
                <a:spcPct val="90000"/>
              </a:lnSpc>
              <a:defRPr/>
            </a:pPr>
            <a:r>
              <a:rPr lang="ja-JP" altLang="en-US" sz="1200" dirty="0" smtClean="0">
                <a:solidFill>
                  <a:schemeClr val="accent1"/>
                </a:solidFill>
                <a:latin typeface="Arial"/>
                <a:ea typeface="ＭＳ Ｐゴシック"/>
              </a:rPr>
              <a:t>クラウド アクセス セキュリティ ブローカー</a:t>
            </a:r>
            <a:endParaRPr lang="ja-JP" altLang="en-US" sz="1200" dirty="0">
              <a:solidFill>
                <a:schemeClr val="accent1"/>
              </a:solidFill>
              <a:latin typeface="Arial"/>
              <a:ea typeface="ＭＳ Ｐゴシック"/>
            </a:endParaRPr>
          </a:p>
        </p:txBody>
      </p:sp>
      <p:sp>
        <p:nvSpPr>
          <p:cNvPr id="25" name="TextBox 24"/>
          <p:cNvSpPr txBox="1"/>
          <p:nvPr/>
        </p:nvSpPr>
        <p:spPr>
          <a:xfrm>
            <a:off x="4644493" y="3341368"/>
            <a:ext cx="694241" cy="429789"/>
          </a:xfrm>
          <a:prstGeom prst="rect">
            <a:avLst/>
          </a:prstGeom>
        </p:spPr>
        <p:txBody>
          <a:bodyPr wrap="square" lIns="45720" rIns="45720" rtlCol="0" anchor="ctr" anchorCtr="1">
            <a:noAutofit/>
          </a:bodyPr>
          <a:lstStyle/>
          <a:p>
            <a:pPr defTabSz="912755">
              <a:lnSpc>
                <a:spcPct val="90000"/>
              </a:lnSpc>
              <a:defRPr/>
            </a:pPr>
            <a:r>
              <a:rPr kumimoji="1" lang="ja-JP" altLang="en-US" sz="1000" kern="0" dirty="0" smtClean="0">
                <a:latin typeface="Arial"/>
                <a:ea typeface="ＭＳ Ｐゴシック"/>
              </a:rPr>
              <a:t>など</a:t>
            </a:r>
            <a:endParaRPr kumimoji="1" lang="ja-JP" altLang="en-US" sz="1000" kern="0" dirty="0">
              <a:latin typeface="Arial"/>
              <a:ea typeface="ＭＳ Ｐゴシック"/>
            </a:endParaRPr>
          </a:p>
        </p:txBody>
      </p:sp>
      <p:sp>
        <p:nvSpPr>
          <p:cNvPr id="26" name="Rounded Rectangle 25"/>
          <p:cNvSpPr/>
          <p:nvPr/>
        </p:nvSpPr>
        <p:spPr>
          <a:xfrm>
            <a:off x="1477547" y="3348217"/>
            <a:ext cx="3856122" cy="429789"/>
          </a:xfrm>
          <a:prstGeom prst="roundRect">
            <a:avLst>
              <a:gd name="adj" fmla="val 8537"/>
            </a:avLst>
          </a:prstGeom>
          <a:noFill/>
          <a:ln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nvGrpSpPr>
          <p:cNvPr id="27" name="Group 26"/>
          <p:cNvGrpSpPr/>
          <p:nvPr/>
        </p:nvGrpSpPr>
        <p:grpSpPr>
          <a:xfrm>
            <a:off x="7309121" y="2580650"/>
            <a:ext cx="648847" cy="824102"/>
            <a:chOff x="1755735" y="1690064"/>
            <a:chExt cx="405342" cy="514828"/>
          </a:xfrm>
        </p:grpSpPr>
        <p:sp>
          <p:nvSpPr>
            <p:cNvPr id="28" name="Freeform 27"/>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508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29" name="Freeform 28"/>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sp>
        <p:nvSpPr>
          <p:cNvPr id="30" name="Oval 29"/>
          <p:cNvSpPr>
            <a:spLocks noChangeAspect="1"/>
          </p:cNvSpPr>
          <p:nvPr/>
        </p:nvSpPr>
        <p:spPr bwMode="auto">
          <a:xfrm>
            <a:off x="6217592" y="2698841"/>
            <a:ext cx="418434" cy="408490"/>
          </a:xfrm>
          <a:prstGeom prst="ellipse">
            <a:avLst/>
          </a:prstGeom>
          <a:solidFill>
            <a:schemeClr val="accent4"/>
          </a:solidFill>
          <a:ln w="12700" cap="rnd" cmpd="sng" algn="ctr">
            <a:noFill/>
            <a:prstDash val="solid"/>
            <a:round/>
            <a:headEnd type="none" w="med" len="sm"/>
            <a:tailEnd type="none" w="med" len="sm"/>
          </a:ln>
          <a:effectLst/>
          <a:extLst/>
        </p:spPr>
        <p:txBody>
          <a:bodyPr rot="0" spcFirstLastPara="0" vertOverflow="overflow" horzOverflow="overflow" vert="horz" wrap="none" lIns="91270" tIns="45636" rIns="91270" bIns="45636" numCol="1" spcCol="0" rtlCol="0" fromWordArt="0" anchor="ctr" anchorCtr="0" forceAA="0" compatLnSpc="1">
            <a:prstTxWarp prst="textNoShape">
              <a:avLst/>
            </a:prstTxWarp>
            <a:noAutofit/>
          </a:bodyPr>
          <a:lstStyle/>
          <a:p>
            <a:pPr algn="ctr" defTabSz="912755" fontAlgn="base">
              <a:spcBef>
                <a:spcPct val="0"/>
              </a:spcBef>
              <a:spcAft>
                <a:spcPct val="0"/>
              </a:spcAft>
              <a:defRPr/>
            </a:pPr>
            <a:r>
              <a:rPr kumimoji="1" lang="en-US" altLang="ja-JP" sz="1000" b="1" kern="0" dirty="0" smtClean="0">
                <a:solidFill>
                  <a:srgbClr val="FFFFFF"/>
                </a:solidFill>
                <a:latin typeface="Arial"/>
                <a:ea typeface="ＭＳ Ｐゴシック"/>
              </a:rPr>
              <a:t>IOC</a:t>
            </a:r>
            <a:endParaRPr kumimoji="1" lang="ja-JP" altLang="en-US" sz="1000" b="1" kern="0" dirty="0">
              <a:solidFill>
                <a:srgbClr val="FFFFFF"/>
              </a:solidFill>
              <a:latin typeface="Arial"/>
              <a:ea typeface="ＭＳ Ｐゴシック"/>
            </a:endParaRPr>
          </a:p>
        </p:txBody>
      </p:sp>
      <p:pic>
        <p:nvPicPr>
          <p:cNvPr id="31" name="Picture 30"/>
          <p:cNvPicPr>
            <a:picLocks noChangeAspect="1"/>
          </p:cNvPicPr>
          <p:nvPr/>
        </p:nvPicPr>
        <p:blipFill>
          <a:blip r:embed="rId5" cstate="email">
            <a:alphaModFix amt="75000"/>
            <a:extLst>
              <a:ext uri="{28A0092B-C50C-407E-A947-70E740481C1C}">
                <a14:useLocalDpi xmlns:a14="http://schemas.microsoft.com/office/drawing/2010/main"/>
              </a:ext>
            </a:extLst>
          </a:blip>
          <a:stretch>
            <a:fillRect/>
          </a:stretch>
        </p:blipFill>
        <p:spPr>
          <a:xfrm rot="10800000" flipH="1" flipV="1">
            <a:off x="2949931" y="2148181"/>
            <a:ext cx="347962" cy="183617"/>
          </a:xfrm>
          <a:prstGeom prst="rect">
            <a:avLst/>
          </a:prstGeom>
        </p:spPr>
      </p:pic>
      <p:pic>
        <p:nvPicPr>
          <p:cNvPr id="32" name="Picture 31"/>
          <p:cNvPicPr>
            <a:picLocks noChangeAspect="1"/>
          </p:cNvPicPr>
          <p:nvPr/>
        </p:nvPicPr>
        <p:blipFill>
          <a:blip r:embed="rId5" cstate="email">
            <a:alphaModFix amt="75000"/>
            <a:extLst>
              <a:ext uri="{28A0092B-C50C-407E-A947-70E740481C1C}">
                <a14:useLocalDpi xmlns:a14="http://schemas.microsoft.com/office/drawing/2010/main"/>
              </a:ext>
            </a:extLst>
          </a:blip>
          <a:stretch>
            <a:fillRect/>
          </a:stretch>
        </p:blipFill>
        <p:spPr>
          <a:xfrm rot="10800000" flipH="1" flipV="1">
            <a:off x="3594111" y="3469399"/>
            <a:ext cx="347962" cy="183617"/>
          </a:xfrm>
          <a:prstGeom prst="rect">
            <a:avLst/>
          </a:prstGeom>
        </p:spPr>
      </p:pic>
      <p:sp>
        <p:nvSpPr>
          <p:cNvPr id="34" name="Rectangle 33"/>
          <p:cNvSpPr/>
          <p:nvPr/>
        </p:nvSpPr>
        <p:spPr>
          <a:xfrm>
            <a:off x="1372272" y="3869227"/>
            <a:ext cx="1945956" cy="258532"/>
          </a:xfrm>
          <a:prstGeom prst="rect">
            <a:avLst/>
          </a:prstGeom>
          <a:noFill/>
          <a:ln>
            <a:noFill/>
          </a:ln>
        </p:spPr>
        <p:txBody>
          <a:bodyPr wrap="square" lIns="45720" rIns="45720">
            <a:spAutoFit/>
          </a:bodyPr>
          <a:lstStyle/>
          <a:p>
            <a:pPr defTabSz="912755">
              <a:lnSpc>
                <a:spcPct val="90000"/>
              </a:lnSpc>
              <a:defRPr/>
            </a:pPr>
            <a:r>
              <a:rPr lang="ja-JP" altLang="en-US" sz="1200" dirty="0" smtClean="0">
                <a:solidFill>
                  <a:schemeClr val="accent1"/>
                </a:solidFill>
                <a:latin typeface="Arial"/>
                <a:ea typeface="ＭＳ Ｐゴシック"/>
              </a:rPr>
              <a:t>カスタム統合</a:t>
            </a:r>
            <a:endParaRPr lang="ja-JP" altLang="en-US" sz="1200" dirty="0">
              <a:solidFill>
                <a:schemeClr val="accent1"/>
              </a:solidFill>
              <a:latin typeface="Arial"/>
              <a:ea typeface="ＭＳ Ｐゴシック"/>
            </a:endParaRPr>
          </a:p>
        </p:txBody>
      </p:sp>
      <p:sp>
        <p:nvSpPr>
          <p:cNvPr id="35" name="TextBox 34"/>
          <p:cNvSpPr txBox="1"/>
          <p:nvPr/>
        </p:nvSpPr>
        <p:spPr>
          <a:xfrm>
            <a:off x="4431767" y="3783408"/>
            <a:ext cx="694241" cy="429789"/>
          </a:xfrm>
          <a:prstGeom prst="rect">
            <a:avLst/>
          </a:prstGeom>
        </p:spPr>
        <p:txBody>
          <a:bodyPr wrap="square" lIns="45720" rIns="45720" rtlCol="0" anchor="ctr" anchorCtr="1">
            <a:noAutofit/>
          </a:bodyPr>
          <a:lstStyle/>
          <a:p>
            <a:pPr defTabSz="912755">
              <a:lnSpc>
                <a:spcPct val="90000"/>
              </a:lnSpc>
              <a:defRPr/>
            </a:pPr>
            <a:r>
              <a:rPr kumimoji="1" lang="ja-JP" altLang="en-US" sz="1000" kern="0" dirty="0" smtClean="0">
                <a:latin typeface="Arial"/>
                <a:ea typeface="ＭＳ Ｐゴシック"/>
              </a:rPr>
              <a:t>など</a:t>
            </a:r>
            <a:endParaRPr kumimoji="1" lang="ja-JP" altLang="en-US" sz="1000" kern="0" dirty="0">
              <a:latin typeface="Arial"/>
              <a:ea typeface="ＭＳ Ｐゴシック"/>
            </a:endParaRPr>
          </a:p>
        </p:txBody>
      </p:sp>
      <p:sp>
        <p:nvSpPr>
          <p:cNvPr id="36" name="Rounded Rectangle 35"/>
          <p:cNvSpPr/>
          <p:nvPr/>
        </p:nvSpPr>
        <p:spPr>
          <a:xfrm>
            <a:off x="1281681" y="3781343"/>
            <a:ext cx="3856122" cy="429789"/>
          </a:xfrm>
          <a:prstGeom prst="roundRect">
            <a:avLst>
              <a:gd name="adj" fmla="val 8537"/>
            </a:avLst>
          </a:prstGeom>
          <a:noFill/>
          <a:ln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37" name="TextBox 36"/>
          <p:cNvSpPr txBox="1"/>
          <p:nvPr/>
        </p:nvSpPr>
        <p:spPr>
          <a:xfrm>
            <a:off x="2734264" y="3795382"/>
            <a:ext cx="1944596" cy="382371"/>
          </a:xfrm>
          <a:prstGeom prst="rect">
            <a:avLst/>
          </a:prstGeom>
        </p:spPr>
        <p:txBody>
          <a:bodyPr wrap="square" rtlCol="0" anchor="ctr" anchorCtr="1">
            <a:noAutofit/>
          </a:bodyPr>
          <a:lstStyle/>
          <a:p>
            <a:pPr algn="ctr" defTabSz="912755">
              <a:lnSpc>
                <a:spcPct val="90000"/>
              </a:lnSpc>
              <a:defRPr/>
            </a:pPr>
            <a:r>
              <a:rPr kumimoji="1" lang="en-US" altLang="ja-JP" sz="1200" kern="0" dirty="0" smtClean="0">
                <a:latin typeface="Arial"/>
                <a:ea typeface="ＭＳ Ｐゴシック"/>
              </a:rPr>
              <a:t>Python Script Bro IPS</a:t>
            </a:r>
            <a:endParaRPr kumimoji="1" lang="ja-JP" altLang="en-US" sz="1200" kern="0" dirty="0">
              <a:latin typeface="Arial"/>
              <a:ea typeface="ＭＳ Ｐゴシック"/>
            </a:endParaRPr>
          </a:p>
        </p:txBody>
      </p:sp>
      <p:sp>
        <p:nvSpPr>
          <p:cNvPr id="11" name="Rounded Rectangle 10"/>
          <p:cNvSpPr/>
          <p:nvPr/>
        </p:nvSpPr>
        <p:spPr>
          <a:xfrm>
            <a:off x="1072564" y="1713580"/>
            <a:ext cx="4539054" cy="2730083"/>
          </a:xfrm>
          <a:prstGeom prst="roundRect">
            <a:avLst>
              <a:gd name="adj" fmla="val 1727"/>
            </a:avLst>
          </a:prstGeom>
          <a:noFill/>
          <a:ln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40" name="TextBox 18"/>
          <p:cNvSpPr txBox="1"/>
          <p:nvPr/>
        </p:nvSpPr>
        <p:spPr>
          <a:xfrm>
            <a:off x="3607378" y="2568835"/>
            <a:ext cx="1166923" cy="263350"/>
          </a:xfrm>
          <a:prstGeom prst="rect">
            <a:avLst/>
          </a:prstGeom>
          <a:solidFill>
            <a:schemeClr val="bg1"/>
          </a:solidFill>
        </p:spPr>
        <p:txBody>
          <a:bodyPr wrap="square" rtlCol="0" anchor="ctr" anchorCtr="1">
            <a:noAutofit/>
          </a:bodyPr>
          <a:lstStyle/>
          <a:p>
            <a:pPr algn="ctr" defTabSz="912755">
              <a:lnSpc>
                <a:spcPct val="90000"/>
              </a:lnSpc>
              <a:defRPr/>
            </a:pPr>
            <a:r>
              <a:rPr kumimoji="1" lang="en-US" altLang="ja-JP" sz="1200" kern="0" smtClean="0">
                <a:latin typeface="Arial"/>
                <a:ea typeface="ＭＳ Ｐゴシック"/>
              </a:rPr>
              <a:t>FireEye</a:t>
            </a:r>
            <a:endParaRPr kumimoji="1" lang="ja-JP" altLang="en-US" sz="1200" kern="0" dirty="0">
              <a:latin typeface="Arial"/>
              <a:ea typeface="ＭＳ Ｐゴシック"/>
            </a:endParaRPr>
          </a:p>
        </p:txBody>
      </p:sp>
      <p:sp>
        <p:nvSpPr>
          <p:cNvPr id="41" name="TextBox 18"/>
          <p:cNvSpPr txBox="1"/>
          <p:nvPr/>
        </p:nvSpPr>
        <p:spPr>
          <a:xfrm>
            <a:off x="3238316" y="2989650"/>
            <a:ext cx="1166923" cy="263350"/>
          </a:xfrm>
          <a:prstGeom prst="rect">
            <a:avLst/>
          </a:prstGeom>
          <a:solidFill>
            <a:schemeClr val="bg1"/>
          </a:solidFill>
        </p:spPr>
        <p:txBody>
          <a:bodyPr wrap="square" rtlCol="0" anchor="ctr" anchorCtr="1">
            <a:noAutofit/>
          </a:bodyPr>
          <a:lstStyle/>
          <a:p>
            <a:pPr algn="ctr" defTabSz="912755">
              <a:lnSpc>
                <a:spcPct val="90000"/>
              </a:lnSpc>
              <a:defRPr/>
            </a:pPr>
            <a:r>
              <a:rPr kumimoji="1" lang="en-US" altLang="ja-JP" sz="1200" kern="0" smtClean="0">
                <a:latin typeface="Arial"/>
                <a:ea typeface="ＭＳ Ｐゴシック"/>
              </a:rPr>
              <a:t>ANOMALI</a:t>
            </a:r>
            <a:endParaRPr kumimoji="1" lang="ja-JP" altLang="en-US" sz="1200" kern="0" dirty="0">
              <a:latin typeface="Arial"/>
              <a:ea typeface="ＭＳ Ｐゴシック"/>
            </a:endParaRPr>
          </a:p>
        </p:txBody>
      </p:sp>
    </p:spTree>
    <p:extLst>
      <p:ext uri="{BB962C8B-B14F-4D97-AF65-F5344CB8AC3E}">
        <p14:creationId xmlns:p14="http://schemas.microsoft.com/office/powerpoint/2010/main" val="822925233"/>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ja-JP" altLang="en-US" dirty="0" smtClean="0">
                <a:latin typeface="Arial"/>
                <a:ea typeface="ＭＳ Ｐゴシック"/>
              </a:rPr>
              <a:t>課題</a:t>
            </a:r>
            <a:endParaRPr lang="ja-JP" altLang="en-US" dirty="0">
              <a:latin typeface="Arial"/>
              <a:ea typeface="ＭＳ Ｐゴシック"/>
            </a:endParaRPr>
          </a:p>
        </p:txBody>
      </p:sp>
    </p:spTree>
    <p:extLst>
      <p:ext uri="{BB962C8B-B14F-4D97-AF65-F5344CB8AC3E}">
        <p14:creationId xmlns:p14="http://schemas.microsoft.com/office/powerpoint/2010/main" val="91757871"/>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489098"/>
            <a:ext cx="3336362" cy="677790"/>
          </a:xfrm>
        </p:spPr>
        <p:txBody>
          <a:bodyPr/>
          <a:lstStyle/>
          <a:p>
            <a:r>
              <a:rPr lang="en-US" altLang="ja-JP" dirty="0" smtClean="0">
                <a:latin typeface="Arial"/>
                <a:ea typeface="ＭＳ Ｐゴシック"/>
              </a:rPr>
              <a:t>Umbrella </a:t>
            </a:r>
            <a:r>
              <a:rPr lang="ja-JP" altLang="en-US" dirty="0" smtClean="0">
                <a:latin typeface="Arial"/>
                <a:ea typeface="ＭＳ Ｐゴシック"/>
              </a:rPr>
              <a:t>と他社製品の違い</a:t>
            </a:r>
          </a:p>
        </p:txBody>
      </p:sp>
      <p:sp>
        <p:nvSpPr>
          <p:cNvPr id="9" name="Freeform 8"/>
          <p:cNvSpPr>
            <a:spLocks noChangeAspect="1" noChangeArrowheads="1"/>
          </p:cNvSpPr>
          <p:nvPr/>
        </p:nvSpPr>
        <p:spPr bwMode="auto">
          <a:xfrm>
            <a:off x="3039295" y="1499616"/>
            <a:ext cx="2985024" cy="2985024"/>
          </a:xfrm>
          <a:custGeom>
            <a:avLst/>
            <a:gdLst>
              <a:gd name="T0" fmla="*/ 1580 w 1581"/>
              <a:gd name="T1" fmla="*/ 790 h 1581"/>
              <a:gd name="T2" fmla="*/ 1474 w 1581"/>
              <a:gd name="T3" fmla="*/ 1185 h 1581"/>
              <a:gd name="T4" fmla="*/ 1185 w 1581"/>
              <a:gd name="T5" fmla="*/ 1474 h 1581"/>
              <a:gd name="T6" fmla="*/ 790 w 1581"/>
              <a:gd name="T7" fmla="*/ 1580 h 1581"/>
              <a:gd name="T8" fmla="*/ 395 w 1581"/>
              <a:gd name="T9" fmla="*/ 1474 h 1581"/>
              <a:gd name="T10" fmla="*/ 106 w 1581"/>
              <a:gd name="T11" fmla="*/ 1185 h 1581"/>
              <a:gd name="T12" fmla="*/ 0 w 1581"/>
              <a:gd name="T13" fmla="*/ 790 h 1581"/>
              <a:gd name="T14" fmla="*/ 106 w 1581"/>
              <a:gd name="T15" fmla="*/ 395 h 1581"/>
              <a:gd name="T16" fmla="*/ 395 w 1581"/>
              <a:gd name="T17" fmla="*/ 106 h 1581"/>
              <a:gd name="T18" fmla="*/ 790 w 1581"/>
              <a:gd name="T19" fmla="*/ 0 h 1581"/>
              <a:gd name="T20" fmla="*/ 1185 w 1581"/>
              <a:gd name="T21" fmla="*/ 106 h 1581"/>
              <a:gd name="T22" fmla="*/ 1474 w 1581"/>
              <a:gd name="T23" fmla="*/ 395 h 1581"/>
              <a:gd name="T24" fmla="*/ 1580 w 1581"/>
              <a:gd name="T25" fmla="*/ 790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1" h="1581">
                <a:moveTo>
                  <a:pt x="1580" y="790"/>
                </a:moveTo>
                <a:cubicBezTo>
                  <a:pt x="1580" y="935"/>
                  <a:pt x="1547" y="1059"/>
                  <a:pt x="1474" y="1185"/>
                </a:cubicBezTo>
                <a:cubicBezTo>
                  <a:pt x="1401" y="1311"/>
                  <a:pt x="1311" y="1401"/>
                  <a:pt x="1185" y="1474"/>
                </a:cubicBezTo>
                <a:cubicBezTo>
                  <a:pt x="1059" y="1547"/>
                  <a:pt x="935" y="1580"/>
                  <a:pt x="790" y="1580"/>
                </a:cubicBezTo>
                <a:cubicBezTo>
                  <a:pt x="644" y="1580"/>
                  <a:pt x="521" y="1547"/>
                  <a:pt x="395" y="1474"/>
                </a:cubicBezTo>
                <a:cubicBezTo>
                  <a:pt x="269" y="1401"/>
                  <a:pt x="178" y="1311"/>
                  <a:pt x="106" y="1185"/>
                </a:cubicBezTo>
                <a:cubicBezTo>
                  <a:pt x="33" y="1059"/>
                  <a:pt x="0" y="936"/>
                  <a:pt x="0" y="790"/>
                </a:cubicBezTo>
                <a:cubicBezTo>
                  <a:pt x="0" y="645"/>
                  <a:pt x="33" y="521"/>
                  <a:pt x="106" y="395"/>
                </a:cubicBezTo>
                <a:cubicBezTo>
                  <a:pt x="178" y="269"/>
                  <a:pt x="269" y="179"/>
                  <a:pt x="395" y="106"/>
                </a:cubicBezTo>
                <a:cubicBezTo>
                  <a:pt x="521" y="34"/>
                  <a:pt x="644" y="0"/>
                  <a:pt x="790" y="0"/>
                </a:cubicBezTo>
                <a:cubicBezTo>
                  <a:pt x="935" y="0"/>
                  <a:pt x="1059" y="34"/>
                  <a:pt x="1185" y="106"/>
                </a:cubicBezTo>
                <a:cubicBezTo>
                  <a:pt x="1311" y="179"/>
                  <a:pt x="1401" y="269"/>
                  <a:pt x="1474" y="395"/>
                </a:cubicBezTo>
                <a:cubicBezTo>
                  <a:pt x="1547" y="521"/>
                  <a:pt x="1580" y="644"/>
                  <a:pt x="1580" y="790"/>
                </a:cubicBez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002444"/>
              </a:solidFill>
              <a:latin typeface="Arial"/>
              <a:ea typeface="ＭＳ Ｐゴシック"/>
              <a:cs typeface="ＭＳ Ｐゴシック" charset="0"/>
            </a:endParaRPr>
          </a:p>
        </p:txBody>
      </p:sp>
      <p:grpSp>
        <p:nvGrpSpPr>
          <p:cNvPr id="235" name="Group 234"/>
          <p:cNvGrpSpPr/>
          <p:nvPr/>
        </p:nvGrpSpPr>
        <p:grpSpPr>
          <a:xfrm>
            <a:off x="2066479" y="3822825"/>
            <a:ext cx="1988708" cy="707886"/>
            <a:chOff x="2066479" y="3822825"/>
            <a:chExt cx="1988708" cy="707886"/>
          </a:xfrm>
        </p:grpSpPr>
        <p:sp>
          <p:nvSpPr>
            <p:cNvPr id="88" name="TextBox 87"/>
            <p:cNvSpPr txBox="1"/>
            <p:nvPr/>
          </p:nvSpPr>
          <p:spPr>
            <a:xfrm>
              <a:off x="2066479" y="3822825"/>
              <a:ext cx="1241860" cy="707886"/>
            </a:xfrm>
            <a:prstGeom prst="rect">
              <a:avLst/>
            </a:prstGeom>
          </p:spPr>
          <p:txBody>
            <a:bodyPr wrap="square" rtlCol="0" anchor="t">
              <a:spAutoFit/>
            </a:bodyPr>
            <a:lstStyle/>
            <a:p>
              <a:pPr algn="ctr" defTabSz="914400"/>
              <a:r>
                <a:rPr kumimoji="1" lang="ja-JP" altLang="en-US" sz="1600" dirty="0">
                  <a:latin typeface="Arial"/>
                  <a:ea typeface="ＭＳ Ｐゴシック"/>
                </a:rPr>
                <a:t>簡</a:t>
              </a:r>
              <a:r>
                <a:rPr kumimoji="1" lang="ja-JP" altLang="en-US" sz="1600" dirty="0" smtClean="0">
                  <a:latin typeface="Arial"/>
                  <a:ea typeface="ＭＳ Ｐゴシック"/>
                </a:rPr>
                <a:t>単</a:t>
              </a:r>
              <a:r>
                <a:rPr kumimoji="1" lang="en-US" altLang="ja-JP" sz="1600" dirty="0" smtClean="0">
                  <a:latin typeface="Arial"/>
                  <a:ea typeface="ＭＳ Ｐゴシック"/>
                </a:rPr>
                <a:t/>
              </a:r>
              <a:br>
                <a:rPr kumimoji="1" lang="en-US" altLang="ja-JP" sz="1600" dirty="0" smtClean="0">
                  <a:latin typeface="Arial"/>
                  <a:ea typeface="ＭＳ Ｐゴシック"/>
                </a:rPr>
              </a:br>
              <a:r>
                <a:rPr kumimoji="1" lang="ja-JP" altLang="en-US" sz="1200" dirty="0" smtClean="0">
                  <a:latin typeface="Arial"/>
                  <a:ea typeface="ＭＳ Ｐゴシック"/>
                </a:rPr>
                <a:t>接</a:t>
              </a:r>
              <a:r>
                <a:rPr kumimoji="1" lang="ja-JP" altLang="en-US" sz="1200" dirty="0">
                  <a:latin typeface="Arial"/>
                  <a:ea typeface="ＭＳ Ｐゴシック"/>
                </a:rPr>
                <a:t>続したらすぐクラウド</a:t>
              </a:r>
            </a:p>
          </p:txBody>
        </p:sp>
        <p:grpSp>
          <p:nvGrpSpPr>
            <p:cNvPr id="230" name="Group 229"/>
            <p:cNvGrpSpPr/>
            <p:nvPr/>
          </p:nvGrpSpPr>
          <p:grpSpPr>
            <a:xfrm>
              <a:off x="3365811" y="3832079"/>
              <a:ext cx="689376" cy="689376"/>
              <a:chOff x="3365811" y="3832079"/>
              <a:chExt cx="689376" cy="689376"/>
            </a:xfrm>
          </p:grpSpPr>
          <p:sp>
            <p:nvSpPr>
              <p:cNvPr id="84" name="Oval 83"/>
              <p:cNvSpPr/>
              <p:nvPr/>
            </p:nvSpPr>
            <p:spPr>
              <a:xfrm>
                <a:off x="3365811" y="3832079"/>
                <a:ext cx="689376" cy="68937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nvGrpSpPr>
              <p:cNvPr id="90" name="Group 89"/>
              <p:cNvGrpSpPr/>
              <p:nvPr/>
            </p:nvGrpSpPr>
            <p:grpSpPr>
              <a:xfrm flipH="1">
                <a:off x="3504201" y="4010283"/>
                <a:ext cx="412599" cy="358783"/>
                <a:chOff x="1041400" y="971550"/>
                <a:chExt cx="2336800" cy="2032000"/>
              </a:xfrm>
              <a:solidFill>
                <a:schemeClr val="bg1"/>
              </a:solidFill>
            </p:grpSpPr>
            <p:sp>
              <p:nvSpPr>
                <p:cNvPr id="91" name="Freeform 1"/>
                <p:cNvSpPr>
                  <a:spLocks noChangeArrowheads="1"/>
                </p:cNvSpPr>
                <p:nvPr/>
              </p:nvSpPr>
              <p:spPr bwMode="auto">
                <a:xfrm>
                  <a:off x="1041400" y="971550"/>
                  <a:ext cx="2336800" cy="1473200"/>
                </a:xfrm>
                <a:custGeom>
                  <a:avLst/>
                  <a:gdLst>
                    <a:gd name="T0" fmla="*/ 5037 w 6492"/>
                    <a:gd name="T1" fmla="*/ 1081 h 4093"/>
                    <a:gd name="T2" fmla="*/ 3245 w 6492"/>
                    <a:gd name="T3" fmla="*/ 0 h 4093"/>
                    <a:gd name="T4" fmla="*/ 1236 w 6492"/>
                    <a:gd name="T5" fmla="*/ 1758 h 4093"/>
                    <a:gd name="T6" fmla="*/ 0 w 6492"/>
                    <a:gd name="T7" fmla="*/ 2906 h 4093"/>
                    <a:gd name="T8" fmla="*/ 1222 w 6492"/>
                    <a:gd name="T9" fmla="*/ 4092 h 4093"/>
                    <a:gd name="T10" fmla="*/ 2822 w 6492"/>
                    <a:gd name="T11" fmla="*/ 4092 h 4093"/>
                    <a:gd name="T12" fmla="*/ 2822 w 6492"/>
                    <a:gd name="T13" fmla="*/ 3420 h 4093"/>
                    <a:gd name="T14" fmla="*/ 2698 w 6492"/>
                    <a:gd name="T15" fmla="*/ 3544 h 4093"/>
                    <a:gd name="T16" fmla="*/ 2100 w 6492"/>
                    <a:gd name="T17" fmla="*/ 3544 h 4093"/>
                    <a:gd name="T18" fmla="*/ 2100 w 6492"/>
                    <a:gd name="T19" fmla="*/ 2946 h 4093"/>
                    <a:gd name="T20" fmla="*/ 2946 w 6492"/>
                    <a:gd name="T21" fmla="*/ 2099 h 4093"/>
                    <a:gd name="T22" fmla="*/ 3545 w 6492"/>
                    <a:gd name="T23" fmla="*/ 2099 h 4093"/>
                    <a:gd name="T24" fmla="*/ 4391 w 6492"/>
                    <a:gd name="T25" fmla="*/ 2946 h 4093"/>
                    <a:gd name="T26" fmla="*/ 4391 w 6492"/>
                    <a:gd name="T27" fmla="*/ 3544 h 4093"/>
                    <a:gd name="T28" fmla="*/ 3793 w 6492"/>
                    <a:gd name="T29" fmla="*/ 3544 h 4093"/>
                    <a:gd name="T30" fmla="*/ 3669 w 6492"/>
                    <a:gd name="T31" fmla="*/ 3420 h 4093"/>
                    <a:gd name="T32" fmla="*/ 3669 w 6492"/>
                    <a:gd name="T33" fmla="*/ 4092 h 4093"/>
                    <a:gd name="T34" fmla="*/ 5156 w 6492"/>
                    <a:gd name="T35" fmla="*/ 4092 h 4093"/>
                    <a:gd name="T36" fmla="*/ 6491 w 6492"/>
                    <a:gd name="T37" fmla="*/ 2571 h 4093"/>
                    <a:gd name="T38" fmla="*/ 5037 w 6492"/>
                    <a:gd name="T39" fmla="*/ 1081 h 4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92" h="4093">
                      <a:moveTo>
                        <a:pt x="5037" y="1081"/>
                      </a:moveTo>
                      <a:cubicBezTo>
                        <a:pt x="4687" y="420"/>
                        <a:pt x="3993" y="0"/>
                        <a:pt x="3245" y="0"/>
                      </a:cubicBezTo>
                      <a:cubicBezTo>
                        <a:pt x="2224" y="0"/>
                        <a:pt x="1369" y="759"/>
                        <a:pt x="1236" y="1758"/>
                      </a:cubicBezTo>
                      <a:cubicBezTo>
                        <a:pt x="567" y="1704"/>
                        <a:pt x="0" y="2243"/>
                        <a:pt x="0" y="2906"/>
                      </a:cubicBezTo>
                      <a:cubicBezTo>
                        <a:pt x="0" y="3829"/>
                        <a:pt x="799" y="4086"/>
                        <a:pt x="1222" y="4092"/>
                      </a:cubicBezTo>
                      <a:lnTo>
                        <a:pt x="2822" y="4092"/>
                      </a:lnTo>
                      <a:lnTo>
                        <a:pt x="2822" y="3420"/>
                      </a:lnTo>
                      <a:lnTo>
                        <a:pt x="2698" y="3544"/>
                      </a:lnTo>
                      <a:cubicBezTo>
                        <a:pt x="2531" y="3711"/>
                        <a:pt x="2263" y="3711"/>
                        <a:pt x="2100" y="3544"/>
                      </a:cubicBezTo>
                      <a:cubicBezTo>
                        <a:pt x="1936" y="3381"/>
                        <a:pt x="1936" y="3110"/>
                        <a:pt x="2100" y="2946"/>
                      </a:cubicBezTo>
                      <a:lnTo>
                        <a:pt x="2946" y="2099"/>
                      </a:lnTo>
                      <a:cubicBezTo>
                        <a:pt x="3104" y="1941"/>
                        <a:pt x="3387" y="1941"/>
                        <a:pt x="3545" y="2099"/>
                      </a:cubicBezTo>
                      <a:lnTo>
                        <a:pt x="4391" y="2946"/>
                      </a:lnTo>
                      <a:cubicBezTo>
                        <a:pt x="4558" y="3112"/>
                        <a:pt x="4558" y="3381"/>
                        <a:pt x="4391" y="3544"/>
                      </a:cubicBezTo>
                      <a:cubicBezTo>
                        <a:pt x="4225" y="3711"/>
                        <a:pt x="3957" y="3711"/>
                        <a:pt x="3793" y="3544"/>
                      </a:cubicBezTo>
                      <a:lnTo>
                        <a:pt x="3669" y="3420"/>
                      </a:lnTo>
                      <a:lnTo>
                        <a:pt x="3669" y="4092"/>
                      </a:lnTo>
                      <a:lnTo>
                        <a:pt x="5156" y="4092"/>
                      </a:lnTo>
                      <a:cubicBezTo>
                        <a:pt x="5170" y="4089"/>
                        <a:pt x="6491" y="3869"/>
                        <a:pt x="6491" y="2571"/>
                      </a:cubicBezTo>
                      <a:cubicBezTo>
                        <a:pt x="6491" y="1761"/>
                        <a:pt x="5842" y="1097"/>
                        <a:pt x="5037" y="108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92" name="Freeform 2"/>
                <p:cNvSpPr>
                  <a:spLocks noChangeArrowheads="1"/>
                </p:cNvSpPr>
                <p:nvPr/>
              </p:nvSpPr>
              <p:spPr bwMode="auto">
                <a:xfrm>
                  <a:off x="1849438" y="1778000"/>
                  <a:ext cx="723900" cy="1225550"/>
                </a:xfrm>
                <a:custGeom>
                  <a:avLst/>
                  <a:gdLst>
                    <a:gd name="T0" fmla="*/ 56 w 2009"/>
                    <a:gd name="T1" fmla="*/ 1104 h 3405"/>
                    <a:gd name="T2" fmla="*/ 56 w 2009"/>
                    <a:gd name="T3" fmla="*/ 1104 h 3405"/>
                    <a:gd name="T4" fmla="*/ 256 w 2009"/>
                    <a:gd name="T5" fmla="*/ 1104 h 3405"/>
                    <a:gd name="T6" fmla="*/ 256 w 2009"/>
                    <a:gd name="T7" fmla="*/ 1104 h 3405"/>
                    <a:gd name="T8" fmla="*/ 863 w 2009"/>
                    <a:gd name="T9" fmla="*/ 497 h 3405"/>
                    <a:gd name="T10" fmla="*/ 863 w 2009"/>
                    <a:gd name="T11" fmla="*/ 3263 h 3405"/>
                    <a:gd name="T12" fmla="*/ 1004 w 2009"/>
                    <a:gd name="T13" fmla="*/ 3404 h 3405"/>
                    <a:gd name="T14" fmla="*/ 1145 w 2009"/>
                    <a:gd name="T15" fmla="*/ 3263 h 3405"/>
                    <a:gd name="T16" fmla="*/ 1145 w 2009"/>
                    <a:gd name="T17" fmla="*/ 497 h 3405"/>
                    <a:gd name="T18" fmla="*/ 1752 w 2009"/>
                    <a:gd name="T19" fmla="*/ 1104 h 3405"/>
                    <a:gd name="T20" fmla="*/ 1952 w 2009"/>
                    <a:gd name="T21" fmla="*/ 1104 h 3405"/>
                    <a:gd name="T22" fmla="*/ 1952 w 2009"/>
                    <a:gd name="T23" fmla="*/ 903 h 3405"/>
                    <a:gd name="T24" fmla="*/ 1106 w 2009"/>
                    <a:gd name="T25" fmla="*/ 57 h 3405"/>
                    <a:gd name="T26" fmla="*/ 905 w 2009"/>
                    <a:gd name="T27" fmla="*/ 57 h 3405"/>
                    <a:gd name="T28" fmla="*/ 59 w 2009"/>
                    <a:gd name="T29" fmla="*/ 903 h 3405"/>
                    <a:gd name="T30" fmla="*/ 56 w 2009"/>
                    <a:gd name="T31" fmla="*/ 1104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9" h="3405">
                      <a:moveTo>
                        <a:pt x="56" y="1104"/>
                      </a:moveTo>
                      <a:lnTo>
                        <a:pt x="56" y="1104"/>
                      </a:lnTo>
                      <a:cubicBezTo>
                        <a:pt x="110" y="1157"/>
                        <a:pt x="200" y="1157"/>
                        <a:pt x="256" y="1104"/>
                      </a:cubicBezTo>
                      <a:lnTo>
                        <a:pt x="256" y="1104"/>
                      </a:lnTo>
                      <a:lnTo>
                        <a:pt x="863" y="497"/>
                      </a:lnTo>
                      <a:lnTo>
                        <a:pt x="863" y="3263"/>
                      </a:lnTo>
                      <a:cubicBezTo>
                        <a:pt x="863" y="3342"/>
                        <a:pt x="925" y="3404"/>
                        <a:pt x="1004" y="3404"/>
                      </a:cubicBezTo>
                      <a:cubicBezTo>
                        <a:pt x="1083" y="3404"/>
                        <a:pt x="1145" y="3342"/>
                        <a:pt x="1145" y="3263"/>
                      </a:cubicBezTo>
                      <a:lnTo>
                        <a:pt x="1145" y="497"/>
                      </a:lnTo>
                      <a:lnTo>
                        <a:pt x="1752" y="1104"/>
                      </a:lnTo>
                      <a:cubicBezTo>
                        <a:pt x="1806" y="1157"/>
                        <a:pt x="1895" y="1160"/>
                        <a:pt x="1952" y="1104"/>
                      </a:cubicBezTo>
                      <a:cubicBezTo>
                        <a:pt x="2008" y="1047"/>
                        <a:pt x="2006" y="960"/>
                        <a:pt x="1952" y="903"/>
                      </a:cubicBezTo>
                      <a:lnTo>
                        <a:pt x="1106" y="57"/>
                      </a:lnTo>
                      <a:cubicBezTo>
                        <a:pt x="1052" y="3"/>
                        <a:pt x="962" y="0"/>
                        <a:pt x="905" y="57"/>
                      </a:cubicBezTo>
                      <a:lnTo>
                        <a:pt x="59" y="903"/>
                      </a:lnTo>
                      <a:cubicBezTo>
                        <a:pt x="0" y="957"/>
                        <a:pt x="0" y="1047"/>
                        <a:pt x="56" y="110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grpSp>
        <p:nvGrpSpPr>
          <p:cNvPr id="232" name="Group 231"/>
          <p:cNvGrpSpPr/>
          <p:nvPr/>
        </p:nvGrpSpPr>
        <p:grpSpPr>
          <a:xfrm>
            <a:off x="3755284" y="459002"/>
            <a:ext cx="1633432" cy="1425051"/>
            <a:chOff x="3755284" y="459002"/>
            <a:chExt cx="1633432" cy="1425051"/>
          </a:xfrm>
        </p:grpSpPr>
        <p:sp>
          <p:nvSpPr>
            <p:cNvPr id="67" name="TextBox 66"/>
            <p:cNvSpPr txBox="1"/>
            <p:nvPr/>
          </p:nvSpPr>
          <p:spPr>
            <a:xfrm>
              <a:off x="3755284" y="459002"/>
              <a:ext cx="1633432" cy="707886"/>
            </a:xfrm>
            <a:prstGeom prst="rect">
              <a:avLst/>
            </a:prstGeom>
          </p:spPr>
          <p:txBody>
            <a:bodyPr wrap="square" rtlCol="0" anchor="t">
              <a:spAutoFit/>
            </a:bodyPr>
            <a:lstStyle/>
            <a:p>
              <a:pPr algn="ctr" defTabSz="914400"/>
              <a:r>
                <a:rPr kumimoji="1" lang="ja-JP" altLang="en-US" sz="1600" dirty="0">
                  <a:latin typeface="Arial"/>
                  <a:ea typeface="ＭＳ Ｐゴシック"/>
                </a:rPr>
                <a:t>高速</a:t>
              </a:r>
              <a:r>
                <a:rPr kumimoji="1" lang="ja-JP" altLang="en-US" sz="1600" dirty="0" smtClean="0">
                  <a:latin typeface="Arial"/>
                  <a:ea typeface="ＭＳ Ｐゴシック"/>
                </a:rPr>
                <a:t>で</a:t>
              </a:r>
              <a:r>
                <a:rPr kumimoji="1" lang="en-US" altLang="ja-JP" sz="1600" dirty="0" smtClean="0">
                  <a:latin typeface="Arial"/>
                  <a:ea typeface="ＭＳ Ｐゴシック"/>
                </a:rPr>
                <a:t/>
              </a:r>
              <a:br>
                <a:rPr kumimoji="1" lang="en-US" altLang="ja-JP" sz="1600" dirty="0" smtClean="0">
                  <a:latin typeface="Arial"/>
                  <a:ea typeface="ＭＳ Ｐゴシック"/>
                </a:rPr>
              </a:br>
              <a:r>
                <a:rPr kumimoji="1" lang="ja-JP" altLang="en-US" sz="1200" dirty="0" smtClean="0">
                  <a:latin typeface="Arial"/>
                  <a:ea typeface="ＭＳ Ｐゴシック"/>
                </a:rPr>
                <a:t>信</a:t>
              </a:r>
              <a:r>
                <a:rPr kumimoji="1" lang="ja-JP" altLang="en-US" sz="1200" dirty="0">
                  <a:latin typeface="Arial"/>
                  <a:ea typeface="ＭＳ Ｐゴシック"/>
                </a:rPr>
                <a:t>頼性の高いクラウド インフラストラクチャ</a:t>
              </a:r>
              <a:endParaRPr kumimoji="1" lang="ja-JP" altLang="en-US" sz="1200" dirty="0">
                <a:latin typeface="Arial"/>
                <a:ea typeface="ＭＳ Ｐゴシック"/>
                <a:cs typeface="CiscoSansTT" charset="0"/>
              </a:endParaRPr>
            </a:p>
          </p:txBody>
        </p:sp>
        <p:grpSp>
          <p:nvGrpSpPr>
            <p:cNvPr id="231" name="Group 230"/>
            <p:cNvGrpSpPr/>
            <p:nvPr/>
          </p:nvGrpSpPr>
          <p:grpSpPr>
            <a:xfrm>
              <a:off x="4227312" y="1194677"/>
              <a:ext cx="689376" cy="689376"/>
              <a:chOff x="4227312" y="1194677"/>
              <a:chExt cx="689376" cy="689376"/>
            </a:xfrm>
          </p:grpSpPr>
          <p:sp>
            <p:nvSpPr>
              <p:cNvPr id="71" name="Oval 70"/>
              <p:cNvSpPr/>
              <p:nvPr/>
            </p:nvSpPr>
            <p:spPr>
              <a:xfrm>
                <a:off x="4227312" y="1194677"/>
                <a:ext cx="689376" cy="68937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156" name="Freeform 38"/>
              <p:cNvSpPr>
                <a:spLocks noChangeAspect="1" noChangeArrowheads="1"/>
              </p:cNvSpPr>
              <p:nvPr/>
            </p:nvSpPr>
            <p:spPr bwMode="auto">
              <a:xfrm>
                <a:off x="4366260" y="1375176"/>
                <a:ext cx="411480" cy="259691"/>
              </a:xfrm>
              <a:custGeom>
                <a:avLst/>
                <a:gdLst>
                  <a:gd name="T0" fmla="*/ 5257 w 6493"/>
                  <a:gd name="T1" fmla="*/ 1758 h 4096"/>
                  <a:gd name="T2" fmla="*/ 3248 w 6493"/>
                  <a:gd name="T3" fmla="*/ 0 h 4096"/>
                  <a:gd name="T4" fmla="*/ 1456 w 6493"/>
                  <a:gd name="T5" fmla="*/ 1081 h 4096"/>
                  <a:gd name="T6" fmla="*/ 0 w 6493"/>
                  <a:gd name="T7" fmla="*/ 2574 h 4096"/>
                  <a:gd name="T8" fmla="*/ 1335 w 6493"/>
                  <a:gd name="T9" fmla="*/ 4095 h 4096"/>
                  <a:gd name="T10" fmla="*/ 5271 w 6493"/>
                  <a:gd name="T11" fmla="*/ 4095 h 4096"/>
                  <a:gd name="T12" fmla="*/ 6492 w 6493"/>
                  <a:gd name="T13" fmla="*/ 2909 h 4096"/>
                  <a:gd name="T14" fmla="*/ 5257 w 6493"/>
                  <a:gd name="T15" fmla="*/ 1758 h 4096"/>
                  <a:gd name="T16" fmla="*/ 3810 w 6493"/>
                  <a:gd name="T17" fmla="*/ 2035 h 4096"/>
                  <a:gd name="T18" fmla="*/ 3860 w 6493"/>
                  <a:gd name="T19" fmla="*/ 2085 h 4096"/>
                  <a:gd name="T20" fmla="*/ 3852 w 6493"/>
                  <a:gd name="T21" fmla="*/ 2114 h 4096"/>
                  <a:gd name="T22" fmla="*/ 2828 w 6493"/>
                  <a:gd name="T23" fmla="*/ 3649 h 4096"/>
                  <a:gd name="T24" fmla="*/ 2757 w 6493"/>
                  <a:gd name="T25" fmla="*/ 3663 h 4096"/>
                  <a:gd name="T26" fmla="*/ 2737 w 6493"/>
                  <a:gd name="T27" fmla="*/ 3607 h 4096"/>
                  <a:gd name="T28" fmla="*/ 3028 w 6493"/>
                  <a:gd name="T29" fmla="*/ 2545 h 4096"/>
                  <a:gd name="T30" fmla="*/ 2686 w 6493"/>
                  <a:gd name="T31" fmla="*/ 2545 h 4096"/>
                  <a:gd name="T32" fmla="*/ 2636 w 6493"/>
                  <a:gd name="T33" fmla="*/ 2495 h 4096"/>
                  <a:gd name="T34" fmla="*/ 2638 w 6493"/>
                  <a:gd name="T35" fmla="*/ 2483 h 4096"/>
                  <a:gd name="T36" fmla="*/ 2946 w 6493"/>
                  <a:gd name="T37" fmla="*/ 1256 h 4096"/>
                  <a:gd name="T38" fmla="*/ 2997 w 6493"/>
                  <a:gd name="T39" fmla="*/ 1216 h 4096"/>
                  <a:gd name="T40" fmla="*/ 3815 w 6493"/>
                  <a:gd name="T41" fmla="*/ 1216 h 4096"/>
                  <a:gd name="T42" fmla="*/ 3866 w 6493"/>
                  <a:gd name="T43" fmla="*/ 1267 h 4096"/>
                  <a:gd name="T44" fmla="*/ 3858 w 6493"/>
                  <a:gd name="T45" fmla="*/ 1295 h 4096"/>
                  <a:gd name="T46" fmla="*/ 3395 w 6493"/>
                  <a:gd name="T47" fmla="*/ 2037 h 4096"/>
                  <a:gd name="T48" fmla="*/ 3810 w 6493"/>
                  <a:gd name="T49" fmla="*/ 2037 h 4096"/>
                  <a:gd name="T50" fmla="*/ 3810 w 6493"/>
                  <a:gd name="T51" fmla="*/ 2035 h 4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93" h="4096">
                    <a:moveTo>
                      <a:pt x="5257" y="1758"/>
                    </a:moveTo>
                    <a:cubicBezTo>
                      <a:pt x="5125" y="759"/>
                      <a:pt x="4270" y="0"/>
                      <a:pt x="3248" y="0"/>
                    </a:cubicBezTo>
                    <a:cubicBezTo>
                      <a:pt x="2500" y="0"/>
                      <a:pt x="1806" y="420"/>
                      <a:pt x="1456" y="1081"/>
                    </a:cubicBezTo>
                    <a:cubicBezTo>
                      <a:pt x="652" y="1101"/>
                      <a:pt x="3" y="1761"/>
                      <a:pt x="0" y="2574"/>
                    </a:cubicBezTo>
                    <a:cubicBezTo>
                      <a:pt x="0" y="3872"/>
                      <a:pt x="1321" y="4092"/>
                      <a:pt x="1335" y="4095"/>
                    </a:cubicBezTo>
                    <a:lnTo>
                      <a:pt x="5271" y="4095"/>
                    </a:lnTo>
                    <a:cubicBezTo>
                      <a:pt x="5695" y="4089"/>
                      <a:pt x="6492" y="3832"/>
                      <a:pt x="6492" y="2909"/>
                    </a:cubicBezTo>
                    <a:cubicBezTo>
                      <a:pt x="6490" y="2246"/>
                      <a:pt x="5926" y="1710"/>
                      <a:pt x="5257" y="1758"/>
                    </a:cubicBezTo>
                    <a:close/>
                    <a:moveTo>
                      <a:pt x="3810" y="2035"/>
                    </a:moveTo>
                    <a:cubicBezTo>
                      <a:pt x="3838" y="2035"/>
                      <a:pt x="3860" y="2057"/>
                      <a:pt x="3860" y="2085"/>
                    </a:cubicBezTo>
                    <a:cubicBezTo>
                      <a:pt x="3860" y="2097"/>
                      <a:pt x="3858" y="2105"/>
                      <a:pt x="3852" y="2114"/>
                    </a:cubicBezTo>
                    <a:lnTo>
                      <a:pt x="2828" y="3649"/>
                    </a:lnTo>
                    <a:cubicBezTo>
                      <a:pt x="2811" y="3671"/>
                      <a:pt x="2780" y="3677"/>
                      <a:pt x="2757" y="3663"/>
                    </a:cubicBezTo>
                    <a:cubicBezTo>
                      <a:pt x="2740" y="3652"/>
                      <a:pt x="2732" y="3629"/>
                      <a:pt x="2737" y="3607"/>
                    </a:cubicBezTo>
                    <a:lnTo>
                      <a:pt x="3028" y="2545"/>
                    </a:lnTo>
                    <a:lnTo>
                      <a:pt x="2686" y="2545"/>
                    </a:lnTo>
                    <a:cubicBezTo>
                      <a:pt x="2658" y="2545"/>
                      <a:pt x="2636" y="2523"/>
                      <a:pt x="2636" y="2495"/>
                    </a:cubicBezTo>
                    <a:cubicBezTo>
                      <a:pt x="2636" y="2492"/>
                      <a:pt x="2636" y="2486"/>
                      <a:pt x="2638" y="2483"/>
                    </a:cubicBezTo>
                    <a:lnTo>
                      <a:pt x="2946" y="1256"/>
                    </a:lnTo>
                    <a:cubicBezTo>
                      <a:pt x="2952" y="1233"/>
                      <a:pt x="2971" y="1216"/>
                      <a:pt x="2997" y="1216"/>
                    </a:cubicBezTo>
                    <a:lnTo>
                      <a:pt x="3815" y="1216"/>
                    </a:lnTo>
                    <a:cubicBezTo>
                      <a:pt x="3843" y="1216"/>
                      <a:pt x="3866" y="1239"/>
                      <a:pt x="3866" y="1267"/>
                    </a:cubicBezTo>
                    <a:cubicBezTo>
                      <a:pt x="3866" y="1276"/>
                      <a:pt x="3863" y="1287"/>
                      <a:pt x="3858" y="1295"/>
                    </a:cubicBezTo>
                    <a:lnTo>
                      <a:pt x="3395" y="2037"/>
                    </a:lnTo>
                    <a:lnTo>
                      <a:pt x="3810" y="2037"/>
                    </a:lnTo>
                    <a:lnTo>
                      <a:pt x="3810" y="2035"/>
                    </a:lnTo>
                    <a:close/>
                  </a:path>
                </a:pathLst>
              </a:custGeom>
              <a:solidFill>
                <a:schemeClr val="bg1"/>
              </a:solidFill>
              <a:ln>
                <a:noFill/>
              </a:ln>
              <a:effectLst/>
            </p:spPr>
            <p:txBody>
              <a:bodyPr wrap="none" anchor="ctr"/>
              <a:lstStyle/>
              <a:p>
                <a:endParaRPr lang="en-US">
                  <a:latin typeface="Arial"/>
                  <a:ea typeface="ＭＳ Ｐゴシック"/>
                </a:endParaRPr>
              </a:p>
            </p:txBody>
          </p:sp>
        </p:grpSp>
      </p:grpSp>
      <p:grpSp>
        <p:nvGrpSpPr>
          <p:cNvPr id="236" name="Group 235"/>
          <p:cNvGrpSpPr/>
          <p:nvPr/>
        </p:nvGrpSpPr>
        <p:grpSpPr>
          <a:xfrm>
            <a:off x="1044643" y="2182950"/>
            <a:ext cx="2462660" cy="707886"/>
            <a:chOff x="1044643" y="2182950"/>
            <a:chExt cx="2462660" cy="707886"/>
          </a:xfrm>
        </p:grpSpPr>
        <p:sp>
          <p:nvSpPr>
            <p:cNvPr id="89" name="TextBox 88"/>
            <p:cNvSpPr txBox="1"/>
            <p:nvPr/>
          </p:nvSpPr>
          <p:spPr>
            <a:xfrm>
              <a:off x="1044643" y="2182950"/>
              <a:ext cx="1819468" cy="707886"/>
            </a:xfrm>
            <a:prstGeom prst="rect">
              <a:avLst/>
            </a:prstGeom>
          </p:spPr>
          <p:txBody>
            <a:bodyPr wrap="square" rtlCol="0" anchor="t">
              <a:spAutoFit/>
            </a:bodyPr>
            <a:lstStyle/>
            <a:p>
              <a:pPr algn="ctr" defTabSz="914400"/>
              <a:r>
                <a:rPr kumimoji="1" lang="ja-JP" altLang="en-US" sz="1600" dirty="0">
                  <a:latin typeface="Arial"/>
                  <a:ea typeface="ＭＳ Ｐゴシック"/>
                </a:rPr>
                <a:t>広</a:t>
              </a:r>
              <a:r>
                <a:rPr kumimoji="1" lang="ja-JP" altLang="en-US" sz="1600" dirty="0" smtClean="0">
                  <a:latin typeface="Arial"/>
                  <a:ea typeface="ＭＳ Ｐゴシック"/>
                </a:rPr>
                <a:t>範</a:t>
              </a:r>
              <a:r>
                <a:rPr kumimoji="1" lang="en-US" altLang="ja-JP" sz="1600" dirty="0" smtClean="0">
                  <a:latin typeface="Arial"/>
                  <a:ea typeface="ＭＳ Ｐゴシック"/>
                </a:rPr>
                <a:t/>
              </a:r>
              <a:br>
                <a:rPr kumimoji="1" lang="en-US" altLang="ja-JP" sz="1600" dirty="0" smtClean="0">
                  <a:latin typeface="Arial"/>
                  <a:ea typeface="ＭＳ Ｐゴシック"/>
                </a:rPr>
              </a:br>
              <a:r>
                <a:rPr kumimoji="1" lang="ja-JP" altLang="en-US" sz="1200" dirty="0" smtClean="0">
                  <a:latin typeface="Arial"/>
                  <a:ea typeface="ＭＳ Ｐゴシック"/>
                </a:rPr>
                <a:t>悪</a:t>
              </a:r>
              <a:r>
                <a:rPr kumimoji="1" lang="ja-JP" altLang="en-US" sz="1200" dirty="0">
                  <a:latin typeface="Arial"/>
                  <a:ea typeface="ＭＳ Ｐゴシック"/>
                </a:rPr>
                <a:t>意のある接続先やファイルを広範にカバー</a:t>
              </a:r>
            </a:p>
          </p:txBody>
        </p:sp>
        <p:grpSp>
          <p:nvGrpSpPr>
            <p:cNvPr id="167" name="Group 166"/>
            <p:cNvGrpSpPr/>
            <p:nvPr/>
          </p:nvGrpSpPr>
          <p:grpSpPr>
            <a:xfrm>
              <a:off x="2817927" y="2192204"/>
              <a:ext cx="689376" cy="689376"/>
              <a:chOff x="2817927" y="2192204"/>
              <a:chExt cx="689376" cy="689376"/>
            </a:xfrm>
          </p:grpSpPr>
          <p:sp>
            <p:nvSpPr>
              <p:cNvPr id="79" name="Oval 78"/>
              <p:cNvSpPr/>
              <p:nvPr/>
            </p:nvSpPr>
            <p:spPr>
              <a:xfrm>
                <a:off x="2817927" y="2192204"/>
                <a:ext cx="689376" cy="68937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nvGrpSpPr>
              <p:cNvPr id="166" name="Group 165"/>
              <p:cNvGrpSpPr/>
              <p:nvPr/>
            </p:nvGrpSpPr>
            <p:grpSpPr>
              <a:xfrm>
                <a:off x="2947346" y="2322464"/>
                <a:ext cx="430539" cy="493380"/>
                <a:chOff x="2947346" y="2322464"/>
                <a:chExt cx="430539" cy="493380"/>
              </a:xfrm>
            </p:grpSpPr>
            <p:sp>
              <p:nvSpPr>
                <p:cNvPr id="126" name="Freeform 31"/>
                <p:cNvSpPr>
                  <a:spLocks noChangeArrowheads="1"/>
                </p:cNvSpPr>
                <p:nvPr/>
              </p:nvSpPr>
              <p:spPr bwMode="auto">
                <a:xfrm>
                  <a:off x="2947346" y="2536612"/>
                  <a:ext cx="131740" cy="89696"/>
                </a:xfrm>
                <a:custGeom>
                  <a:avLst/>
                  <a:gdLst>
                    <a:gd name="T0" fmla="*/ 1803 w 2072"/>
                    <a:gd name="T1" fmla="*/ 0 h 1412"/>
                    <a:gd name="T2" fmla="*/ 0 w 2072"/>
                    <a:gd name="T3" fmla="*/ 0 h 1412"/>
                    <a:gd name="T4" fmla="*/ 313 w 2072"/>
                    <a:gd name="T5" fmla="*/ 1411 h 1412"/>
                    <a:gd name="T6" fmla="*/ 2071 w 2072"/>
                    <a:gd name="T7" fmla="*/ 1411 h 1412"/>
                    <a:gd name="T8" fmla="*/ 1803 w 2072"/>
                    <a:gd name="T9" fmla="*/ 0 h 1412"/>
                  </a:gdLst>
                  <a:ahLst/>
                  <a:cxnLst>
                    <a:cxn ang="0">
                      <a:pos x="T0" y="T1"/>
                    </a:cxn>
                    <a:cxn ang="0">
                      <a:pos x="T2" y="T3"/>
                    </a:cxn>
                    <a:cxn ang="0">
                      <a:pos x="T4" y="T5"/>
                    </a:cxn>
                    <a:cxn ang="0">
                      <a:pos x="T6" y="T7"/>
                    </a:cxn>
                    <a:cxn ang="0">
                      <a:pos x="T8" y="T9"/>
                    </a:cxn>
                  </a:cxnLst>
                  <a:rect l="0" t="0" r="r" b="b"/>
                  <a:pathLst>
                    <a:path w="2072" h="1412">
                      <a:moveTo>
                        <a:pt x="1803" y="0"/>
                      </a:moveTo>
                      <a:lnTo>
                        <a:pt x="0" y="0"/>
                      </a:lnTo>
                      <a:cubicBezTo>
                        <a:pt x="0" y="505"/>
                        <a:pt x="113" y="982"/>
                        <a:pt x="313" y="1411"/>
                      </a:cubicBezTo>
                      <a:lnTo>
                        <a:pt x="2071" y="1411"/>
                      </a:lnTo>
                      <a:cubicBezTo>
                        <a:pt x="1911" y="937"/>
                        <a:pt x="1823" y="466"/>
                        <a:pt x="1803"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27" name="Freeform 32"/>
                <p:cNvSpPr>
                  <a:spLocks noChangeArrowheads="1"/>
                </p:cNvSpPr>
                <p:nvPr/>
              </p:nvSpPr>
              <p:spPr bwMode="auto">
                <a:xfrm>
                  <a:off x="2976497" y="2644247"/>
                  <a:ext cx="170422" cy="107074"/>
                </a:xfrm>
                <a:custGeom>
                  <a:avLst/>
                  <a:gdLst>
                    <a:gd name="T0" fmla="*/ 1716 w 2679"/>
                    <a:gd name="T1" fmla="*/ 0 h 1683"/>
                    <a:gd name="T2" fmla="*/ 0 w 2679"/>
                    <a:gd name="T3" fmla="*/ 0 h 1683"/>
                    <a:gd name="T4" fmla="*/ 2678 w 2679"/>
                    <a:gd name="T5" fmla="*/ 1682 h 1683"/>
                    <a:gd name="T6" fmla="*/ 1716 w 2679"/>
                    <a:gd name="T7" fmla="*/ 0 h 1683"/>
                  </a:gdLst>
                  <a:ahLst/>
                  <a:cxnLst>
                    <a:cxn ang="0">
                      <a:pos x="T0" y="T1"/>
                    </a:cxn>
                    <a:cxn ang="0">
                      <a:pos x="T2" y="T3"/>
                    </a:cxn>
                    <a:cxn ang="0">
                      <a:pos x="T4" y="T5"/>
                    </a:cxn>
                    <a:cxn ang="0">
                      <a:pos x="T6" y="T7"/>
                    </a:cxn>
                  </a:cxnLst>
                  <a:rect l="0" t="0" r="r" b="b"/>
                  <a:pathLst>
                    <a:path w="2679" h="1683">
                      <a:moveTo>
                        <a:pt x="1716" y="0"/>
                      </a:moveTo>
                      <a:lnTo>
                        <a:pt x="0" y="0"/>
                      </a:lnTo>
                      <a:cubicBezTo>
                        <a:pt x="548" y="943"/>
                        <a:pt x="1533" y="1598"/>
                        <a:pt x="2678" y="1682"/>
                      </a:cubicBezTo>
                      <a:cubicBezTo>
                        <a:pt x="2311" y="1211"/>
                        <a:pt x="1959" y="613"/>
                        <a:pt x="1716"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28" name="Freeform 33"/>
                <p:cNvSpPr>
                  <a:spLocks noChangeArrowheads="1"/>
                </p:cNvSpPr>
                <p:nvPr/>
              </p:nvSpPr>
              <p:spPr bwMode="auto">
                <a:xfrm>
                  <a:off x="3078806" y="2536612"/>
                  <a:ext cx="167619" cy="89696"/>
                </a:xfrm>
                <a:custGeom>
                  <a:avLst/>
                  <a:gdLst>
                    <a:gd name="T0" fmla="*/ 0 w 2636"/>
                    <a:gd name="T1" fmla="*/ 0 h 1412"/>
                    <a:gd name="T2" fmla="*/ 285 w 2636"/>
                    <a:gd name="T3" fmla="*/ 1411 h 1412"/>
                    <a:gd name="T4" fmla="*/ 2350 w 2636"/>
                    <a:gd name="T5" fmla="*/ 1411 h 1412"/>
                    <a:gd name="T6" fmla="*/ 2635 w 2636"/>
                    <a:gd name="T7" fmla="*/ 0 h 1412"/>
                    <a:gd name="T8" fmla="*/ 0 w 2636"/>
                    <a:gd name="T9" fmla="*/ 0 h 1412"/>
                  </a:gdLst>
                  <a:ahLst/>
                  <a:cxnLst>
                    <a:cxn ang="0">
                      <a:pos x="T0" y="T1"/>
                    </a:cxn>
                    <a:cxn ang="0">
                      <a:pos x="T2" y="T3"/>
                    </a:cxn>
                    <a:cxn ang="0">
                      <a:pos x="T4" y="T5"/>
                    </a:cxn>
                    <a:cxn ang="0">
                      <a:pos x="T6" y="T7"/>
                    </a:cxn>
                    <a:cxn ang="0">
                      <a:pos x="T8" y="T9"/>
                    </a:cxn>
                  </a:cxnLst>
                  <a:rect l="0" t="0" r="r" b="b"/>
                  <a:pathLst>
                    <a:path w="2636" h="1412">
                      <a:moveTo>
                        <a:pt x="0" y="0"/>
                      </a:moveTo>
                      <a:cubicBezTo>
                        <a:pt x="11" y="485"/>
                        <a:pt x="104" y="957"/>
                        <a:pt x="285" y="1411"/>
                      </a:cubicBezTo>
                      <a:lnTo>
                        <a:pt x="2350" y="1411"/>
                      </a:lnTo>
                      <a:cubicBezTo>
                        <a:pt x="2530" y="957"/>
                        <a:pt x="2623" y="485"/>
                        <a:pt x="2635" y="0"/>
                      </a:cubicBezTo>
                      <a:lnTo>
                        <a:pt x="0" y="0"/>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29" name="Freeform 34"/>
                <p:cNvSpPr>
                  <a:spLocks noChangeArrowheads="1"/>
                </p:cNvSpPr>
                <p:nvPr/>
              </p:nvSpPr>
              <p:spPr bwMode="auto">
                <a:xfrm>
                  <a:off x="3105154" y="2329752"/>
                  <a:ext cx="115203" cy="81567"/>
                </a:xfrm>
                <a:custGeom>
                  <a:avLst/>
                  <a:gdLst>
                    <a:gd name="T0" fmla="*/ 1810 w 1811"/>
                    <a:gd name="T1" fmla="*/ 1279 h 1282"/>
                    <a:gd name="T2" fmla="*/ 906 w 1811"/>
                    <a:gd name="T3" fmla="*/ 0 h 1282"/>
                    <a:gd name="T4" fmla="*/ 0 w 1811"/>
                    <a:gd name="T5" fmla="*/ 1281 h 1282"/>
                    <a:gd name="T6" fmla="*/ 1810 w 1811"/>
                    <a:gd name="T7" fmla="*/ 1281 h 1282"/>
                    <a:gd name="T8" fmla="*/ 1810 w 1811"/>
                    <a:gd name="T9" fmla="*/ 1279 h 1282"/>
                  </a:gdLst>
                  <a:ahLst/>
                  <a:cxnLst>
                    <a:cxn ang="0">
                      <a:pos x="T0" y="T1"/>
                    </a:cxn>
                    <a:cxn ang="0">
                      <a:pos x="T2" y="T3"/>
                    </a:cxn>
                    <a:cxn ang="0">
                      <a:pos x="T4" y="T5"/>
                    </a:cxn>
                    <a:cxn ang="0">
                      <a:pos x="T6" y="T7"/>
                    </a:cxn>
                    <a:cxn ang="0">
                      <a:pos x="T8" y="T9"/>
                    </a:cxn>
                  </a:cxnLst>
                  <a:rect l="0" t="0" r="r" b="b"/>
                  <a:pathLst>
                    <a:path w="1811" h="1282">
                      <a:moveTo>
                        <a:pt x="1810" y="1279"/>
                      </a:moveTo>
                      <a:cubicBezTo>
                        <a:pt x="1506" y="655"/>
                        <a:pt x="1161" y="282"/>
                        <a:pt x="906" y="0"/>
                      </a:cubicBezTo>
                      <a:cubicBezTo>
                        <a:pt x="652" y="282"/>
                        <a:pt x="304" y="655"/>
                        <a:pt x="0" y="1281"/>
                      </a:cubicBezTo>
                      <a:lnTo>
                        <a:pt x="1810" y="1281"/>
                      </a:lnTo>
                      <a:lnTo>
                        <a:pt x="1810" y="1279"/>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30" name="Freeform 35"/>
                <p:cNvSpPr>
                  <a:spLocks noChangeArrowheads="1"/>
                </p:cNvSpPr>
                <p:nvPr/>
              </p:nvSpPr>
              <p:spPr bwMode="auto">
                <a:xfrm>
                  <a:off x="3180274" y="2322464"/>
                  <a:ext cx="156967" cy="88855"/>
                </a:xfrm>
                <a:custGeom>
                  <a:avLst/>
                  <a:gdLst>
                    <a:gd name="T0" fmla="*/ 934 w 2470"/>
                    <a:gd name="T1" fmla="*/ 1397 h 1398"/>
                    <a:gd name="T2" fmla="*/ 2469 w 2470"/>
                    <a:gd name="T3" fmla="*/ 1397 h 1398"/>
                    <a:gd name="T4" fmla="*/ 0 w 2470"/>
                    <a:gd name="T5" fmla="*/ 0 h 1398"/>
                    <a:gd name="T6" fmla="*/ 934 w 2470"/>
                    <a:gd name="T7" fmla="*/ 1397 h 1398"/>
                  </a:gdLst>
                  <a:ahLst/>
                  <a:cxnLst>
                    <a:cxn ang="0">
                      <a:pos x="T0" y="T1"/>
                    </a:cxn>
                    <a:cxn ang="0">
                      <a:pos x="T2" y="T3"/>
                    </a:cxn>
                    <a:cxn ang="0">
                      <a:pos x="T4" y="T5"/>
                    </a:cxn>
                    <a:cxn ang="0">
                      <a:pos x="T6" y="T7"/>
                    </a:cxn>
                  </a:cxnLst>
                  <a:rect l="0" t="0" r="r" b="b"/>
                  <a:pathLst>
                    <a:path w="2470" h="1398">
                      <a:moveTo>
                        <a:pt x="934" y="1397"/>
                      </a:moveTo>
                      <a:lnTo>
                        <a:pt x="2469" y="1397"/>
                      </a:lnTo>
                      <a:cubicBezTo>
                        <a:pt x="1905" y="615"/>
                        <a:pt x="1016" y="82"/>
                        <a:pt x="0" y="0"/>
                      </a:cubicBezTo>
                      <a:cubicBezTo>
                        <a:pt x="358" y="398"/>
                        <a:pt x="669" y="804"/>
                        <a:pt x="934" y="1397"/>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31" name="Freeform 36"/>
                <p:cNvSpPr>
                  <a:spLocks noChangeArrowheads="1"/>
                </p:cNvSpPr>
                <p:nvPr/>
              </p:nvSpPr>
              <p:spPr bwMode="auto">
                <a:xfrm>
                  <a:off x="3079086" y="2428978"/>
                  <a:ext cx="167619" cy="89696"/>
                </a:xfrm>
                <a:custGeom>
                  <a:avLst/>
                  <a:gdLst>
                    <a:gd name="T0" fmla="*/ 2634 w 2635"/>
                    <a:gd name="T1" fmla="*/ 1411 h 1412"/>
                    <a:gd name="T2" fmla="*/ 2349 w 2635"/>
                    <a:gd name="T3" fmla="*/ 0 h 1412"/>
                    <a:gd name="T4" fmla="*/ 285 w 2635"/>
                    <a:gd name="T5" fmla="*/ 0 h 1412"/>
                    <a:gd name="T6" fmla="*/ 0 w 2635"/>
                    <a:gd name="T7" fmla="*/ 1411 h 1412"/>
                    <a:gd name="T8" fmla="*/ 2634 w 2635"/>
                    <a:gd name="T9" fmla="*/ 1411 h 1412"/>
                  </a:gdLst>
                  <a:ahLst/>
                  <a:cxnLst>
                    <a:cxn ang="0">
                      <a:pos x="T0" y="T1"/>
                    </a:cxn>
                    <a:cxn ang="0">
                      <a:pos x="T2" y="T3"/>
                    </a:cxn>
                    <a:cxn ang="0">
                      <a:pos x="T4" y="T5"/>
                    </a:cxn>
                    <a:cxn ang="0">
                      <a:pos x="T6" y="T7"/>
                    </a:cxn>
                    <a:cxn ang="0">
                      <a:pos x="T8" y="T9"/>
                    </a:cxn>
                  </a:cxnLst>
                  <a:rect l="0" t="0" r="r" b="b"/>
                  <a:pathLst>
                    <a:path w="2635" h="1412">
                      <a:moveTo>
                        <a:pt x="2634" y="1411"/>
                      </a:moveTo>
                      <a:cubicBezTo>
                        <a:pt x="2623" y="925"/>
                        <a:pt x="2530" y="454"/>
                        <a:pt x="2349" y="0"/>
                      </a:cubicBezTo>
                      <a:lnTo>
                        <a:pt x="285" y="0"/>
                      </a:lnTo>
                      <a:cubicBezTo>
                        <a:pt x="104" y="454"/>
                        <a:pt x="11" y="925"/>
                        <a:pt x="0" y="1411"/>
                      </a:cubicBezTo>
                      <a:lnTo>
                        <a:pt x="2634" y="1411"/>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32" name="Freeform 37"/>
                <p:cNvSpPr>
                  <a:spLocks noChangeArrowheads="1"/>
                </p:cNvSpPr>
                <p:nvPr/>
              </p:nvSpPr>
              <p:spPr bwMode="auto">
                <a:xfrm>
                  <a:off x="2988270" y="2322464"/>
                  <a:ext cx="156967" cy="88855"/>
                </a:xfrm>
                <a:custGeom>
                  <a:avLst/>
                  <a:gdLst>
                    <a:gd name="T0" fmla="*/ 1536 w 2471"/>
                    <a:gd name="T1" fmla="*/ 1397 h 1398"/>
                    <a:gd name="T2" fmla="*/ 2470 w 2471"/>
                    <a:gd name="T3" fmla="*/ 0 h 1398"/>
                    <a:gd name="T4" fmla="*/ 0 w 2471"/>
                    <a:gd name="T5" fmla="*/ 1397 h 1398"/>
                    <a:gd name="T6" fmla="*/ 1536 w 2471"/>
                    <a:gd name="T7" fmla="*/ 1397 h 1398"/>
                  </a:gdLst>
                  <a:ahLst/>
                  <a:cxnLst>
                    <a:cxn ang="0">
                      <a:pos x="T0" y="T1"/>
                    </a:cxn>
                    <a:cxn ang="0">
                      <a:pos x="T2" y="T3"/>
                    </a:cxn>
                    <a:cxn ang="0">
                      <a:pos x="T4" y="T5"/>
                    </a:cxn>
                    <a:cxn ang="0">
                      <a:pos x="T6" y="T7"/>
                    </a:cxn>
                  </a:cxnLst>
                  <a:rect l="0" t="0" r="r" b="b"/>
                  <a:pathLst>
                    <a:path w="2471" h="1398">
                      <a:moveTo>
                        <a:pt x="1536" y="1397"/>
                      </a:moveTo>
                      <a:cubicBezTo>
                        <a:pt x="1790" y="827"/>
                        <a:pt x="2089" y="423"/>
                        <a:pt x="2470" y="0"/>
                      </a:cubicBezTo>
                      <a:cubicBezTo>
                        <a:pt x="1454" y="82"/>
                        <a:pt x="565" y="615"/>
                        <a:pt x="0" y="1397"/>
                      </a:cubicBezTo>
                      <a:lnTo>
                        <a:pt x="1536" y="1397"/>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33" name="Freeform 38"/>
                <p:cNvSpPr>
                  <a:spLocks noChangeArrowheads="1"/>
                </p:cNvSpPr>
                <p:nvPr/>
              </p:nvSpPr>
              <p:spPr bwMode="auto">
                <a:xfrm>
                  <a:off x="3246705" y="2428978"/>
                  <a:ext cx="130339" cy="89696"/>
                </a:xfrm>
                <a:custGeom>
                  <a:avLst/>
                  <a:gdLst>
                    <a:gd name="T0" fmla="*/ 265 w 2050"/>
                    <a:gd name="T1" fmla="*/ 1411 h 1412"/>
                    <a:gd name="T2" fmla="*/ 2049 w 2050"/>
                    <a:gd name="T3" fmla="*/ 1411 h 1412"/>
                    <a:gd name="T4" fmla="*/ 1606 w 2050"/>
                    <a:gd name="T5" fmla="*/ 0 h 1412"/>
                    <a:gd name="T6" fmla="*/ 0 w 2050"/>
                    <a:gd name="T7" fmla="*/ 0 h 1412"/>
                    <a:gd name="T8" fmla="*/ 265 w 2050"/>
                    <a:gd name="T9" fmla="*/ 1411 h 1412"/>
                  </a:gdLst>
                  <a:ahLst/>
                  <a:cxnLst>
                    <a:cxn ang="0">
                      <a:pos x="T0" y="T1"/>
                    </a:cxn>
                    <a:cxn ang="0">
                      <a:pos x="T2" y="T3"/>
                    </a:cxn>
                    <a:cxn ang="0">
                      <a:pos x="T4" y="T5"/>
                    </a:cxn>
                    <a:cxn ang="0">
                      <a:pos x="T6" y="T7"/>
                    </a:cxn>
                    <a:cxn ang="0">
                      <a:pos x="T8" y="T9"/>
                    </a:cxn>
                  </a:cxnLst>
                  <a:rect l="0" t="0" r="r" b="b"/>
                  <a:pathLst>
                    <a:path w="2050" h="1412">
                      <a:moveTo>
                        <a:pt x="265" y="1411"/>
                      </a:moveTo>
                      <a:lnTo>
                        <a:pt x="2049" y="1411"/>
                      </a:lnTo>
                      <a:cubicBezTo>
                        <a:pt x="2007" y="900"/>
                        <a:pt x="1849" y="420"/>
                        <a:pt x="1606" y="0"/>
                      </a:cubicBezTo>
                      <a:lnTo>
                        <a:pt x="0" y="0"/>
                      </a:lnTo>
                      <a:cubicBezTo>
                        <a:pt x="167" y="454"/>
                        <a:pt x="254" y="928"/>
                        <a:pt x="265" y="1411"/>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34" name="Freeform 39"/>
                <p:cNvSpPr>
                  <a:spLocks noChangeArrowheads="1"/>
                </p:cNvSpPr>
                <p:nvPr/>
              </p:nvSpPr>
              <p:spPr bwMode="auto">
                <a:xfrm>
                  <a:off x="2948467" y="2428978"/>
                  <a:ext cx="130339" cy="89696"/>
                </a:xfrm>
                <a:custGeom>
                  <a:avLst/>
                  <a:gdLst>
                    <a:gd name="T0" fmla="*/ 0 w 2050"/>
                    <a:gd name="T1" fmla="*/ 1411 h 1412"/>
                    <a:gd name="T2" fmla="*/ 1784 w 2050"/>
                    <a:gd name="T3" fmla="*/ 1411 h 1412"/>
                    <a:gd name="T4" fmla="*/ 2049 w 2050"/>
                    <a:gd name="T5" fmla="*/ 0 h 1412"/>
                    <a:gd name="T6" fmla="*/ 443 w 2050"/>
                    <a:gd name="T7" fmla="*/ 0 h 1412"/>
                    <a:gd name="T8" fmla="*/ 0 w 2050"/>
                    <a:gd name="T9" fmla="*/ 1411 h 1412"/>
                  </a:gdLst>
                  <a:ahLst/>
                  <a:cxnLst>
                    <a:cxn ang="0">
                      <a:pos x="T0" y="T1"/>
                    </a:cxn>
                    <a:cxn ang="0">
                      <a:pos x="T2" y="T3"/>
                    </a:cxn>
                    <a:cxn ang="0">
                      <a:pos x="T4" y="T5"/>
                    </a:cxn>
                    <a:cxn ang="0">
                      <a:pos x="T6" y="T7"/>
                    </a:cxn>
                    <a:cxn ang="0">
                      <a:pos x="T8" y="T9"/>
                    </a:cxn>
                  </a:cxnLst>
                  <a:rect l="0" t="0" r="r" b="b"/>
                  <a:pathLst>
                    <a:path w="2050" h="1412">
                      <a:moveTo>
                        <a:pt x="0" y="1411"/>
                      </a:moveTo>
                      <a:lnTo>
                        <a:pt x="1784" y="1411"/>
                      </a:lnTo>
                      <a:cubicBezTo>
                        <a:pt x="1795" y="928"/>
                        <a:pt x="1882" y="454"/>
                        <a:pt x="2049" y="0"/>
                      </a:cubicBezTo>
                      <a:lnTo>
                        <a:pt x="443" y="0"/>
                      </a:lnTo>
                      <a:cubicBezTo>
                        <a:pt x="200" y="423"/>
                        <a:pt x="42" y="900"/>
                        <a:pt x="0" y="1411"/>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35" name="Freeform 40"/>
                <p:cNvSpPr>
                  <a:spLocks noChangeArrowheads="1"/>
                </p:cNvSpPr>
                <p:nvPr/>
              </p:nvSpPr>
              <p:spPr bwMode="auto">
                <a:xfrm>
                  <a:off x="3104874" y="2644247"/>
                  <a:ext cx="115203" cy="98105"/>
                </a:xfrm>
                <a:custGeom>
                  <a:avLst/>
                  <a:gdLst>
                    <a:gd name="T0" fmla="*/ 0 w 1812"/>
                    <a:gd name="T1" fmla="*/ 0 h 1545"/>
                    <a:gd name="T2" fmla="*/ 906 w 1812"/>
                    <a:gd name="T3" fmla="*/ 1544 h 1545"/>
                    <a:gd name="T4" fmla="*/ 1811 w 1812"/>
                    <a:gd name="T5" fmla="*/ 0 h 1545"/>
                    <a:gd name="T6" fmla="*/ 0 w 1812"/>
                    <a:gd name="T7" fmla="*/ 0 h 1545"/>
                  </a:gdLst>
                  <a:ahLst/>
                  <a:cxnLst>
                    <a:cxn ang="0">
                      <a:pos x="T0" y="T1"/>
                    </a:cxn>
                    <a:cxn ang="0">
                      <a:pos x="T2" y="T3"/>
                    </a:cxn>
                    <a:cxn ang="0">
                      <a:pos x="T4" y="T5"/>
                    </a:cxn>
                    <a:cxn ang="0">
                      <a:pos x="T6" y="T7"/>
                    </a:cxn>
                  </a:cxnLst>
                  <a:rect l="0" t="0" r="r" b="b"/>
                  <a:pathLst>
                    <a:path w="1812" h="1545">
                      <a:moveTo>
                        <a:pt x="0" y="0"/>
                      </a:moveTo>
                      <a:cubicBezTo>
                        <a:pt x="132" y="390"/>
                        <a:pt x="649" y="1262"/>
                        <a:pt x="906" y="1544"/>
                      </a:cubicBezTo>
                      <a:cubicBezTo>
                        <a:pt x="1159" y="1262"/>
                        <a:pt x="1675" y="418"/>
                        <a:pt x="1811" y="0"/>
                      </a:cubicBezTo>
                      <a:cubicBezTo>
                        <a:pt x="1511" y="0"/>
                        <a:pt x="305" y="0"/>
                        <a:pt x="0"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36" name="Freeform 41"/>
                <p:cNvSpPr>
                  <a:spLocks noChangeArrowheads="1"/>
                </p:cNvSpPr>
                <p:nvPr/>
              </p:nvSpPr>
              <p:spPr bwMode="auto">
                <a:xfrm>
                  <a:off x="3246145" y="2536612"/>
                  <a:ext cx="131740" cy="89696"/>
                </a:xfrm>
                <a:custGeom>
                  <a:avLst/>
                  <a:gdLst>
                    <a:gd name="T0" fmla="*/ 268 w 2072"/>
                    <a:gd name="T1" fmla="*/ 0 h 1412"/>
                    <a:gd name="T2" fmla="*/ 2071 w 2072"/>
                    <a:gd name="T3" fmla="*/ 0 h 1412"/>
                    <a:gd name="T4" fmla="*/ 1758 w 2072"/>
                    <a:gd name="T5" fmla="*/ 1411 h 1412"/>
                    <a:gd name="T6" fmla="*/ 0 w 2072"/>
                    <a:gd name="T7" fmla="*/ 1411 h 1412"/>
                    <a:gd name="T8" fmla="*/ 268 w 2072"/>
                    <a:gd name="T9" fmla="*/ 0 h 1412"/>
                  </a:gdLst>
                  <a:ahLst/>
                  <a:cxnLst>
                    <a:cxn ang="0">
                      <a:pos x="T0" y="T1"/>
                    </a:cxn>
                    <a:cxn ang="0">
                      <a:pos x="T2" y="T3"/>
                    </a:cxn>
                    <a:cxn ang="0">
                      <a:pos x="T4" y="T5"/>
                    </a:cxn>
                    <a:cxn ang="0">
                      <a:pos x="T6" y="T7"/>
                    </a:cxn>
                    <a:cxn ang="0">
                      <a:pos x="T8" y="T9"/>
                    </a:cxn>
                  </a:cxnLst>
                  <a:rect l="0" t="0" r="r" b="b"/>
                  <a:pathLst>
                    <a:path w="2072" h="1412">
                      <a:moveTo>
                        <a:pt x="268" y="0"/>
                      </a:moveTo>
                      <a:lnTo>
                        <a:pt x="2071" y="0"/>
                      </a:lnTo>
                      <a:cubicBezTo>
                        <a:pt x="2071" y="505"/>
                        <a:pt x="1958" y="982"/>
                        <a:pt x="1758" y="1411"/>
                      </a:cubicBezTo>
                      <a:lnTo>
                        <a:pt x="0" y="1411"/>
                      </a:lnTo>
                      <a:cubicBezTo>
                        <a:pt x="160" y="937"/>
                        <a:pt x="248" y="466"/>
                        <a:pt x="268"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37" name="Freeform 42"/>
                <p:cNvSpPr>
                  <a:spLocks noChangeArrowheads="1"/>
                </p:cNvSpPr>
                <p:nvPr/>
              </p:nvSpPr>
              <p:spPr bwMode="auto">
                <a:xfrm>
                  <a:off x="3178593" y="2644247"/>
                  <a:ext cx="170422" cy="107074"/>
                </a:xfrm>
                <a:custGeom>
                  <a:avLst/>
                  <a:gdLst>
                    <a:gd name="T0" fmla="*/ 962 w 2679"/>
                    <a:gd name="T1" fmla="*/ 0 h 1683"/>
                    <a:gd name="T2" fmla="*/ 2678 w 2679"/>
                    <a:gd name="T3" fmla="*/ 0 h 1683"/>
                    <a:gd name="T4" fmla="*/ 0 w 2679"/>
                    <a:gd name="T5" fmla="*/ 1682 h 1683"/>
                    <a:gd name="T6" fmla="*/ 962 w 2679"/>
                    <a:gd name="T7" fmla="*/ 0 h 1683"/>
                  </a:gdLst>
                  <a:ahLst/>
                  <a:cxnLst>
                    <a:cxn ang="0">
                      <a:pos x="T0" y="T1"/>
                    </a:cxn>
                    <a:cxn ang="0">
                      <a:pos x="T2" y="T3"/>
                    </a:cxn>
                    <a:cxn ang="0">
                      <a:pos x="T4" y="T5"/>
                    </a:cxn>
                    <a:cxn ang="0">
                      <a:pos x="T6" y="T7"/>
                    </a:cxn>
                  </a:cxnLst>
                  <a:rect l="0" t="0" r="r" b="b"/>
                  <a:pathLst>
                    <a:path w="2679" h="1683">
                      <a:moveTo>
                        <a:pt x="962" y="0"/>
                      </a:moveTo>
                      <a:lnTo>
                        <a:pt x="2678" y="0"/>
                      </a:lnTo>
                      <a:cubicBezTo>
                        <a:pt x="2130" y="943"/>
                        <a:pt x="1145" y="1598"/>
                        <a:pt x="0" y="1682"/>
                      </a:cubicBezTo>
                      <a:cubicBezTo>
                        <a:pt x="367" y="1211"/>
                        <a:pt x="719" y="613"/>
                        <a:pt x="962"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nvGrpSpPr>
                <p:cNvPr id="164" name="Group 163"/>
                <p:cNvGrpSpPr/>
                <p:nvPr/>
              </p:nvGrpSpPr>
              <p:grpSpPr>
                <a:xfrm>
                  <a:off x="3168791" y="2590198"/>
                  <a:ext cx="177659" cy="225646"/>
                  <a:chOff x="3209925" y="2562929"/>
                  <a:chExt cx="139700" cy="177434"/>
                </a:xfrm>
              </p:grpSpPr>
              <p:sp>
                <p:nvSpPr>
                  <p:cNvPr id="162" name="Freeform 161"/>
                  <p:cNvSpPr>
                    <a:spLocks noChangeArrowheads="1"/>
                  </p:cNvSpPr>
                  <p:nvPr/>
                </p:nvSpPr>
                <p:spPr bwMode="auto">
                  <a:xfrm>
                    <a:off x="3209925" y="2562929"/>
                    <a:ext cx="139700" cy="177434"/>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1778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63" name="Freeform 162"/>
                  <p:cNvSpPr>
                    <a:spLocks noChangeArrowheads="1"/>
                  </p:cNvSpPr>
                  <p:nvPr/>
                </p:nvSpPr>
                <p:spPr bwMode="auto">
                  <a:xfrm>
                    <a:off x="3236353" y="2600490"/>
                    <a:ext cx="93782" cy="73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grpSp>
      </p:grpSp>
      <p:grpSp>
        <p:nvGrpSpPr>
          <p:cNvPr id="168" name="Group 167"/>
          <p:cNvGrpSpPr/>
          <p:nvPr/>
        </p:nvGrpSpPr>
        <p:grpSpPr>
          <a:xfrm>
            <a:off x="4135442" y="2494553"/>
            <a:ext cx="873117" cy="1108947"/>
            <a:chOff x="1755735" y="1690064"/>
            <a:chExt cx="405342" cy="514828"/>
          </a:xfrm>
        </p:grpSpPr>
        <p:sp>
          <p:nvSpPr>
            <p:cNvPr id="169" name="Freeform 168"/>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635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sp>
          <p:nvSpPr>
            <p:cNvPr id="170" name="Freeform 169"/>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Arial"/>
                <a:ea typeface="ＭＳ Ｐゴシック"/>
              </a:endParaRPr>
            </a:p>
          </p:txBody>
        </p:sp>
      </p:grpSp>
      <p:grpSp>
        <p:nvGrpSpPr>
          <p:cNvPr id="233" name="Group 232"/>
          <p:cNvGrpSpPr/>
          <p:nvPr/>
        </p:nvGrpSpPr>
        <p:grpSpPr>
          <a:xfrm>
            <a:off x="5636697" y="2182950"/>
            <a:ext cx="2487104" cy="707886"/>
            <a:chOff x="5636697" y="2182950"/>
            <a:chExt cx="2487104" cy="707886"/>
          </a:xfrm>
        </p:grpSpPr>
        <p:sp>
          <p:nvSpPr>
            <p:cNvPr id="66" name="TextBox 65"/>
            <p:cNvSpPr txBox="1"/>
            <p:nvPr/>
          </p:nvSpPr>
          <p:spPr>
            <a:xfrm>
              <a:off x="6304333" y="2182950"/>
              <a:ext cx="1819468" cy="707886"/>
            </a:xfrm>
            <a:prstGeom prst="rect">
              <a:avLst/>
            </a:prstGeom>
          </p:spPr>
          <p:txBody>
            <a:bodyPr wrap="square" rtlCol="0" anchor="t">
              <a:spAutoFit/>
            </a:bodyPr>
            <a:lstStyle/>
            <a:p>
              <a:pPr algn="ctr" defTabSz="914400"/>
              <a:r>
                <a:rPr kumimoji="1" lang="ja-JP" altLang="en-US" sz="1600" dirty="0" smtClean="0">
                  <a:latin typeface="Arial"/>
                  <a:ea typeface="ＭＳ Ｐゴシック"/>
                </a:rPr>
                <a:t>オープン</a:t>
              </a:r>
              <a:r>
                <a:rPr lang="ja-JP" altLang="en-US" dirty="0" smtClean="0">
                  <a:latin typeface="Arial"/>
                  <a:ea typeface="ＭＳ Ｐゴシック"/>
                </a:rPr>
                <a:t/>
              </a:r>
              <a:br>
                <a:rPr lang="ja-JP" altLang="en-US" dirty="0" smtClean="0">
                  <a:latin typeface="Arial"/>
                  <a:ea typeface="ＭＳ Ｐゴシック"/>
                </a:rPr>
              </a:br>
              <a:r>
                <a:rPr kumimoji="1" lang="ja-JP" altLang="en-US" sz="1200" dirty="0" smtClean="0">
                  <a:latin typeface="Arial"/>
                  <a:ea typeface="ＭＳ Ｐゴシック"/>
                </a:rPr>
                <a:t>極めてオープンな統合プラットフォーム</a:t>
              </a:r>
              <a:endParaRPr kumimoji="1" lang="ja-JP" altLang="en-US" sz="1200" dirty="0">
                <a:latin typeface="Arial"/>
                <a:ea typeface="ＭＳ Ｐゴシック"/>
              </a:endParaRPr>
            </a:p>
          </p:txBody>
        </p:sp>
        <p:grpSp>
          <p:nvGrpSpPr>
            <p:cNvPr id="215" name="Group 214"/>
            <p:cNvGrpSpPr/>
            <p:nvPr/>
          </p:nvGrpSpPr>
          <p:grpSpPr>
            <a:xfrm>
              <a:off x="5636697" y="2192204"/>
              <a:ext cx="689376" cy="689376"/>
              <a:chOff x="5636697" y="2192204"/>
              <a:chExt cx="689376" cy="689376"/>
            </a:xfrm>
          </p:grpSpPr>
          <p:sp>
            <p:nvSpPr>
              <p:cNvPr id="216" name="Oval 215"/>
              <p:cNvSpPr/>
              <p:nvPr/>
            </p:nvSpPr>
            <p:spPr>
              <a:xfrm>
                <a:off x="5636697" y="2192204"/>
                <a:ext cx="689376" cy="68937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nvGrpSpPr>
              <p:cNvPr id="217" name="Group 216"/>
              <p:cNvGrpSpPr/>
              <p:nvPr/>
            </p:nvGrpSpPr>
            <p:grpSpPr>
              <a:xfrm>
                <a:off x="5800781" y="2363553"/>
                <a:ext cx="379302" cy="351670"/>
                <a:chOff x="5800781" y="2363553"/>
                <a:chExt cx="379302" cy="351670"/>
              </a:xfrm>
            </p:grpSpPr>
            <p:sp>
              <p:nvSpPr>
                <p:cNvPr id="218" name="Rounded Rectangle 217"/>
                <p:cNvSpPr/>
                <p:nvPr/>
              </p:nvSpPr>
              <p:spPr>
                <a:xfrm>
                  <a:off x="5874835" y="2584362"/>
                  <a:ext cx="290779" cy="57259"/>
                </a:xfrm>
                <a:prstGeom prst="roundRect">
                  <a:avLst>
                    <a:gd name="adj" fmla="val 8192"/>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219" name="Rounded Rectangle 218"/>
                <p:cNvSpPr/>
                <p:nvPr/>
              </p:nvSpPr>
              <p:spPr>
                <a:xfrm>
                  <a:off x="5889304" y="2657964"/>
                  <a:ext cx="290779" cy="57259"/>
                </a:xfrm>
                <a:prstGeom prst="roundRect">
                  <a:avLst>
                    <a:gd name="adj" fmla="val 8192"/>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220" name="Rounded Rectangle 219"/>
                <p:cNvSpPr/>
                <p:nvPr/>
              </p:nvSpPr>
              <p:spPr>
                <a:xfrm>
                  <a:off x="5834071" y="2437156"/>
                  <a:ext cx="290779" cy="57259"/>
                </a:xfrm>
                <a:prstGeom prst="roundRect">
                  <a:avLst>
                    <a:gd name="adj" fmla="val 8192"/>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221" name="Rounded Rectangle 220"/>
                <p:cNvSpPr/>
                <p:nvPr/>
              </p:nvSpPr>
              <p:spPr>
                <a:xfrm>
                  <a:off x="5800781" y="2510759"/>
                  <a:ext cx="290779" cy="57259"/>
                </a:xfrm>
                <a:prstGeom prst="roundRect">
                  <a:avLst>
                    <a:gd name="adj" fmla="val 8192"/>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222" name="Rounded Rectangle 221"/>
                <p:cNvSpPr/>
                <p:nvPr/>
              </p:nvSpPr>
              <p:spPr>
                <a:xfrm>
                  <a:off x="5815049" y="2363553"/>
                  <a:ext cx="290779" cy="57259"/>
                </a:xfrm>
                <a:prstGeom prst="roundRect">
                  <a:avLst>
                    <a:gd name="adj" fmla="val 8192"/>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grpSp>
      </p:grpSp>
      <p:grpSp>
        <p:nvGrpSpPr>
          <p:cNvPr id="4" name="Group 3"/>
          <p:cNvGrpSpPr/>
          <p:nvPr/>
        </p:nvGrpSpPr>
        <p:grpSpPr>
          <a:xfrm>
            <a:off x="5088813" y="3822825"/>
            <a:ext cx="2296931" cy="707886"/>
            <a:chOff x="5088813" y="3822825"/>
            <a:chExt cx="2296931" cy="707886"/>
          </a:xfrm>
        </p:grpSpPr>
        <p:sp>
          <p:nvSpPr>
            <p:cNvPr id="87" name="TextBox 86"/>
            <p:cNvSpPr txBox="1"/>
            <p:nvPr/>
          </p:nvSpPr>
          <p:spPr>
            <a:xfrm>
              <a:off x="5752670" y="3822825"/>
              <a:ext cx="1633074" cy="707886"/>
            </a:xfrm>
            <a:prstGeom prst="rect">
              <a:avLst/>
            </a:prstGeom>
          </p:spPr>
          <p:txBody>
            <a:bodyPr wrap="square" rtlCol="0" anchor="t">
              <a:spAutoFit/>
            </a:bodyPr>
            <a:lstStyle/>
            <a:p>
              <a:pPr algn="ctr" defTabSz="914400"/>
              <a:r>
                <a:rPr kumimoji="1" lang="ja-JP" altLang="en-US" sz="1600" dirty="0" smtClean="0">
                  <a:latin typeface="Arial"/>
                  <a:ea typeface="ＭＳ Ｐゴシック"/>
                </a:rPr>
                <a:t>優れた予測性</a:t>
              </a:r>
              <a:r>
                <a:rPr kumimoji="1" lang="en-US" altLang="ja-JP" sz="1600" dirty="0" smtClean="0">
                  <a:latin typeface="Arial"/>
                  <a:ea typeface="ＭＳ Ｐゴシック"/>
                </a:rPr>
                <a:t/>
              </a:r>
              <a:br>
                <a:rPr kumimoji="1" lang="en-US" altLang="ja-JP" sz="1600" dirty="0" smtClean="0">
                  <a:latin typeface="Arial"/>
                  <a:ea typeface="ＭＳ Ｐゴシック"/>
                </a:rPr>
              </a:br>
              <a:r>
                <a:rPr kumimoji="1" lang="ja-JP" altLang="en-US" sz="1200" dirty="0" smtClean="0">
                  <a:latin typeface="Arial"/>
                  <a:ea typeface="ＭＳ Ｐゴシック"/>
                </a:rPr>
                <a:t>早期に脅威を阻止できるインテリジェンス</a:t>
              </a:r>
              <a:endParaRPr kumimoji="1" lang="ja-JP" altLang="en-US" sz="1200" dirty="0">
                <a:latin typeface="Arial"/>
                <a:ea typeface="ＭＳ Ｐゴシック"/>
                <a:cs typeface="CiscoSansTT" charset="0"/>
              </a:endParaRPr>
            </a:p>
          </p:txBody>
        </p:sp>
        <p:grpSp>
          <p:nvGrpSpPr>
            <p:cNvPr id="3" name="Group 2"/>
            <p:cNvGrpSpPr/>
            <p:nvPr/>
          </p:nvGrpSpPr>
          <p:grpSpPr>
            <a:xfrm>
              <a:off x="5088813" y="3832079"/>
              <a:ext cx="689376" cy="689376"/>
              <a:chOff x="5088813" y="3832079"/>
              <a:chExt cx="689376" cy="689376"/>
            </a:xfrm>
          </p:grpSpPr>
          <p:sp>
            <p:nvSpPr>
              <p:cNvPr id="83" name="Oval 82"/>
              <p:cNvSpPr/>
              <p:nvPr/>
            </p:nvSpPr>
            <p:spPr>
              <a:xfrm>
                <a:off x="5088813" y="3832079"/>
                <a:ext cx="689376" cy="68937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nvGrpSpPr>
              <p:cNvPr id="68" name="Group 67"/>
              <p:cNvGrpSpPr/>
              <p:nvPr/>
            </p:nvGrpSpPr>
            <p:grpSpPr>
              <a:xfrm>
                <a:off x="5227601" y="3959971"/>
                <a:ext cx="409096" cy="409095"/>
                <a:chOff x="4505325" y="4060825"/>
                <a:chExt cx="342900" cy="342900"/>
              </a:xfrm>
            </p:grpSpPr>
            <p:sp>
              <p:nvSpPr>
                <p:cNvPr id="69" name="Freeform 3"/>
                <p:cNvSpPr>
                  <a:spLocks noChangeArrowheads="1"/>
                </p:cNvSpPr>
                <p:nvPr/>
              </p:nvSpPr>
              <p:spPr bwMode="auto">
                <a:xfrm>
                  <a:off x="4638675" y="4149725"/>
                  <a:ext cx="120650" cy="120650"/>
                </a:xfrm>
                <a:custGeom>
                  <a:avLst/>
                  <a:gdLst>
                    <a:gd name="T0" fmla="*/ 334 w 335"/>
                    <a:gd name="T1" fmla="*/ 167 h 335"/>
                    <a:gd name="T2" fmla="*/ 311 w 335"/>
                    <a:gd name="T3" fmla="*/ 250 h 335"/>
                    <a:gd name="T4" fmla="*/ 250 w 335"/>
                    <a:gd name="T5" fmla="*/ 311 h 335"/>
                    <a:gd name="T6" fmla="*/ 167 w 335"/>
                    <a:gd name="T7" fmla="*/ 334 h 335"/>
                    <a:gd name="T8" fmla="*/ 83 w 335"/>
                    <a:gd name="T9" fmla="*/ 311 h 335"/>
                    <a:gd name="T10" fmla="*/ 22 w 335"/>
                    <a:gd name="T11" fmla="*/ 250 h 335"/>
                    <a:gd name="T12" fmla="*/ 0 w 335"/>
                    <a:gd name="T13" fmla="*/ 167 h 335"/>
                    <a:gd name="T14" fmla="*/ 22 w 335"/>
                    <a:gd name="T15" fmla="*/ 83 h 335"/>
                    <a:gd name="T16" fmla="*/ 83 w 335"/>
                    <a:gd name="T17" fmla="*/ 22 h 335"/>
                    <a:gd name="T18" fmla="*/ 167 w 335"/>
                    <a:gd name="T19" fmla="*/ 0 h 335"/>
                    <a:gd name="T20" fmla="*/ 250 w 335"/>
                    <a:gd name="T21" fmla="*/ 22 h 335"/>
                    <a:gd name="T22" fmla="*/ 311 w 335"/>
                    <a:gd name="T23" fmla="*/ 83 h 335"/>
                    <a:gd name="T24" fmla="*/ 334 w 335"/>
                    <a:gd name="T25" fmla="*/ 16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5" h="335">
                      <a:moveTo>
                        <a:pt x="334" y="167"/>
                      </a:moveTo>
                      <a:cubicBezTo>
                        <a:pt x="334" y="197"/>
                        <a:pt x="326" y="223"/>
                        <a:pt x="311" y="250"/>
                      </a:cubicBezTo>
                      <a:cubicBezTo>
                        <a:pt x="295" y="276"/>
                        <a:pt x="276" y="295"/>
                        <a:pt x="250" y="311"/>
                      </a:cubicBezTo>
                      <a:cubicBezTo>
                        <a:pt x="223" y="326"/>
                        <a:pt x="197" y="334"/>
                        <a:pt x="167" y="334"/>
                      </a:cubicBezTo>
                      <a:cubicBezTo>
                        <a:pt x="136" y="334"/>
                        <a:pt x="109" y="326"/>
                        <a:pt x="83" y="311"/>
                      </a:cubicBezTo>
                      <a:cubicBezTo>
                        <a:pt x="56" y="295"/>
                        <a:pt x="37" y="276"/>
                        <a:pt x="22" y="250"/>
                      </a:cubicBezTo>
                      <a:cubicBezTo>
                        <a:pt x="6" y="223"/>
                        <a:pt x="0" y="197"/>
                        <a:pt x="0" y="167"/>
                      </a:cubicBezTo>
                      <a:cubicBezTo>
                        <a:pt x="0" y="136"/>
                        <a:pt x="6" y="110"/>
                        <a:pt x="22" y="83"/>
                      </a:cubicBezTo>
                      <a:cubicBezTo>
                        <a:pt x="38" y="56"/>
                        <a:pt x="56" y="38"/>
                        <a:pt x="83" y="22"/>
                      </a:cubicBezTo>
                      <a:cubicBezTo>
                        <a:pt x="109" y="6"/>
                        <a:pt x="136" y="0"/>
                        <a:pt x="167" y="0"/>
                      </a:cubicBezTo>
                      <a:cubicBezTo>
                        <a:pt x="197" y="0"/>
                        <a:pt x="223" y="6"/>
                        <a:pt x="250" y="22"/>
                      </a:cubicBezTo>
                      <a:cubicBezTo>
                        <a:pt x="276" y="37"/>
                        <a:pt x="295" y="56"/>
                        <a:pt x="311" y="83"/>
                      </a:cubicBezTo>
                      <a:cubicBezTo>
                        <a:pt x="326" y="109"/>
                        <a:pt x="334" y="136"/>
                        <a:pt x="334" y="167"/>
                      </a:cubicBezTo>
                    </a:path>
                  </a:pathLst>
                </a:custGeom>
                <a:solidFill>
                  <a:srgbClr val="FFFFFF"/>
                </a:solidFill>
                <a:ln w="25400" cap="rnd">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70" name="Freeform 5"/>
                <p:cNvSpPr>
                  <a:spLocks noChangeArrowheads="1"/>
                </p:cNvSpPr>
                <p:nvPr/>
              </p:nvSpPr>
              <p:spPr bwMode="auto">
                <a:xfrm>
                  <a:off x="4505325" y="4113213"/>
                  <a:ext cx="44450" cy="44450"/>
                </a:xfrm>
                <a:custGeom>
                  <a:avLst/>
                  <a:gdLst>
                    <a:gd name="T0" fmla="*/ 122 w 123"/>
                    <a:gd name="T1" fmla="*/ 61 h 123"/>
                    <a:gd name="T2" fmla="*/ 114 w 123"/>
                    <a:gd name="T3" fmla="*/ 92 h 123"/>
                    <a:gd name="T4" fmla="*/ 92 w 123"/>
                    <a:gd name="T5" fmla="*/ 114 h 123"/>
                    <a:gd name="T6" fmla="*/ 61 w 123"/>
                    <a:gd name="T7" fmla="*/ 122 h 123"/>
                    <a:gd name="T8" fmla="*/ 31 w 123"/>
                    <a:gd name="T9" fmla="*/ 114 h 123"/>
                    <a:gd name="T10" fmla="*/ 8 w 123"/>
                    <a:gd name="T11" fmla="*/ 92 h 123"/>
                    <a:gd name="T12" fmla="*/ 0 w 123"/>
                    <a:gd name="T13" fmla="*/ 61 h 123"/>
                    <a:gd name="T14" fmla="*/ 8 w 123"/>
                    <a:gd name="T15" fmla="*/ 31 h 123"/>
                    <a:gd name="T16" fmla="*/ 31 w 123"/>
                    <a:gd name="T17" fmla="*/ 8 h 123"/>
                    <a:gd name="T18" fmla="*/ 61 w 123"/>
                    <a:gd name="T19" fmla="*/ 0 h 123"/>
                    <a:gd name="T20" fmla="*/ 92 w 123"/>
                    <a:gd name="T21" fmla="*/ 8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2"/>
                        <a:pt x="120" y="82"/>
                        <a:pt x="114" y="92"/>
                      </a:cubicBezTo>
                      <a:cubicBezTo>
                        <a:pt x="108" y="101"/>
                        <a:pt x="101" y="108"/>
                        <a:pt x="92" y="114"/>
                      </a:cubicBezTo>
                      <a:cubicBezTo>
                        <a:pt x="82" y="120"/>
                        <a:pt x="72" y="122"/>
                        <a:pt x="61" y="122"/>
                      </a:cubicBezTo>
                      <a:cubicBezTo>
                        <a:pt x="50" y="122"/>
                        <a:pt x="41" y="120"/>
                        <a:pt x="31" y="114"/>
                      </a:cubicBezTo>
                      <a:cubicBezTo>
                        <a:pt x="21" y="108"/>
                        <a:pt x="14" y="102"/>
                        <a:pt x="8" y="92"/>
                      </a:cubicBezTo>
                      <a:cubicBezTo>
                        <a:pt x="2" y="82"/>
                        <a:pt x="0" y="72"/>
                        <a:pt x="0" y="61"/>
                      </a:cubicBezTo>
                      <a:cubicBezTo>
                        <a:pt x="0" y="50"/>
                        <a:pt x="2" y="40"/>
                        <a:pt x="8" y="31"/>
                      </a:cubicBezTo>
                      <a:cubicBezTo>
                        <a:pt x="13" y="21"/>
                        <a:pt x="21" y="14"/>
                        <a:pt x="31" y="8"/>
                      </a:cubicBezTo>
                      <a:cubicBezTo>
                        <a:pt x="40" y="2"/>
                        <a:pt x="50" y="0"/>
                        <a:pt x="61" y="0"/>
                      </a:cubicBezTo>
                      <a:cubicBezTo>
                        <a:pt x="72" y="0"/>
                        <a:pt x="82" y="2"/>
                        <a:pt x="92" y="8"/>
                      </a:cubicBezTo>
                      <a:cubicBezTo>
                        <a:pt x="102" y="14"/>
                        <a:pt x="108" y="21"/>
                        <a:pt x="114" y="31"/>
                      </a:cubicBezTo>
                      <a:cubicBezTo>
                        <a:pt x="120" y="41"/>
                        <a:pt x="122" y="50"/>
                        <a:pt x="122" y="61"/>
                      </a:cubicBezTo>
                    </a:path>
                  </a:pathLst>
                </a:custGeom>
                <a:solidFill>
                  <a:schemeClr val="bg2"/>
                </a:solidFill>
                <a:ln w="25400" cap="rnd">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72" name="Freeform 6"/>
                <p:cNvSpPr>
                  <a:spLocks noChangeArrowheads="1"/>
                </p:cNvSpPr>
                <p:nvPr/>
              </p:nvSpPr>
              <p:spPr bwMode="auto">
                <a:xfrm>
                  <a:off x="4505325" y="4113213"/>
                  <a:ext cx="44450" cy="44450"/>
                </a:xfrm>
                <a:custGeom>
                  <a:avLst/>
                  <a:gdLst>
                    <a:gd name="T0" fmla="*/ 122 w 123"/>
                    <a:gd name="T1" fmla="*/ 61 h 123"/>
                    <a:gd name="T2" fmla="*/ 114 w 123"/>
                    <a:gd name="T3" fmla="*/ 92 h 123"/>
                    <a:gd name="T4" fmla="*/ 92 w 123"/>
                    <a:gd name="T5" fmla="*/ 114 h 123"/>
                    <a:gd name="T6" fmla="*/ 61 w 123"/>
                    <a:gd name="T7" fmla="*/ 122 h 123"/>
                    <a:gd name="T8" fmla="*/ 31 w 123"/>
                    <a:gd name="T9" fmla="*/ 114 h 123"/>
                    <a:gd name="T10" fmla="*/ 8 w 123"/>
                    <a:gd name="T11" fmla="*/ 92 h 123"/>
                    <a:gd name="T12" fmla="*/ 0 w 123"/>
                    <a:gd name="T13" fmla="*/ 61 h 123"/>
                    <a:gd name="T14" fmla="*/ 8 w 123"/>
                    <a:gd name="T15" fmla="*/ 31 h 123"/>
                    <a:gd name="T16" fmla="*/ 31 w 123"/>
                    <a:gd name="T17" fmla="*/ 8 h 123"/>
                    <a:gd name="T18" fmla="*/ 61 w 123"/>
                    <a:gd name="T19" fmla="*/ 0 h 123"/>
                    <a:gd name="T20" fmla="*/ 92 w 123"/>
                    <a:gd name="T21" fmla="*/ 8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2"/>
                        <a:pt x="120" y="82"/>
                        <a:pt x="114" y="92"/>
                      </a:cubicBezTo>
                      <a:cubicBezTo>
                        <a:pt x="108" y="101"/>
                        <a:pt x="101" y="108"/>
                        <a:pt x="92" y="114"/>
                      </a:cubicBezTo>
                      <a:cubicBezTo>
                        <a:pt x="82" y="120"/>
                        <a:pt x="72" y="122"/>
                        <a:pt x="61" y="122"/>
                      </a:cubicBezTo>
                      <a:cubicBezTo>
                        <a:pt x="50" y="122"/>
                        <a:pt x="41" y="120"/>
                        <a:pt x="31" y="114"/>
                      </a:cubicBezTo>
                      <a:cubicBezTo>
                        <a:pt x="21" y="108"/>
                        <a:pt x="14" y="102"/>
                        <a:pt x="8" y="92"/>
                      </a:cubicBezTo>
                      <a:cubicBezTo>
                        <a:pt x="2" y="82"/>
                        <a:pt x="0" y="72"/>
                        <a:pt x="0" y="61"/>
                      </a:cubicBezTo>
                      <a:cubicBezTo>
                        <a:pt x="0" y="50"/>
                        <a:pt x="2" y="40"/>
                        <a:pt x="8" y="31"/>
                      </a:cubicBezTo>
                      <a:cubicBezTo>
                        <a:pt x="13" y="21"/>
                        <a:pt x="21" y="14"/>
                        <a:pt x="31" y="8"/>
                      </a:cubicBezTo>
                      <a:cubicBezTo>
                        <a:pt x="40" y="2"/>
                        <a:pt x="50" y="0"/>
                        <a:pt x="61" y="0"/>
                      </a:cubicBezTo>
                      <a:cubicBezTo>
                        <a:pt x="72" y="0"/>
                        <a:pt x="82" y="2"/>
                        <a:pt x="92" y="8"/>
                      </a:cubicBezTo>
                      <a:cubicBezTo>
                        <a:pt x="102" y="14"/>
                        <a:pt x="108" y="21"/>
                        <a:pt x="114" y="31"/>
                      </a:cubicBezTo>
                      <a:cubicBezTo>
                        <a:pt x="120" y="41"/>
                        <a:pt x="122" y="50"/>
                        <a:pt x="122" y="61"/>
                      </a:cubicBezTo>
                    </a:path>
                  </a:pathLst>
                </a:custGeom>
                <a:solidFill>
                  <a:schemeClr val="bg1"/>
                </a:solidFill>
                <a:ln w="25400" cap="rnd">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73" name="Freeform 7"/>
                <p:cNvSpPr>
                  <a:spLocks noChangeArrowheads="1"/>
                </p:cNvSpPr>
                <p:nvPr/>
              </p:nvSpPr>
              <p:spPr bwMode="auto">
                <a:xfrm>
                  <a:off x="4803775" y="4060825"/>
                  <a:ext cx="44450" cy="44450"/>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solidFill>
                  <a:schemeClr val="accent1"/>
                </a:solidFill>
                <a:ln w="25400" cap="rnd">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74" name="Freeform 8"/>
                <p:cNvSpPr>
                  <a:spLocks noChangeArrowheads="1"/>
                </p:cNvSpPr>
                <p:nvPr/>
              </p:nvSpPr>
              <p:spPr bwMode="auto">
                <a:xfrm>
                  <a:off x="4803775" y="4060825"/>
                  <a:ext cx="44450" cy="44450"/>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solidFill>
                  <a:schemeClr val="bg1"/>
                </a:solidFill>
                <a:ln w="25400" cap="rnd">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75" name="Freeform 9"/>
                <p:cNvSpPr>
                  <a:spLocks noChangeArrowheads="1"/>
                </p:cNvSpPr>
                <p:nvPr/>
              </p:nvSpPr>
              <p:spPr bwMode="auto">
                <a:xfrm>
                  <a:off x="4505325" y="4359275"/>
                  <a:ext cx="44450" cy="44450"/>
                </a:xfrm>
                <a:custGeom>
                  <a:avLst/>
                  <a:gdLst>
                    <a:gd name="T0" fmla="*/ 122 w 123"/>
                    <a:gd name="T1" fmla="*/ 61 h 123"/>
                    <a:gd name="T2" fmla="*/ 114 w 123"/>
                    <a:gd name="T3" fmla="*/ 92 h 123"/>
                    <a:gd name="T4" fmla="*/ 92 w 123"/>
                    <a:gd name="T5" fmla="*/ 114 h 123"/>
                    <a:gd name="T6" fmla="*/ 61 w 123"/>
                    <a:gd name="T7" fmla="*/ 122 h 123"/>
                    <a:gd name="T8" fmla="*/ 31 w 123"/>
                    <a:gd name="T9" fmla="*/ 114 h 123"/>
                    <a:gd name="T10" fmla="*/ 8 w 123"/>
                    <a:gd name="T11" fmla="*/ 92 h 123"/>
                    <a:gd name="T12" fmla="*/ 0 w 123"/>
                    <a:gd name="T13" fmla="*/ 61 h 123"/>
                    <a:gd name="T14" fmla="*/ 8 w 123"/>
                    <a:gd name="T15" fmla="*/ 31 h 123"/>
                    <a:gd name="T16" fmla="*/ 31 w 123"/>
                    <a:gd name="T17" fmla="*/ 9 h 123"/>
                    <a:gd name="T18" fmla="*/ 61 w 123"/>
                    <a:gd name="T19" fmla="*/ 0 h 123"/>
                    <a:gd name="T20" fmla="*/ 92 w 123"/>
                    <a:gd name="T21" fmla="*/ 9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3"/>
                        <a:pt x="120" y="82"/>
                        <a:pt x="114" y="92"/>
                      </a:cubicBezTo>
                      <a:cubicBezTo>
                        <a:pt x="108" y="102"/>
                        <a:pt x="101" y="108"/>
                        <a:pt x="92" y="114"/>
                      </a:cubicBezTo>
                      <a:cubicBezTo>
                        <a:pt x="82" y="120"/>
                        <a:pt x="72" y="122"/>
                        <a:pt x="61" y="122"/>
                      </a:cubicBezTo>
                      <a:cubicBezTo>
                        <a:pt x="50" y="122"/>
                        <a:pt x="41" y="120"/>
                        <a:pt x="31" y="114"/>
                      </a:cubicBezTo>
                      <a:cubicBezTo>
                        <a:pt x="21" y="108"/>
                        <a:pt x="14" y="102"/>
                        <a:pt x="8" y="92"/>
                      </a:cubicBezTo>
                      <a:cubicBezTo>
                        <a:pt x="2" y="82"/>
                        <a:pt x="0" y="72"/>
                        <a:pt x="0" y="61"/>
                      </a:cubicBezTo>
                      <a:cubicBezTo>
                        <a:pt x="0" y="49"/>
                        <a:pt x="2" y="41"/>
                        <a:pt x="8" y="31"/>
                      </a:cubicBezTo>
                      <a:cubicBezTo>
                        <a:pt x="14" y="21"/>
                        <a:pt x="21" y="15"/>
                        <a:pt x="31" y="9"/>
                      </a:cubicBezTo>
                      <a:cubicBezTo>
                        <a:pt x="41" y="3"/>
                        <a:pt x="50" y="0"/>
                        <a:pt x="61" y="0"/>
                      </a:cubicBezTo>
                      <a:cubicBezTo>
                        <a:pt x="72" y="0"/>
                        <a:pt x="82" y="3"/>
                        <a:pt x="92" y="9"/>
                      </a:cubicBezTo>
                      <a:cubicBezTo>
                        <a:pt x="101" y="15"/>
                        <a:pt x="108" y="21"/>
                        <a:pt x="114" y="31"/>
                      </a:cubicBezTo>
                      <a:cubicBezTo>
                        <a:pt x="120" y="41"/>
                        <a:pt x="122" y="50"/>
                        <a:pt x="122" y="61"/>
                      </a:cubicBezTo>
                    </a:path>
                  </a:pathLst>
                </a:custGeom>
                <a:solidFill>
                  <a:schemeClr val="bg2"/>
                </a:solidFill>
                <a:ln w="25400" cap="rnd">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76" name="Freeform 10"/>
                <p:cNvSpPr>
                  <a:spLocks noChangeArrowheads="1"/>
                </p:cNvSpPr>
                <p:nvPr/>
              </p:nvSpPr>
              <p:spPr bwMode="auto">
                <a:xfrm>
                  <a:off x="4505325" y="4359275"/>
                  <a:ext cx="44450" cy="44450"/>
                </a:xfrm>
                <a:custGeom>
                  <a:avLst/>
                  <a:gdLst>
                    <a:gd name="T0" fmla="*/ 122 w 123"/>
                    <a:gd name="T1" fmla="*/ 61 h 123"/>
                    <a:gd name="T2" fmla="*/ 114 w 123"/>
                    <a:gd name="T3" fmla="*/ 92 h 123"/>
                    <a:gd name="T4" fmla="*/ 92 w 123"/>
                    <a:gd name="T5" fmla="*/ 114 h 123"/>
                    <a:gd name="T6" fmla="*/ 61 w 123"/>
                    <a:gd name="T7" fmla="*/ 122 h 123"/>
                    <a:gd name="T8" fmla="*/ 31 w 123"/>
                    <a:gd name="T9" fmla="*/ 114 h 123"/>
                    <a:gd name="T10" fmla="*/ 8 w 123"/>
                    <a:gd name="T11" fmla="*/ 92 h 123"/>
                    <a:gd name="T12" fmla="*/ 0 w 123"/>
                    <a:gd name="T13" fmla="*/ 61 h 123"/>
                    <a:gd name="T14" fmla="*/ 8 w 123"/>
                    <a:gd name="T15" fmla="*/ 31 h 123"/>
                    <a:gd name="T16" fmla="*/ 31 w 123"/>
                    <a:gd name="T17" fmla="*/ 9 h 123"/>
                    <a:gd name="T18" fmla="*/ 61 w 123"/>
                    <a:gd name="T19" fmla="*/ 0 h 123"/>
                    <a:gd name="T20" fmla="*/ 92 w 123"/>
                    <a:gd name="T21" fmla="*/ 9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3"/>
                        <a:pt x="120" y="82"/>
                        <a:pt x="114" y="92"/>
                      </a:cubicBezTo>
                      <a:cubicBezTo>
                        <a:pt x="108" y="102"/>
                        <a:pt x="101" y="108"/>
                        <a:pt x="92" y="114"/>
                      </a:cubicBezTo>
                      <a:cubicBezTo>
                        <a:pt x="82" y="120"/>
                        <a:pt x="72" y="122"/>
                        <a:pt x="61" y="122"/>
                      </a:cubicBezTo>
                      <a:cubicBezTo>
                        <a:pt x="50" y="122"/>
                        <a:pt x="41" y="120"/>
                        <a:pt x="31" y="114"/>
                      </a:cubicBezTo>
                      <a:cubicBezTo>
                        <a:pt x="21" y="108"/>
                        <a:pt x="14" y="102"/>
                        <a:pt x="8" y="92"/>
                      </a:cubicBezTo>
                      <a:cubicBezTo>
                        <a:pt x="2" y="82"/>
                        <a:pt x="0" y="72"/>
                        <a:pt x="0" y="61"/>
                      </a:cubicBezTo>
                      <a:cubicBezTo>
                        <a:pt x="0" y="49"/>
                        <a:pt x="2" y="41"/>
                        <a:pt x="8" y="31"/>
                      </a:cubicBezTo>
                      <a:cubicBezTo>
                        <a:pt x="14" y="21"/>
                        <a:pt x="21" y="15"/>
                        <a:pt x="31" y="9"/>
                      </a:cubicBezTo>
                      <a:cubicBezTo>
                        <a:pt x="41" y="3"/>
                        <a:pt x="50" y="0"/>
                        <a:pt x="61" y="0"/>
                      </a:cubicBezTo>
                      <a:cubicBezTo>
                        <a:pt x="72" y="0"/>
                        <a:pt x="82" y="3"/>
                        <a:pt x="92" y="9"/>
                      </a:cubicBezTo>
                      <a:cubicBezTo>
                        <a:pt x="101" y="15"/>
                        <a:pt x="108" y="21"/>
                        <a:pt x="114" y="31"/>
                      </a:cubicBezTo>
                      <a:cubicBezTo>
                        <a:pt x="120" y="41"/>
                        <a:pt x="122" y="50"/>
                        <a:pt x="122" y="61"/>
                      </a:cubicBezTo>
                    </a:path>
                  </a:pathLst>
                </a:custGeom>
                <a:solidFill>
                  <a:schemeClr val="bg1"/>
                </a:solidFill>
                <a:ln w="25400" cap="rnd">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77" name="Freeform 11"/>
                <p:cNvSpPr>
                  <a:spLocks noChangeArrowheads="1"/>
                </p:cNvSpPr>
                <p:nvPr/>
              </p:nvSpPr>
              <p:spPr bwMode="auto">
                <a:xfrm>
                  <a:off x="4676775" y="4359275"/>
                  <a:ext cx="44450" cy="44450"/>
                </a:xfrm>
                <a:custGeom>
                  <a:avLst/>
                  <a:gdLst>
                    <a:gd name="T0" fmla="*/ 122 w 123"/>
                    <a:gd name="T1" fmla="*/ 61 h 123"/>
                    <a:gd name="T2" fmla="*/ 114 w 123"/>
                    <a:gd name="T3" fmla="*/ 92 h 123"/>
                    <a:gd name="T4" fmla="*/ 91 w 123"/>
                    <a:gd name="T5" fmla="*/ 114 h 123"/>
                    <a:gd name="T6" fmla="*/ 61 w 123"/>
                    <a:gd name="T7" fmla="*/ 122 h 123"/>
                    <a:gd name="T8" fmla="*/ 30 w 123"/>
                    <a:gd name="T9" fmla="*/ 114 h 123"/>
                    <a:gd name="T10" fmla="*/ 8 w 123"/>
                    <a:gd name="T11" fmla="*/ 92 h 123"/>
                    <a:gd name="T12" fmla="*/ 0 w 123"/>
                    <a:gd name="T13" fmla="*/ 61 h 123"/>
                    <a:gd name="T14" fmla="*/ 8 w 123"/>
                    <a:gd name="T15" fmla="*/ 31 h 123"/>
                    <a:gd name="T16" fmla="*/ 30 w 123"/>
                    <a:gd name="T17" fmla="*/ 9 h 123"/>
                    <a:gd name="T18" fmla="*/ 61 w 123"/>
                    <a:gd name="T19" fmla="*/ 0 h 123"/>
                    <a:gd name="T20" fmla="*/ 91 w 123"/>
                    <a:gd name="T21" fmla="*/ 9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3"/>
                        <a:pt x="119" y="82"/>
                        <a:pt x="114" y="92"/>
                      </a:cubicBezTo>
                      <a:cubicBezTo>
                        <a:pt x="108" y="102"/>
                        <a:pt x="100" y="108"/>
                        <a:pt x="91" y="114"/>
                      </a:cubicBezTo>
                      <a:cubicBezTo>
                        <a:pt x="81" y="120"/>
                        <a:pt x="72" y="122"/>
                        <a:pt x="61" y="122"/>
                      </a:cubicBezTo>
                      <a:cubicBezTo>
                        <a:pt x="50" y="122"/>
                        <a:pt x="40" y="120"/>
                        <a:pt x="30" y="114"/>
                      </a:cubicBezTo>
                      <a:cubicBezTo>
                        <a:pt x="20" y="108"/>
                        <a:pt x="14" y="102"/>
                        <a:pt x="8" y="92"/>
                      </a:cubicBezTo>
                      <a:cubicBezTo>
                        <a:pt x="2" y="82"/>
                        <a:pt x="0" y="72"/>
                        <a:pt x="0" y="61"/>
                      </a:cubicBezTo>
                      <a:cubicBezTo>
                        <a:pt x="0" y="49"/>
                        <a:pt x="2" y="41"/>
                        <a:pt x="8" y="31"/>
                      </a:cubicBezTo>
                      <a:cubicBezTo>
                        <a:pt x="14" y="21"/>
                        <a:pt x="20" y="15"/>
                        <a:pt x="30" y="9"/>
                      </a:cubicBezTo>
                      <a:cubicBezTo>
                        <a:pt x="39" y="3"/>
                        <a:pt x="50" y="0"/>
                        <a:pt x="61" y="0"/>
                      </a:cubicBezTo>
                      <a:cubicBezTo>
                        <a:pt x="72" y="0"/>
                        <a:pt x="81" y="3"/>
                        <a:pt x="91" y="9"/>
                      </a:cubicBezTo>
                      <a:cubicBezTo>
                        <a:pt x="101" y="15"/>
                        <a:pt x="108" y="21"/>
                        <a:pt x="114" y="31"/>
                      </a:cubicBezTo>
                      <a:cubicBezTo>
                        <a:pt x="119" y="41"/>
                        <a:pt x="122" y="50"/>
                        <a:pt x="122" y="61"/>
                      </a:cubicBezTo>
                    </a:path>
                  </a:pathLst>
                </a:custGeom>
                <a:solidFill>
                  <a:schemeClr val="bg2"/>
                </a:solidFill>
                <a:ln w="25400" cap="rnd">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78" name="Freeform 12"/>
                <p:cNvSpPr>
                  <a:spLocks noChangeArrowheads="1"/>
                </p:cNvSpPr>
                <p:nvPr/>
              </p:nvSpPr>
              <p:spPr bwMode="auto">
                <a:xfrm>
                  <a:off x="4676775" y="4359275"/>
                  <a:ext cx="44450" cy="44450"/>
                </a:xfrm>
                <a:custGeom>
                  <a:avLst/>
                  <a:gdLst>
                    <a:gd name="T0" fmla="*/ 122 w 123"/>
                    <a:gd name="T1" fmla="*/ 61 h 123"/>
                    <a:gd name="T2" fmla="*/ 114 w 123"/>
                    <a:gd name="T3" fmla="*/ 92 h 123"/>
                    <a:gd name="T4" fmla="*/ 91 w 123"/>
                    <a:gd name="T5" fmla="*/ 114 h 123"/>
                    <a:gd name="T6" fmla="*/ 61 w 123"/>
                    <a:gd name="T7" fmla="*/ 122 h 123"/>
                    <a:gd name="T8" fmla="*/ 30 w 123"/>
                    <a:gd name="T9" fmla="*/ 114 h 123"/>
                    <a:gd name="T10" fmla="*/ 8 w 123"/>
                    <a:gd name="T11" fmla="*/ 92 h 123"/>
                    <a:gd name="T12" fmla="*/ 0 w 123"/>
                    <a:gd name="T13" fmla="*/ 61 h 123"/>
                    <a:gd name="T14" fmla="*/ 8 w 123"/>
                    <a:gd name="T15" fmla="*/ 31 h 123"/>
                    <a:gd name="T16" fmla="*/ 30 w 123"/>
                    <a:gd name="T17" fmla="*/ 9 h 123"/>
                    <a:gd name="T18" fmla="*/ 61 w 123"/>
                    <a:gd name="T19" fmla="*/ 0 h 123"/>
                    <a:gd name="T20" fmla="*/ 91 w 123"/>
                    <a:gd name="T21" fmla="*/ 9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3"/>
                        <a:pt x="119" y="82"/>
                        <a:pt x="114" y="92"/>
                      </a:cubicBezTo>
                      <a:cubicBezTo>
                        <a:pt x="108" y="102"/>
                        <a:pt x="100" y="108"/>
                        <a:pt x="91" y="114"/>
                      </a:cubicBezTo>
                      <a:cubicBezTo>
                        <a:pt x="81" y="120"/>
                        <a:pt x="72" y="122"/>
                        <a:pt x="61" y="122"/>
                      </a:cubicBezTo>
                      <a:cubicBezTo>
                        <a:pt x="50" y="122"/>
                        <a:pt x="40" y="120"/>
                        <a:pt x="30" y="114"/>
                      </a:cubicBezTo>
                      <a:cubicBezTo>
                        <a:pt x="20" y="108"/>
                        <a:pt x="14" y="102"/>
                        <a:pt x="8" y="92"/>
                      </a:cubicBezTo>
                      <a:cubicBezTo>
                        <a:pt x="2" y="82"/>
                        <a:pt x="0" y="72"/>
                        <a:pt x="0" y="61"/>
                      </a:cubicBezTo>
                      <a:cubicBezTo>
                        <a:pt x="0" y="49"/>
                        <a:pt x="2" y="41"/>
                        <a:pt x="8" y="31"/>
                      </a:cubicBezTo>
                      <a:cubicBezTo>
                        <a:pt x="14" y="21"/>
                        <a:pt x="20" y="15"/>
                        <a:pt x="30" y="9"/>
                      </a:cubicBezTo>
                      <a:cubicBezTo>
                        <a:pt x="39" y="3"/>
                        <a:pt x="50" y="0"/>
                        <a:pt x="61" y="0"/>
                      </a:cubicBezTo>
                      <a:cubicBezTo>
                        <a:pt x="72" y="0"/>
                        <a:pt x="81" y="3"/>
                        <a:pt x="91" y="9"/>
                      </a:cubicBezTo>
                      <a:cubicBezTo>
                        <a:pt x="101" y="15"/>
                        <a:pt x="108" y="21"/>
                        <a:pt x="114" y="31"/>
                      </a:cubicBezTo>
                      <a:cubicBezTo>
                        <a:pt x="119" y="41"/>
                        <a:pt x="122" y="50"/>
                        <a:pt x="122" y="61"/>
                      </a:cubicBezTo>
                    </a:path>
                  </a:pathLst>
                </a:custGeom>
                <a:solidFill>
                  <a:schemeClr val="bg1"/>
                </a:solidFill>
                <a:ln w="25400" cap="rnd">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80" name="Line 13"/>
                <p:cNvSpPr>
                  <a:spLocks noChangeShapeType="1"/>
                </p:cNvSpPr>
                <p:nvPr/>
              </p:nvSpPr>
              <p:spPr bwMode="auto">
                <a:xfrm flipV="1">
                  <a:off x="4543425" y="4251325"/>
                  <a:ext cx="112713" cy="115888"/>
                </a:xfrm>
                <a:prstGeom prst="line">
                  <a:avLst/>
                </a:prstGeom>
                <a:noFill/>
                <a:ln w="25400"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rgbClr val="333333"/>
                    </a:solidFill>
                    <a:latin typeface="Arial"/>
                    <a:ea typeface="ＭＳ Ｐゴシック"/>
                  </a:endParaRPr>
                </a:p>
              </p:txBody>
            </p:sp>
            <p:sp>
              <p:nvSpPr>
                <p:cNvPr id="81" name="Line 14"/>
                <p:cNvSpPr>
                  <a:spLocks noChangeShapeType="1"/>
                </p:cNvSpPr>
                <p:nvPr/>
              </p:nvSpPr>
              <p:spPr bwMode="auto">
                <a:xfrm flipV="1">
                  <a:off x="4740275" y="4097338"/>
                  <a:ext cx="69850" cy="71437"/>
                </a:xfrm>
                <a:prstGeom prst="line">
                  <a:avLst/>
                </a:prstGeom>
                <a:noFill/>
                <a:ln w="25400"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rgbClr val="333333"/>
                    </a:solidFill>
                    <a:latin typeface="Arial"/>
                    <a:ea typeface="ＭＳ Ｐゴシック"/>
                  </a:endParaRPr>
                </a:p>
              </p:txBody>
            </p:sp>
            <p:sp>
              <p:nvSpPr>
                <p:cNvPr id="82" name="Line 15"/>
                <p:cNvSpPr>
                  <a:spLocks noChangeShapeType="1"/>
                </p:cNvSpPr>
                <p:nvPr/>
              </p:nvSpPr>
              <p:spPr bwMode="auto">
                <a:xfrm>
                  <a:off x="4546600" y="4144963"/>
                  <a:ext cx="96838" cy="41275"/>
                </a:xfrm>
                <a:prstGeom prst="line">
                  <a:avLst/>
                </a:prstGeom>
                <a:noFill/>
                <a:ln w="25400"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rgbClr val="333333"/>
                    </a:solidFill>
                    <a:latin typeface="Arial"/>
                    <a:ea typeface="ＭＳ Ｐゴシック"/>
                  </a:endParaRPr>
                </a:p>
              </p:txBody>
            </p:sp>
            <p:sp>
              <p:nvSpPr>
                <p:cNvPr id="85" name="Line 16"/>
                <p:cNvSpPr>
                  <a:spLocks noChangeShapeType="1"/>
                </p:cNvSpPr>
                <p:nvPr/>
              </p:nvSpPr>
              <p:spPr bwMode="auto">
                <a:xfrm flipH="1" flipV="1">
                  <a:off x="4748213" y="4237038"/>
                  <a:ext cx="57150" cy="26987"/>
                </a:xfrm>
                <a:prstGeom prst="line">
                  <a:avLst/>
                </a:prstGeom>
                <a:noFill/>
                <a:ln w="25400"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rgbClr val="333333"/>
                    </a:solidFill>
                    <a:latin typeface="Arial"/>
                    <a:ea typeface="ＭＳ Ｐゴシック"/>
                  </a:endParaRPr>
                </a:p>
              </p:txBody>
            </p:sp>
            <p:sp>
              <p:nvSpPr>
                <p:cNvPr id="86" name="Line 17"/>
                <p:cNvSpPr>
                  <a:spLocks noChangeShapeType="1"/>
                </p:cNvSpPr>
                <p:nvPr/>
              </p:nvSpPr>
              <p:spPr bwMode="auto">
                <a:xfrm flipV="1">
                  <a:off x="4699000" y="4268788"/>
                  <a:ext cx="1588" cy="92075"/>
                </a:xfrm>
                <a:prstGeom prst="line">
                  <a:avLst/>
                </a:prstGeom>
                <a:noFill/>
                <a:ln w="25400"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rgbClr val="333333"/>
                    </a:solidFill>
                    <a:latin typeface="Arial"/>
                    <a:ea typeface="ＭＳ Ｐゴシック"/>
                  </a:endParaRPr>
                </a:p>
              </p:txBody>
            </p:sp>
            <p:sp>
              <p:nvSpPr>
                <p:cNvPr id="93" name="Freeform 18"/>
                <p:cNvSpPr>
                  <a:spLocks noChangeArrowheads="1"/>
                </p:cNvSpPr>
                <p:nvPr/>
              </p:nvSpPr>
              <p:spPr bwMode="auto">
                <a:xfrm>
                  <a:off x="4803775" y="4246563"/>
                  <a:ext cx="44450" cy="44450"/>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solidFill>
                  <a:srgbClr val="049FD9"/>
                </a:solidFill>
                <a:ln w="25400" cap="rnd">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94" name="Freeform 19"/>
                <p:cNvSpPr>
                  <a:spLocks noChangeArrowheads="1"/>
                </p:cNvSpPr>
                <p:nvPr/>
              </p:nvSpPr>
              <p:spPr bwMode="auto">
                <a:xfrm>
                  <a:off x="4803775" y="4246563"/>
                  <a:ext cx="44450" cy="44450"/>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solidFill>
                  <a:schemeClr val="bg1"/>
                </a:solidFill>
                <a:ln w="25400" cap="rnd">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95" name="Freeform 4"/>
                <p:cNvSpPr>
                  <a:spLocks noChangeArrowheads="1"/>
                </p:cNvSpPr>
                <p:nvPr/>
              </p:nvSpPr>
              <p:spPr bwMode="auto">
                <a:xfrm>
                  <a:off x="4638675" y="4149725"/>
                  <a:ext cx="120650" cy="120650"/>
                </a:xfrm>
                <a:custGeom>
                  <a:avLst/>
                  <a:gdLst>
                    <a:gd name="T0" fmla="*/ 334 w 335"/>
                    <a:gd name="T1" fmla="*/ 167 h 335"/>
                    <a:gd name="T2" fmla="*/ 311 w 335"/>
                    <a:gd name="T3" fmla="*/ 250 h 335"/>
                    <a:gd name="T4" fmla="*/ 250 w 335"/>
                    <a:gd name="T5" fmla="*/ 311 h 335"/>
                    <a:gd name="T6" fmla="*/ 167 w 335"/>
                    <a:gd name="T7" fmla="*/ 334 h 335"/>
                    <a:gd name="T8" fmla="*/ 83 w 335"/>
                    <a:gd name="T9" fmla="*/ 311 h 335"/>
                    <a:gd name="T10" fmla="*/ 22 w 335"/>
                    <a:gd name="T11" fmla="*/ 250 h 335"/>
                    <a:gd name="T12" fmla="*/ 0 w 335"/>
                    <a:gd name="T13" fmla="*/ 167 h 335"/>
                    <a:gd name="T14" fmla="*/ 22 w 335"/>
                    <a:gd name="T15" fmla="*/ 83 h 335"/>
                    <a:gd name="T16" fmla="*/ 83 w 335"/>
                    <a:gd name="T17" fmla="*/ 22 h 335"/>
                    <a:gd name="T18" fmla="*/ 167 w 335"/>
                    <a:gd name="T19" fmla="*/ 0 h 335"/>
                    <a:gd name="T20" fmla="*/ 250 w 335"/>
                    <a:gd name="T21" fmla="*/ 22 h 335"/>
                    <a:gd name="T22" fmla="*/ 311 w 335"/>
                    <a:gd name="T23" fmla="*/ 83 h 335"/>
                    <a:gd name="T24" fmla="*/ 334 w 335"/>
                    <a:gd name="T25" fmla="*/ 16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5" h="335">
                      <a:moveTo>
                        <a:pt x="334" y="167"/>
                      </a:moveTo>
                      <a:cubicBezTo>
                        <a:pt x="334" y="197"/>
                        <a:pt x="326" y="223"/>
                        <a:pt x="311" y="250"/>
                      </a:cubicBezTo>
                      <a:cubicBezTo>
                        <a:pt x="295" y="276"/>
                        <a:pt x="276" y="295"/>
                        <a:pt x="250" y="311"/>
                      </a:cubicBezTo>
                      <a:cubicBezTo>
                        <a:pt x="223" y="326"/>
                        <a:pt x="197" y="334"/>
                        <a:pt x="167" y="334"/>
                      </a:cubicBezTo>
                      <a:cubicBezTo>
                        <a:pt x="136" y="334"/>
                        <a:pt x="109" y="326"/>
                        <a:pt x="83" y="311"/>
                      </a:cubicBezTo>
                      <a:cubicBezTo>
                        <a:pt x="56" y="295"/>
                        <a:pt x="37" y="276"/>
                        <a:pt x="22" y="250"/>
                      </a:cubicBezTo>
                      <a:cubicBezTo>
                        <a:pt x="6" y="223"/>
                        <a:pt x="0" y="197"/>
                        <a:pt x="0" y="167"/>
                      </a:cubicBezTo>
                      <a:cubicBezTo>
                        <a:pt x="0" y="136"/>
                        <a:pt x="6" y="110"/>
                        <a:pt x="22" y="83"/>
                      </a:cubicBezTo>
                      <a:cubicBezTo>
                        <a:pt x="38" y="56"/>
                        <a:pt x="56" y="38"/>
                        <a:pt x="83" y="22"/>
                      </a:cubicBezTo>
                      <a:cubicBezTo>
                        <a:pt x="109" y="6"/>
                        <a:pt x="136" y="0"/>
                        <a:pt x="167" y="0"/>
                      </a:cubicBezTo>
                      <a:cubicBezTo>
                        <a:pt x="197" y="0"/>
                        <a:pt x="223" y="6"/>
                        <a:pt x="250" y="22"/>
                      </a:cubicBezTo>
                      <a:cubicBezTo>
                        <a:pt x="276" y="37"/>
                        <a:pt x="295" y="56"/>
                        <a:pt x="311" y="83"/>
                      </a:cubicBezTo>
                      <a:cubicBezTo>
                        <a:pt x="326" y="109"/>
                        <a:pt x="334" y="136"/>
                        <a:pt x="334" y="167"/>
                      </a:cubicBezTo>
                    </a:path>
                  </a:pathLst>
                </a:custGeom>
                <a:solidFill>
                  <a:schemeClr val="bg1"/>
                </a:solidFill>
                <a:ln w="25400" cap="rnd">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grpSp>
        </p:grpSp>
      </p:grpSp>
    </p:spTree>
    <p:extLst>
      <p:ext uri="{BB962C8B-B14F-4D97-AF65-F5344CB8AC3E}">
        <p14:creationId xmlns:p14="http://schemas.microsoft.com/office/powerpoint/2010/main" val="2929190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32"/>
                                        </p:tgtEl>
                                        <p:attrNameLst>
                                          <p:attrName>style.visibility</p:attrName>
                                        </p:attrNameLst>
                                      </p:cBhvr>
                                      <p:to>
                                        <p:strVal val="visible"/>
                                      </p:to>
                                    </p:set>
                                    <p:animEffect transition="in" filter="fade">
                                      <p:cBhvr>
                                        <p:cTn id="10" dur="500"/>
                                        <p:tgtEl>
                                          <p:spTgt spid="232"/>
                                        </p:tgtEl>
                                      </p:cBhvr>
                                    </p:animEffect>
                                  </p:childTnLst>
                                </p:cTn>
                              </p:par>
                              <p:par>
                                <p:cTn id="11" presetID="10" presetClass="entr" presetSubtype="0" fill="hold" nodeType="withEffect">
                                  <p:stCondLst>
                                    <p:cond delay="400"/>
                                  </p:stCondLst>
                                  <p:childTnLst>
                                    <p:set>
                                      <p:cBhvr>
                                        <p:cTn id="12" dur="1" fill="hold">
                                          <p:stCondLst>
                                            <p:cond delay="0"/>
                                          </p:stCondLst>
                                        </p:cTn>
                                        <p:tgtEl>
                                          <p:spTgt spid="233"/>
                                        </p:tgtEl>
                                        <p:attrNameLst>
                                          <p:attrName>style.visibility</p:attrName>
                                        </p:attrNameLst>
                                      </p:cBhvr>
                                      <p:to>
                                        <p:strVal val="visible"/>
                                      </p:to>
                                    </p:set>
                                    <p:animEffect transition="in" filter="fade">
                                      <p:cBhvr>
                                        <p:cTn id="13" dur="500"/>
                                        <p:tgtEl>
                                          <p:spTgt spid="233"/>
                                        </p:tgtEl>
                                      </p:cBhvr>
                                    </p:animEffect>
                                  </p:childTnLst>
                                </p:cTn>
                              </p:par>
                              <p:par>
                                <p:cTn id="14" presetID="10" presetClass="entr" presetSubtype="0" fill="hold" nodeType="withEffect">
                                  <p:stCondLst>
                                    <p:cond delay="8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1200"/>
                                  </p:stCondLst>
                                  <p:childTnLst>
                                    <p:set>
                                      <p:cBhvr>
                                        <p:cTn id="18" dur="1" fill="hold">
                                          <p:stCondLst>
                                            <p:cond delay="0"/>
                                          </p:stCondLst>
                                        </p:cTn>
                                        <p:tgtEl>
                                          <p:spTgt spid="235"/>
                                        </p:tgtEl>
                                        <p:attrNameLst>
                                          <p:attrName>style.visibility</p:attrName>
                                        </p:attrNameLst>
                                      </p:cBhvr>
                                      <p:to>
                                        <p:strVal val="visible"/>
                                      </p:to>
                                    </p:set>
                                    <p:animEffect transition="in" filter="fade">
                                      <p:cBhvr>
                                        <p:cTn id="19" dur="500"/>
                                        <p:tgtEl>
                                          <p:spTgt spid="235"/>
                                        </p:tgtEl>
                                      </p:cBhvr>
                                    </p:animEffect>
                                  </p:childTnLst>
                                </p:cTn>
                              </p:par>
                              <p:par>
                                <p:cTn id="20" presetID="10" presetClass="entr" presetSubtype="0" fill="hold" nodeType="withEffect">
                                  <p:stCondLst>
                                    <p:cond delay="1600"/>
                                  </p:stCondLst>
                                  <p:childTnLst>
                                    <p:set>
                                      <p:cBhvr>
                                        <p:cTn id="21" dur="1" fill="hold">
                                          <p:stCondLst>
                                            <p:cond delay="0"/>
                                          </p:stCondLst>
                                        </p:cTn>
                                        <p:tgtEl>
                                          <p:spTgt spid="236"/>
                                        </p:tgtEl>
                                        <p:attrNameLst>
                                          <p:attrName>style.visibility</p:attrName>
                                        </p:attrNameLst>
                                      </p:cBhvr>
                                      <p:to>
                                        <p:strVal val="visible"/>
                                      </p:to>
                                    </p:set>
                                    <p:animEffect transition="in" filter="fade">
                                      <p:cBhvr>
                                        <p:cTn id="22"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ja-JP" altLang="en-US" dirty="0" smtClean="0">
                <a:latin typeface="Arial"/>
                <a:ea typeface="ＭＳ Ｐゴシック"/>
              </a:rPr>
              <a:t>シスコの顧客</a:t>
            </a:r>
            <a:endParaRPr lang="ja-JP" altLang="en-US" dirty="0">
              <a:latin typeface="Arial"/>
              <a:ea typeface="ＭＳ Ｐゴシック"/>
            </a:endParaRPr>
          </a:p>
        </p:txBody>
      </p:sp>
    </p:spTree>
    <p:extLst>
      <p:ext uri="{BB962C8B-B14F-4D97-AF65-F5344CB8AC3E}">
        <p14:creationId xmlns:p14="http://schemas.microsoft.com/office/powerpoint/2010/main" val="1672947112"/>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TS quote"/>
          <p:cNvSpPr txBox="1">
            <a:spLocks/>
          </p:cNvSpPr>
          <p:nvPr/>
        </p:nvSpPr>
        <p:spPr>
          <a:xfrm>
            <a:off x="4791321" y="1585301"/>
            <a:ext cx="3877336" cy="2743200"/>
          </a:xfrm>
          <a:prstGeom prst="rect">
            <a:avLst/>
          </a:prstGeom>
          <a:solidFill>
            <a:schemeClr val="bg1"/>
          </a:solidFill>
        </p:spPr>
        <p:txBody>
          <a:bodyPr lIns="0" tIns="45710" rIns="0" bIns="45710" anchor="ctr">
            <a:noAutofit/>
          </a:bodyPr>
          <a:lstStyle>
            <a:lvl1pPr marL="0" marR="0" indent="0" algn="l" defTabSz="457105" rtl="0" eaLnBrk="1" fontAlgn="auto" latinLnBrk="0" hangingPunct="1">
              <a:lnSpc>
                <a:spcPct val="100000"/>
              </a:lnSpc>
              <a:spcBef>
                <a:spcPts val="2400"/>
              </a:spcBef>
              <a:spcAft>
                <a:spcPts val="0"/>
              </a:spcAft>
              <a:buClrTx/>
              <a:buSzTx/>
              <a:buFont typeface="Arial"/>
              <a:buNone/>
              <a:tabLst/>
              <a:defRPr lang="en-US" sz="24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4864" indent="-54864">
              <a:spcBef>
                <a:spcPts val="0"/>
              </a:spcBef>
            </a:pPr>
            <a:endParaRPr lang="ja-JP" altLang="en-US" sz="1400" i="1" dirty="0" smtClean="0">
              <a:solidFill>
                <a:srgbClr val="049FD9"/>
              </a:solidFill>
              <a:latin typeface="Arial"/>
              <a:ea typeface="ＭＳ Ｐゴシック"/>
              <a:cs typeface="ＭＳ Ｐゴシック" charset="0"/>
            </a:endParaRPr>
          </a:p>
          <a:p>
            <a:pPr marL="54864" indent="-54864">
              <a:spcBef>
                <a:spcPts val="0"/>
              </a:spcBef>
            </a:pPr>
            <a:endParaRPr lang="ja-JP" altLang="en-US" sz="1400" i="1" dirty="0" smtClean="0">
              <a:solidFill>
                <a:srgbClr val="049FD9"/>
              </a:solidFill>
              <a:latin typeface="Arial"/>
              <a:ea typeface="ＭＳ Ｐゴシック"/>
              <a:cs typeface="ＭＳ Ｐゴシック" charset="0"/>
            </a:endParaRPr>
          </a:p>
          <a:p>
            <a:pPr marL="54864" indent="-54864">
              <a:spcBef>
                <a:spcPts val="0"/>
              </a:spcBef>
            </a:pPr>
            <a:endParaRPr lang="ja-JP" altLang="en-US" sz="1400" i="1" dirty="0" smtClean="0">
              <a:solidFill>
                <a:srgbClr val="049FD9"/>
              </a:solidFill>
              <a:latin typeface="Arial"/>
              <a:ea typeface="ＭＳ Ｐゴシック"/>
              <a:cs typeface="ＭＳ Ｐゴシック" charset="0"/>
            </a:endParaRPr>
          </a:p>
          <a:p>
            <a:pPr marL="54864" indent="-54864">
              <a:lnSpc>
                <a:spcPts val="1800"/>
              </a:lnSpc>
              <a:spcBef>
                <a:spcPts val="0"/>
              </a:spcBef>
            </a:pPr>
            <a:r>
              <a:rPr lang="ja-JP" altLang="en-US" sz="1400" i="1" dirty="0" smtClean="0">
                <a:solidFill>
                  <a:srgbClr val="333333"/>
                </a:solidFill>
                <a:latin typeface="Arial"/>
                <a:ea typeface="ＭＳ Ｐゴシック"/>
              </a:rPr>
              <a:t>「</a:t>
            </a:r>
            <a:r>
              <a:rPr lang="en-US" altLang="ja-JP" sz="1400" i="1" dirty="0" smtClean="0">
                <a:solidFill>
                  <a:srgbClr val="333333"/>
                </a:solidFill>
                <a:latin typeface="Arial"/>
                <a:ea typeface="ＭＳ Ｐゴシック"/>
              </a:rPr>
              <a:t>FireEye </a:t>
            </a:r>
            <a:r>
              <a:rPr lang="ja-JP" altLang="en-US" sz="1400" i="1" dirty="0" smtClean="0">
                <a:solidFill>
                  <a:srgbClr val="333333"/>
                </a:solidFill>
                <a:latin typeface="Arial"/>
                <a:ea typeface="ＭＳ Ｐゴシック"/>
              </a:rPr>
              <a:t>が脅威に気付くと、即座に </a:t>
            </a:r>
            <a:r>
              <a:rPr lang="en-US" altLang="ja-JP" sz="1400" i="1" dirty="0" smtClean="0">
                <a:solidFill>
                  <a:srgbClr val="333333"/>
                </a:solidFill>
                <a:latin typeface="Arial"/>
                <a:ea typeface="ＭＳ Ｐゴシック"/>
              </a:rPr>
              <a:t>Umbrella </a:t>
            </a:r>
            <a:r>
              <a:rPr lang="ja-JP" altLang="en-US" sz="1400" i="1" dirty="0" smtClean="0">
                <a:solidFill>
                  <a:srgbClr val="333333"/>
                </a:solidFill>
                <a:latin typeface="Arial"/>
                <a:ea typeface="ＭＳ Ｐゴシック"/>
              </a:rPr>
              <a:t>を更新し、ネットワーク内外のすべてのユーザを保護します。アラートが </a:t>
            </a:r>
            <a:r>
              <a:rPr lang="en-US" altLang="ja-JP" sz="1400" i="1" dirty="0" smtClean="0">
                <a:solidFill>
                  <a:srgbClr val="333333"/>
                </a:solidFill>
                <a:latin typeface="Arial"/>
                <a:ea typeface="ＭＳ Ｐゴシック"/>
              </a:rPr>
              <a:t>1/4 </a:t>
            </a:r>
            <a:r>
              <a:rPr lang="ja-JP" altLang="en-US" sz="1400" i="1" dirty="0" smtClean="0">
                <a:solidFill>
                  <a:srgbClr val="333333"/>
                </a:solidFill>
                <a:latin typeface="Arial"/>
                <a:ea typeface="ＭＳ Ｐゴシック"/>
              </a:rPr>
              <a:t>～ </a:t>
            </a:r>
            <a:r>
              <a:rPr lang="en-US" altLang="ja-JP" sz="1400" i="1" dirty="0" smtClean="0">
                <a:solidFill>
                  <a:srgbClr val="333333"/>
                </a:solidFill>
                <a:latin typeface="Arial"/>
                <a:ea typeface="ＭＳ Ｐゴシック"/>
              </a:rPr>
              <a:t>1/5 </a:t>
            </a:r>
            <a:r>
              <a:rPr lang="ja-JP" altLang="en-US" sz="1400" i="1" dirty="0" smtClean="0">
                <a:solidFill>
                  <a:srgbClr val="333333"/>
                </a:solidFill>
                <a:latin typeface="Arial"/>
                <a:ea typeface="ＭＳ Ｐゴシック"/>
              </a:rPr>
              <a:t>に減少しました」</a:t>
            </a:r>
          </a:p>
          <a:p>
            <a:pPr marL="54864">
              <a:spcBef>
                <a:spcPts val="1000"/>
              </a:spcBef>
            </a:pPr>
            <a:r>
              <a:rPr lang="en-US" altLang="ja-JP" sz="1000" b="1" dirty="0" smtClean="0">
                <a:solidFill>
                  <a:srgbClr val="049FD9"/>
                </a:solidFill>
                <a:latin typeface="Arial"/>
                <a:ea typeface="ＭＳ Ｐゴシック"/>
              </a:rPr>
              <a:t>Ron Keyser </a:t>
            </a:r>
            <a:r>
              <a:rPr lang="ja-JP" altLang="en-US" sz="1000" b="1" dirty="0" smtClean="0">
                <a:solidFill>
                  <a:srgbClr val="049FD9"/>
                </a:solidFill>
                <a:latin typeface="Arial"/>
                <a:ea typeface="ＭＳ Ｐゴシック"/>
              </a:rPr>
              <a:t>氏</a:t>
            </a:r>
          </a:p>
          <a:p>
            <a:pPr marL="54864">
              <a:spcBef>
                <a:spcPts val="0"/>
              </a:spcBef>
            </a:pPr>
            <a:r>
              <a:rPr lang="en-US" altLang="ja-JP" sz="1000" dirty="0" smtClean="0">
                <a:solidFill>
                  <a:srgbClr val="049FD9"/>
                </a:solidFill>
                <a:latin typeface="Arial"/>
                <a:ea typeface="ＭＳ Ｐゴシック"/>
              </a:rPr>
              <a:t>CIO</a:t>
            </a:r>
            <a:r>
              <a:rPr lang="ja-JP" altLang="en-US" dirty="0" smtClean="0">
                <a:latin typeface="Arial"/>
                <a:ea typeface="ＭＳ Ｐゴシック"/>
              </a:rPr>
              <a:t/>
            </a:r>
            <a:br>
              <a:rPr lang="ja-JP" altLang="en-US" dirty="0" smtClean="0">
                <a:latin typeface="Arial"/>
                <a:ea typeface="ＭＳ Ｐゴシック"/>
              </a:rPr>
            </a:br>
            <a:r>
              <a:rPr lang="en-US" altLang="ja-JP" sz="1000" dirty="0" smtClean="0">
                <a:solidFill>
                  <a:srgbClr val="049FD9"/>
                </a:solidFill>
                <a:latin typeface="Arial"/>
                <a:ea typeface="ＭＳ Ｐゴシック"/>
              </a:rPr>
              <a:t>ATS Automation</a:t>
            </a:r>
            <a:endParaRPr lang="en-US" altLang="ja-JP" sz="1000" dirty="0">
              <a:solidFill>
                <a:srgbClr val="049FD9"/>
              </a:solidFill>
              <a:latin typeface="Arial"/>
              <a:ea typeface="ＭＳ Ｐゴシック"/>
            </a:endParaRPr>
          </a:p>
        </p:txBody>
      </p:sp>
      <p:pic>
        <p:nvPicPr>
          <p:cNvPr id="9" name="ATS"/>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4815576" y="1805859"/>
            <a:ext cx="891914" cy="575284"/>
          </a:xfrm>
          <a:prstGeom prst="rect">
            <a:avLst/>
          </a:prstGeom>
        </p:spPr>
      </p:pic>
      <p:sp>
        <p:nvSpPr>
          <p:cNvPr id="10" name="Hirschvogel quote"/>
          <p:cNvSpPr txBox="1">
            <a:spLocks/>
          </p:cNvSpPr>
          <p:nvPr/>
        </p:nvSpPr>
        <p:spPr>
          <a:xfrm>
            <a:off x="4791321" y="1529620"/>
            <a:ext cx="3877336" cy="2743200"/>
          </a:xfrm>
          <a:prstGeom prst="rect">
            <a:avLst/>
          </a:prstGeom>
          <a:solidFill>
            <a:schemeClr val="bg1"/>
          </a:solidFill>
        </p:spPr>
        <p:txBody>
          <a:bodyPr lIns="0" tIns="45710" rIns="0" bIns="45710" anchor="ctr">
            <a:noAutofit/>
          </a:bodyPr>
          <a:lstStyle>
            <a:lvl1pPr marL="0" marR="0" indent="0" algn="l" defTabSz="457105" rtl="0" eaLnBrk="1" fontAlgn="auto" latinLnBrk="0" hangingPunct="1">
              <a:lnSpc>
                <a:spcPct val="100000"/>
              </a:lnSpc>
              <a:spcBef>
                <a:spcPts val="2400"/>
              </a:spcBef>
              <a:spcAft>
                <a:spcPts val="0"/>
              </a:spcAft>
              <a:buClrTx/>
              <a:buSzTx/>
              <a:buFont typeface="Arial"/>
              <a:buNone/>
              <a:tabLst/>
              <a:defRPr lang="en-US" sz="24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4864" indent="-54864">
              <a:spcBef>
                <a:spcPts val="0"/>
              </a:spcBef>
            </a:pPr>
            <a:endParaRPr lang="ja-JP" altLang="en-US" sz="1400" i="1" dirty="0">
              <a:solidFill>
                <a:srgbClr val="049FD9"/>
              </a:solidFill>
              <a:latin typeface="Arial"/>
              <a:ea typeface="ＭＳ Ｐゴシック"/>
              <a:cs typeface="ＭＳ Ｐゴシック" charset="0"/>
            </a:endParaRPr>
          </a:p>
          <a:p>
            <a:pPr marL="54864" indent="-54864">
              <a:spcBef>
                <a:spcPts val="0"/>
              </a:spcBef>
            </a:pPr>
            <a:endParaRPr lang="ja-JP" altLang="en-US" sz="1400" i="1" dirty="0">
              <a:solidFill>
                <a:srgbClr val="049FD9"/>
              </a:solidFill>
              <a:latin typeface="Arial"/>
              <a:ea typeface="ＭＳ Ｐゴシック"/>
              <a:cs typeface="ＭＳ Ｐゴシック" charset="0"/>
            </a:endParaRPr>
          </a:p>
          <a:p>
            <a:pPr marL="54864" indent="-54864">
              <a:spcBef>
                <a:spcPts val="0"/>
              </a:spcBef>
            </a:pPr>
            <a:endParaRPr lang="ja-JP" altLang="en-US" sz="1400" i="1" dirty="0">
              <a:solidFill>
                <a:srgbClr val="049FD9"/>
              </a:solidFill>
              <a:latin typeface="Arial"/>
              <a:ea typeface="ＭＳ Ｐゴシック"/>
              <a:cs typeface="ＭＳ Ｐゴシック" charset="0"/>
            </a:endParaRPr>
          </a:p>
          <a:p>
            <a:pPr marL="54864" indent="-54864">
              <a:spcBef>
                <a:spcPts val="0"/>
              </a:spcBef>
            </a:pPr>
            <a:r>
              <a:rPr lang="ja-JP" altLang="en-US" sz="1400" i="1" dirty="0">
                <a:solidFill>
                  <a:srgbClr val="333333"/>
                </a:solidFill>
                <a:latin typeface="Arial"/>
                <a:ea typeface="ＭＳ Ｐゴシック"/>
              </a:rPr>
              <a:t>「</a:t>
            </a:r>
            <a:r>
              <a:rPr lang="en-US" altLang="ja-JP" sz="1400" i="1" dirty="0">
                <a:solidFill>
                  <a:srgbClr val="333333"/>
                </a:solidFill>
                <a:latin typeface="Arial"/>
                <a:ea typeface="ＭＳ Ｐゴシック"/>
              </a:rPr>
              <a:t>3 </a:t>
            </a:r>
            <a:r>
              <a:rPr lang="ja-JP" altLang="en-US" sz="1400" i="1" dirty="0">
                <a:solidFill>
                  <a:srgbClr val="333333"/>
                </a:solidFill>
                <a:latin typeface="Arial"/>
                <a:ea typeface="ＭＳ Ｐゴシック"/>
              </a:rPr>
              <a:t>時間未満で、</a:t>
            </a:r>
            <a:r>
              <a:rPr lang="en-US" altLang="ja-JP" sz="1400" i="1" dirty="0">
                <a:solidFill>
                  <a:srgbClr val="333333"/>
                </a:solidFill>
                <a:latin typeface="Arial"/>
                <a:ea typeface="ＭＳ Ｐゴシック"/>
              </a:rPr>
              <a:t>5 </a:t>
            </a:r>
            <a:r>
              <a:rPr lang="ja-JP" altLang="en-US" sz="1400" i="1" dirty="0">
                <a:solidFill>
                  <a:srgbClr val="333333"/>
                </a:solidFill>
                <a:latin typeface="Arial"/>
                <a:ea typeface="ＭＳ Ｐゴシック"/>
              </a:rPr>
              <a:t>ヵ国の </a:t>
            </a:r>
            <a:r>
              <a:rPr lang="en-US" altLang="ja-JP" sz="1400" i="1" dirty="0">
                <a:solidFill>
                  <a:srgbClr val="333333"/>
                </a:solidFill>
                <a:latin typeface="Arial"/>
                <a:ea typeface="ＭＳ Ｐゴシック"/>
              </a:rPr>
              <a:t>7 </a:t>
            </a:r>
            <a:r>
              <a:rPr lang="ja-JP" altLang="en-US" sz="1400" i="1" dirty="0">
                <a:solidFill>
                  <a:srgbClr val="333333"/>
                </a:solidFill>
                <a:latin typeface="Arial"/>
                <a:ea typeface="ＭＳ Ｐゴシック"/>
              </a:rPr>
              <a:t>つの施設に導入しました。クライアントなしでオンボーディングできる機能や、管理用の新しい物理アプライアンスが不要なことは、大きな利点です」</a:t>
            </a:r>
          </a:p>
          <a:p>
            <a:pPr marL="54864">
              <a:spcBef>
                <a:spcPts val="1000"/>
              </a:spcBef>
            </a:pPr>
            <a:r>
              <a:rPr lang="en-US" altLang="ja-JP" sz="1000" b="1" dirty="0">
                <a:solidFill>
                  <a:srgbClr val="049FD9"/>
                </a:solidFill>
                <a:latin typeface="Arial"/>
                <a:ea typeface="ＭＳ Ｐゴシック"/>
              </a:rPr>
              <a:t>Markus Schwaiger </a:t>
            </a:r>
            <a:r>
              <a:rPr lang="ja-JP" altLang="en-US" sz="1000" b="1" dirty="0">
                <a:solidFill>
                  <a:srgbClr val="049FD9"/>
                </a:solidFill>
                <a:latin typeface="Arial"/>
                <a:ea typeface="ＭＳ Ｐゴシック"/>
              </a:rPr>
              <a:t>氏</a:t>
            </a:r>
            <a:endParaRPr lang="ja-JP" altLang="en-US" sz="1000" b="1" dirty="0">
              <a:solidFill>
                <a:srgbClr val="049FD9"/>
              </a:solidFill>
              <a:latin typeface="Arial"/>
              <a:ea typeface="ＭＳ Ｐゴシック"/>
              <a:cs typeface="ＭＳ Ｐゴシック" charset="0"/>
            </a:endParaRPr>
          </a:p>
          <a:p>
            <a:pPr marL="54864">
              <a:spcBef>
                <a:spcPts val="0"/>
              </a:spcBef>
            </a:pPr>
            <a:r>
              <a:rPr lang="en-US" altLang="ja-JP" sz="1000" dirty="0">
                <a:solidFill>
                  <a:srgbClr val="049FD9"/>
                </a:solidFill>
                <a:latin typeface="Arial"/>
                <a:ea typeface="ＭＳ Ｐゴシック"/>
              </a:rPr>
              <a:t>IT </a:t>
            </a:r>
            <a:r>
              <a:rPr lang="ja-JP" altLang="en-US" sz="1000" dirty="0">
                <a:solidFill>
                  <a:srgbClr val="049FD9"/>
                </a:solidFill>
                <a:latin typeface="Arial"/>
                <a:ea typeface="ＭＳ Ｐゴシック"/>
              </a:rPr>
              <a:t>セキュリティ アナリスト</a:t>
            </a:r>
          </a:p>
          <a:p>
            <a:pPr marL="54864">
              <a:spcBef>
                <a:spcPts val="0"/>
              </a:spcBef>
            </a:pPr>
            <a:r>
              <a:rPr lang="en-US" altLang="ja-JP" sz="1000" dirty="0">
                <a:solidFill>
                  <a:srgbClr val="049FD9"/>
                </a:solidFill>
                <a:latin typeface="Arial"/>
                <a:ea typeface="ＭＳ Ｐゴシック"/>
              </a:rPr>
              <a:t>Hirschvogel Automotive</a:t>
            </a:r>
          </a:p>
        </p:txBody>
      </p:sp>
      <p:pic>
        <p:nvPicPr>
          <p:cNvPr id="11" name="Hirschvogel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45121" y="1948183"/>
            <a:ext cx="1724738" cy="398016"/>
          </a:xfrm>
          <a:prstGeom prst="rect">
            <a:avLst/>
          </a:prstGeom>
        </p:spPr>
      </p:pic>
      <p:sp>
        <p:nvSpPr>
          <p:cNvPr id="12" name="PTC quote"/>
          <p:cNvSpPr txBox="1">
            <a:spLocks/>
          </p:cNvSpPr>
          <p:nvPr/>
        </p:nvSpPr>
        <p:spPr>
          <a:xfrm>
            <a:off x="4791321" y="1564440"/>
            <a:ext cx="4020786" cy="2743200"/>
          </a:xfrm>
          <a:prstGeom prst="rect">
            <a:avLst/>
          </a:prstGeom>
          <a:solidFill>
            <a:schemeClr val="bg1"/>
          </a:solidFill>
        </p:spPr>
        <p:txBody>
          <a:bodyPr lIns="0" tIns="45710" rIns="0" bIns="45710" anchor="ctr">
            <a:noAutofit/>
          </a:bodyPr>
          <a:lstStyle>
            <a:lvl1pPr marL="0" marR="0" indent="0" algn="l" defTabSz="457105" rtl="0" eaLnBrk="1" fontAlgn="auto" latinLnBrk="0" hangingPunct="1">
              <a:lnSpc>
                <a:spcPct val="100000"/>
              </a:lnSpc>
              <a:spcBef>
                <a:spcPts val="2400"/>
              </a:spcBef>
              <a:spcAft>
                <a:spcPts val="0"/>
              </a:spcAft>
              <a:buClrTx/>
              <a:buSzTx/>
              <a:buFont typeface="Arial"/>
              <a:buNone/>
              <a:tabLst/>
              <a:defRPr lang="en-US" sz="24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4864" indent="-54864">
              <a:spcBef>
                <a:spcPts val="0"/>
              </a:spcBef>
            </a:pPr>
            <a:endParaRPr lang="ja-JP" altLang="en-US" sz="1400" i="1" dirty="0">
              <a:solidFill>
                <a:srgbClr val="049FD9"/>
              </a:solidFill>
              <a:latin typeface="Arial"/>
              <a:ea typeface="ＭＳ Ｐゴシック"/>
              <a:cs typeface="ＭＳ Ｐゴシック" charset="0"/>
            </a:endParaRPr>
          </a:p>
          <a:p>
            <a:pPr marL="54864" indent="-54864">
              <a:spcBef>
                <a:spcPts val="0"/>
              </a:spcBef>
            </a:pPr>
            <a:endParaRPr lang="ja-JP" altLang="en-US" sz="1400" i="1" dirty="0">
              <a:solidFill>
                <a:srgbClr val="049FD9"/>
              </a:solidFill>
              <a:latin typeface="Arial"/>
              <a:ea typeface="ＭＳ Ｐゴシック"/>
              <a:cs typeface="ＭＳ Ｐゴシック" charset="0"/>
            </a:endParaRPr>
          </a:p>
          <a:p>
            <a:pPr marL="54864" indent="-54864">
              <a:spcBef>
                <a:spcPts val="0"/>
              </a:spcBef>
            </a:pPr>
            <a:r>
              <a:rPr lang="ja-JP" altLang="en-US" sz="1400" i="1" dirty="0" smtClean="0">
                <a:solidFill>
                  <a:srgbClr val="333333"/>
                </a:solidFill>
                <a:latin typeface="Arial"/>
                <a:ea typeface="ＭＳ Ｐゴシック"/>
              </a:rPr>
              <a:t>「</a:t>
            </a:r>
            <a:r>
              <a:rPr lang="en-US" altLang="ja-JP" sz="1400" i="1" dirty="0">
                <a:solidFill>
                  <a:srgbClr val="333333"/>
                </a:solidFill>
                <a:latin typeface="Arial"/>
                <a:ea typeface="ＭＳ Ｐゴシック"/>
              </a:rPr>
              <a:t>Umbrella </a:t>
            </a:r>
            <a:r>
              <a:rPr lang="ja-JP" altLang="en-US" sz="1400" i="1" dirty="0">
                <a:solidFill>
                  <a:srgbClr val="333333"/>
                </a:solidFill>
                <a:latin typeface="Arial"/>
                <a:ea typeface="ＭＳ Ｐゴシック"/>
              </a:rPr>
              <a:t>をオンにするとすぐに、自社の環境全体のトラフィック フローを可視化できました」 </a:t>
            </a:r>
          </a:p>
          <a:p>
            <a:pPr marL="54864">
              <a:spcBef>
                <a:spcPts val="1000"/>
              </a:spcBef>
            </a:pPr>
            <a:r>
              <a:rPr lang="en-US" altLang="ja-JP" sz="1000" b="1" dirty="0">
                <a:solidFill>
                  <a:srgbClr val="049FD9"/>
                </a:solidFill>
                <a:latin typeface="Arial"/>
                <a:ea typeface="ＭＳ Ｐゴシック"/>
              </a:rPr>
              <a:t>Mark Arnold </a:t>
            </a:r>
            <a:r>
              <a:rPr lang="ja-JP" altLang="en-US" sz="1000" b="1" dirty="0">
                <a:solidFill>
                  <a:srgbClr val="049FD9"/>
                </a:solidFill>
                <a:latin typeface="Arial"/>
                <a:ea typeface="ＭＳ Ｐゴシック"/>
              </a:rPr>
              <a:t>氏</a:t>
            </a:r>
          </a:p>
          <a:p>
            <a:pPr marL="54864">
              <a:spcBef>
                <a:spcPts val="0"/>
              </a:spcBef>
            </a:pPr>
            <a:r>
              <a:rPr lang="ja-JP" altLang="en-US" sz="1000" dirty="0">
                <a:solidFill>
                  <a:srgbClr val="049FD9"/>
                </a:solidFill>
                <a:latin typeface="Arial"/>
                <a:ea typeface="ＭＳ Ｐゴシック"/>
              </a:rPr>
              <a:t>情報セキュリティ部門長</a:t>
            </a:r>
          </a:p>
          <a:p>
            <a:pPr marL="54864">
              <a:spcBef>
                <a:spcPts val="0"/>
              </a:spcBef>
            </a:pPr>
            <a:r>
              <a:rPr lang="en-US" altLang="ja-JP" sz="1000" dirty="0">
                <a:solidFill>
                  <a:srgbClr val="049FD9"/>
                </a:solidFill>
                <a:latin typeface="Arial"/>
                <a:ea typeface="ＭＳ Ｐゴシック"/>
              </a:rPr>
              <a:t>PTC</a:t>
            </a:r>
          </a:p>
        </p:txBody>
      </p:sp>
      <p:pic>
        <p:nvPicPr>
          <p:cNvPr id="13" name="PTC"/>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1626" y="1910327"/>
            <a:ext cx="1351493" cy="675747"/>
          </a:xfrm>
          <a:prstGeom prst="rect">
            <a:avLst/>
          </a:prstGeom>
        </p:spPr>
      </p:pic>
      <p:sp>
        <p:nvSpPr>
          <p:cNvPr id="14" name="Centrex quote"/>
          <p:cNvSpPr txBox="1">
            <a:spLocks/>
          </p:cNvSpPr>
          <p:nvPr/>
        </p:nvSpPr>
        <p:spPr>
          <a:xfrm>
            <a:off x="4791321" y="1585301"/>
            <a:ext cx="4020786" cy="2743200"/>
          </a:xfrm>
          <a:prstGeom prst="rect">
            <a:avLst/>
          </a:prstGeom>
          <a:solidFill>
            <a:schemeClr val="bg1"/>
          </a:solidFill>
        </p:spPr>
        <p:txBody>
          <a:bodyPr lIns="0" tIns="45710" rIns="0" bIns="45710" anchor="ctr">
            <a:noAutofit/>
          </a:bodyPr>
          <a:lstStyle>
            <a:lvl1pPr marL="0" marR="0" indent="0" algn="l" defTabSz="457105" rtl="0" eaLnBrk="1" fontAlgn="auto" latinLnBrk="0" hangingPunct="1">
              <a:lnSpc>
                <a:spcPct val="100000"/>
              </a:lnSpc>
              <a:spcBef>
                <a:spcPts val="2400"/>
              </a:spcBef>
              <a:spcAft>
                <a:spcPts val="0"/>
              </a:spcAft>
              <a:buClrTx/>
              <a:buSzTx/>
              <a:buFont typeface="Arial"/>
              <a:buNone/>
              <a:tabLst/>
              <a:defRPr lang="en-US" sz="24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4864" indent="-54864">
              <a:spcBef>
                <a:spcPts val="0"/>
              </a:spcBef>
            </a:pPr>
            <a:endParaRPr lang="ja-JP" altLang="en-US" sz="1400" i="1" dirty="0" smtClean="0">
              <a:solidFill>
                <a:srgbClr val="049FD9"/>
              </a:solidFill>
              <a:latin typeface="Arial"/>
              <a:ea typeface="ＭＳ Ｐゴシック"/>
              <a:cs typeface="ＭＳ Ｐゴシック" charset="0"/>
            </a:endParaRPr>
          </a:p>
          <a:p>
            <a:pPr marL="54864" indent="-54864">
              <a:spcBef>
                <a:spcPts val="0"/>
              </a:spcBef>
            </a:pPr>
            <a:endParaRPr lang="ja-JP" altLang="en-US" sz="1400" i="1" dirty="0" smtClean="0">
              <a:solidFill>
                <a:srgbClr val="049FD9"/>
              </a:solidFill>
              <a:latin typeface="Arial"/>
              <a:ea typeface="ＭＳ Ｐゴシック"/>
              <a:cs typeface="ＭＳ Ｐゴシック" charset="0"/>
            </a:endParaRPr>
          </a:p>
          <a:p>
            <a:pPr marL="54864" indent="-54864">
              <a:spcBef>
                <a:spcPts val="0"/>
              </a:spcBef>
            </a:pPr>
            <a:r>
              <a:rPr lang="ja-JP" altLang="en-US" sz="1400" i="1" dirty="0" smtClean="0">
                <a:solidFill>
                  <a:srgbClr val="333333"/>
                </a:solidFill>
                <a:latin typeface="Arial"/>
                <a:ea typeface="ＭＳ Ｐゴシック"/>
              </a:rPr>
              <a:t>「ウイルス関連のチケットが </a:t>
            </a:r>
            <a:r>
              <a:rPr lang="en-US" altLang="ja-JP" sz="1400" i="1" dirty="0" smtClean="0">
                <a:solidFill>
                  <a:srgbClr val="333333"/>
                </a:solidFill>
                <a:latin typeface="Arial"/>
                <a:ea typeface="ＭＳ Ｐゴシック"/>
              </a:rPr>
              <a:t>70 % </a:t>
            </a:r>
            <a:r>
              <a:rPr lang="ja-JP" altLang="en-US" sz="1400" i="1" dirty="0" smtClean="0">
                <a:solidFill>
                  <a:srgbClr val="333333"/>
                </a:solidFill>
                <a:latin typeface="Arial"/>
                <a:ea typeface="ＭＳ Ｐゴシック"/>
              </a:rPr>
              <a:t>減少し、修復にかかっていた数千時間を削減できました。</a:t>
            </a:r>
            <a:r>
              <a:rPr lang="ja-JP" altLang="en-US" dirty="0" smtClean="0">
                <a:latin typeface="Arial"/>
                <a:ea typeface="ＭＳ Ｐゴシック"/>
              </a:rPr>
              <a:t/>
            </a:r>
            <a:br>
              <a:rPr lang="ja-JP" altLang="en-US" dirty="0" smtClean="0">
                <a:latin typeface="Arial"/>
                <a:ea typeface="ＭＳ Ｐゴシック"/>
              </a:rPr>
            </a:br>
            <a:r>
              <a:rPr lang="en-US" altLang="ja-JP" sz="1400" i="1" dirty="0" err="1" smtClean="0">
                <a:solidFill>
                  <a:srgbClr val="333333"/>
                </a:solidFill>
                <a:latin typeface="Arial"/>
                <a:ea typeface="ＭＳ Ｐゴシック"/>
              </a:rPr>
              <a:t>CryptoLocker</a:t>
            </a:r>
            <a:r>
              <a:rPr lang="en-US" altLang="ja-JP" sz="1400" i="1" dirty="0" smtClean="0">
                <a:solidFill>
                  <a:srgbClr val="333333"/>
                </a:solidFill>
                <a:latin typeface="Arial"/>
                <a:ea typeface="ＭＳ Ｐゴシック"/>
              </a:rPr>
              <a:t> </a:t>
            </a:r>
            <a:r>
              <a:rPr lang="ja-JP" altLang="en-US" sz="1400" i="1" dirty="0" smtClean="0">
                <a:solidFill>
                  <a:srgbClr val="333333"/>
                </a:solidFill>
                <a:latin typeface="Arial"/>
                <a:ea typeface="ＭＳ Ｐゴシック"/>
              </a:rPr>
              <a:t>のコールバックをブロックし、数千ドルもの賠償金の支払いの可能性を阻止しました」</a:t>
            </a:r>
          </a:p>
          <a:p>
            <a:pPr marL="54864">
              <a:spcBef>
                <a:spcPts val="1000"/>
              </a:spcBef>
            </a:pPr>
            <a:r>
              <a:rPr lang="en-US" altLang="ja-JP" sz="1000" b="1" dirty="0" smtClean="0">
                <a:solidFill>
                  <a:srgbClr val="049FD9"/>
                </a:solidFill>
                <a:latin typeface="Arial"/>
                <a:ea typeface="ＭＳ Ｐゴシック"/>
              </a:rPr>
              <a:t>Eric Rockwell </a:t>
            </a:r>
            <a:r>
              <a:rPr lang="ja-JP" altLang="en-US" sz="1000" b="1" dirty="0" smtClean="0">
                <a:solidFill>
                  <a:srgbClr val="049FD9"/>
                </a:solidFill>
                <a:latin typeface="Arial"/>
                <a:ea typeface="ＭＳ Ｐゴシック"/>
              </a:rPr>
              <a:t>氏</a:t>
            </a:r>
          </a:p>
          <a:p>
            <a:pPr marL="54864">
              <a:spcBef>
                <a:spcPts val="0"/>
              </a:spcBef>
            </a:pPr>
            <a:r>
              <a:rPr lang="ja-JP" altLang="en-US" sz="1000" dirty="0" smtClean="0">
                <a:solidFill>
                  <a:srgbClr val="049FD9"/>
                </a:solidFill>
                <a:latin typeface="Arial"/>
                <a:ea typeface="ＭＳ Ｐゴシック"/>
              </a:rPr>
              <a:t>社長兼 </a:t>
            </a:r>
            <a:r>
              <a:rPr lang="en-US" altLang="ja-JP" sz="1000" dirty="0" smtClean="0">
                <a:solidFill>
                  <a:srgbClr val="049FD9"/>
                </a:solidFill>
                <a:latin typeface="Arial"/>
                <a:ea typeface="ＭＳ Ｐゴシック"/>
              </a:rPr>
              <a:t>CIO</a:t>
            </a:r>
          </a:p>
          <a:p>
            <a:pPr marL="54864">
              <a:spcBef>
                <a:spcPts val="0"/>
              </a:spcBef>
            </a:pPr>
            <a:r>
              <a:rPr lang="en-US" altLang="ja-JP" sz="1000" dirty="0" err="1" smtClean="0">
                <a:solidFill>
                  <a:srgbClr val="049FD9"/>
                </a:solidFill>
                <a:latin typeface="Arial"/>
                <a:ea typeface="ＭＳ Ｐゴシック"/>
              </a:rPr>
              <a:t>centrexIT</a:t>
            </a:r>
            <a:endParaRPr lang="ja-JP" altLang="en-US" sz="1000" dirty="0">
              <a:solidFill>
                <a:srgbClr val="049FD9"/>
              </a:solidFill>
              <a:latin typeface="Arial"/>
              <a:ea typeface="ＭＳ Ｐゴシック"/>
              <a:cs typeface="ＭＳ Ｐゴシック" charset="0"/>
            </a:endParaRPr>
          </a:p>
        </p:txBody>
      </p:sp>
      <p:pic>
        <p:nvPicPr>
          <p:cNvPr id="15" name="Centrex"/>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15576" y="1978557"/>
            <a:ext cx="1764169" cy="337268"/>
          </a:xfrm>
          <a:prstGeom prst="rect">
            <a:avLst/>
          </a:prstGeom>
        </p:spPr>
      </p:pic>
      <p:sp>
        <p:nvSpPr>
          <p:cNvPr id="16" name="University of Kanvas Quote"/>
          <p:cNvSpPr txBox="1">
            <a:spLocks/>
          </p:cNvSpPr>
          <p:nvPr/>
        </p:nvSpPr>
        <p:spPr>
          <a:xfrm>
            <a:off x="4791321" y="1564440"/>
            <a:ext cx="4020786" cy="2743200"/>
          </a:xfrm>
          <a:prstGeom prst="rect">
            <a:avLst/>
          </a:prstGeom>
          <a:solidFill>
            <a:schemeClr val="bg1"/>
          </a:solidFill>
        </p:spPr>
        <p:txBody>
          <a:bodyPr lIns="0" rIns="0" anchor="ct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4864" lvl="0" indent="-54864" defTabSz="457105" fontAlgn="auto">
              <a:lnSpc>
                <a:spcPts val="1200"/>
              </a:lnSpc>
              <a:spcBef>
                <a:spcPts val="0"/>
              </a:spcBef>
              <a:spcAft>
                <a:spcPts val="0"/>
              </a:spcAft>
              <a:buClrTx/>
              <a:buSzTx/>
              <a:buNone/>
            </a:pPr>
            <a:endParaRPr lang="ja-JP" altLang="en-US" sz="1200" i="1" dirty="0">
              <a:solidFill>
                <a:srgbClr val="049FD9"/>
              </a:solidFill>
              <a:latin typeface="Arial"/>
              <a:ea typeface="ＭＳ Ｐゴシック"/>
              <a:cs typeface="ＭＳ Ｐゴシック" charset="0"/>
            </a:endParaRPr>
          </a:p>
          <a:p>
            <a:pPr marL="54864" lvl="0" indent="-54864" defTabSz="457105" fontAlgn="auto">
              <a:lnSpc>
                <a:spcPts val="1200"/>
              </a:lnSpc>
              <a:spcBef>
                <a:spcPts val="0"/>
              </a:spcBef>
              <a:spcAft>
                <a:spcPts val="0"/>
              </a:spcAft>
              <a:buClrTx/>
              <a:buSzTx/>
              <a:buNone/>
            </a:pPr>
            <a:endParaRPr lang="ja-JP" altLang="en-US" sz="1200" i="1" dirty="0">
              <a:solidFill>
                <a:srgbClr val="049FD9"/>
              </a:solidFill>
              <a:latin typeface="Arial"/>
              <a:ea typeface="ＭＳ Ｐゴシック"/>
              <a:cs typeface="ＭＳ Ｐゴシック" charset="0"/>
            </a:endParaRPr>
          </a:p>
          <a:p>
            <a:pPr marL="54864" lvl="0" indent="-54864" defTabSz="457105" fontAlgn="auto">
              <a:lnSpc>
                <a:spcPct val="100000"/>
              </a:lnSpc>
              <a:spcBef>
                <a:spcPts val="0"/>
              </a:spcBef>
              <a:spcAft>
                <a:spcPts val="0"/>
              </a:spcAft>
              <a:buClrTx/>
              <a:buSzTx/>
              <a:buNone/>
            </a:pPr>
            <a:r>
              <a:rPr lang="ja-JP" altLang="en-US" sz="1400" i="1" dirty="0" smtClean="0">
                <a:solidFill>
                  <a:srgbClr val="333333"/>
                </a:solidFill>
                <a:latin typeface="Arial"/>
                <a:ea typeface="ＭＳ Ｐゴシック"/>
              </a:rPr>
              <a:t>「</a:t>
            </a:r>
            <a:r>
              <a:rPr lang="en-US" altLang="ja-JP" sz="1400" i="1" dirty="0" smtClean="0">
                <a:solidFill>
                  <a:srgbClr val="333333"/>
                </a:solidFill>
                <a:latin typeface="Arial"/>
                <a:ea typeface="ＭＳ Ｐゴシック"/>
              </a:rPr>
              <a:t>UTM</a:t>
            </a:r>
            <a:r>
              <a:rPr lang="ja-JP" altLang="en-US" sz="1400" i="1" dirty="0" smtClean="0">
                <a:solidFill>
                  <a:srgbClr val="333333"/>
                </a:solidFill>
                <a:latin typeface="Arial"/>
                <a:ea typeface="ＭＳ Ｐゴシック"/>
              </a:rPr>
              <a:t>を使っていましたが、セキュリティ対策に懸念がありました。評価で出入口セキュリティ対策での効果を実感し簡単に導入できる事から自社での販売も開始しました。」</a:t>
            </a:r>
            <a:endParaRPr lang="ja-JP" altLang="en-US" sz="1400" i="1" dirty="0">
              <a:solidFill>
                <a:srgbClr val="333333"/>
              </a:solidFill>
              <a:latin typeface="Arial"/>
              <a:ea typeface="ＭＳ Ｐゴシック"/>
            </a:endParaRPr>
          </a:p>
          <a:p>
            <a:pPr marL="54864" lvl="0" indent="0" defTabSz="457105" fontAlgn="auto">
              <a:lnSpc>
                <a:spcPct val="100000"/>
              </a:lnSpc>
              <a:spcBef>
                <a:spcPts val="1000"/>
              </a:spcBef>
              <a:spcAft>
                <a:spcPts val="0"/>
              </a:spcAft>
              <a:buClrTx/>
              <a:buSzTx/>
              <a:buNone/>
            </a:pPr>
            <a:r>
              <a:rPr lang="ja-JP" altLang="en-US" sz="1000" dirty="0" smtClean="0">
                <a:solidFill>
                  <a:srgbClr val="049FD9"/>
                </a:solidFill>
                <a:latin typeface="Arial"/>
                <a:ea typeface="ＭＳ Ｐゴシック"/>
              </a:rPr>
              <a:t>代表取締役社長</a:t>
            </a:r>
            <a:r>
              <a:rPr lang="en-US" altLang="ja-JP" sz="1000" dirty="0" smtClean="0">
                <a:solidFill>
                  <a:srgbClr val="049FD9"/>
                </a:solidFill>
                <a:latin typeface="Arial"/>
                <a:ea typeface="ＭＳ Ｐゴシック"/>
              </a:rPr>
              <a:t> </a:t>
            </a:r>
            <a:r>
              <a:rPr lang="ja-JP" altLang="en-US" sz="1000" dirty="0" smtClean="0">
                <a:solidFill>
                  <a:srgbClr val="049FD9"/>
                </a:solidFill>
                <a:latin typeface="Arial"/>
                <a:ea typeface="ＭＳ Ｐゴシック"/>
              </a:rPr>
              <a:t>原口</a:t>
            </a:r>
            <a:r>
              <a:rPr lang="en-US" altLang="ja-JP" sz="1000" dirty="0" smtClean="0">
                <a:solidFill>
                  <a:srgbClr val="049FD9"/>
                </a:solidFill>
                <a:latin typeface="Arial"/>
                <a:ea typeface="ＭＳ Ｐゴシック"/>
              </a:rPr>
              <a:t> </a:t>
            </a:r>
            <a:r>
              <a:rPr lang="ja-JP" altLang="en-US" sz="1000" dirty="0" smtClean="0">
                <a:solidFill>
                  <a:srgbClr val="049FD9"/>
                </a:solidFill>
                <a:latin typeface="Arial"/>
                <a:ea typeface="ＭＳ Ｐゴシック"/>
              </a:rPr>
              <a:t>豊</a:t>
            </a:r>
            <a:r>
              <a:rPr lang="en-US" altLang="ja-JP" sz="1000" dirty="0" smtClean="0">
                <a:solidFill>
                  <a:srgbClr val="049FD9"/>
                </a:solidFill>
                <a:latin typeface="Arial"/>
                <a:ea typeface="ＭＳ Ｐゴシック"/>
              </a:rPr>
              <a:t> </a:t>
            </a:r>
            <a:r>
              <a:rPr lang="ja-JP" altLang="en-US" sz="1000" dirty="0" smtClean="0">
                <a:solidFill>
                  <a:srgbClr val="049FD9"/>
                </a:solidFill>
                <a:latin typeface="Arial"/>
                <a:ea typeface="ＭＳ Ｐゴシック"/>
              </a:rPr>
              <a:t>様</a:t>
            </a:r>
            <a:endParaRPr lang="en-US" altLang="ja-JP" sz="1000" dirty="0" smtClean="0">
              <a:solidFill>
                <a:srgbClr val="049FD9"/>
              </a:solidFill>
              <a:latin typeface="Arial"/>
              <a:ea typeface="ＭＳ Ｐゴシック"/>
            </a:endParaRPr>
          </a:p>
        </p:txBody>
      </p:sp>
      <p:sp>
        <p:nvSpPr>
          <p:cNvPr id="18" name="Bullets"/>
          <p:cNvSpPr txBox="1">
            <a:spLocks/>
          </p:cNvSpPr>
          <p:nvPr/>
        </p:nvSpPr>
        <p:spPr>
          <a:xfrm>
            <a:off x="437766" y="1565978"/>
            <a:ext cx="4056554" cy="2781847"/>
          </a:xfrm>
          <a:prstGeom prst="rect">
            <a:avLst/>
          </a:prstGeom>
        </p:spPr>
        <p:txBody>
          <a:bodyPr anchor="ct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1800"/>
              </a:spcBef>
              <a:buNone/>
            </a:pPr>
            <a:r>
              <a:rPr lang="ja-JP" altLang="en-US" sz="1600" dirty="0" smtClean="0">
                <a:latin typeface="Arial"/>
                <a:ea typeface="ＭＳ Ｐゴシック"/>
              </a:rPr>
              <a:t>セキュリティ対策の増強</a:t>
            </a:r>
            <a:endParaRPr lang="en-US" altLang="ja-JP" sz="1600" dirty="0" smtClean="0">
              <a:latin typeface="Arial"/>
              <a:ea typeface="ＭＳ Ｐゴシック"/>
            </a:endParaRPr>
          </a:p>
          <a:p>
            <a:pPr marL="0" indent="0">
              <a:lnSpc>
                <a:spcPct val="100000"/>
              </a:lnSpc>
              <a:spcBef>
                <a:spcPts val="1800"/>
              </a:spcBef>
              <a:buNone/>
            </a:pPr>
            <a:r>
              <a:rPr lang="ja-JP" altLang="en-US" sz="1600" dirty="0" smtClean="0">
                <a:latin typeface="Arial"/>
                <a:ea typeface="ＭＳ Ｐゴシック"/>
              </a:rPr>
              <a:t>マルウェア</a:t>
            </a:r>
            <a:r>
              <a:rPr lang="en-US" altLang="ja-JP" sz="1600" dirty="0" smtClean="0">
                <a:latin typeface="Arial"/>
                <a:ea typeface="ＭＳ Ｐゴシック"/>
              </a:rPr>
              <a:t> </a:t>
            </a:r>
            <a:r>
              <a:rPr lang="ja-JP" altLang="en-US" sz="1600" dirty="0" smtClean="0">
                <a:latin typeface="Arial"/>
                <a:ea typeface="ＭＳ Ｐゴシック"/>
              </a:rPr>
              <a:t>サイト</a:t>
            </a:r>
            <a:r>
              <a:rPr lang="ja-JP" altLang="en-US" sz="1600" dirty="0" smtClean="0">
                <a:latin typeface="Arial"/>
                <a:ea typeface="ＭＳ Ｐゴシック"/>
              </a:rPr>
              <a:t>からのブロック</a:t>
            </a:r>
            <a:endParaRPr lang="en-US" altLang="ja-JP" sz="1600" dirty="0" smtClean="0">
              <a:latin typeface="Arial"/>
              <a:ea typeface="ＭＳ Ｐゴシック"/>
            </a:endParaRPr>
          </a:p>
          <a:p>
            <a:pPr marL="0" indent="0">
              <a:lnSpc>
                <a:spcPct val="100000"/>
              </a:lnSpc>
              <a:spcBef>
                <a:spcPts val="1800"/>
              </a:spcBef>
              <a:buNone/>
            </a:pPr>
            <a:r>
              <a:rPr lang="ja-JP" altLang="en-US" sz="1600" dirty="0" smtClean="0">
                <a:latin typeface="Arial"/>
                <a:ea typeface="ＭＳ Ｐゴシック"/>
              </a:rPr>
              <a:t>出口でのコールバック検知とブロック</a:t>
            </a:r>
            <a:endParaRPr lang="en-US" altLang="ja-JP" sz="1600" dirty="0" smtClean="0">
              <a:latin typeface="Arial"/>
              <a:ea typeface="ＭＳ Ｐゴシック"/>
            </a:endParaRPr>
          </a:p>
          <a:p>
            <a:pPr marL="0" indent="0">
              <a:lnSpc>
                <a:spcPct val="100000"/>
              </a:lnSpc>
              <a:spcBef>
                <a:spcPts val="1800"/>
              </a:spcBef>
              <a:buNone/>
            </a:pPr>
            <a:r>
              <a:rPr lang="ja-JP" altLang="en-US" sz="1600" dirty="0" smtClean="0">
                <a:latin typeface="Arial"/>
                <a:ea typeface="ＭＳ Ｐゴシック"/>
              </a:rPr>
              <a:t>分かり易い管理画面</a:t>
            </a:r>
            <a:endParaRPr lang="en-US" altLang="ja-JP" sz="1600" dirty="0" smtClean="0">
              <a:latin typeface="Arial"/>
              <a:ea typeface="ＭＳ Ｐゴシック"/>
            </a:endParaRPr>
          </a:p>
          <a:p>
            <a:pPr marL="0" indent="0">
              <a:lnSpc>
                <a:spcPct val="100000"/>
              </a:lnSpc>
              <a:spcBef>
                <a:spcPts val="1800"/>
              </a:spcBef>
              <a:buNone/>
            </a:pPr>
            <a:r>
              <a:rPr lang="ja-JP" altLang="en-US" sz="1600" dirty="0" smtClean="0">
                <a:latin typeface="Arial"/>
                <a:ea typeface="ＭＳ Ｐゴシック"/>
              </a:rPr>
              <a:t>かんたんな導入</a:t>
            </a:r>
            <a:endParaRPr lang="en-US" altLang="ja-JP" sz="1600" dirty="0" smtClean="0">
              <a:latin typeface="Arial"/>
              <a:ea typeface="ＭＳ Ｐゴシック"/>
            </a:endParaRPr>
          </a:p>
        </p:txBody>
      </p:sp>
      <p:cxnSp>
        <p:nvCxnSpPr>
          <p:cNvPr id="19" name="Straight Connector 18"/>
          <p:cNvCxnSpPr/>
          <p:nvPr/>
        </p:nvCxnSpPr>
        <p:spPr>
          <a:xfrm flipH="1">
            <a:off x="4572000" y="1565979"/>
            <a:ext cx="1" cy="2781846"/>
          </a:xfrm>
          <a:prstGeom prst="line">
            <a:avLst/>
          </a:prstGeom>
          <a:ln w="2540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itle 19"/>
          <p:cNvSpPr>
            <a:spLocks noGrp="1"/>
          </p:cNvSpPr>
          <p:nvPr>
            <p:ph type="title"/>
          </p:nvPr>
        </p:nvSpPr>
        <p:spPr/>
        <p:txBody>
          <a:bodyPr/>
          <a:lstStyle/>
          <a:p>
            <a:r>
              <a:rPr lang="ja-JP" altLang="en-US" dirty="0" smtClean="0">
                <a:latin typeface="Arial"/>
                <a:ea typeface="ＭＳ Ｐゴシック"/>
              </a:rPr>
              <a:t>国内のお客様事例１ </a:t>
            </a:r>
          </a:p>
        </p:txBody>
      </p:sp>
      <p:sp>
        <p:nvSpPr>
          <p:cNvPr id="2" name="テキスト ボックス 1"/>
          <p:cNvSpPr txBox="1"/>
          <p:nvPr/>
        </p:nvSpPr>
        <p:spPr>
          <a:xfrm>
            <a:off x="4754716" y="1784124"/>
            <a:ext cx="3124573"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dirty="0" smtClean="0"/>
              <a:t>株式会社サテライトオフィス</a:t>
            </a:r>
            <a:r>
              <a:rPr kumimoji="1" lang="en-US" altLang="ja-JP" dirty="0" smtClean="0"/>
              <a:t> </a:t>
            </a:r>
            <a:r>
              <a:rPr kumimoji="1" lang="ja-JP" altLang="en-US" dirty="0" smtClean="0"/>
              <a:t>様</a:t>
            </a:r>
          </a:p>
        </p:txBody>
      </p:sp>
    </p:spTree>
    <p:extLst>
      <p:ext uri="{BB962C8B-B14F-4D97-AF65-F5344CB8AC3E}">
        <p14:creationId xmlns:p14="http://schemas.microsoft.com/office/powerpoint/2010/main" val="15463288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Horizontal)">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xEl>
                                              <p:pRg st="0" end="0"/>
                                            </p:txEl>
                                          </p:spTgt>
                                        </p:tgtEl>
                                        <p:attrNameLst>
                                          <p:attrName>style.visibility</p:attrName>
                                        </p:attrNameLst>
                                      </p:cBhvr>
                                      <p:to>
                                        <p:strVal val="visible"/>
                                      </p:to>
                                    </p:set>
                                    <p:animEffect transition="in" filter="fade">
                                      <p:cBhvr>
                                        <p:cTn id="16" dur="500"/>
                                        <p:tgtEl>
                                          <p:spTgt spid="18">
                                            <p:txEl>
                                              <p:pRg st="0" end="0"/>
                                            </p:txEl>
                                          </p:spTgt>
                                        </p:tgtEl>
                                      </p:cBhvr>
                                    </p:animEffect>
                                  </p:childTnLst>
                                  <p:subTnLst>
                                    <p:animClr clrSpc="rgb" dir="cw">
                                      <p:cBhvr override="childStyle">
                                        <p:cTn dur="1" fill="hold" display="0" masterRel="nextClick" afterEffect="1"/>
                                        <p:tgtEl>
                                          <p:spTgt spid="18">
                                            <p:txEl>
                                              <p:pRg st="0" end="0"/>
                                            </p:txEl>
                                          </p:spTgt>
                                        </p:tgtEl>
                                        <p:attrNameLst>
                                          <p:attrName>ppt_c</p:attrName>
                                        </p:attrNameLst>
                                      </p:cBhvr>
                                      <p:to>
                                        <a:srgbClr val="999999"/>
                                      </p:to>
                                    </p:animClr>
                                  </p:subTnLst>
                                </p:cTn>
                              </p:par>
                              <p:par>
                                <p:cTn id="17" presetID="10" presetClass="entr" presetSubtype="0" fill="hold" grpId="0" nodeType="with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Effect transition="in" filter="fade">
                                      <p:cBhvr>
                                        <p:cTn id="19" dur="500"/>
                                        <p:tgtEl>
                                          <p:spTgt spid="18">
                                            <p:txEl>
                                              <p:pRg st="1" end="1"/>
                                            </p:txEl>
                                          </p:spTgt>
                                        </p:tgtEl>
                                      </p:cBhvr>
                                    </p:animEffect>
                                  </p:childTnLst>
                                  <p:subTnLst>
                                    <p:animClr clrSpc="rgb" dir="cw">
                                      <p:cBhvr override="childStyle">
                                        <p:cTn dur="1" fill="hold" display="0" masterRel="nextClick" afterEffect="1"/>
                                        <p:tgtEl>
                                          <p:spTgt spid="18">
                                            <p:txEl>
                                              <p:pRg st="1" end="1"/>
                                            </p:txEl>
                                          </p:spTgt>
                                        </p:tgtEl>
                                        <p:attrNameLst>
                                          <p:attrName>ppt_c</p:attrName>
                                        </p:attrNameLst>
                                      </p:cBhvr>
                                      <p:to>
                                        <a:srgbClr val="999999"/>
                                      </p:to>
                                    </p:animClr>
                                  </p:sub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xEl>
                                              <p:pRg st="2" end="2"/>
                                            </p:txEl>
                                          </p:spTgt>
                                        </p:tgtEl>
                                        <p:attrNameLst>
                                          <p:attrName>style.visibility</p:attrName>
                                        </p:attrNameLst>
                                      </p:cBhvr>
                                      <p:to>
                                        <p:strVal val="visible"/>
                                      </p:to>
                                    </p:set>
                                    <p:animEffect transition="in" filter="fade">
                                      <p:cBhvr>
                                        <p:cTn id="30" dur="500"/>
                                        <p:tgtEl>
                                          <p:spTgt spid="18">
                                            <p:txEl>
                                              <p:pRg st="2" end="2"/>
                                            </p:txEl>
                                          </p:spTgt>
                                        </p:tgtEl>
                                      </p:cBhvr>
                                    </p:animEffect>
                                  </p:childTnLst>
                                  <p:subTnLst>
                                    <p:animClr clrSpc="rgb" dir="cw">
                                      <p:cBhvr override="childStyle">
                                        <p:cTn dur="1" fill="hold" display="0" masterRel="nextClick" afterEffect="1"/>
                                        <p:tgtEl>
                                          <p:spTgt spid="18">
                                            <p:txEl>
                                              <p:pRg st="2" end="2"/>
                                            </p:txEl>
                                          </p:spTgt>
                                        </p:tgtEl>
                                        <p:attrNameLst>
                                          <p:attrName>ppt_c</p:attrName>
                                        </p:attrNameLst>
                                      </p:cBhvr>
                                      <p:to>
                                        <a:srgbClr val="999999"/>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xEl>
                                              <p:pRg st="3" end="3"/>
                                            </p:txEl>
                                          </p:spTgt>
                                        </p:tgtEl>
                                        <p:attrNameLst>
                                          <p:attrName>style.visibility</p:attrName>
                                        </p:attrNameLst>
                                      </p:cBhvr>
                                      <p:to>
                                        <p:strVal val="visible"/>
                                      </p:to>
                                    </p:set>
                                    <p:animEffect transition="in" filter="fade">
                                      <p:cBhvr>
                                        <p:cTn id="35" dur="500"/>
                                        <p:tgtEl>
                                          <p:spTgt spid="18">
                                            <p:txEl>
                                              <p:pRg st="3" end="3"/>
                                            </p:txEl>
                                          </p:spTgt>
                                        </p:tgtEl>
                                      </p:cBhvr>
                                    </p:animEffect>
                                  </p:childTnLst>
                                  <p:subTnLst>
                                    <p:animClr clrSpc="rgb" dir="cw">
                                      <p:cBhvr override="childStyle">
                                        <p:cTn dur="1" fill="hold" display="0" masterRel="nextClick" afterEffect="1"/>
                                        <p:tgtEl>
                                          <p:spTgt spid="18">
                                            <p:txEl>
                                              <p:pRg st="3" end="3"/>
                                            </p:txEl>
                                          </p:spTgt>
                                        </p:tgtEl>
                                        <p:attrNameLst>
                                          <p:attrName>ppt_c</p:attrName>
                                        </p:attrNameLst>
                                      </p:cBhvr>
                                      <p:to>
                                        <a:srgbClr val="999999"/>
                                      </p:to>
                                    </p:animClr>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xEl>
                                              <p:pRg st="4" end="4"/>
                                            </p:txEl>
                                          </p:spTgt>
                                        </p:tgtEl>
                                        <p:attrNameLst>
                                          <p:attrName>style.visibility</p:attrName>
                                        </p:attrNameLst>
                                      </p:cBhvr>
                                      <p:to>
                                        <p:strVal val="visible"/>
                                      </p:to>
                                    </p:set>
                                    <p:animEffect transition="in" filter="fade">
                                      <p:cBhvr>
                                        <p:cTn id="40" dur="500"/>
                                        <p:tgtEl>
                                          <p:spTgt spid="18">
                                            <p:txEl>
                                              <p:pRg st="4" end="4"/>
                                            </p:txEl>
                                          </p:spTgt>
                                        </p:tgtEl>
                                      </p:cBhvr>
                                    </p:animEffect>
                                  </p:childTnLst>
                                  <p:subTnLst>
                                    <p:animClr clrSpc="rgb" dir="cw">
                                      <p:cBhvr override="childStyle">
                                        <p:cTn dur="1" fill="hold" display="0" masterRel="nextClick" afterEffect="1"/>
                                        <p:tgtEl>
                                          <p:spTgt spid="18">
                                            <p:txEl>
                                              <p:pRg st="4" end="4"/>
                                            </p:txEl>
                                          </p:spTgt>
                                        </p:tgtEl>
                                        <p:attrNameLst>
                                          <p:attrName>ppt_c</p:attrName>
                                        </p:attrNameLst>
                                      </p:cBhvr>
                                      <p:to>
                                        <a:srgbClr val="999999"/>
                                      </p:to>
                                    </p:animClr>
                                  </p:sub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TS quote"/>
          <p:cNvSpPr txBox="1">
            <a:spLocks/>
          </p:cNvSpPr>
          <p:nvPr/>
        </p:nvSpPr>
        <p:spPr>
          <a:xfrm>
            <a:off x="4791321" y="1585301"/>
            <a:ext cx="3877336" cy="2743200"/>
          </a:xfrm>
          <a:prstGeom prst="rect">
            <a:avLst/>
          </a:prstGeom>
          <a:solidFill>
            <a:schemeClr val="bg1"/>
          </a:solidFill>
        </p:spPr>
        <p:txBody>
          <a:bodyPr lIns="0" tIns="45710" rIns="0" bIns="45710" anchor="ctr">
            <a:noAutofit/>
          </a:bodyPr>
          <a:lstStyle>
            <a:lvl1pPr marL="0" marR="0" indent="0" algn="l" defTabSz="457105" rtl="0" eaLnBrk="1" fontAlgn="auto" latinLnBrk="0" hangingPunct="1">
              <a:lnSpc>
                <a:spcPct val="100000"/>
              </a:lnSpc>
              <a:spcBef>
                <a:spcPts val="2400"/>
              </a:spcBef>
              <a:spcAft>
                <a:spcPts val="0"/>
              </a:spcAft>
              <a:buClrTx/>
              <a:buSzTx/>
              <a:buFont typeface="Arial"/>
              <a:buNone/>
              <a:tabLst/>
              <a:defRPr lang="en-US" sz="24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4864" indent="-54864">
              <a:spcBef>
                <a:spcPts val="0"/>
              </a:spcBef>
            </a:pPr>
            <a:endParaRPr lang="ja-JP" altLang="en-US" sz="1400" i="1" dirty="0" smtClean="0">
              <a:solidFill>
                <a:srgbClr val="049FD9"/>
              </a:solidFill>
              <a:latin typeface="Arial"/>
              <a:ea typeface="ＭＳ Ｐゴシック"/>
              <a:cs typeface="ＭＳ Ｐゴシック" charset="0"/>
            </a:endParaRPr>
          </a:p>
          <a:p>
            <a:pPr marL="54864" indent="-54864">
              <a:spcBef>
                <a:spcPts val="0"/>
              </a:spcBef>
            </a:pPr>
            <a:endParaRPr lang="ja-JP" altLang="en-US" sz="1400" i="1" dirty="0" smtClean="0">
              <a:solidFill>
                <a:srgbClr val="049FD9"/>
              </a:solidFill>
              <a:latin typeface="Arial"/>
              <a:ea typeface="ＭＳ Ｐゴシック"/>
              <a:cs typeface="ＭＳ Ｐゴシック" charset="0"/>
            </a:endParaRPr>
          </a:p>
          <a:p>
            <a:pPr marL="54864" indent="-54864">
              <a:spcBef>
                <a:spcPts val="0"/>
              </a:spcBef>
            </a:pPr>
            <a:endParaRPr lang="ja-JP" altLang="en-US" sz="1400" i="1" dirty="0" smtClean="0">
              <a:solidFill>
                <a:srgbClr val="049FD9"/>
              </a:solidFill>
              <a:latin typeface="Arial"/>
              <a:ea typeface="ＭＳ Ｐゴシック"/>
              <a:cs typeface="ＭＳ Ｐゴシック" charset="0"/>
            </a:endParaRPr>
          </a:p>
          <a:p>
            <a:pPr marL="54864" indent="-54864">
              <a:lnSpc>
                <a:spcPts val="1800"/>
              </a:lnSpc>
              <a:spcBef>
                <a:spcPts val="0"/>
              </a:spcBef>
            </a:pPr>
            <a:r>
              <a:rPr lang="ja-JP" altLang="en-US" sz="1400" i="1" dirty="0" smtClean="0">
                <a:solidFill>
                  <a:srgbClr val="333333"/>
                </a:solidFill>
                <a:latin typeface="Arial"/>
                <a:ea typeface="ＭＳ Ｐゴシック"/>
              </a:rPr>
              <a:t>「</a:t>
            </a:r>
            <a:r>
              <a:rPr lang="en-US" altLang="ja-JP" sz="1400" i="1" dirty="0" smtClean="0">
                <a:solidFill>
                  <a:srgbClr val="333333"/>
                </a:solidFill>
                <a:latin typeface="Arial"/>
                <a:ea typeface="ＭＳ Ｐゴシック"/>
              </a:rPr>
              <a:t>FireEye </a:t>
            </a:r>
            <a:r>
              <a:rPr lang="ja-JP" altLang="en-US" sz="1400" i="1" dirty="0" smtClean="0">
                <a:solidFill>
                  <a:srgbClr val="333333"/>
                </a:solidFill>
                <a:latin typeface="Arial"/>
                <a:ea typeface="ＭＳ Ｐゴシック"/>
              </a:rPr>
              <a:t>が脅威に気付くと、即座に </a:t>
            </a:r>
            <a:r>
              <a:rPr lang="en-US" altLang="ja-JP" sz="1400" i="1" dirty="0" smtClean="0">
                <a:solidFill>
                  <a:srgbClr val="333333"/>
                </a:solidFill>
                <a:latin typeface="Arial"/>
                <a:ea typeface="ＭＳ Ｐゴシック"/>
              </a:rPr>
              <a:t>Umbrella </a:t>
            </a:r>
            <a:r>
              <a:rPr lang="ja-JP" altLang="en-US" sz="1400" i="1" dirty="0" smtClean="0">
                <a:solidFill>
                  <a:srgbClr val="333333"/>
                </a:solidFill>
                <a:latin typeface="Arial"/>
                <a:ea typeface="ＭＳ Ｐゴシック"/>
              </a:rPr>
              <a:t>を更新し、ネットワーク内外のすべてのユーザを保護します。アラートが </a:t>
            </a:r>
            <a:r>
              <a:rPr lang="en-US" altLang="ja-JP" sz="1400" i="1" dirty="0" smtClean="0">
                <a:solidFill>
                  <a:srgbClr val="333333"/>
                </a:solidFill>
                <a:latin typeface="Arial"/>
                <a:ea typeface="ＭＳ Ｐゴシック"/>
              </a:rPr>
              <a:t>1/4 </a:t>
            </a:r>
            <a:r>
              <a:rPr lang="ja-JP" altLang="en-US" sz="1400" i="1" dirty="0" smtClean="0">
                <a:solidFill>
                  <a:srgbClr val="333333"/>
                </a:solidFill>
                <a:latin typeface="Arial"/>
                <a:ea typeface="ＭＳ Ｐゴシック"/>
              </a:rPr>
              <a:t>～ </a:t>
            </a:r>
            <a:r>
              <a:rPr lang="en-US" altLang="ja-JP" sz="1400" i="1" dirty="0" smtClean="0">
                <a:solidFill>
                  <a:srgbClr val="333333"/>
                </a:solidFill>
                <a:latin typeface="Arial"/>
                <a:ea typeface="ＭＳ Ｐゴシック"/>
              </a:rPr>
              <a:t>1/5 </a:t>
            </a:r>
            <a:r>
              <a:rPr lang="ja-JP" altLang="en-US" sz="1400" i="1" dirty="0" smtClean="0">
                <a:solidFill>
                  <a:srgbClr val="333333"/>
                </a:solidFill>
                <a:latin typeface="Arial"/>
                <a:ea typeface="ＭＳ Ｐゴシック"/>
              </a:rPr>
              <a:t>に減少しました」</a:t>
            </a:r>
          </a:p>
          <a:p>
            <a:pPr marL="54864">
              <a:spcBef>
                <a:spcPts val="1000"/>
              </a:spcBef>
            </a:pPr>
            <a:r>
              <a:rPr lang="en-US" altLang="ja-JP" sz="1000" b="1" dirty="0" smtClean="0">
                <a:solidFill>
                  <a:srgbClr val="049FD9"/>
                </a:solidFill>
                <a:latin typeface="Arial"/>
                <a:ea typeface="ＭＳ Ｐゴシック"/>
              </a:rPr>
              <a:t>Ron Keyser </a:t>
            </a:r>
            <a:r>
              <a:rPr lang="ja-JP" altLang="en-US" sz="1000" b="1" dirty="0" smtClean="0">
                <a:solidFill>
                  <a:srgbClr val="049FD9"/>
                </a:solidFill>
                <a:latin typeface="Arial"/>
                <a:ea typeface="ＭＳ Ｐゴシック"/>
              </a:rPr>
              <a:t>氏</a:t>
            </a:r>
          </a:p>
          <a:p>
            <a:pPr marL="54864">
              <a:spcBef>
                <a:spcPts val="0"/>
              </a:spcBef>
            </a:pPr>
            <a:r>
              <a:rPr lang="en-US" altLang="ja-JP" sz="1000" dirty="0" smtClean="0">
                <a:solidFill>
                  <a:srgbClr val="049FD9"/>
                </a:solidFill>
                <a:latin typeface="Arial"/>
                <a:ea typeface="ＭＳ Ｐゴシック"/>
              </a:rPr>
              <a:t>CIO</a:t>
            </a:r>
            <a:r>
              <a:rPr lang="ja-JP" altLang="en-US" dirty="0" smtClean="0">
                <a:latin typeface="Arial"/>
                <a:ea typeface="ＭＳ Ｐゴシック"/>
              </a:rPr>
              <a:t/>
            </a:r>
            <a:br>
              <a:rPr lang="ja-JP" altLang="en-US" dirty="0" smtClean="0">
                <a:latin typeface="Arial"/>
                <a:ea typeface="ＭＳ Ｐゴシック"/>
              </a:rPr>
            </a:br>
            <a:r>
              <a:rPr lang="en-US" altLang="ja-JP" sz="1000" dirty="0" smtClean="0">
                <a:solidFill>
                  <a:srgbClr val="049FD9"/>
                </a:solidFill>
                <a:latin typeface="Arial"/>
                <a:ea typeface="ＭＳ Ｐゴシック"/>
              </a:rPr>
              <a:t>ATS Automation</a:t>
            </a:r>
            <a:endParaRPr lang="en-US" altLang="ja-JP" sz="1000" dirty="0">
              <a:solidFill>
                <a:srgbClr val="049FD9"/>
              </a:solidFill>
              <a:latin typeface="Arial"/>
              <a:ea typeface="ＭＳ Ｐゴシック"/>
            </a:endParaRPr>
          </a:p>
        </p:txBody>
      </p:sp>
      <p:pic>
        <p:nvPicPr>
          <p:cNvPr id="9" name="ATS"/>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4815576" y="1805859"/>
            <a:ext cx="891914" cy="575284"/>
          </a:xfrm>
          <a:prstGeom prst="rect">
            <a:avLst/>
          </a:prstGeom>
        </p:spPr>
      </p:pic>
      <p:sp>
        <p:nvSpPr>
          <p:cNvPr id="10" name="Hirschvogel quote"/>
          <p:cNvSpPr txBox="1">
            <a:spLocks/>
          </p:cNvSpPr>
          <p:nvPr/>
        </p:nvSpPr>
        <p:spPr>
          <a:xfrm>
            <a:off x="4791321" y="1529620"/>
            <a:ext cx="3877336" cy="2743200"/>
          </a:xfrm>
          <a:prstGeom prst="rect">
            <a:avLst/>
          </a:prstGeom>
          <a:solidFill>
            <a:schemeClr val="bg1"/>
          </a:solidFill>
        </p:spPr>
        <p:txBody>
          <a:bodyPr lIns="0" tIns="45710" rIns="0" bIns="45710" anchor="ctr">
            <a:noAutofit/>
          </a:bodyPr>
          <a:lstStyle>
            <a:lvl1pPr marL="0" marR="0" indent="0" algn="l" defTabSz="457105" rtl="0" eaLnBrk="1" fontAlgn="auto" latinLnBrk="0" hangingPunct="1">
              <a:lnSpc>
                <a:spcPct val="100000"/>
              </a:lnSpc>
              <a:spcBef>
                <a:spcPts val="2400"/>
              </a:spcBef>
              <a:spcAft>
                <a:spcPts val="0"/>
              </a:spcAft>
              <a:buClrTx/>
              <a:buSzTx/>
              <a:buFont typeface="Arial"/>
              <a:buNone/>
              <a:tabLst/>
              <a:defRPr lang="en-US" sz="24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4864" indent="-54864">
              <a:spcBef>
                <a:spcPts val="0"/>
              </a:spcBef>
            </a:pPr>
            <a:endParaRPr lang="ja-JP" altLang="en-US" sz="1400" i="1" dirty="0">
              <a:solidFill>
                <a:srgbClr val="049FD9"/>
              </a:solidFill>
              <a:latin typeface="Arial"/>
              <a:ea typeface="ＭＳ Ｐゴシック"/>
              <a:cs typeface="ＭＳ Ｐゴシック" charset="0"/>
            </a:endParaRPr>
          </a:p>
          <a:p>
            <a:pPr marL="54864" indent="-54864">
              <a:spcBef>
                <a:spcPts val="0"/>
              </a:spcBef>
            </a:pPr>
            <a:endParaRPr lang="ja-JP" altLang="en-US" sz="1400" i="1" dirty="0">
              <a:solidFill>
                <a:srgbClr val="049FD9"/>
              </a:solidFill>
              <a:latin typeface="Arial"/>
              <a:ea typeface="ＭＳ Ｐゴシック"/>
              <a:cs typeface="ＭＳ Ｐゴシック" charset="0"/>
            </a:endParaRPr>
          </a:p>
          <a:p>
            <a:pPr marL="54864" indent="-54864">
              <a:spcBef>
                <a:spcPts val="0"/>
              </a:spcBef>
            </a:pPr>
            <a:endParaRPr lang="ja-JP" altLang="en-US" sz="1400" i="1" dirty="0">
              <a:solidFill>
                <a:srgbClr val="049FD9"/>
              </a:solidFill>
              <a:latin typeface="Arial"/>
              <a:ea typeface="ＭＳ Ｐゴシック"/>
              <a:cs typeface="ＭＳ Ｐゴシック" charset="0"/>
            </a:endParaRPr>
          </a:p>
          <a:p>
            <a:pPr marL="54864" indent="-54864">
              <a:spcBef>
                <a:spcPts val="0"/>
              </a:spcBef>
            </a:pPr>
            <a:r>
              <a:rPr lang="ja-JP" altLang="en-US" sz="1400" i="1" dirty="0">
                <a:solidFill>
                  <a:srgbClr val="333333"/>
                </a:solidFill>
                <a:latin typeface="Arial"/>
                <a:ea typeface="ＭＳ Ｐゴシック"/>
              </a:rPr>
              <a:t>「</a:t>
            </a:r>
            <a:r>
              <a:rPr lang="en-US" altLang="ja-JP" sz="1400" i="1" dirty="0">
                <a:solidFill>
                  <a:srgbClr val="333333"/>
                </a:solidFill>
                <a:latin typeface="Arial"/>
                <a:ea typeface="ＭＳ Ｐゴシック"/>
              </a:rPr>
              <a:t>3 </a:t>
            </a:r>
            <a:r>
              <a:rPr lang="ja-JP" altLang="en-US" sz="1400" i="1" dirty="0">
                <a:solidFill>
                  <a:srgbClr val="333333"/>
                </a:solidFill>
                <a:latin typeface="Arial"/>
                <a:ea typeface="ＭＳ Ｐゴシック"/>
              </a:rPr>
              <a:t>時間未満で、</a:t>
            </a:r>
            <a:r>
              <a:rPr lang="en-US" altLang="ja-JP" sz="1400" i="1" dirty="0">
                <a:solidFill>
                  <a:srgbClr val="333333"/>
                </a:solidFill>
                <a:latin typeface="Arial"/>
                <a:ea typeface="ＭＳ Ｐゴシック"/>
              </a:rPr>
              <a:t>5 </a:t>
            </a:r>
            <a:r>
              <a:rPr lang="ja-JP" altLang="en-US" sz="1400" i="1" dirty="0">
                <a:solidFill>
                  <a:srgbClr val="333333"/>
                </a:solidFill>
                <a:latin typeface="Arial"/>
                <a:ea typeface="ＭＳ Ｐゴシック"/>
              </a:rPr>
              <a:t>ヵ国の </a:t>
            </a:r>
            <a:r>
              <a:rPr lang="en-US" altLang="ja-JP" sz="1400" i="1" dirty="0">
                <a:solidFill>
                  <a:srgbClr val="333333"/>
                </a:solidFill>
                <a:latin typeface="Arial"/>
                <a:ea typeface="ＭＳ Ｐゴシック"/>
              </a:rPr>
              <a:t>7 </a:t>
            </a:r>
            <a:r>
              <a:rPr lang="ja-JP" altLang="en-US" sz="1400" i="1" dirty="0">
                <a:solidFill>
                  <a:srgbClr val="333333"/>
                </a:solidFill>
                <a:latin typeface="Arial"/>
                <a:ea typeface="ＭＳ Ｐゴシック"/>
              </a:rPr>
              <a:t>つの施設に導入しました。クライアントなしでオンボーディングできる機能や、管理用の新しい物理アプライアンスが不要なことは、大きな利点です」</a:t>
            </a:r>
          </a:p>
          <a:p>
            <a:pPr marL="54864">
              <a:spcBef>
                <a:spcPts val="1000"/>
              </a:spcBef>
            </a:pPr>
            <a:r>
              <a:rPr lang="en-US" altLang="ja-JP" sz="1000" b="1" dirty="0">
                <a:solidFill>
                  <a:srgbClr val="049FD9"/>
                </a:solidFill>
                <a:latin typeface="Arial"/>
                <a:ea typeface="ＭＳ Ｐゴシック"/>
              </a:rPr>
              <a:t>Markus Schwaiger </a:t>
            </a:r>
            <a:r>
              <a:rPr lang="ja-JP" altLang="en-US" sz="1000" b="1" dirty="0">
                <a:solidFill>
                  <a:srgbClr val="049FD9"/>
                </a:solidFill>
                <a:latin typeface="Arial"/>
                <a:ea typeface="ＭＳ Ｐゴシック"/>
              </a:rPr>
              <a:t>氏</a:t>
            </a:r>
            <a:endParaRPr lang="ja-JP" altLang="en-US" sz="1000" b="1" dirty="0">
              <a:solidFill>
                <a:srgbClr val="049FD9"/>
              </a:solidFill>
              <a:latin typeface="Arial"/>
              <a:ea typeface="ＭＳ Ｐゴシック"/>
              <a:cs typeface="ＭＳ Ｐゴシック" charset="0"/>
            </a:endParaRPr>
          </a:p>
          <a:p>
            <a:pPr marL="54864">
              <a:spcBef>
                <a:spcPts val="0"/>
              </a:spcBef>
            </a:pPr>
            <a:r>
              <a:rPr lang="en-US" altLang="ja-JP" sz="1000" dirty="0">
                <a:solidFill>
                  <a:srgbClr val="049FD9"/>
                </a:solidFill>
                <a:latin typeface="Arial"/>
                <a:ea typeface="ＭＳ Ｐゴシック"/>
              </a:rPr>
              <a:t>IT </a:t>
            </a:r>
            <a:r>
              <a:rPr lang="ja-JP" altLang="en-US" sz="1000" dirty="0">
                <a:solidFill>
                  <a:srgbClr val="049FD9"/>
                </a:solidFill>
                <a:latin typeface="Arial"/>
                <a:ea typeface="ＭＳ Ｐゴシック"/>
              </a:rPr>
              <a:t>セキュリティ アナリスト</a:t>
            </a:r>
          </a:p>
          <a:p>
            <a:pPr marL="54864">
              <a:spcBef>
                <a:spcPts val="0"/>
              </a:spcBef>
            </a:pPr>
            <a:r>
              <a:rPr lang="en-US" altLang="ja-JP" sz="1000" dirty="0">
                <a:solidFill>
                  <a:srgbClr val="049FD9"/>
                </a:solidFill>
                <a:latin typeface="Arial"/>
                <a:ea typeface="ＭＳ Ｐゴシック"/>
              </a:rPr>
              <a:t>Hirschvogel Automotive</a:t>
            </a:r>
          </a:p>
        </p:txBody>
      </p:sp>
      <p:pic>
        <p:nvPicPr>
          <p:cNvPr id="11" name="Hirschvogel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45121" y="1948183"/>
            <a:ext cx="1724738" cy="398016"/>
          </a:xfrm>
          <a:prstGeom prst="rect">
            <a:avLst/>
          </a:prstGeom>
        </p:spPr>
      </p:pic>
      <p:sp>
        <p:nvSpPr>
          <p:cNvPr id="12" name="PTC quote"/>
          <p:cNvSpPr txBox="1">
            <a:spLocks/>
          </p:cNvSpPr>
          <p:nvPr/>
        </p:nvSpPr>
        <p:spPr>
          <a:xfrm>
            <a:off x="4791321" y="1564440"/>
            <a:ext cx="4020786" cy="2743200"/>
          </a:xfrm>
          <a:prstGeom prst="rect">
            <a:avLst/>
          </a:prstGeom>
          <a:solidFill>
            <a:schemeClr val="bg1"/>
          </a:solidFill>
        </p:spPr>
        <p:txBody>
          <a:bodyPr lIns="0" tIns="45710" rIns="0" bIns="45710" anchor="ctr">
            <a:noAutofit/>
          </a:bodyPr>
          <a:lstStyle>
            <a:lvl1pPr marL="0" marR="0" indent="0" algn="l" defTabSz="457105" rtl="0" eaLnBrk="1" fontAlgn="auto" latinLnBrk="0" hangingPunct="1">
              <a:lnSpc>
                <a:spcPct val="100000"/>
              </a:lnSpc>
              <a:spcBef>
                <a:spcPts val="2400"/>
              </a:spcBef>
              <a:spcAft>
                <a:spcPts val="0"/>
              </a:spcAft>
              <a:buClrTx/>
              <a:buSzTx/>
              <a:buFont typeface="Arial"/>
              <a:buNone/>
              <a:tabLst/>
              <a:defRPr lang="en-US" sz="24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4864" indent="-54864">
              <a:spcBef>
                <a:spcPts val="0"/>
              </a:spcBef>
            </a:pPr>
            <a:endParaRPr lang="ja-JP" altLang="en-US" sz="1400" i="1" dirty="0">
              <a:solidFill>
                <a:srgbClr val="049FD9"/>
              </a:solidFill>
              <a:latin typeface="Arial"/>
              <a:ea typeface="ＭＳ Ｐゴシック"/>
              <a:cs typeface="ＭＳ Ｐゴシック" charset="0"/>
            </a:endParaRPr>
          </a:p>
          <a:p>
            <a:pPr marL="54864" indent="-54864">
              <a:spcBef>
                <a:spcPts val="0"/>
              </a:spcBef>
            </a:pPr>
            <a:endParaRPr lang="ja-JP" altLang="en-US" sz="1400" i="1" dirty="0">
              <a:solidFill>
                <a:srgbClr val="049FD9"/>
              </a:solidFill>
              <a:latin typeface="Arial"/>
              <a:ea typeface="ＭＳ Ｐゴシック"/>
              <a:cs typeface="ＭＳ Ｐゴシック" charset="0"/>
            </a:endParaRPr>
          </a:p>
          <a:p>
            <a:pPr marL="54864" indent="-54864">
              <a:spcBef>
                <a:spcPts val="0"/>
              </a:spcBef>
            </a:pPr>
            <a:r>
              <a:rPr lang="ja-JP" altLang="en-US" sz="1400" i="1" dirty="0" smtClean="0">
                <a:solidFill>
                  <a:srgbClr val="333333"/>
                </a:solidFill>
                <a:latin typeface="Arial"/>
                <a:ea typeface="ＭＳ Ｐゴシック"/>
              </a:rPr>
              <a:t>「</a:t>
            </a:r>
            <a:r>
              <a:rPr lang="en-US" altLang="ja-JP" sz="1400" i="1" dirty="0">
                <a:solidFill>
                  <a:srgbClr val="333333"/>
                </a:solidFill>
                <a:latin typeface="Arial"/>
                <a:ea typeface="ＭＳ Ｐゴシック"/>
              </a:rPr>
              <a:t>Umbrella </a:t>
            </a:r>
            <a:r>
              <a:rPr lang="ja-JP" altLang="en-US" sz="1400" i="1" dirty="0">
                <a:solidFill>
                  <a:srgbClr val="333333"/>
                </a:solidFill>
                <a:latin typeface="Arial"/>
                <a:ea typeface="ＭＳ Ｐゴシック"/>
              </a:rPr>
              <a:t>をオンにするとすぐに、自社の環境全体のトラフィック フローを可視化できました」 </a:t>
            </a:r>
          </a:p>
          <a:p>
            <a:pPr marL="54864">
              <a:spcBef>
                <a:spcPts val="1000"/>
              </a:spcBef>
            </a:pPr>
            <a:r>
              <a:rPr lang="en-US" altLang="ja-JP" sz="1000" b="1" dirty="0">
                <a:solidFill>
                  <a:srgbClr val="049FD9"/>
                </a:solidFill>
                <a:latin typeface="Arial"/>
                <a:ea typeface="ＭＳ Ｐゴシック"/>
              </a:rPr>
              <a:t>Mark Arnold </a:t>
            </a:r>
            <a:r>
              <a:rPr lang="ja-JP" altLang="en-US" sz="1000" b="1" dirty="0">
                <a:solidFill>
                  <a:srgbClr val="049FD9"/>
                </a:solidFill>
                <a:latin typeface="Arial"/>
                <a:ea typeface="ＭＳ Ｐゴシック"/>
              </a:rPr>
              <a:t>氏</a:t>
            </a:r>
          </a:p>
          <a:p>
            <a:pPr marL="54864">
              <a:spcBef>
                <a:spcPts val="0"/>
              </a:spcBef>
            </a:pPr>
            <a:r>
              <a:rPr lang="ja-JP" altLang="en-US" sz="1000" dirty="0">
                <a:solidFill>
                  <a:srgbClr val="049FD9"/>
                </a:solidFill>
                <a:latin typeface="Arial"/>
                <a:ea typeface="ＭＳ Ｐゴシック"/>
              </a:rPr>
              <a:t>情報セキュリティ部門長</a:t>
            </a:r>
          </a:p>
          <a:p>
            <a:pPr marL="54864">
              <a:spcBef>
                <a:spcPts val="0"/>
              </a:spcBef>
            </a:pPr>
            <a:r>
              <a:rPr lang="en-US" altLang="ja-JP" sz="1000" dirty="0">
                <a:solidFill>
                  <a:srgbClr val="049FD9"/>
                </a:solidFill>
                <a:latin typeface="Arial"/>
                <a:ea typeface="ＭＳ Ｐゴシック"/>
              </a:rPr>
              <a:t>PTC</a:t>
            </a:r>
          </a:p>
        </p:txBody>
      </p:sp>
      <p:pic>
        <p:nvPicPr>
          <p:cNvPr id="13" name="PTC"/>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1626" y="1910327"/>
            <a:ext cx="1351493" cy="675747"/>
          </a:xfrm>
          <a:prstGeom prst="rect">
            <a:avLst/>
          </a:prstGeom>
        </p:spPr>
      </p:pic>
      <p:sp>
        <p:nvSpPr>
          <p:cNvPr id="14" name="Centrex quote"/>
          <p:cNvSpPr txBox="1">
            <a:spLocks/>
          </p:cNvSpPr>
          <p:nvPr/>
        </p:nvSpPr>
        <p:spPr>
          <a:xfrm>
            <a:off x="4791321" y="1585301"/>
            <a:ext cx="4020786" cy="2743200"/>
          </a:xfrm>
          <a:prstGeom prst="rect">
            <a:avLst/>
          </a:prstGeom>
          <a:solidFill>
            <a:schemeClr val="bg1"/>
          </a:solidFill>
        </p:spPr>
        <p:txBody>
          <a:bodyPr lIns="0" tIns="45710" rIns="0" bIns="45710" anchor="ctr">
            <a:noAutofit/>
          </a:bodyPr>
          <a:lstStyle>
            <a:lvl1pPr marL="0" marR="0" indent="0" algn="l" defTabSz="457105" rtl="0" eaLnBrk="1" fontAlgn="auto" latinLnBrk="0" hangingPunct="1">
              <a:lnSpc>
                <a:spcPct val="100000"/>
              </a:lnSpc>
              <a:spcBef>
                <a:spcPts val="2400"/>
              </a:spcBef>
              <a:spcAft>
                <a:spcPts val="0"/>
              </a:spcAft>
              <a:buClrTx/>
              <a:buSzTx/>
              <a:buFont typeface="Arial"/>
              <a:buNone/>
              <a:tabLst/>
              <a:defRPr lang="en-US" sz="24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4864" indent="-54864">
              <a:spcBef>
                <a:spcPts val="0"/>
              </a:spcBef>
            </a:pPr>
            <a:endParaRPr lang="ja-JP" altLang="en-US" sz="1400" i="1" dirty="0" smtClean="0">
              <a:solidFill>
                <a:srgbClr val="049FD9"/>
              </a:solidFill>
              <a:latin typeface="Arial"/>
              <a:ea typeface="ＭＳ Ｐゴシック"/>
              <a:cs typeface="ＭＳ Ｐゴシック" charset="0"/>
            </a:endParaRPr>
          </a:p>
          <a:p>
            <a:pPr marL="54864" indent="-54864">
              <a:spcBef>
                <a:spcPts val="0"/>
              </a:spcBef>
            </a:pPr>
            <a:endParaRPr lang="ja-JP" altLang="en-US" sz="1400" i="1" dirty="0" smtClean="0">
              <a:solidFill>
                <a:srgbClr val="049FD9"/>
              </a:solidFill>
              <a:latin typeface="Arial"/>
              <a:ea typeface="ＭＳ Ｐゴシック"/>
              <a:cs typeface="ＭＳ Ｐゴシック" charset="0"/>
            </a:endParaRPr>
          </a:p>
          <a:p>
            <a:pPr marL="54864" indent="-54864">
              <a:spcBef>
                <a:spcPts val="0"/>
              </a:spcBef>
            </a:pPr>
            <a:r>
              <a:rPr lang="ja-JP" altLang="en-US" sz="1400" i="1" dirty="0" smtClean="0">
                <a:solidFill>
                  <a:srgbClr val="333333"/>
                </a:solidFill>
                <a:latin typeface="Arial"/>
                <a:ea typeface="ＭＳ Ｐゴシック"/>
              </a:rPr>
              <a:t>「ウイルス関連のチケットが </a:t>
            </a:r>
            <a:r>
              <a:rPr lang="en-US" altLang="ja-JP" sz="1400" i="1" dirty="0" smtClean="0">
                <a:solidFill>
                  <a:srgbClr val="333333"/>
                </a:solidFill>
                <a:latin typeface="Arial"/>
                <a:ea typeface="ＭＳ Ｐゴシック"/>
              </a:rPr>
              <a:t>70 % </a:t>
            </a:r>
            <a:r>
              <a:rPr lang="ja-JP" altLang="en-US" sz="1400" i="1" dirty="0" smtClean="0">
                <a:solidFill>
                  <a:srgbClr val="333333"/>
                </a:solidFill>
                <a:latin typeface="Arial"/>
                <a:ea typeface="ＭＳ Ｐゴシック"/>
              </a:rPr>
              <a:t>減少し、修復にかかっていた数千時間を削減できました。</a:t>
            </a:r>
            <a:r>
              <a:rPr lang="ja-JP" altLang="en-US" dirty="0" smtClean="0">
                <a:latin typeface="Arial"/>
                <a:ea typeface="ＭＳ Ｐゴシック"/>
              </a:rPr>
              <a:t/>
            </a:r>
            <a:br>
              <a:rPr lang="ja-JP" altLang="en-US" dirty="0" smtClean="0">
                <a:latin typeface="Arial"/>
                <a:ea typeface="ＭＳ Ｐゴシック"/>
              </a:rPr>
            </a:br>
            <a:r>
              <a:rPr lang="en-US" altLang="ja-JP" sz="1400" i="1" dirty="0" err="1" smtClean="0">
                <a:solidFill>
                  <a:srgbClr val="333333"/>
                </a:solidFill>
                <a:latin typeface="Arial"/>
                <a:ea typeface="ＭＳ Ｐゴシック"/>
              </a:rPr>
              <a:t>CryptoLocker</a:t>
            </a:r>
            <a:r>
              <a:rPr lang="en-US" altLang="ja-JP" sz="1400" i="1" dirty="0" smtClean="0">
                <a:solidFill>
                  <a:srgbClr val="333333"/>
                </a:solidFill>
                <a:latin typeface="Arial"/>
                <a:ea typeface="ＭＳ Ｐゴシック"/>
              </a:rPr>
              <a:t> </a:t>
            </a:r>
            <a:r>
              <a:rPr lang="ja-JP" altLang="en-US" sz="1400" i="1" dirty="0" smtClean="0">
                <a:solidFill>
                  <a:srgbClr val="333333"/>
                </a:solidFill>
                <a:latin typeface="Arial"/>
                <a:ea typeface="ＭＳ Ｐゴシック"/>
              </a:rPr>
              <a:t>のコールバックをブロックし、数千ドルもの賠償金の支払いの可能性を阻止しました」</a:t>
            </a:r>
          </a:p>
          <a:p>
            <a:pPr marL="54864">
              <a:spcBef>
                <a:spcPts val="1000"/>
              </a:spcBef>
            </a:pPr>
            <a:r>
              <a:rPr lang="en-US" altLang="ja-JP" sz="1000" b="1" dirty="0" smtClean="0">
                <a:solidFill>
                  <a:srgbClr val="049FD9"/>
                </a:solidFill>
                <a:latin typeface="Arial"/>
                <a:ea typeface="ＭＳ Ｐゴシック"/>
              </a:rPr>
              <a:t>Eric Rockwell </a:t>
            </a:r>
            <a:r>
              <a:rPr lang="ja-JP" altLang="en-US" sz="1000" b="1" dirty="0" smtClean="0">
                <a:solidFill>
                  <a:srgbClr val="049FD9"/>
                </a:solidFill>
                <a:latin typeface="Arial"/>
                <a:ea typeface="ＭＳ Ｐゴシック"/>
              </a:rPr>
              <a:t>氏</a:t>
            </a:r>
          </a:p>
          <a:p>
            <a:pPr marL="54864">
              <a:spcBef>
                <a:spcPts val="0"/>
              </a:spcBef>
            </a:pPr>
            <a:r>
              <a:rPr lang="ja-JP" altLang="en-US" sz="1000" dirty="0" smtClean="0">
                <a:solidFill>
                  <a:srgbClr val="049FD9"/>
                </a:solidFill>
                <a:latin typeface="Arial"/>
                <a:ea typeface="ＭＳ Ｐゴシック"/>
              </a:rPr>
              <a:t>社長兼 </a:t>
            </a:r>
            <a:r>
              <a:rPr lang="en-US" altLang="ja-JP" sz="1000" dirty="0" smtClean="0">
                <a:solidFill>
                  <a:srgbClr val="049FD9"/>
                </a:solidFill>
                <a:latin typeface="Arial"/>
                <a:ea typeface="ＭＳ Ｐゴシック"/>
              </a:rPr>
              <a:t>CIO</a:t>
            </a:r>
          </a:p>
          <a:p>
            <a:pPr marL="54864">
              <a:spcBef>
                <a:spcPts val="0"/>
              </a:spcBef>
            </a:pPr>
            <a:r>
              <a:rPr lang="en-US" altLang="ja-JP" sz="1000" dirty="0" err="1" smtClean="0">
                <a:solidFill>
                  <a:srgbClr val="049FD9"/>
                </a:solidFill>
                <a:latin typeface="Arial"/>
                <a:ea typeface="ＭＳ Ｐゴシック"/>
              </a:rPr>
              <a:t>centrexIT</a:t>
            </a:r>
            <a:endParaRPr lang="ja-JP" altLang="en-US" sz="1000" dirty="0">
              <a:solidFill>
                <a:srgbClr val="049FD9"/>
              </a:solidFill>
              <a:latin typeface="Arial"/>
              <a:ea typeface="ＭＳ Ｐゴシック"/>
              <a:cs typeface="ＭＳ Ｐゴシック" charset="0"/>
            </a:endParaRPr>
          </a:p>
        </p:txBody>
      </p:sp>
      <p:pic>
        <p:nvPicPr>
          <p:cNvPr id="15" name="Centrex"/>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15576" y="1978557"/>
            <a:ext cx="1764169" cy="337268"/>
          </a:xfrm>
          <a:prstGeom prst="rect">
            <a:avLst/>
          </a:prstGeom>
        </p:spPr>
      </p:pic>
      <p:sp>
        <p:nvSpPr>
          <p:cNvPr id="16" name="University of Kanvas Quote"/>
          <p:cNvSpPr txBox="1">
            <a:spLocks/>
          </p:cNvSpPr>
          <p:nvPr/>
        </p:nvSpPr>
        <p:spPr>
          <a:xfrm>
            <a:off x="4791321" y="1564440"/>
            <a:ext cx="4020786" cy="2743200"/>
          </a:xfrm>
          <a:prstGeom prst="rect">
            <a:avLst/>
          </a:prstGeom>
          <a:solidFill>
            <a:schemeClr val="bg1"/>
          </a:solidFill>
        </p:spPr>
        <p:txBody>
          <a:bodyPr lIns="0" rIns="0" anchor="ct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4864" lvl="0" indent="-54864" defTabSz="457105" fontAlgn="auto">
              <a:lnSpc>
                <a:spcPts val="1200"/>
              </a:lnSpc>
              <a:spcBef>
                <a:spcPts val="0"/>
              </a:spcBef>
              <a:spcAft>
                <a:spcPts val="0"/>
              </a:spcAft>
              <a:buClrTx/>
              <a:buSzTx/>
              <a:buNone/>
            </a:pPr>
            <a:endParaRPr lang="ja-JP" altLang="en-US" sz="1200" i="1" dirty="0">
              <a:solidFill>
                <a:srgbClr val="049FD9"/>
              </a:solidFill>
              <a:latin typeface="Arial"/>
              <a:ea typeface="ＭＳ Ｐゴシック"/>
              <a:cs typeface="ＭＳ Ｐゴシック" charset="0"/>
            </a:endParaRPr>
          </a:p>
          <a:p>
            <a:pPr marL="54864" lvl="0" indent="-54864" defTabSz="457105" fontAlgn="auto">
              <a:lnSpc>
                <a:spcPts val="1200"/>
              </a:lnSpc>
              <a:spcBef>
                <a:spcPts val="0"/>
              </a:spcBef>
              <a:spcAft>
                <a:spcPts val="0"/>
              </a:spcAft>
              <a:buClrTx/>
              <a:buSzTx/>
              <a:buNone/>
            </a:pPr>
            <a:endParaRPr lang="ja-JP" altLang="en-US" sz="1200" i="1" dirty="0">
              <a:solidFill>
                <a:srgbClr val="049FD9"/>
              </a:solidFill>
              <a:latin typeface="Arial"/>
              <a:ea typeface="ＭＳ Ｐゴシック"/>
              <a:cs typeface="ＭＳ Ｐゴシック" charset="0"/>
            </a:endParaRPr>
          </a:p>
          <a:p>
            <a:pPr marL="54864" lvl="0" indent="-54864" defTabSz="457105" fontAlgn="auto">
              <a:lnSpc>
                <a:spcPts val="1200"/>
              </a:lnSpc>
              <a:spcBef>
                <a:spcPts val="0"/>
              </a:spcBef>
              <a:spcAft>
                <a:spcPts val="0"/>
              </a:spcAft>
              <a:buClrTx/>
              <a:buSzTx/>
              <a:buNone/>
            </a:pPr>
            <a:endParaRPr lang="ja-JP" altLang="en-US" sz="1200" i="1" dirty="0">
              <a:solidFill>
                <a:srgbClr val="049FD9"/>
              </a:solidFill>
              <a:latin typeface="Arial"/>
              <a:ea typeface="ＭＳ Ｐゴシック"/>
              <a:cs typeface="ＭＳ Ｐゴシック" charset="0"/>
            </a:endParaRPr>
          </a:p>
          <a:p>
            <a:pPr marL="54864" lvl="0" indent="-54864" defTabSz="457105" fontAlgn="auto">
              <a:lnSpc>
                <a:spcPct val="100000"/>
              </a:lnSpc>
              <a:spcBef>
                <a:spcPts val="0"/>
              </a:spcBef>
              <a:spcAft>
                <a:spcPts val="0"/>
              </a:spcAft>
              <a:buClrTx/>
              <a:buSzTx/>
              <a:buNone/>
            </a:pPr>
            <a:r>
              <a:rPr lang="ja-JP" altLang="en-US" sz="1400" i="1" dirty="0" smtClean="0">
                <a:solidFill>
                  <a:srgbClr val="333333"/>
                </a:solidFill>
                <a:latin typeface="Arial"/>
                <a:ea typeface="ＭＳ Ｐゴシック"/>
              </a:rPr>
              <a:t>「</a:t>
            </a:r>
            <a:r>
              <a:rPr lang="en-US" altLang="ja-JP" sz="1400" i="1" dirty="0" smtClean="0">
                <a:solidFill>
                  <a:srgbClr val="333333"/>
                </a:solidFill>
                <a:latin typeface="Arial"/>
                <a:ea typeface="ＭＳ Ｐゴシック"/>
              </a:rPr>
              <a:t>Web Proxy</a:t>
            </a:r>
            <a:r>
              <a:rPr lang="ja-JP" altLang="en-US" sz="1400" i="1" dirty="0" smtClean="0">
                <a:solidFill>
                  <a:srgbClr val="333333"/>
                </a:solidFill>
                <a:latin typeface="Arial"/>
                <a:ea typeface="ＭＳ Ｐゴシック"/>
              </a:rPr>
              <a:t>を検討していたところ、</a:t>
            </a:r>
            <a:r>
              <a:rPr lang="en-US" altLang="ja-JP" sz="1400" i="1" dirty="0" smtClean="0">
                <a:solidFill>
                  <a:srgbClr val="333333"/>
                </a:solidFill>
                <a:latin typeface="Arial"/>
                <a:ea typeface="ＭＳ Ｐゴシック"/>
              </a:rPr>
              <a:t>Umbrella</a:t>
            </a:r>
            <a:r>
              <a:rPr lang="ja-JP" altLang="en-US" sz="1400" i="1" dirty="0" smtClean="0">
                <a:solidFill>
                  <a:srgbClr val="333333"/>
                </a:solidFill>
                <a:latin typeface="Arial"/>
                <a:ea typeface="ＭＳ Ｐゴシック"/>
              </a:rPr>
              <a:t>に出会い評価したところ、セキュリティ、パフォーマンス共に素晴らしい効果を実感出来ました。英語の管理画面も使い易くて運用での心配が杞憂に終わりました。」</a:t>
            </a:r>
            <a:endParaRPr lang="ja-JP" altLang="en-US" sz="1400" i="1" dirty="0">
              <a:solidFill>
                <a:srgbClr val="333333"/>
              </a:solidFill>
              <a:latin typeface="Arial"/>
              <a:ea typeface="ＭＳ Ｐゴシック"/>
            </a:endParaRPr>
          </a:p>
          <a:p>
            <a:pPr marL="54864" lvl="0" indent="0" defTabSz="457105" fontAlgn="auto">
              <a:lnSpc>
                <a:spcPct val="100000"/>
              </a:lnSpc>
              <a:spcBef>
                <a:spcPts val="1000"/>
              </a:spcBef>
              <a:spcAft>
                <a:spcPts val="0"/>
              </a:spcAft>
              <a:buClrTx/>
              <a:buSzTx/>
              <a:buNone/>
            </a:pPr>
            <a:r>
              <a:rPr lang="ja-JP" altLang="en-US" sz="1000" dirty="0" smtClean="0">
                <a:solidFill>
                  <a:srgbClr val="049FD9"/>
                </a:solidFill>
                <a:latin typeface="Arial"/>
                <a:ea typeface="ＭＳ Ｐゴシック"/>
              </a:rPr>
              <a:t>副部長</a:t>
            </a:r>
            <a:r>
              <a:rPr lang="ja-JP" altLang="en-US" sz="1000" dirty="0">
                <a:solidFill>
                  <a:srgbClr val="049FD9"/>
                </a:solidFill>
                <a:latin typeface="Arial"/>
                <a:ea typeface="ＭＳ Ｐゴシック"/>
              </a:rPr>
              <a:t>　</a:t>
            </a:r>
            <a:r>
              <a:rPr lang="ja-JP" altLang="en-US" sz="1000" dirty="0" smtClean="0">
                <a:solidFill>
                  <a:srgbClr val="049FD9"/>
                </a:solidFill>
                <a:latin typeface="Arial"/>
                <a:ea typeface="ＭＳ Ｐゴシック"/>
              </a:rPr>
              <a:t>情報システム部</a:t>
            </a:r>
            <a:endParaRPr lang="en-US" altLang="ja-JP" sz="1000" dirty="0" smtClean="0">
              <a:solidFill>
                <a:srgbClr val="049FD9"/>
              </a:solidFill>
              <a:latin typeface="Arial"/>
              <a:ea typeface="ＭＳ Ｐゴシック"/>
            </a:endParaRPr>
          </a:p>
        </p:txBody>
      </p:sp>
      <p:sp>
        <p:nvSpPr>
          <p:cNvPr id="18" name="Bullets"/>
          <p:cNvSpPr txBox="1">
            <a:spLocks/>
          </p:cNvSpPr>
          <p:nvPr/>
        </p:nvSpPr>
        <p:spPr>
          <a:xfrm>
            <a:off x="437766" y="1565978"/>
            <a:ext cx="4056554" cy="2781847"/>
          </a:xfrm>
          <a:prstGeom prst="rect">
            <a:avLst/>
          </a:prstGeom>
        </p:spPr>
        <p:txBody>
          <a:bodyPr anchor="ct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1800"/>
              </a:spcBef>
              <a:buNone/>
            </a:pPr>
            <a:r>
              <a:rPr lang="en-US" altLang="ja-JP" sz="1600" dirty="0" smtClean="0">
                <a:latin typeface="Arial"/>
                <a:ea typeface="ＭＳ Ｐゴシック"/>
              </a:rPr>
              <a:t>Web Proxy</a:t>
            </a:r>
            <a:r>
              <a:rPr lang="ja-JP" altLang="en-US" sz="1600" dirty="0" smtClean="0">
                <a:latin typeface="Arial"/>
                <a:ea typeface="ＭＳ Ｐゴシック"/>
              </a:rPr>
              <a:t>（</a:t>
            </a:r>
            <a:r>
              <a:rPr lang="en-US" altLang="ja-JP" sz="1600" dirty="0" smtClean="0">
                <a:latin typeface="Arial"/>
                <a:ea typeface="ＭＳ Ｐゴシック"/>
              </a:rPr>
              <a:t>URL</a:t>
            </a:r>
            <a:r>
              <a:rPr lang="ja-JP" altLang="en-US" sz="1600" dirty="0" smtClean="0">
                <a:latin typeface="Arial"/>
                <a:ea typeface="ＭＳ Ｐゴシック"/>
              </a:rPr>
              <a:t>フィルタ）の代替</a:t>
            </a:r>
          </a:p>
          <a:p>
            <a:pPr marL="0" indent="0">
              <a:lnSpc>
                <a:spcPct val="100000"/>
              </a:lnSpc>
              <a:spcBef>
                <a:spcPts val="1800"/>
              </a:spcBef>
              <a:buNone/>
            </a:pPr>
            <a:r>
              <a:rPr lang="ja-JP" altLang="en-US" sz="1600" dirty="0" smtClean="0">
                <a:latin typeface="Arial"/>
                <a:ea typeface="ＭＳ Ｐゴシック"/>
              </a:rPr>
              <a:t>かんたん評価</a:t>
            </a:r>
            <a:r>
              <a:rPr lang="en-US" altLang="ja-JP" sz="1600" dirty="0" smtClean="0">
                <a:latin typeface="Arial"/>
                <a:ea typeface="ＭＳ Ｐゴシック"/>
              </a:rPr>
              <a:t> </a:t>
            </a:r>
            <a:r>
              <a:rPr lang="ja-JP" altLang="en-US" sz="1600" dirty="0" smtClean="0">
                <a:latin typeface="Arial"/>
                <a:ea typeface="ＭＳ Ｐゴシック"/>
              </a:rPr>
              <a:t>企業全体に数分で導入可能</a:t>
            </a:r>
            <a:endParaRPr lang="en-US" altLang="ja-JP" sz="1600" dirty="0" smtClean="0">
              <a:latin typeface="Arial"/>
              <a:ea typeface="ＭＳ Ｐゴシック"/>
            </a:endParaRPr>
          </a:p>
          <a:p>
            <a:pPr marL="0" indent="0">
              <a:lnSpc>
                <a:spcPct val="100000"/>
              </a:lnSpc>
              <a:spcBef>
                <a:spcPts val="1800"/>
              </a:spcBef>
              <a:buNone/>
            </a:pPr>
            <a:r>
              <a:rPr lang="en-US" altLang="ja-JP" sz="1600" dirty="0" smtClean="0">
                <a:latin typeface="Arial"/>
                <a:ea typeface="ＭＳ Ｐゴシック"/>
              </a:rPr>
              <a:t>Web</a:t>
            </a:r>
            <a:r>
              <a:rPr lang="ja-JP" altLang="en-US" sz="1600" dirty="0" smtClean="0">
                <a:latin typeface="Arial"/>
                <a:ea typeface="ＭＳ Ｐゴシック"/>
              </a:rPr>
              <a:t>遅延の心配が無い。</a:t>
            </a:r>
          </a:p>
          <a:p>
            <a:pPr marL="0" indent="0">
              <a:lnSpc>
                <a:spcPct val="100000"/>
              </a:lnSpc>
              <a:spcBef>
                <a:spcPts val="1800"/>
              </a:spcBef>
              <a:buNone/>
            </a:pPr>
            <a:r>
              <a:rPr lang="ja-JP" altLang="en-US" sz="1600" dirty="0" smtClean="0">
                <a:latin typeface="Arial"/>
                <a:ea typeface="ＭＳ Ｐゴシック"/>
              </a:rPr>
              <a:t>あらゆる場所で可視化を実現</a:t>
            </a:r>
            <a:endParaRPr lang="en-US" altLang="ja-JP" sz="1600" dirty="0" smtClean="0">
              <a:latin typeface="Arial"/>
              <a:ea typeface="ＭＳ Ｐゴシック"/>
            </a:endParaRPr>
          </a:p>
          <a:p>
            <a:pPr marL="0" indent="0">
              <a:lnSpc>
                <a:spcPct val="100000"/>
              </a:lnSpc>
              <a:spcBef>
                <a:spcPts val="1800"/>
              </a:spcBef>
              <a:buNone/>
            </a:pPr>
            <a:r>
              <a:rPr lang="ja-JP" altLang="en-US" sz="1600" dirty="0" smtClean="0">
                <a:latin typeface="Arial"/>
                <a:ea typeface="ＭＳ Ｐゴシック"/>
              </a:rPr>
              <a:t>モバイル</a:t>
            </a:r>
            <a:r>
              <a:rPr lang="en-US" altLang="ja-JP" sz="1600" dirty="0" smtClean="0">
                <a:latin typeface="Arial"/>
                <a:ea typeface="ＭＳ Ｐゴシック"/>
              </a:rPr>
              <a:t> </a:t>
            </a:r>
            <a:r>
              <a:rPr lang="ja-JP" altLang="en-US" sz="1600" dirty="0" smtClean="0">
                <a:latin typeface="Arial"/>
                <a:ea typeface="ＭＳ Ｐゴシック"/>
              </a:rPr>
              <a:t>ユーザ</a:t>
            </a:r>
            <a:r>
              <a:rPr lang="ja-JP" altLang="en-US" sz="1600" dirty="0" smtClean="0">
                <a:latin typeface="Arial"/>
                <a:ea typeface="ＭＳ Ｐゴシック"/>
              </a:rPr>
              <a:t>の活用</a:t>
            </a:r>
            <a:endParaRPr lang="en-US" altLang="ja-JP" sz="1600" dirty="0">
              <a:latin typeface="Arial"/>
              <a:ea typeface="ＭＳ Ｐゴシック"/>
            </a:endParaRPr>
          </a:p>
          <a:p>
            <a:pPr marL="0" indent="0">
              <a:lnSpc>
                <a:spcPct val="100000"/>
              </a:lnSpc>
              <a:spcBef>
                <a:spcPts val="1800"/>
              </a:spcBef>
              <a:buNone/>
            </a:pPr>
            <a:r>
              <a:rPr lang="ja-JP" altLang="en-US" sz="1600" dirty="0" smtClean="0">
                <a:latin typeface="Arial"/>
                <a:ea typeface="ＭＳ Ｐゴシック"/>
              </a:rPr>
              <a:t>使い方に応じ契約アップグレード</a:t>
            </a:r>
            <a:endParaRPr lang="en-US" altLang="ja-JP" sz="1600" dirty="0" smtClean="0">
              <a:latin typeface="Arial"/>
              <a:ea typeface="ＭＳ Ｐゴシック"/>
            </a:endParaRPr>
          </a:p>
        </p:txBody>
      </p:sp>
      <p:cxnSp>
        <p:nvCxnSpPr>
          <p:cNvPr id="19" name="Straight Connector 18"/>
          <p:cNvCxnSpPr/>
          <p:nvPr/>
        </p:nvCxnSpPr>
        <p:spPr>
          <a:xfrm flipH="1">
            <a:off x="4572000" y="1565979"/>
            <a:ext cx="1" cy="2781846"/>
          </a:xfrm>
          <a:prstGeom prst="line">
            <a:avLst/>
          </a:prstGeom>
          <a:ln w="2540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itle 19"/>
          <p:cNvSpPr>
            <a:spLocks noGrp="1"/>
          </p:cNvSpPr>
          <p:nvPr>
            <p:ph type="title"/>
          </p:nvPr>
        </p:nvSpPr>
        <p:spPr/>
        <p:txBody>
          <a:bodyPr/>
          <a:lstStyle/>
          <a:p>
            <a:r>
              <a:rPr lang="ja-JP" altLang="en-US" dirty="0" smtClean="0">
                <a:latin typeface="Arial"/>
                <a:ea typeface="ＭＳ Ｐゴシック"/>
              </a:rPr>
              <a:t>国内のお客様事例２ </a:t>
            </a:r>
          </a:p>
        </p:txBody>
      </p:sp>
      <p:sp>
        <p:nvSpPr>
          <p:cNvPr id="2" name="テキスト ボックス 1"/>
          <p:cNvSpPr txBox="1"/>
          <p:nvPr/>
        </p:nvSpPr>
        <p:spPr>
          <a:xfrm>
            <a:off x="4754716" y="1784124"/>
            <a:ext cx="1338828"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dirty="0" smtClean="0"/>
              <a:t>某出版社様</a:t>
            </a:r>
          </a:p>
        </p:txBody>
      </p:sp>
    </p:spTree>
    <p:extLst>
      <p:ext uri="{BB962C8B-B14F-4D97-AF65-F5344CB8AC3E}">
        <p14:creationId xmlns:p14="http://schemas.microsoft.com/office/powerpoint/2010/main" val="9169905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Horizontal)">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subTnLst>
                                    <p:animClr clrSpc="rgb" dir="cw">
                                      <p:cBhvr override="childStyle">
                                        <p:cTn dur="1" fill="hold" display="0" masterRel="nextClick" afterEffect="1"/>
                                        <p:tgtEl>
                                          <p:spTgt spid="18">
                                            <p:txEl>
                                              <p:pRg st="0" end="0"/>
                                            </p:txEl>
                                          </p:spTgt>
                                        </p:tgtEl>
                                        <p:attrNameLst>
                                          <p:attrName>ppt_c</p:attrName>
                                        </p:attrNameLst>
                                      </p:cBhvr>
                                      <p:to>
                                        <a:srgbClr val="999999"/>
                                      </p:to>
                                    </p:animClr>
                                  </p:sub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animEffect transition="in" filter="fade">
                                      <p:cBhvr>
                                        <p:cTn id="21" dur="500"/>
                                        <p:tgtEl>
                                          <p:spTgt spid="18">
                                            <p:txEl>
                                              <p:pRg st="1" end="1"/>
                                            </p:txEl>
                                          </p:spTgt>
                                        </p:tgtEl>
                                      </p:cBhvr>
                                    </p:animEffect>
                                  </p:childTnLst>
                                  <p:subTnLst>
                                    <p:animClr clrSpc="rgb" dir="cw">
                                      <p:cBhvr override="childStyle">
                                        <p:cTn dur="1" fill="hold" display="0" masterRel="nextClick" afterEffect="1"/>
                                        <p:tgtEl>
                                          <p:spTgt spid="18">
                                            <p:txEl>
                                              <p:pRg st="1" end="1"/>
                                            </p:txEl>
                                          </p:spTgt>
                                        </p:tgtEl>
                                        <p:attrNameLst>
                                          <p:attrName>ppt_c</p:attrName>
                                        </p:attrNameLst>
                                      </p:cBhvr>
                                      <p:to>
                                        <a:srgbClr val="999999"/>
                                      </p:to>
                                    </p:animClr>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xEl>
                                              <p:pRg st="2" end="2"/>
                                            </p:txEl>
                                          </p:spTgt>
                                        </p:tgtEl>
                                        <p:attrNameLst>
                                          <p:attrName>style.visibility</p:attrName>
                                        </p:attrNameLst>
                                      </p:cBhvr>
                                      <p:to>
                                        <p:strVal val="visible"/>
                                      </p:to>
                                    </p:set>
                                    <p:animEffect transition="in" filter="fade">
                                      <p:cBhvr>
                                        <p:cTn id="26" dur="500"/>
                                        <p:tgtEl>
                                          <p:spTgt spid="18">
                                            <p:txEl>
                                              <p:pRg st="2" end="2"/>
                                            </p:txEl>
                                          </p:spTgt>
                                        </p:tgtEl>
                                      </p:cBhvr>
                                    </p:animEffect>
                                  </p:childTnLst>
                                  <p:subTnLst>
                                    <p:animClr clrSpc="rgb" dir="cw">
                                      <p:cBhvr override="childStyle">
                                        <p:cTn dur="1" fill="hold" display="0" masterRel="nextClick" afterEffect="1"/>
                                        <p:tgtEl>
                                          <p:spTgt spid="18">
                                            <p:txEl>
                                              <p:pRg st="2" end="2"/>
                                            </p:txEl>
                                          </p:spTgt>
                                        </p:tgtEl>
                                        <p:attrNameLst>
                                          <p:attrName>ppt_c</p:attrName>
                                        </p:attrNameLst>
                                      </p:cBhvr>
                                      <p:to>
                                        <a:srgbClr val="999999"/>
                                      </p:to>
                                    </p:animClr>
                                  </p:sub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xEl>
                                              <p:pRg st="3" end="3"/>
                                            </p:txEl>
                                          </p:spTgt>
                                        </p:tgtEl>
                                        <p:attrNameLst>
                                          <p:attrName>style.visibility</p:attrName>
                                        </p:attrNameLst>
                                      </p:cBhvr>
                                      <p:to>
                                        <p:strVal val="visible"/>
                                      </p:to>
                                    </p:set>
                                    <p:animEffect transition="in" filter="fade">
                                      <p:cBhvr>
                                        <p:cTn id="37" dur="500"/>
                                        <p:tgtEl>
                                          <p:spTgt spid="18">
                                            <p:txEl>
                                              <p:pRg st="3" end="3"/>
                                            </p:txEl>
                                          </p:spTgt>
                                        </p:tgtEl>
                                      </p:cBhvr>
                                    </p:animEffect>
                                  </p:childTnLst>
                                  <p:subTnLst>
                                    <p:animClr clrSpc="rgb" dir="cw">
                                      <p:cBhvr override="childStyle">
                                        <p:cTn dur="1" fill="hold" display="0" masterRel="nextClick" afterEffect="1"/>
                                        <p:tgtEl>
                                          <p:spTgt spid="18">
                                            <p:txEl>
                                              <p:pRg st="3" end="3"/>
                                            </p:txEl>
                                          </p:spTgt>
                                        </p:tgtEl>
                                        <p:attrNameLst>
                                          <p:attrName>ppt_c</p:attrName>
                                        </p:attrNameLst>
                                      </p:cBhvr>
                                      <p:to>
                                        <a:srgbClr val="999999"/>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xEl>
                                              <p:pRg st="4" end="4"/>
                                            </p:txEl>
                                          </p:spTgt>
                                        </p:tgtEl>
                                        <p:attrNameLst>
                                          <p:attrName>style.visibility</p:attrName>
                                        </p:attrNameLst>
                                      </p:cBhvr>
                                      <p:to>
                                        <p:strVal val="visible"/>
                                      </p:to>
                                    </p:set>
                                    <p:animEffect transition="in" filter="fade">
                                      <p:cBhvr>
                                        <p:cTn id="42" dur="500"/>
                                        <p:tgtEl>
                                          <p:spTgt spid="18">
                                            <p:txEl>
                                              <p:pRg st="4" end="4"/>
                                            </p:txEl>
                                          </p:spTgt>
                                        </p:tgtEl>
                                      </p:cBhvr>
                                    </p:animEffect>
                                  </p:childTnLst>
                                  <p:subTnLst>
                                    <p:animClr clrSpc="rgb" dir="cw">
                                      <p:cBhvr override="childStyle">
                                        <p:cTn dur="1" fill="hold" display="0" masterRel="nextClick" afterEffect="1"/>
                                        <p:tgtEl>
                                          <p:spTgt spid="18">
                                            <p:txEl>
                                              <p:pRg st="4" end="4"/>
                                            </p:txEl>
                                          </p:spTgt>
                                        </p:tgtEl>
                                        <p:attrNameLst>
                                          <p:attrName>ppt_c</p:attrName>
                                        </p:attrNameLst>
                                      </p:cBhvr>
                                      <p:to>
                                        <a:srgbClr val="999999"/>
                                      </p:to>
                                    </p:animClr>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xEl>
                                              <p:pRg st="5" end="5"/>
                                            </p:txEl>
                                          </p:spTgt>
                                        </p:tgtEl>
                                        <p:attrNameLst>
                                          <p:attrName>style.visibility</p:attrName>
                                        </p:attrNameLst>
                                      </p:cBhvr>
                                      <p:to>
                                        <p:strVal val="visible"/>
                                      </p:to>
                                    </p:set>
                                    <p:animEffect transition="in" filter="fade">
                                      <p:cBhvr>
                                        <p:cTn id="47" dur="500"/>
                                        <p:tgtEl>
                                          <p:spTgt spid="18">
                                            <p:txEl>
                                              <p:pRg st="5" end="5"/>
                                            </p:txEl>
                                          </p:spTgt>
                                        </p:tgtEl>
                                      </p:cBhvr>
                                    </p:animEffect>
                                  </p:childTnLst>
                                  <p:subTnLst>
                                    <p:animClr clrSpc="rgb" dir="cw">
                                      <p:cBhvr override="childStyle">
                                        <p:cTn dur="1" fill="hold" display="0" masterRel="nextClick" afterEffect="1"/>
                                        <p:tgtEl>
                                          <p:spTgt spid="18">
                                            <p:txEl>
                                              <p:pRg st="5" end="5"/>
                                            </p:txEl>
                                          </p:spTgt>
                                        </p:tgtEl>
                                        <p:attrNameLst>
                                          <p:attrName>ppt_c</p:attrName>
                                        </p:attrNameLst>
                                      </p:cBhvr>
                                      <p:to>
                                        <a:srgbClr val="999999"/>
                                      </p:to>
                                    </p:animClr>
                                  </p:sub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0"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2" name="Straight Connector 201"/>
          <p:cNvCxnSpPr>
            <a:stCxn id="530" idx="0"/>
          </p:cNvCxnSpPr>
          <p:nvPr/>
        </p:nvCxnSpPr>
        <p:spPr>
          <a:xfrm flipH="1">
            <a:off x="6310883" y="3271355"/>
            <a:ext cx="536008" cy="741923"/>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6788424" y="3011403"/>
            <a:ext cx="230685" cy="328487"/>
          </a:xfrm>
          <a:prstGeom prst="line">
            <a:avLst/>
          </a:prstGeom>
          <a:ln w="12700" cap="rnd">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10" name="Freeform 391"/>
          <p:cNvSpPr>
            <a:spLocks noChangeArrowheads="1"/>
          </p:cNvSpPr>
          <p:nvPr/>
        </p:nvSpPr>
        <p:spPr bwMode="auto">
          <a:xfrm>
            <a:off x="6958576" y="2924163"/>
            <a:ext cx="144859" cy="144859"/>
          </a:xfrm>
          <a:custGeom>
            <a:avLst/>
            <a:gdLst>
              <a:gd name="T0" fmla="*/ 189 w 320"/>
              <a:gd name="T1" fmla="*/ 28 h 320"/>
              <a:gd name="T2" fmla="*/ 189 w 320"/>
              <a:gd name="T3" fmla="*/ 28 h 320"/>
              <a:gd name="T4" fmla="*/ 231 w 320"/>
              <a:gd name="T5" fmla="*/ 45 h 320"/>
              <a:gd name="T6" fmla="*/ 231 w 320"/>
              <a:gd name="T7" fmla="*/ 45 h 320"/>
              <a:gd name="T8" fmla="*/ 274 w 320"/>
              <a:gd name="T9" fmla="*/ 88 h 320"/>
              <a:gd name="T10" fmla="*/ 274 w 320"/>
              <a:gd name="T11" fmla="*/ 88 h 320"/>
              <a:gd name="T12" fmla="*/ 291 w 320"/>
              <a:gd name="T13" fmla="*/ 130 h 320"/>
              <a:gd name="T14" fmla="*/ 291 w 320"/>
              <a:gd name="T15" fmla="*/ 130 h 320"/>
              <a:gd name="T16" fmla="*/ 291 w 320"/>
              <a:gd name="T17" fmla="*/ 189 h 320"/>
              <a:gd name="T18" fmla="*/ 291 w 320"/>
              <a:gd name="T19" fmla="*/ 189 h 320"/>
              <a:gd name="T20" fmla="*/ 274 w 320"/>
              <a:gd name="T21" fmla="*/ 232 h 320"/>
              <a:gd name="T22" fmla="*/ 274 w 320"/>
              <a:gd name="T23" fmla="*/ 232 h 320"/>
              <a:gd name="T24" fmla="*/ 231 w 320"/>
              <a:gd name="T25" fmla="*/ 274 h 320"/>
              <a:gd name="T26" fmla="*/ 231 w 320"/>
              <a:gd name="T27" fmla="*/ 274 h 320"/>
              <a:gd name="T28" fmla="*/ 189 w 320"/>
              <a:gd name="T29" fmla="*/ 291 h 320"/>
              <a:gd name="T30" fmla="*/ 189 w 320"/>
              <a:gd name="T31" fmla="*/ 291 h 320"/>
              <a:gd name="T32" fmla="*/ 130 w 320"/>
              <a:gd name="T33" fmla="*/ 291 h 320"/>
              <a:gd name="T34" fmla="*/ 130 w 320"/>
              <a:gd name="T35" fmla="*/ 291 h 320"/>
              <a:gd name="T36" fmla="*/ 87 w 320"/>
              <a:gd name="T37" fmla="*/ 274 h 320"/>
              <a:gd name="T38" fmla="*/ 87 w 320"/>
              <a:gd name="T39" fmla="*/ 274 h 320"/>
              <a:gd name="T40" fmla="*/ 45 w 320"/>
              <a:gd name="T41" fmla="*/ 232 h 320"/>
              <a:gd name="T42" fmla="*/ 45 w 320"/>
              <a:gd name="T43" fmla="*/ 232 h 320"/>
              <a:gd name="T44" fmla="*/ 28 w 320"/>
              <a:gd name="T45" fmla="*/ 189 h 320"/>
              <a:gd name="T46" fmla="*/ 28 w 320"/>
              <a:gd name="T47" fmla="*/ 189 h 320"/>
              <a:gd name="T48" fmla="*/ 28 w 320"/>
              <a:gd name="T49" fmla="*/ 130 h 320"/>
              <a:gd name="T50" fmla="*/ 28 w 320"/>
              <a:gd name="T51" fmla="*/ 130 h 320"/>
              <a:gd name="T52" fmla="*/ 45 w 320"/>
              <a:gd name="T53" fmla="*/ 88 h 320"/>
              <a:gd name="T54" fmla="*/ 45 w 320"/>
              <a:gd name="T55" fmla="*/ 88 h 320"/>
              <a:gd name="T56" fmla="*/ 87 w 320"/>
              <a:gd name="T57" fmla="*/ 45 h 320"/>
              <a:gd name="T58" fmla="*/ 87 w 320"/>
              <a:gd name="T59" fmla="*/ 45 h 320"/>
              <a:gd name="T60" fmla="*/ 130 w 320"/>
              <a:gd name="T61" fmla="*/ 28 h 320"/>
              <a:gd name="T62" fmla="*/ 130 w 320"/>
              <a:gd name="T63" fmla="*/ 28 h 320"/>
              <a:gd name="T64" fmla="*/ 189 w 320"/>
              <a:gd name="T65" fmla="*/ 2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0" h="320">
                <a:moveTo>
                  <a:pt x="189" y="28"/>
                </a:moveTo>
                <a:lnTo>
                  <a:pt x="189" y="28"/>
                </a:lnTo>
                <a:cubicBezTo>
                  <a:pt x="195" y="45"/>
                  <a:pt x="214" y="54"/>
                  <a:pt x="231" y="45"/>
                </a:cubicBezTo>
                <a:lnTo>
                  <a:pt x="231" y="45"/>
                </a:lnTo>
                <a:cubicBezTo>
                  <a:pt x="257" y="34"/>
                  <a:pt x="285" y="59"/>
                  <a:pt x="274" y="88"/>
                </a:cubicBezTo>
                <a:lnTo>
                  <a:pt x="274" y="88"/>
                </a:lnTo>
                <a:cubicBezTo>
                  <a:pt x="265" y="105"/>
                  <a:pt x="274" y="124"/>
                  <a:pt x="291" y="130"/>
                </a:cubicBezTo>
                <a:lnTo>
                  <a:pt x="291" y="130"/>
                </a:lnTo>
                <a:cubicBezTo>
                  <a:pt x="319" y="138"/>
                  <a:pt x="319" y="178"/>
                  <a:pt x="291" y="189"/>
                </a:cubicBezTo>
                <a:lnTo>
                  <a:pt x="291" y="189"/>
                </a:lnTo>
                <a:cubicBezTo>
                  <a:pt x="274" y="195"/>
                  <a:pt x="265" y="215"/>
                  <a:pt x="274" y="232"/>
                </a:cubicBezTo>
                <a:lnTo>
                  <a:pt x="274" y="232"/>
                </a:lnTo>
                <a:cubicBezTo>
                  <a:pt x="285" y="257"/>
                  <a:pt x="259" y="285"/>
                  <a:pt x="231" y="274"/>
                </a:cubicBezTo>
                <a:lnTo>
                  <a:pt x="231" y="274"/>
                </a:lnTo>
                <a:cubicBezTo>
                  <a:pt x="214" y="265"/>
                  <a:pt x="195" y="274"/>
                  <a:pt x="189" y="291"/>
                </a:cubicBezTo>
                <a:lnTo>
                  <a:pt x="189" y="291"/>
                </a:lnTo>
                <a:cubicBezTo>
                  <a:pt x="180" y="319"/>
                  <a:pt x="141" y="319"/>
                  <a:pt x="130" y="291"/>
                </a:cubicBezTo>
                <a:lnTo>
                  <a:pt x="130" y="291"/>
                </a:lnTo>
                <a:cubicBezTo>
                  <a:pt x="124" y="274"/>
                  <a:pt x="104" y="265"/>
                  <a:pt x="87" y="274"/>
                </a:cubicBezTo>
                <a:lnTo>
                  <a:pt x="87" y="274"/>
                </a:lnTo>
                <a:cubicBezTo>
                  <a:pt x="62" y="285"/>
                  <a:pt x="34" y="260"/>
                  <a:pt x="45" y="232"/>
                </a:cubicBezTo>
                <a:lnTo>
                  <a:pt x="45" y="232"/>
                </a:lnTo>
                <a:cubicBezTo>
                  <a:pt x="53" y="215"/>
                  <a:pt x="45" y="195"/>
                  <a:pt x="28" y="189"/>
                </a:cubicBezTo>
                <a:lnTo>
                  <a:pt x="28" y="189"/>
                </a:lnTo>
                <a:cubicBezTo>
                  <a:pt x="0" y="181"/>
                  <a:pt x="0" y="141"/>
                  <a:pt x="28" y="130"/>
                </a:cubicBezTo>
                <a:lnTo>
                  <a:pt x="28" y="130"/>
                </a:lnTo>
                <a:cubicBezTo>
                  <a:pt x="45" y="124"/>
                  <a:pt x="53" y="105"/>
                  <a:pt x="45" y="88"/>
                </a:cubicBezTo>
                <a:lnTo>
                  <a:pt x="45" y="88"/>
                </a:lnTo>
                <a:cubicBezTo>
                  <a:pt x="34" y="62"/>
                  <a:pt x="59" y="34"/>
                  <a:pt x="87" y="45"/>
                </a:cubicBezTo>
                <a:lnTo>
                  <a:pt x="87" y="45"/>
                </a:lnTo>
                <a:cubicBezTo>
                  <a:pt x="104" y="54"/>
                  <a:pt x="124" y="45"/>
                  <a:pt x="130" y="28"/>
                </a:cubicBezTo>
                <a:lnTo>
                  <a:pt x="130" y="28"/>
                </a:lnTo>
                <a:cubicBezTo>
                  <a:pt x="141" y="0"/>
                  <a:pt x="180" y="0"/>
                  <a:pt x="189" y="28"/>
                </a:cubicBezTo>
              </a:path>
            </a:pathLst>
          </a:custGeom>
          <a:solidFill>
            <a:schemeClr val="bg1">
              <a:lumMod val="75000"/>
            </a:schemeClr>
          </a:solidFill>
          <a:ln>
            <a:noFill/>
          </a:ln>
          <a:effectLst/>
        </p:spPr>
        <p:txBody>
          <a:bodyPr wrap="none" anchor="ctr"/>
          <a:lstStyle/>
          <a:p>
            <a:endParaRPr lang="en-US">
              <a:solidFill>
                <a:srgbClr val="333333"/>
              </a:solidFill>
              <a:latin typeface="Arial"/>
              <a:ea typeface="ＭＳ Ｐゴシック"/>
            </a:endParaRPr>
          </a:p>
        </p:txBody>
      </p:sp>
      <p:sp>
        <p:nvSpPr>
          <p:cNvPr id="250" name="Line 104"/>
          <p:cNvSpPr>
            <a:spLocks noChangeShapeType="1"/>
          </p:cNvSpPr>
          <p:nvPr/>
        </p:nvSpPr>
        <p:spPr bwMode="auto">
          <a:xfrm>
            <a:off x="0" y="4383940"/>
            <a:ext cx="9144000" cy="1984"/>
          </a:xfrm>
          <a:prstGeom prst="line">
            <a:avLst/>
          </a:prstGeom>
          <a:noFill/>
          <a:ln w="25400" cap="flat">
            <a:solidFill>
              <a:schemeClr val="bg1">
                <a:lumMod val="75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cxnSp>
        <p:nvCxnSpPr>
          <p:cNvPr id="275" name="Straight Connector 274"/>
          <p:cNvCxnSpPr/>
          <p:nvPr/>
        </p:nvCxnSpPr>
        <p:spPr>
          <a:xfrm flipH="1">
            <a:off x="4621843" y="2839063"/>
            <a:ext cx="124182" cy="256842"/>
          </a:xfrm>
          <a:prstGeom prst="line">
            <a:avLst/>
          </a:prstGeom>
          <a:ln w="12700" cap="rnd">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5067250" y="2861696"/>
            <a:ext cx="55910" cy="320534"/>
          </a:xfrm>
          <a:prstGeom prst="line">
            <a:avLst/>
          </a:prstGeom>
          <a:ln w="12700" cap="rnd">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4978215" y="3033246"/>
            <a:ext cx="41315" cy="164742"/>
          </a:xfrm>
          <a:prstGeom prst="line">
            <a:avLst/>
          </a:prstGeom>
          <a:ln w="12700" cap="rnd">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5577767" y="3129269"/>
            <a:ext cx="62824" cy="102398"/>
          </a:xfrm>
          <a:prstGeom prst="line">
            <a:avLst/>
          </a:prstGeom>
          <a:ln w="12700" cap="rnd">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669248" y="3074575"/>
            <a:ext cx="186669" cy="295965"/>
          </a:xfrm>
          <a:prstGeom prst="line">
            <a:avLst/>
          </a:prstGeom>
          <a:ln w="12700" cap="rnd">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7784172" y="2703343"/>
            <a:ext cx="151753" cy="386133"/>
          </a:xfrm>
          <a:prstGeom prst="line">
            <a:avLst/>
          </a:prstGeom>
          <a:ln w="12700" cap="rnd">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7588346" y="2859074"/>
            <a:ext cx="434728" cy="284946"/>
          </a:xfrm>
          <a:prstGeom prst="line">
            <a:avLst/>
          </a:prstGeom>
          <a:ln w="12700" cap="rnd">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46" name="Freeform 361"/>
          <p:cNvSpPr>
            <a:spLocks noChangeArrowheads="1"/>
          </p:cNvSpPr>
          <p:nvPr/>
        </p:nvSpPr>
        <p:spPr bwMode="auto">
          <a:xfrm>
            <a:off x="5055835" y="2774607"/>
            <a:ext cx="140890" cy="140891"/>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chemeClr val="bg1">
              <a:lumMod val="75000"/>
            </a:schemeClr>
          </a:solidFill>
          <a:ln>
            <a:noFill/>
          </a:ln>
          <a:effectLst/>
        </p:spPr>
        <p:txBody>
          <a:bodyPr wrap="none" anchor="ctr"/>
          <a:lstStyle/>
          <a:p>
            <a:endParaRPr lang="en-US">
              <a:solidFill>
                <a:srgbClr val="333333"/>
              </a:solidFill>
              <a:latin typeface="Arial"/>
              <a:ea typeface="ＭＳ Ｐゴシック"/>
            </a:endParaRPr>
          </a:p>
        </p:txBody>
      </p:sp>
      <p:sp>
        <p:nvSpPr>
          <p:cNvPr id="347" name="Freeform 362"/>
          <p:cNvSpPr>
            <a:spLocks noChangeArrowheads="1"/>
          </p:cNvSpPr>
          <p:nvPr/>
        </p:nvSpPr>
        <p:spPr bwMode="auto">
          <a:xfrm>
            <a:off x="4875029" y="2879952"/>
            <a:ext cx="140891" cy="140891"/>
          </a:xfrm>
          <a:custGeom>
            <a:avLst/>
            <a:gdLst>
              <a:gd name="T0" fmla="*/ 183 w 311"/>
              <a:gd name="T1" fmla="*/ 29 h 312"/>
              <a:gd name="T2" fmla="*/ 183 w 311"/>
              <a:gd name="T3" fmla="*/ 29 h 312"/>
              <a:gd name="T4" fmla="*/ 226 w 311"/>
              <a:gd name="T5" fmla="*/ 46 h 312"/>
              <a:gd name="T6" fmla="*/ 226 w 311"/>
              <a:gd name="T7" fmla="*/ 46 h 312"/>
              <a:gd name="T8" fmla="*/ 265 w 311"/>
              <a:gd name="T9" fmla="*/ 85 h 312"/>
              <a:gd name="T10" fmla="*/ 265 w 311"/>
              <a:gd name="T11" fmla="*/ 85 h 312"/>
              <a:gd name="T12" fmla="*/ 282 w 311"/>
              <a:gd name="T13" fmla="*/ 127 h 312"/>
              <a:gd name="T14" fmla="*/ 282 w 311"/>
              <a:gd name="T15" fmla="*/ 127 h 312"/>
              <a:gd name="T16" fmla="*/ 282 w 311"/>
              <a:gd name="T17" fmla="*/ 184 h 312"/>
              <a:gd name="T18" fmla="*/ 282 w 311"/>
              <a:gd name="T19" fmla="*/ 184 h 312"/>
              <a:gd name="T20" fmla="*/ 265 w 311"/>
              <a:gd name="T21" fmla="*/ 226 h 312"/>
              <a:gd name="T22" fmla="*/ 265 w 311"/>
              <a:gd name="T23" fmla="*/ 226 h 312"/>
              <a:gd name="T24" fmla="*/ 226 w 311"/>
              <a:gd name="T25" fmla="*/ 266 h 312"/>
              <a:gd name="T26" fmla="*/ 226 w 311"/>
              <a:gd name="T27" fmla="*/ 266 h 312"/>
              <a:gd name="T28" fmla="*/ 183 w 311"/>
              <a:gd name="T29" fmla="*/ 283 h 312"/>
              <a:gd name="T30" fmla="*/ 183 w 311"/>
              <a:gd name="T31" fmla="*/ 283 h 312"/>
              <a:gd name="T32" fmla="*/ 127 w 311"/>
              <a:gd name="T33" fmla="*/ 283 h 312"/>
              <a:gd name="T34" fmla="*/ 127 w 311"/>
              <a:gd name="T35" fmla="*/ 283 h 312"/>
              <a:gd name="T36" fmla="*/ 85 w 311"/>
              <a:gd name="T37" fmla="*/ 266 h 312"/>
              <a:gd name="T38" fmla="*/ 85 w 311"/>
              <a:gd name="T39" fmla="*/ 266 h 312"/>
              <a:gd name="T40" fmla="*/ 45 w 311"/>
              <a:gd name="T41" fmla="*/ 226 h 312"/>
              <a:gd name="T42" fmla="*/ 45 w 311"/>
              <a:gd name="T43" fmla="*/ 226 h 312"/>
              <a:gd name="T44" fmla="*/ 28 w 311"/>
              <a:gd name="T45" fmla="*/ 184 h 312"/>
              <a:gd name="T46" fmla="*/ 28 w 311"/>
              <a:gd name="T47" fmla="*/ 184 h 312"/>
              <a:gd name="T48" fmla="*/ 28 w 311"/>
              <a:gd name="T49" fmla="*/ 127 h 312"/>
              <a:gd name="T50" fmla="*/ 28 w 311"/>
              <a:gd name="T51" fmla="*/ 127 h 312"/>
              <a:gd name="T52" fmla="*/ 45 w 311"/>
              <a:gd name="T53" fmla="*/ 85 h 312"/>
              <a:gd name="T54" fmla="*/ 45 w 311"/>
              <a:gd name="T55" fmla="*/ 85 h 312"/>
              <a:gd name="T56" fmla="*/ 85 w 311"/>
              <a:gd name="T57" fmla="*/ 46 h 312"/>
              <a:gd name="T58" fmla="*/ 85 w 311"/>
              <a:gd name="T59" fmla="*/ 46 h 312"/>
              <a:gd name="T60" fmla="*/ 127 w 311"/>
              <a:gd name="T61" fmla="*/ 29 h 312"/>
              <a:gd name="T62" fmla="*/ 127 w 311"/>
              <a:gd name="T63" fmla="*/ 29 h 312"/>
              <a:gd name="T64" fmla="*/ 183 w 311"/>
              <a:gd name="T65" fmla="*/ 2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1" h="312">
                <a:moveTo>
                  <a:pt x="183" y="29"/>
                </a:moveTo>
                <a:lnTo>
                  <a:pt x="183" y="29"/>
                </a:lnTo>
                <a:cubicBezTo>
                  <a:pt x="189" y="46"/>
                  <a:pt x="209" y="54"/>
                  <a:pt x="226" y="46"/>
                </a:cubicBezTo>
                <a:lnTo>
                  <a:pt x="226" y="46"/>
                </a:lnTo>
                <a:cubicBezTo>
                  <a:pt x="251" y="34"/>
                  <a:pt x="279" y="60"/>
                  <a:pt x="265" y="85"/>
                </a:cubicBezTo>
                <a:lnTo>
                  <a:pt x="265" y="85"/>
                </a:lnTo>
                <a:cubicBezTo>
                  <a:pt x="257" y="102"/>
                  <a:pt x="265" y="122"/>
                  <a:pt x="282" y="127"/>
                </a:cubicBezTo>
                <a:lnTo>
                  <a:pt x="282" y="127"/>
                </a:lnTo>
                <a:cubicBezTo>
                  <a:pt x="310" y="136"/>
                  <a:pt x="310" y="175"/>
                  <a:pt x="282" y="184"/>
                </a:cubicBezTo>
                <a:lnTo>
                  <a:pt x="282" y="184"/>
                </a:lnTo>
                <a:cubicBezTo>
                  <a:pt x="265" y="189"/>
                  <a:pt x="257" y="209"/>
                  <a:pt x="265" y="226"/>
                </a:cubicBezTo>
                <a:lnTo>
                  <a:pt x="265" y="226"/>
                </a:lnTo>
                <a:cubicBezTo>
                  <a:pt x="277" y="252"/>
                  <a:pt x="251" y="280"/>
                  <a:pt x="226" y="266"/>
                </a:cubicBezTo>
                <a:lnTo>
                  <a:pt x="226" y="266"/>
                </a:lnTo>
                <a:cubicBezTo>
                  <a:pt x="209" y="257"/>
                  <a:pt x="189" y="266"/>
                  <a:pt x="183" y="283"/>
                </a:cubicBezTo>
                <a:lnTo>
                  <a:pt x="183" y="283"/>
                </a:lnTo>
                <a:cubicBezTo>
                  <a:pt x="175" y="311"/>
                  <a:pt x="135" y="311"/>
                  <a:pt x="127" y="283"/>
                </a:cubicBezTo>
                <a:lnTo>
                  <a:pt x="127" y="283"/>
                </a:lnTo>
                <a:cubicBezTo>
                  <a:pt x="121" y="266"/>
                  <a:pt x="102" y="257"/>
                  <a:pt x="85" y="266"/>
                </a:cubicBezTo>
                <a:lnTo>
                  <a:pt x="85" y="266"/>
                </a:lnTo>
                <a:cubicBezTo>
                  <a:pt x="59" y="277"/>
                  <a:pt x="31" y="252"/>
                  <a:pt x="45" y="226"/>
                </a:cubicBezTo>
                <a:lnTo>
                  <a:pt x="45" y="226"/>
                </a:lnTo>
                <a:cubicBezTo>
                  <a:pt x="54" y="209"/>
                  <a:pt x="45" y="189"/>
                  <a:pt x="28" y="184"/>
                </a:cubicBezTo>
                <a:lnTo>
                  <a:pt x="28" y="184"/>
                </a:lnTo>
                <a:cubicBezTo>
                  <a:pt x="0" y="175"/>
                  <a:pt x="0" y="136"/>
                  <a:pt x="28" y="127"/>
                </a:cubicBezTo>
                <a:lnTo>
                  <a:pt x="28" y="127"/>
                </a:lnTo>
                <a:cubicBezTo>
                  <a:pt x="45" y="122"/>
                  <a:pt x="54" y="102"/>
                  <a:pt x="45" y="85"/>
                </a:cubicBezTo>
                <a:lnTo>
                  <a:pt x="45" y="85"/>
                </a:lnTo>
                <a:cubicBezTo>
                  <a:pt x="34" y="60"/>
                  <a:pt x="59" y="31"/>
                  <a:pt x="85" y="46"/>
                </a:cubicBezTo>
                <a:lnTo>
                  <a:pt x="85" y="46"/>
                </a:lnTo>
                <a:cubicBezTo>
                  <a:pt x="102" y="54"/>
                  <a:pt x="121" y="46"/>
                  <a:pt x="127" y="29"/>
                </a:cubicBezTo>
                <a:lnTo>
                  <a:pt x="127" y="29"/>
                </a:lnTo>
                <a:cubicBezTo>
                  <a:pt x="135" y="0"/>
                  <a:pt x="172" y="0"/>
                  <a:pt x="183" y="29"/>
                </a:cubicBezTo>
              </a:path>
            </a:pathLst>
          </a:custGeom>
          <a:solidFill>
            <a:schemeClr val="bg1">
              <a:lumMod val="75000"/>
            </a:schemeClr>
          </a:solidFill>
          <a:ln>
            <a:noFill/>
          </a:ln>
          <a:effectLst/>
        </p:spPr>
        <p:txBody>
          <a:bodyPr wrap="none" anchor="ctr"/>
          <a:lstStyle/>
          <a:p>
            <a:endParaRPr lang="en-US">
              <a:solidFill>
                <a:srgbClr val="333333"/>
              </a:solidFill>
              <a:latin typeface="Arial"/>
              <a:ea typeface="ＭＳ Ｐゴシック"/>
            </a:endParaRPr>
          </a:p>
        </p:txBody>
      </p:sp>
      <p:sp>
        <p:nvSpPr>
          <p:cNvPr id="348" name="Freeform 363"/>
          <p:cNvSpPr>
            <a:spLocks noChangeArrowheads="1"/>
          </p:cNvSpPr>
          <p:nvPr/>
        </p:nvSpPr>
        <p:spPr bwMode="auto">
          <a:xfrm>
            <a:off x="4728423" y="2675576"/>
            <a:ext cx="140890" cy="138906"/>
          </a:xfrm>
          <a:custGeom>
            <a:avLst/>
            <a:gdLst>
              <a:gd name="T0" fmla="*/ 184 w 312"/>
              <a:gd name="T1" fmla="*/ 25 h 309"/>
              <a:gd name="T2" fmla="*/ 184 w 312"/>
              <a:gd name="T3" fmla="*/ 25 h 309"/>
              <a:gd name="T4" fmla="*/ 226 w 312"/>
              <a:gd name="T5" fmla="*/ 42 h 309"/>
              <a:gd name="T6" fmla="*/ 226 w 312"/>
              <a:gd name="T7" fmla="*/ 42 h 309"/>
              <a:gd name="T8" fmla="*/ 266 w 312"/>
              <a:gd name="T9" fmla="*/ 82 h 309"/>
              <a:gd name="T10" fmla="*/ 266 w 312"/>
              <a:gd name="T11" fmla="*/ 82 h 309"/>
              <a:gd name="T12" fmla="*/ 283 w 312"/>
              <a:gd name="T13" fmla="*/ 124 h 309"/>
              <a:gd name="T14" fmla="*/ 283 w 312"/>
              <a:gd name="T15" fmla="*/ 124 h 309"/>
              <a:gd name="T16" fmla="*/ 283 w 312"/>
              <a:gd name="T17" fmla="*/ 181 h 309"/>
              <a:gd name="T18" fmla="*/ 283 w 312"/>
              <a:gd name="T19" fmla="*/ 181 h 309"/>
              <a:gd name="T20" fmla="*/ 266 w 312"/>
              <a:gd name="T21" fmla="*/ 223 h 309"/>
              <a:gd name="T22" fmla="*/ 266 w 312"/>
              <a:gd name="T23" fmla="*/ 223 h 309"/>
              <a:gd name="T24" fmla="*/ 226 w 312"/>
              <a:gd name="T25" fmla="*/ 262 h 309"/>
              <a:gd name="T26" fmla="*/ 226 w 312"/>
              <a:gd name="T27" fmla="*/ 262 h 309"/>
              <a:gd name="T28" fmla="*/ 184 w 312"/>
              <a:gd name="T29" fmla="*/ 279 h 309"/>
              <a:gd name="T30" fmla="*/ 184 w 312"/>
              <a:gd name="T31" fmla="*/ 279 h 309"/>
              <a:gd name="T32" fmla="*/ 127 w 312"/>
              <a:gd name="T33" fmla="*/ 279 h 309"/>
              <a:gd name="T34" fmla="*/ 127 w 312"/>
              <a:gd name="T35" fmla="*/ 279 h 309"/>
              <a:gd name="T36" fmla="*/ 85 w 312"/>
              <a:gd name="T37" fmla="*/ 262 h 309"/>
              <a:gd name="T38" fmla="*/ 85 w 312"/>
              <a:gd name="T39" fmla="*/ 262 h 309"/>
              <a:gd name="T40" fmla="*/ 45 w 312"/>
              <a:gd name="T41" fmla="*/ 223 h 309"/>
              <a:gd name="T42" fmla="*/ 45 w 312"/>
              <a:gd name="T43" fmla="*/ 223 h 309"/>
              <a:gd name="T44" fmla="*/ 29 w 312"/>
              <a:gd name="T45" fmla="*/ 181 h 309"/>
              <a:gd name="T46" fmla="*/ 29 w 312"/>
              <a:gd name="T47" fmla="*/ 181 h 309"/>
              <a:gd name="T48" fmla="*/ 29 w 312"/>
              <a:gd name="T49" fmla="*/ 124 h 309"/>
              <a:gd name="T50" fmla="*/ 29 w 312"/>
              <a:gd name="T51" fmla="*/ 124 h 309"/>
              <a:gd name="T52" fmla="*/ 45 w 312"/>
              <a:gd name="T53" fmla="*/ 82 h 309"/>
              <a:gd name="T54" fmla="*/ 45 w 312"/>
              <a:gd name="T55" fmla="*/ 82 h 309"/>
              <a:gd name="T56" fmla="*/ 85 w 312"/>
              <a:gd name="T57" fmla="*/ 42 h 309"/>
              <a:gd name="T58" fmla="*/ 85 w 312"/>
              <a:gd name="T59" fmla="*/ 42 h 309"/>
              <a:gd name="T60" fmla="*/ 127 w 312"/>
              <a:gd name="T61" fmla="*/ 25 h 309"/>
              <a:gd name="T62" fmla="*/ 127 w 312"/>
              <a:gd name="T63" fmla="*/ 25 h 309"/>
              <a:gd name="T64" fmla="*/ 184 w 312"/>
              <a:gd name="T65" fmla="*/ 2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09">
                <a:moveTo>
                  <a:pt x="184" y="25"/>
                </a:moveTo>
                <a:lnTo>
                  <a:pt x="184" y="25"/>
                </a:lnTo>
                <a:cubicBezTo>
                  <a:pt x="189" y="42"/>
                  <a:pt x="209" y="51"/>
                  <a:pt x="226" y="42"/>
                </a:cubicBezTo>
                <a:lnTo>
                  <a:pt x="226" y="42"/>
                </a:lnTo>
                <a:cubicBezTo>
                  <a:pt x="251" y="31"/>
                  <a:pt x="280" y="56"/>
                  <a:pt x="266" y="82"/>
                </a:cubicBezTo>
                <a:lnTo>
                  <a:pt x="266" y="82"/>
                </a:lnTo>
                <a:cubicBezTo>
                  <a:pt x="257" y="99"/>
                  <a:pt x="266" y="119"/>
                  <a:pt x="283" y="124"/>
                </a:cubicBezTo>
                <a:lnTo>
                  <a:pt x="283" y="124"/>
                </a:lnTo>
                <a:cubicBezTo>
                  <a:pt x="311" y="133"/>
                  <a:pt x="311" y="172"/>
                  <a:pt x="283" y="181"/>
                </a:cubicBezTo>
                <a:lnTo>
                  <a:pt x="283" y="181"/>
                </a:lnTo>
                <a:cubicBezTo>
                  <a:pt x="266" y="186"/>
                  <a:pt x="257" y="206"/>
                  <a:pt x="266" y="223"/>
                </a:cubicBezTo>
                <a:lnTo>
                  <a:pt x="266" y="223"/>
                </a:lnTo>
                <a:cubicBezTo>
                  <a:pt x="277" y="248"/>
                  <a:pt x="251" y="277"/>
                  <a:pt x="226" y="262"/>
                </a:cubicBezTo>
                <a:lnTo>
                  <a:pt x="226" y="262"/>
                </a:lnTo>
                <a:cubicBezTo>
                  <a:pt x="209" y="254"/>
                  <a:pt x="189" y="262"/>
                  <a:pt x="184" y="279"/>
                </a:cubicBezTo>
                <a:lnTo>
                  <a:pt x="184" y="279"/>
                </a:lnTo>
                <a:cubicBezTo>
                  <a:pt x="175" y="308"/>
                  <a:pt x="136" y="308"/>
                  <a:pt x="127" y="279"/>
                </a:cubicBezTo>
                <a:lnTo>
                  <a:pt x="127" y="279"/>
                </a:lnTo>
                <a:cubicBezTo>
                  <a:pt x="122" y="262"/>
                  <a:pt x="102" y="254"/>
                  <a:pt x="85" y="262"/>
                </a:cubicBezTo>
                <a:lnTo>
                  <a:pt x="85" y="262"/>
                </a:lnTo>
                <a:cubicBezTo>
                  <a:pt x="60" y="274"/>
                  <a:pt x="31" y="248"/>
                  <a:pt x="45" y="223"/>
                </a:cubicBezTo>
                <a:lnTo>
                  <a:pt x="45" y="223"/>
                </a:lnTo>
                <a:cubicBezTo>
                  <a:pt x="54" y="206"/>
                  <a:pt x="45" y="186"/>
                  <a:pt x="29" y="181"/>
                </a:cubicBezTo>
                <a:lnTo>
                  <a:pt x="29" y="181"/>
                </a:lnTo>
                <a:cubicBezTo>
                  <a:pt x="0" y="172"/>
                  <a:pt x="0" y="133"/>
                  <a:pt x="29" y="124"/>
                </a:cubicBezTo>
                <a:lnTo>
                  <a:pt x="29" y="124"/>
                </a:lnTo>
                <a:cubicBezTo>
                  <a:pt x="45" y="119"/>
                  <a:pt x="54" y="99"/>
                  <a:pt x="45" y="82"/>
                </a:cubicBezTo>
                <a:lnTo>
                  <a:pt x="45" y="82"/>
                </a:lnTo>
                <a:cubicBezTo>
                  <a:pt x="34" y="56"/>
                  <a:pt x="60" y="28"/>
                  <a:pt x="85" y="42"/>
                </a:cubicBezTo>
                <a:lnTo>
                  <a:pt x="85" y="42"/>
                </a:lnTo>
                <a:cubicBezTo>
                  <a:pt x="102" y="51"/>
                  <a:pt x="122" y="42"/>
                  <a:pt x="127" y="25"/>
                </a:cubicBezTo>
                <a:lnTo>
                  <a:pt x="127" y="25"/>
                </a:lnTo>
                <a:cubicBezTo>
                  <a:pt x="136" y="0"/>
                  <a:pt x="175" y="0"/>
                  <a:pt x="184" y="25"/>
                </a:cubicBezTo>
              </a:path>
            </a:pathLst>
          </a:custGeom>
          <a:solidFill>
            <a:schemeClr val="bg1">
              <a:lumMod val="75000"/>
            </a:schemeClr>
          </a:solidFill>
          <a:ln>
            <a:noFill/>
          </a:ln>
          <a:effectLst/>
        </p:spPr>
        <p:txBody>
          <a:bodyPr wrap="none" anchor="ctr"/>
          <a:lstStyle/>
          <a:p>
            <a:endParaRPr lang="en-US">
              <a:solidFill>
                <a:srgbClr val="333333"/>
              </a:solidFill>
              <a:latin typeface="Arial"/>
              <a:ea typeface="ＭＳ Ｐゴシック"/>
            </a:endParaRPr>
          </a:p>
        </p:txBody>
      </p:sp>
      <p:sp>
        <p:nvSpPr>
          <p:cNvPr id="349" name="Freeform 364"/>
          <p:cNvSpPr>
            <a:spLocks noChangeArrowheads="1"/>
          </p:cNvSpPr>
          <p:nvPr/>
        </p:nvSpPr>
        <p:spPr bwMode="auto">
          <a:xfrm>
            <a:off x="7441836" y="2736053"/>
            <a:ext cx="140890" cy="140890"/>
          </a:xfrm>
          <a:custGeom>
            <a:avLst/>
            <a:gdLst>
              <a:gd name="T0" fmla="*/ 183 w 311"/>
              <a:gd name="T1" fmla="*/ 28 h 311"/>
              <a:gd name="T2" fmla="*/ 183 w 311"/>
              <a:gd name="T3" fmla="*/ 28 h 311"/>
              <a:gd name="T4" fmla="*/ 226 w 311"/>
              <a:gd name="T5" fmla="*/ 45 h 311"/>
              <a:gd name="T6" fmla="*/ 226 w 311"/>
              <a:gd name="T7" fmla="*/ 45 h 311"/>
              <a:gd name="T8" fmla="*/ 265 w 311"/>
              <a:gd name="T9" fmla="*/ 84 h 311"/>
              <a:gd name="T10" fmla="*/ 265 w 311"/>
              <a:gd name="T11" fmla="*/ 84 h 311"/>
              <a:gd name="T12" fmla="*/ 282 w 311"/>
              <a:gd name="T13" fmla="*/ 127 h 311"/>
              <a:gd name="T14" fmla="*/ 282 w 311"/>
              <a:gd name="T15" fmla="*/ 127 h 311"/>
              <a:gd name="T16" fmla="*/ 282 w 311"/>
              <a:gd name="T17" fmla="*/ 183 h 311"/>
              <a:gd name="T18" fmla="*/ 282 w 311"/>
              <a:gd name="T19" fmla="*/ 183 h 311"/>
              <a:gd name="T20" fmla="*/ 265 w 311"/>
              <a:gd name="T21" fmla="*/ 225 h 311"/>
              <a:gd name="T22" fmla="*/ 265 w 311"/>
              <a:gd name="T23" fmla="*/ 225 h 311"/>
              <a:gd name="T24" fmla="*/ 226 w 311"/>
              <a:gd name="T25" fmla="*/ 265 h 311"/>
              <a:gd name="T26" fmla="*/ 226 w 311"/>
              <a:gd name="T27" fmla="*/ 265 h 311"/>
              <a:gd name="T28" fmla="*/ 183 w 311"/>
              <a:gd name="T29" fmla="*/ 282 h 311"/>
              <a:gd name="T30" fmla="*/ 183 w 311"/>
              <a:gd name="T31" fmla="*/ 282 h 311"/>
              <a:gd name="T32" fmla="*/ 127 w 311"/>
              <a:gd name="T33" fmla="*/ 282 h 311"/>
              <a:gd name="T34" fmla="*/ 127 w 311"/>
              <a:gd name="T35" fmla="*/ 282 h 311"/>
              <a:gd name="T36" fmla="*/ 85 w 311"/>
              <a:gd name="T37" fmla="*/ 265 h 311"/>
              <a:gd name="T38" fmla="*/ 85 w 311"/>
              <a:gd name="T39" fmla="*/ 265 h 311"/>
              <a:gd name="T40" fmla="*/ 45 w 311"/>
              <a:gd name="T41" fmla="*/ 225 h 311"/>
              <a:gd name="T42" fmla="*/ 45 w 311"/>
              <a:gd name="T43" fmla="*/ 225 h 311"/>
              <a:gd name="T44" fmla="*/ 28 w 311"/>
              <a:gd name="T45" fmla="*/ 183 h 311"/>
              <a:gd name="T46" fmla="*/ 28 w 311"/>
              <a:gd name="T47" fmla="*/ 183 h 311"/>
              <a:gd name="T48" fmla="*/ 28 w 311"/>
              <a:gd name="T49" fmla="*/ 127 h 311"/>
              <a:gd name="T50" fmla="*/ 28 w 311"/>
              <a:gd name="T51" fmla="*/ 127 h 311"/>
              <a:gd name="T52" fmla="*/ 45 w 311"/>
              <a:gd name="T53" fmla="*/ 84 h 311"/>
              <a:gd name="T54" fmla="*/ 45 w 311"/>
              <a:gd name="T55" fmla="*/ 84 h 311"/>
              <a:gd name="T56" fmla="*/ 85 w 311"/>
              <a:gd name="T57" fmla="*/ 45 h 311"/>
              <a:gd name="T58" fmla="*/ 85 w 311"/>
              <a:gd name="T59" fmla="*/ 45 h 311"/>
              <a:gd name="T60" fmla="*/ 127 w 311"/>
              <a:gd name="T61" fmla="*/ 28 h 311"/>
              <a:gd name="T62" fmla="*/ 127 w 311"/>
              <a:gd name="T63" fmla="*/ 28 h 311"/>
              <a:gd name="T64" fmla="*/ 183 w 311"/>
              <a:gd name="T65" fmla="*/ 2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1" h="311">
                <a:moveTo>
                  <a:pt x="183" y="28"/>
                </a:moveTo>
                <a:lnTo>
                  <a:pt x="183" y="28"/>
                </a:lnTo>
                <a:cubicBezTo>
                  <a:pt x="189" y="45"/>
                  <a:pt x="209" y="53"/>
                  <a:pt x="226" y="45"/>
                </a:cubicBezTo>
                <a:lnTo>
                  <a:pt x="226" y="45"/>
                </a:lnTo>
                <a:cubicBezTo>
                  <a:pt x="251" y="33"/>
                  <a:pt x="279" y="59"/>
                  <a:pt x="265" y="84"/>
                </a:cubicBezTo>
                <a:lnTo>
                  <a:pt x="265" y="84"/>
                </a:lnTo>
                <a:cubicBezTo>
                  <a:pt x="257" y="101"/>
                  <a:pt x="265" y="121"/>
                  <a:pt x="282" y="127"/>
                </a:cubicBezTo>
                <a:lnTo>
                  <a:pt x="282" y="127"/>
                </a:lnTo>
                <a:cubicBezTo>
                  <a:pt x="310" y="135"/>
                  <a:pt x="310" y="174"/>
                  <a:pt x="282" y="183"/>
                </a:cubicBezTo>
                <a:lnTo>
                  <a:pt x="282" y="183"/>
                </a:lnTo>
                <a:cubicBezTo>
                  <a:pt x="265" y="189"/>
                  <a:pt x="257" y="208"/>
                  <a:pt x="265" y="225"/>
                </a:cubicBezTo>
                <a:lnTo>
                  <a:pt x="265" y="225"/>
                </a:lnTo>
                <a:cubicBezTo>
                  <a:pt x="277" y="251"/>
                  <a:pt x="251" y="279"/>
                  <a:pt x="226" y="265"/>
                </a:cubicBezTo>
                <a:lnTo>
                  <a:pt x="226" y="265"/>
                </a:lnTo>
                <a:cubicBezTo>
                  <a:pt x="209" y="256"/>
                  <a:pt x="189" y="265"/>
                  <a:pt x="183" y="282"/>
                </a:cubicBezTo>
                <a:lnTo>
                  <a:pt x="183" y="282"/>
                </a:lnTo>
                <a:cubicBezTo>
                  <a:pt x="175" y="310"/>
                  <a:pt x="135" y="310"/>
                  <a:pt x="127" y="282"/>
                </a:cubicBezTo>
                <a:lnTo>
                  <a:pt x="127" y="282"/>
                </a:lnTo>
                <a:cubicBezTo>
                  <a:pt x="121" y="265"/>
                  <a:pt x="102" y="256"/>
                  <a:pt x="85" y="265"/>
                </a:cubicBezTo>
                <a:lnTo>
                  <a:pt x="85" y="265"/>
                </a:lnTo>
                <a:cubicBezTo>
                  <a:pt x="59" y="276"/>
                  <a:pt x="31" y="251"/>
                  <a:pt x="45" y="225"/>
                </a:cubicBezTo>
                <a:lnTo>
                  <a:pt x="45" y="225"/>
                </a:lnTo>
                <a:cubicBezTo>
                  <a:pt x="54" y="208"/>
                  <a:pt x="45" y="189"/>
                  <a:pt x="28" y="183"/>
                </a:cubicBezTo>
                <a:lnTo>
                  <a:pt x="28" y="183"/>
                </a:lnTo>
                <a:cubicBezTo>
                  <a:pt x="0" y="174"/>
                  <a:pt x="0" y="135"/>
                  <a:pt x="28" y="127"/>
                </a:cubicBezTo>
                <a:lnTo>
                  <a:pt x="28" y="127"/>
                </a:lnTo>
                <a:cubicBezTo>
                  <a:pt x="45" y="121"/>
                  <a:pt x="54" y="101"/>
                  <a:pt x="45" y="84"/>
                </a:cubicBezTo>
                <a:lnTo>
                  <a:pt x="45" y="84"/>
                </a:lnTo>
                <a:cubicBezTo>
                  <a:pt x="34" y="59"/>
                  <a:pt x="59" y="31"/>
                  <a:pt x="85" y="45"/>
                </a:cubicBezTo>
                <a:lnTo>
                  <a:pt x="85" y="45"/>
                </a:lnTo>
                <a:cubicBezTo>
                  <a:pt x="102" y="53"/>
                  <a:pt x="121" y="45"/>
                  <a:pt x="127" y="28"/>
                </a:cubicBezTo>
                <a:lnTo>
                  <a:pt x="127" y="28"/>
                </a:lnTo>
                <a:cubicBezTo>
                  <a:pt x="135" y="0"/>
                  <a:pt x="172" y="0"/>
                  <a:pt x="183" y="28"/>
                </a:cubicBezTo>
              </a:path>
            </a:pathLst>
          </a:custGeom>
          <a:solidFill>
            <a:schemeClr val="bg1">
              <a:lumMod val="75000"/>
            </a:schemeClr>
          </a:solidFill>
          <a:ln>
            <a:noFill/>
          </a:ln>
          <a:effectLst/>
        </p:spPr>
        <p:txBody>
          <a:bodyPr wrap="none" anchor="ctr"/>
          <a:lstStyle/>
          <a:p>
            <a:endParaRPr lang="en-US">
              <a:solidFill>
                <a:srgbClr val="333333"/>
              </a:solidFill>
              <a:latin typeface="Arial"/>
              <a:ea typeface="ＭＳ Ｐゴシック"/>
            </a:endParaRPr>
          </a:p>
        </p:txBody>
      </p:sp>
      <p:sp>
        <p:nvSpPr>
          <p:cNvPr id="350" name="Freeform 365"/>
          <p:cNvSpPr>
            <a:spLocks noChangeArrowheads="1"/>
          </p:cNvSpPr>
          <p:nvPr/>
        </p:nvSpPr>
        <p:spPr bwMode="auto">
          <a:xfrm>
            <a:off x="7710749" y="2629858"/>
            <a:ext cx="140890" cy="138906"/>
          </a:xfrm>
          <a:custGeom>
            <a:avLst/>
            <a:gdLst>
              <a:gd name="T0" fmla="*/ 184 w 312"/>
              <a:gd name="T1" fmla="*/ 26 h 309"/>
              <a:gd name="T2" fmla="*/ 184 w 312"/>
              <a:gd name="T3" fmla="*/ 26 h 309"/>
              <a:gd name="T4" fmla="*/ 226 w 312"/>
              <a:gd name="T5" fmla="*/ 42 h 309"/>
              <a:gd name="T6" fmla="*/ 226 w 312"/>
              <a:gd name="T7" fmla="*/ 42 h 309"/>
              <a:gd name="T8" fmla="*/ 266 w 312"/>
              <a:gd name="T9" fmla="*/ 82 h 309"/>
              <a:gd name="T10" fmla="*/ 266 w 312"/>
              <a:gd name="T11" fmla="*/ 82 h 309"/>
              <a:gd name="T12" fmla="*/ 283 w 312"/>
              <a:gd name="T13" fmla="*/ 124 h 309"/>
              <a:gd name="T14" fmla="*/ 283 w 312"/>
              <a:gd name="T15" fmla="*/ 124 h 309"/>
              <a:gd name="T16" fmla="*/ 283 w 312"/>
              <a:gd name="T17" fmla="*/ 181 h 309"/>
              <a:gd name="T18" fmla="*/ 283 w 312"/>
              <a:gd name="T19" fmla="*/ 181 h 309"/>
              <a:gd name="T20" fmla="*/ 266 w 312"/>
              <a:gd name="T21" fmla="*/ 223 h 309"/>
              <a:gd name="T22" fmla="*/ 266 w 312"/>
              <a:gd name="T23" fmla="*/ 223 h 309"/>
              <a:gd name="T24" fmla="*/ 226 w 312"/>
              <a:gd name="T25" fmla="*/ 263 h 309"/>
              <a:gd name="T26" fmla="*/ 226 w 312"/>
              <a:gd name="T27" fmla="*/ 263 h 309"/>
              <a:gd name="T28" fmla="*/ 184 w 312"/>
              <a:gd name="T29" fmla="*/ 279 h 309"/>
              <a:gd name="T30" fmla="*/ 184 w 312"/>
              <a:gd name="T31" fmla="*/ 279 h 309"/>
              <a:gd name="T32" fmla="*/ 127 w 312"/>
              <a:gd name="T33" fmla="*/ 279 h 309"/>
              <a:gd name="T34" fmla="*/ 127 w 312"/>
              <a:gd name="T35" fmla="*/ 279 h 309"/>
              <a:gd name="T36" fmla="*/ 85 w 312"/>
              <a:gd name="T37" fmla="*/ 263 h 309"/>
              <a:gd name="T38" fmla="*/ 85 w 312"/>
              <a:gd name="T39" fmla="*/ 263 h 309"/>
              <a:gd name="T40" fmla="*/ 46 w 312"/>
              <a:gd name="T41" fmla="*/ 223 h 309"/>
              <a:gd name="T42" fmla="*/ 46 w 312"/>
              <a:gd name="T43" fmla="*/ 223 h 309"/>
              <a:gd name="T44" fmla="*/ 29 w 312"/>
              <a:gd name="T45" fmla="*/ 181 h 309"/>
              <a:gd name="T46" fmla="*/ 29 w 312"/>
              <a:gd name="T47" fmla="*/ 181 h 309"/>
              <a:gd name="T48" fmla="*/ 29 w 312"/>
              <a:gd name="T49" fmla="*/ 124 h 309"/>
              <a:gd name="T50" fmla="*/ 29 w 312"/>
              <a:gd name="T51" fmla="*/ 124 h 309"/>
              <a:gd name="T52" fmla="*/ 46 w 312"/>
              <a:gd name="T53" fmla="*/ 82 h 309"/>
              <a:gd name="T54" fmla="*/ 46 w 312"/>
              <a:gd name="T55" fmla="*/ 82 h 309"/>
              <a:gd name="T56" fmla="*/ 85 w 312"/>
              <a:gd name="T57" fmla="*/ 42 h 309"/>
              <a:gd name="T58" fmla="*/ 85 w 312"/>
              <a:gd name="T59" fmla="*/ 42 h 309"/>
              <a:gd name="T60" fmla="*/ 127 w 312"/>
              <a:gd name="T61" fmla="*/ 26 h 309"/>
              <a:gd name="T62" fmla="*/ 127 w 312"/>
              <a:gd name="T63" fmla="*/ 26 h 309"/>
              <a:gd name="T64" fmla="*/ 184 w 312"/>
              <a:gd name="T65" fmla="*/ 2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09">
                <a:moveTo>
                  <a:pt x="184" y="26"/>
                </a:moveTo>
                <a:lnTo>
                  <a:pt x="184" y="26"/>
                </a:lnTo>
                <a:cubicBezTo>
                  <a:pt x="189" y="42"/>
                  <a:pt x="209" y="51"/>
                  <a:pt x="226" y="42"/>
                </a:cubicBezTo>
                <a:lnTo>
                  <a:pt x="226" y="42"/>
                </a:lnTo>
                <a:cubicBezTo>
                  <a:pt x="252" y="31"/>
                  <a:pt x="280" y="57"/>
                  <a:pt x="266" y="82"/>
                </a:cubicBezTo>
                <a:lnTo>
                  <a:pt x="266" y="82"/>
                </a:lnTo>
                <a:cubicBezTo>
                  <a:pt x="257" y="99"/>
                  <a:pt x="266" y="119"/>
                  <a:pt x="283" y="124"/>
                </a:cubicBezTo>
                <a:lnTo>
                  <a:pt x="283" y="124"/>
                </a:lnTo>
                <a:cubicBezTo>
                  <a:pt x="311" y="133"/>
                  <a:pt x="311" y="172"/>
                  <a:pt x="283" y="181"/>
                </a:cubicBezTo>
                <a:lnTo>
                  <a:pt x="283" y="181"/>
                </a:lnTo>
                <a:cubicBezTo>
                  <a:pt x="266" y="186"/>
                  <a:pt x="257" y="206"/>
                  <a:pt x="266" y="223"/>
                </a:cubicBezTo>
                <a:lnTo>
                  <a:pt x="266" y="223"/>
                </a:lnTo>
                <a:cubicBezTo>
                  <a:pt x="277" y="248"/>
                  <a:pt x="252" y="277"/>
                  <a:pt x="226" y="263"/>
                </a:cubicBezTo>
                <a:lnTo>
                  <a:pt x="226" y="263"/>
                </a:lnTo>
                <a:cubicBezTo>
                  <a:pt x="209" y="254"/>
                  <a:pt x="189" y="263"/>
                  <a:pt x="184" y="279"/>
                </a:cubicBezTo>
                <a:lnTo>
                  <a:pt x="184" y="279"/>
                </a:lnTo>
                <a:cubicBezTo>
                  <a:pt x="175" y="308"/>
                  <a:pt x="136" y="308"/>
                  <a:pt x="127" y="279"/>
                </a:cubicBezTo>
                <a:lnTo>
                  <a:pt x="127" y="279"/>
                </a:lnTo>
                <a:cubicBezTo>
                  <a:pt x="122" y="263"/>
                  <a:pt x="102" y="254"/>
                  <a:pt x="85" y="263"/>
                </a:cubicBezTo>
                <a:lnTo>
                  <a:pt x="85" y="263"/>
                </a:lnTo>
                <a:cubicBezTo>
                  <a:pt x="60" y="274"/>
                  <a:pt x="31" y="248"/>
                  <a:pt x="46" y="223"/>
                </a:cubicBezTo>
                <a:lnTo>
                  <a:pt x="46" y="223"/>
                </a:lnTo>
                <a:cubicBezTo>
                  <a:pt x="54" y="206"/>
                  <a:pt x="46" y="186"/>
                  <a:pt x="29" y="181"/>
                </a:cubicBezTo>
                <a:lnTo>
                  <a:pt x="29" y="181"/>
                </a:lnTo>
                <a:cubicBezTo>
                  <a:pt x="0" y="172"/>
                  <a:pt x="0" y="133"/>
                  <a:pt x="29" y="124"/>
                </a:cubicBezTo>
                <a:lnTo>
                  <a:pt x="29" y="124"/>
                </a:lnTo>
                <a:cubicBezTo>
                  <a:pt x="46" y="119"/>
                  <a:pt x="54" y="99"/>
                  <a:pt x="46" y="82"/>
                </a:cubicBezTo>
                <a:lnTo>
                  <a:pt x="46" y="82"/>
                </a:lnTo>
                <a:cubicBezTo>
                  <a:pt x="34" y="57"/>
                  <a:pt x="60" y="28"/>
                  <a:pt x="85" y="42"/>
                </a:cubicBezTo>
                <a:lnTo>
                  <a:pt x="85" y="42"/>
                </a:lnTo>
                <a:cubicBezTo>
                  <a:pt x="102" y="51"/>
                  <a:pt x="122" y="42"/>
                  <a:pt x="127" y="26"/>
                </a:cubicBezTo>
                <a:lnTo>
                  <a:pt x="127" y="26"/>
                </a:lnTo>
                <a:cubicBezTo>
                  <a:pt x="136" y="0"/>
                  <a:pt x="173" y="0"/>
                  <a:pt x="184" y="26"/>
                </a:cubicBezTo>
              </a:path>
            </a:pathLst>
          </a:custGeom>
          <a:solidFill>
            <a:schemeClr val="bg1">
              <a:lumMod val="75000"/>
            </a:schemeClr>
          </a:solidFill>
          <a:ln>
            <a:noFill/>
          </a:ln>
          <a:effectLst/>
        </p:spPr>
        <p:txBody>
          <a:bodyPr wrap="none" anchor="ctr"/>
          <a:lstStyle/>
          <a:p>
            <a:endParaRPr lang="en-US">
              <a:solidFill>
                <a:srgbClr val="333333"/>
              </a:solidFill>
              <a:latin typeface="Arial"/>
              <a:ea typeface="ＭＳ Ｐゴシック"/>
            </a:endParaRPr>
          </a:p>
        </p:txBody>
      </p:sp>
      <p:sp>
        <p:nvSpPr>
          <p:cNvPr id="351" name="Freeform 366"/>
          <p:cNvSpPr>
            <a:spLocks noChangeArrowheads="1"/>
          </p:cNvSpPr>
          <p:nvPr/>
        </p:nvSpPr>
        <p:spPr bwMode="auto">
          <a:xfrm>
            <a:off x="5438611" y="2971497"/>
            <a:ext cx="144860" cy="144859"/>
          </a:xfrm>
          <a:custGeom>
            <a:avLst/>
            <a:gdLst>
              <a:gd name="T0" fmla="*/ 189 w 320"/>
              <a:gd name="T1" fmla="*/ 28 h 320"/>
              <a:gd name="T2" fmla="*/ 189 w 320"/>
              <a:gd name="T3" fmla="*/ 28 h 320"/>
              <a:gd name="T4" fmla="*/ 232 w 320"/>
              <a:gd name="T5" fmla="*/ 45 h 320"/>
              <a:gd name="T6" fmla="*/ 232 w 320"/>
              <a:gd name="T7" fmla="*/ 45 h 320"/>
              <a:gd name="T8" fmla="*/ 274 w 320"/>
              <a:gd name="T9" fmla="*/ 87 h 320"/>
              <a:gd name="T10" fmla="*/ 274 w 320"/>
              <a:gd name="T11" fmla="*/ 87 h 320"/>
              <a:gd name="T12" fmla="*/ 291 w 320"/>
              <a:gd name="T13" fmla="*/ 130 h 320"/>
              <a:gd name="T14" fmla="*/ 291 w 320"/>
              <a:gd name="T15" fmla="*/ 130 h 320"/>
              <a:gd name="T16" fmla="*/ 291 w 320"/>
              <a:gd name="T17" fmla="*/ 189 h 320"/>
              <a:gd name="T18" fmla="*/ 291 w 320"/>
              <a:gd name="T19" fmla="*/ 189 h 320"/>
              <a:gd name="T20" fmla="*/ 274 w 320"/>
              <a:gd name="T21" fmla="*/ 231 h 320"/>
              <a:gd name="T22" fmla="*/ 274 w 320"/>
              <a:gd name="T23" fmla="*/ 231 h 320"/>
              <a:gd name="T24" fmla="*/ 232 w 320"/>
              <a:gd name="T25" fmla="*/ 274 h 320"/>
              <a:gd name="T26" fmla="*/ 232 w 320"/>
              <a:gd name="T27" fmla="*/ 274 h 320"/>
              <a:gd name="T28" fmla="*/ 189 w 320"/>
              <a:gd name="T29" fmla="*/ 290 h 320"/>
              <a:gd name="T30" fmla="*/ 189 w 320"/>
              <a:gd name="T31" fmla="*/ 290 h 320"/>
              <a:gd name="T32" fmla="*/ 130 w 320"/>
              <a:gd name="T33" fmla="*/ 290 h 320"/>
              <a:gd name="T34" fmla="*/ 130 w 320"/>
              <a:gd name="T35" fmla="*/ 290 h 320"/>
              <a:gd name="T36" fmla="*/ 88 w 320"/>
              <a:gd name="T37" fmla="*/ 274 h 320"/>
              <a:gd name="T38" fmla="*/ 88 w 320"/>
              <a:gd name="T39" fmla="*/ 274 h 320"/>
              <a:gd name="T40" fmla="*/ 45 w 320"/>
              <a:gd name="T41" fmla="*/ 231 h 320"/>
              <a:gd name="T42" fmla="*/ 45 w 320"/>
              <a:gd name="T43" fmla="*/ 231 h 320"/>
              <a:gd name="T44" fmla="*/ 29 w 320"/>
              <a:gd name="T45" fmla="*/ 189 h 320"/>
              <a:gd name="T46" fmla="*/ 29 w 320"/>
              <a:gd name="T47" fmla="*/ 189 h 320"/>
              <a:gd name="T48" fmla="*/ 29 w 320"/>
              <a:gd name="T49" fmla="*/ 130 h 320"/>
              <a:gd name="T50" fmla="*/ 29 w 320"/>
              <a:gd name="T51" fmla="*/ 130 h 320"/>
              <a:gd name="T52" fmla="*/ 45 w 320"/>
              <a:gd name="T53" fmla="*/ 87 h 320"/>
              <a:gd name="T54" fmla="*/ 45 w 320"/>
              <a:gd name="T55" fmla="*/ 87 h 320"/>
              <a:gd name="T56" fmla="*/ 88 w 320"/>
              <a:gd name="T57" fmla="*/ 45 h 320"/>
              <a:gd name="T58" fmla="*/ 88 w 320"/>
              <a:gd name="T59" fmla="*/ 45 h 320"/>
              <a:gd name="T60" fmla="*/ 130 w 320"/>
              <a:gd name="T61" fmla="*/ 28 h 320"/>
              <a:gd name="T62" fmla="*/ 130 w 320"/>
              <a:gd name="T63" fmla="*/ 28 h 320"/>
              <a:gd name="T64" fmla="*/ 189 w 320"/>
              <a:gd name="T65" fmla="*/ 2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0" h="320">
                <a:moveTo>
                  <a:pt x="189" y="28"/>
                </a:moveTo>
                <a:lnTo>
                  <a:pt x="189" y="28"/>
                </a:lnTo>
                <a:cubicBezTo>
                  <a:pt x="195" y="45"/>
                  <a:pt x="215" y="53"/>
                  <a:pt x="232" y="45"/>
                </a:cubicBezTo>
                <a:lnTo>
                  <a:pt x="232" y="45"/>
                </a:lnTo>
                <a:cubicBezTo>
                  <a:pt x="257" y="34"/>
                  <a:pt x="285" y="59"/>
                  <a:pt x="274" y="87"/>
                </a:cubicBezTo>
                <a:lnTo>
                  <a:pt x="274" y="87"/>
                </a:lnTo>
                <a:cubicBezTo>
                  <a:pt x="266" y="104"/>
                  <a:pt x="274" y="124"/>
                  <a:pt x="291" y="130"/>
                </a:cubicBezTo>
                <a:lnTo>
                  <a:pt x="291" y="130"/>
                </a:lnTo>
                <a:cubicBezTo>
                  <a:pt x="319" y="138"/>
                  <a:pt x="319" y="178"/>
                  <a:pt x="291" y="189"/>
                </a:cubicBezTo>
                <a:lnTo>
                  <a:pt x="291" y="189"/>
                </a:lnTo>
                <a:cubicBezTo>
                  <a:pt x="274" y="195"/>
                  <a:pt x="266" y="214"/>
                  <a:pt x="274" y="231"/>
                </a:cubicBezTo>
                <a:lnTo>
                  <a:pt x="274" y="231"/>
                </a:lnTo>
                <a:cubicBezTo>
                  <a:pt x="285" y="257"/>
                  <a:pt x="260" y="285"/>
                  <a:pt x="232" y="274"/>
                </a:cubicBezTo>
                <a:lnTo>
                  <a:pt x="232" y="274"/>
                </a:lnTo>
                <a:cubicBezTo>
                  <a:pt x="215" y="265"/>
                  <a:pt x="195" y="274"/>
                  <a:pt x="189" y="290"/>
                </a:cubicBezTo>
                <a:lnTo>
                  <a:pt x="189" y="290"/>
                </a:lnTo>
                <a:cubicBezTo>
                  <a:pt x="181" y="319"/>
                  <a:pt x="141" y="319"/>
                  <a:pt x="130" y="290"/>
                </a:cubicBezTo>
                <a:lnTo>
                  <a:pt x="130" y="290"/>
                </a:lnTo>
                <a:cubicBezTo>
                  <a:pt x="124" y="274"/>
                  <a:pt x="105" y="265"/>
                  <a:pt x="88" y="274"/>
                </a:cubicBezTo>
                <a:lnTo>
                  <a:pt x="88" y="274"/>
                </a:lnTo>
                <a:cubicBezTo>
                  <a:pt x="62" y="285"/>
                  <a:pt x="34" y="259"/>
                  <a:pt x="45" y="231"/>
                </a:cubicBezTo>
                <a:lnTo>
                  <a:pt x="45" y="231"/>
                </a:lnTo>
                <a:cubicBezTo>
                  <a:pt x="54" y="214"/>
                  <a:pt x="45" y="195"/>
                  <a:pt x="29" y="189"/>
                </a:cubicBezTo>
                <a:lnTo>
                  <a:pt x="29" y="189"/>
                </a:lnTo>
                <a:cubicBezTo>
                  <a:pt x="0" y="180"/>
                  <a:pt x="0" y="141"/>
                  <a:pt x="29" y="130"/>
                </a:cubicBezTo>
                <a:lnTo>
                  <a:pt x="29" y="130"/>
                </a:lnTo>
                <a:cubicBezTo>
                  <a:pt x="45" y="124"/>
                  <a:pt x="54" y="104"/>
                  <a:pt x="45" y="87"/>
                </a:cubicBezTo>
                <a:lnTo>
                  <a:pt x="45" y="87"/>
                </a:lnTo>
                <a:cubicBezTo>
                  <a:pt x="34" y="62"/>
                  <a:pt x="60" y="34"/>
                  <a:pt x="88" y="45"/>
                </a:cubicBezTo>
                <a:lnTo>
                  <a:pt x="88" y="45"/>
                </a:lnTo>
                <a:cubicBezTo>
                  <a:pt x="105" y="53"/>
                  <a:pt x="124" y="45"/>
                  <a:pt x="130" y="28"/>
                </a:cubicBezTo>
                <a:lnTo>
                  <a:pt x="130" y="28"/>
                </a:lnTo>
                <a:cubicBezTo>
                  <a:pt x="139" y="0"/>
                  <a:pt x="178" y="0"/>
                  <a:pt x="189" y="28"/>
                </a:cubicBezTo>
              </a:path>
            </a:pathLst>
          </a:custGeom>
          <a:solidFill>
            <a:schemeClr val="bg1">
              <a:lumMod val="75000"/>
            </a:schemeClr>
          </a:solidFill>
          <a:ln>
            <a:noFill/>
          </a:ln>
          <a:effectLst/>
        </p:spPr>
        <p:txBody>
          <a:bodyPr wrap="none" anchor="ctr"/>
          <a:lstStyle/>
          <a:p>
            <a:endParaRPr lang="en-US">
              <a:solidFill>
                <a:srgbClr val="333333"/>
              </a:solidFill>
              <a:latin typeface="Arial"/>
              <a:ea typeface="ＭＳ Ｐゴシック"/>
            </a:endParaRPr>
          </a:p>
        </p:txBody>
      </p:sp>
      <p:grpSp>
        <p:nvGrpSpPr>
          <p:cNvPr id="21" name="Group 20"/>
          <p:cNvGrpSpPr/>
          <p:nvPr/>
        </p:nvGrpSpPr>
        <p:grpSpPr>
          <a:xfrm>
            <a:off x="4425915" y="1470407"/>
            <a:ext cx="3593069" cy="1827956"/>
            <a:chOff x="1010750" y="586293"/>
            <a:chExt cx="4080586" cy="2075976"/>
          </a:xfrm>
        </p:grpSpPr>
        <p:sp>
          <p:nvSpPr>
            <p:cNvPr id="607" name="Freeform 606"/>
            <p:cNvSpPr/>
            <p:nvPr/>
          </p:nvSpPr>
          <p:spPr>
            <a:xfrm>
              <a:off x="4571974" y="1642899"/>
              <a:ext cx="519362" cy="1019020"/>
            </a:xfrm>
            <a:custGeom>
              <a:avLst/>
              <a:gdLst>
                <a:gd name="connsiteX0" fmla="*/ 255399 w 753500"/>
                <a:gd name="connsiteY0" fmla="*/ 0 h 1317490"/>
                <a:gd name="connsiteX1" fmla="*/ 343283 w 753500"/>
                <a:gd name="connsiteY1" fmla="*/ 27288 h 1317490"/>
                <a:gd name="connsiteX2" fmla="*/ 753500 w 753500"/>
                <a:gd name="connsiteY2" fmla="*/ 646005 h 1317490"/>
                <a:gd name="connsiteX3" fmla="*/ 82018 w 753500"/>
                <a:gd name="connsiteY3" fmla="*/ 1317490 h 1317490"/>
                <a:gd name="connsiteX4" fmla="*/ 0 w 753500"/>
                <a:gd name="connsiteY4" fmla="*/ 652409 h 1317490"/>
                <a:gd name="connsiteX5" fmla="*/ 255399 w 753500"/>
                <a:gd name="connsiteY5" fmla="*/ 652409 h 1317490"/>
                <a:gd name="connsiteX6" fmla="*/ 255399 w 753500"/>
                <a:gd name="connsiteY6" fmla="*/ 0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6" fmla="*/ 346839 w 753500"/>
                <a:gd name="connsiteY6" fmla="*/ 743849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0" fmla="*/ 173381 w 671482"/>
                <a:gd name="connsiteY0" fmla="*/ 652409 h 1317490"/>
                <a:gd name="connsiteX1" fmla="*/ 173381 w 671482"/>
                <a:gd name="connsiteY1" fmla="*/ 0 h 1317490"/>
                <a:gd name="connsiteX2" fmla="*/ 261265 w 671482"/>
                <a:gd name="connsiteY2" fmla="*/ 27288 h 1317490"/>
                <a:gd name="connsiteX3" fmla="*/ 671482 w 671482"/>
                <a:gd name="connsiteY3" fmla="*/ 646005 h 1317490"/>
                <a:gd name="connsiteX4" fmla="*/ 0 w 671482"/>
                <a:gd name="connsiteY4" fmla="*/ 1317490 h 1317490"/>
                <a:gd name="connsiteX0" fmla="*/ 173381 w 671482"/>
                <a:gd name="connsiteY0" fmla="*/ 0 h 1317490"/>
                <a:gd name="connsiteX1" fmla="*/ 261265 w 671482"/>
                <a:gd name="connsiteY1" fmla="*/ 27288 h 1317490"/>
                <a:gd name="connsiteX2" fmla="*/ 671482 w 671482"/>
                <a:gd name="connsiteY2" fmla="*/ 646005 h 1317490"/>
                <a:gd name="connsiteX3" fmla="*/ 0 w 671482"/>
                <a:gd name="connsiteY3" fmla="*/ 1317490 h 1317490"/>
              </a:gdLst>
              <a:ahLst/>
              <a:cxnLst>
                <a:cxn ang="0">
                  <a:pos x="connsiteX0" y="connsiteY0"/>
                </a:cxn>
                <a:cxn ang="0">
                  <a:pos x="connsiteX1" y="connsiteY1"/>
                </a:cxn>
                <a:cxn ang="0">
                  <a:pos x="connsiteX2" y="connsiteY2"/>
                </a:cxn>
                <a:cxn ang="0">
                  <a:pos x="connsiteX3" y="connsiteY3"/>
                </a:cxn>
              </a:cxnLst>
              <a:rect l="l" t="t" r="r" b="b"/>
              <a:pathLst>
                <a:path w="671482" h="1317490">
                  <a:moveTo>
                    <a:pt x="173381" y="0"/>
                  </a:moveTo>
                  <a:lnTo>
                    <a:pt x="261265" y="27288"/>
                  </a:lnTo>
                  <a:cubicBezTo>
                    <a:pt x="502234" y="129226"/>
                    <a:pt x="671482" y="367869"/>
                    <a:pt x="671482" y="646005"/>
                  </a:cubicBezTo>
                  <a:cubicBezTo>
                    <a:pt x="671482" y="1016852"/>
                    <a:pt x="370597" y="1317490"/>
                    <a:pt x="0" y="1317490"/>
                  </a:cubicBez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545" name="Freeform 544"/>
            <p:cNvSpPr/>
            <p:nvPr/>
          </p:nvSpPr>
          <p:spPr>
            <a:xfrm>
              <a:off x="1011098" y="1654964"/>
              <a:ext cx="519362" cy="1006957"/>
            </a:xfrm>
            <a:custGeom>
              <a:avLst/>
              <a:gdLst>
                <a:gd name="connsiteX0" fmla="*/ 447870 w 877763"/>
                <a:gd name="connsiteY0" fmla="*/ 0 h 1301893"/>
                <a:gd name="connsiteX1" fmla="*/ 447870 w 877763"/>
                <a:gd name="connsiteY1" fmla="*/ 344644 h 1301893"/>
                <a:gd name="connsiteX2" fmla="*/ 877763 w 877763"/>
                <a:gd name="connsiteY2" fmla="*/ 344644 h 1301893"/>
                <a:gd name="connsiteX3" fmla="*/ 671482 w 877763"/>
                <a:gd name="connsiteY3" fmla="*/ 1301893 h 1301893"/>
                <a:gd name="connsiteX4" fmla="*/ 0 w 877763"/>
                <a:gd name="connsiteY4" fmla="*/ 630408 h 1301893"/>
                <a:gd name="connsiteX5" fmla="*/ 410217 w 877763"/>
                <a:gd name="connsiteY5" fmla="*/ 11691 h 1301893"/>
                <a:gd name="connsiteX6" fmla="*/ 447870 w 877763"/>
                <a:gd name="connsiteY6" fmla="*/ 0 h 1301893"/>
                <a:gd name="connsiteX0" fmla="*/ 877763 w 969203"/>
                <a:gd name="connsiteY0" fmla="*/ 344644 h 1301893"/>
                <a:gd name="connsiteX1" fmla="*/ 671482 w 969203"/>
                <a:gd name="connsiteY1" fmla="*/ 1301893 h 1301893"/>
                <a:gd name="connsiteX2" fmla="*/ 0 w 969203"/>
                <a:gd name="connsiteY2" fmla="*/ 630408 h 1301893"/>
                <a:gd name="connsiteX3" fmla="*/ 410217 w 969203"/>
                <a:gd name="connsiteY3" fmla="*/ 11691 h 1301893"/>
                <a:gd name="connsiteX4" fmla="*/ 447870 w 969203"/>
                <a:gd name="connsiteY4" fmla="*/ 0 h 1301893"/>
                <a:gd name="connsiteX5" fmla="*/ 447870 w 969203"/>
                <a:gd name="connsiteY5" fmla="*/ 344644 h 1301893"/>
                <a:gd name="connsiteX6" fmla="*/ 969203 w 969203"/>
                <a:gd name="connsiteY6" fmla="*/ 436084 h 1301893"/>
                <a:gd name="connsiteX0" fmla="*/ 877763 w 877763"/>
                <a:gd name="connsiteY0" fmla="*/ 344644 h 1301893"/>
                <a:gd name="connsiteX1" fmla="*/ 671482 w 877763"/>
                <a:gd name="connsiteY1" fmla="*/ 1301893 h 1301893"/>
                <a:gd name="connsiteX2" fmla="*/ 0 w 877763"/>
                <a:gd name="connsiteY2" fmla="*/ 630408 h 1301893"/>
                <a:gd name="connsiteX3" fmla="*/ 410217 w 877763"/>
                <a:gd name="connsiteY3" fmla="*/ 11691 h 1301893"/>
                <a:gd name="connsiteX4" fmla="*/ 447870 w 877763"/>
                <a:gd name="connsiteY4" fmla="*/ 0 h 1301893"/>
                <a:gd name="connsiteX5" fmla="*/ 447870 w 877763"/>
                <a:gd name="connsiteY5"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 name="connsiteX4" fmla="*/ 447870 w 671482"/>
                <a:gd name="connsiteY4"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Lst>
              <a:ahLst/>
              <a:cxnLst>
                <a:cxn ang="0">
                  <a:pos x="connsiteX0" y="connsiteY0"/>
                </a:cxn>
                <a:cxn ang="0">
                  <a:pos x="connsiteX1" y="connsiteY1"/>
                </a:cxn>
                <a:cxn ang="0">
                  <a:pos x="connsiteX2" y="connsiteY2"/>
                </a:cxn>
                <a:cxn ang="0">
                  <a:pos x="connsiteX3" y="connsiteY3"/>
                </a:cxn>
              </a:cxnLst>
              <a:rect l="l" t="t" r="r" b="b"/>
              <a:pathLst>
                <a:path w="671482" h="1301893">
                  <a:moveTo>
                    <a:pt x="671482" y="1301893"/>
                  </a:moveTo>
                  <a:cubicBezTo>
                    <a:pt x="300885" y="1301893"/>
                    <a:pt x="0" y="1001255"/>
                    <a:pt x="0" y="630408"/>
                  </a:cubicBezTo>
                  <a:cubicBezTo>
                    <a:pt x="0" y="352272"/>
                    <a:pt x="169248" y="113629"/>
                    <a:pt x="410217" y="11691"/>
                  </a:cubicBezTo>
                  <a:lnTo>
                    <a:pt x="447870" y="0"/>
                  </a:ln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544" name="Freeform 312"/>
            <p:cNvSpPr>
              <a:spLocks noChangeArrowheads="1"/>
            </p:cNvSpPr>
            <p:nvPr/>
          </p:nvSpPr>
          <p:spPr bwMode="auto">
            <a:xfrm flipH="1">
              <a:off x="1010750" y="2141963"/>
              <a:ext cx="520307" cy="520306"/>
            </a:xfrm>
            <a:custGeom>
              <a:avLst/>
              <a:gdLst>
                <a:gd name="T0" fmla="*/ 1493 w 1494"/>
                <a:gd name="T1" fmla="*/ 0 h 1494"/>
                <a:gd name="T2" fmla="*/ 1055 w 1494"/>
                <a:gd name="T3" fmla="*/ 1056 h 1494"/>
                <a:gd name="T4" fmla="*/ 0 w 1494"/>
                <a:gd name="T5" fmla="*/ 1493 h 1494"/>
              </a:gdLst>
              <a:ahLst/>
              <a:cxnLst>
                <a:cxn ang="0">
                  <a:pos x="T0" y="T1"/>
                </a:cxn>
                <a:cxn ang="0">
                  <a:pos x="T2" y="T3"/>
                </a:cxn>
                <a:cxn ang="0">
                  <a:pos x="T4" y="T5"/>
                </a:cxn>
              </a:cxnLst>
              <a:rect l="0" t="0" r="r" b="b"/>
              <a:pathLst>
                <a:path w="1494" h="1494">
                  <a:moveTo>
                    <a:pt x="1493" y="0"/>
                  </a:moveTo>
                  <a:cubicBezTo>
                    <a:pt x="1493" y="412"/>
                    <a:pt x="1326" y="785"/>
                    <a:pt x="1055" y="1056"/>
                  </a:cubicBezTo>
                  <a:cubicBezTo>
                    <a:pt x="784" y="1327"/>
                    <a:pt x="412" y="1493"/>
                    <a:pt x="0" y="1493"/>
                  </a:cubicBezTo>
                </a:path>
              </a:pathLst>
            </a:custGeom>
            <a:noFill/>
            <a:ln w="101600" cap="rnd">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44" name="Line 103"/>
            <p:cNvSpPr>
              <a:spLocks noChangeShapeType="1"/>
            </p:cNvSpPr>
            <p:nvPr/>
          </p:nvSpPr>
          <p:spPr bwMode="auto">
            <a:xfrm flipH="1">
              <a:off x="1506498" y="2662269"/>
              <a:ext cx="3064530" cy="0"/>
            </a:xfrm>
            <a:prstGeom prst="line">
              <a:avLst/>
            </a:prstGeom>
            <a:noFill/>
            <a:ln w="1016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69" name="Freeform 312"/>
            <p:cNvSpPr>
              <a:spLocks noChangeArrowheads="1"/>
            </p:cNvSpPr>
            <p:nvPr/>
          </p:nvSpPr>
          <p:spPr bwMode="auto">
            <a:xfrm>
              <a:off x="4571029" y="2141963"/>
              <a:ext cx="520307" cy="520306"/>
            </a:xfrm>
            <a:custGeom>
              <a:avLst/>
              <a:gdLst>
                <a:gd name="T0" fmla="*/ 1493 w 1494"/>
                <a:gd name="T1" fmla="*/ 0 h 1494"/>
                <a:gd name="T2" fmla="*/ 1055 w 1494"/>
                <a:gd name="T3" fmla="*/ 1056 h 1494"/>
                <a:gd name="T4" fmla="*/ 0 w 1494"/>
                <a:gd name="T5" fmla="*/ 1493 h 1494"/>
              </a:gdLst>
              <a:ahLst/>
              <a:cxnLst>
                <a:cxn ang="0">
                  <a:pos x="T0" y="T1"/>
                </a:cxn>
                <a:cxn ang="0">
                  <a:pos x="T2" y="T3"/>
                </a:cxn>
                <a:cxn ang="0">
                  <a:pos x="T4" y="T5"/>
                </a:cxn>
              </a:cxnLst>
              <a:rect l="0" t="0" r="r" b="b"/>
              <a:pathLst>
                <a:path w="1494" h="1494">
                  <a:moveTo>
                    <a:pt x="1493" y="0"/>
                  </a:moveTo>
                  <a:cubicBezTo>
                    <a:pt x="1493" y="412"/>
                    <a:pt x="1326" y="785"/>
                    <a:pt x="1055" y="1056"/>
                  </a:cubicBezTo>
                  <a:cubicBezTo>
                    <a:pt x="784" y="1327"/>
                    <a:pt x="412" y="1493"/>
                    <a:pt x="0" y="1493"/>
                  </a:cubicBezTo>
                </a:path>
              </a:pathLst>
            </a:custGeom>
            <a:noFill/>
            <a:ln w="101600" cap="rnd">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67" name="Freeform 266"/>
            <p:cNvSpPr/>
            <p:nvPr/>
          </p:nvSpPr>
          <p:spPr>
            <a:xfrm>
              <a:off x="1385091" y="586293"/>
              <a:ext cx="2005362" cy="1192249"/>
            </a:xfrm>
            <a:custGeom>
              <a:avLst/>
              <a:gdLst>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498149 h 1346105"/>
                <a:gd name="connsiteX4" fmla="*/ 509341 w 2264147"/>
                <a:gd name="connsiteY4" fmla="*/ 1346105 h 1346105"/>
                <a:gd name="connsiteX5" fmla="*/ 4273 w 2264147"/>
                <a:gd name="connsiteY5" fmla="*/ 1346105 h 1346105"/>
                <a:gd name="connsiteX6" fmla="*/ 0 w 2264147"/>
                <a:gd name="connsiteY6" fmla="*/ 1261492 h 1346105"/>
                <a:gd name="connsiteX7" fmla="*/ 1261492 w 2264147"/>
                <a:gd name="connsiteY7" fmla="*/ 0 h 1346105"/>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1346105 h 1346105"/>
                <a:gd name="connsiteX4" fmla="*/ 4273 w 2264147"/>
                <a:gd name="connsiteY4" fmla="*/ 1346105 h 1346105"/>
                <a:gd name="connsiteX5" fmla="*/ 0 w 2264147"/>
                <a:gd name="connsiteY5" fmla="*/ 1261492 h 1346105"/>
                <a:gd name="connsiteX6" fmla="*/ 1261492 w 2264147"/>
                <a:gd name="connsiteY6" fmla="*/ 0 h 1346105"/>
                <a:gd name="connsiteX0" fmla="*/ 509341 w 2264147"/>
                <a:gd name="connsiteY0" fmla="*/ 1346105 h 1437545"/>
                <a:gd name="connsiteX1" fmla="*/ 4273 w 2264147"/>
                <a:gd name="connsiteY1" fmla="*/ 1346105 h 1437545"/>
                <a:gd name="connsiteX2" fmla="*/ 0 w 2264147"/>
                <a:gd name="connsiteY2" fmla="*/ 1261492 h 1437545"/>
                <a:gd name="connsiteX3" fmla="*/ 1261492 w 2264147"/>
                <a:gd name="connsiteY3" fmla="*/ 0 h 1437545"/>
                <a:gd name="connsiteX4" fmla="*/ 2234921 w 2264147"/>
                <a:gd name="connsiteY4" fmla="*/ 459066 h 1437545"/>
                <a:gd name="connsiteX5" fmla="*/ 2264147 w 2264147"/>
                <a:gd name="connsiteY5" fmla="*/ 498149 h 1437545"/>
                <a:gd name="connsiteX6" fmla="*/ 600781 w 2264147"/>
                <a:gd name="connsiteY6" fmla="*/ 1437545 h 1437545"/>
                <a:gd name="connsiteX0" fmla="*/ 509341 w 2264147"/>
                <a:gd name="connsiteY0" fmla="*/ 1346105 h 1346105"/>
                <a:gd name="connsiteX1" fmla="*/ 4273 w 2264147"/>
                <a:gd name="connsiteY1" fmla="*/ 1346105 h 1346105"/>
                <a:gd name="connsiteX2" fmla="*/ 0 w 2264147"/>
                <a:gd name="connsiteY2" fmla="*/ 1261492 h 1346105"/>
                <a:gd name="connsiteX3" fmla="*/ 1261492 w 2264147"/>
                <a:gd name="connsiteY3" fmla="*/ 0 h 1346105"/>
                <a:gd name="connsiteX4" fmla="*/ 2234921 w 2264147"/>
                <a:gd name="connsiteY4" fmla="*/ 459066 h 1346105"/>
                <a:gd name="connsiteX5" fmla="*/ 2264147 w 2264147"/>
                <a:gd name="connsiteY5" fmla="*/ 498149 h 1346105"/>
                <a:gd name="connsiteX0" fmla="*/ 4273 w 2264147"/>
                <a:gd name="connsiteY0" fmla="*/ 1346105 h 1346105"/>
                <a:gd name="connsiteX1" fmla="*/ 0 w 2264147"/>
                <a:gd name="connsiteY1" fmla="*/ 1261492 h 1346105"/>
                <a:gd name="connsiteX2" fmla="*/ 1261492 w 2264147"/>
                <a:gd name="connsiteY2" fmla="*/ 0 h 1346105"/>
                <a:gd name="connsiteX3" fmla="*/ 2234921 w 2264147"/>
                <a:gd name="connsiteY3" fmla="*/ 459066 h 1346105"/>
                <a:gd name="connsiteX4" fmla="*/ 2264147 w 2264147"/>
                <a:gd name="connsiteY4" fmla="*/ 498149 h 134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147" h="1346105">
                  <a:moveTo>
                    <a:pt x="4273" y="1346105"/>
                  </a:moveTo>
                  <a:lnTo>
                    <a:pt x="0" y="1261492"/>
                  </a:lnTo>
                  <a:cubicBezTo>
                    <a:pt x="0" y="564789"/>
                    <a:pt x="564789" y="0"/>
                    <a:pt x="1261492" y="0"/>
                  </a:cubicBezTo>
                  <a:cubicBezTo>
                    <a:pt x="1653388" y="0"/>
                    <a:pt x="2003545" y="178703"/>
                    <a:pt x="2234921" y="459066"/>
                  </a:cubicBezTo>
                  <a:lnTo>
                    <a:pt x="2264147" y="498149"/>
                  </a:ln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273" name="Freeform 272"/>
            <p:cNvSpPr/>
            <p:nvPr/>
          </p:nvSpPr>
          <p:spPr>
            <a:xfrm rot="162623">
              <a:off x="3334726" y="826964"/>
              <a:ext cx="1376155" cy="916571"/>
            </a:xfrm>
            <a:custGeom>
              <a:avLst/>
              <a:gdLst>
                <a:gd name="connsiteX0" fmla="*/ 459584 w 1376155"/>
                <a:gd name="connsiteY0" fmla="*/ 0 h 986922"/>
                <a:gd name="connsiteX1" fmla="*/ 1376155 w 1376155"/>
                <a:gd name="connsiteY1" fmla="*/ 916571 h 986922"/>
                <a:gd name="connsiteX2" fmla="*/ 1372603 w 1376155"/>
                <a:gd name="connsiteY2" fmla="*/ 986922 h 986922"/>
                <a:gd name="connsiteX3" fmla="*/ 0 w 1376155"/>
                <a:gd name="connsiteY3" fmla="*/ 986922 h 986922"/>
                <a:gd name="connsiteX4" fmla="*/ 0 w 1376155"/>
                <a:gd name="connsiteY4" fmla="*/ 124411 h 986922"/>
                <a:gd name="connsiteX5" fmla="*/ 22692 w 1376155"/>
                <a:gd name="connsiteY5" fmla="*/ 110625 h 986922"/>
                <a:gd name="connsiteX6" fmla="*/ 459584 w 1376155"/>
                <a:gd name="connsiteY6" fmla="*/ 0 h 986922"/>
                <a:gd name="connsiteX0" fmla="*/ 0 w 1376155"/>
                <a:gd name="connsiteY0" fmla="*/ 986922 h 1078362"/>
                <a:gd name="connsiteX1" fmla="*/ 0 w 1376155"/>
                <a:gd name="connsiteY1" fmla="*/ 124411 h 1078362"/>
                <a:gd name="connsiteX2" fmla="*/ 22692 w 1376155"/>
                <a:gd name="connsiteY2" fmla="*/ 110625 h 1078362"/>
                <a:gd name="connsiteX3" fmla="*/ 459584 w 1376155"/>
                <a:gd name="connsiteY3" fmla="*/ 0 h 1078362"/>
                <a:gd name="connsiteX4" fmla="*/ 1376155 w 1376155"/>
                <a:gd name="connsiteY4" fmla="*/ 916571 h 1078362"/>
                <a:gd name="connsiteX5" fmla="*/ 1372603 w 1376155"/>
                <a:gd name="connsiteY5" fmla="*/ 986922 h 1078362"/>
                <a:gd name="connsiteX6" fmla="*/ 91440 w 1376155"/>
                <a:gd name="connsiteY6" fmla="*/ 1078362 h 1078362"/>
                <a:gd name="connsiteX0" fmla="*/ 0 w 1376155"/>
                <a:gd name="connsiteY0" fmla="*/ 124411 h 1078362"/>
                <a:gd name="connsiteX1" fmla="*/ 22692 w 1376155"/>
                <a:gd name="connsiteY1" fmla="*/ 110625 h 1078362"/>
                <a:gd name="connsiteX2" fmla="*/ 459584 w 1376155"/>
                <a:gd name="connsiteY2" fmla="*/ 0 h 1078362"/>
                <a:gd name="connsiteX3" fmla="*/ 1376155 w 1376155"/>
                <a:gd name="connsiteY3" fmla="*/ 916571 h 1078362"/>
                <a:gd name="connsiteX4" fmla="*/ 1372603 w 1376155"/>
                <a:gd name="connsiteY4" fmla="*/ 986922 h 1078362"/>
                <a:gd name="connsiteX5" fmla="*/ 91440 w 1376155"/>
                <a:gd name="connsiteY5" fmla="*/ 1078362 h 1078362"/>
                <a:gd name="connsiteX0" fmla="*/ 0 w 1376155"/>
                <a:gd name="connsiteY0" fmla="*/ 124411 h 986922"/>
                <a:gd name="connsiteX1" fmla="*/ 22692 w 1376155"/>
                <a:gd name="connsiteY1" fmla="*/ 110625 h 986922"/>
                <a:gd name="connsiteX2" fmla="*/ 459584 w 1376155"/>
                <a:gd name="connsiteY2" fmla="*/ 0 h 986922"/>
                <a:gd name="connsiteX3" fmla="*/ 1376155 w 1376155"/>
                <a:gd name="connsiteY3" fmla="*/ 916571 h 986922"/>
                <a:gd name="connsiteX4" fmla="*/ 1372603 w 1376155"/>
                <a:gd name="connsiteY4" fmla="*/ 986922 h 986922"/>
                <a:gd name="connsiteX0" fmla="*/ 0 w 1376155"/>
                <a:gd name="connsiteY0" fmla="*/ 124411 h 916571"/>
                <a:gd name="connsiteX1" fmla="*/ 22692 w 1376155"/>
                <a:gd name="connsiteY1" fmla="*/ 110625 h 916571"/>
                <a:gd name="connsiteX2" fmla="*/ 459584 w 1376155"/>
                <a:gd name="connsiteY2" fmla="*/ 0 h 916571"/>
                <a:gd name="connsiteX3" fmla="*/ 1376155 w 1376155"/>
                <a:gd name="connsiteY3" fmla="*/ 916571 h 916571"/>
              </a:gdLst>
              <a:ahLst/>
              <a:cxnLst>
                <a:cxn ang="0">
                  <a:pos x="connsiteX0" y="connsiteY0"/>
                </a:cxn>
                <a:cxn ang="0">
                  <a:pos x="connsiteX1" y="connsiteY1"/>
                </a:cxn>
                <a:cxn ang="0">
                  <a:pos x="connsiteX2" y="connsiteY2"/>
                </a:cxn>
                <a:cxn ang="0">
                  <a:pos x="connsiteX3" y="connsiteY3"/>
                </a:cxn>
              </a:cxnLst>
              <a:rect l="l" t="t" r="r" b="b"/>
              <a:pathLst>
                <a:path w="1376155" h="916571">
                  <a:moveTo>
                    <a:pt x="0" y="124411"/>
                  </a:moveTo>
                  <a:lnTo>
                    <a:pt x="22692" y="110625"/>
                  </a:lnTo>
                  <a:cubicBezTo>
                    <a:pt x="152564" y="40075"/>
                    <a:pt x="301394" y="0"/>
                    <a:pt x="459584" y="0"/>
                  </a:cubicBezTo>
                  <a:cubicBezTo>
                    <a:pt x="965792" y="0"/>
                    <a:pt x="1376155" y="410363"/>
                    <a:pt x="1376155" y="916571"/>
                  </a:cubicBez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nvGrpSpPr>
          <p:cNvPr id="13" name="Group 12"/>
          <p:cNvGrpSpPr/>
          <p:nvPr/>
        </p:nvGrpSpPr>
        <p:grpSpPr>
          <a:xfrm>
            <a:off x="4491559" y="3096878"/>
            <a:ext cx="168671" cy="168671"/>
            <a:chOff x="1472406" y="3353352"/>
            <a:chExt cx="168671" cy="168671"/>
          </a:xfrm>
        </p:grpSpPr>
        <p:sp>
          <p:nvSpPr>
            <p:cNvPr id="184" name="Line 53"/>
            <p:cNvSpPr>
              <a:spLocks noChangeShapeType="1"/>
            </p:cNvSpPr>
            <p:nvPr/>
          </p:nvSpPr>
          <p:spPr bwMode="auto">
            <a:xfrm flipH="1">
              <a:off x="1581546" y="3367242"/>
              <a:ext cx="13891" cy="23813"/>
            </a:xfrm>
            <a:prstGeom prst="line">
              <a:avLst/>
            </a:prstGeom>
            <a:noFill/>
            <a:ln w="254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96" name="Freeform 337"/>
            <p:cNvSpPr>
              <a:spLocks noChangeArrowheads="1"/>
            </p:cNvSpPr>
            <p:nvPr/>
          </p:nvSpPr>
          <p:spPr bwMode="auto">
            <a:xfrm>
              <a:off x="1472406" y="3353352"/>
              <a:ext cx="168671" cy="168671"/>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rgbClr val="FFFFFF"/>
            </a:solidFill>
            <a:ln w="25400" cap="rnd">
              <a:solidFill>
                <a:schemeClr val="accent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97" name="Freeform 338"/>
            <p:cNvSpPr>
              <a:spLocks noChangeArrowheads="1"/>
            </p:cNvSpPr>
            <p:nvPr/>
          </p:nvSpPr>
          <p:spPr bwMode="auto">
            <a:xfrm>
              <a:off x="1472406" y="3353352"/>
              <a:ext cx="168671" cy="168671"/>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chemeClr val="bg1"/>
            </a:solidFill>
            <a:ln w="254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298" name="Line 339"/>
            <p:cNvSpPr>
              <a:spLocks noChangeShapeType="1"/>
            </p:cNvSpPr>
            <p:nvPr/>
          </p:nvSpPr>
          <p:spPr bwMode="auto">
            <a:xfrm>
              <a:off x="1525984" y="3406930"/>
              <a:ext cx="61516" cy="61516"/>
            </a:xfrm>
            <a:prstGeom prst="line">
              <a:avLst/>
            </a:prstGeom>
            <a:noFill/>
            <a:ln w="254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99" name="Line 340"/>
            <p:cNvSpPr>
              <a:spLocks noChangeShapeType="1"/>
            </p:cNvSpPr>
            <p:nvPr/>
          </p:nvSpPr>
          <p:spPr bwMode="auto">
            <a:xfrm flipH="1">
              <a:off x="1524000" y="3406930"/>
              <a:ext cx="65484" cy="61516"/>
            </a:xfrm>
            <a:prstGeom prst="line">
              <a:avLst/>
            </a:prstGeom>
            <a:noFill/>
            <a:ln w="254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grpSp>
        <p:nvGrpSpPr>
          <p:cNvPr id="486" name="Group 485"/>
          <p:cNvGrpSpPr/>
          <p:nvPr/>
        </p:nvGrpSpPr>
        <p:grpSpPr>
          <a:xfrm>
            <a:off x="4962341" y="3217777"/>
            <a:ext cx="168671" cy="168671"/>
            <a:chOff x="1472406" y="3353352"/>
            <a:chExt cx="168671" cy="168671"/>
          </a:xfrm>
        </p:grpSpPr>
        <p:sp>
          <p:nvSpPr>
            <p:cNvPr id="487" name="Line 53"/>
            <p:cNvSpPr>
              <a:spLocks noChangeShapeType="1"/>
            </p:cNvSpPr>
            <p:nvPr/>
          </p:nvSpPr>
          <p:spPr bwMode="auto">
            <a:xfrm flipH="1">
              <a:off x="1581546" y="3367242"/>
              <a:ext cx="13891" cy="23813"/>
            </a:xfrm>
            <a:prstGeom prst="line">
              <a:avLst/>
            </a:prstGeom>
            <a:noFill/>
            <a:ln w="254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88" name="Freeform 337"/>
            <p:cNvSpPr>
              <a:spLocks noChangeArrowheads="1"/>
            </p:cNvSpPr>
            <p:nvPr/>
          </p:nvSpPr>
          <p:spPr bwMode="auto">
            <a:xfrm>
              <a:off x="1472406" y="3353352"/>
              <a:ext cx="168671" cy="168671"/>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rgbClr val="FFFFFF"/>
            </a:solidFill>
            <a:ln w="25400" cap="rnd">
              <a:solidFill>
                <a:schemeClr val="accent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89" name="Freeform 338"/>
            <p:cNvSpPr>
              <a:spLocks noChangeArrowheads="1"/>
            </p:cNvSpPr>
            <p:nvPr/>
          </p:nvSpPr>
          <p:spPr bwMode="auto">
            <a:xfrm>
              <a:off x="1472406" y="3353352"/>
              <a:ext cx="168671" cy="168671"/>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chemeClr val="bg1"/>
            </a:solidFill>
            <a:ln w="254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90" name="Line 339"/>
            <p:cNvSpPr>
              <a:spLocks noChangeShapeType="1"/>
            </p:cNvSpPr>
            <p:nvPr/>
          </p:nvSpPr>
          <p:spPr bwMode="auto">
            <a:xfrm>
              <a:off x="1525984" y="3406930"/>
              <a:ext cx="61516" cy="61516"/>
            </a:xfrm>
            <a:prstGeom prst="line">
              <a:avLst/>
            </a:prstGeom>
            <a:noFill/>
            <a:ln w="254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91" name="Line 340"/>
            <p:cNvSpPr>
              <a:spLocks noChangeShapeType="1"/>
            </p:cNvSpPr>
            <p:nvPr/>
          </p:nvSpPr>
          <p:spPr bwMode="auto">
            <a:xfrm flipH="1">
              <a:off x="1524000" y="3406930"/>
              <a:ext cx="65484" cy="61516"/>
            </a:xfrm>
            <a:prstGeom prst="line">
              <a:avLst/>
            </a:prstGeom>
            <a:noFill/>
            <a:ln w="254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sp>
        <p:nvSpPr>
          <p:cNvPr id="496" name="Line 339"/>
          <p:cNvSpPr>
            <a:spLocks noChangeShapeType="1"/>
          </p:cNvSpPr>
          <p:nvPr/>
        </p:nvSpPr>
        <p:spPr bwMode="auto">
          <a:xfrm>
            <a:off x="5606567" y="3271355"/>
            <a:ext cx="61516" cy="61516"/>
          </a:xfrm>
          <a:prstGeom prst="line">
            <a:avLst/>
          </a:prstGeom>
          <a:noFill/>
          <a:ln w="254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nvGrpSpPr>
          <p:cNvPr id="498" name="Group 497"/>
          <p:cNvGrpSpPr/>
          <p:nvPr/>
        </p:nvGrpSpPr>
        <p:grpSpPr>
          <a:xfrm>
            <a:off x="5614405" y="3217777"/>
            <a:ext cx="168671" cy="168671"/>
            <a:chOff x="1472406" y="3353352"/>
            <a:chExt cx="168671" cy="168671"/>
          </a:xfrm>
        </p:grpSpPr>
        <p:sp>
          <p:nvSpPr>
            <p:cNvPr id="499" name="Line 53"/>
            <p:cNvSpPr>
              <a:spLocks noChangeShapeType="1"/>
            </p:cNvSpPr>
            <p:nvPr/>
          </p:nvSpPr>
          <p:spPr bwMode="auto">
            <a:xfrm flipH="1">
              <a:off x="1581546" y="3367242"/>
              <a:ext cx="13891" cy="23813"/>
            </a:xfrm>
            <a:prstGeom prst="line">
              <a:avLst/>
            </a:prstGeom>
            <a:noFill/>
            <a:ln w="254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500" name="Freeform 337"/>
            <p:cNvSpPr>
              <a:spLocks noChangeArrowheads="1"/>
            </p:cNvSpPr>
            <p:nvPr/>
          </p:nvSpPr>
          <p:spPr bwMode="auto">
            <a:xfrm>
              <a:off x="1472406" y="3353352"/>
              <a:ext cx="168671" cy="168671"/>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rgbClr val="FFFFFF"/>
            </a:solidFill>
            <a:ln w="25400" cap="rnd">
              <a:solidFill>
                <a:schemeClr val="accent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01" name="Freeform 338"/>
            <p:cNvSpPr>
              <a:spLocks noChangeArrowheads="1"/>
            </p:cNvSpPr>
            <p:nvPr/>
          </p:nvSpPr>
          <p:spPr bwMode="auto">
            <a:xfrm>
              <a:off x="1472406" y="3353352"/>
              <a:ext cx="168671" cy="168671"/>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chemeClr val="bg1"/>
            </a:solidFill>
            <a:ln w="254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02" name="Line 339"/>
            <p:cNvSpPr>
              <a:spLocks noChangeShapeType="1"/>
            </p:cNvSpPr>
            <p:nvPr/>
          </p:nvSpPr>
          <p:spPr bwMode="auto">
            <a:xfrm>
              <a:off x="1525984" y="3406930"/>
              <a:ext cx="61516" cy="61516"/>
            </a:xfrm>
            <a:prstGeom prst="line">
              <a:avLst/>
            </a:prstGeom>
            <a:noFill/>
            <a:ln w="254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503" name="Line 340"/>
            <p:cNvSpPr>
              <a:spLocks noChangeShapeType="1"/>
            </p:cNvSpPr>
            <p:nvPr/>
          </p:nvSpPr>
          <p:spPr bwMode="auto">
            <a:xfrm flipH="1">
              <a:off x="1524000" y="3406930"/>
              <a:ext cx="65484" cy="61516"/>
            </a:xfrm>
            <a:prstGeom prst="line">
              <a:avLst/>
            </a:prstGeom>
            <a:noFill/>
            <a:ln w="254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grpSp>
        <p:nvGrpSpPr>
          <p:cNvPr id="39" name="Group 38"/>
          <p:cNvGrpSpPr/>
          <p:nvPr/>
        </p:nvGrpSpPr>
        <p:grpSpPr>
          <a:xfrm>
            <a:off x="7673982" y="4125844"/>
            <a:ext cx="123031" cy="250031"/>
            <a:chOff x="7310438" y="4252274"/>
            <a:chExt cx="123031" cy="250031"/>
          </a:xfrm>
        </p:grpSpPr>
        <p:sp>
          <p:nvSpPr>
            <p:cNvPr id="389"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bg1">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90" name="Line 394"/>
            <p:cNvSpPr>
              <a:spLocks noChangeShapeType="1"/>
            </p:cNvSpPr>
            <p:nvPr/>
          </p:nvSpPr>
          <p:spPr bwMode="auto">
            <a:xfrm>
              <a:off x="7371953" y="4391180"/>
              <a:ext cx="0" cy="111125"/>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grpSp>
        <p:nvGrpSpPr>
          <p:cNvPr id="32" name="Group 31"/>
          <p:cNvGrpSpPr/>
          <p:nvPr/>
        </p:nvGrpSpPr>
        <p:grpSpPr>
          <a:xfrm>
            <a:off x="7232071" y="4101890"/>
            <a:ext cx="354742" cy="279797"/>
            <a:chOff x="6605984" y="4218540"/>
            <a:chExt cx="354742" cy="279797"/>
          </a:xfrm>
        </p:grpSpPr>
        <p:sp>
          <p:nvSpPr>
            <p:cNvPr id="300" name="Freeform 341"/>
            <p:cNvSpPr>
              <a:spLocks noChangeArrowheads="1"/>
            </p:cNvSpPr>
            <p:nvPr/>
          </p:nvSpPr>
          <p:spPr bwMode="auto">
            <a:xfrm>
              <a:off x="6605984" y="4218540"/>
              <a:ext cx="354742" cy="100758"/>
            </a:xfrm>
            <a:custGeom>
              <a:avLst/>
              <a:gdLst>
                <a:gd name="T0" fmla="*/ 395 w 791"/>
                <a:gd name="T1" fmla="*/ 85 h 227"/>
                <a:gd name="T2" fmla="*/ 57 w 791"/>
                <a:gd name="T3" fmla="*/ 226 h 227"/>
                <a:gd name="T4" fmla="*/ 0 w 791"/>
                <a:gd name="T5" fmla="*/ 226 h 227"/>
                <a:gd name="T6" fmla="*/ 0 w 791"/>
                <a:gd name="T7" fmla="*/ 169 h 227"/>
                <a:gd name="T8" fmla="*/ 395 w 791"/>
                <a:gd name="T9" fmla="*/ 0 h 227"/>
                <a:gd name="T10" fmla="*/ 790 w 791"/>
                <a:gd name="T11" fmla="*/ 169 h 227"/>
                <a:gd name="T12" fmla="*/ 790 w 791"/>
                <a:gd name="T13" fmla="*/ 226 h 227"/>
                <a:gd name="T14" fmla="*/ 734 w 791"/>
                <a:gd name="T15" fmla="*/ 226 h 227"/>
                <a:gd name="T16" fmla="*/ 395 w 791"/>
                <a:gd name="T17" fmla="*/ 85 h 227"/>
                <a:gd name="connsiteX0" fmla="*/ 4994 w 9987"/>
                <a:gd name="connsiteY0" fmla="*/ 3744 h 9956"/>
                <a:gd name="connsiteX1" fmla="*/ 721 w 9987"/>
                <a:gd name="connsiteY1" fmla="*/ 9956 h 9956"/>
                <a:gd name="connsiteX2" fmla="*/ 0 w 9987"/>
                <a:gd name="connsiteY2" fmla="*/ 9956 h 9956"/>
                <a:gd name="connsiteX3" fmla="*/ 0 w 9987"/>
                <a:gd name="connsiteY3" fmla="*/ 7445 h 9956"/>
                <a:gd name="connsiteX4" fmla="*/ 4994 w 9987"/>
                <a:gd name="connsiteY4" fmla="*/ 0 h 9956"/>
                <a:gd name="connsiteX5" fmla="*/ 9987 w 9987"/>
                <a:gd name="connsiteY5" fmla="*/ 7445 h 9956"/>
                <a:gd name="connsiteX6" fmla="*/ 9987 w 9987"/>
                <a:gd name="connsiteY6" fmla="*/ 9956 h 9956"/>
                <a:gd name="connsiteX7" fmla="*/ 9279 w 9987"/>
                <a:gd name="connsiteY7" fmla="*/ 9956 h 9956"/>
                <a:gd name="connsiteX8" fmla="*/ 4994 w 9987"/>
                <a:gd name="connsiteY8" fmla="*/ 3744 h 9956"/>
                <a:gd name="connsiteX9" fmla="*/ 4994 w 9987"/>
                <a:gd name="connsiteY9" fmla="*/ 3744 h 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7" h="9956">
                  <a:moveTo>
                    <a:pt x="4994" y="3744"/>
                  </a:moveTo>
                  <a:lnTo>
                    <a:pt x="721" y="9956"/>
                  </a:lnTo>
                  <a:lnTo>
                    <a:pt x="0" y="9956"/>
                  </a:lnTo>
                  <a:lnTo>
                    <a:pt x="0" y="7445"/>
                  </a:lnTo>
                  <a:lnTo>
                    <a:pt x="4994" y="0"/>
                  </a:lnTo>
                  <a:lnTo>
                    <a:pt x="9987" y="7445"/>
                  </a:lnTo>
                  <a:lnTo>
                    <a:pt x="9987" y="9956"/>
                  </a:lnTo>
                  <a:lnTo>
                    <a:pt x="9279" y="9956"/>
                  </a:lnTo>
                  <a:lnTo>
                    <a:pt x="4994" y="3744"/>
                  </a:lnTo>
                  <a:lnTo>
                    <a:pt x="4994" y="3744"/>
                  </a:lnTo>
                  <a:close/>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01" name="Line 342"/>
            <p:cNvSpPr>
              <a:spLocks noChangeShapeType="1"/>
            </p:cNvSpPr>
            <p:nvPr/>
          </p:nvSpPr>
          <p:spPr bwMode="auto">
            <a:xfrm flipV="1">
              <a:off x="6631781" y="4319742"/>
              <a:ext cx="1984" cy="174625"/>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02" name="Line 343"/>
            <p:cNvSpPr>
              <a:spLocks noChangeShapeType="1"/>
            </p:cNvSpPr>
            <p:nvPr/>
          </p:nvSpPr>
          <p:spPr bwMode="auto">
            <a:xfrm>
              <a:off x="6937375" y="4325696"/>
              <a:ext cx="1984" cy="170656"/>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03" name="Freeform 344"/>
            <p:cNvSpPr>
              <a:spLocks noChangeArrowheads="1"/>
            </p:cNvSpPr>
            <p:nvPr/>
          </p:nvSpPr>
          <p:spPr bwMode="auto">
            <a:xfrm>
              <a:off x="6746875" y="4333634"/>
              <a:ext cx="77390" cy="164703"/>
            </a:xfrm>
            <a:custGeom>
              <a:avLst/>
              <a:gdLst>
                <a:gd name="T0" fmla="*/ 169 w 170"/>
                <a:gd name="T1" fmla="*/ 367 h 368"/>
                <a:gd name="T2" fmla="*/ 169 w 170"/>
                <a:gd name="T3" fmla="*/ 0 h 368"/>
                <a:gd name="T4" fmla="*/ 0 w 170"/>
                <a:gd name="T5" fmla="*/ 0 h 368"/>
                <a:gd name="T6" fmla="*/ 0 w 170"/>
                <a:gd name="T7" fmla="*/ 367 h 368"/>
              </a:gdLst>
              <a:ahLst/>
              <a:cxnLst>
                <a:cxn ang="0">
                  <a:pos x="T0" y="T1"/>
                </a:cxn>
                <a:cxn ang="0">
                  <a:pos x="T2" y="T3"/>
                </a:cxn>
                <a:cxn ang="0">
                  <a:pos x="T4" y="T5"/>
                </a:cxn>
                <a:cxn ang="0">
                  <a:pos x="T6" y="T7"/>
                </a:cxn>
              </a:cxnLst>
              <a:rect l="0" t="0" r="r" b="b"/>
              <a:pathLst>
                <a:path w="170" h="368">
                  <a:moveTo>
                    <a:pt x="169" y="367"/>
                  </a:moveTo>
                  <a:lnTo>
                    <a:pt x="169" y="0"/>
                  </a:lnTo>
                  <a:lnTo>
                    <a:pt x="0" y="0"/>
                  </a:lnTo>
                  <a:lnTo>
                    <a:pt x="0" y="367"/>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04" name="Freeform 345"/>
            <p:cNvSpPr>
              <a:spLocks noChangeArrowheads="1"/>
            </p:cNvSpPr>
            <p:nvPr/>
          </p:nvSpPr>
          <p:spPr bwMode="auto">
            <a:xfrm>
              <a:off x="6859984" y="4371336"/>
              <a:ext cx="37704" cy="89298"/>
            </a:xfrm>
            <a:custGeom>
              <a:avLst/>
              <a:gdLst>
                <a:gd name="T0" fmla="*/ 42 w 85"/>
                <a:gd name="T1" fmla="*/ 197 h 198"/>
                <a:gd name="T2" fmla="*/ 0 w 85"/>
                <a:gd name="T3" fmla="*/ 197 h 198"/>
                <a:gd name="T4" fmla="*/ 0 w 85"/>
                <a:gd name="T5" fmla="*/ 0 h 198"/>
                <a:gd name="T6" fmla="*/ 84 w 85"/>
                <a:gd name="T7" fmla="*/ 0 h 198"/>
                <a:gd name="T8" fmla="*/ 84 w 85"/>
                <a:gd name="T9" fmla="*/ 197 h 198"/>
                <a:gd name="T10" fmla="*/ 42 w 85"/>
                <a:gd name="T11" fmla="*/ 197 h 198"/>
              </a:gdLst>
              <a:ahLst/>
              <a:cxnLst>
                <a:cxn ang="0">
                  <a:pos x="T0" y="T1"/>
                </a:cxn>
                <a:cxn ang="0">
                  <a:pos x="T2" y="T3"/>
                </a:cxn>
                <a:cxn ang="0">
                  <a:pos x="T4" y="T5"/>
                </a:cxn>
                <a:cxn ang="0">
                  <a:pos x="T6" y="T7"/>
                </a:cxn>
                <a:cxn ang="0">
                  <a:pos x="T8" y="T9"/>
                </a:cxn>
                <a:cxn ang="0">
                  <a:pos x="T10" y="T11"/>
                </a:cxn>
              </a:cxnLst>
              <a:rect l="0" t="0" r="r" b="b"/>
              <a:pathLst>
                <a:path w="85" h="198">
                  <a:moveTo>
                    <a:pt x="42" y="197"/>
                  </a:moveTo>
                  <a:lnTo>
                    <a:pt x="0" y="197"/>
                  </a:lnTo>
                  <a:lnTo>
                    <a:pt x="0" y="0"/>
                  </a:lnTo>
                  <a:lnTo>
                    <a:pt x="84" y="0"/>
                  </a:lnTo>
                  <a:lnTo>
                    <a:pt x="84" y="197"/>
                  </a:lnTo>
                  <a:lnTo>
                    <a:pt x="42" y="197"/>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05" name="Freeform 346"/>
            <p:cNvSpPr>
              <a:spLocks noChangeArrowheads="1"/>
            </p:cNvSpPr>
            <p:nvPr/>
          </p:nvSpPr>
          <p:spPr bwMode="auto">
            <a:xfrm>
              <a:off x="6669484" y="4371336"/>
              <a:ext cx="39688" cy="89298"/>
            </a:xfrm>
            <a:custGeom>
              <a:avLst/>
              <a:gdLst>
                <a:gd name="T0" fmla="*/ 43 w 86"/>
                <a:gd name="T1" fmla="*/ 197 h 198"/>
                <a:gd name="T2" fmla="*/ 0 w 86"/>
                <a:gd name="T3" fmla="*/ 197 h 198"/>
                <a:gd name="T4" fmla="*/ 0 w 86"/>
                <a:gd name="T5" fmla="*/ 0 h 198"/>
                <a:gd name="T6" fmla="*/ 85 w 86"/>
                <a:gd name="T7" fmla="*/ 0 h 198"/>
                <a:gd name="T8" fmla="*/ 85 w 86"/>
                <a:gd name="T9" fmla="*/ 197 h 198"/>
                <a:gd name="T10" fmla="*/ 43 w 86"/>
                <a:gd name="T11" fmla="*/ 197 h 198"/>
              </a:gdLst>
              <a:ahLst/>
              <a:cxnLst>
                <a:cxn ang="0">
                  <a:pos x="T0" y="T1"/>
                </a:cxn>
                <a:cxn ang="0">
                  <a:pos x="T2" y="T3"/>
                </a:cxn>
                <a:cxn ang="0">
                  <a:pos x="T4" y="T5"/>
                </a:cxn>
                <a:cxn ang="0">
                  <a:pos x="T6" y="T7"/>
                </a:cxn>
                <a:cxn ang="0">
                  <a:pos x="T8" y="T9"/>
                </a:cxn>
                <a:cxn ang="0">
                  <a:pos x="T10" y="T11"/>
                </a:cxn>
              </a:cxnLst>
              <a:rect l="0" t="0" r="r" b="b"/>
              <a:pathLst>
                <a:path w="86" h="198">
                  <a:moveTo>
                    <a:pt x="43" y="197"/>
                  </a:moveTo>
                  <a:lnTo>
                    <a:pt x="0" y="197"/>
                  </a:lnTo>
                  <a:lnTo>
                    <a:pt x="0" y="0"/>
                  </a:lnTo>
                  <a:lnTo>
                    <a:pt x="85" y="0"/>
                  </a:lnTo>
                  <a:lnTo>
                    <a:pt x="85" y="197"/>
                  </a:lnTo>
                  <a:lnTo>
                    <a:pt x="43" y="197"/>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40" name="Group 39"/>
          <p:cNvGrpSpPr/>
          <p:nvPr/>
        </p:nvGrpSpPr>
        <p:grpSpPr>
          <a:xfrm>
            <a:off x="7905846" y="3645484"/>
            <a:ext cx="381000" cy="738187"/>
            <a:chOff x="7689453" y="3762134"/>
            <a:chExt cx="381000" cy="738187"/>
          </a:xfrm>
        </p:grpSpPr>
        <p:sp>
          <p:nvSpPr>
            <p:cNvPr id="306"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07"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08"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09"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0"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1"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2"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3"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4"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5"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16"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17"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grpSp>
        <p:nvGrpSpPr>
          <p:cNvPr id="41" name="Group 40"/>
          <p:cNvGrpSpPr/>
          <p:nvPr/>
        </p:nvGrpSpPr>
        <p:grpSpPr>
          <a:xfrm>
            <a:off x="8348362" y="2433030"/>
            <a:ext cx="254000" cy="1950641"/>
            <a:chOff x="8131969" y="2549680"/>
            <a:chExt cx="254000" cy="1950641"/>
          </a:xfrm>
        </p:grpSpPr>
        <p:sp>
          <p:nvSpPr>
            <p:cNvPr id="251" name="Freeform 165"/>
            <p:cNvSpPr>
              <a:spLocks noChangeArrowheads="1"/>
            </p:cNvSpPr>
            <p:nvPr/>
          </p:nvSpPr>
          <p:spPr bwMode="auto">
            <a:xfrm>
              <a:off x="8131969" y="3406930"/>
              <a:ext cx="254000" cy="1093391"/>
            </a:xfrm>
            <a:custGeom>
              <a:avLst/>
              <a:gdLst>
                <a:gd name="T0" fmla="*/ 565 w 566"/>
                <a:gd name="T1" fmla="*/ 2427 h 2428"/>
                <a:gd name="T2" fmla="*/ 565 w 566"/>
                <a:gd name="T3" fmla="*/ 0 h 2428"/>
                <a:gd name="T4" fmla="*/ 0 w 566"/>
                <a:gd name="T5" fmla="*/ 0 h 2428"/>
                <a:gd name="T6" fmla="*/ 0 w 566"/>
                <a:gd name="T7" fmla="*/ 2427 h 2428"/>
              </a:gdLst>
              <a:ahLst/>
              <a:cxnLst>
                <a:cxn ang="0">
                  <a:pos x="T0" y="T1"/>
                </a:cxn>
                <a:cxn ang="0">
                  <a:pos x="T2" y="T3"/>
                </a:cxn>
                <a:cxn ang="0">
                  <a:pos x="T4" y="T5"/>
                </a:cxn>
                <a:cxn ang="0">
                  <a:pos x="T6" y="T7"/>
                </a:cxn>
              </a:cxnLst>
              <a:rect l="0" t="0" r="r" b="b"/>
              <a:pathLst>
                <a:path w="566" h="2428">
                  <a:moveTo>
                    <a:pt x="565" y="2427"/>
                  </a:moveTo>
                  <a:lnTo>
                    <a:pt x="565" y="0"/>
                  </a:lnTo>
                  <a:lnTo>
                    <a:pt x="0" y="0"/>
                  </a:lnTo>
                  <a:lnTo>
                    <a:pt x="0" y="2427"/>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52" name="Freeform 166"/>
            <p:cNvSpPr>
              <a:spLocks noChangeArrowheads="1"/>
            </p:cNvSpPr>
            <p:nvPr/>
          </p:nvSpPr>
          <p:spPr bwMode="auto">
            <a:xfrm>
              <a:off x="8157765" y="2964415"/>
              <a:ext cx="216298" cy="442515"/>
            </a:xfrm>
            <a:custGeom>
              <a:avLst/>
              <a:gdLst>
                <a:gd name="T0" fmla="*/ 480 w 481"/>
                <a:gd name="T1" fmla="*/ 982 h 983"/>
                <a:gd name="T2" fmla="*/ 480 w 481"/>
                <a:gd name="T3" fmla="*/ 240 h 983"/>
                <a:gd name="T4" fmla="*/ 240 w 481"/>
                <a:gd name="T5" fmla="*/ 0 h 983"/>
                <a:gd name="T6" fmla="*/ 0 w 481"/>
                <a:gd name="T7" fmla="*/ 240 h 983"/>
                <a:gd name="T8" fmla="*/ 0 w 481"/>
                <a:gd name="T9" fmla="*/ 982 h 983"/>
              </a:gdLst>
              <a:ahLst/>
              <a:cxnLst>
                <a:cxn ang="0">
                  <a:pos x="T0" y="T1"/>
                </a:cxn>
                <a:cxn ang="0">
                  <a:pos x="T2" y="T3"/>
                </a:cxn>
                <a:cxn ang="0">
                  <a:pos x="T4" y="T5"/>
                </a:cxn>
                <a:cxn ang="0">
                  <a:pos x="T6" y="T7"/>
                </a:cxn>
                <a:cxn ang="0">
                  <a:pos x="T8" y="T9"/>
                </a:cxn>
              </a:cxnLst>
              <a:rect l="0" t="0" r="r" b="b"/>
              <a:pathLst>
                <a:path w="481" h="983">
                  <a:moveTo>
                    <a:pt x="480" y="982"/>
                  </a:moveTo>
                  <a:lnTo>
                    <a:pt x="480" y="240"/>
                  </a:lnTo>
                  <a:cubicBezTo>
                    <a:pt x="480" y="107"/>
                    <a:pt x="373" y="0"/>
                    <a:pt x="240" y="0"/>
                  </a:cubicBezTo>
                  <a:cubicBezTo>
                    <a:pt x="108" y="0"/>
                    <a:pt x="0" y="107"/>
                    <a:pt x="0" y="240"/>
                  </a:cubicBezTo>
                  <a:lnTo>
                    <a:pt x="0" y="982"/>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53" name="Freeform 167"/>
            <p:cNvSpPr>
              <a:spLocks noChangeArrowheads="1"/>
            </p:cNvSpPr>
            <p:nvPr/>
          </p:nvSpPr>
          <p:spPr bwMode="auto">
            <a:xfrm>
              <a:off x="8235156" y="2827492"/>
              <a:ext cx="65484" cy="140891"/>
            </a:xfrm>
            <a:custGeom>
              <a:avLst/>
              <a:gdLst>
                <a:gd name="T0" fmla="*/ 144 w 145"/>
                <a:gd name="T1" fmla="*/ 310 h 311"/>
                <a:gd name="T2" fmla="*/ 144 w 145"/>
                <a:gd name="T3" fmla="*/ 0 h 311"/>
                <a:gd name="T4" fmla="*/ 0 w 145"/>
                <a:gd name="T5" fmla="*/ 0 h 311"/>
                <a:gd name="T6" fmla="*/ 0 w 145"/>
                <a:gd name="T7" fmla="*/ 310 h 311"/>
              </a:gdLst>
              <a:ahLst/>
              <a:cxnLst>
                <a:cxn ang="0">
                  <a:pos x="T0" y="T1"/>
                </a:cxn>
                <a:cxn ang="0">
                  <a:pos x="T2" y="T3"/>
                </a:cxn>
                <a:cxn ang="0">
                  <a:pos x="T4" y="T5"/>
                </a:cxn>
                <a:cxn ang="0">
                  <a:pos x="T6" y="T7"/>
                </a:cxn>
              </a:cxnLst>
              <a:rect l="0" t="0" r="r" b="b"/>
              <a:pathLst>
                <a:path w="145" h="311">
                  <a:moveTo>
                    <a:pt x="144" y="310"/>
                  </a:moveTo>
                  <a:lnTo>
                    <a:pt x="144" y="0"/>
                  </a:lnTo>
                  <a:lnTo>
                    <a:pt x="0" y="0"/>
                  </a:lnTo>
                  <a:lnTo>
                    <a:pt x="0" y="310"/>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54" name="Line 168"/>
            <p:cNvSpPr>
              <a:spLocks noChangeShapeType="1"/>
            </p:cNvSpPr>
            <p:nvPr/>
          </p:nvSpPr>
          <p:spPr bwMode="auto">
            <a:xfrm>
              <a:off x="8272859" y="2549680"/>
              <a:ext cx="1985" cy="275829"/>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55" name="Line 169"/>
            <p:cNvSpPr>
              <a:spLocks noChangeShapeType="1"/>
            </p:cNvSpPr>
            <p:nvPr/>
          </p:nvSpPr>
          <p:spPr bwMode="auto">
            <a:xfrm>
              <a:off x="8266906" y="2968384"/>
              <a:ext cx="1984" cy="89296"/>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56" name="Line 170"/>
            <p:cNvSpPr>
              <a:spLocks noChangeShapeType="1"/>
            </p:cNvSpPr>
            <p:nvPr/>
          </p:nvSpPr>
          <p:spPr bwMode="auto">
            <a:xfrm>
              <a:off x="8205390" y="2998149"/>
              <a:ext cx="61516" cy="61516"/>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58" name="Line 171"/>
            <p:cNvSpPr>
              <a:spLocks noChangeShapeType="1"/>
            </p:cNvSpPr>
            <p:nvPr/>
          </p:nvSpPr>
          <p:spPr bwMode="auto">
            <a:xfrm flipH="1">
              <a:off x="8264921" y="2998149"/>
              <a:ext cx="65485" cy="61516"/>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60" name="Line 172"/>
            <p:cNvSpPr>
              <a:spLocks noChangeShapeType="1"/>
            </p:cNvSpPr>
            <p:nvPr/>
          </p:nvSpPr>
          <p:spPr bwMode="auto">
            <a:xfrm flipH="1">
              <a:off x="8169671" y="3367242"/>
              <a:ext cx="194469"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61" name="Line 173"/>
            <p:cNvSpPr>
              <a:spLocks noChangeShapeType="1"/>
            </p:cNvSpPr>
            <p:nvPr/>
          </p:nvSpPr>
          <p:spPr bwMode="auto">
            <a:xfrm flipH="1">
              <a:off x="8169671" y="3329540"/>
              <a:ext cx="192024"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263" name="Line 174"/>
            <p:cNvSpPr>
              <a:spLocks noChangeShapeType="1"/>
            </p:cNvSpPr>
            <p:nvPr/>
          </p:nvSpPr>
          <p:spPr bwMode="auto">
            <a:xfrm>
              <a:off x="8163719" y="3061144"/>
              <a:ext cx="206375"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11" name="Freeform 413"/>
            <p:cNvSpPr>
              <a:spLocks noChangeArrowheads="1"/>
            </p:cNvSpPr>
            <p:nvPr/>
          </p:nvSpPr>
          <p:spPr bwMode="auto">
            <a:xfrm>
              <a:off x="8183563" y="3837540"/>
              <a:ext cx="51594" cy="77390"/>
            </a:xfrm>
            <a:custGeom>
              <a:avLst/>
              <a:gdLst>
                <a:gd name="T0" fmla="*/ 57 w 114"/>
                <a:gd name="T1" fmla="*/ 170 h 171"/>
                <a:gd name="T2" fmla="*/ 0 w 114"/>
                <a:gd name="T3" fmla="*/ 170 h 171"/>
                <a:gd name="T4" fmla="*/ 0 w 114"/>
                <a:gd name="T5" fmla="*/ 0 h 171"/>
                <a:gd name="T6" fmla="*/ 113 w 114"/>
                <a:gd name="T7" fmla="*/ 0 h 171"/>
                <a:gd name="T8" fmla="*/ 113 w 114"/>
                <a:gd name="T9" fmla="*/ 170 h 171"/>
                <a:gd name="T10" fmla="*/ 57 w 114"/>
                <a:gd name="T11" fmla="*/ 170 h 171"/>
              </a:gdLst>
              <a:ahLst/>
              <a:cxnLst>
                <a:cxn ang="0">
                  <a:pos x="T0" y="T1"/>
                </a:cxn>
                <a:cxn ang="0">
                  <a:pos x="T2" y="T3"/>
                </a:cxn>
                <a:cxn ang="0">
                  <a:pos x="T4" y="T5"/>
                </a:cxn>
                <a:cxn ang="0">
                  <a:pos x="T6" y="T7"/>
                </a:cxn>
                <a:cxn ang="0">
                  <a:pos x="T8" y="T9"/>
                </a:cxn>
                <a:cxn ang="0">
                  <a:pos x="T10" y="T11"/>
                </a:cxn>
              </a:cxnLst>
              <a:rect l="0" t="0" r="r" b="b"/>
              <a:pathLst>
                <a:path w="114" h="171">
                  <a:moveTo>
                    <a:pt x="57" y="170"/>
                  </a:moveTo>
                  <a:lnTo>
                    <a:pt x="0" y="170"/>
                  </a:lnTo>
                  <a:lnTo>
                    <a:pt x="0" y="0"/>
                  </a:lnTo>
                  <a:lnTo>
                    <a:pt x="113" y="0"/>
                  </a:lnTo>
                  <a:lnTo>
                    <a:pt x="113" y="170"/>
                  </a:lnTo>
                  <a:lnTo>
                    <a:pt x="57" y="170"/>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12" name="Freeform 414"/>
            <p:cNvSpPr>
              <a:spLocks noChangeArrowheads="1"/>
            </p:cNvSpPr>
            <p:nvPr/>
          </p:nvSpPr>
          <p:spPr bwMode="auto">
            <a:xfrm>
              <a:off x="8284765" y="3837540"/>
              <a:ext cx="51594" cy="77390"/>
            </a:xfrm>
            <a:custGeom>
              <a:avLst/>
              <a:gdLst>
                <a:gd name="T0" fmla="*/ 56 w 114"/>
                <a:gd name="T1" fmla="*/ 170 h 171"/>
                <a:gd name="T2" fmla="*/ 0 w 114"/>
                <a:gd name="T3" fmla="*/ 170 h 171"/>
                <a:gd name="T4" fmla="*/ 0 w 114"/>
                <a:gd name="T5" fmla="*/ 0 h 171"/>
                <a:gd name="T6" fmla="*/ 113 w 114"/>
                <a:gd name="T7" fmla="*/ 0 h 171"/>
                <a:gd name="T8" fmla="*/ 113 w 114"/>
                <a:gd name="T9" fmla="*/ 170 h 171"/>
                <a:gd name="T10" fmla="*/ 56 w 114"/>
                <a:gd name="T11" fmla="*/ 170 h 171"/>
              </a:gdLst>
              <a:ahLst/>
              <a:cxnLst>
                <a:cxn ang="0">
                  <a:pos x="T0" y="T1"/>
                </a:cxn>
                <a:cxn ang="0">
                  <a:pos x="T2" y="T3"/>
                </a:cxn>
                <a:cxn ang="0">
                  <a:pos x="T4" y="T5"/>
                </a:cxn>
                <a:cxn ang="0">
                  <a:pos x="T6" y="T7"/>
                </a:cxn>
                <a:cxn ang="0">
                  <a:pos x="T8" y="T9"/>
                </a:cxn>
                <a:cxn ang="0">
                  <a:pos x="T10" y="T11"/>
                </a:cxn>
              </a:cxnLst>
              <a:rect l="0" t="0" r="r" b="b"/>
              <a:pathLst>
                <a:path w="114" h="171">
                  <a:moveTo>
                    <a:pt x="56" y="170"/>
                  </a:moveTo>
                  <a:lnTo>
                    <a:pt x="0" y="170"/>
                  </a:lnTo>
                  <a:lnTo>
                    <a:pt x="0" y="0"/>
                  </a:lnTo>
                  <a:lnTo>
                    <a:pt x="113" y="0"/>
                  </a:lnTo>
                  <a:lnTo>
                    <a:pt x="113" y="170"/>
                  </a:lnTo>
                  <a:lnTo>
                    <a:pt x="56" y="170"/>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13" name="Freeform 415"/>
            <p:cNvSpPr>
              <a:spLocks noChangeArrowheads="1"/>
            </p:cNvSpPr>
            <p:nvPr/>
          </p:nvSpPr>
          <p:spPr bwMode="auto">
            <a:xfrm>
              <a:off x="8183563" y="3710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14" name="Freeform 416"/>
            <p:cNvSpPr>
              <a:spLocks noChangeArrowheads="1"/>
            </p:cNvSpPr>
            <p:nvPr/>
          </p:nvSpPr>
          <p:spPr bwMode="auto">
            <a:xfrm>
              <a:off x="8284765" y="3710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15" name="Freeform 417"/>
            <p:cNvSpPr>
              <a:spLocks noChangeArrowheads="1"/>
            </p:cNvSpPr>
            <p:nvPr/>
          </p:nvSpPr>
          <p:spPr bwMode="auto">
            <a:xfrm>
              <a:off x="8183563" y="3583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16" name="Freeform 418"/>
            <p:cNvSpPr>
              <a:spLocks noChangeArrowheads="1"/>
            </p:cNvSpPr>
            <p:nvPr/>
          </p:nvSpPr>
          <p:spPr bwMode="auto">
            <a:xfrm>
              <a:off x="8284765" y="3583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17" name="Freeform 419"/>
            <p:cNvSpPr>
              <a:spLocks noChangeArrowheads="1"/>
            </p:cNvSpPr>
            <p:nvPr/>
          </p:nvSpPr>
          <p:spPr bwMode="auto">
            <a:xfrm>
              <a:off x="8183563" y="3456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18" name="Freeform 420"/>
            <p:cNvSpPr>
              <a:spLocks noChangeArrowheads="1"/>
            </p:cNvSpPr>
            <p:nvPr/>
          </p:nvSpPr>
          <p:spPr bwMode="auto">
            <a:xfrm>
              <a:off x="8284765" y="3456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19" name="Freeform 421"/>
            <p:cNvSpPr>
              <a:spLocks noChangeArrowheads="1"/>
            </p:cNvSpPr>
            <p:nvPr/>
          </p:nvSpPr>
          <p:spPr bwMode="auto">
            <a:xfrm>
              <a:off x="8183563" y="3964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20" name="Freeform 422"/>
            <p:cNvSpPr>
              <a:spLocks noChangeArrowheads="1"/>
            </p:cNvSpPr>
            <p:nvPr/>
          </p:nvSpPr>
          <p:spPr bwMode="auto">
            <a:xfrm>
              <a:off x="8284765" y="3964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21" name="Freeform 423"/>
            <p:cNvSpPr>
              <a:spLocks noChangeArrowheads="1"/>
            </p:cNvSpPr>
            <p:nvPr/>
          </p:nvSpPr>
          <p:spPr bwMode="auto">
            <a:xfrm>
              <a:off x="8183563" y="4091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22" name="Freeform 424"/>
            <p:cNvSpPr>
              <a:spLocks noChangeArrowheads="1"/>
            </p:cNvSpPr>
            <p:nvPr/>
          </p:nvSpPr>
          <p:spPr bwMode="auto">
            <a:xfrm>
              <a:off x="8284765" y="4091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23" name="Freeform 425"/>
            <p:cNvSpPr>
              <a:spLocks noChangeArrowheads="1"/>
            </p:cNvSpPr>
            <p:nvPr/>
          </p:nvSpPr>
          <p:spPr bwMode="auto">
            <a:xfrm>
              <a:off x="8183563" y="4218540"/>
              <a:ext cx="51594" cy="77390"/>
            </a:xfrm>
            <a:custGeom>
              <a:avLst/>
              <a:gdLst>
                <a:gd name="T0" fmla="*/ 57 w 114"/>
                <a:gd name="T1" fmla="*/ 169 h 170"/>
                <a:gd name="T2" fmla="*/ 0 w 114"/>
                <a:gd name="T3" fmla="*/ 169 h 170"/>
                <a:gd name="T4" fmla="*/ 0 w 114"/>
                <a:gd name="T5" fmla="*/ 0 h 170"/>
                <a:gd name="T6" fmla="*/ 113 w 114"/>
                <a:gd name="T7" fmla="*/ 0 h 170"/>
                <a:gd name="T8" fmla="*/ 113 w 114"/>
                <a:gd name="T9" fmla="*/ 169 h 170"/>
                <a:gd name="T10" fmla="*/ 57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7" y="169"/>
                  </a:moveTo>
                  <a:lnTo>
                    <a:pt x="0" y="169"/>
                  </a:lnTo>
                  <a:lnTo>
                    <a:pt x="0" y="0"/>
                  </a:lnTo>
                  <a:lnTo>
                    <a:pt x="113" y="0"/>
                  </a:lnTo>
                  <a:lnTo>
                    <a:pt x="113" y="169"/>
                  </a:lnTo>
                  <a:lnTo>
                    <a:pt x="57" y="169"/>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24" name="Freeform 426"/>
            <p:cNvSpPr>
              <a:spLocks noChangeArrowheads="1"/>
            </p:cNvSpPr>
            <p:nvPr/>
          </p:nvSpPr>
          <p:spPr bwMode="auto">
            <a:xfrm>
              <a:off x="8284765" y="4218540"/>
              <a:ext cx="51594" cy="77390"/>
            </a:xfrm>
            <a:custGeom>
              <a:avLst/>
              <a:gdLst>
                <a:gd name="T0" fmla="*/ 56 w 114"/>
                <a:gd name="T1" fmla="*/ 169 h 170"/>
                <a:gd name="T2" fmla="*/ 0 w 114"/>
                <a:gd name="T3" fmla="*/ 169 h 170"/>
                <a:gd name="T4" fmla="*/ 0 w 114"/>
                <a:gd name="T5" fmla="*/ 0 h 170"/>
                <a:gd name="T6" fmla="*/ 113 w 114"/>
                <a:gd name="T7" fmla="*/ 0 h 170"/>
                <a:gd name="T8" fmla="*/ 113 w 114"/>
                <a:gd name="T9" fmla="*/ 169 h 170"/>
                <a:gd name="T10" fmla="*/ 56 w 114"/>
                <a:gd name="T11" fmla="*/ 169 h 170"/>
              </a:gdLst>
              <a:ahLst/>
              <a:cxnLst>
                <a:cxn ang="0">
                  <a:pos x="T0" y="T1"/>
                </a:cxn>
                <a:cxn ang="0">
                  <a:pos x="T2" y="T3"/>
                </a:cxn>
                <a:cxn ang="0">
                  <a:pos x="T4" y="T5"/>
                </a:cxn>
                <a:cxn ang="0">
                  <a:pos x="T6" y="T7"/>
                </a:cxn>
                <a:cxn ang="0">
                  <a:pos x="T8" y="T9"/>
                </a:cxn>
                <a:cxn ang="0">
                  <a:pos x="T10" y="T11"/>
                </a:cxn>
              </a:cxnLst>
              <a:rect l="0" t="0" r="r" b="b"/>
              <a:pathLst>
                <a:path w="114" h="170">
                  <a:moveTo>
                    <a:pt x="56" y="169"/>
                  </a:moveTo>
                  <a:lnTo>
                    <a:pt x="0" y="169"/>
                  </a:lnTo>
                  <a:lnTo>
                    <a:pt x="0" y="0"/>
                  </a:lnTo>
                  <a:lnTo>
                    <a:pt x="113" y="0"/>
                  </a:lnTo>
                  <a:lnTo>
                    <a:pt x="113" y="169"/>
                  </a:lnTo>
                  <a:lnTo>
                    <a:pt x="56" y="169"/>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25" name="Freeform 427"/>
            <p:cNvSpPr>
              <a:spLocks noChangeArrowheads="1"/>
            </p:cNvSpPr>
            <p:nvPr/>
          </p:nvSpPr>
          <p:spPr bwMode="auto">
            <a:xfrm>
              <a:off x="8183563" y="4345540"/>
              <a:ext cx="152796" cy="152796"/>
            </a:xfrm>
            <a:custGeom>
              <a:avLst/>
              <a:gdLst>
                <a:gd name="T0" fmla="*/ 339 w 340"/>
                <a:gd name="T1" fmla="*/ 339 h 340"/>
                <a:gd name="T2" fmla="*/ 339 w 340"/>
                <a:gd name="T3" fmla="*/ 0 h 340"/>
                <a:gd name="T4" fmla="*/ 0 w 340"/>
                <a:gd name="T5" fmla="*/ 0 h 340"/>
                <a:gd name="T6" fmla="*/ 0 w 340"/>
                <a:gd name="T7" fmla="*/ 339 h 340"/>
              </a:gdLst>
              <a:ahLst/>
              <a:cxnLst>
                <a:cxn ang="0">
                  <a:pos x="T0" y="T1"/>
                </a:cxn>
                <a:cxn ang="0">
                  <a:pos x="T2" y="T3"/>
                </a:cxn>
                <a:cxn ang="0">
                  <a:pos x="T4" y="T5"/>
                </a:cxn>
                <a:cxn ang="0">
                  <a:pos x="T6" y="T7"/>
                </a:cxn>
              </a:cxnLst>
              <a:rect l="0" t="0" r="r" b="b"/>
              <a:pathLst>
                <a:path w="340" h="340">
                  <a:moveTo>
                    <a:pt x="339" y="339"/>
                  </a:moveTo>
                  <a:lnTo>
                    <a:pt x="339" y="0"/>
                  </a:lnTo>
                  <a:lnTo>
                    <a:pt x="0" y="0"/>
                  </a:lnTo>
                  <a:lnTo>
                    <a:pt x="0" y="339"/>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26" name="Line 428"/>
            <p:cNvSpPr>
              <a:spLocks noChangeShapeType="1"/>
            </p:cNvSpPr>
            <p:nvPr/>
          </p:nvSpPr>
          <p:spPr bwMode="auto">
            <a:xfrm>
              <a:off x="8258969" y="4345540"/>
              <a:ext cx="1984" cy="152796"/>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grpSp>
        <p:nvGrpSpPr>
          <p:cNvPr id="3" name="Group 2"/>
          <p:cNvGrpSpPr/>
          <p:nvPr/>
        </p:nvGrpSpPr>
        <p:grpSpPr>
          <a:xfrm>
            <a:off x="4807560" y="3974890"/>
            <a:ext cx="648891" cy="406797"/>
            <a:chOff x="1791441" y="4091540"/>
            <a:chExt cx="648891" cy="406797"/>
          </a:xfrm>
        </p:grpSpPr>
        <p:grpSp>
          <p:nvGrpSpPr>
            <p:cNvPr id="16" name="Group 15"/>
            <p:cNvGrpSpPr/>
            <p:nvPr/>
          </p:nvGrpSpPr>
          <p:grpSpPr>
            <a:xfrm>
              <a:off x="1791441" y="4232430"/>
              <a:ext cx="648891" cy="265907"/>
              <a:chOff x="1859359" y="4232430"/>
              <a:chExt cx="648891" cy="265907"/>
            </a:xfrm>
          </p:grpSpPr>
          <p:sp>
            <p:nvSpPr>
              <p:cNvPr id="427" name="Freeform 429"/>
              <p:cNvSpPr>
                <a:spLocks noChangeArrowheads="1"/>
              </p:cNvSpPr>
              <p:nvPr/>
            </p:nvSpPr>
            <p:spPr bwMode="auto">
              <a:xfrm>
                <a:off x="1885156" y="4272830"/>
                <a:ext cx="595313" cy="225507"/>
              </a:xfrm>
              <a:custGeom>
                <a:avLst/>
                <a:gdLst>
                  <a:gd name="T0" fmla="*/ 662 w 1324"/>
                  <a:gd name="T1" fmla="*/ 508 h 509"/>
                  <a:gd name="T2" fmla="*/ 0 w 1324"/>
                  <a:gd name="T3" fmla="*/ 508 h 509"/>
                  <a:gd name="T4" fmla="*/ 0 w 1324"/>
                  <a:gd name="T5" fmla="*/ 0 h 509"/>
                  <a:gd name="T6" fmla="*/ 1323 w 1324"/>
                  <a:gd name="T7" fmla="*/ 0 h 509"/>
                  <a:gd name="T8" fmla="*/ 1323 w 1324"/>
                  <a:gd name="T9" fmla="*/ 508 h 509"/>
                  <a:gd name="T10" fmla="*/ 662 w 1324"/>
                  <a:gd name="T11" fmla="*/ 508 h 509"/>
                </a:gdLst>
                <a:ahLst/>
                <a:cxnLst>
                  <a:cxn ang="0">
                    <a:pos x="T0" y="T1"/>
                  </a:cxn>
                  <a:cxn ang="0">
                    <a:pos x="T2" y="T3"/>
                  </a:cxn>
                  <a:cxn ang="0">
                    <a:pos x="T4" y="T5"/>
                  </a:cxn>
                  <a:cxn ang="0">
                    <a:pos x="T6" y="T7"/>
                  </a:cxn>
                  <a:cxn ang="0">
                    <a:pos x="T8" y="T9"/>
                  </a:cxn>
                  <a:cxn ang="0">
                    <a:pos x="T10" y="T11"/>
                  </a:cxn>
                </a:cxnLst>
                <a:rect l="0" t="0" r="r" b="b"/>
                <a:pathLst>
                  <a:path w="1324" h="509">
                    <a:moveTo>
                      <a:pt x="662" y="508"/>
                    </a:moveTo>
                    <a:lnTo>
                      <a:pt x="0" y="508"/>
                    </a:lnTo>
                    <a:lnTo>
                      <a:pt x="0" y="0"/>
                    </a:lnTo>
                    <a:lnTo>
                      <a:pt x="1323" y="0"/>
                    </a:lnTo>
                    <a:lnTo>
                      <a:pt x="1323" y="508"/>
                    </a:lnTo>
                    <a:lnTo>
                      <a:pt x="662" y="508"/>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28" name="Freeform 430"/>
              <p:cNvSpPr>
                <a:spLocks noChangeArrowheads="1"/>
              </p:cNvSpPr>
              <p:nvPr/>
            </p:nvSpPr>
            <p:spPr bwMode="auto">
              <a:xfrm>
                <a:off x="1936750" y="4319742"/>
                <a:ext cx="265906" cy="101204"/>
              </a:xfrm>
              <a:custGeom>
                <a:avLst/>
                <a:gdLst>
                  <a:gd name="T0" fmla="*/ 296 w 593"/>
                  <a:gd name="T1" fmla="*/ 225 h 226"/>
                  <a:gd name="T2" fmla="*/ 0 w 593"/>
                  <a:gd name="T3" fmla="*/ 225 h 226"/>
                  <a:gd name="T4" fmla="*/ 0 w 593"/>
                  <a:gd name="T5" fmla="*/ 0 h 226"/>
                  <a:gd name="T6" fmla="*/ 592 w 593"/>
                  <a:gd name="T7" fmla="*/ 0 h 226"/>
                  <a:gd name="T8" fmla="*/ 592 w 593"/>
                  <a:gd name="T9" fmla="*/ 225 h 226"/>
                  <a:gd name="T10" fmla="*/ 296 w 593"/>
                  <a:gd name="T11" fmla="*/ 225 h 226"/>
                </a:gdLst>
                <a:ahLst/>
                <a:cxnLst>
                  <a:cxn ang="0">
                    <a:pos x="T0" y="T1"/>
                  </a:cxn>
                  <a:cxn ang="0">
                    <a:pos x="T2" y="T3"/>
                  </a:cxn>
                  <a:cxn ang="0">
                    <a:pos x="T4" y="T5"/>
                  </a:cxn>
                  <a:cxn ang="0">
                    <a:pos x="T6" y="T7"/>
                  </a:cxn>
                  <a:cxn ang="0">
                    <a:pos x="T8" y="T9"/>
                  </a:cxn>
                  <a:cxn ang="0">
                    <a:pos x="T10" y="T11"/>
                  </a:cxn>
                </a:cxnLst>
                <a:rect l="0" t="0" r="r" b="b"/>
                <a:pathLst>
                  <a:path w="593" h="226">
                    <a:moveTo>
                      <a:pt x="296" y="225"/>
                    </a:moveTo>
                    <a:lnTo>
                      <a:pt x="0" y="225"/>
                    </a:lnTo>
                    <a:lnTo>
                      <a:pt x="0" y="0"/>
                    </a:lnTo>
                    <a:lnTo>
                      <a:pt x="592" y="0"/>
                    </a:lnTo>
                    <a:lnTo>
                      <a:pt x="592" y="225"/>
                    </a:lnTo>
                    <a:lnTo>
                      <a:pt x="296" y="225"/>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29" name="Line 431"/>
              <p:cNvSpPr>
                <a:spLocks noChangeShapeType="1"/>
              </p:cNvSpPr>
              <p:nvPr/>
            </p:nvSpPr>
            <p:spPr bwMode="auto">
              <a:xfrm>
                <a:off x="2024063" y="4319742"/>
                <a:ext cx="0" cy="101204"/>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30" name="Line 432"/>
              <p:cNvSpPr>
                <a:spLocks noChangeShapeType="1"/>
              </p:cNvSpPr>
              <p:nvPr/>
            </p:nvSpPr>
            <p:spPr bwMode="auto">
              <a:xfrm>
                <a:off x="2113359" y="4319742"/>
                <a:ext cx="0" cy="101204"/>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31" name="Freeform 433"/>
              <p:cNvSpPr>
                <a:spLocks noChangeArrowheads="1"/>
              </p:cNvSpPr>
              <p:nvPr/>
            </p:nvSpPr>
            <p:spPr bwMode="auto">
              <a:xfrm>
                <a:off x="2254250" y="4319742"/>
                <a:ext cx="178594" cy="178594"/>
              </a:xfrm>
              <a:custGeom>
                <a:avLst/>
                <a:gdLst>
                  <a:gd name="T0" fmla="*/ 198 w 396"/>
                  <a:gd name="T1" fmla="*/ 395 h 396"/>
                  <a:gd name="T2" fmla="*/ 0 w 396"/>
                  <a:gd name="T3" fmla="*/ 395 h 396"/>
                  <a:gd name="T4" fmla="*/ 0 w 396"/>
                  <a:gd name="T5" fmla="*/ 0 h 396"/>
                  <a:gd name="T6" fmla="*/ 395 w 396"/>
                  <a:gd name="T7" fmla="*/ 0 h 396"/>
                  <a:gd name="T8" fmla="*/ 395 w 396"/>
                  <a:gd name="T9" fmla="*/ 395 h 396"/>
                  <a:gd name="T10" fmla="*/ 198 w 396"/>
                  <a:gd name="T11" fmla="*/ 395 h 396"/>
                </a:gdLst>
                <a:ahLst/>
                <a:cxnLst>
                  <a:cxn ang="0">
                    <a:pos x="T0" y="T1"/>
                  </a:cxn>
                  <a:cxn ang="0">
                    <a:pos x="T2" y="T3"/>
                  </a:cxn>
                  <a:cxn ang="0">
                    <a:pos x="T4" y="T5"/>
                  </a:cxn>
                  <a:cxn ang="0">
                    <a:pos x="T6" y="T7"/>
                  </a:cxn>
                  <a:cxn ang="0">
                    <a:pos x="T8" y="T9"/>
                  </a:cxn>
                  <a:cxn ang="0">
                    <a:pos x="T10" y="T11"/>
                  </a:cxn>
                </a:cxnLst>
                <a:rect l="0" t="0" r="r" b="b"/>
                <a:pathLst>
                  <a:path w="396" h="396">
                    <a:moveTo>
                      <a:pt x="198" y="395"/>
                    </a:moveTo>
                    <a:lnTo>
                      <a:pt x="0" y="395"/>
                    </a:lnTo>
                    <a:lnTo>
                      <a:pt x="0" y="0"/>
                    </a:lnTo>
                    <a:lnTo>
                      <a:pt x="395" y="0"/>
                    </a:lnTo>
                    <a:lnTo>
                      <a:pt x="395" y="395"/>
                    </a:lnTo>
                    <a:lnTo>
                      <a:pt x="198" y="395"/>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32" name="Line 434"/>
              <p:cNvSpPr>
                <a:spLocks noChangeShapeType="1"/>
              </p:cNvSpPr>
              <p:nvPr/>
            </p:nvSpPr>
            <p:spPr bwMode="auto">
              <a:xfrm>
                <a:off x="2343546" y="4319742"/>
                <a:ext cx="0" cy="178594"/>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33" name="Freeform 435"/>
              <p:cNvSpPr>
                <a:spLocks noChangeArrowheads="1"/>
              </p:cNvSpPr>
              <p:nvPr/>
            </p:nvSpPr>
            <p:spPr bwMode="auto">
              <a:xfrm>
                <a:off x="1859359" y="4232430"/>
                <a:ext cx="648891" cy="39688"/>
              </a:xfrm>
              <a:custGeom>
                <a:avLst/>
                <a:gdLst>
                  <a:gd name="T0" fmla="*/ 720 w 1441"/>
                  <a:gd name="T1" fmla="*/ 85 h 86"/>
                  <a:gd name="T2" fmla="*/ 0 w 1441"/>
                  <a:gd name="T3" fmla="*/ 85 h 86"/>
                  <a:gd name="T4" fmla="*/ 0 w 1441"/>
                  <a:gd name="T5" fmla="*/ 0 h 86"/>
                  <a:gd name="T6" fmla="*/ 1440 w 1441"/>
                  <a:gd name="T7" fmla="*/ 0 h 86"/>
                  <a:gd name="T8" fmla="*/ 1440 w 1441"/>
                  <a:gd name="T9" fmla="*/ 85 h 86"/>
                  <a:gd name="T10" fmla="*/ 720 w 1441"/>
                  <a:gd name="T11" fmla="*/ 85 h 86"/>
                </a:gdLst>
                <a:ahLst/>
                <a:cxnLst>
                  <a:cxn ang="0">
                    <a:pos x="T0" y="T1"/>
                  </a:cxn>
                  <a:cxn ang="0">
                    <a:pos x="T2" y="T3"/>
                  </a:cxn>
                  <a:cxn ang="0">
                    <a:pos x="T4" y="T5"/>
                  </a:cxn>
                  <a:cxn ang="0">
                    <a:pos x="T6" y="T7"/>
                  </a:cxn>
                  <a:cxn ang="0">
                    <a:pos x="T8" y="T9"/>
                  </a:cxn>
                  <a:cxn ang="0">
                    <a:pos x="T10" y="T11"/>
                  </a:cxn>
                </a:cxnLst>
                <a:rect l="0" t="0" r="r" b="b"/>
                <a:pathLst>
                  <a:path w="1441" h="86">
                    <a:moveTo>
                      <a:pt x="720" y="85"/>
                    </a:moveTo>
                    <a:lnTo>
                      <a:pt x="0" y="85"/>
                    </a:lnTo>
                    <a:lnTo>
                      <a:pt x="0" y="0"/>
                    </a:lnTo>
                    <a:lnTo>
                      <a:pt x="1440" y="0"/>
                    </a:lnTo>
                    <a:lnTo>
                      <a:pt x="1440" y="85"/>
                    </a:lnTo>
                    <a:lnTo>
                      <a:pt x="720" y="85"/>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19" name="Group 18"/>
            <p:cNvGrpSpPr/>
            <p:nvPr/>
          </p:nvGrpSpPr>
          <p:grpSpPr>
            <a:xfrm>
              <a:off x="2134738" y="4091540"/>
              <a:ext cx="291703" cy="148907"/>
              <a:chOff x="2202656" y="4091540"/>
              <a:chExt cx="291703" cy="148907"/>
            </a:xfrm>
            <a:solidFill>
              <a:schemeClr val="bg1">
                <a:lumMod val="75000"/>
              </a:schemeClr>
            </a:solidFill>
          </p:grpSpPr>
          <p:sp>
            <p:nvSpPr>
              <p:cNvPr id="434" name="Freeform 436"/>
              <p:cNvSpPr>
                <a:spLocks noChangeArrowheads="1"/>
              </p:cNvSpPr>
              <p:nvPr/>
            </p:nvSpPr>
            <p:spPr bwMode="auto">
              <a:xfrm>
                <a:off x="2291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35" name="Freeform 437"/>
              <p:cNvSpPr>
                <a:spLocks noChangeArrowheads="1"/>
              </p:cNvSpPr>
              <p:nvPr/>
            </p:nvSpPr>
            <p:spPr bwMode="auto">
              <a:xfrm>
                <a:off x="2303859" y="4117336"/>
                <a:ext cx="25798" cy="13891"/>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36" name="Freeform 438"/>
              <p:cNvSpPr>
                <a:spLocks noChangeArrowheads="1"/>
              </p:cNvSpPr>
              <p:nvPr/>
            </p:nvSpPr>
            <p:spPr bwMode="auto">
              <a:xfrm>
                <a:off x="2303859" y="4143134"/>
                <a:ext cx="25798" cy="13890"/>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37" name="Freeform 439"/>
              <p:cNvSpPr>
                <a:spLocks noChangeArrowheads="1"/>
              </p:cNvSpPr>
              <p:nvPr/>
            </p:nvSpPr>
            <p:spPr bwMode="auto">
              <a:xfrm>
                <a:off x="2329656" y="4117336"/>
                <a:ext cx="13890"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38" name="Freeform 440"/>
              <p:cNvSpPr>
                <a:spLocks noChangeArrowheads="1"/>
              </p:cNvSpPr>
              <p:nvPr/>
            </p:nvSpPr>
            <p:spPr bwMode="auto">
              <a:xfrm>
                <a:off x="2228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39" name="Freeform 441"/>
              <p:cNvSpPr>
                <a:spLocks noChangeArrowheads="1"/>
              </p:cNvSpPr>
              <p:nvPr/>
            </p:nvSpPr>
            <p:spPr bwMode="auto">
              <a:xfrm>
                <a:off x="2266156" y="4129242"/>
                <a:ext cx="13890" cy="39688"/>
              </a:xfrm>
              <a:custGeom>
                <a:avLst/>
                <a:gdLst>
                  <a:gd name="T0" fmla="*/ 15 w 30"/>
                  <a:gd name="T1" fmla="*/ 85 h 86"/>
                  <a:gd name="T2" fmla="*/ 0 w 30"/>
                  <a:gd name="T3" fmla="*/ 85 h 86"/>
                  <a:gd name="T4" fmla="*/ 0 w 30"/>
                  <a:gd name="T5" fmla="*/ 0 h 86"/>
                  <a:gd name="T6" fmla="*/ 29 w 30"/>
                  <a:gd name="T7" fmla="*/ 0 h 86"/>
                  <a:gd name="T8" fmla="*/ 29 w 30"/>
                  <a:gd name="T9" fmla="*/ 85 h 86"/>
                  <a:gd name="T10" fmla="*/ 15 w 30"/>
                  <a:gd name="T11" fmla="*/ 85 h 86"/>
                </a:gdLst>
                <a:ahLst/>
                <a:cxnLst>
                  <a:cxn ang="0">
                    <a:pos x="T0" y="T1"/>
                  </a:cxn>
                  <a:cxn ang="0">
                    <a:pos x="T2" y="T3"/>
                  </a:cxn>
                  <a:cxn ang="0">
                    <a:pos x="T4" y="T5"/>
                  </a:cxn>
                  <a:cxn ang="0">
                    <a:pos x="T6" y="T7"/>
                  </a:cxn>
                  <a:cxn ang="0">
                    <a:pos x="T8" y="T9"/>
                  </a:cxn>
                  <a:cxn ang="0">
                    <a:pos x="T10" y="T11"/>
                  </a:cxn>
                </a:cxnLst>
                <a:rect l="0" t="0" r="r" b="b"/>
                <a:pathLst>
                  <a:path w="30" h="86">
                    <a:moveTo>
                      <a:pt x="15" y="85"/>
                    </a:moveTo>
                    <a:lnTo>
                      <a:pt x="0" y="85"/>
                    </a:lnTo>
                    <a:lnTo>
                      <a:pt x="0" y="0"/>
                    </a:lnTo>
                    <a:lnTo>
                      <a:pt x="29" y="0"/>
                    </a:lnTo>
                    <a:lnTo>
                      <a:pt x="29" y="85"/>
                    </a:lnTo>
                    <a:lnTo>
                      <a:pt x="15" y="85"/>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40" name="Freeform 442"/>
              <p:cNvSpPr>
                <a:spLocks noChangeArrowheads="1"/>
              </p:cNvSpPr>
              <p:nvPr/>
            </p:nvSpPr>
            <p:spPr bwMode="auto">
              <a:xfrm>
                <a:off x="2228453" y="4129242"/>
                <a:ext cx="13891"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41" name="Freeform 443"/>
              <p:cNvSpPr>
                <a:spLocks noChangeArrowheads="1"/>
              </p:cNvSpPr>
              <p:nvPr/>
            </p:nvSpPr>
            <p:spPr bwMode="auto">
              <a:xfrm>
                <a:off x="2355453" y="4117336"/>
                <a:ext cx="13891" cy="51594"/>
              </a:xfrm>
              <a:custGeom>
                <a:avLst/>
                <a:gdLst>
                  <a:gd name="T0" fmla="*/ 14 w 29"/>
                  <a:gd name="T1" fmla="*/ 113 h 114"/>
                  <a:gd name="T2" fmla="*/ 0 w 29"/>
                  <a:gd name="T3" fmla="*/ 113 h 114"/>
                  <a:gd name="T4" fmla="*/ 0 w 29"/>
                  <a:gd name="T5" fmla="*/ 0 h 114"/>
                  <a:gd name="T6" fmla="*/ 28 w 29"/>
                  <a:gd name="T7" fmla="*/ 0 h 114"/>
                  <a:gd name="T8" fmla="*/ 28 w 29"/>
                  <a:gd name="T9" fmla="*/ 113 h 114"/>
                  <a:gd name="T10" fmla="*/ 14 w 29"/>
                  <a:gd name="T11" fmla="*/ 113 h 114"/>
                </a:gdLst>
                <a:ahLst/>
                <a:cxnLst>
                  <a:cxn ang="0">
                    <a:pos x="T0" y="T1"/>
                  </a:cxn>
                  <a:cxn ang="0">
                    <a:pos x="T2" y="T3"/>
                  </a:cxn>
                  <a:cxn ang="0">
                    <a:pos x="T4" y="T5"/>
                  </a:cxn>
                  <a:cxn ang="0">
                    <a:pos x="T6" y="T7"/>
                  </a:cxn>
                  <a:cxn ang="0">
                    <a:pos x="T8" y="T9"/>
                  </a:cxn>
                  <a:cxn ang="0">
                    <a:pos x="T10" y="T11"/>
                  </a:cxn>
                </a:cxnLst>
                <a:rect l="0" t="0" r="r" b="b"/>
                <a:pathLst>
                  <a:path w="29" h="114">
                    <a:moveTo>
                      <a:pt x="14" y="113"/>
                    </a:moveTo>
                    <a:lnTo>
                      <a:pt x="0" y="113"/>
                    </a:lnTo>
                    <a:lnTo>
                      <a:pt x="0" y="0"/>
                    </a:lnTo>
                    <a:lnTo>
                      <a:pt x="28" y="0"/>
                    </a:lnTo>
                    <a:lnTo>
                      <a:pt x="28" y="113"/>
                    </a:lnTo>
                    <a:lnTo>
                      <a:pt x="14" y="113"/>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42" name="Freeform 444"/>
              <p:cNvSpPr>
                <a:spLocks noChangeArrowheads="1"/>
              </p:cNvSpPr>
              <p:nvPr/>
            </p:nvSpPr>
            <p:spPr bwMode="auto">
              <a:xfrm>
                <a:off x="2355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43" name="Freeform 445"/>
              <p:cNvSpPr>
                <a:spLocks noChangeArrowheads="1"/>
              </p:cNvSpPr>
              <p:nvPr/>
            </p:nvSpPr>
            <p:spPr bwMode="auto">
              <a:xfrm>
                <a:off x="2355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44" name="Freeform 446"/>
              <p:cNvSpPr>
                <a:spLocks noChangeArrowheads="1"/>
              </p:cNvSpPr>
              <p:nvPr/>
            </p:nvSpPr>
            <p:spPr bwMode="auto">
              <a:xfrm>
                <a:off x="2355453" y="4143134"/>
                <a:ext cx="39688" cy="13890"/>
              </a:xfrm>
              <a:custGeom>
                <a:avLst/>
                <a:gdLst>
                  <a:gd name="T0" fmla="*/ 42 w 86"/>
                  <a:gd name="T1" fmla="*/ 28 h 29"/>
                  <a:gd name="T2" fmla="*/ 0 w 86"/>
                  <a:gd name="T3" fmla="*/ 28 h 29"/>
                  <a:gd name="T4" fmla="*/ 0 w 86"/>
                  <a:gd name="T5" fmla="*/ 0 h 29"/>
                  <a:gd name="T6" fmla="*/ 85 w 86"/>
                  <a:gd name="T7" fmla="*/ 0 h 29"/>
                  <a:gd name="T8" fmla="*/ 85 w 86"/>
                  <a:gd name="T9" fmla="*/ 28 h 29"/>
                  <a:gd name="T10" fmla="*/ 42 w 86"/>
                  <a:gd name="T11" fmla="*/ 28 h 29"/>
                </a:gdLst>
                <a:ahLst/>
                <a:cxnLst>
                  <a:cxn ang="0">
                    <a:pos x="T0" y="T1"/>
                  </a:cxn>
                  <a:cxn ang="0">
                    <a:pos x="T2" y="T3"/>
                  </a:cxn>
                  <a:cxn ang="0">
                    <a:pos x="T4" y="T5"/>
                  </a:cxn>
                  <a:cxn ang="0">
                    <a:pos x="T6" y="T7"/>
                  </a:cxn>
                  <a:cxn ang="0">
                    <a:pos x="T8" y="T9"/>
                  </a:cxn>
                  <a:cxn ang="0">
                    <a:pos x="T10" y="T11"/>
                  </a:cxn>
                </a:cxnLst>
                <a:rect l="0" t="0" r="r" b="b"/>
                <a:pathLst>
                  <a:path w="86" h="29">
                    <a:moveTo>
                      <a:pt x="42" y="28"/>
                    </a:moveTo>
                    <a:lnTo>
                      <a:pt x="0" y="28"/>
                    </a:lnTo>
                    <a:lnTo>
                      <a:pt x="0" y="0"/>
                    </a:lnTo>
                    <a:lnTo>
                      <a:pt x="85" y="0"/>
                    </a:lnTo>
                    <a:lnTo>
                      <a:pt x="85" y="28"/>
                    </a:lnTo>
                    <a:lnTo>
                      <a:pt x="42" y="28"/>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45" name="Freeform 447"/>
              <p:cNvSpPr>
                <a:spLocks noChangeArrowheads="1"/>
              </p:cNvSpPr>
              <p:nvPr/>
            </p:nvSpPr>
            <p:spPr bwMode="auto">
              <a:xfrm>
                <a:off x="2418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46" name="Freeform 448"/>
              <p:cNvSpPr>
                <a:spLocks noChangeArrowheads="1"/>
              </p:cNvSpPr>
              <p:nvPr/>
            </p:nvSpPr>
            <p:spPr bwMode="auto">
              <a:xfrm>
                <a:off x="2456656" y="4117336"/>
                <a:ext cx="13890"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47" name="Freeform 449"/>
              <p:cNvSpPr>
                <a:spLocks noChangeArrowheads="1"/>
              </p:cNvSpPr>
              <p:nvPr/>
            </p:nvSpPr>
            <p:spPr bwMode="auto">
              <a:xfrm>
                <a:off x="2430859" y="4117336"/>
                <a:ext cx="25798" cy="13891"/>
              </a:xfrm>
              <a:custGeom>
                <a:avLst/>
                <a:gdLst>
                  <a:gd name="T0" fmla="*/ 29 w 58"/>
                  <a:gd name="T1" fmla="*/ 28 h 29"/>
                  <a:gd name="T2" fmla="*/ 0 w 58"/>
                  <a:gd name="T3" fmla="*/ 28 h 29"/>
                  <a:gd name="T4" fmla="*/ 0 w 58"/>
                  <a:gd name="T5" fmla="*/ 0 h 29"/>
                  <a:gd name="T6" fmla="*/ 57 w 58"/>
                  <a:gd name="T7" fmla="*/ 0 h 29"/>
                  <a:gd name="T8" fmla="*/ 57 w 58"/>
                  <a:gd name="T9" fmla="*/ 28 h 29"/>
                  <a:gd name="T10" fmla="*/ 29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9" y="28"/>
                    </a:moveTo>
                    <a:lnTo>
                      <a:pt x="0" y="28"/>
                    </a:lnTo>
                    <a:lnTo>
                      <a:pt x="0" y="0"/>
                    </a:lnTo>
                    <a:lnTo>
                      <a:pt x="57" y="0"/>
                    </a:lnTo>
                    <a:lnTo>
                      <a:pt x="57" y="28"/>
                    </a:lnTo>
                    <a:lnTo>
                      <a:pt x="29" y="28"/>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48" name="Freeform 450"/>
              <p:cNvSpPr>
                <a:spLocks noChangeArrowheads="1"/>
              </p:cNvSpPr>
              <p:nvPr/>
            </p:nvSpPr>
            <p:spPr bwMode="auto">
              <a:xfrm>
                <a:off x="2202656" y="4091540"/>
                <a:ext cx="291703" cy="115094"/>
              </a:xfrm>
              <a:custGeom>
                <a:avLst/>
                <a:gdLst>
                  <a:gd name="T0" fmla="*/ 621 w 650"/>
                  <a:gd name="T1" fmla="*/ 226 h 255"/>
                  <a:gd name="T2" fmla="*/ 29 w 650"/>
                  <a:gd name="T3" fmla="*/ 226 h 255"/>
                  <a:gd name="T4" fmla="*/ 29 w 650"/>
                  <a:gd name="T5" fmla="*/ 28 h 255"/>
                  <a:gd name="T6" fmla="*/ 621 w 650"/>
                  <a:gd name="T7" fmla="*/ 28 h 255"/>
                  <a:gd name="T8" fmla="*/ 621 w 650"/>
                  <a:gd name="T9" fmla="*/ 226 h 255"/>
                  <a:gd name="T10" fmla="*/ 649 w 650"/>
                  <a:gd name="T11" fmla="*/ 0 h 255"/>
                  <a:gd name="T12" fmla="*/ 0 w 650"/>
                  <a:gd name="T13" fmla="*/ 0 h 255"/>
                  <a:gd name="T14" fmla="*/ 0 w 650"/>
                  <a:gd name="T15" fmla="*/ 254 h 255"/>
                  <a:gd name="T16" fmla="*/ 649 w 650"/>
                  <a:gd name="T17" fmla="*/ 254 h 255"/>
                  <a:gd name="T18" fmla="*/ 649 w 650"/>
                  <a:gd name="T1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0" h="255">
                    <a:moveTo>
                      <a:pt x="621" y="226"/>
                    </a:moveTo>
                    <a:lnTo>
                      <a:pt x="29" y="226"/>
                    </a:lnTo>
                    <a:lnTo>
                      <a:pt x="29" y="28"/>
                    </a:lnTo>
                    <a:lnTo>
                      <a:pt x="621" y="28"/>
                    </a:lnTo>
                    <a:lnTo>
                      <a:pt x="621" y="226"/>
                    </a:lnTo>
                    <a:close/>
                    <a:moveTo>
                      <a:pt x="649" y="0"/>
                    </a:moveTo>
                    <a:lnTo>
                      <a:pt x="0" y="0"/>
                    </a:lnTo>
                    <a:lnTo>
                      <a:pt x="0" y="254"/>
                    </a:lnTo>
                    <a:lnTo>
                      <a:pt x="649" y="254"/>
                    </a:lnTo>
                    <a:lnTo>
                      <a:pt x="649" y="0"/>
                    </a:lnTo>
                    <a:close/>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49" name="Freeform 451"/>
              <p:cNvSpPr>
                <a:spLocks noChangeArrowheads="1"/>
              </p:cNvSpPr>
              <p:nvPr/>
            </p:nvSpPr>
            <p:spPr bwMode="auto">
              <a:xfrm>
                <a:off x="2228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50" name="Freeform 452"/>
              <p:cNvSpPr>
                <a:spLocks noChangeArrowheads="1"/>
              </p:cNvSpPr>
              <p:nvPr/>
            </p:nvSpPr>
            <p:spPr bwMode="auto">
              <a:xfrm>
                <a:off x="2228453" y="4194727"/>
                <a:ext cx="13891"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51" name="Freeform 453"/>
              <p:cNvSpPr>
                <a:spLocks noChangeArrowheads="1"/>
              </p:cNvSpPr>
              <p:nvPr/>
            </p:nvSpPr>
            <p:spPr bwMode="auto">
              <a:xfrm>
                <a:off x="2456656" y="4194727"/>
                <a:ext cx="13890"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nvGrpSpPr>
          <p:cNvPr id="15" name="Group 14"/>
          <p:cNvGrpSpPr/>
          <p:nvPr/>
        </p:nvGrpSpPr>
        <p:grpSpPr>
          <a:xfrm>
            <a:off x="3595107" y="3175186"/>
            <a:ext cx="1125141" cy="1208486"/>
            <a:chOff x="646906" y="3291836"/>
            <a:chExt cx="1125141" cy="1208486"/>
          </a:xfrm>
        </p:grpSpPr>
        <p:sp>
          <p:nvSpPr>
            <p:cNvPr id="452" name="Line 454"/>
            <p:cNvSpPr>
              <a:spLocks noChangeShapeType="1"/>
            </p:cNvSpPr>
            <p:nvPr/>
          </p:nvSpPr>
          <p:spPr bwMode="auto">
            <a:xfrm>
              <a:off x="1478359" y="4359430"/>
              <a:ext cx="0" cy="6350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53" name="Freeform 455"/>
            <p:cNvSpPr>
              <a:spLocks noChangeArrowheads="1"/>
            </p:cNvSpPr>
            <p:nvPr/>
          </p:nvSpPr>
          <p:spPr bwMode="auto">
            <a:xfrm>
              <a:off x="831453" y="4053836"/>
              <a:ext cx="940594" cy="444500"/>
            </a:xfrm>
            <a:custGeom>
              <a:avLst/>
              <a:gdLst>
                <a:gd name="T0" fmla="*/ 1044 w 2089"/>
                <a:gd name="T1" fmla="*/ 988 h 989"/>
                <a:gd name="T2" fmla="*/ 0 w 2089"/>
                <a:gd name="T3" fmla="*/ 988 h 989"/>
                <a:gd name="T4" fmla="*/ 0 w 2089"/>
                <a:gd name="T5" fmla="*/ 0 h 989"/>
                <a:gd name="T6" fmla="*/ 2088 w 2089"/>
                <a:gd name="T7" fmla="*/ 0 h 989"/>
                <a:gd name="T8" fmla="*/ 2088 w 2089"/>
                <a:gd name="T9" fmla="*/ 988 h 989"/>
                <a:gd name="T10" fmla="*/ 1044 w 2089"/>
                <a:gd name="T11" fmla="*/ 988 h 989"/>
              </a:gdLst>
              <a:ahLst/>
              <a:cxnLst>
                <a:cxn ang="0">
                  <a:pos x="T0" y="T1"/>
                </a:cxn>
                <a:cxn ang="0">
                  <a:pos x="T2" y="T3"/>
                </a:cxn>
                <a:cxn ang="0">
                  <a:pos x="T4" y="T5"/>
                </a:cxn>
                <a:cxn ang="0">
                  <a:pos x="T6" y="T7"/>
                </a:cxn>
                <a:cxn ang="0">
                  <a:pos x="T8" y="T9"/>
                </a:cxn>
                <a:cxn ang="0">
                  <a:pos x="T10" y="T11"/>
                </a:cxn>
              </a:cxnLst>
              <a:rect l="0" t="0" r="r" b="b"/>
              <a:pathLst>
                <a:path w="2089" h="989">
                  <a:moveTo>
                    <a:pt x="1044" y="988"/>
                  </a:moveTo>
                  <a:lnTo>
                    <a:pt x="0" y="988"/>
                  </a:lnTo>
                  <a:lnTo>
                    <a:pt x="0" y="0"/>
                  </a:lnTo>
                  <a:lnTo>
                    <a:pt x="2088" y="0"/>
                  </a:lnTo>
                  <a:lnTo>
                    <a:pt x="2088" y="988"/>
                  </a:lnTo>
                  <a:lnTo>
                    <a:pt x="1044" y="988"/>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54" name="Freeform 456"/>
            <p:cNvSpPr>
              <a:spLocks noChangeArrowheads="1"/>
            </p:cNvSpPr>
            <p:nvPr/>
          </p:nvSpPr>
          <p:spPr bwMode="auto">
            <a:xfrm>
              <a:off x="1238250" y="4105430"/>
              <a:ext cx="127000" cy="178594"/>
            </a:xfrm>
            <a:custGeom>
              <a:avLst/>
              <a:gdLst>
                <a:gd name="T0" fmla="*/ 282 w 283"/>
                <a:gd name="T1" fmla="*/ 141 h 396"/>
                <a:gd name="T2" fmla="*/ 141 w 283"/>
                <a:gd name="T3" fmla="*/ 0 h 396"/>
                <a:gd name="T4" fmla="*/ 0 w 283"/>
                <a:gd name="T5" fmla="*/ 141 h 396"/>
                <a:gd name="T6" fmla="*/ 0 w 283"/>
                <a:gd name="T7" fmla="*/ 395 h 396"/>
                <a:gd name="T8" fmla="*/ 282 w 283"/>
                <a:gd name="T9" fmla="*/ 395 h 396"/>
                <a:gd name="T10" fmla="*/ 282 w 283"/>
                <a:gd name="T11" fmla="*/ 141 h 396"/>
              </a:gdLst>
              <a:ahLst/>
              <a:cxnLst>
                <a:cxn ang="0">
                  <a:pos x="T0" y="T1"/>
                </a:cxn>
                <a:cxn ang="0">
                  <a:pos x="T2" y="T3"/>
                </a:cxn>
                <a:cxn ang="0">
                  <a:pos x="T4" y="T5"/>
                </a:cxn>
                <a:cxn ang="0">
                  <a:pos x="T6" y="T7"/>
                </a:cxn>
                <a:cxn ang="0">
                  <a:pos x="T8" y="T9"/>
                </a:cxn>
                <a:cxn ang="0">
                  <a:pos x="T10" y="T11"/>
                </a:cxn>
              </a:cxnLst>
              <a:rect l="0" t="0" r="r" b="b"/>
              <a:pathLst>
                <a:path w="283" h="396">
                  <a:moveTo>
                    <a:pt x="282" y="141"/>
                  </a:moveTo>
                  <a:cubicBezTo>
                    <a:pt x="282" y="62"/>
                    <a:pt x="220" y="0"/>
                    <a:pt x="141" y="0"/>
                  </a:cubicBezTo>
                  <a:cubicBezTo>
                    <a:pt x="62" y="0"/>
                    <a:pt x="0" y="62"/>
                    <a:pt x="0" y="141"/>
                  </a:cubicBezTo>
                  <a:lnTo>
                    <a:pt x="0" y="395"/>
                  </a:lnTo>
                  <a:lnTo>
                    <a:pt x="282" y="395"/>
                  </a:lnTo>
                  <a:lnTo>
                    <a:pt x="282"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55" name="Line 457"/>
            <p:cNvSpPr>
              <a:spLocks noChangeShapeType="1"/>
            </p:cNvSpPr>
            <p:nvPr/>
          </p:nvSpPr>
          <p:spPr bwMode="auto">
            <a:xfrm flipV="1">
              <a:off x="1301750" y="4101461"/>
              <a:ext cx="0" cy="182563"/>
            </a:xfrm>
            <a:prstGeom prst="line">
              <a:avLst/>
            </a:prstGeom>
            <a:noFill/>
            <a:ln w="25400" cap="flat">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56" name="Freeform 458"/>
            <p:cNvSpPr>
              <a:spLocks noChangeArrowheads="1"/>
            </p:cNvSpPr>
            <p:nvPr/>
          </p:nvSpPr>
          <p:spPr bwMode="auto">
            <a:xfrm>
              <a:off x="1238250" y="4333634"/>
              <a:ext cx="127000" cy="127000"/>
            </a:xfrm>
            <a:custGeom>
              <a:avLst/>
              <a:gdLst>
                <a:gd name="T0" fmla="*/ 282 w 283"/>
                <a:gd name="T1" fmla="*/ 141 h 283"/>
                <a:gd name="T2" fmla="*/ 141 w 283"/>
                <a:gd name="T3" fmla="*/ 0 h 283"/>
                <a:gd name="T4" fmla="*/ 0 w 283"/>
                <a:gd name="T5" fmla="*/ 141 h 283"/>
                <a:gd name="T6" fmla="*/ 0 w 283"/>
                <a:gd name="T7" fmla="*/ 282 h 283"/>
                <a:gd name="T8" fmla="*/ 282 w 283"/>
                <a:gd name="T9" fmla="*/ 282 h 283"/>
                <a:gd name="T10" fmla="*/ 282 w 283"/>
                <a:gd name="T11" fmla="*/ 141 h 283"/>
              </a:gdLst>
              <a:ahLst/>
              <a:cxnLst>
                <a:cxn ang="0">
                  <a:pos x="T0" y="T1"/>
                </a:cxn>
                <a:cxn ang="0">
                  <a:pos x="T2" y="T3"/>
                </a:cxn>
                <a:cxn ang="0">
                  <a:pos x="T4" y="T5"/>
                </a:cxn>
                <a:cxn ang="0">
                  <a:pos x="T6" y="T7"/>
                </a:cxn>
                <a:cxn ang="0">
                  <a:pos x="T8" y="T9"/>
                </a:cxn>
                <a:cxn ang="0">
                  <a:pos x="T10" y="T11"/>
                </a:cxn>
              </a:cxnLst>
              <a:rect l="0" t="0" r="r" b="b"/>
              <a:pathLst>
                <a:path w="283" h="283">
                  <a:moveTo>
                    <a:pt x="282" y="141"/>
                  </a:moveTo>
                  <a:cubicBezTo>
                    <a:pt x="282" y="62"/>
                    <a:pt x="220" y="0"/>
                    <a:pt x="141" y="0"/>
                  </a:cubicBezTo>
                  <a:cubicBezTo>
                    <a:pt x="62" y="0"/>
                    <a:pt x="0" y="62"/>
                    <a:pt x="0" y="141"/>
                  </a:cubicBezTo>
                  <a:lnTo>
                    <a:pt x="0" y="282"/>
                  </a:lnTo>
                  <a:lnTo>
                    <a:pt x="282" y="282"/>
                  </a:lnTo>
                  <a:lnTo>
                    <a:pt x="282"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57" name="Freeform 459"/>
            <p:cNvSpPr>
              <a:spLocks noChangeArrowheads="1"/>
            </p:cNvSpPr>
            <p:nvPr/>
          </p:nvSpPr>
          <p:spPr bwMode="auto">
            <a:xfrm>
              <a:off x="1059656" y="4105430"/>
              <a:ext cx="127000" cy="178594"/>
            </a:xfrm>
            <a:custGeom>
              <a:avLst/>
              <a:gdLst>
                <a:gd name="T0" fmla="*/ 283 w 284"/>
                <a:gd name="T1" fmla="*/ 141 h 396"/>
                <a:gd name="T2" fmla="*/ 142 w 284"/>
                <a:gd name="T3" fmla="*/ 0 h 396"/>
                <a:gd name="T4" fmla="*/ 0 w 284"/>
                <a:gd name="T5" fmla="*/ 141 h 396"/>
                <a:gd name="T6" fmla="*/ 0 w 284"/>
                <a:gd name="T7" fmla="*/ 395 h 396"/>
                <a:gd name="T8" fmla="*/ 283 w 284"/>
                <a:gd name="T9" fmla="*/ 395 h 396"/>
                <a:gd name="T10" fmla="*/ 283 w 284"/>
                <a:gd name="T11" fmla="*/ 141 h 396"/>
              </a:gdLst>
              <a:ahLst/>
              <a:cxnLst>
                <a:cxn ang="0">
                  <a:pos x="T0" y="T1"/>
                </a:cxn>
                <a:cxn ang="0">
                  <a:pos x="T2" y="T3"/>
                </a:cxn>
                <a:cxn ang="0">
                  <a:pos x="T4" y="T5"/>
                </a:cxn>
                <a:cxn ang="0">
                  <a:pos x="T6" y="T7"/>
                </a:cxn>
                <a:cxn ang="0">
                  <a:pos x="T8" y="T9"/>
                </a:cxn>
                <a:cxn ang="0">
                  <a:pos x="T10" y="T11"/>
                </a:cxn>
              </a:cxnLst>
              <a:rect l="0" t="0" r="r" b="b"/>
              <a:pathLst>
                <a:path w="284" h="396">
                  <a:moveTo>
                    <a:pt x="283" y="141"/>
                  </a:moveTo>
                  <a:cubicBezTo>
                    <a:pt x="283" y="62"/>
                    <a:pt x="221" y="0"/>
                    <a:pt x="142" y="0"/>
                  </a:cubicBezTo>
                  <a:cubicBezTo>
                    <a:pt x="63" y="0"/>
                    <a:pt x="0" y="62"/>
                    <a:pt x="0" y="141"/>
                  </a:cubicBezTo>
                  <a:lnTo>
                    <a:pt x="0" y="395"/>
                  </a:lnTo>
                  <a:lnTo>
                    <a:pt x="283" y="395"/>
                  </a:lnTo>
                  <a:lnTo>
                    <a:pt x="283"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58" name="Line 460"/>
            <p:cNvSpPr>
              <a:spLocks noChangeShapeType="1"/>
            </p:cNvSpPr>
            <p:nvPr/>
          </p:nvSpPr>
          <p:spPr bwMode="auto">
            <a:xfrm flipV="1">
              <a:off x="1123156" y="4101461"/>
              <a:ext cx="0" cy="182563"/>
            </a:xfrm>
            <a:prstGeom prst="line">
              <a:avLst/>
            </a:prstGeom>
            <a:noFill/>
            <a:ln w="25400" cap="flat">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59" name="Freeform 461"/>
            <p:cNvSpPr>
              <a:spLocks noChangeArrowheads="1"/>
            </p:cNvSpPr>
            <p:nvPr/>
          </p:nvSpPr>
          <p:spPr bwMode="auto">
            <a:xfrm>
              <a:off x="881063" y="4105430"/>
              <a:ext cx="127000" cy="178594"/>
            </a:xfrm>
            <a:custGeom>
              <a:avLst/>
              <a:gdLst>
                <a:gd name="T0" fmla="*/ 283 w 284"/>
                <a:gd name="T1" fmla="*/ 141 h 396"/>
                <a:gd name="T2" fmla="*/ 141 w 284"/>
                <a:gd name="T3" fmla="*/ 0 h 396"/>
                <a:gd name="T4" fmla="*/ 0 w 284"/>
                <a:gd name="T5" fmla="*/ 141 h 396"/>
                <a:gd name="T6" fmla="*/ 0 w 284"/>
                <a:gd name="T7" fmla="*/ 395 h 396"/>
                <a:gd name="T8" fmla="*/ 283 w 284"/>
                <a:gd name="T9" fmla="*/ 395 h 396"/>
                <a:gd name="T10" fmla="*/ 283 w 284"/>
                <a:gd name="T11" fmla="*/ 141 h 396"/>
              </a:gdLst>
              <a:ahLst/>
              <a:cxnLst>
                <a:cxn ang="0">
                  <a:pos x="T0" y="T1"/>
                </a:cxn>
                <a:cxn ang="0">
                  <a:pos x="T2" y="T3"/>
                </a:cxn>
                <a:cxn ang="0">
                  <a:pos x="T4" y="T5"/>
                </a:cxn>
                <a:cxn ang="0">
                  <a:pos x="T6" y="T7"/>
                </a:cxn>
                <a:cxn ang="0">
                  <a:pos x="T8" y="T9"/>
                </a:cxn>
                <a:cxn ang="0">
                  <a:pos x="T10" y="T11"/>
                </a:cxn>
              </a:cxnLst>
              <a:rect l="0" t="0" r="r" b="b"/>
              <a:pathLst>
                <a:path w="284" h="396">
                  <a:moveTo>
                    <a:pt x="283" y="141"/>
                  </a:moveTo>
                  <a:cubicBezTo>
                    <a:pt x="283" y="62"/>
                    <a:pt x="220" y="0"/>
                    <a:pt x="141" y="0"/>
                  </a:cubicBezTo>
                  <a:cubicBezTo>
                    <a:pt x="61" y="0"/>
                    <a:pt x="0" y="62"/>
                    <a:pt x="0" y="141"/>
                  </a:cubicBezTo>
                  <a:lnTo>
                    <a:pt x="0" y="395"/>
                  </a:lnTo>
                  <a:lnTo>
                    <a:pt x="283" y="395"/>
                  </a:lnTo>
                  <a:lnTo>
                    <a:pt x="283"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60" name="Line 462"/>
            <p:cNvSpPr>
              <a:spLocks noChangeShapeType="1"/>
            </p:cNvSpPr>
            <p:nvPr/>
          </p:nvSpPr>
          <p:spPr bwMode="auto">
            <a:xfrm flipV="1">
              <a:off x="944563" y="4101461"/>
              <a:ext cx="0" cy="182563"/>
            </a:xfrm>
            <a:prstGeom prst="line">
              <a:avLst/>
            </a:prstGeom>
            <a:noFill/>
            <a:ln w="25400" cap="flat">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61" name="Freeform 463"/>
            <p:cNvSpPr>
              <a:spLocks noChangeArrowheads="1"/>
            </p:cNvSpPr>
            <p:nvPr/>
          </p:nvSpPr>
          <p:spPr bwMode="auto">
            <a:xfrm>
              <a:off x="1593453" y="4105430"/>
              <a:ext cx="127000" cy="178594"/>
            </a:xfrm>
            <a:custGeom>
              <a:avLst/>
              <a:gdLst>
                <a:gd name="T0" fmla="*/ 282 w 283"/>
                <a:gd name="T1" fmla="*/ 141 h 396"/>
                <a:gd name="T2" fmla="*/ 141 w 283"/>
                <a:gd name="T3" fmla="*/ 0 h 396"/>
                <a:gd name="T4" fmla="*/ 0 w 283"/>
                <a:gd name="T5" fmla="*/ 141 h 396"/>
                <a:gd name="T6" fmla="*/ 0 w 283"/>
                <a:gd name="T7" fmla="*/ 395 h 396"/>
                <a:gd name="T8" fmla="*/ 282 w 283"/>
                <a:gd name="T9" fmla="*/ 395 h 396"/>
                <a:gd name="T10" fmla="*/ 282 w 283"/>
                <a:gd name="T11" fmla="*/ 141 h 396"/>
              </a:gdLst>
              <a:ahLst/>
              <a:cxnLst>
                <a:cxn ang="0">
                  <a:pos x="T0" y="T1"/>
                </a:cxn>
                <a:cxn ang="0">
                  <a:pos x="T2" y="T3"/>
                </a:cxn>
                <a:cxn ang="0">
                  <a:pos x="T4" y="T5"/>
                </a:cxn>
                <a:cxn ang="0">
                  <a:pos x="T6" y="T7"/>
                </a:cxn>
                <a:cxn ang="0">
                  <a:pos x="T8" y="T9"/>
                </a:cxn>
                <a:cxn ang="0">
                  <a:pos x="T10" y="T11"/>
                </a:cxn>
              </a:cxnLst>
              <a:rect l="0" t="0" r="r" b="b"/>
              <a:pathLst>
                <a:path w="283" h="396">
                  <a:moveTo>
                    <a:pt x="282" y="141"/>
                  </a:moveTo>
                  <a:cubicBezTo>
                    <a:pt x="282" y="62"/>
                    <a:pt x="220" y="0"/>
                    <a:pt x="141" y="0"/>
                  </a:cubicBezTo>
                  <a:cubicBezTo>
                    <a:pt x="62" y="0"/>
                    <a:pt x="0" y="62"/>
                    <a:pt x="0" y="141"/>
                  </a:cubicBezTo>
                  <a:lnTo>
                    <a:pt x="0" y="395"/>
                  </a:lnTo>
                  <a:lnTo>
                    <a:pt x="282" y="395"/>
                  </a:lnTo>
                  <a:lnTo>
                    <a:pt x="282"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62" name="Line 464"/>
            <p:cNvSpPr>
              <a:spLocks noChangeShapeType="1"/>
            </p:cNvSpPr>
            <p:nvPr/>
          </p:nvSpPr>
          <p:spPr bwMode="auto">
            <a:xfrm flipV="1">
              <a:off x="1656953" y="4101461"/>
              <a:ext cx="0" cy="182563"/>
            </a:xfrm>
            <a:prstGeom prst="line">
              <a:avLst/>
            </a:prstGeom>
            <a:noFill/>
            <a:ln w="25400" cap="flat">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63" name="Freeform 465"/>
            <p:cNvSpPr>
              <a:spLocks noChangeArrowheads="1"/>
            </p:cNvSpPr>
            <p:nvPr/>
          </p:nvSpPr>
          <p:spPr bwMode="auto">
            <a:xfrm>
              <a:off x="1414859" y="4105430"/>
              <a:ext cx="127000" cy="178594"/>
            </a:xfrm>
            <a:custGeom>
              <a:avLst/>
              <a:gdLst>
                <a:gd name="T0" fmla="*/ 282 w 283"/>
                <a:gd name="T1" fmla="*/ 141 h 396"/>
                <a:gd name="T2" fmla="*/ 141 w 283"/>
                <a:gd name="T3" fmla="*/ 0 h 396"/>
                <a:gd name="T4" fmla="*/ 0 w 283"/>
                <a:gd name="T5" fmla="*/ 141 h 396"/>
                <a:gd name="T6" fmla="*/ 0 w 283"/>
                <a:gd name="T7" fmla="*/ 395 h 396"/>
                <a:gd name="T8" fmla="*/ 282 w 283"/>
                <a:gd name="T9" fmla="*/ 395 h 396"/>
                <a:gd name="T10" fmla="*/ 282 w 283"/>
                <a:gd name="T11" fmla="*/ 141 h 396"/>
              </a:gdLst>
              <a:ahLst/>
              <a:cxnLst>
                <a:cxn ang="0">
                  <a:pos x="T0" y="T1"/>
                </a:cxn>
                <a:cxn ang="0">
                  <a:pos x="T2" y="T3"/>
                </a:cxn>
                <a:cxn ang="0">
                  <a:pos x="T4" y="T5"/>
                </a:cxn>
                <a:cxn ang="0">
                  <a:pos x="T6" y="T7"/>
                </a:cxn>
                <a:cxn ang="0">
                  <a:pos x="T8" y="T9"/>
                </a:cxn>
                <a:cxn ang="0">
                  <a:pos x="T10" y="T11"/>
                </a:cxn>
              </a:cxnLst>
              <a:rect l="0" t="0" r="r" b="b"/>
              <a:pathLst>
                <a:path w="283" h="396">
                  <a:moveTo>
                    <a:pt x="282" y="141"/>
                  </a:moveTo>
                  <a:cubicBezTo>
                    <a:pt x="282" y="62"/>
                    <a:pt x="220" y="0"/>
                    <a:pt x="141" y="0"/>
                  </a:cubicBezTo>
                  <a:cubicBezTo>
                    <a:pt x="62" y="0"/>
                    <a:pt x="0" y="62"/>
                    <a:pt x="0" y="141"/>
                  </a:cubicBezTo>
                  <a:lnTo>
                    <a:pt x="0" y="395"/>
                  </a:lnTo>
                  <a:lnTo>
                    <a:pt x="282" y="395"/>
                  </a:lnTo>
                  <a:lnTo>
                    <a:pt x="282"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64" name="Line 466"/>
            <p:cNvSpPr>
              <a:spLocks noChangeShapeType="1"/>
            </p:cNvSpPr>
            <p:nvPr/>
          </p:nvSpPr>
          <p:spPr bwMode="auto">
            <a:xfrm flipV="1">
              <a:off x="1478359" y="4101461"/>
              <a:ext cx="0" cy="182563"/>
            </a:xfrm>
            <a:prstGeom prst="line">
              <a:avLst/>
            </a:prstGeom>
            <a:noFill/>
            <a:ln w="25400" cap="flat">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65" name="Freeform 467"/>
            <p:cNvSpPr>
              <a:spLocks noChangeArrowheads="1"/>
            </p:cNvSpPr>
            <p:nvPr/>
          </p:nvSpPr>
          <p:spPr bwMode="auto">
            <a:xfrm>
              <a:off x="1414859" y="4359430"/>
              <a:ext cx="127000" cy="63500"/>
            </a:xfrm>
            <a:custGeom>
              <a:avLst/>
              <a:gdLst>
                <a:gd name="T0" fmla="*/ 141 w 283"/>
                <a:gd name="T1" fmla="*/ 141 h 142"/>
                <a:gd name="T2" fmla="*/ 0 w 283"/>
                <a:gd name="T3" fmla="*/ 141 h 142"/>
                <a:gd name="T4" fmla="*/ 0 w 283"/>
                <a:gd name="T5" fmla="*/ 0 h 142"/>
                <a:gd name="T6" fmla="*/ 282 w 283"/>
                <a:gd name="T7" fmla="*/ 0 h 142"/>
                <a:gd name="T8" fmla="*/ 282 w 283"/>
                <a:gd name="T9" fmla="*/ 141 h 142"/>
                <a:gd name="T10" fmla="*/ 141 w 283"/>
                <a:gd name="T11" fmla="*/ 141 h 142"/>
              </a:gdLst>
              <a:ahLst/>
              <a:cxnLst>
                <a:cxn ang="0">
                  <a:pos x="T0" y="T1"/>
                </a:cxn>
                <a:cxn ang="0">
                  <a:pos x="T2" y="T3"/>
                </a:cxn>
                <a:cxn ang="0">
                  <a:pos x="T4" y="T5"/>
                </a:cxn>
                <a:cxn ang="0">
                  <a:pos x="T6" y="T7"/>
                </a:cxn>
                <a:cxn ang="0">
                  <a:pos x="T8" y="T9"/>
                </a:cxn>
                <a:cxn ang="0">
                  <a:pos x="T10" y="T11"/>
                </a:cxn>
              </a:cxnLst>
              <a:rect l="0" t="0" r="r" b="b"/>
              <a:pathLst>
                <a:path w="283" h="142">
                  <a:moveTo>
                    <a:pt x="141" y="141"/>
                  </a:moveTo>
                  <a:lnTo>
                    <a:pt x="0" y="141"/>
                  </a:lnTo>
                  <a:lnTo>
                    <a:pt x="0" y="0"/>
                  </a:lnTo>
                  <a:lnTo>
                    <a:pt x="282" y="0"/>
                  </a:lnTo>
                  <a:lnTo>
                    <a:pt x="282" y="141"/>
                  </a:lnTo>
                  <a:lnTo>
                    <a:pt x="141"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66" name="Freeform 468"/>
            <p:cNvSpPr>
              <a:spLocks noChangeArrowheads="1"/>
            </p:cNvSpPr>
            <p:nvPr/>
          </p:nvSpPr>
          <p:spPr bwMode="auto">
            <a:xfrm>
              <a:off x="1593453" y="4359430"/>
              <a:ext cx="127000" cy="63500"/>
            </a:xfrm>
            <a:custGeom>
              <a:avLst/>
              <a:gdLst>
                <a:gd name="T0" fmla="*/ 141 w 283"/>
                <a:gd name="T1" fmla="*/ 141 h 142"/>
                <a:gd name="T2" fmla="*/ 0 w 283"/>
                <a:gd name="T3" fmla="*/ 141 h 142"/>
                <a:gd name="T4" fmla="*/ 0 w 283"/>
                <a:gd name="T5" fmla="*/ 0 h 142"/>
                <a:gd name="T6" fmla="*/ 282 w 283"/>
                <a:gd name="T7" fmla="*/ 0 h 142"/>
                <a:gd name="T8" fmla="*/ 282 w 283"/>
                <a:gd name="T9" fmla="*/ 141 h 142"/>
                <a:gd name="T10" fmla="*/ 141 w 283"/>
                <a:gd name="T11" fmla="*/ 141 h 142"/>
              </a:gdLst>
              <a:ahLst/>
              <a:cxnLst>
                <a:cxn ang="0">
                  <a:pos x="T0" y="T1"/>
                </a:cxn>
                <a:cxn ang="0">
                  <a:pos x="T2" y="T3"/>
                </a:cxn>
                <a:cxn ang="0">
                  <a:pos x="T4" y="T5"/>
                </a:cxn>
                <a:cxn ang="0">
                  <a:pos x="T6" y="T7"/>
                </a:cxn>
                <a:cxn ang="0">
                  <a:pos x="T8" y="T9"/>
                </a:cxn>
                <a:cxn ang="0">
                  <a:pos x="T10" y="T11"/>
                </a:cxn>
              </a:cxnLst>
              <a:rect l="0" t="0" r="r" b="b"/>
              <a:pathLst>
                <a:path w="283" h="142">
                  <a:moveTo>
                    <a:pt x="141" y="141"/>
                  </a:moveTo>
                  <a:lnTo>
                    <a:pt x="0" y="141"/>
                  </a:lnTo>
                  <a:lnTo>
                    <a:pt x="0" y="0"/>
                  </a:lnTo>
                  <a:lnTo>
                    <a:pt x="282" y="0"/>
                  </a:lnTo>
                  <a:lnTo>
                    <a:pt x="282" y="141"/>
                  </a:lnTo>
                  <a:lnTo>
                    <a:pt x="141"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67" name="Line 469"/>
            <p:cNvSpPr>
              <a:spLocks noChangeShapeType="1"/>
            </p:cNvSpPr>
            <p:nvPr/>
          </p:nvSpPr>
          <p:spPr bwMode="auto">
            <a:xfrm>
              <a:off x="1656953" y="4359430"/>
              <a:ext cx="0" cy="6350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68" name="Freeform 470"/>
            <p:cNvSpPr>
              <a:spLocks noChangeArrowheads="1"/>
            </p:cNvSpPr>
            <p:nvPr/>
          </p:nvSpPr>
          <p:spPr bwMode="auto">
            <a:xfrm>
              <a:off x="881063" y="4359430"/>
              <a:ext cx="127000" cy="63500"/>
            </a:xfrm>
            <a:custGeom>
              <a:avLst/>
              <a:gdLst>
                <a:gd name="T0" fmla="*/ 141 w 284"/>
                <a:gd name="T1" fmla="*/ 141 h 142"/>
                <a:gd name="T2" fmla="*/ 0 w 284"/>
                <a:gd name="T3" fmla="*/ 141 h 142"/>
                <a:gd name="T4" fmla="*/ 0 w 284"/>
                <a:gd name="T5" fmla="*/ 0 h 142"/>
                <a:gd name="T6" fmla="*/ 283 w 284"/>
                <a:gd name="T7" fmla="*/ 0 h 142"/>
                <a:gd name="T8" fmla="*/ 283 w 284"/>
                <a:gd name="T9" fmla="*/ 141 h 142"/>
                <a:gd name="T10" fmla="*/ 141 w 284"/>
                <a:gd name="T11" fmla="*/ 141 h 142"/>
              </a:gdLst>
              <a:ahLst/>
              <a:cxnLst>
                <a:cxn ang="0">
                  <a:pos x="T0" y="T1"/>
                </a:cxn>
                <a:cxn ang="0">
                  <a:pos x="T2" y="T3"/>
                </a:cxn>
                <a:cxn ang="0">
                  <a:pos x="T4" y="T5"/>
                </a:cxn>
                <a:cxn ang="0">
                  <a:pos x="T6" y="T7"/>
                </a:cxn>
                <a:cxn ang="0">
                  <a:pos x="T8" y="T9"/>
                </a:cxn>
                <a:cxn ang="0">
                  <a:pos x="T10" y="T11"/>
                </a:cxn>
              </a:cxnLst>
              <a:rect l="0" t="0" r="r" b="b"/>
              <a:pathLst>
                <a:path w="284" h="142">
                  <a:moveTo>
                    <a:pt x="141" y="141"/>
                  </a:moveTo>
                  <a:lnTo>
                    <a:pt x="0" y="141"/>
                  </a:lnTo>
                  <a:lnTo>
                    <a:pt x="0" y="0"/>
                  </a:lnTo>
                  <a:lnTo>
                    <a:pt x="283" y="0"/>
                  </a:lnTo>
                  <a:lnTo>
                    <a:pt x="283" y="141"/>
                  </a:lnTo>
                  <a:lnTo>
                    <a:pt x="141"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69" name="Line 471"/>
            <p:cNvSpPr>
              <a:spLocks noChangeShapeType="1"/>
            </p:cNvSpPr>
            <p:nvPr/>
          </p:nvSpPr>
          <p:spPr bwMode="auto">
            <a:xfrm>
              <a:off x="944563" y="4359430"/>
              <a:ext cx="0" cy="6350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70" name="Freeform 472"/>
            <p:cNvSpPr>
              <a:spLocks noChangeArrowheads="1"/>
            </p:cNvSpPr>
            <p:nvPr/>
          </p:nvSpPr>
          <p:spPr bwMode="auto">
            <a:xfrm>
              <a:off x="1059656" y="4359430"/>
              <a:ext cx="127000" cy="63500"/>
            </a:xfrm>
            <a:custGeom>
              <a:avLst/>
              <a:gdLst>
                <a:gd name="T0" fmla="*/ 142 w 284"/>
                <a:gd name="T1" fmla="*/ 141 h 142"/>
                <a:gd name="T2" fmla="*/ 0 w 284"/>
                <a:gd name="T3" fmla="*/ 141 h 142"/>
                <a:gd name="T4" fmla="*/ 0 w 284"/>
                <a:gd name="T5" fmla="*/ 0 h 142"/>
                <a:gd name="T6" fmla="*/ 283 w 284"/>
                <a:gd name="T7" fmla="*/ 0 h 142"/>
                <a:gd name="T8" fmla="*/ 283 w 284"/>
                <a:gd name="T9" fmla="*/ 141 h 142"/>
                <a:gd name="T10" fmla="*/ 142 w 284"/>
                <a:gd name="T11" fmla="*/ 141 h 142"/>
              </a:gdLst>
              <a:ahLst/>
              <a:cxnLst>
                <a:cxn ang="0">
                  <a:pos x="T0" y="T1"/>
                </a:cxn>
                <a:cxn ang="0">
                  <a:pos x="T2" y="T3"/>
                </a:cxn>
                <a:cxn ang="0">
                  <a:pos x="T4" y="T5"/>
                </a:cxn>
                <a:cxn ang="0">
                  <a:pos x="T6" y="T7"/>
                </a:cxn>
                <a:cxn ang="0">
                  <a:pos x="T8" y="T9"/>
                </a:cxn>
                <a:cxn ang="0">
                  <a:pos x="T10" y="T11"/>
                </a:cxn>
              </a:cxnLst>
              <a:rect l="0" t="0" r="r" b="b"/>
              <a:pathLst>
                <a:path w="284" h="142">
                  <a:moveTo>
                    <a:pt x="142" y="141"/>
                  </a:moveTo>
                  <a:lnTo>
                    <a:pt x="0" y="141"/>
                  </a:lnTo>
                  <a:lnTo>
                    <a:pt x="0" y="0"/>
                  </a:lnTo>
                  <a:lnTo>
                    <a:pt x="283" y="0"/>
                  </a:lnTo>
                  <a:lnTo>
                    <a:pt x="283" y="141"/>
                  </a:lnTo>
                  <a:lnTo>
                    <a:pt x="142" y="141"/>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71" name="Line 473"/>
            <p:cNvSpPr>
              <a:spLocks noChangeShapeType="1"/>
            </p:cNvSpPr>
            <p:nvPr/>
          </p:nvSpPr>
          <p:spPr bwMode="auto">
            <a:xfrm>
              <a:off x="1123156" y="4359430"/>
              <a:ext cx="0" cy="6350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72" name="Freeform 474"/>
            <p:cNvSpPr>
              <a:spLocks noChangeArrowheads="1"/>
            </p:cNvSpPr>
            <p:nvPr/>
          </p:nvSpPr>
          <p:spPr bwMode="auto">
            <a:xfrm>
              <a:off x="1224359" y="4460634"/>
              <a:ext cx="152798" cy="39688"/>
            </a:xfrm>
            <a:custGeom>
              <a:avLst/>
              <a:gdLst>
                <a:gd name="T0" fmla="*/ 0 w 340"/>
                <a:gd name="T1" fmla="*/ 85 h 86"/>
                <a:gd name="T2" fmla="*/ 0 w 340"/>
                <a:gd name="T3" fmla="*/ 0 h 86"/>
                <a:gd name="T4" fmla="*/ 339 w 340"/>
                <a:gd name="T5" fmla="*/ 0 h 86"/>
                <a:gd name="T6" fmla="*/ 339 w 340"/>
                <a:gd name="T7" fmla="*/ 85 h 86"/>
              </a:gdLst>
              <a:ahLst/>
              <a:cxnLst>
                <a:cxn ang="0">
                  <a:pos x="T0" y="T1"/>
                </a:cxn>
                <a:cxn ang="0">
                  <a:pos x="T2" y="T3"/>
                </a:cxn>
                <a:cxn ang="0">
                  <a:pos x="T4" y="T5"/>
                </a:cxn>
                <a:cxn ang="0">
                  <a:pos x="T6" y="T7"/>
                </a:cxn>
              </a:cxnLst>
              <a:rect l="0" t="0" r="r" b="b"/>
              <a:pathLst>
                <a:path w="340" h="86">
                  <a:moveTo>
                    <a:pt x="0" y="85"/>
                  </a:moveTo>
                  <a:lnTo>
                    <a:pt x="0" y="0"/>
                  </a:lnTo>
                  <a:lnTo>
                    <a:pt x="339" y="0"/>
                  </a:lnTo>
                  <a:lnTo>
                    <a:pt x="339" y="85"/>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73" name="Freeform 475"/>
            <p:cNvSpPr>
              <a:spLocks noChangeArrowheads="1"/>
            </p:cNvSpPr>
            <p:nvPr/>
          </p:nvSpPr>
          <p:spPr bwMode="auto">
            <a:xfrm>
              <a:off x="881063" y="3825634"/>
              <a:ext cx="839390" cy="228203"/>
            </a:xfrm>
            <a:custGeom>
              <a:avLst/>
              <a:gdLst>
                <a:gd name="T0" fmla="*/ 1863 w 1864"/>
                <a:gd name="T1" fmla="*/ 508 h 509"/>
                <a:gd name="T2" fmla="*/ 0 w 1864"/>
                <a:gd name="T3" fmla="*/ 508 h 509"/>
                <a:gd name="T4" fmla="*/ 0 w 1864"/>
                <a:gd name="T5" fmla="*/ 254 h 509"/>
                <a:gd name="T6" fmla="*/ 1863 w 1864"/>
                <a:gd name="T7" fmla="*/ 0 h 509"/>
                <a:gd name="T8" fmla="*/ 1863 w 1864"/>
                <a:gd name="T9" fmla="*/ 508 h 509"/>
              </a:gdLst>
              <a:ahLst/>
              <a:cxnLst>
                <a:cxn ang="0">
                  <a:pos x="T0" y="T1"/>
                </a:cxn>
                <a:cxn ang="0">
                  <a:pos x="T2" y="T3"/>
                </a:cxn>
                <a:cxn ang="0">
                  <a:pos x="T4" y="T5"/>
                </a:cxn>
                <a:cxn ang="0">
                  <a:pos x="T6" y="T7"/>
                </a:cxn>
                <a:cxn ang="0">
                  <a:pos x="T8" y="T9"/>
                </a:cxn>
              </a:cxnLst>
              <a:rect l="0" t="0" r="r" b="b"/>
              <a:pathLst>
                <a:path w="1864" h="509">
                  <a:moveTo>
                    <a:pt x="1863" y="508"/>
                  </a:moveTo>
                  <a:lnTo>
                    <a:pt x="0" y="508"/>
                  </a:lnTo>
                  <a:lnTo>
                    <a:pt x="0" y="254"/>
                  </a:lnTo>
                  <a:lnTo>
                    <a:pt x="1863" y="0"/>
                  </a:lnTo>
                  <a:lnTo>
                    <a:pt x="1863" y="508"/>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74" name="Line 476"/>
            <p:cNvSpPr>
              <a:spLocks noChangeShapeType="1"/>
            </p:cNvSpPr>
            <p:nvPr/>
          </p:nvSpPr>
          <p:spPr bwMode="auto">
            <a:xfrm flipH="1">
              <a:off x="881063" y="4016134"/>
              <a:ext cx="841375" cy="1984"/>
            </a:xfrm>
            <a:prstGeom prst="line">
              <a:avLst/>
            </a:prstGeom>
            <a:noFill/>
            <a:ln w="25400" cap="flat">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75" name="Line 477"/>
            <p:cNvSpPr>
              <a:spLocks noChangeShapeType="1"/>
            </p:cNvSpPr>
            <p:nvPr/>
          </p:nvSpPr>
          <p:spPr bwMode="auto">
            <a:xfrm flipH="1">
              <a:off x="881063" y="3978430"/>
              <a:ext cx="841375" cy="1985"/>
            </a:xfrm>
            <a:prstGeom prst="line">
              <a:avLst/>
            </a:prstGeom>
            <a:noFill/>
            <a:ln w="25400" cap="flat">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76" name="Freeform 478"/>
            <p:cNvSpPr>
              <a:spLocks noChangeArrowheads="1"/>
            </p:cNvSpPr>
            <p:nvPr/>
          </p:nvSpPr>
          <p:spPr bwMode="auto">
            <a:xfrm>
              <a:off x="996156" y="3482336"/>
              <a:ext cx="115094" cy="39688"/>
            </a:xfrm>
            <a:custGeom>
              <a:avLst/>
              <a:gdLst>
                <a:gd name="T0" fmla="*/ 212 w 255"/>
                <a:gd name="T1" fmla="*/ 85 h 86"/>
                <a:gd name="T2" fmla="*/ 43 w 255"/>
                <a:gd name="T3" fmla="*/ 85 h 86"/>
                <a:gd name="T4" fmla="*/ 0 w 255"/>
                <a:gd name="T5" fmla="*/ 43 h 86"/>
                <a:gd name="T6" fmla="*/ 0 w 255"/>
                <a:gd name="T7" fmla="*/ 43 h 86"/>
                <a:gd name="T8" fmla="*/ 43 w 255"/>
                <a:gd name="T9" fmla="*/ 0 h 86"/>
                <a:gd name="T10" fmla="*/ 212 w 255"/>
                <a:gd name="T11" fmla="*/ 0 h 86"/>
                <a:gd name="T12" fmla="*/ 254 w 255"/>
                <a:gd name="T13" fmla="*/ 43 h 86"/>
                <a:gd name="T14" fmla="*/ 254 w 255"/>
                <a:gd name="T15" fmla="*/ 43 h 86"/>
                <a:gd name="T16" fmla="*/ 212 w 255"/>
                <a:gd name="T17"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86">
                  <a:moveTo>
                    <a:pt x="212" y="85"/>
                  </a:moveTo>
                  <a:lnTo>
                    <a:pt x="43" y="85"/>
                  </a:lnTo>
                  <a:cubicBezTo>
                    <a:pt x="20" y="85"/>
                    <a:pt x="0" y="65"/>
                    <a:pt x="0" y="43"/>
                  </a:cubicBezTo>
                  <a:lnTo>
                    <a:pt x="0" y="43"/>
                  </a:lnTo>
                  <a:cubicBezTo>
                    <a:pt x="0" y="20"/>
                    <a:pt x="20" y="0"/>
                    <a:pt x="43" y="0"/>
                  </a:cubicBezTo>
                  <a:lnTo>
                    <a:pt x="212" y="0"/>
                  </a:lnTo>
                  <a:cubicBezTo>
                    <a:pt x="235" y="0"/>
                    <a:pt x="254" y="20"/>
                    <a:pt x="254" y="43"/>
                  </a:cubicBezTo>
                  <a:lnTo>
                    <a:pt x="254" y="43"/>
                  </a:lnTo>
                  <a:cubicBezTo>
                    <a:pt x="254" y="68"/>
                    <a:pt x="235" y="85"/>
                    <a:pt x="212" y="85"/>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77" name="Freeform 479"/>
            <p:cNvSpPr>
              <a:spLocks noChangeArrowheads="1"/>
            </p:cNvSpPr>
            <p:nvPr/>
          </p:nvSpPr>
          <p:spPr bwMode="auto">
            <a:xfrm>
              <a:off x="996155" y="3520040"/>
              <a:ext cx="114645" cy="394456"/>
            </a:xfrm>
            <a:custGeom>
              <a:avLst/>
              <a:gdLst>
                <a:gd name="T0" fmla="*/ 0 w 255"/>
                <a:gd name="T1" fmla="*/ 875 h 876"/>
                <a:gd name="T2" fmla="*/ 29 w 255"/>
                <a:gd name="T3" fmla="*/ 0 h 876"/>
                <a:gd name="T4" fmla="*/ 226 w 255"/>
                <a:gd name="T5" fmla="*/ 0 h 876"/>
                <a:gd name="T6" fmla="*/ 254 w 255"/>
                <a:gd name="T7" fmla="*/ 875 h 876"/>
                <a:gd name="connsiteX0" fmla="*/ 0 w 9961"/>
                <a:gd name="connsiteY0" fmla="*/ 9989 h 9989"/>
                <a:gd name="connsiteX1" fmla="*/ 1137 w 9961"/>
                <a:gd name="connsiteY1" fmla="*/ 0 h 9989"/>
                <a:gd name="connsiteX2" fmla="*/ 8863 w 9961"/>
                <a:gd name="connsiteY2" fmla="*/ 0 h 9989"/>
                <a:gd name="connsiteX3" fmla="*/ 9961 w 9961"/>
                <a:gd name="connsiteY3" fmla="*/ 9667 h 9989"/>
              </a:gdLst>
              <a:ahLst/>
              <a:cxnLst>
                <a:cxn ang="0">
                  <a:pos x="connsiteX0" y="connsiteY0"/>
                </a:cxn>
                <a:cxn ang="0">
                  <a:pos x="connsiteX1" y="connsiteY1"/>
                </a:cxn>
                <a:cxn ang="0">
                  <a:pos x="connsiteX2" y="connsiteY2"/>
                </a:cxn>
                <a:cxn ang="0">
                  <a:pos x="connsiteX3" y="connsiteY3"/>
                </a:cxn>
              </a:cxnLst>
              <a:rect l="l" t="t" r="r" b="b"/>
              <a:pathLst>
                <a:path w="9961" h="9989">
                  <a:moveTo>
                    <a:pt x="0" y="9989"/>
                  </a:moveTo>
                  <a:lnTo>
                    <a:pt x="1137" y="0"/>
                  </a:lnTo>
                  <a:lnTo>
                    <a:pt x="8863" y="0"/>
                  </a:lnTo>
                  <a:cubicBezTo>
                    <a:pt x="9229" y="3330"/>
                    <a:pt x="9595" y="6337"/>
                    <a:pt x="9961" y="9667"/>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78" name="Line 480"/>
            <p:cNvSpPr>
              <a:spLocks noChangeShapeType="1"/>
            </p:cNvSpPr>
            <p:nvPr/>
          </p:nvSpPr>
          <p:spPr bwMode="auto">
            <a:xfrm>
              <a:off x="1010046" y="3825634"/>
              <a:ext cx="91440"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79" name="Freeform 481"/>
            <p:cNvSpPr>
              <a:spLocks noChangeArrowheads="1"/>
            </p:cNvSpPr>
            <p:nvPr/>
          </p:nvSpPr>
          <p:spPr bwMode="auto">
            <a:xfrm>
              <a:off x="1200546" y="3482336"/>
              <a:ext cx="115094" cy="39688"/>
            </a:xfrm>
            <a:custGeom>
              <a:avLst/>
              <a:gdLst>
                <a:gd name="T0" fmla="*/ 212 w 255"/>
                <a:gd name="T1" fmla="*/ 85 h 86"/>
                <a:gd name="T2" fmla="*/ 42 w 255"/>
                <a:gd name="T3" fmla="*/ 85 h 86"/>
                <a:gd name="T4" fmla="*/ 0 w 255"/>
                <a:gd name="T5" fmla="*/ 43 h 86"/>
                <a:gd name="T6" fmla="*/ 0 w 255"/>
                <a:gd name="T7" fmla="*/ 43 h 86"/>
                <a:gd name="T8" fmla="*/ 42 w 255"/>
                <a:gd name="T9" fmla="*/ 0 h 86"/>
                <a:gd name="T10" fmla="*/ 212 w 255"/>
                <a:gd name="T11" fmla="*/ 0 h 86"/>
                <a:gd name="T12" fmla="*/ 254 w 255"/>
                <a:gd name="T13" fmla="*/ 43 h 86"/>
                <a:gd name="T14" fmla="*/ 254 w 255"/>
                <a:gd name="T15" fmla="*/ 43 h 86"/>
                <a:gd name="T16" fmla="*/ 212 w 255"/>
                <a:gd name="T17"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86">
                  <a:moveTo>
                    <a:pt x="212" y="85"/>
                  </a:moveTo>
                  <a:lnTo>
                    <a:pt x="42" y="85"/>
                  </a:lnTo>
                  <a:cubicBezTo>
                    <a:pt x="20" y="85"/>
                    <a:pt x="0" y="65"/>
                    <a:pt x="0" y="43"/>
                  </a:cubicBezTo>
                  <a:lnTo>
                    <a:pt x="0" y="43"/>
                  </a:lnTo>
                  <a:cubicBezTo>
                    <a:pt x="0" y="20"/>
                    <a:pt x="20" y="0"/>
                    <a:pt x="42" y="0"/>
                  </a:cubicBezTo>
                  <a:lnTo>
                    <a:pt x="212" y="0"/>
                  </a:lnTo>
                  <a:cubicBezTo>
                    <a:pt x="234" y="0"/>
                    <a:pt x="254" y="20"/>
                    <a:pt x="254" y="43"/>
                  </a:cubicBezTo>
                  <a:lnTo>
                    <a:pt x="254" y="43"/>
                  </a:lnTo>
                  <a:cubicBezTo>
                    <a:pt x="254" y="68"/>
                    <a:pt x="234" y="85"/>
                    <a:pt x="212" y="85"/>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80" name="Freeform 482"/>
            <p:cNvSpPr>
              <a:spLocks noChangeArrowheads="1"/>
            </p:cNvSpPr>
            <p:nvPr/>
          </p:nvSpPr>
          <p:spPr bwMode="auto">
            <a:xfrm>
              <a:off x="1218406" y="3406930"/>
              <a:ext cx="77390" cy="39688"/>
            </a:xfrm>
            <a:custGeom>
              <a:avLst/>
              <a:gdLst>
                <a:gd name="T0" fmla="*/ 127 w 171"/>
                <a:gd name="T1" fmla="*/ 85 h 86"/>
                <a:gd name="T2" fmla="*/ 43 w 171"/>
                <a:gd name="T3" fmla="*/ 85 h 86"/>
                <a:gd name="T4" fmla="*/ 0 w 171"/>
                <a:gd name="T5" fmla="*/ 42 h 86"/>
                <a:gd name="T6" fmla="*/ 0 w 171"/>
                <a:gd name="T7" fmla="*/ 42 h 86"/>
                <a:gd name="T8" fmla="*/ 43 w 171"/>
                <a:gd name="T9" fmla="*/ 0 h 86"/>
                <a:gd name="T10" fmla="*/ 127 w 171"/>
                <a:gd name="T11" fmla="*/ 0 h 86"/>
                <a:gd name="T12" fmla="*/ 170 w 171"/>
                <a:gd name="T13" fmla="*/ 42 h 86"/>
                <a:gd name="T14" fmla="*/ 170 w 171"/>
                <a:gd name="T15" fmla="*/ 42 h 86"/>
                <a:gd name="T16" fmla="*/ 127 w 171"/>
                <a:gd name="T17"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86">
                  <a:moveTo>
                    <a:pt x="127" y="85"/>
                  </a:moveTo>
                  <a:lnTo>
                    <a:pt x="43" y="85"/>
                  </a:lnTo>
                  <a:cubicBezTo>
                    <a:pt x="20" y="85"/>
                    <a:pt x="0" y="65"/>
                    <a:pt x="0" y="42"/>
                  </a:cubicBezTo>
                  <a:lnTo>
                    <a:pt x="0" y="42"/>
                  </a:lnTo>
                  <a:cubicBezTo>
                    <a:pt x="0" y="20"/>
                    <a:pt x="20" y="0"/>
                    <a:pt x="43" y="0"/>
                  </a:cubicBezTo>
                  <a:lnTo>
                    <a:pt x="127" y="0"/>
                  </a:lnTo>
                  <a:cubicBezTo>
                    <a:pt x="150" y="0"/>
                    <a:pt x="170" y="20"/>
                    <a:pt x="170" y="42"/>
                  </a:cubicBezTo>
                  <a:lnTo>
                    <a:pt x="170" y="42"/>
                  </a:lnTo>
                  <a:cubicBezTo>
                    <a:pt x="170" y="68"/>
                    <a:pt x="150" y="85"/>
                    <a:pt x="127" y="85"/>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81" name="Freeform 483"/>
            <p:cNvSpPr>
              <a:spLocks noChangeArrowheads="1"/>
            </p:cNvSpPr>
            <p:nvPr/>
          </p:nvSpPr>
          <p:spPr bwMode="auto">
            <a:xfrm>
              <a:off x="914796" y="3406930"/>
              <a:ext cx="158750" cy="39688"/>
            </a:xfrm>
            <a:custGeom>
              <a:avLst/>
              <a:gdLst>
                <a:gd name="T0" fmla="*/ 310 w 354"/>
                <a:gd name="T1" fmla="*/ 85 h 86"/>
                <a:gd name="T2" fmla="*/ 42 w 354"/>
                <a:gd name="T3" fmla="*/ 85 h 86"/>
                <a:gd name="T4" fmla="*/ 0 w 354"/>
                <a:gd name="T5" fmla="*/ 42 h 86"/>
                <a:gd name="T6" fmla="*/ 0 w 354"/>
                <a:gd name="T7" fmla="*/ 42 h 86"/>
                <a:gd name="T8" fmla="*/ 42 w 354"/>
                <a:gd name="T9" fmla="*/ 0 h 86"/>
                <a:gd name="T10" fmla="*/ 310 w 354"/>
                <a:gd name="T11" fmla="*/ 0 h 86"/>
                <a:gd name="T12" fmla="*/ 353 w 354"/>
                <a:gd name="T13" fmla="*/ 42 h 86"/>
                <a:gd name="T14" fmla="*/ 353 w 354"/>
                <a:gd name="T15" fmla="*/ 42 h 86"/>
                <a:gd name="T16" fmla="*/ 310 w 354"/>
                <a:gd name="T17"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86">
                  <a:moveTo>
                    <a:pt x="310" y="85"/>
                  </a:moveTo>
                  <a:lnTo>
                    <a:pt x="42" y="85"/>
                  </a:lnTo>
                  <a:cubicBezTo>
                    <a:pt x="20" y="85"/>
                    <a:pt x="0" y="65"/>
                    <a:pt x="0" y="42"/>
                  </a:cubicBezTo>
                  <a:lnTo>
                    <a:pt x="0" y="42"/>
                  </a:lnTo>
                  <a:cubicBezTo>
                    <a:pt x="0" y="20"/>
                    <a:pt x="20" y="0"/>
                    <a:pt x="42" y="0"/>
                  </a:cubicBezTo>
                  <a:lnTo>
                    <a:pt x="310" y="0"/>
                  </a:lnTo>
                  <a:cubicBezTo>
                    <a:pt x="333" y="0"/>
                    <a:pt x="353" y="20"/>
                    <a:pt x="353" y="42"/>
                  </a:cubicBezTo>
                  <a:lnTo>
                    <a:pt x="353" y="42"/>
                  </a:lnTo>
                  <a:cubicBezTo>
                    <a:pt x="353" y="68"/>
                    <a:pt x="333" y="85"/>
                    <a:pt x="310" y="85"/>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82" name="Freeform 484"/>
            <p:cNvSpPr>
              <a:spLocks noChangeArrowheads="1"/>
            </p:cNvSpPr>
            <p:nvPr/>
          </p:nvSpPr>
          <p:spPr bwMode="auto">
            <a:xfrm>
              <a:off x="756046" y="3291836"/>
              <a:ext cx="521891" cy="77391"/>
            </a:xfrm>
            <a:custGeom>
              <a:avLst/>
              <a:gdLst>
                <a:gd name="T0" fmla="*/ 1073 w 1158"/>
                <a:gd name="T1" fmla="*/ 169 h 170"/>
                <a:gd name="T2" fmla="*/ 85 w 1158"/>
                <a:gd name="T3" fmla="*/ 169 h 170"/>
                <a:gd name="T4" fmla="*/ 0 w 1158"/>
                <a:gd name="T5" fmla="*/ 85 h 170"/>
                <a:gd name="T6" fmla="*/ 0 w 1158"/>
                <a:gd name="T7" fmla="*/ 85 h 170"/>
                <a:gd name="T8" fmla="*/ 85 w 1158"/>
                <a:gd name="T9" fmla="*/ 0 h 170"/>
                <a:gd name="T10" fmla="*/ 1073 w 1158"/>
                <a:gd name="T11" fmla="*/ 0 h 170"/>
                <a:gd name="T12" fmla="*/ 1157 w 1158"/>
                <a:gd name="T13" fmla="*/ 85 h 170"/>
                <a:gd name="T14" fmla="*/ 1157 w 1158"/>
                <a:gd name="T15" fmla="*/ 85 h 170"/>
                <a:gd name="T16" fmla="*/ 1073 w 1158"/>
                <a:gd name="T17"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8" h="170">
                  <a:moveTo>
                    <a:pt x="1073" y="169"/>
                  </a:moveTo>
                  <a:lnTo>
                    <a:pt x="85" y="169"/>
                  </a:lnTo>
                  <a:cubicBezTo>
                    <a:pt x="37" y="169"/>
                    <a:pt x="0" y="133"/>
                    <a:pt x="0" y="85"/>
                  </a:cubicBezTo>
                  <a:lnTo>
                    <a:pt x="0" y="85"/>
                  </a:lnTo>
                  <a:cubicBezTo>
                    <a:pt x="0" y="37"/>
                    <a:pt x="37" y="0"/>
                    <a:pt x="85" y="0"/>
                  </a:cubicBezTo>
                  <a:lnTo>
                    <a:pt x="1073" y="0"/>
                  </a:lnTo>
                  <a:cubicBezTo>
                    <a:pt x="1121" y="0"/>
                    <a:pt x="1157" y="37"/>
                    <a:pt x="1157" y="85"/>
                  </a:cubicBezTo>
                  <a:lnTo>
                    <a:pt x="1157" y="85"/>
                  </a:lnTo>
                  <a:cubicBezTo>
                    <a:pt x="1157" y="133"/>
                    <a:pt x="1121" y="169"/>
                    <a:pt x="1073" y="169"/>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83" name="Freeform 485"/>
            <p:cNvSpPr>
              <a:spLocks noChangeArrowheads="1"/>
            </p:cNvSpPr>
            <p:nvPr/>
          </p:nvSpPr>
          <p:spPr bwMode="auto">
            <a:xfrm>
              <a:off x="646906" y="3406930"/>
              <a:ext cx="210344" cy="39688"/>
            </a:xfrm>
            <a:custGeom>
              <a:avLst/>
              <a:gdLst>
                <a:gd name="T0" fmla="*/ 424 w 467"/>
                <a:gd name="T1" fmla="*/ 85 h 86"/>
                <a:gd name="T2" fmla="*/ 43 w 467"/>
                <a:gd name="T3" fmla="*/ 85 h 86"/>
                <a:gd name="T4" fmla="*/ 0 w 467"/>
                <a:gd name="T5" fmla="*/ 42 h 86"/>
                <a:gd name="T6" fmla="*/ 0 w 467"/>
                <a:gd name="T7" fmla="*/ 42 h 86"/>
                <a:gd name="T8" fmla="*/ 43 w 467"/>
                <a:gd name="T9" fmla="*/ 0 h 86"/>
                <a:gd name="T10" fmla="*/ 424 w 467"/>
                <a:gd name="T11" fmla="*/ 0 h 86"/>
                <a:gd name="T12" fmla="*/ 466 w 467"/>
                <a:gd name="T13" fmla="*/ 42 h 86"/>
                <a:gd name="T14" fmla="*/ 466 w 467"/>
                <a:gd name="T15" fmla="*/ 42 h 86"/>
                <a:gd name="T16" fmla="*/ 424 w 467"/>
                <a:gd name="T17"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86">
                  <a:moveTo>
                    <a:pt x="424" y="85"/>
                  </a:moveTo>
                  <a:lnTo>
                    <a:pt x="43" y="85"/>
                  </a:lnTo>
                  <a:cubicBezTo>
                    <a:pt x="20" y="85"/>
                    <a:pt x="0" y="65"/>
                    <a:pt x="0" y="42"/>
                  </a:cubicBezTo>
                  <a:lnTo>
                    <a:pt x="0" y="42"/>
                  </a:lnTo>
                  <a:cubicBezTo>
                    <a:pt x="0" y="20"/>
                    <a:pt x="20" y="0"/>
                    <a:pt x="43" y="0"/>
                  </a:cubicBezTo>
                  <a:lnTo>
                    <a:pt x="424" y="0"/>
                  </a:lnTo>
                  <a:cubicBezTo>
                    <a:pt x="446" y="0"/>
                    <a:pt x="466" y="20"/>
                    <a:pt x="466" y="42"/>
                  </a:cubicBezTo>
                  <a:lnTo>
                    <a:pt x="466" y="42"/>
                  </a:lnTo>
                  <a:cubicBezTo>
                    <a:pt x="466" y="68"/>
                    <a:pt x="446" y="85"/>
                    <a:pt x="424" y="85"/>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84" name="Freeform 486"/>
            <p:cNvSpPr>
              <a:spLocks noChangeArrowheads="1"/>
            </p:cNvSpPr>
            <p:nvPr/>
          </p:nvSpPr>
          <p:spPr bwMode="auto">
            <a:xfrm>
              <a:off x="1200546" y="3520040"/>
              <a:ext cx="111125" cy="369094"/>
            </a:xfrm>
            <a:custGeom>
              <a:avLst/>
              <a:gdLst>
                <a:gd name="T0" fmla="*/ 0 w 249"/>
                <a:gd name="T1" fmla="*/ 818 h 819"/>
                <a:gd name="T2" fmla="*/ 25 w 249"/>
                <a:gd name="T3" fmla="*/ 0 h 819"/>
                <a:gd name="T4" fmla="*/ 223 w 249"/>
                <a:gd name="T5" fmla="*/ 0 h 819"/>
                <a:gd name="T6" fmla="*/ 248 w 249"/>
                <a:gd name="T7" fmla="*/ 790 h 819"/>
              </a:gdLst>
              <a:ahLst/>
              <a:cxnLst>
                <a:cxn ang="0">
                  <a:pos x="T0" y="T1"/>
                </a:cxn>
                <a:cxn ang="0">
                  <a:pos x="T2" y="T3"/>
                </a:cxn>
                <a:cxn ang="0">
                  <a:pos x="T4" y="T5"/>
                </a:cxn>
                <a:cxn ang="0">
                  <a:pos x="T6" y="T7"/>
                </a:cxn>
              </a:cxnLst>
              <a:rect l="0" t="0" r="r" b="b"/>
              <a:pathLst>
                <a:path w="249" h="819">
                  <a:moveTo>
                    <a:pt x="0" y="818"/>
                  </a:moveTo>
                  <a:lnTo>
                    <a:pt x="25" y="0"/>
                  </a:lnTo>
                  <a:lnTo>
                    <a:pt x="223" y="0"/>
                  </a:lnTo>
                  <a:lnTo>
                    <a:pt x="248" y="790"/>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485" name="Line 487"/>
            <p:cNvSpPr>
              <a:spLocks noChangeShapeType="1"/>
            </p:cNvSpPr>
            <p:nvPr/>
          </p:nvSpPr>
          <p:spPr bwMode="auto">
            <a:xfrm>
              <a:off x="1212453" y="3825634"/>
              <a:ext cx="91440"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grpSp>
        <p:nvGrpSpPr>
          <p:cNvPr id="525" name="Group 524"/>
          <p:cNvGrpSpPr/>
          <p:nvPr/>
        </p:nvGrpSpPr>
        <p:grpSpPr>
          <a:xfrm>
            <a:off x="6729813" y="3217777"/>
            <a:ext cx="168671" cy="168671"/>
            <a:chOff x="1472406" y="3353352"/>
            <a:chExt cx="168671" cy="168671"/>
          </a:xfrm>
        </p:grpSpPr>
        <p:sp>
          <p:nvSpPr>
            <p:cNvPr id="526" name="Line 53"/>
            <p:cNvSpPr>
              <a:spLocks noChangeShapeType="1"/>
            </p:cNvSpPr>
            <p:nvPr/>
          </p:nvSpPr>
          <p:spPr bwMode="auto">
            <a:xfrm flipH="1">
              <a:off x="1581546" y="3367242"/>
              <a:ext cx="13891" cy="23813"/>
            </a:xfrm>
            <a:prstGeom prst="line">
              <a:avLst/>
            </a:prstGeom>
            <a:noFill/>
            <a:ln w="254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527" name="Freeform 337"/>
            <p:cNvSpPr>
              <a:spLocks noChangeArrowheads="1"/>
            </p:cNvSpPr>
            <p:nvPr/>
          </p:nvSpPr>
          <p:spPr bwMode="auto">
            <a:xfrm>
              <a:off x="1472406" y="3353352"/>
              <a:ext cx="168671" cy="168671"/>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rgbClr val="FFFFFF"/>
            </a:solidFill>
            <a:ln w="25400" cap="rnd">
              <a:solidFill>
                <a:schemeClr val="accent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28" name="Freeform 338"/>
            <p:cNvSpPr>
              <a:spLocks noChangeArrowheads="1"/>
            </p:cNvSpPr>
            <p:nvPr/>
          </p:nvSpPr>
          <p:spPr bwMode="auto">
            <a:xfrm>
              <a:off x="1472406" y="3353352"/>
              <a:ext cx="168671" cy="168671"/>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chemeClr val="bg1"/>
            </a:solidFill>
            <a:ln w="254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29" name="Line 339"/>
            <p:cNvSpPr>
              <a:spLocks noChangeShapeType="1"/>
            </p:cNvSpPr>
            <p:nvPr/>
          </p:nvSpPr>
          <p:spPr bwMode="auto">
            <a:xfrm>
              <a:off x="1525984" y="3406930"/>
              <a:ext cx="61516" cy="61516"/>
            </a:xfrm>
            <a:prstGeom prst="line">
              <a:avLst/>
            </a:prstGeom>
            <a:noFill/>
            <a:ln w="254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530" name="Line 340"/>
            <p:cNvSpPr>
              <a:spLocks noChangeShapeType="1"/>
            </p:cNvSpPr>
            <p:nvPr/>
          </p:nvSpPr>
          <p:spPr bwMode="auto">
            <a:xfrm flipH="1">
              <a:off x="1524000" y="3406930"/>
              <a:ext cx="65484" cy="61516"/>
            </a:xfrm>
            <a:prstGeom prst="line">
              <a:avLst/>
            </a:prstGeom>
            <a:noFill/>
            <a:ln w="254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grpSp>
        <p:nvGrpSpPr>
          <p:cNvPr id="537" name="Group 536"/>
          <p:cNvGrpSpPr/>
          <p:nvPr/>
        </p:nvGrpSpPr>
        <p:grpSpPr>
          <a:xfrm>
            <a:off x="7866160" y="3006224"/>
            <a:ext cx="168671" cy="168671"/>
            <a:chOff x="1472406" y="3353352"/>
            <a:chExt cx="168671" cy="168671"/>
          </a:xfrm>
        </p:grpSpPr>
        <p:sp>
          <p:nvSpPr>
            <p:cNvPr id="538" name="Line 53"/>
            <p:cNvSpPr>
              <a:spLocks noChangeShapeType="1"/>
            </p:cNvSpPr>
            <p:nvPr/>
          </p:nvSpPr>
          <p:spPr bwMode="auto">
            <a:xfrm flipH="1">
              <a:off x="1581546" y="3367242"/>
              <a:ext cx="13891" cy="23813"/>
            </a:xfrm>
            <a:prstGeom prst="line">
              <a:avLst/>
            </a:prstGeom>
            <a:noFill/>
            <a:ln w="254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539" name="Freeform 337"/>
            <p:cNvSpPr>
              <a:spLocks noChangeArrowheads="1"/>
            </p:cNvSpPr>
            <p:nvPr/>
          </p:nvSpPr>
          <p:spPr bwMode="auto">
            <a:xfrm>
              <a:off x="1472406" y="3353352"/>
              <a:ext cx="168671" cy="168671"/>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rgbClr val="FFFFFF"/>
            </a:solidFill>
            <a:ln w="25400" cap="rnd">
              <a:solidFill>
                <a:schemeClr val="accent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40" name="Freeform 338"/>
            <p:cNvSpPr>
              <a:spLocks noChangeArrowheads="1"/>
            </p:cNvSpPr>
            <p:nvPr/>
          </p:nvSpPr>
          <p:spPr bwMode="auto">
            <a:xfrm>
              <a:off x="1472406" y="3353352"/>
              <a:ext cx="168671" cy="168671"/>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chemeClr val="bg1"/>
            </a:solidFill>
            <a:ln w="254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41" name="Line 339"/>
            <p:cNvSpPr>
              <a:spLocks noChangeShapeType="1"/>
            </p:cNvSpPr>
            <p:nvPr/>
          </p:nvSpPr>
          <p:spPr bwMode="auto">
            <a:xfrm>
              <a:off x="1525984" y="3406930"/>
              <a:ext cx="61516" cy="61516"/>
            </a:xfrm>
            <a:prstGeom prst="line">
              <a:avLst/>
            </a:prstGeom>
            <a:noFill/>
            <a:ln w="254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542" name="Line 340"/>
            <p:cNvSpPr>
              <a:spLocks noChangeShapeType="1"/>
            </p:cNvSpPr>
            <p:nvPr/>
          </p:nvSpPr>
          <p:spPr bwMode="auto">
            <a:xfrm flipH="1">
              <a:off x="1524000" y="3406930"/>
              <a:ext cx="65484" cy="61516"/>
            </a:xfrm>
            <a:prstGeom prst="line">
              <a:avLst/>
            </a:prstGeom>
            <a:noFill/>
            <a:ln w="2540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sp>
        <p:nvSpPr>
          <p:cNvPr id="2" name="Rectangle 1"/>
          <p:cNvSpPr/>
          <p:nvPr/>
        </p:nvSpPr>
        <p:spPr>
          <a:xfrm>
            <a:off x="5389274" y="2108308"/>
            <a:ext cx="1625766" cy="523220"/>
          </a:xfrm>
          <a:prstGeom prst="rect">
            <a:avLst/>
          </a:prstGeom>
        </p:spPr>
        <p:txBody>
          <a:bodyPr wrap="none">
            <a:spAutoFit/>
          </a:bodyPr>
          <a:lstStyle/>
          <a:p>
            <a:pPr algn="ctr"/>
            <a:r>
              <a:rPr lang="en-US" altLang="ja-JP" sz="2800" dirty="0" smtClean="0">
                <a:solidFill>
                  <a:srgbClr val="333333"/>
                </a:solidFill>
                <a:latin typeface="Arial"/>
                <a:ea typeface="ＭＳ Ｐゴシック"/>
              </a:rPr>
              <a:t>Umbrella</a:t>
            </a:r>
            <a:endParaRPr lang="ja-JP" altLang="en-US" sz="2800" dirty="0">
              <a:solidFill>
                <a:srgbClr val="333333"/>
              </a:solidFill>
              <a:latin typeface="Arial"/>
              <a:ea typeface="ＭＳ Ｐゴシック"/>
            </a:endParaRPr>
          </a:p>
        </p:txBody>
      </p:sp>
      <p:sp>
        <p:nvSpPr>
          <p:cNvPr id="8" name="Rectangle 7"/>
          <p:cNvSpPr/>
          <p:nvPr/>
        </p:nvSpPr>
        <p:spPr>
          <a:xfrm>
            <a:off x="4960992" y="2519355"/>
            <a:ext cx="2480844" cy="307777"/>
          </a:xfrm>
          <a:prstGeom prst="rect">
            <a:avLst/>
          </a:prstGeom>
        </p:spPr>
        <p:txBody>
          <a:bodyPr wrap="square">
            <a:spAutoFit/>
          </a:bodyPr>
          <a:lstStyle/>
          <a:p>
            <a:pPr algn="ctr"/>
            <a:r>
              <a:rPr lang="ja-JP" altLang="en-US" sz="1400" dirty="0" smtClean="0">
                <a:solidFill>
                  <a:srgbClr val="333333"/>
                </a:solidFill>
                <a:latin typeface="Arial"/>
                <a:ea typeface="ＭＳ Ｐゴシック"/>
              </a:rPr>
              <a:t>数分でブロッキング開始</a:t>
            </a:r>
            <a:endParaRPr lang="ja-JP" altLang="en-US" sz="1400" dirty="0">
              <a:solidFill>
                <a:srgbClr val="333333"/>
              </a:solidFill>
              <a:latin typeface="Arial"/>
              <a:ea typeface="ＭＳ Ｐゴシック"/>
            </a:endParaRPr>
          </a:p>
        </p:txBody>
      </p:sp>
      <p:cxnSp>
        <p:nvCxnSpPr>
          <p:cNvPr id="353" name="Straight Connector 352"/>
          <p:cNvCxnSpPr/>
          <p:nvPr/>
        </p:nvCxnSpPr>
        <p:spPr>
          <a:xfrm flipH="1">
            <a:off x="4313453" y="3304586"/>
            <a:ext cx="195522" cy="404398"/>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flipH="1">
            <a:off x="4911902" y="3440026"/>
            <a:ext cx="120472" cy="648964"/>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a:off x="5077435" y="3443353"/>
            <a:ext cx="94044" cy="508918"/>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a:off x="5756055" y="3410783"/>
            <a:ext cx="393529" cy="595084"/>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stCxn id="528" idx="2"/>
          </p:cNvCxnSpPr>
          <p:nvPr/>
        </p:nvCxnSpPr>
        <p:spPr>
          <a:xfrm>
            <a:off x="6855977" y="3374722"/>
            <a:ext cx="439594" cy="712283"/>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7975300" y="3203984"/>
            <a:ext cx="120821" cy="441500"/>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a:off x="8051098" y="3181660"/>
            <a:ext cx="267389" cy="161642"/>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66" name="TextBox 365"/>
          <p:cNvSpPr txBox="1"/>
          <p:nvPr/>
        </p:nvSpPr>
        <p:spPr>
          <a:xfrm>
            <a:off x="420147" y="506465"/>
            <a:ext cx="5729437" cy="1118255"/>
          </a:xfrm>
          <a:prstGeom prst="rect">
            <a:avLst/>
          </a:prstGeom>
          <a:noFill/>
        </p:spPr>
        <p:txBody>
          <a:bodyPr wrap="square" numCol="1" rtlCol="0" anchor="t">
            <a:spAutoFit/>
          </a:bodyPr>
          <a:lstStyle/>
          <a:p>
            <a:pPr>
              <a:lnSpc>
                <a:spcPts val="4000"/>
              </a:lnSpc>
              <a:spcAft>
                <a:spcPts val="0"/>
              </a:spcAft>
            </a:pPr>
            <a:r>
              <a:rPr lang="ja-JP" altLang="en-US" sz="3500" dirty="0" smtClean="0">
                <a:solidFill>
                  <a:srgbClr val="049FD9"/>
                </a:solidFill>
                <a:latin typeface="Arial"/>
                <a:ea typeface="ＭＳ Ｐゴシック"/>
              </a:rPr>
              <a:t>かつてないほど容易に導入できるセキュリティ製品</a:t>
            </a:r>
          </a:p>
        </p:txBody>
      </p:sp>
      <p:grpSp>
        <p:nvGrpSpPr>
          <p:cNvPr id="192" name="Group 191"/>
          <p:cNvGrpSpPr/>
          <p:nvPr/>
        </p:nvGrpSpPr>
        <p:grpSpPr>
          <a:xfrm>
            <a:off x="5989441" y="4040374"/>
            <a:ext cx="466017" cy="345550"/>
            <a:chOff x="3789363" y="2959100"/>
            <a:chExt cx="466725" cy="346075"/>
          </a:xfrm>
        </p:grpSpPr>
        <p:sp>
          <p:nvSpPr>
            <p:cNvPr id="193"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194"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sp>
        <p:nvSpPr>
          <p:cNvPr id="219" name="Freeform 391"/>
          <p:cNvSpPr>
            <a:spLocks noChangeArrowheads="1"/>
          </p:cNvSpPr>
          <p:nvPr/>
        </p:nvSpPr>
        <p:spPr bwMode="auto">
          <a:xfrm>
            <a:off x="6592235" y="2996592"/>
            <a:ext cx="144859" cy="144859"/>
          </a:xfrm>
          <a:custGeom>
            <a:avLst/>
            <a:gdLst>
              <a:gd name="T0" fmla="*/ 189 w 320"/>
              <a:gd name="T1" fmla="*/ 28 h 320"/>
              <a:gd name="T2" fmla="*/ 189 w 320"/>
              <a:gd name="T3" fmla="*/ 28 h 320"/>
              <a:gd name="T4" fmla="*/ 231 w 320"/>
              <a:gd name="T5" fmla="*/ 45 h 320"/>
              <a:gd name="T6" fmla="*/ 231 w 320"/>
              <a:gd name="T7" fmla="*/ 45 h 320"/>
              <a:gd name="T8" fmla="*/ 274 w 320"/>
              <a:gd name="T9" fmla="*/ 88 h 320"/>
              <a:gd name="T10" fmla="*/ 274 w 320"/>
              <a:gd name="T11" fmla="*/ 88 h 320"/>
              <a:gd name="T12" fmla="*/ 291 w 320"/>
              <a:gd name="T13" fmla="*/ 130 h 320"/>
              <a:gd name="T14" fmla="*/ 291 w 320"/>
              <a:gd name="T15" fmla="*/ 130 h 320"/>
              <a:gd name="T16" fmla="*/ 291 w 320"/>
              <a:gd name="T17" fmla="*/ 189 h 320"/>
              <a:gd name="T18" fmla="*/ 291 w 320"/>
              <a:gd name="T19" fmla="*/ 189 h 320"/>
              <a:gd name="T20" fmla="*/ 274 w 320"/>
              <a:gd name="T21" fmla="*/ 232 h 320"/>
              <a:gd name="T22" fmla="*/ 274 w 320"/>
              <a:gd name="T23" fmla="*/ 232 h 320"/>
              <a:gd name="T24" fmla="*/ 231 w 320"/>
              <a:gd name="T25" fmla="*/ 274 h 320"/>
              <a:gd name="T26" fmla="*/ 231 w 320"/>
              <a:gd name="T27" fmla="*/ 274 h 320"/>
              <a:gd name="T28" fmla="*/ 189 w 320"/>
              <a:gd name="T29" fmla="*/ 291 h 320"/>
              <a:gd name="T30" fmla="*/ 189 w 320"/>
              <a:gd name="T31" fmla="*/ 291 h 320"/>
              <a:gd name="T32" fmla="*/ 130 w 320"/>
              <a:gd name="T33" fmla="*/ 291 h 320"/>
              <a:gd name="T34" fmla="*/ 130 w 320"/>
              <a:gd name="T35" fmla="*/ 291 h 320"/>
              <a:gd name="T36" fmla="*/ 87 w 320"/>
              <a:gd name="T37" fmla="*/ 274 h 320"/>
              <a:gd name="T38" fmla="*/ 87 w 320"/>
              <a:gd name="T39" fmla="*/ 274 h 320"/>
              <a:gd name="T40" fmla="*/ 45 w 320"/>
              <a:gd name="T41" fmla="*/ 232 h 320"/>
              <a:gd name="T42" fmla="*/ 45 w 320"/>
              <a:gd name="T43" fmla="*/ 232 h 320"/>
              <a:gd name="T44" fmla="*/ 28 w 320"/>
              <a:gd name="T45" fmla="*/ 189 h 320"/>
              <a:gd name="T46" fmla="*/ 28 w 320"/>
              <a:gd name="T47" fmla="*/ 189 h 320"/>
              <a:gd name="T48" fmla="*/ 28 w 320"/>
              <a:gd name="T49" fmla="*/ 130 h 320"/>
              <a:gd name="T50" fmla="*/ 28 w 320"/>
              <a:gd name="T51" fmla="*/ 130 h 320"/>
              <a:gd name="T52" fmla="*/ 45 w 320"/>
              <a:gd name="T53" fmla="*/ 88 h 320"/>
              <a:gd name="T54" fmla="*/ 45 w 320"/>
              <a:gd name="T55" fmla="*/ 88 h 320"/>
              <a:gd name="T56" fmla="*/ 87 w 320"/>
              <a:gd name="T57" fmla="*/ 45 h 320"/>
              <a:gd name="T58" fmla="*/ 87 w 320"/>
              <a:gd name="T59" fmla="*/ 45 h 320"/>
              <a:gd name="T60" fmla="*/ 130 w 320"/>
              <a:gd name="T61" fmla="*/ 28 h 320"/>
              <a:gd name="T62" fmla="*/ 130 w 320"/>
              <a:gd name="T63" fmla="*/ 28 h 320"/>
              <a:gd name="T64" fmla="*/ 189 w 320"/>
              <a:gd name="T65" fmla="*/ 2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0" h="320">
                <a:moveTo>
                  <a:pt x="189" y="28"/>
                </a:moveTo>
                <a:lnTo>
                  <a:pt x="189" y="28"/>
                </a:lnTo>
                <a:cubicBezTo>
                  <a:pt x="195" y="45"/>
                  <a:pt x="214" y="54"/>
                  <a:pt x="231" y="45"/>
                </a:cubicBezTo>
                <a:lnTo>
                  <a:pt x="231" y="45"/>
                </a:lnTo>
                <a:cubicBezTo>
                  <a:pt x="257" y="34"/>
                  <a:pt x="285" y="59"/>
                  <a:pt x="274" y="88"/>
                </a:cubicBezTo>
                <a:lnTo>
                  <a:pt x="274" y="88"/>
                </a:lnTo>
                <a:cubicBezTo>
                  <a:pt x="265" y="105"/>
                  <a:pt x="274" y="124"/>
                  <a:pt x="291" y="130"/>
                </a:cubicBezTo>
                <a:lnTo>
                  <a:pt x="291" y="130"/>
                </a:lnTo>
                <a:cubicBezTo>
                  <a:pt x="319" y="138"/>
                  <a:pt x="319" y="178"/>
                  <a:pt x="291" y="189"/>
                </a:cubicBezTo>
                <a:lnTo>
                  <a:pt x="291" y="189"/>
                </a:lnTo>
                <a:cubicBezTo>
                  <a:pt x="274" y="195"/>
                  <a:pt x="265" y="215"/>
                  <a:pt x="274" y="232"/>
                </a:cubicBezTo>
                <a:lnTo>
                  <a:pt x="274" y="232"/>
                </a:lnTo>
                <a:cubicBezTo>
                  <a:pt x="285" y="257"/>
                  <a:pt x="259" y="285"/>
                  <a:pt x="231" y="274"/>
                </a:cubicBezTo>
                <a:lnTo>
                  <a:pt x="231" y="274"/>
                </a:lnTo>
                <a:cubicBezTo>
                  <a:pt x="214" y="265"/>
                  <a:pt x="195" y="274"/>
                  <a:pt x="189" y="291"/>
                </a:cubicBezTo>
                <a:lnTo>
                  <a:pt x="189" y="291"/>
                </a:lnTo>
                <a:cubicBezTo>
                  <a:pt x="180" y="319"/>
                  <a:pt x="141" y="319"/>
                  <a:pt x="130" y="291"/>
                </a:cubicBezTo>
                <a:lnTo>
                  <a:pt x="130" y="291"/>
                </a:lnTo>
                <a:cubicBezTo>
                  <a:pt x="124" y="274"/>
                  <a:pt x="104" y="265"/>
                  <a:pt x="87" y="274"/>
                </a:cubicBezTo>
                <a:lnTo>
                  <a:pt x="87" y="274"/>
                </a:lnTo>
                <a:cubicBezTo>
                  <a:pt x="62" y="285"/>
                  <a:pt x="34" y="260"/>
                  <a:pt x="45" y="232"/>
                </a:cubicBezTo>
                <a:lnTo>
                  <a:pt x="45" y="232"/>
                </a:lnTo>
                <a:cubicBezTo>
                  <a:pt x="53" y="215"/>
                  <a:pt x="45" y="195"/>
                  <a:pt x="28" y="189"/>
                </a:cubicBezTo>
                <a:lnTo>
                  <a:pt x="28" y="189"/>
                </a:lnTo>
                <a:cubicBezTo>
                  <a:pt x="0" y="181"/>
                  <a:pt x="0" y="141"/>
                  <a:pt x="28" y="130"/>
                </a:cubicBezTo>
                <a:lnTo>
                  <a:pt x="28" y="130"/>
                </a:lnTo>
                <a:cubicBezTo>
                  <a:pt x="45" y="124"/>
                  <a:pt x="53" y="105"/>
                  <a:pt x="45" y="88"/>
                </a:cubicBezTo>
                <a:lnTo>
                  <a:pt x="45" y="88"/>
                </a:lnTo>
                <a:cubicBezTo>
                  <a:pt x="34" y="62"/>
                  <a:pt x="59" y="34"/>
                  <a:pt x="87" y="45"/>
                </a:cubicBezTo>
                <a:lnTo>
                  <a:pt x="87" y="45"/>
                </a:lnTo>
                <a:cubicBezTo>
                  <a:pt x="104" y="54"/>
                  <a:pt x="124" y="45"/>
                  <a:pt x="130" y="28"/>
                </a:cubicBezTo>
                <a:lnTo>
                  <a:pt x="130" y="28"/>
                </a:lnTo>
                <a:cubicBezTo>
                  <a:pt x="141" y="0"/>
                  <a:pt x="180" y="0"/>
                  <a:pt x="189" y="28"/>
                </a:cubicBezTo>
              </a:path>
            </a:pathLst>
          </a:custGeom>
          <a:solidFill>
            <a:schemeClr val="bg1">
              <a:lumMod val="75000"/>
            </a:schemeClr>
          </a:solidFill>
          <a:ln>
            <a:noFill/>
          </a:ln>
          <a:effectLst/>
        </p:spPr>
        <p:txBody>
          <a:bodyPr wrap="none" anchor="ctr"/>
          <a:lstStyle/>
          <a:p>
            <a:endParaRPr lang="en-US">
              <a:solidFill>
                <a:srgbClr val="333333"/>
              </a:solidFill>
              <a:latin typeface="Arial"/>
              <a:ea typeface="ＭＳ Ｐゴシック"/>
            </a:endParaRPr>
          </a:p>
        </p:txBody>
      </p:sp>
      <p:grpSp>
        <p:nvGrpSpPr>
          <p:cNvPr id="14" name="Group 13"/>
          <p:cNvGrpSpPr/>
          <p:nvPr/>
        </p:nvGrpSpPr>
        <p:grpSpPr>
          <a:xfrm>
            <a:off x="438912" y="1942501"/>
            <a:ext cx="2655060" cy="490529"/>
            <a:chOff x="438912" y="1942501"/>
            <a:chExt cx="2655060" cy="490529"/>
          </a:xfrm>
        </p:grpSpPr>
        <p:sp>
          <p:nvSpPr>
            <p:cNvPr id="189" name="Text Placeholder 6"/>
            <p:cNvSpPr txBox="1">
              <a:spLocks/>
            </p:cNvSpPr>
            <p:nvPr/>
          </p:nvSpPr>
          <p:spPr>
            <a:xfrm>
              <a:off x="438912" y="1990093"/>
              <a:ext cx="2655060" cy="44293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85800" indent="0">
                <a:lnSpc>
                  <a:spcPct val="100000"/>
                </a:lnSpc>
                <a:spcBef>
                  <a:spcPts val="3600"/>
                </a:spcBef>
                <a:buNone/>
              </a:pPr>
              <a:r>
                <a:rPr lang="ja-JP" altLang="en-US" sz="1800" dirty="0" smtClean="0">
                  <a:latin typeface="Arial"/>
                  <a:ea typeface="ＭＳ Ｐゴシック"/>
                </a:rPr>
                <a:t>サインアップ</a:t>
              </a:r>
              <a:endParaRPr lang="ja-JP" altLang="en-US" sz="1800" dirty="0">
                <a:latin typeface="Arial"/>
                <a:ea typeface="ＭＳ Ｐゴシック"/>
              </a:endParaRPr>
            </a:p>
          </p:txBody>
        </p:sp>
        <p:grpSp>
          <p:nvGrpSpPr>
            <p:cNvPr id="191" name="Group 190"/>
            <p:cNvGrpSpPr/>
            <p:nvPr/>
          </p:nvGrpSpPr>
          <p:grpSpPr>
            <a:xfrm>
              <a:off x="543369" y="1942501"/>
              <a:ext cx="475488" cy="475488"/>
              <a:chOff x="559752" y="1492895"/>
              <a:chExt cx="475488" cy="475488"/>
            </a:xfrm>
          </p:grpSpPr>
          <p:sp>
            <p:nvSpPr>
              <p:cNvPr id="201" name="Oval 200"/>
              <p:cNvSpPr>
                <a:spLocks noChangeAspect="1"/>
              </p:cNvSpPr>
              <p:nvPr/>
            </p:nvSpPr>
            <p:spPr bwMode="auto">
              <a:xfrm>
                <a:off x="559752" y="1492895"/>
                <a:ext cx="475488" cy="475488"/>
              </a:xfrm>
              <a:prstGeom prst="ellipse">
                <a:avLst/>
              </a:prstGeom>
              <a:solidFill>
                <a:schemeClr val="accent1"/>
              </a:solidFill>
              <a:ln w="25400" cap="flat" cmpd="sng" algn="ctr">
                <a:noFill/>
                <a:prstDash val="solid"/>
                <a:round/>
                <a:headEnd type="none" w="med" len="med"/>
                <a:tailEnd type="none" w="med" len="med"/>
              </a:ln>
              <a:effectLst/>
              <a:extLst/>
            </p:spPr>
            <p:txBody>
              <a:bodyPr/>
              <a:lstStyle/>
              <a:p>
                <a:pPr defTabSz="914400" eaLnBrk="1" fontAlgn="auto" hangingPunct="1">
                  <a:spcBef>
                    <a:spcPts val="0"/>
                  </a:spcBef>
                  <a:spcAft>
                    <a:spcPts val="0"/>
                  </a:spcAft>
                  <a:defRPr/>
                </a:pPr>
                <a:endParaRPr kumimoji="1" lang="en-US" sz="2400" kern="0" dirty="0" err="1">
                  <a:solidFill>
                    <a:srgbClr val="000000"/>
                  </a:solidFill>
                  <a:latin typeface="Arial"/>
                  <a:ea typeface="ＭＳ Ｐゴシック"/>
                  <a:cs typeface="新細明體" charset="0"/>
                </a:endParaRPr>
              </a:p>
            </p:txBody>
          </p:sp>
          <p:sp>
            <p:nvSpPr>
              <p:cNvPr id="203" name="TextBox 202"/>
              <p:cNvSpPr txBox="1"/>
              <p:nvPr/>
            </p:nvSpPr>
            <p:spPr bwMode="auto">
              <a:xfrm>
                <a:off x="647175" y="1558473"/>
                <a:ext cx="300642" cy="369887"/>
              </a:xfrm>
              <a:prstGeom prst="rect">
                <a:avLst/>
              </a:prstGeom>
            </p:spPr>
            <p:txBody>
              <a:bodyPr wrap="none" anchor="ctr"/>
              <a:lstStyle/>
              <a:p>
                <a:pPr algn="ctr" defTabSz="914400" eaLnBrk="1" fontAlgn="auto" hangingPunct="1">
                  <a:lnSpc>
                    <a:spcPct val="90000"/>
                  </a:lnSpc>
                  <a:spcBef>
                    <a:spcPts val="0"/>
                  </a:spcBef>
                  <a:spcAft>
                    <a:spcPts val="0"/>
                  </a:spcAft>
                  <a:defRPr/>
                </a:pPr>
                <a:r>
                  <a:rPr kumimoji="1" lang="en-US" altLang="ja-JP" sz="2400" kern="0" dirty="0">
                    <a:solidFill>
                      <a:schemeClr val="bg1"/>
                    </a:solidFill>
                    <a:latin typeface="Arial"/>
                    <a:ea typeface="ＭＳ Ｐゴシック"/>
                  </a:rPr>
                  <a:t>1</a:t>
                </a:r>
              </a:p>
            </p:txBody>
          </p:sp>
        </p:grpSp>
      </p:grpSp>
      <p:grpSp>
        <p:nvGrpSpPr>
          <p:cNvPr id="17" name="Group 16"/>
          <p:cNvGrpSpPr/>
          <p:nvPr/>
        </p:nvGrpSpPr>
        <p:grpSpPr>
          <a:xfrm>
            <a:off x="438912" y="2674751"/>
            <a:ext cx="2655060" cy="475488"/>
            <a:chOff x="438912" y="2674751"/>
            <a:chExt cx="2655060" cy="475488"/>
          </a:xfrm>
        </p:grpSpPr>
        <p:grpSp>
          <p:nvGrpSpPr>
            <p:cNvPr id="195" name="Group 194"/>
            <p:cNvGrpSpPr/>
            <p:nvPr/>
          </p:nvGrpSpPr>
          <p:grpSpPr>
            <a:xfrm>
              <a:off x="543369" y="2674751"/>
              <a:ext cx="475488" cy="475488"/>
              <a:chOff x="559752" y="2246811"/>
              <a:chExt cx="475488" cy="475488"/>
            </a:xfrm>
          </p:grpSpPr>
          <p:sp>
            <p:nvSpPr>
              <p:cNvPr id="199" name="Oval 198"/>
              <p:cNvSpPr>
                <a:spLocks noChangeAspect="1"/>
              </p:cNvSpPr>
              <p:nvPr/>
            </p:nvSpPr>
            <p:spPr bwMode="auto">
              <a:xfrm>
                <a:off x="559752" y="2246811"/>
                <a:ext cx="475488" cy="475488"/>
              </a:xfrm>
              <a:prstGeom prst="ellipse">
                <a:avLst/>
              </a:prstGeom>
              <a:solidFill>
                <a:schemeClr val="accent1"/>
              </a:solidFill>
              <a:ln w="25400" cap="flat" cmpd="sng" algn="ctr">
                <a:noFill/>
                <a:prstDash val="solid"/>
                <a:round/>
                <a:headEnd type="none" w="med" len="med"/>
                <a:tailEnd type="none" w="med" len="med"/>
              </a:ln>
              <a:effectLst/>
              <a:extLst/>
            </p:spPr>
            <p:txBody>
              <a:bodyPr/>
              <a:lstStyle/>
              <a:p>
                <a:pPr defTabSz="914400" eaLnBrk="1" fontAlgn="auto" hangingPunct="1">
                  <a:spcBef>
                    <a:spcPts val="0"/>
                  </a:spcBef>
                  <a:spcAft>
                    <a:spcPts val="0"/>
                  </a:spcAft>
                  <a:defRPr/>
                </a:pPr>
                <a:endParaRPr kumimoji="1" lang="en-US" sz="2400" kern="0" dirty="0" err="1">
                  <a:solidFill>
                    <a:srgbClr val="000000"/>
                  </a:solidFill>
                  <a:latin typeface="Arial"/>
                  <a:ea typeface="ＭＳ Ｐゴシック"/>
                  <a:cs typeface="新細明體" charset="0"/>
                </a:endParaRPr>
              </a:p>
            </p:txBody>
          </p:sp>
          <p:sp>
            <p:nvSpPr>
              <p:cNvPr id="200" name="TextBox 199"/>
              <p:cNvSpPr txBox="1"/>
              <p:nvPr/>
            </p:nvSpPr>
            <p:spPr bwMode="auto">
              <a:xfrm>
                <a:off x="652491" y="2307073"/>
                <a:ext cx="300642" cy="369887"/>
              </a:xfrm>
              <a:prstGeom prst="rect">
                <a:avLst/>
              </a:prstGeom>
            </p:spPr>
            <p:txBody>
              <a:bodyPr wrap="none" anchor="ctr"/>
              <a:lstStyle/>
              <a:p>
                <a:pPr algn="ctr" defTabSz="914400" eaLnBrk="1" fontAlgn="auto" hangingPunct="1">
                  <a:lnSpc>
                    <a:spcPct val="90000"/>
                  </a:lnSpc>
                  <a:spcBef>
                    <a:spcPts val="0"/>
                  </a:spcBef>
                  <a:spcAft>
                    <a:spcPts val="0"/>
                  </a:spcAft>
                  <a:defRPr/>
                </a:pPr>
                <a:r>
                  <a:rPr kumimoji="1" lang="en-US" altLang="ja-JP" sz="2400" kern="0" dirty="0" smtClean="0">
                    <a:solidFill>
                      <a:schemeClr val="bg1"/>
                    </a:solidFill>
                    <a:latin typeface="Arial"/>
                    <a:ea typeface="ＭＳ Ｐゴシック"/>
                  </a:rPr>
                  <a:t>2</a:t>
                </a:r>
                <a:endParaRPr kumimoji="1" lang="ja-JP" altLang="en-US" sz="2400" kern="0" dirty="0">
                  <a:solidFill>
                    <a:schemeClr val="bg1"/>
                  </a:solidFill>
                  <a:latin typeface="Arial"/>
                  <a:ea typeface="ＭＳ Ｐゴシック"/>
                  <a:cs typeface="新細明體"/>
                </a:endParaRPr>
              </a:p>
            </p:txBody>
          </p:sp>
        </p:grpSp>
        <p:sp>
          <p:nvSpPr>
            <p:cNvPr id="205" name="Text Placeholder 6"/>
            <p:cNvSpPr txBox="1">
              <a:spLocks/>
            </p:cNvSpPr>
            <p:nvPr/>
          </p:nvSpPr>
          <p:spPr>
            <a:xfrm>
              <a:off x="438912" y="2726145"/>
              <a:ext cx="2655060" cy="34294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85800" indent="0">
                <a:lnSpc>
                  <a:spcPct val="100000"/>
                </a:lnSpc>
                <a:spcBef>
                  <a:spcPts val="3600"/>
                </a:spcBef>
                <a:buNone/>
              </a:pPr>
              <a:r>
                <a:rPr lang="en-US" altLang="ja-JP" sz="1800" dirty="0" smtClean="0">
                  <a:latin typeface="Arial"/>
                  <a:ea typeface="ＭＳ Ｐゴシック"/>
                </a:rPr>
                <a:t>DNS </a:t>
              </a:r>
              <a:r>
                <a:rPr lang="ja-JP" altLang="en-US" sz="1800" dirty="0" smtClean="0">
                  <a:latin typeface="Arial"/>
                  <a:ea typeface="ＭＳ Ｐゴシック"/>
                </a:rPr>
                <a:t>に向ける</a:t>
              </a:r>
              <a:endParaRPr lang="ja-JP" altLang="en-US" sz="1800" dirty="0">
                <a:latin typeface="Arial"/>
                <a:ea typeface="ＭＳ Ｐゴシック"/>
              </a:endParaRPr>
            </a:p>
          </p:txBody>
        </p:sp>
      </p:grpSp>
      <p:grpSp>
        <p:nvGrpSpPr>
          <p:cNvPr id="18" name="Group 17"/>
          <p:cNvGrpSpPr/>
          <p:nvPr/>
        </p:nvGrpSpPr>
        <p:grpSpPr>
          <a:xfrm>
            <a:off x="438912" y="3407001"/>
            <a:ext cx="2655060" cy="475488"/>
            <a:chOff x="438912" y="3407001"/>
            <a:chExt cx="2655060" cy="475488"/>
          </a:xfrm>
        </p:grpSpPr>
        <p:grpSp>
          <p:nvGrpSpPr>
            <p:cNvPr id="196" name="Group 195"/>
            <p:cNvGrpSpPr/>
            <p:nvPr/>
          </p:nvGrpSpPr>
          <p:grpSpPr>
            <a:xfrm>
              <a:off x="543369" y="3407001"/>
              <a:ext cx="475488" cy="475488"/>
              <a:chOff x="559752" y="2989291"/>
              <a:chExt cx="475488" cy="475488"/>
            </a:xfrm>
          </p:grpSpPr>
          <p:sp>
            <p:nvSpPr>
              <p:cNvPr id="197" name="Oval 196"/>
              <p:cNvSpPr>
                <a:spLocks noChangeAspect="1"/>
              </p:cNvSpPr>
              <p:nvPr/>
            </p:nvSpPr>
            <p:spPr bwMode="auto">
              <a:xfrm>
                <a:off x="559752" y="2989291"/>
                <a:ext cx="475488" cy="475488"/>
              </a:xfrm>
              <a:prstGeom prst="ellipse">
                <a:avLst/>
              </a:prstGeom>
              <a:solidFill>
                <a:schemeClr val="accent1"/>
              </a:solidFill>
              <a:ln w="25400" cap="flat" cmpd="sng" algn="ctr">
                <a:noFill/>
                <a:prstDash val="solid"/>
                <a:round/>
                <a:headEnd type="none" w="med" len="med"/>
                <a:tailEnd type="none" w="med" len="med"/>
              </a:ln>
              <a:effectLst/>
              <a:extLst/>
            </p:spPr>
            <p:txBody>
              <a:bodyPr/>
              <a:lstStyle/>
              <a:p>
                <a:pPr defTabSz="914400" eaLnBrk="1" fontAlgn="auto" hangingPunct="1">
                  <a:spcBef>
                    <a:spcPts val="0"/>
                  </a:spcBef>
                  <a:spcAft>
                    <a:spcPts val="0"/>
                  </a:spcAft>
                  <a:defRPr/>
                </a:pPr>
                <a:endParaRPr kumimoji="1" lang="en-US" sz="2400" kern="0" dirty="0" err="1">
                  <a:solidFill>
                    <a:srgbClr val="000000"/>
                  </a:solidFill>
                  <a:latin typeface="Arial"/>
                  <a:ea typeface="ＭＳ Ｐゴシック"/>
                  <a:cs typeface="新細明體" charset="0"/>
                </a:endParaRPr>
              </a:p>
            </p:txBody>
          </p:sp>
          <p:sp>
            <p:nvSpPr>
              <p:cNvPr id="198" name="TextBox 197"/>
              <p:cNvSpPr txBox="1"/>
              <p:nvPr/>
            </p:nvSpPr>
            <p:spPr bwMode="auto">
              <a:xfrm>
                <a:off x="652491" y="3054869"/>
                <a:ext cx="300642" cy="369887"/>
              </a:xfrm>
              <a:prstGeom prst="rect">
                <a:avLst/>
              </a:prstGeom>
            </p:spPr>
            <p:txBody>
              <a:bodyPr wrap="none" anchor="ctr"/>
              <a:lstStyle/>
              <a:p>
                <a:pPr algn="ctr" defTabSz="914400" eaLnBrk="1" fontAlgn="auto" hangingPunct="1">
                  <a:lnSpc>
                    <a:spcPct val="90000"/>
                  </a:lnSpc>
                  <a:spcBef>
                    <a:spcPts val="0"/>
                  </a:spcBef>
                  <a:spcAft>
                    <a:spcPts val="0"/>
                  </a:spcAft>
                  <a:defRPr/>
                </a:pPr>
                <a:r>
                  <a:rPr kumimoji="1" lang="en-US" altLang="ja-JP" sz="2400" kern="0" dirty="0" smtClean="0">
                    <a:solidFill>
                      <a:schemeClr val="bg1"/>
                    </a:solidFill>
                    <a:latin typeface="Arial"/>
                    <a:ea typeface="ＭＳ Ｐゴシック"/>
                  </a:rPr>
                  <a:t>3</a:t>
                </a:r>
                <a:endParaRPr kumimoji="1" lang="ja-JP" altLang="en-US" sz="2400" kern="0" dirty="0">
                  <a:solidFill>
                    <a:schemeClr val="bg1"/>
                  </a:solidFill>
                  <a:latin typeface="Arial"/>
                  <a:ea typeface="ＭＳ Ｐゴシック"/>
                  <a:cs typeface="新細明體"/>
                </a:endParaRPr>
              </a:p>
            </p:txBody>
          </p:sp>
        </p:grpSp>
        <p:sp>
          <p:nvSpPr>
            <p:cNvPr id="208" name="Text Placeholder 6"/>
            <p:cNvSpPr txBox="1">
              <a:spLocks/>
            </p:cNvSpPr>
            <p:nvPr/>
          </p:nvSpPr>
          <p:spPr>
            <a:xfrm>
              <a:off x="438912" y="3454899"/>
              <a:ext cx="2655060" cy="34294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85800" indent="0">
                <a:lnSpc>
                  <a:spcPct val="100000"/>
                </a:lnSpc>
                <a:spcBef>
                  <a:spcPts val="3600"/>
                </a:spcBef>
                <a:buNone/>
              </a:pPr>
              <a:r>
                <a:rPr lang="ja-JP" altLang="en-US" sz="1800" dirty="0">
                  <a:latin typeface="Arial"/>
                  <a:ea typeface="ＭＳ Ｐゴシック"/>
                </a:rPr>
                <a:t>終了</a:t>
              </a:r>
            </a:p>
          </p:txBody>
        </p:sp>
      </p:grpSp>
    </p:spTree>
    <p:extLst>
      <p:ext uri="{BB962C8B-B14F-4D97-AF65-F5344CB8AC3E}">
        <p14:creationId xmlns:p14="http://schemas.microsoft.com/office/powerpoint/2010/main" val="187072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500"/>
                                        <p:tgtEl>
                                          <p:spTgt spid="36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2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nodeType="withEffect">
                                  <p:stCondLst>
                                    <p:cond delay="4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smtClean="0">
                <a:latin typeface="Arial"/>
                <a:ea typeface="ＭＳ Ｐゴシック"/>
              </a:rPr>
              <a:t>Cisco </a:t>
            </a:r>
            <a:r>
              <a:rPr lang="ja-JP" altLang="en-US" dirty="0" smtClean="0">
                <a:latin typeface="Arial"/>
                <a:ea typeface="ＭＳ Ｐゴシック"/>
              </a:rPr>
              <a:t>クラウド セキュリティ</a:t>
            </a:r>
          </a:p>
        </p:txBody>
      </p:sp>
      <p:grpSp>
        <p:nvGrpSpPr>
          <p:cNvPr id="14" name="Group 13"/>
          <p:cNvGrpSpPr/>
          <p:nvPr/>
        </p:nvGrpSpPr>
        <p:grpSpPr>
          <a:xfrm>
            <a:off x="3047915" y="1576040"/>
            <a:ext cx="3055303" cy="2724111"/>
            <a:chOff x="3047915" y="1273629"/>
            <a:chExt cx="3055303" cy="3427466"/>
          </a:xfrm>
        </p:grpSpPr>
        <p:cxnSp>
          <p:nvCxnSpPr>
            <p:cNvPr id="258" name="Straight Connector 257"/>
            <p:cNvCxnSpPr/>
            <p:nvPr/>
          </p:nvCxnSpPr>
          <p:spPr>
            <a:xfrm>
              <a:off x="3047915" y="1273629"/>
              <a:ext cx="16561" cy="3427466"/>
            </a:xfrm>
            <a:prstGeom prst="line">
              <a:avLst/>
            </a:prstGeom>
            <a:ln w="2540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H="1">
              <a:off x="6103217" y="1273629"/>
              <a:ext cx="1" cy="3427466"/>
            </a:xfrm>
            <a:prstGeom prst="line">
              <a:avLst/>
            </a:prstGeom>
            <a:ln w="2540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82150" y="1579566"/>
            <a:ext cx="8556099" cy="2811205"/>
            <a:chOff x="282150" y="1579566"/>
            <a:chExt cx="8556099" cy="2811205"/>
          </a:xfrm>
        </p:grpSpPr>
        <p:grpSp>
          <p:nvGrpSpPr>
            <p:cNvPr id="22" name="Group 21"/>
            <p:cNvGrpSpPr/>
            <p:nvPr/>
          </p:nvGrpSpPr>
          <p:grpSpPr>
            <a:xfrm>
              <a:off x="282150" y="1581150"/>
              <a:ext cx="2483352" cy="2809621"/>
              <a:chOff x="282150" y="1581150"/>
              <a:chExt cx="2483352" cy="2809621"/>
            </a:xfrm>
          </p:grpSpPr>
          <p:sp>
            <p:nvSpPr>
              <p:cNvPr id="259" name="Text Placeholder 5"/>
              <p:cNvSpPr txBox="1">
                <a:spLocks/>
              </p:cNvSpPr>
              <p:nvPr/>
            </p:nvSpPr>
            <p:spPr>
              <a:xfrm>
                <a:off x="411618" y="2952274"/>
                <a:ext cx="2224416" cy="702288"/>
              </a:xfrm>
              <a:prstGeom prst="rect">
                <a:avLst/>
              </a:prstGeom>
            </p:spPr>
            <p:txBody>
              <a:bodyPr lIns="91420" tIns="45710" rIns="91420" bIns="45710" anchor="t">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spcBef>
                    <a:spcPts val="0"/>
                  </a:spcBef>
                </a:pPr>
                <a:r>
                  <a:rPr lang="en-US" altLang="ja-JP" dirty="0" smtClean="0">
                    <a:solidFill>
                      <a:schemeClr val="accent1"/>
                    </a:solidFill>
                    <a:latin typeface="Arial"/>
                    <a:ea typeface="ＭＳ Ｐゴシック"/>
                  </a:rPr>
                  <a:t>Umbrella</a:t>
                </a:r>
                <a:endParaRPr lang="ja-JP" altLang="en-US" dirty="0">
                  <a:solidFill>
                    <a:schemeClr val="accent1"/>
                  </a:solidFill>
                  <a:latin typeface="Arial"/>
                  <a:ea typeface="ＭＳ Ｐゴシック"/>
                </a:endParaRPr>
              </a:p>
              <a:p>
                <a:pPr marL="0" lvl="2" indent="0" algn="ctr">
                  <a:spcBef>
                    <a:spcPts val="0"/>
                  </a:spcBef>
                  <a:buNone/>
                </a:pPr>
                <a:r>
                  <a:rPr lang="ja-JP" altLang="en-US" dirty="0" smtClean="0">
                    <a:solidFill>
                      <a:schemeClr val="bg2"/>
                    </a:solidFill>
                    <a:latin typeface="Arial"/>
                    <a:ea typeface="ＭＳ Ｐゴシック"/>
                  </a:rPr>
                  <a:t>セキュア インターネット ゲートウェイ</a:t>
                </a:r>
                <a:endParaRPr lang="ja-JP" altLang="en-US" dirty="0">
                  <a:solidFill>
                    <a:schemeClr val="bg2"/>
                  </a:solidFill>
                  <a:latin typeface="Arial"/>
                  <a:ea typeface="ＭＳ Ｐゴシック"/>
                </a:endParaRPr>
              </a:p>
            </p:txBody>
          </p:sp>
          <p:sp>
            <p:nvSpPr>
              <p:cNvPr id="260" name="Rectangle 259"/>
              <p:cNvSpPr/>
              <p:nvPr/>
            </p:nvSpPr>
            <p:spPr>
              <a:xfrm>
                <a:off x="282150" y="3744440"/>
                <a:ext cx="2483352" cy="646331"/>
              </a:xfrm>
              <a:prstGeom prst="rect">
                <a:avLst/>
              </a:prstGeom>
            </p:spPr>
            <p:txBody>
              <a:bodyPr wrap="square">
                <a:spAutoFit/>
              </a:bodyPr>
              <a:lstStyle/>
              <a:p>
                <a:pPr algn="ctr">
                  <a:spcBef>
                    <a:spcPts val="700"/>
                  </a:spcBef>
                </a:pPr>
                <a:r>
                  <a:rPr lang="ja-JP" altLang="en-US" sz="1200" dirty="0">
                    <a:latin typeface="Arial"/>
                    <a:ea typeface="ＭＳ Ｐゴシック"/>
                  </a:rPr>
                  <a:t>ユーザの居場所や </a:t>
                </a:r>
                <a:r>
                  <a:rPr lang="en-US" altLang="ja-JP" sz="1200" dirty="0">
                    <a:latin typeface="Arial"/>
                    <a:ea typeface="ＭＳ Ｐゴシック"/>
                  </a:rPr>
                  <a:t>VPN </a:t>
                </a:r>
                <a:r>
                  <a:rPr lang="ja-JP" altLang="en-US" sz="1200" dirty="0">
                    <a:latin typeface="Arial"/>
                    <a:ea typeface="ＭＳ Ｐゴシック"/>
                  </a:rPr>
                  <a:t>の有無にかかわらず、安全なインターネット アクセスを実現 </a:t>
                </a:r>
              </a:p>
            </p:txBody>
          </p:sp>
          <p:grpSp>
            <p:nvGrpSpPr>
              <p:cNvPr id="19" name="Group 18"/>
              <p:cNvGrpSpPr/>
              <p:nvPr/>
            </p:nvGrpSpPr>
            <p:grpSpPr>
              <a:xfrm>
                <a:off x="574231" y="1581150"/>
                <a:ext cx="1899190" cy="1282273"/>
                <a:chOff x="574231" y="1581150"/>
                <a:chExt cx="1899190" cy="1282273"/>
              </a:xfrm>
            </p:grpSpPr>
            <p:sp>
              <p:nvSpPr>
                <p:cNvPr id="121" name="Freeform 120"/>
                <p:cNvSpPr/>
                <p:nvPr/>
              </p:nvSpPr>
              <p:spPr>
                <a:xfrm>
                  <a:off x="574231" y="2151902"/>
                  <a:ext cx="1899190" cy="484430"/>
                </a:xfrm>
                <a:custGeom>
                  <a:avLst/>
                  <a:gdLst>
                    <a:gd name="connsiteX0" fmla="*/ 234103 w 1899190"/>
                    <a:gd name="connsiteY0" fmla="*/ 0 h 484430"/>
                    <a:gd name="connsiteX1" fmla="*/ 238866 w 1899190"/>
                    <a:gd name="connsiteY1" fmla="*/ 270022 h 484430"/>
                    <a:gd name="connsiteX2" fmla="*/ 1660325 w 1899190"/>
                    <a:gd name="connsiteY2" fmla="*/ 270022 h 484430"/>
                    <a:gd name="connsiteX3" fmla="*/ 1665087 w 1899190"/>
                    <a:gd name="connsiteY3" fmla="*/ 0 h 484430"/>
                    <a:gd name="connsiteX4" fmla="*/ 1705445 w 1899190"/>
                    <a:gd name="connsiteY4" fmla="*/ 4068 h 484430"/>
                    <a:gd name="connsiteX5" fmla="*/ 1899190 w 1899190"/>
                    <a:gd name="connsiteY5" fmla="*/ 241784 h 484430"/>
                    <a:gd name="connsiteX6" fmla="*/ 1656543 w 1899190"/>
                    <a:gd name="connsiteY6" fmla="*/ 484430 h 484430"/>
                    <a:gd name="connsiteX7" fmla="*/ 1658436 w 1899190"/>
                    <a:gd name="connsiteY7" fmla="*/ 377114 h 484430"/>
                    <a:gd name="connsiteX8" fmla="*/ 240754 w 1899190"/>
                    <a:gd name="connsiteY8" fmla="*/ 377114 h 484430"/>
                    <a:gd name="connsiteX9" fmla="*/ 242647 w 1899190"/>
                    <a:gd name="connsiteY9" fmla="*/ 484430 h 484430"/>
                    <a:gd name="connsiteX10" fmla="*/ 0 w 1899190"/>
                    <a:gd name="connsiteY10" fmla="*/ 241784 h 484430"/>
                    <a:gd name="connsiteX11" fmla="*/ 193745 w 1899190"/>
                    <a:gd name="connsiteY11" fmla="*/ 4068 h 484430"/>
                    <a:gd name="connsiteX0" fmla="*/ 238866 w 1899190"/>
                    <a:gd name="connsiteY0" fmla="*/ 270022 h 484430"/>
                    <a:gd name="connsiteX1" fmla="*/ 1660325 w 1899190"/>
                    <a:gd name="connsiteY1" fmla="*/ 270022 h 484430"/>
                    <a:gd name="connsiteX2" fmla="*/ 1665087 w 1899190"/>
                    <a:gd name="connsiteY2" fmla="*/ 0 h 484430"/>
                    <a:gd name="connsiteX3" fmla="*/ 1705445 w 1899190"/>
                    <a:gd name="connsiteY3" fmla="*/ 4068 h 484430"/>
                    <a:gd name="connsiteX4" fmla="*/ 1899190 w 1899190"/>
                    <a:gd name="connsiteY4" fmla="*/ 241784 h 484430"/>
                    <a:gd name="connsiteX5" fmla="*/ 1656543 w 1899190"/>
                    <a:gd name="connsiteY5" fmla="*/ 484430 h 484430"/>
                    <a:gd name="connsiteX6" fmla="*/ 1658436 w 1899190"/>
                    <a:gd name="connsiteY6" fmla="*/ 377114 h 484430"/>
                    <a:gd name="connsiteX7" fmla="*/ 240754 w 1899190"/>
                    <a:gd name="connsiteY7" fmla="*/ 377114 h 484430"/>
                    <a:gd name="connsiteX8" fmla="*/ 242647 w 1899190"/>
                    <a:gd name="connsiteY8" fmla="*/ 484430 h 484430"/>
                    <a:gd name="connsiteX9" fmla="*/ 0 w 1899190"/>
                    <a:gd name="connsiteY9" fmla="*/ 241784 h 484430"/>
                    <a:gd name="connsiteX10" fmla="*/ 193745 w 1899190"/>
                    <a:gd name="connsiteY10" fmla="*/ 4068 h 484430"/>
                    <a:gd name="connsiteX11" fmla="*/ 234103 w 1899190"/>
                    <a:gd name="connsiteY11" fmla="*/ 0 h 484430"/>
                    <a:gd name="connsiteX12" fmla="*/ 330306 w 1899190"/>
                    <a:gd name="connsiteY12" fmla="*/ 361462 h 484430"/>
                    <a:gd name="connsiteX0" fmla="*/ 238866 w 1899190"/>
                    <a:gd name="connsiteY0" fmla="*/ 270022 h 484430"/>
                    <a:gd name="connsiteX1" fmla="*/ 1660325 w 1899190"/>
                    <a:gd name="connsiteY1" fmla="*/ 270022 h 484430"/>
                    <a:gd name="connsiteX2" fmla="*/ 1665087 w 1899190"/>
                    <a:gd name="connsiteY2" fmla="*/ 0 h 484430"/>
                    <a:gd name="connsiteX3" fmla="*/ 1705445 w 1899190"/>
                    <a:gd name="connsiteY3" fmla="*/ 4068 h 484430"/>
                    <a:gd name="connsiteX4" fmla="*/ 1899190 w 1899190"/>
                    <a:gd name="connsiteY4" fmla="*/ 241784 h 484430"/>
                    <a:gd name="connsiteX5" fmla="*/ 1656543 w 1899190"/>
                    <a:gd name="connsiteY5" fmla="*/ 484430 h 484430"/>
                    <a:gd name="connsiteX6" fmla="*/ 1658436 w 1899190"/>
                    <a:gd name="connsiteY6" fmla="*/ 377114 h 484430"/>
                    <a:gd name="connsiteX7" fmla="*/ 240754 w 1899190"/>
                    <a:gd name="connsiteY7" fmla="*/ 377114 h 484430"/>
                    <a:gd name="connsiteX8" fmla="*/ 242647 w 1899190"/>
                    <a:gd name="connsiteY8" fmla="*/ 484430 h 484430"/>
                    <a:gd name="connsiteX9" fmla="*/ 0 w 1899190"/>
                    <a:gd name="connsiteY9" fmla="*/ 241784 h 484430"/>
                    <a:gd name="connsiteX10" fmla="*/ 193745 w 1899190"/>
                    <a:gd name="connsiteY10" fmla="*/ 4068 h 484430"/>
                    <a:gd name="connsiteX11" fmla="*/ 234103 w 1899190"/>
                    <a:gd name="connsiteY11" fmla="*/ 0 h 484430"/>
                    <a:gd name="connsiteX0" fmla="*/ 1660325 w 1899190"/>
                    <a:gd name="connsiteY0" fmla="*/ 270022 h 484430"/>
                    <a:gd name="connsiteX1" fmla="*/ 1665087 w 1899190"/>
                    <a:gd name="connsiteY1" fmla="*/ 0 h 484430"/>
                    <a:gd name="connsiteX2" fmla="*/ 1705445 w 1899190"/>
                    <a:gd name="connsiteY2" fmla="*/ 4068 h 484430"/>
                    <a:gd name="connsiteX3" fmla="*/ 1899190 w 1899190"/>
                    <a:gd name="connsiteY3" fmla="*/ 241784 h 484430"/>
                    <a:gd name="connsiteX4" fmla="*/ 1656543 w 1899190"/>
                    <a:gd name="connsiteY4" fmla="*/ 484430 h 484430"/>
                    <a:gd name="connsiteX5" fmla="*/ 1658436 w 1899190"/>
                    <a:gd name="connsiteY5" fmla="*/ 377114 h 484430"/>
                    <a:gd name="connsiteX6" fmla="*/ 240754 w 1899190"/>
                    <a:gd name="connsiteY6" fmla="*/ 377114 h 484430"/>
                    <a:gd name="connsiteX7" fmla="*/ 242647 w 1899190"/>
                    <a:gd name="connsiteY7" fmla="*/ 484430 h 484430"/>
                    <a:gd name="connsiteX8" fmla="*/ 0 w 1899190"/>
                    <a:gd name="connsiteY8" fmla="*/ 241784 h 484430"/>
                    <a:gd name="connsiteX9" fmla="*/ 193745 w 1899190"/>
                    <a:gd name="connsiteY9" fmla="*/ 4068 h 484430"/>
                    <a:gd name="connsiteX10" fmla="*/ 234103 w 1899190"/>
                    <a:gd name="connsiteY10" fmla="*/ 0 h 484430"/>
                    <a:gd name="connsiteX0" fmla="*/ 1665087 w 1899190"/>
                    <a:gd name="connsiteY0" fmla="*/ 0 h 484430"/>
                    <a:gd name="connsiteX1" fmla="*/ 1705445 w 1899190"/>
                    <a:gd name="connsiteY1" fmla="*/ 4068 h 484430"/>
                    <a:gd name="connsiteX2" fmla="*/ 1899190 w 1899190"/>
                    <a:gd name="connsiteY2" fmla="*/ 241784 h 484430"/>
                    <a:gd name="connsiteX3" fmla="*/ 1656543 w 1899190"/>
                    <a:gd name="connsiteY3" fmla="*/ 484430 h 484430"/>
                    <a:gd name="connsiteX4" fmla="*/ 1658436 w 1899190"/>
                    <a:gd name="connsiteY4" fmla="*/ 377114 h 484430"/>
                    <a:gd name="connsiteX5" fmla="*/ 240754 w 1899190"/>
                    <a:gd name="connsiteY5" fmla="*/ 377114 h 484430"/>
                    <a:gd name="connsiteX6" fmla="*/ 242647 w 1899190"/>
                    <a:gd name="connsiteY6" fmla="*/ 484430 h 484430"/>
                    <a:gd name="connsiteX7" fmla="*/ 0 w 1899190"/>
                    <a:gd name="connsiteY7" fmla="*/ 241784 h 484430"/>
                    <a:gd name="connsiteX8" fmla="*/ 193745 w 1899190"/>
                    <a:gd name="connsiteY8" fmla="*/ 4068 h 484430"/>
                    <a:gd name="connsiteX9" fmla="*/ 234103 w 1899190"/>
                    <a:gd name="connsiteY9" fmla="*/ 0 h 484430"/>
                    <a:gd name="connsiteX0" fmla="*/ 1665087 w 1899190"/>
                    <a:gd name="connsiteY0" fmla="*/ 0 h 484430"/>
                    <a:gd name="connsiteX1" fmla="*/ 1705445 w 1899190"/>
                    <a:gd name="connsiteY1" fmla="*/ 4068 h 484430"/>
                    <a:gd name="connsiteX2" fmla="*/ 1899190 w 1899190"/>
                    <a:gd name="connsiteY2" fmla="*/ 241784 h 484430"/>
                    <a:gd name="connsiteX3" fmla="*/ 1656543 w 1899190"/>
                    <a:gd name="connsiteY3" fmla="*/ 484430 h 484430"/>
                    <a:gd name="connsiteX4" fmla="*/ 240754 w 1899190"/>
                    <a:gd name="connsiteY4" fmla="*/ 377114 h 484430"/>
                    <a:gd name="connsiteX5" fmla="*/ 242647 w 1899190"/>
                    <a:gd name="connsiteY5" fmla="*/ 484430 h 484430"/>
                    <a:gd name="connsiteX6" fmla="*/ 0 w 1899190"/>
                    <a:gd name="connsiteY6" fmla="*/ 241784 h 484430"/>
                    <a:gd name="connsiteX7" fmla="*/ 193745 w 1899190"/>
                    <a:gd name="connsiteY7" fmla="*/ 4068 h 484430"/>
                    <a:gd name="connsiteX8" fmla="*/ 234103 w 1899190"/>
                    <a:gd name="connsiteY8" fmla="*/ 0 h 484430"/>
                    <a:gd name="connsiteX0" fmla="*/ 1665087 w 1899190"/>
                    <a:gd name="connsiteY0" fmla="*/ 0 h 484430"/>
                    <a:gd name="connsiteX1" fmla="*/ 1705445 w 1899190"/>
                    <a:gd name="connsiteY1" fmla="*/ 4068 h 484430"/>
                    <a:gd name="connsiteX2" fmla="*/ 1899190 w 1899190"/>
                    <a:gd name="connsiteY2" fmla="*/ 241784 h 484430"/>
                    <a:gd name="connsiteX3" fmla="*/ 1656543 w 1899190"/>
                    <a:gd name="connsiteY3" fmla="*/ 484430 h 484430"/>
                    <a:gd name="connsiteX4" fmla="*/ 242647 w 1899190"/>
                    <a:gd name="connsiteY4" fmla="*/ 484430 h 484430"/>
                    <a:gd name="connsiteX5" fmla="*/ 0 w 1899190"/>
                    <a:gd name="connsiteY5" fmla="*/ 241784 h 484430"/>
                    <a:gd name="connsiteX6" fmla="*/ 193745 w 1899190"/>
                    <a:gd name="connsiteY6" fmla="*/ 4068 h 484430"/>
                    <a:gd name="connsiteX7" fmla="*/ 234103 w 1899190"/>
                    <a:gd name="connsiteY7" fmla="*/ 0 h 48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9190" h="484430">
                      <a:moveTo>
                        <a:pt x="1665087" y="0"/>
                      </a:moveTo>
                      <a:lnTo>
                        <a:pt x="1705445" y="4068"/>
                      </a:lnTo>
                      <a:cubicBezTo>
                        <a:pt x="1816015" y="26694"/>
                        <a:pt x="1899190" y="124526"/>
                        <a:pt x="1899190" y="241784"/>
                      </a:cubicBezTo>
                      <a:cubicBezTo>
                        <a:pt x="1899190" y="375794"/>
                        <a:pt x="1790553" y="484430"/>
                        <a:pt x="1656543" y="484430"/>
                      </a:cubicBezTo>
                      <a:lnTo>
                        <a:pt x="242647" y="484430"/>
                      </a:lnTo>
                      <a:cubicBezTo>
                        <a:pt x="108637" y="484430"/>
                        <a:pt x="0" y="375794"/>
                        <a:pt x="0" y="241784"/>
                      </a:cubicBezTo>
                      <a:cubicBezTo>
                        <a:pt x="0" y="124526"/>
                        <a:pt x="83175" y="26694"/>
                        <a:pt x="193745" y="4068"/>
                      </a:cubicBezTo>
                      <a:lnTo>
                        <a:pt x="234103"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smtClean="0">
                    <a:latin typeface="Arial"/>
                    <a:ea typeface="ＭＳ Ｐゴシック"/>
                  </a:endParaRPr>
                </a:p>
              </p:txBody>
            </p:sp>
            <p:sp>
              <p:nvSpPr>
                <p:cNvPr id="357" name="Freeform 356"/>
                <p:cNvSpPr/>
                <p:nvPr/>
              </p:nvSpPr>
              <p:spPr>
                <a:xfrm rot="588992" flipH="1">
                  <a:off x="856839" y="1592046"/>
                  <a:ext cx="846277" cy="672237"/>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359" name="Freeform 358"/>
                <p:cNvSpPr/>
                <p:nvPr/>
              </p:nvSpPr>
              <p:spPr>
                <a:xfrm flipH="1">
                  <a:off x="574231" y="2393686"/>
                  <a:ext cx="1899190" cy="242646"/>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Lst>
                  <a:ahLst/>
                  <a:cxnLst>
                    <a:cxn ang="0">
                      <a:pos x="connsiteX0" y="connsiteY0"/>
                    </a:cxn>
                    <a:cxn ang="0">
                      <a:pos x="connsiteX1" y="connsiteY1"/>
                    </a:cxn>
                    <a:cxn ang="0">
                      <a:pos x="connsiteX2" y="connsiteY2"/>
                    </a:cxn>
                    <a:cxn ang="0">
                      <a:pos x="connsiteX3" y="connsiteY3"/>
                    </a:cxn>
                  </a:cxnLst>
                  <a:rect l="l" t="t" r="r" b="b"/>
                  <a:pathLst>
                    <a:path w="2492801" h="318487">
                      <a:moveTo>
                        <a:pt x="0" y="0"/>
                      </a:moveTo>
                      <a:cubicBezTo>
                        <a:pt x="0" y="175896"/>
                        <a:pt x="142592" y="318487"/>
                        <a:pt x="318488" y="318487"/>
                      </a:cubicBezTo>
                      <a:lnTo>
                        <a:pt x="2174313" y="318487"/>
                      </a:lnTo>
                      <a:cubicBezTo>
                        <a:pt x="2350209" y="318487"/>
                        <a:pt x="2492801" y="175896"/>
                        <a:pt x="2492801" y="0"/>
                      </a:cubicBezTo>
                    </a:path>
                  </a:pathLst>
                </a:custGeom>
                <a:noFill/>
                <a:ln w="635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360" name="Freeform 359"/>
                <p:cNvSpPr/>
                <p:nvPr/>
              </p:nvSpPr>
              <p:spPr>
                <a:xfrm rot="3113307">
                  <a:off x="1696791" y="1777509"/>
                  <a:ext cx="672234" cy="279515"/>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312" name="Freeform 311"/>
                <p:cNvSpPr>
                  <a:spLocks noChangeArrowheads="1"/>
                </p:cNvSpPr>
                <p:nvPr/>
              </p:nvSpPr>
              <p:spPr bwMode="auto">
                <a:xfrm>
                  <a:off x="1364242" y="2458045"/>
                  <a:ext cx="319168" cy="40537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rgbClr val="FFFFFF"/>
                </a:solidFill>
                <a:ln w="31750" cap="rnd">
                  <a:solidFill>
                    <a:srgbClr val="049FD9"/>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33333"/>
                    </a:solidFill>
                    <a:effectLst/>
                    <a:uLnTx/>
                    <a:uFillTx/>
                    <a:latin typeface="Arial"/>
                    <a:ea typeface="ＭＳ Ｐゴシック"/>
                  </a:endParaRPr>
                </a:p>
              </p:txBody>
            </p:sp>
            <p:sp>
              <p:nvSpPr>
                <p:cNvPr id="313" name="Freeform 312"/>
                <p:cNvSpPr>
                  <a:spLocks noChangeArrowheads="1"/>
                </p:cNvSpPr>
                <p:nvPr/>
              </p:nvSpPr>
              <p:spPr bwMode="auto">
                <a:xfrm>
                  <a:off x="1424621" y="2543860"/>
                  <a:ext cx="214261" cy="167009"/>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33333"/>
                    </a:solidFill>
                    <a:effectLst/>
                    <a:uLnTx/>
                    <a:uFillTx/>
                    <a:latin typeface="Arial"/>
                    <a:ea typeface="ＭＳ Ｐゴシック"/>
                  </a:endParaRPr>
                </a:p>
              </p:txBody>
            </p:sp>
          </p:grpSp>
        </p:grpSp>
        <p:grpSp>
          <p:nvGrpSpPr>
            <p:cNvPr id="25" name="Group 24"/>
            <p:cNvGrpSpPr/>
            <p:nvPr/>
          </p:nvGrpSpPr>
          <p:grpSpPr>
            <a:xfrm>
              <a:off x="6389540" y="1579566"/>
              <a:ext cx="2448709" cy="2601825"/>
              <a:chOff x="6389540" y="1579566"/>
              <a:chExt cx="2448709" cy="2601825"/>
            </a:xfrm>
          </p:grpSpPr>
          <p:sp>
            <p:nvSpPr>
              <p:cNvPr id="283" name="Text Placeholder 5"/>
              <p:cNvSpPr txBox="1">
                <a:spLocks/>
              </p:cNvSpPr>
              <p:nvPr/>
            </p:nvSpPr>
            <p:spPr>
              <a:xfrm>
                <a:off x="6389540" y="2952274"/>
                <a:ext cx="2448709" cy="702288"/>
              </a:xfrm>
              <a:prstGeom prst="rect">
                <a:avLst/>
              </a:prstGeom>
            </p:spPr>
            <p:txBody>
              <a:bodyPr lIns="91420" tIns="45710" rIns="91420" bIns="45710" anchor="t">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buClr>
                    <a:srgbClr val="666666"/>
                  </a:buClr>
                </a:pPr>
                <a:r>
                  <a:rPr lang="en-US" altLang="ja-JP" dirty="0" smtClean="0">
                    <a:solidFill>
                      <a:schemeClr val="accent1"/>
                    </a:solidFill>
                    <a:latin typeface="Arial"/>
                    <a:ea typeface="ＭＳ Ｐゴシック"/>
                  </a:rPr>
                  <a:t>CloudLock</a:t>
                </a:r>
                <a:endParaRPr lang="ja-JP" altLang="en-US" dirty="0">
                  <a:solidFill>
                    <a:schemeClr val="accent1"/>
                  </a:solidFill>
                  <a:latin typeface="Arial"/>
                  <a:ea typeface="ＭＳ Ｐゴシック"/>
                </a:endParaRPr>
              </a:p>
              <a:p>
                <a:pPr marL="0" lvl="2" indent="0" algn="ctr">
                  <a:spcBef>
                    <a:spcPts val="0"/>
                  </a:spcBef>
                  <a:buNone/>
                </a:pPr>
                <a:r>
                  <a:rPr lang="ja-JP" altLang="en-US" dirty="0">
                    <a:solidFill>
                      <a:schemeClr val="bg2"/>
                    </a:solidFill>
                    <a:latin typeface="Arial"/>
                    <a:ea typeface="ＭＳ Ｐゴシック"/>
                  </a:rPr>
                  <a:t>クラウド アクセス セキュリティ </a:t>
                </a:r>
                <a:r>
                  <a:rPr lang="ja-JP" altLang="en-US" dirty="0" smtClean="0">
                    <a:solidFill>
                      <a:schemeClr val="bg2"/>
                    </a:solidFill>
                    <a:latin typeface="Arial"/>
                    <a:ea typeface="ＭＳ Ｐゴシック"/>
                  </a:rPr>
                  <a:t>ブローカ</a:t>
                </a:r>
                <a:endParaRPr lang="ja-JP" altLang="en-US" dirty="0">
                  <a:solidFill>
                    <a:schemeClr val="bg2"/>
                  </a:solidFill>
                  <a:latin typeface="Arial"/>
                  <a:ea typeface="ＭＳ Ｐゴシック"/>
                </a:endParaRPr>
              </a:p>
            </p:txBody>
          </p:sp>
          <p:sp>
            <p:nvSpPr>
              <p:cNvPr id="295" name="Rectangle 294"/>
              <p:cNvSpPr/>
              <p:nvPr/>
            </p:nvSpPr>
            <p:spPr>
              <a:xfrm>
                <a:off x="6535019" y="3719726"/>
                <a:ext cx="2221992" cy="461665"/>
              </a:xfrm>
              <a:prstGeom prst="rect">
                <a:avLst/>
              </a:prstGeom>
            </p:spPr>
            <p:txBody>
              <a:bodyPr wrap="square">
                <a:spAutoFit/>
              </a:bodyPr>
              <a:lstStyle/>
              <a:p>
                <a:pPr algn="ctr">
                  <a:spcBef>
                    <a:spcPts val="700"/>
                  </a:spcBef>
                </a:pPr>
                <a:r>
                  <a:rPr lang="en-US" altLang="ja-JP" sz="1200" dirty="0">
                    <a:latin typeface="Arial"/>
                    <a:ea typeface="ＭＳ Ｐゴシック"/>
                  </a:rPr>
                  <a:t>SaaS</a:t>
                </a:r>
                <a:r>
                  <a:rPr lang="ja-JP" altLang="en-US" sz="1200" dirty="0">
                    <a:latin typeface="Arial"/>
                    <a:ea typeface="ＭＳ Ｐゴシック"/>
                  </a:rPr>
                  <a:t>、</a:t>
                </a:r>
                <a:r>
                  <a:rPr lang="en-US" altLang="ja-JP" sz="1200" dirty="0">
                    <a:latin typeface="Arial"/>
                    <a:ea typeface="ＭＳ Ｐゴシック"/>
                  </a:rPr>
                  <a:t>PaaS</a:t>
                </a:r>
                <a:r>
                  <a:rPr lang="ja-JP" altLang="en-US" sz="1200" dirty="0">
                    <a:latin typeface="Arial"/>
                    <a:ea typeface="ＭＳ Ｐゴシック"/>
                  </a:rPr>
                  <a:t>、</a:t>
                </a:r>
                <a:r>
                  <a:rPr lang="en-US" altLang="ja-JP" sz="1200" dirty="0">
                    <a:latin typeface="Arial"/>
                    <a:ea typeface="ＭＳ Ｐゴシック"/>
                  </a:rPr>
                  <a:t>IaaS </a:t>
                </a:r>
                <a:r>
                  <a:rPr lang="ja-JP" altLang="en-US" sz="1200" dirty="0">
                    <a:latin typeface="Arial"/>
                    <a:ea typeface="ＭＳ Ｐゴシック"/>
                  </a:rPr>
                  <a:t>でユーザ、データ、アプリを保護</a:t>
                </a:r>
              </a:p>
            </p:txBody>
          </p:sp>
          <p:grpSp>
            <p:nvGrpSpPr>
              <p:cNvPr id="20" name="Group 19"/>
              <p:cNvGrpSpPr/>
              <p:nvPr/>
            </p:nvGrpSpPr>
            <p:grpSpPr>
              <a:xfrm>
                <a:off x="6663694" y="1579566"/>
                <a:ext cx="2125303" cy="1044286"/>
                <a:chOff x="6663694" y="1579566"/>
                <a:chExt cx="2125303" cy="1044286"/>
              </a:xfrm>
            </p:grpSpPr>
            <p:sp>
              <p:nvSpPr>
                <p:cNvPr id="122" name="Freeform 121"/>
                <p:cNvSpPr/>
                <p:nvPr/>
              </p:nvSpPr>
              <p:spPr>
                <a:xfrm>
                  <a:off x="6663694" y="2139422"/>
                  <a:ext cx="1899190" cy="484430"/>
                </a:xfrm>
                <a:custGeom>
                  <a:avLst/>
                  <a:gdLst>
                    <a:gd name="connsiteX0" fmla="*/ 234103 w 1899190"/>
                    <a:gd name="connsiteY0" fmla="*/ 0 h 484430"/>
                    <a:gd name="connsiteX1" fmla="*/ 238866 w 1899190"/>
                    <a:gd name="connsiteY1" fmla="*/ 270022 h 484430"/>
                    <a:gd name="connsiteX2" fmla="*/ 1660325 w 1899190"/>
                    <a:gd name="connsiteY2" fmla="*/ 270022 h 484430"/>
                    <a:gd name="connsiteX3" fmla="*/ 1665087 w 1899190"/>
                    <a:gd name="connsiteY3" fmla="*/ 0 h 484430"/>
                    <a:gd name="connsiteX4" fmla="*/ 1705445 w 1899190"/>
                    <a:gd name="connsiteY4" fmla="*/ 4068 h 484430"/>
                    <a:gd name="connsiteX5" fmla="*/ 1899190 w 1899190"/>
                    <a:gd name="connsiteY5" fmla="*/ 241784 h 484430"/>
                    <a:gd name="connsiteX6" fmla="*/ 1656543 w 1899190"/>
                    <a:gd name="connsiteY6" fmla="*/ 484430 h 484430"/>
                    <a:gd name="connsiteX7" fmla="*/ 1658436 w 1899190"/>
                    <a:gd name="connsiteY7" fmla="*/ 377114 h 484430"/>
                    <a:gd name="connsiteX8" fmla="*/ 240754 w 1899190"/>
                    <a:gd name="connsiteY8" fmla="*/ 377114 h 484430"/>
                    <a:gd name="connsiteX9" fmla="*/ 242647 w 1899190"/>
                    <a:gd name="connsiteY9" fmla="*/ 484430 h 484430"/>
                    <a:gd name="connsiteX10" fmla="*/ 0 w 1899190"/>
                    <a:gd name="connsiteY10" fmla="*/ 241784 h 484430"/>
                    <a:gd name="connsiteX11" fmla="*/ 193745 w 1899190"/>
                    <a:gd name="connsiteY11" fmla="*/ 4068 h 484430"/>
                    <a:gd name="connsiteX0" fmla="*/ 238866 w 1899190"/>
                    <a:gd name="connsiteY0" fmla="*/ 270022 h 484430"/>
                    <a:gd name="connsiteX1" fmla="*/ 1660325 w 1899190"/>
                    <a:gd name="connsiteY1" fmla="*/ 270022 h 484430"/>
                    <a:gd name="connsiteX2" fmla="*/ 1665087 w 1899190"/>
                    <a:gd name="connsiteY2" fmla="*/ 0 h 484430"/>
                    <a:gd name="connsiteX3" fmla="*/ 1705445 w 1899190"/>
                    <a:gd name="connsiteY3" fmla="*/ 4068 h 484430"/>
                    <a:gd name="connsiteX4" fmla="*/ 1899190 w 1899190"/>
                    <a:gd name="connsiteY4" fmla="*/ 241784 h 484430"/>
                    <a:gd name="connsiteX5" fmla="*/ 1656543 w 1899190"/>
                    <a:gd name="connsiteY5" fmla="*/ 484430 h 484430"/>
                    <a:gd name="connsiteX6" fmla="*/ 1658436 w 1899190"/>
                    <a:gd name="connsiteY6" fmla="*/ 377114 h 484430"/>
                    <a:gd name="connsiteX7" fmla="*/ 240754 w 1899190"/>
                    <a:gd name="connsiteY7" fmla="*/ 377114 h 484430"/>
                    <a:gd name="connsiteX8" fmla="*/ 242647 w 1899190"/>
                    <a:gd name="connsiteY8" fmla="*/ 484430 h 484430"/>
                    <a:gd name="connsiteX9" fmla="*/ 0 w 1899190"/>
                    <a:gd name="connsiteY9" fmla="*/ 241784 h 484430"/>
                    <a:gd name="connsiteX10" fmla="*/ 193745 w 1899190"/>
                    <a:gd name="connsiteY10" fmla="*/ 4068 h 484430"/>
                    <a:gd name="connsiteX11" fmla="*/ 234103 w 1899190"/>
                    <a:gd name="connsiteY11" fmla="*/ 0 h 484430"/>
                    <a:gd name="connsiteX12" fmla="*/ 330306 w 1899190"/>
                    <a:gd name="connsiteY12" fmla="*/ 361462 h 484430"/>
                    <a:gd name="connsiteX0" fmla="*/ 238866 w 1899190"/>
                    <a:gd name="connsiteY0" fmla="*/ 270022 h 484430"/>
                    <a:gd name="connsiteX1" fmla="*/ 1660325 w 1899190"/>
                    <a:gd name="connsiteY1" fmla="*/ 270022 h 484430"/>
                    <a:gd name="connsiteX2" fmla="*/ 1665087 w 1899190"/>
                    <a:gd name="connsiteY2" fmla="*/ 0 h 484430"/>
                    <a:gd name="connsiteX3" fmla="*/ 1705445 w 1899190"/>
                    <a:gd name="connsiteY3" fmla="*/ 4068 h 484430"/>
                    <a:gd name="connsiteX4" fmla="*/ 1899190 w 1899190"/>
                    <a:gd name="connsiteY4" fmla="*/ 241784 h 484430"/>
                    <a:gd name="connsiteX5" fmla="*/ 1656543 w 1899190"/>
                    <a:gd name="connsiteY5" fmla="*/ 484430 h 484430"/>
                    <a:gd name="connsiteX6" fmla="*/ 1658436 w 1899190"/>
                    <a:gd name="connsiteY6" fmla="*/ 377114 h 484430"/>
                    <a:gd name="connsiteX7" fmla="*/ 240754 w 1899190"/>
                    <a:gd name="connsiteY7" fmla="*/ 377114 h 484430"/>
                    <a:gd name="connsiteX8" fmla="*/ 242647 w 1899190"/>
                    <a:gd name="connsiteY8" fmla="*/ 484430 h 484430"/>
                    <a:gd name="connsiteX9" fmla="*/ 0 w 1899190"/>
                    <a:gd name="connsiteY9" fmla="*/ 241784 h 484430"/>
                    <a:gd name="connsiteX10" fmla="*/ 193745 w 1899190"/>
                    <a:gd name="connsiteY10" fmla="*/ 4068 h 484430"/>
                    <a:gd name="connsiteX11" fmla="*/ 234103 w 1899190"/>
                    <a:gd name="connsiteY11" fmla="*/ 0 h 484430"/>
                    <a:gd name="connsiteX0" fmla="*/ 1660325 w 1899190"/>
                    <a:gd name="connsiteY0" fmla="*/ 270022 h 484430"/>
                    <a:gd name="connsiteX1" fmla="*/ 1665087 w 1899190"/>
                    <a:gd name="connsiteY1" fmla="*/ 0 h 484430"/>
                    <a:gd name="connsiteX2" fmla="*/ 1705445 w 1899190"/>
                    <a:gd name="connsiteY2" fmla="*/ 4068 h 484430"/>
                    <a:gd name="connsiteX3" fmla="*/ 1899190 w 1899190"/>
                    <a:gd name="connsiteY3" fmla="*/ 241784 h 484430"/>
                    <a:gd name="connsiteX4" fmla="*/ 1656543 w 1899190"/>
                    <a:gd name="connsiteY4" fmla="*/ 484430 h 484430"/>
                    <a:gd name="connsiteX5" fmla="*/ 1658436 w 1899190"/>
                    <a:gd name="connsiteY5" fmla="*/ 377114 h 484430"/>
                    <a:gd name="connsiteX6" fmla="*/ 240754 w 1899190"/>
                    <a:gd name="connsiteY6" fmla="*/ 377114 h 484430"/>
                    <a:gd name="connsiteX7" fmla="*/ 242647 w 1899190"/>
                    <a:gd name="connsiteY7" fmla="*/ 484430 h 484430"/>
                    <a:gd name="connsiteX8" fmla="*/ 0 w 1899190"/>
                    <a:gd name="connsiteY8" fmla="*/ 241784 h 484430"/>
                    <a:gd name="connsiteX9" fmla="*/ 193745 w 1899190"/>
                    <a:gd name="connsiteY9" fmla="*/ 4068 h 484430"/>
                    <a:gd name="connsiteX10" fmla="*/ 234103 w 1899190"/>
                    <a:gd name="connsiteY10" fmla="*/ 0 h 484430"/>
                    <a:gd name="connsiteX0" fmla="*/ 1665087 w 1899190"/>
                    <a:gd name="connsiteY0" fmla="*/ 0 h 484430"/>
                    <a:gd name="connsiteX1" fmla="*/ 1705445 w 1899190"/>
                    <a:gd name="connsiteY1" fmla="*/ 4068 h 484430"/>
                    <a:gd name="connsiteX2" fmla="*/ 1899190 w 1899190"/>
                    <a:gd name="connsiteY2" fmla="*/ 241784 h 484430"/>
                    <a:gd name="connsiteX3" fmla="*/ 1656543 w 1899190"/>
                    <a:gd name="connsiteY3" fmla="*/ 484430 h 484430"/>
                    <a:gd name="connsiteX4" fmla="*/ 1658436 w 1899190"/>
                    <a:gd name="connsiteY4" fmla="*/ 377114 h 484430"/>
                    <a:gd name="connsiteX5" fmla="*/ 240754 w 1899190"/>
                    <a:gd name="connsiteY5" fmla="*/ 377114 h 484430"/>
                    <a:gd name="connsiteX6" fmla="*/ 242647 w 1899190"/>
                    <a:gd name="connsiteY6" fmla="*/ 484430 h 484430"/>
                    <a:gd name="connsiteX7" fmla="*/ 0 w 1899190"/>
                    <a:gd name="connsiteY7" fmla="*/ 241784 h 484430"/>
                    <a:gd name="connsiteX8" fmla="*/ 193745 w 1899190"/>
                    <a:gd name="connsiteY8" fmla="*/ 4068 h 484430"/>
                    <a:gd name="connsiteX9" fmla="*/ 234103 w 1899190"/>
                    <a:gd name="connsiteY9" fmla="*/ 0 h 484430"/>
                    <a:gd name="connsiteX0" fmla="*/ 1665087 w 1899190"/>
                    <a:gd name="connsiteY0" fmla="*/ 0 h 484430"/>
                    <a:gd name="connsiteX1" fmla="*/ 1705445 w 1899190"/>
                    <a:gd name="connsiteY1" fmla="*/ 4068 h 484430"/>
                    <a:gd name="connsiteX2" fmla="*/ 1899190 w 1899190"/>
                    <a:gd name="connsiteY2" fmla="*/ 241784 h 484430"/>
                    <a:gd name="connsiteX3" fmla="*/ 1656543 w 1899190"/>
                    <a:gd name="connsiteY3" fmla="*/ 484430 h 484430"/>
                    <a:gd name="connsiteX4" fmla="*/ 240754 w 1899190"/>
                    <a:gd name="connsiteY4" fmla="*/ 377114 h 484430"/>
                    <a:gd name="connsiteX5" fmla="*/ 242647 w 1899190"/>
                    <a:gd name="connsiteY5" fmla="*/ 484430 h 484430"/>
                    <a:gd name="connsiteX6" fmla="*/ 0 w 1899190"/>
                    <a:gd name="connsiteY6" fmla="*/ 241784 h 484430"/>
                    <a:gd name="connsiteX7" fmla="*/ 193745 w 1899190"/>
                    <a:gd name="connsiteY7" fmla="*/ 4068 h 484430"/>
                    <a:gd name="connsiteX8" fmla="*/ 234103 w 1899190"/>
                    <a:gd name="connsiteY8" fmla="*/ 0 h 484430"/>
                    <a:gd name="connsiteX0" fmla="*/ 1665087 w 1899190"/>
                    <a:gd name="connsiteY0" fmla="*/ 0 h 484430"/>
                    <a:gd name="connsiteX1" fmla="*/ 1705445 w 1899190"/>
                    <a:gd name="connsiteY1" fmla="*/ 4068 h 484430"/>
                    <a:gd name="connsiteX2" fmla="*/ 1899190 w 1899190"/>
                    <a:gd name="connsiteY2" fmla="*/ 241784 h 484430"/>
                    <a:gd name="connsiteX3" fmla="*/ 1656543 w 1899190"/>
                    <a:gd name="connsiteY3" fmla="*/ 484430 h 484430"/>
                    <a:gd name="connsiteX4" fmla="*/ 242647 w 1899190"/>
                    <a:gd name="connsiteY4" fmla="*/ 484430 h 484430"/>
                    <a:gd name="connsiteX5" fmla="*/ 0 w 1899190"/>
                    <a:gd name="connsiteY5" fmla="*/ 241784 h 484430"/>
                    <a:gd name="connsiteX6" fmla="*/ 193745 w 1899190"/>
                    <a:gd name="connsiteY6" fmla="*/ 4068 h 484430"/>
                    <a:gd name="connsiteX7" fmla="*/ 234103 w 1899190"/>
                    <a:gd name="connsiteY7" fmla="*/ 0 h 484430"/>
                    <a:gd name="connsiteX0" fmla="*/ 1705445 w 1899190"/>
                    <a:gd name="connsiteY0" fmla="*/ 4068 h 484430"/>
                    <a:gd name="connsiteX1" fmla="*/ 1899190 w 1899190"/>
                    <a:gd name="connsiteY1" fmla="*/ 241784 h 484430"/>
                    <a:gd name="connsiteX2" fmla="*/ 1656543 w 1899190"/>
                    <a:gd name="connsiteY2" fmla="*/ 484430 h 484430"/>
                    <a:gd name="connsiteX3" fmla="*/ 242647 w 1899190"/>
                    <a:gd name="connsiteY3" fmla="*/ 484430 h 484430"/>
                    <a:gd name="connsiteX4" fmla="*/ 0 w 1899190"/>
                    <a:gd name="connsiteY4" fmla="*/ 241784 h 484430"/>
                    <a:gd name="connsiteX5" fmla="*/ 193745 w 1899190"/>
                    <a:gd name="connsiteY5" fmla="*/ 4068 h 484430"/>
                    <a:gd name="connsiteX6" fmla="*/ 234103 w 1899190"/>
                    <a:gd name="connsiteY6" fmla="*/ 0 h 484430"/>
                    <a:gd name="connsiteX0" fmla="*/ 1899190 w 1899190"/>
                    <a:gd name="connsiteY0" fmla="*/ 241784 h 484430"/>
                    <a:gd name="connsiteX1" fmla="*/ 1656543 w 1899190"/>
                    <a:gd name="connsiteY1" fmla="*/ 484430 h 484430"/>
                    <a:gd name="connsiteX2" fmla="*/ 242647 w 1899190"/>
                    <a:gd name="connsiteY2" fmla="*/ 484430 h 484430"/>
                    <a:gd name="connsiteX3" fmla="*/ 0 w 1899190"/>
                    <a:gd name="connsiteY3" fmla="*/ 241784 h 484430"/>
                    <a:gd name="connsiteX4" fmla="*/ 193745 w 1899190"/>
                    <a:gd name="connsiteY4" fmla="*/ 4068 h 484430"/>
                    <a:gd name="connsiteX5" fmla="*/ 234103 w 1899190"/>
                    <a:gd name="connsiteY5" fmla="*/ 0 h 48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9190" h="484430">
                      <a:moveTo>
                        <a:pt x="1899190" y="241784"/>
                      </a:moveTo>
                      <a:cubicBezTo>
                        <a:pt x="1899190" y="375794"/>
                        <a:pt x="1790553" y="484430"/>
                        <a:pt x="1656543" y="484430"/>
                      </a:cubicBezTo>
                      <a:lnTo>
                        <a:pt x="242647" y="484430"/>
                      </a:lnTo>
                      <a:cubicBezTo>
                        <a:pt x="108637" y="484430"/>
                        <a:pt x="0" y="375794"/>
                        <a:pt x="0" y="241784"/>
                      </a:cubicBezTo>
                      <a:cubicBezTo>
                        <a:pt x="0" y="124526"/>
                        <a:pt x="83175" y="26694"/>
                        <a:pt x="193745" y="4068"/>
                      </a:cubicBezTo>
                      <a:lnTo>
                        <a:pt x="234103"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smtClean="0">
                    <a:latin typeface="Arial"/>
                    <a:ea typeface="ＭＳ Ｐゴシック"/>
                  </a:endParaRPr>
                </a:p>
              </p:txBody>
            </p:sp>
            <p:sp>
              <p:nvSpPr>
                <p:cNvPr id="81" name="Freeform 80"/>
                <p:cNvSpPr/>
                <p:nvPr/>
              </p:nvSpPr>
              <p:spPr>
                <a:xfrm rot="588992" flipH="1">
                  <a:off x="6946302" y="1579566"/>
                  <a:ext cx="846277" cy="672237"/>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112" name="Freeform 111"/>
                <p:cNvSpPr/>
                <p:nvPr/>
              </p:nvSpPr>
              <p:spPr>
                <a:xfrm>
                  <a:off x="7804960" y="1696601"/>
                  <a:ext cx="343745" cy="56895"/>
                </a:xfrm>
                <a:custGeom>
                  <a:avLst/>
                  <a:gdLst>
                    <a:gd name="connsiteX0" fmla="*/ 173299 w 343745"/>
                    <a:gd name="connsiteY0" fmla="*/ 931 h 56895"/>
                    <a:gd name="connsiteX1" fmla="*/ 318725 w 343745"/>
                    <a:gd name="connsiteY1" fmla="*/ 40973 h 56895"/>
                    <a:gd name="connsiteX2" fmla="*/ 343745 w 343745"/>
                    <a:gd name="connsiteY2" fmla="*/ 56895 h 56895"/>
                    <a:gd name="connsiteX3" fmla="*/ 30530 w 343745"/>
                    <a:gd name="connsiteY3" fmla="*/ 56895 h 56895"/>
                    <a:gd name="connsiteX4" fmla="*/ 0 w 343745"/>
                    <a:gd name="connsiteY4" fmla="*/ 29983 h 56895"/>
                    <a:gd name="connsiteX5" fmla="*/ 6415 w 343745"/>
                    <a:gd name="connsiteY5" fmla="*/ 26867 h 56895"/>
                    <a:gd name="connsiteX6" fmla="*/ 173299 w 343745"/>
                    <a:gd name="connsiteY6" fmla="*/ 931 h 56895"/>
                    <a:gd name="connsiteX0" fmla="*/ 30530 w 343745"/>
                    <a:gd name="connsiteY0" fmla="*/ 56895 h 148335"/>
                    <a:gd name="connsiteX1" fmla="*/ 0 w 343745"/>
                    <a:gd name="connsiteY1" fmla="*/ 29983 h 148335"/>
                    <a:gd name="connsiteX2" fmla="*/ 6415 w 343745"/>
                    <a:gd name="connsiteY2" fmla="*/ 26867 h 148335"/>
                    <a:gd name="connsiteX3" fmla="*/ 173299 w 343745"/>
                    <a:gd name="connsiteY3" fmla="*/ 931 h 148335"/>
                    <a:gd name="connsiteX4" fmla="*/ 318725 w 343745"/>
                    <a:gd name="connsiteY4" fmla="*/ 40973 h 148335"/>
                    <a:gd name="connsiteX5" fmla="*/ 343745 w 343745"/>
                    <a:gd name="connsiteY5" fmla="*/ 56895 h 148335"/>
                    <a:gd name="connsiteX6" fmla="*/ 121970 w 343745"/>
                    <a:gd name="connsiteY6" fmla="*/ 148335 h 148335"/>
                    <a:gd name="connsiteX0" fmla="*/ 30530 w 343745"/>
                    <a:gd name="connsiteY0" fmla="*/ 56895 h 56895"/>
                    <a:gd name="connsiteX1" fmla="*/ 0 w 343745"/>
                    <a:gd name="connsiteY1" fmla="*/ 29983 h 56895"/>
                    <a:gd name="connsiteX2" fmla="*/ 6415 w 343745"/>
                    <a:gd name="connsiteY2" fmla="*/ 26867 h 56895"/>
                    <a:gd name="connsiteX3" fmla="*/ 173299 w 343745"/>
                    <a:gd name="connsiteY3" fmla="*/ 931 h 56895"/>
                    <a:gd name="connsiteX4" fmla="*/ 318725 w 343745"/>
                    <a:gd name="connsiteY4" fmla="*/ 40973 h 56895"/>
                    <a:gd name="connsiteX5" fmla="*/ 343745 w 343745"/>
                    <a:gd name="connsiteY5" fmla="*/ 56895 h 56895"/>
                    <a:gd name="connsiteX0" fmla="*/ 0 w 343745"/>
                    <a:gd name="connsiteY0" fmla="*/ 29983 h 56895"/>
                    <a:gd name="connsiteX1" fmla="*/ 6415 w 343745"/>
                    <a:gd name="connsiteY1" fmla="*/ 26867 h 56895"/>
                    <a:gd name="connsiteX2" fmla="*/ 173299 w 343745"/>
                    <a:gd name="connsiteY2" fmla="*/ 931 h 56895"/>
                    <a:gd name="connsiteX3" fmla="*/ 318725 w 343745"/>
                    <a:gd name="connsiteY3" fmla="*/ 40973 h 56895"/>
                    <a:gd name="connsiteX4" fmla="*/ 343745 w 343745"/>
                    <a:gd name="connsiteY4" fmla="*/ 56895 h 56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45" h="56895">
                      <a:moveTo>
                        <a:pt x="0" y="29983"/>
                      </a:moveTo>
                      <a:lnTo>
                        <a:pt x="6415" y="26867"/>
                      </a:lnTo>
                      <a:cubicBezTo>
                        <a:pt x="57779" y="6378"/>
                        <a:pt x="114438" y="-3164"/>
                        <a:pt x="173299" y="931"/>
                      </a:cubicBezTo>
                      <a:cubicBezTo>
                        <a:pt x="225619" y="4571"/>
                        <a:pt x="274724" y="18643"/>
                        <a:pt x="318725" y="40973"/>
                      </a:cubicBezTo>
                      <a:lnTo>
                        <a:pt x="343745" y="56895"/>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sp>
              <p:nvSpPr>
                <p:cNvPr id="85" name="Rounded Rectangle 84"/>
                <p:cNvSpPr/>
                <p:nvPr/>
              </p:nvSpPr>
              <p:spPr>
                <a:xfrm>
                  <a:off x="7195051" y="1886543"/>
                  <a:ext cx="1593946" cy="523221"/>
                </a:xfrm>
                <a:prstGeom prst="roundRect">
                  <a:avLst>
                    <a:gd name="adj" fmla="val 50000"/>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nvGrpSpPr>
                <p:cNvPr id="10" name="Group 9"/>
                <p:cNvGrpSpPr/>
                <p:nvPr/>
              </p:nvGrpSpPr>
              <p:grpSpPr>
                <a:xfrm>
                  <a:off x="7437592" y="2012048"/>
                  <a:ext cx="1212071" cy="330419"/>
                  <a:chOff x="7437592" y="2012048"/>
                  <a:chExt cx="1212071" cy="330419"/>
                </a:xfrm>
              </p:grpSpPr>
              <p:sp>
                <p:nvSpPr>
                  <p:cNvPr id="86" name="Shape 1452"/>
                  <p:cNvSpPr/>
                  <p:nvPr/>
                </p:nvSpPr>
                <p:spPr>
                  <a:xfrm>
                    <a:off x="7486894" y="2012346"/>
                    <a:ext cx="225456" cy="180894"/>
                  </a:xfrm>
                  <a:custGeom>
                    <a:avLst/>
                    <a:gdLst/>
                    <a:ahLst/>
                    <a:cxnLst/>
                    <a:rect l="0" t="0" r="0" b="0"/>
                    <a:pathLst>
                      <a:path w="120000" h="120000" extrusionOk="0">
                        <a:moveTo>
                          <a:pt x="86168" y="15692"/>
                        </a:moveTo>
                        <a:lnTo>
                          <a:pt x="88411" y="15692"/>
                        </a:lnTo>
                        <a:lnTo>
                          <a:pt x="90467" y="15692"/>
                        </a:lnTo>
                        <a:lnTo>
                          <a:pt x="92710" y="15923"/>
                        </a:lnTo>
                        <a:lnTo>
                          <a:pt x="94392" y="16615"/>
                        </a:lnTo>
                        <a:lnTo>
                          <a:pt x="96448" y="17076"/>
                        </a:lnTo>
                        <a:lnTo>
                          <a:pt x="97943" y="18230"/>
                        </a:lnTo>
                        <a:lnTo>
                          <a:pt x="99813" y="19153"/>
                        </a:lnTo>
                        <a:lnTo>
                          <a:pt x="100934" y="20307"/>
                        </a:lnTo>
                        <a:lnTo>
                          <a:pt x="102243" y="21461"/>
                        </a:lnTo>
                        <a:lnTo>
                          <a:pt x="103551" y="23076"/>
                        </a:lnTo>
                        <a:lnTo>
                          <a:pt x="104485" y="24692"/>
                        </a:lnTo>
                        <a:lnTo>
                          <a:pt x="105233" y="26307"/>
                        </a:lnTo>
                        <a:lnTo>
                          <a:pt x="105981" y="28154"/>
                        </a:lnTo>
                        <a:lnTo>
                          <a:pt x="106542" y="29538"/>
                        </a:lnTo>
                        <a:lnTo>
                          <a:pt x="106729" y="31384"/>
                        </a:lnTo>
                        <a:lnTo>
                          <a:pt x="107102" y="33461"/>
                        </a:lnTo>
                        <a:lnTo>
                          <a:pt x="107102" y="35307"/>
                        </a:lnTo>
                        <a:lnTo>
                          <a:pt x="107289" y="37384"/>
                        </a:lnTo>
                        <a:lnTo>
                          <a:pt x="107102" y="39692"/>
                        </a:lnTo>
                        <a:lnTo>
                          <a:pt x="106729" y="42923"/>
                        </a:lnTo>
                        <a:lnTo>
                          <a:pt x="106729" y="45923"/>
                        </a:lnTo>
                        <a:lnTo>
                          <a:pt x="106729" y="48692"/>
                        </a:lnTo>
                        <a:lnTo>
                          <a:pt x="107289" y="50769"/>
                        </a:lnTo>
                        <a:lnTo>
                          <a:pt x="107850" y="53076"/>
                        </a:lnTo>
                        <a:lnTo>
                          <a:pt x="108598" y="54461"/>
                        </a:lnTo>
                        <a:lnTo>
                          <a:pt x="109345" y="56076"/>
                        </a:lnTo>
                        <a:lnTo>
                          <a:pt x="110093" y="57230"/>
                        </a:lnTo>
                        <a:lnTo>
                          <a:pt x="111775" y="58846"/>
                        </a:lnTo>
                        <a:lnTo>
                          <a:pt x="113271" y="59769"/>
                        </a:lnTo>
                        <a:lnTo>
                          <a:pt x="115140" y="60461"/>
                        </a:lnTo>
                        <a:lnTo>
                          <a:pt x="114392" y="62307"/>
                        </a:lnTo>
                        <a:lnTo>
                          <a:pt x="113271" y="64154"/>
                        </a:lnTo>
                        <a:lnTo>
                          <a:pt x="111775" y="66461"/>
                        </a:lnTo>
                        <a:lnTo>
                          <a:pt x="109532" y="68769"/>
                        </a:lnTo>
                        <a:lnTo>
                          <a:pt x="106729" y="71307"/>
                        </a:lnTo>
                        <a:lnTo>
                          <a:pt x="105046" y="72461"/>
                        </a:lnTo>
                        <a:lnTo>
                          <a:pt x="102990" y="73615"/>
                        </a:lnTo>
                        <a:lnTo>
                          <a:pt x="100747" y="74538"/>
                        </a:lnTo>
                        <a:lnTo>
                          <a:pt x="98504" y="75461"/>
                        </a:lnTo>
                        <a:lnTo>
                          <a:pt x="112897" y="84461"/>
                        </a:lnTo>
                        <a:lnTo>
                          <a:pt x="114579" y="85615"/>
                        </a:lnTo>
                        <a:lnTo>
                          <a:pt x="116074" y="87461"/>
                        </a:lnTo>
                        <a:lnTo>
                          <a:pt x="117383" y="90000"/>
                        </a:lnTo>
                        <a:lnTo>
                          <a:pt x="117943" y="91154"/>
                        </a:lnTo>
                        <a:lnTo>
                          <a:pt x="118130" y="92538"/>
                        </a:lnTo>
                        <a:lnTo>
                          <a:pt x="120000" y="102230"/>
                        </a:lnTo>
                        <a:lnTo>
                          <a:pt x="120000" y="102692"/>
                        </a:lnTo>
                        <a:lnTo>
                          <a:pt x="119439" y="103615"/>
                        </a:lnTo>
                        <a:lnTo>
                          <a:pt x="118691" y="104538"/>
                        </a:lnTo>
                        <a:lnTo>
                          <a:pt x="117570" y="105230"/>
                        </a:lnTo>
                        <a:lnTo>
                          <a:pt x="115140" y="106384"/>
                        </a:lnTo>
                        <a:lnTo>
                          <a:pt x="111588" y="107769"/>
                        </a:lnTo>
                        <a:lnTo>
                          <a:pt x="107102" y="108692"/>
                        </a:lnTo>
                        <a:lnTo>
                          <a:pt x="101682" y="109615"/>
                        </a:lnTo>
                        <a:lnTo>
                          <a:pt x="95514" y="109846"/>
                        </a:lnTo>
                        <a:lnTo>
                          <a:pt x="88598" y="110307"/>
                        </a:lnTo>
                        <a:lnTo>
                          <a:pt x="85607" y="88384"/>
                        </a:lnTo>
                        <a:lnTo>
                          <a:pt x="85420" y="86307"/>
                        </a:lnTo>
                        <a:lnTo>
                          <a:pt x="84672" y="83769"/>
                        </a:lnTo>
                        <a:lnTo>
                          <a:pt x="83551" y="81692"/>
                        </a:lnTo>
                        <a:lnTo>
                          <a:pt x="82429" y="79615"/>
                        </a:lnTo>
                        <a:lnTo>
                          <a:pt x="80934" y="77769"/>
                        </a:lnTo>
                        <a:lnTo>
                          <a:pt x="79626" y="75923"/>
                        </a:lnTo>
                        <a:lnTo>
                          <a:pt x="78130" y="74769"/>
                        </a:lnTo>
                        <a:lnTo>
                          <a:pt x="76635" y="73846"/>
                        </a:lnTo>
                        <a:lnTo>
                          <a:pt x="67289" y="69230"/>
                        </a:lnTo>
                        <a:lnTo>
                          <a:pt x="65794" y="67615"/>
                        </a:lnTo>
                        <a:lnTo>
                          <a:pt x="64485" y="66000"/>
                        </a:lnTo>
                        <a:lnTo>
                          <a:pt x="62616" y="63230"/>
                        </a:lnTo>
                        <a:lnTo>
                          <a:pt x="61869" y="61384"/>
                        </a:lnTo>
                        <a:lnTo>
                          <a:pt x="61682" y="60461"/>
                        </a:lnTo>
                        <a:lnTo>
                          <a:pt x="63177" y="59769"/>
                        </a:lnTo>
                        <a:lnTo>
                          <a:pt x="64672" y="58846"/>
                        </a:lnTo>
                        <a:lnTo>
                          <a:pt x="66542" y="57230"/>
                        </a:lnTo>
                        <a:lnTo>
                          <a:pt x="67476" y="56076"/>
                        </a:lnTo>
                        <a:lnTo>
                          <a:pt x="68224" y="54461"/>
                        </a:lnTo>
                        <a:lnTo>
                          <a:pt x="68784" y="53076"/>
                        </a:lnTo>
                        <a:lnTo>
                          <a:pt x="69532" y="50769"/>
                        </a:lnTo>
                        <a:lnTo>
                          <a:pt x="69719" y="48692"/>
                        </a:lnTo>
                        <a:lnTo>
                          <a:pt x="70093" y="45923"/>
                        </a:lnTo>
                        <a:lnTo>
                          <a:pt x="70093" y="42923"/>
                        </a:lnTo>
                        <a:lnTo>
                          <a:pt x="69532" y="39692"/>
                        </a:lnTo>
                        <a:lnTo>
                          <a:pt x="69532" y="37384"/>
                        </a:lnTo>
                        <a:lnTo>
                          <a:pt x="69532" y="35307"/>
                        </a:lnTo>
                        <a:lnTo>
                          <a:pt x="69532" y="33461"/>
                        </a:lnTo>
                        <a:lnTo>
                          <a:pt x="69719" y="31384"/>
                        </a:lnTo>
                        <a:lnTo>
                          <a:pt x="70093" y="29538"/>
                        </a:lnTo>
                        <a:lnTo>
                          <a:pt x="70841" y="28154"/>
                        </a:lnTo>
                        <a:lnTo>
                          <a:pt x="71214" y="26307"/>
                        </a:lnTo>
                        <a:lnTo>
                          <a:pt x="72336" y="24692"/>
                        </a:lnTo>
                        <a:lnTo>
                          <a:pt x="73270" y="23076"/>
                        </a:lnTo>
                        <a:lnTo>
                          <a:pt x="74205" y="21461"/>
                        </a:lnTo>
                        <a:lnTo>
                          <a:pt x="75514" y="20307"/>
                        </a:lnTo>
                        <a:lnTo>
                          <a:pt x="77009" y="19153"/>
                        </a:lnTo>
                        <a:lnTo>
                          <a:pt x="78504" y="18230"/>
                        </a:lnTo>
                        <a:lnTo>
                          <a:pt x="80373" y="17076"/>
                        </a:lnTo>
                        <a:lnTo>
                          <a:pt x="82056" y="16615"/>
                        </a:lnTo>
                        <a:lnTo>
                          <a:pt x="84112" y="15923"/>
                        </a:lnTo>
                        <a:close/>
                        <a:moveTo>
                          <a:pt x="41962" y="0"/>
                        </a:moveTo>
                        <a:lnTo>
                          <a:pt x="44585" y="460"/>
                        </a:lnTo>
                        <a:lnTo>
                          <a:pt x="47395" y="691"/>
                        </a:lnTo>
                        <a:lnTo>
                          <a:pt x="49643" y="1612"/>
                        </a:lnTo>
                        <a:lnTo>
                          <a:pt x="51891" y="2533"/>
                        </a:lnTo>
                        <a:lnTo>
                          <a:pt x="53952" y="3685"/>
                        </a:lnTo>
                        <a:lnTo>
                          <a:pt x="56012" y="5297"/>
                        </a:lnTo>
                        <a:lnTo>
                          <a:pt x="57511" y="7140"/>
                        </a:lnTo>
                        <a:lnTo>
                          <a:pt x="58822" y="8982"/>
                        </a:lnTo>
                        <a:lnTo>
                          <a:pt x="60134" y="11285"/>
                        </a:lnTo>
                        <a:lnTo>
                          <a:pt x="61070" y="13358"/>
                        </a:lnTo>
                        <a:lnTo>
                          <a:pt x="61632" y="15662"/>
                        </a:lnTo>
                        <a:lnTo>
                          <a:pt x="62007" y="18195"/>
                        </a:lnTo>
                        <a:lnTo>
                          <a:pt x="62007" y="20499"/>
                        </a:lnTo>
                        <a:lnTo>
                          <a:pt x="62007" y="23032"/>
                        </a:lnTo>
                        <a:lnTo>
                          <a:pt x="61820" y="25566"/>
                        </a:lnTo>
                        <a:lnTo>
                          <a:pt x="61070" y="28099"/>
                        </a:lnTo>
                        <a:lnTo>
                          <a:pt x="61632" y="28099"/>
                        </a:lnTo>
                        <a:lnTo>
                          <a:pt x="62382" y="28099"/>
                        </a:lnTo>
                        <a:lnTo>
                          <a:pt x="63131" y="28560"/>
                        </a:lnTo>
                        <a:lnTo>
                          <a:pt x="63318" y="29251"/>
                        </a:lnTo>
                        <a:lnTo>
                          <a:pt x="63693" y="30172"/>
                        </a:lnTo>
                        <a:lnTo>
                          <a:pt x="63880" y="32706"/>
                        </a:lnTo>
                        <a:lnTo>
                          <a:pt x="63693" y="35470"/>
                        </a:lnTo>
                        <a:lnTo>
                          <a:pt x="62756" y="38234"/>
                        </a:lnTo>
                        <a:lnTo>
                          <a:pt x="61820" y="40767"/>
                        </a:lnTo>
                        <a:lnTo>
                          <a:pt x="61070" y="41689"/>
                        </a:lnTo>
                        <a:lnTo>
                          <a:pt x="60321" y="42610"/>
                        </a:lnTo>
                        <a:lnTo>
                          <a:pt x="59384" y="43301"/>
                        </a:lnTo>
                        <a:lnTo>
                          <a:pt x="58635" y="43301"/>
                        </a:lnTo>
                        <a:lnTo>
                          <a:pt x="58260" y="43301"/>
                        </a:lnTo>
                        <a:lnTo>
                          <a:pt x="56574" y="48829"/>
                        </a:lnTo>
                        <a:lnTo>
                          <a:pt x="55263" y="51362"/>
                        </a:lnTo>
                        <a:lnTo>
                          <a:pt x="54326" y="53896"/>
                        </a:lnTo>
                        <a:lnTo>
                          <a:pt x="53952" y="55278"/>
                        </a:lnTo>
                        <a:lnTo>
                          <a:pt x="53764" y="58502"/>
                        </a:lnTo>
                        <a:lnTo>
                          <a:pt x="53577" y="62879"/>
                        </a:lnTo>
                        <a:lnTo>
                          <a:pt x="53764" y="64721"/>
                        </a:lnTo>
                        <a:lnTo>
                          <a:pt x="54326" y="66333"/>
                        </a:lnTo>
                        <a:lnTo>
                          <a:pt x="54514" y="67255"/>
                        </a:lnTo>
                        <a:lnTo>
                          <a:pt x="55263" y="67715"/>
                        </a:lnTo>
                        <a:lnTo>
                          <a:pt x="57511" y="69558"/>
                        </a:lnTo>
                        <a:lnTo>
                          <a:pt x="60508" y="71401"/>
                        </a:lnTo>
                        <a:lnTo>
                          <a:pt x="63880" y="73474"/>
                        </a:lnTo>
                        <a:lnTo>
                          <a:pt x="70437" y="76698"/>
                        </a:lnTo>
                        <a:lnTo>
                          <a:pt x="74746" y="78541"/>
                        </a:lnTo>
                        <a:lnTo>
                          <a:pt x="75683" y="79232"/>
                        </a:lnTo>
                        <a:lnTo>
                          <a:pt x="76807" y="80614"/>
                        </a:lnTo>
                        <a:lnTo>
                          <a:pt x="78680" y="82917"/>
                        </a:lnTo>
                        <a:lnTo>
                          <a:pt x="79804" y="84529"/>
                        </a:lnTo>
                        <a:lnTo>
                          <a:pt x="80553" y="86142"/>
                        </a:lnTo>
                        <a:lnTo>
                          <a:pt x="81115" y="87754"/>
                        </a:lnTo>
                        <a:lnTo>
                          <a:pt x="81303" y="89136"/>
                        </a:lnTo>
                        <a:lnTo>
                          <a:pt x="83738" y="109174"/>
                        </a:lnTo>
                        <a:lnTo>
                          <a:pt x="83738" y="109404"/>
                        </a:lnTo>
                        <a:lnTo>
                          <a:pt x="83551" y="110326"/>
                        </a:lnTo>
                        <a:lnTo>
                          <a:pt x="82989" y="111477"/>
                        </a:lnTo>
                        <a:lnTo>
                          <a:pt x="82052" y="112399"/>
                        </a:lnTo>
                        <a:lnTo>
                          <a:pt x="80741" y="113320"/>
                        </a:lnTo>
                        <a:lnTo>
                          <a:pt x="79242" y="114241"/>
                        </a:lnTo>
                        <a:lnTo>
                          <a:pt x="77181" y="115393"/>
                        </a:lnTo>
                        <a:lnTo>
                          <a:pt x="72498" y="116775"/>
                        </a:lnTo>
                        <a:lnTo>
                          <a:pt x="66316" y="118157"/>
                        </a:lnTo>
                        <a:lnTo>
                          <a:pt x="59010" y="119078"/>
                        </a:lnTo>
                        <a:lnTo>
                          <a:pt x="50954" y="119539"/>
                        </a:lnTo>
                        <a:lnTo>
                          <a:pt x="41962" y="120000"/>
                        </a:lnTo>
                        <a:lnTo>
                          <a:pt x="32783" y="119539"/>
                        </a:lnTo>
                        <a:lnTo>
                          <a:pt x="24728" y="119078"/>
                        </a:lnTo>
                        <a:lnTo>
                          <a:pt x="17422" y="118157"/>
                        </a:lnTo>
                        <a:lnTo>
                          <a:pt x="11240" y="116775"/>
                        </a:lnTo>
                        <a:lnTo>
                          <a:pt x="6556" y="115393"/>
                        </a:lnTo>
                        <a:lnTo>
                          <a:pt x="4495" y="114241"/>
                        </a:lnTo>
                        <a:lnTo>
                          <a:pt x="2997" y="113320"/>
                        </a:lnTo>
                        <a:lnTo>
                          <a:pt x="1685" y="112399"/>
                        </a:lnTo>
                        <a:lnTo>
                          <a:pt x="749" y="111477"/>
                        </a:lnTo>
                        <a:lnTo>
                          <a:pt x="187" y="110326"/>
                        </a:lnTo>
                        <a:lnTo>
                          <a:pt x="0" y="109404"/>
                        </a:lnTo>
                        <a:lnTo>
                          <a:pt x="2247" y="89136"/>
                        </a:lnTo>
                        <a:lnTo>
                          <a:pt x="2809" y="87754"/>
                        </a:lnTo>
                        <a:lnTo>
                          <a:pt x="3184" y="86142"/>
                        </a:lnTo>
                        <a:lnTo>
                          <a:pt x="3933" y="84529"/>
                        </a:lnTo>
                        <a:lnTo>
                          <a:pt x="4683" y="82917"/>
                        </a:lnTo>
                        <a:lnTo>
                          <a:pt x="6931" y="80614"/>
                        </a:lnTo>
                        <a:lnTo>
                          <a:pt x="8055" y="79232"/>
                        </a:lnTo>
                        <a:lnTo>
                          <a:pt x="8992" y="78541"/>
                        </a:lnTo>
                        <a:lnTo>
                          <a:pt x="13113" y="76698"/>
                        </a:lnTo>
                        <a:lnTo>
                          <a:pt x="19670" y="73474"/>
                        </a:lnTo>
                        <a:lnTo>
                          <a:pt x="23229" y="71401"/>
                        </a:lnTo>
                        <a:lnTo>
                          <a:pt x="26039" y="69558"/>
                        </a:lnTo>
                        <a:lnTo>
                          <a:pt x="28287" y="67715"/>
                        </a:lnTo>
                        <a:lnTo>
                          <a:pt x="29036" y="67255"/>
                        </a:lnTo>
                        <a:lnTo>
                          <a:pt x="29411" y="66333"/>
                        </a:lnTo>
                        <a:lnTo>
                          <a:pt x="29973" y="64721"/>
                        </a:lnTo>
                        <a:lnTo>
                          <a:pt x="29973" y="62879"/>
                        </a:lnTo>
                        <a:lnTo>
                          <a:pt x="29973" y="58502"/>
                        </a:lnTo>
                        <a:lnTo>
                          <a:pt x="29786" y="55278"/>
                        </a:lnTo>
                        <a:lnTo>
                          <a:pt x="29411" y="53896"/>
                        </a:lnTo>
                        <a:lnTo>
                          <a:pt x="28287" y="51362"/>
                        </a:lnTo>
                        <a:lnTo>
                          <a:pt x="27163" y="48829"/>
                        </a:lnTo>
                        <a:lnTo>
                          <a:pt x="25477" y="43301"/>
                        </a:lnTo>
                        <a:lnTo>
                          <a:pt x="25290" y="43301"/>
                        </a:lnTo>
                        <a:lnTo>
                          <a:pt x="24166" y="43301"/>
                        </a:lnTo>
                        <a:lnTo>
                          <a:pt x="23416" y="42610"/>
                        </a:lnTo>
                        <a:lnTo>
                          <a:pt x="22667" y="41689"/>
                        </a:lnTo>
                        <a:lnTo>
                          <a:pt x="21918" y="40767"/>
                        </a:lnTo>
                        <a:lnTo>
                          <a:pt x="20981" y="38234"/>
                        </a:lnTo>
                        <a:lnTo>
                          <a:pt x="20232" y="35470"/>
                        </a:lnTo>
                        <a:lnTo>
                          <a:pt x="19857" y="32706"/>
                        </a:lnTo>
                        <a:lnTo>
                          <a:pt x="19857" y="30172"/>
                        </a:lnTo>
                        <a:lnTo>
                          <a:pt x="20232" y="29251"/>
                        </a:lnTo>
                        <a:lnTo>
                          <a:pt x="20606" y="28560"/>
                        </a:lnTo>
                        <a:lnTo>
                          <a:pt x="21168" y="28099"/>
                        </a:lnTo>
                        <a:lnTo>
                          <a:pt x="22105" y="28099"/>
                        </a:lnTo>
                        <a:lnTo>
                          <a:pt x="22667" y="28099"/>
                        </a:lnTo>
                        <a:lnTo>
                          <a:pt x="21918" y="25566"/>
                        </a:lnTo>
                        <a:lnTo>
                          <a:pt x="21730" y="23032"/>
                        </a:lnTo>
                        <a:lnTo>
                          <a:pt x="21356" y="20499"/>
                        </a:lnTo>
                        <a:lnTo>
                          <a:pt x="21730" y="18195"/>
                        </a:lnTo>
                        <a:lnTo>
                          <a:pt x="22105" y="15662"/>
                        </a:lnTo>
                        <a:lnTo>
                          <a:pt x="22667" y="13358"/>
                        </a:lnTo>
                        <a:lnTo>
                          <a:pt x="23604" y="11285"/>
                        </a:lnTo>
                        <a:lnTo>
                          <a:pt x="24728" y="8982"/>
                        </a:lnTo>
                        <a:lnTo>
                          <a:pt x="26226" y="7140"/>
                        </a:lnTo>
                        <a:lnTo>
                          <a:pt x="27725" y="5297"/>
                        </a:lnTo>
                        <a:lnTo>
                          <a:pt x="29411" y="3685"/>
                        </a:lnTo>
                        <a:lnTo>
                          <a:pt x="31472" y="2533"/>
                        </a:lnTo>
                        <a:lnTo>
                          <a:pt x="33720" y="1612"/>
                        </a:lnTo>
                        <a:lnTo>
                          <a:pt x="36342" y="691"/>
                        </a:lnTo>
                        <a:lnTo>
                          <a:pt x="39152" y="460"/>
                        </a:lnTo>
                        <a:close/>
                      </a:path>
                    </a:pathLst>
                  </a:custGeom>
                  <a:solidFill>
                    <a:schemeClr val="accent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ＭＳ Ｐゴシック"/>
                      <a:ea typeface="ＭＳ Ｐゴシック"/>
                      <a:cs typeface="Arial"/>
                      <a:sym typeface="Arial"/>
                    </a:endParaRPr>
                  </a:p>
                </p:txBody>
              </p:sp>
              <p:sp>
                <p:nvSpPr>
                  <p:cNvPr id="87" name="TextBox 86"/>
                  <p:cNvSpPr txBox="1"/>
                  <p:nvPr/>
                </p:nvSpPr>
                <p:spPr>
                  <a:xfrm>
                    <a:off x="7437592" y="2219356"/>
                    <a:ext cx="324060" cy="123111"/>
                  </a:xfrm>
                  <a:prstGeom prst="rect">
                    <a:avLst/>
                  </a:prstGeom>
                  <a:noFill/>
                </p:spPr>
                <p:txBody>
                  <a:bodyPr wrap="square" lIns="0" tIns="0" rIns="0" bIns="0" rtlCol="0">
                    <a:spAutoFit/>
                  </a:bodyPr>
                  <a:lstStyle/>
                  <a:p>
                    <a:pPr algn="ctr"/>
                    <a:r>
                      <a:rPr lang="ja-JP" altLang="en-US" sz="800" dirty="0">
                        <a:latin typeface="Arial"/>
                        <a:ea typeface="ＭＳ Ｐゴシック"/>
                      </a:rPr>
                      <a:t>ユーザ</a:t>
                    </a:r>
                  </a:p>
                </p:txBody>
              </p:sp>
              <p:sp>
                <p:nvSpPr>
                  <p:cNvPr id="88" name="TextBox 87"/>
                  <p:cNvSpPr txBox="1"/>
                  <p:nvPr/>
                </p:nvSpPr>
                <p:spPr>
                  <a:xfrm>
                    <a:off x="7852028" y="2219356"/>
                    <a:ext cx="300732" cy="123111"/>
                  </a:xfrm>
                  <a:prstGeom prst="rect">
                    <a:avLst/>
                  </a:prstGeom>
                  <a:noFill/>
                </p:spPr>
                <p:txBody>
                  <a:bodyPr wrap="square" lIns="0" tIns="0" rIns="0" bIns="0" rtlCol="0">
                    <a:spAutoFit/>
                  </a:bodyPr>
                  <a:lstStyle/>
                  <a:p>
                    <a:pPr algn="ctr"/>
                    <a:r>
                      <a:rPr lang="ja-JP" altLang="en-US" sz="800" dirty="0">
                        <a:latin typeface="Arial"/>
                        <a:ea typeface="ＭＳ Ｐゴシック"/>
                      </a:rPr>
                      <a:t>データ</a:t>
                    </a:r>
                  </a:p>
                </p:txBody>
              </p:sp>
              <p:sp>
                <p:nvSpPr>
                  <p:cNvPr id="89" name="Shape 1523"/>
                  <p:cNvSpPr/>
                  <p:nvPr/>
                </p:nvSpPr>
                <p:spPr>
                  <a:xfrm>
                    <a:off x="7910288" y="2022133"/>
                    <a:ext cx="184212" cy="161320"/>
                  </a:xfrm>
                  <a:custGeom>
                    <a:avLst/>
                    <a:gdLst/>
                    <a:ahLst/>
                    <a:cxnLst/>
                    <a:rect l="0" t="0" r="0" b="0"/>
                    <a:pathLst>
                      <a:path w="120000" h="120000" extrusionOk="0">
                        <a:moveTo>
                          <a:pt x="110155" y="93633"/>
                        </a:moveTo>
                        <a:cubicBezTo>
                          <a:pt x="108111" y="93633"/>
                          <a:pt x="106589" y="94705"/>
                          <a:pt x="105591" y="96849"/>
                        </a:cubicBezTo>
                        <a:cubicBezTo>
                          <a:pt x="104593" y="98994"/>
                          <a:pt x="104094" y="101814"/>
                          <a:pt x="104094" y="105310"/>
                        </a:cubicBezTo>
                        <a:cubicBezTo>
                          <a:pt x="104094" y="108943"/>
                          <a:pt x="104620" y="111842"/>
                          <a:pt x="105672" y="114007"/>
                        </a:cubicBezTo>
                        <a:cubicBezTo>
                          <a:pt x="106724" y="116172"/>
                          <a:pt x="108266" y="117254"/>
                          <a:pt x="110298" y="117254"/>
                        </a:cubicBezTo>
                        <a:cubicBezTo>
                          <a:pt x="112366" y="117254"/>
                          <a:pt x="113896" y="116186"/>
                          <a:pt x="114889" y="114048"/>
                        </a:cubicBezTo>
                        <a:cubicBezTo>
                          <a:pt x="115881" y="111910"/>
                          <a:pt x="116377" y="109223"/>
                          <a:pt x="116377" y="105986"/>
                        </a:cubicBezTo>
                        <a:cubicBezTo>
                          <a:pt x="116377" y="102449"/>
                          <a:pt x="115869" y="99506"/>
                          <a:pt x="114853" y="97156"/>
                        </a:cubicBezTo>
                        <a:cubicBezTo>
                          <a:pt x="113837" y="94807"/>
                          <a:pt x="112271" y="93633"/>
                          <a:pt x="110155" y="93633"/>
                        </a:cubicBezTo>
                        <a:close/>
                        <a:moveTo>
                          <a:pt x="42827" y="93633"/>
                        </a:moveTo>
                        <a:cubicBezTo>
                          <a:pt x="40783" y="93633"/>
                          <a:pt x="39261" y="94705"/>
                          <a:pt x="38263" y="96849"/>
                        </a:cubicBezTo>
                        <a:cubicBezTo>
                          <a:pt x="37265" y="98994"/>
                          <a:pt x="36766" y="101814"/>
                          <a:pt x="36766" y="105310"/>
                        </a:cubicBezTo>
                        <a:cubicBezTo>
                          <a:pt x="36766" y="108943"/>
                          <a:pt x="37292" y="111842"/>
                          <a:pt x="38344" y="114007"/>
                        </a:cubicBezTo>
                        <a:cubicBezTo>
                          <a:pt x="39396" y="116172"/>
                          <a:pt x="40938" y="117254"/>
                          <a:pt x="42970" y="117254"/>
                        </a:cubicBezTo>
                        <a:cubicBezTo>
                          <a:pt x="45038" y="117254"/>
                          <a:pt x="46568" y="116186"/>
                          <a:pt x="47561" y="114048"/>
                        </a:cubicBezTo>
                        <a:cubicBezTo>
                          <a:pt x="48553" y="111910"/>
                          <a:pt x="49049" y="109223"/>
                          <a:pt x="49049" y="105986"/>
                        </a:cubicBezTo>
                        <a:cubicBezTo>
                          <a:pt x="49049" y="102449"/>
                          <a:pt x="48541" y="99506"/>
                          <a:pt x="47525" y="97156"/>
                        </a:cubicBezTo>
                        <a:cubicBezTo>
                          <a:pt x="46509" y="94807"/>
                          <a:pt x="44943" y="93633"/>
                          <a:pt x="42827" y="93633"/>
                        </a:cubicBezTo>
                        <a:close/>
                        <a:moveTo>
                          <a:pt x="110191" y="90908"/>
                        </a:moveTo>
                        <a:cubicBezTo>
                          <a:pt x="113251" y="90908"/>
                          <a:pt x="115573" y="92369"/>
                          <a:pt x="117157" y="95292"/>
                        </a:cubicBezTo>
                        <a:cubicBezTo>
                          <a:pt x="118741" y="98215"/>
                          <a:pt x="119533" y="101643"/>
                          <a:pt x="119533" y="105576"/>
                        </a:cubicBezTo>
                        <a:cubicBezTo>
                          <a:pt x="119533" y="109428"/>
                          <a:pt x="118720" y="112795"/>
                          <a:pt x="117094" y="115677"/>
                        </a:cubicBezTo>
                        <a:cubicBezTo>
                          <a:pt x="115469" y="118559"/>
                          <a:pt x="113197" y="119999"/>
                          <a:pt x="110280" y="119999"/>
                        </a:cubicBezTo>
                        <a:cubicBezTo>
                          <a:pt x="107459" y="119999"/>
                          <a:pt x="105206" y="118603"/>
                          <a:pt x="103520" y="115810"/>
                        </a:cubicBezTo>
                        <a:cubicBezTo>
                          <a:pt x="101834" y="113017"/>
                          <a:pt x="100992" y="109551"/>
                          <a:pt x="100992" y="105413"/>
                        </a:cubicBezTo>
                        <a:cubicBezTo>
                          <a:pt x="100992" y="101342"/>
                          <a:pt x="101793" y="97908"/>
                          <a:pt x="103394" y="95108"/>
                        </a:cubicBezTo>
                        <a:cubicBezTo>
                          <a:pt x="104996" y="92308"/>
                          <a:pt x="107262" y="90908"/>
                          <a:pt x="110191" y="90908"/>
                        </a:cubicBezTo>
                        <a:close/>
                        <a:moveTo>
                          <a:pt x="77280" y="90908"/>
                        </a:moveTo>
                        <a:lnTo>
                          <a:pt x="79467" y="90908"/>
                        </a:lnTo>
                        <a:lnTo>
                          <a:pt x="79467" y="116844"/>
                        </a:lnTo>
                        <a:lnTo>
                          <a:pt x="86335" y="116844"/>
                        </a:lnTo>
                        <a:lnTo>
                          <a:pt x="86335" y="119446"/>
                        </a:lnTo>
                        <a:lnTo>
                          <a:pt x="69193" y="119446"/>
                        </a:lnTo>
                        <a:lnTo>
                          <a:pt x="69193" y="116844"/>
                        </a:lnTo>
                        <a:lnTo>
                          <a:pt x="76545" y="116844"/>
                        </a:lnTo>
                        <a:lnTo>
                          <a:pt x="76545" y="95251"/>
                        </a:lnTo>
                        <a:cubicBezTo>
                          <a:pt x="74381" y="97832"/>
                          <a:pt x="72133" y="99847"/>
                          <a:pt x="69802" y="101295"/>
                        </a:cubicBezTo>
                        <a:lnTo>
                          <a:pt x="69802" y="97771"/>
                        </a:lnTo>
                        <a:cubicBezTo>
                          <a:pt x="73018" y="95845"/>
                          <a:pt x="75511" y="93557"/>
                          <a:pt x="77280" y="90908"/>
                        </a:cubicBezTo>
                        <a:close/>
                        <a:moveTo>
                          <a:pt x="42863" y="90908"/>
                        </a:moveTo>
                        <a:cubicBezTo>
                          <a:pt x="45923" y="90908"/>
                          <a:pt x="48245" y="92369"/>
                          <a:pt x="49829" y="95292"/>
                        </a:cubicBezTo>
                        <a:cubicBezTo>
                          <a:pt x="51413" y="98215"/>
                          <a:pt x="52205" y="101643"/>
                          <a:pt x="52205" y="105576"/>
                        </a:cubicBezTo>
                        <a:cubicBezTo>
                          <a:pt x="52205" y="109428"/>
                          <a:pt x="51392" y="112795"/>
                          <a:pt x="49766" y="115677"/>
                        </a:cubicBezTo>
                        <a:cubicBezTo>
                          <a:pt x="48141" y="118559"/>
                          <a:pt x="45869" y="119999"/>
                          <a:pt x="42952" y="119999"/>
                        </a:cubicBezTo>
                        <a:cubicBezTo>
                          <a:pt x="40131" y="119999"/>
                          <a:pt x="37878" y="118603"/>
                          <a:pt x="36192" y="115810"/>
                        </a:cubicBezTo>
                        <a:cubicBezTo>
                          <a:pt x="34506" y="113017"/>
                          <a:pt x="33664" y="109551"/>
                          <a:pt x="33664" y="105413"/>
                        </a:cubicBezTo>
                        <a:cubicBezTo>
                          <a:pt x="33664" y="101342"/>
                          <a:pt x="34464" y="97908"/>
                          <a:pt x="36066" y="95108"/>
                        </a:cubicBezTo>
                        <a:cubicBezTo>
                          <a:pt x="37668" y="92308"/>
                          <a:pt x="39934" y="90908"/>
                          <a:pt x="42863" y="90908"/>
                        </a:cubicBezTo>
                        <a:close/>
                        <a:moveTo>
                          <a:pt x="9952" y="90908"/>
                        </a:moveTo>
                        <a:lnTo>
                          <a:pt x="12139" y="90908"/>
                        </a:lnTo>
                        <a:lnTo>
                          <a:pt x="12139" y="116844"/>
                        </a:lnTo>
                        <a:lnTo>
                          <a:pt x="19007" y="116844"/>
                        </a:lnTo>
                        <a:lnTo>
                          <a:pt x="19007" y="119446"/>
                        </a:lnTo>
                        <a:lnTo>
                          <a:pt x="1865" y="119446"/>
                        </a:lnTo>
                        <a:lnTo>
                          <a:pt x="1865" y="116844"/>
                        </a:lnTo>
                        <a:lnTo>
                          <a:pt x="9217" y="116844"/>
                        </a:lnTo>
                        <a:lnTo>
                          <a:pt x="9217" y="95251"/>
                        </a:lnTo>
                        <a:cubicBezTo>
                          <a:pt x="7053" y="97832"/>
                          <a:pt x="4805" y="99847"/>
                          <a:pt x="2474" y="101295"/>
                        </a:cubicBezTo>
                        <a:lnTo>
                          <a:pt x="2474" y="97771"/>
                        </a:lnTo>
                        <a:cubicBezTo>
                          <a:pt x="5690" y="95845"/>
                          <a:pt x="8183" y="93557"/>
                          <a:pt x="9952" y="90908"/>
                        </a:cubicBezTo>
                        <a:close/>
                        <a:moveTo>
                          <a:pt x="76491" y="48178"/>
                        </a:moveTo>
                        <a:cubicBezTo>
                          <a:pt x="74447" y="48178"/>
                          <a:pt x="72925" y="49251"/>
                          <a:pt x="71927" y="51395"/>
                        </a:cubicBezTo>
                        <a:cubicBezTo>
                          <a:pt x="70929" y="53539"/>
                          <a:pt x="70430" y="56360"/>
                          <a:pt x="70430" y="59856"/>
                        </a:cubicBezTo>
                        <a:cubicBezTo>
                          <a:pt x="70430" y="63489"/>
                          <a:pt x="70956" y="66388"/>
                          <a:pt x="72008" y="68553"/>
                        </a:cubicBezTo>
                        <a:cubicBezTo>
                          <a:pt x="73060" y="70718"/>
                          <a:pt x="74602" y="71800"/>
                          <a:pt x="76634" y="71800"/>
                        </a:cubicBezTo>
                        <a:cubicBezTo>
                          <a:pt x="78702" y="71800"/>
                          <a:pt x="80232" y="70731"/>
                          <a:pt x="81225" y="68594"/>
                        </a:cubicBezTo>
                        <a:cubicBezTo>
                          <a:pt x="82217" y="66456"/>
                          <a:pt x="82713" y="63769"/>
                          <a:pt x="82713" y="60532"/>
                        </a:cubicBezTo>
                        <a:cubicBezTo>
                          <a:pt x="82713" y="56995"/>
                          <a:pt x="82205" y="54051"/>
                          <a:pt x="81189" y="51702"/>
                        </a:cubicBezTo>
                        <a:cubicBezTo>
                          <a:pt x="80173" y="49353"/>
                          <a:pt x="78607" y="48178"/>
                          <a:pt x="76491" y="48178"/>
                        </a:cubicBezTo>
                        <a:close/>
                        <a:moveTo>
                          <a:pt x="9163" y="48178"/>
                        </a:moveTo>
                        <a:cubicBezTo>
                          <a:pt x="7119" y="48178"/>
                          <a:pt x="5597" y="49251"/>
                          <a:pt x="4599" y="51395"/>
                        </a:cubicBezTo>
                        <a:cubicBezTo>
                          <a:pt x="3601" y="53539"/>
                          <a:pt x="3102" y="56360"/>
                          <a:pt x="3102" y="59856"/>
                        </a:cubicBezTo>
                        <a:cubicBezTo>
                          <a:pt x="3102" y="63489"/>
                          <a:pt x="3628" y="66388"/>
                          <a:pt x="4680" y="68553"/>
                        </a:cubicBezTo>
                        <a:cubicBezTo>
                          <a:pt x="5732" y="70718"/>
                          <a:pt x="7274" y="71800"/>
                          <a:pt x="9306" y="71800"/>
                        </a:cubicBezTo>
                        <a:cubicBezTo>
                          <a:pt x="11374" y="71800"/>
                          <a:pt x="12904" y="70731"/>
                          <a:pt x="13897" y="68594"/>
                        </a:cubicBezTo>
                        <a:cubicBezTo>
                          <a:pt x="14889" y="66456"/>
                          <a:pt x="15385" y="63769"/>
                          <a:pt x="15385" y="60532"/>
                        </a:cubicBezTo>
                        <a:cubicBezTo>
                          <a:pt x="15385" y="56995"/>
                          <a:pt x="14877" y="54051"/>
                          <a:pt x="13861" y="51702"/>
                        </a:cubicBezTo>
                        <a:cubicBezTo>
                          <a:pt x="12845" y="49353"/>
                          <a:pt x="11279" y="48178"/>
                          <a:pt x="9163" y="48178"/>
                        </a:cubicBezTo>
                        <a:close/>
                        <a:moveTo>
                          <a:pt x="110944" y="45454"/>
                        </a:moveTo>
                        <a:lnTo>
                          <a:pt x="113131" y="45454"/>
                        </a:lnTo>
                        <a:lnTo>
                          <a:pt x="113131" y="71390"/>
                        </a:lnTo>
                        <a:lnTo>
                          <a:pt x="120000" y="71390"/>
                        </a:lnTo>
                        <a:lnTo>
                          <a:pt x="120000" y="73992"/>
                        </a:lnTo>
                        <a:lnTo>
                          <a:pt x="102857" y="73992"/>
                        </a:lnTo>
                        <a:lnTo>
                          <a:pt x="102857" y="71390"/>
                        </a:lnTo>
                        <a:lnTo>
                          <a:pt x="110209" y="71390"/>
                        </a:lnTo>
                        <a:lnTo>
                          <a:pt x="110209" y="49797"/>
                        </a:lnTo>
                        <a:cubicBezTo>
                          <a:pt x="108045" y="52378"/>
                          <a:pt x="105797" y="54393"/>
                          <a:pt x="103466" y="55841"/>
                        </a:cubicBezTo>
                        <a:lnTo>
                          <a:pt x="103466" y="52317"/>
                        </a:lnTo>
                        <a:cubicBezTo>
                          <a:pt x="106682" y="50391"/>
                          <a:pt x="109175" y="48103"/>
                          <a:pt x="110944" y="45454"/>
                        </a:cubicBezTo>
                        <a:close/>
                        <a:moveTo>
                          <a:pt x="76527" y="45454"/>
                        </a:moveTo>
                        <a:cubicBezTo>
                          <a:pt x="79587" y="45454"/>
                          <a:pt x="81909" y="46915"/>
                          <a:pt x="83493" y="49838"/>
                        </a:cubicBezTo>
                        <a:cubicBezTo>
                          <a:pt x="85077" y="52761"/>
                          <a:pt x="85869" y="56189"/>
                          <a:pt x="85869" y="60122"/>
                        </a:cubicBezTo>
                        <a:cubicBezTo>
                          <a:pt x="85869" y="63974"/>
                          <a:pt x="85056" y="67341"/>
                          <a:pt x="83430" y="70223"/>
                        </a:cubicBezTo>
                        <a:cubicBezTo>
                          <a:pt x="81805" y="73105"/>
                          <a:pt x="79533" y="74545"/>
                          <a:pt x="76616" y="74545"/>
                        </a:cubicBezTo>
                        <a:cubicBezTo>
                          <a:pt x="73795" y="74545"/>
                          <a:pt x="71542" y="73149"/>
                          <a:pt x="69856" y="70356"/>
                        </a:cubicBezTo>
                        <a:cubicBezTo>
                          <a:pt x="68170" y="67563"/>
                          <a:pt x="67328" y="64097"/>
                          <a:pt x="67328" y="59959"/>
                        </a:cubicBezTo>
                        <a:cubicBezTo>
                          <a:pt x="67328" y="55888"/>
                          <a:pt x="68129" y="52454"/>
                          <a:pt x="69730" y="49653"/>
                        </a:cubicBezTo>
                        <a:cubicBezTo>
                          <a:pt x="71332" y="46854"/>
                          <a:pt x="73598" y="45454"/>
                          <a:pt x="76527" y="45454"/>
                        </a:cubicBezTo>
                        <a:close/>
                        <a:moveTo>
                          <a:pt x="43616" y="45454"/>
                        </a:moveTo>
                        <a:lnTo>
                          <a:pt x="45803" y="45454"/>
                        </a:lnTo>
                        <a:lnTo>
                          <a:pt x="45803" y="71390"/>
                        </a:lnTo>
                        <a:lnTo>
                          <a:pt x="52671" y="71390"/>
                        </a:lnTo>
                        <a:lnTo>
                          <a:pt x="52671" y="73992"/>
                        </a:lnTo>
                        <a:lnTo>
                          <a:pt x="35529" y="73992"/>
                        </a:lnTo>
                        <a:lnTo>
                          <a:pt x="35529" y="71390"/>
                        </a:lnTo>
                        <a:lnTo>
                          <a:pt x="42881" y="71390"/>
                        </a:lnTo>
                        <a:lnTo>
                          <a:pt x="42881" y="49797"/>
                        </a:lnTo>
                        <a:cubicBezTo>
                          <a:pt x="40717" y="52378"/>
                          <a:pt x="38469" y="54393"/>
                          <a:pt x="36138" y="55841"/>
                        </a:cubicBezTo>
                        <a:lnTo>
                          <a:pt x="36138" y="52317"/>
                        </a:lnTo>
                        <a:cubicBezTo>
                          <a:pt x="39354" y="50391"/>
                          <a:pt x="41847" y="48103"/>
                          <a:pt x="43616" y="45454"/>
                        </a:cubicBezTo>
                        <a:close/>
                        <a:moveTo>
                          <a:pt x="9199" y="45454"/>
                        </a:moveTo>
                        <a:cubicBezTo>
                          <a:pt x="12259" y="45454"/>
                          <a:pt x="14581" y="46915"/>
                          <a:pt x="16165" y="49838"/>
                        </a:cubicBezTo>
                        <a:cubicBezTo>
                          <a:pt x="17749" y="52761"/>
                          <a:pt x="18541" y="56189"/>
                          <a:pt x="18541" y="60122"/>
                        </a:cubicBezTo>
                        <a:cubicBezTo>
                          <a:pt x="18541" y="63974"/>
                          <a:pt x="17728" y="67341"/>
                          <a:pt x="16102" y="70223"/>
                        </a:cubicBezTo>
                        <a:cubicBezTo>
                          <a:pt x="14477" y="73105"/>
                          <a:pt x="12205" y="74545"/>
                          <a:pt x="9288" y="74545"/>
                        </a:cubicBezTo>
                        <a:cubicBezTo>
                          <a:pt x="6467" y="74545"/>
                          <a:pt x="4214" y="73149"/>
                          <a:pt x="2528" y="70356"/>
                        </a:cubicBezTo>
                        <a:cubicBezTo>
                          <a:pt x="842" y="67563"/>
                          <a:pt x="0" y="64097"/>
                          <a:pt x="0" y="59959"/>
                        </a:cubicBezTo>
                        <a:cubicBezTo>
                          <a:pt x="0" y="55888"/>
                          <a:pt x="800" y="52454"/>
                          <a:pt x="2402" y="49653"/>
                        </a:cubicBezTo>
                        <a:cubicBezTo>
                          <a:pt x="4004" y="46854"/>
                          <a:pt x="6270" y="45454"/>
                          <a:pt x="9199" y="45454"/>
                        </a:cubicBezTo>
                        <a:close/>
                        <a:moveTo>
                          <a:pt x="42827" y="2724"/>
                        </a:moveTo>
                        <a:cubicBezTo>
                          <a:pt x="40783" y="2724"/>
                          <a:pt x="39261" y="3797"/>
                          <a:pt x="38263" y="5941"/>
                        </a:cubicBezTo>
                        <a:cubicBezTo>
                          <a:pt x="37265" y="8085"/>
                          <a:pt x="36766" y="10906"/>
                          <a:pt x="36766" y="14402"/>
                        </a:cubicBezTo>
                        <a:cubicBezTo>
                          <a:pt x="36766" y="18035"/>
                          <a:pt x="37292" y="20934"/>
                          <a:pt x="38344" y="23099"/>
                        </a:cubicBezTo>
                        <a:cubicBezTo>
                          <a:pt x="39396" y="25264"/>
                          <a:pt x="40938" y="26346"/>
                          <a:pt x="42970" y="26346"/>
                        </a:cubicBezTo>
                        <a:cubicBezTo>
                          <a:pt x="45038" y="26346"/>
                          <a:pt x="46568" y="25277"/>
                          <a:pt x="47561" y="23140"/>
                        </a:cubicBezTo>
                        <a:cubicBezTo>
                          <a:pt x="48553" y="21002"/>
                          <a:pt x="49049" y="18315"/>
                          <a:pt x="49049" y="15078"/>
                        </a:cubicBezTo>
                        <a:cubicBezTo>
                          <a:pt x="49049" y="11541"/>
                          <a:pt x="48541" y="8597"/>
                          <a:pt x="47525" y="6248"/>
                        </a:cubicBezTo>
                        <a:cubicBezTo>
                          <a:pt x="46509" y="3899"/>
                          <a:pt x="44943" y="2724"/>
                          <a:pt x="42827" y="2724"/>
                        </a:cubicBezTo>
                        <a:close/>
                        <a:moveTo>
                          <a:pt x="110944" y="0"/>
                        </a:moveTo>
                        <a:lnTo>
                          <a:pt x="113131" y="0"/>
                        </a:lnTo>
                        <a:lnTo>
                          <a:pt x="113131" y="25936"/>
                        </a:lnTo>
                        <a:lnTo>
                          <a:pt x="120000" y="25936"/>
                        </a:lnTo>
                        <a:lnTo>
                          <a:pt x="120000" y="28538"/>
                        </a:lnTo>
                        <a:lnTo>
                          <a:pt x="102857" y="28538"/>
                        </a:lnTo>
                        <a:lnTo>
                          <a:pt x="102857" y="25936"/>
                        </a:lnTo>
                        <a:lnTo>
                          <a:pt x="110209" y="25936"/>
                        </a:lnTo>
                        <a:lnTo>
                          <a:pt x="110209" y="4343"/>
                        </a:lnTo>
                        <a:cubicBezTo>
                          <a:pt x="108045" y="6924"/>
                          <a:pt x="105797" y="8939"/>
                          <a:pt x="103466" y="10386"/>
                        </a:cubicBezTo>
                        <a:lnTo>
                          <a:pt x="103466" y="6863"/>
                        </a:lnTo>
                        <a:cubicBezTo>
                          <a:pt x="106682" y="4937"/>
                          <a:pt x="109175" y="2649"/>
                          <a:pt x="110944" y="0"/>
                        </a:cubicBezTo>
                        <a:close/>
                        <a:moveTo>
                          <a:pt x="77280" y="0"/>
                        </a:moveTo>
                        <a:lnTo>
                          <a:pt x="79467" y="0"/>
                        </a:lnTo>
                        <a:lnTo>
                          <a:pt x="79467" y="25936"/>
                        </a:lnTo>
                        <a:lnTo>
                          <a:pt x="86335" y="25936"/>
                        </a:lnTo>
                        <a:lnTo>
                          <a:pt x="86335" y="28538"/>
                        </a:lnTo>
                        <a:lnTo>
                          <a:pt x="69193" y="28538"/>
                        </a:lnTo>
                        <a:lnTo>
                          <a:pt x="69193" y="25936"/>
                        </a:lnTo>
                        <a:lnTo>
                          <a:pt x="76545" y="25936"/>
                        </a:lnTo>
                        <a:lnTo>
                          <a:pt x="76545" y="4343"/>
                        </a:lnTo>
                        <a:cubicBezTo>
                          <a:pt x="74381" y="6924"/>
                          <a:pt x="72133" y="8939"/>
                          <a:pt x="69802" y="10386"/>
                        </a:cubicBezTo>
                        <a:lnTo>
                          <a:pt x="69802" y="6863"/>
                        </a:lnTo>
                        <a:cubicBezTo>
                          <a:pt x="73018" y="4937"/>
                          <a:pt x="75511" y="2649"/>
                          <a:pt x="77280" y="0"/>
                        </a:cubicBezTo>
                        <a:close/>
                        <a:moveTo>
                          <a:pt x="42863" y="0"/>
                        </a:moveTo>
                        <a:cubicBezTo>
                          <a:pt x="45923" y="0"/>
                          <a:pt x="48245" y="1461"/>
                          <a:pt x="49829" y="4384"/>
                        </a:cubicBezTo>
                        <a:cubicBezTo>
                          <a:pt x="51413" y="7307"/>
                          <a:pt x="52205" y="10735"/>
                          <a:pt x="52205" y="14668"/>
                        </a:cubicBezTo>
                        <a:cubicBezTo>
                          <a:pt x="52205" y="18520"/>
                          <a:pt x="51392" y="21886"/>
                          <a:pt x="49766" y="24768"/>
                        </a:cubicBezTo>
                        <a:cubicBezTo>
                          <a:pt x="48141" y="27650"/>
                          <a:pt x="45869" y="29091"/>
                          <a:pt x="42952" y="29091"/>
                        </a:cubicBezTo>
                        <a:cubicBezTo>
                          <a:pt x="40131" y="29091"/>
                          <a:pt x="37878" y="27695"/>
                          <a:pt x="36192" y="24902"/>
                        </a:cubicBezTo>
                        <a:cubicBezTo>
                          <a:pt x="34506" y="22109"/>
                          <a:pt x="33664" y="18643"/>
                          <a:pt x="33664" y="14504"/>
                        </a:cubicBezTo>
                        <a:cubicBezTo>
                          <a:pt x="33664" y="10434"/>
                          <a:pt x="34464" y="6999"/>
                          <a:pt x="36066" y="4199"/>
                        </a:cubicBezTo>
                        <a:cubicBezTo>
                          <a:pt x="37668" y="1400"/>
                          <a:pt x="39934" y="0"/>
                          <a:pt x="42863" y="0"/>
                        </a:cubicBezTo>
                        <a:close/>
                        <a:moveTo>
                          <a:pt x="9952" y="0"/>
                        </a:moveTo>
                        <a:lnTo>
                          <a:pt x="12139" y="0"/>
                        </a:lnTo>
                        <a:lnTo>
                          <a:pt x="12139" y="25936"/>
                        </a:lnTo>
                        <a:lnTo>
                          <a:pt x="19007" y="25936"/>
                        </a:lnTo>
                        <a:lnTo>
                          <a:pt x="19007" y="28538"/>
                        </a:lnTo>
                        <a:lnTo>
                          <a:pt x="1865" y="28538"/>
                        </a:lnTo>
                        <a:lnTo>
                          <a:pt x="1865" y="25936"/>
                        </a:lnTo>
                        <a:lnTo>
                          <a:pt x="9217" y="25936"/>
                        </a:lnTo>
                        <a:lnTo>
                          <a:pt x="9217" y="4343"/>
                        </a:lnTo>
                        <a:cubicBezTo>
                          <a:pt x="7053" y="6924"/>
                          <a:pt x="4805" y="8939"/>
                          <a:pt x="2474" y="10386"/>
                        </a:cubicBezTo>
                        <a:lnTo>
                          <a:pt x="2474" y="6863"/>
                        </a:lnTo>
                        <a:cubicBezTo>
                          <a:pt x="5690" y="4937"/>
                          <a:pt x="8183" y="2649"/>
                          <a:pt x="9952" y="0"/>
                        </a:cubicBezTo>
                        <a:close/>
                      </a:path>
                    </a:pathLst>
                  </a:custGeom>
                  <a:solidFill>
                    <a:schemeClr val="accent1"/>
                  </a:solidFill>
                  <a:ln w="6350">
                    <a:solidFill>
                      <a:schemeClr val="accent1"/>
                    </a:solid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1800" i="0" u="none" strike="noStrike" cap="none">
                      <a:solidFill>
                        <a:schemeClr val="bg1">
                          <a:lumMod val="75000"/>
                        </a:schemeClr>
                      </a:solidFill>
                      <a:latin typeface="ＭＳ Ｐゴシック"/>
                      <a:ea typeface="ＭＳ Ｐゴシック"/>
                      <a:cs typeface="Arial"/>
                      <a:sym typeface="Arial"/>
                    </a:endParaRPr>
                  </a:p>
                </p:txBody>
              </p:sp>
              <p:sp>
                <p:nvSpPr>
                  <p:cNvPr id="90" name="Shape 1568"/>
                  <p:cNvSpPr/>
                  <p:nvPr/>
                </p:nvSpPr>
                <p:spPr>
                  <a:xfrm flipV="1">
                    <a:off x="8330750" y="2012048"/>
                    <a:ext cx="183060" cy="181490"/>
                  </a:xfrm>
                  <a:custGeom>
                    <a:avLst/>
                    <a:gdLst/>
                    <a:ahLst/>
                    <a:cxnLst/>
                    <a:rect l="0" t="0" r="0" b="0"/>
                    <a:pathLst>
                      <a:path w="120000" h="120000" extrusionOk="0">
                        <a:moveTo>
                          <a:pt x="67010" y="71136"/>
                        </a:moveTo>
                        <a:lnTo>
                          <a:pt x="99314" y="71136"/>
                        </a:lnTo>
                        <a:cubicBezTo>
                          <a:pt x="103775" y="71136"/>
                          <a:pt x="107390" y="74782"/>
                          <a:pt x="107390" y="79280"/>
                        </a:cubicBezTo>
                        <a:lnTo>
                          <a:pt x="107390" y="111855"/>
                        </a:lnTo>
                        <a:cubicBezTo>
                          <a:pt x="107390" y="116353"/>
                          <a:pt x="103775" y="120000"/>
                          <a:pt x="99314" y="120000"/>
                        </a:cubicBezTo>
                        <a:lnTo>
                          <a:pt x="67010" y="120000"/>
                        </a:lnTo>
                        <a:cubicBezTo>
                          <a:pt x="62550" y="120000"/>
                          <a:pt x="58934" y="116353"/>
                          <a:pt x="58934" y="111855"/>
                        </a:cubicBezTo>
                        <a:lnTo>
                          <a:pt x="58934" y="79280"/>
                        </a:lnTo>
                        <a:cubicBezTo>
                          <a:pt x="58934" y="74782"/>
                          <a:pt x="62550" y="71136"/>
                          <a:pt x="67010" y="71136"/>
                        </a:cubicBezTo>
                        <a:close/>
                        <a:moveTo>
                          <a:pt x="8076" y="71136"/>
                        </a:moveTo>
                        <a:lnTo>
                          <a:pt x="40380" y="71136"/>
                        </a:lnTo>
                        <a:cubicBezTo>
                          <a:pt x="44841" y="71136"/>
                          <a:pt x="48456" y="74782"/>
                          <a:pt x="48456" y="79280"/>
                        </a:cubicBezTo>
                        <a:lnTo>
                          <a:pt x="48456" y="111855"/>
                        </a:lnTo>
                        <a:cubicBezTo>
                          <a:pt x="48456" y="116353"/>
                          <a:pt x="44841" y="120000"/>
                          <a:pt x="40380" y="120000"/>
                        </a:cubicBezTo>
                        <a:lnTo>
                          <a:pt x="8076" y="120000"/>
                        </a:lnTo>
                        <a:cubicBezTo>
                          <a:pt x="3615" y="120000"/>
                          <a:pt x="0" y="116353"/>
                          <a:pt x="0" y="111855"/>
                        </a:cubicBezTo>
                        <a:lnTo>
                          <a:pt x="0" y="79280"/>
                        </a:lnTo>
                        <a:cubicBezTo>
                          <a:pt x="0" y="74782"/>
                          <a:pt x="3615" y="71136"/>
                          <a:pt x="8076" y="71136"/>
                        </a:cubicBezTo>
                        <a:close/>
                        <a:moveTo>
                          <a:pt x="68214" y="17227"/>
                        </a:moveTo>
                        <a:cubicBezTo>
                          <a:pt x="65517" y="17227"/>
                          <a:pt x="63330" y="19432"/>
                          <a:pt x="63330" y="22152"/>
                        </a:cubicBezTo>
                        <a:lnTo>
                          <a:pt x="63330" y="52547"/>
                        </a:lnTo>
                        <a:cubicBezTo>
                          <a:pt x="63330" y="55267"/>
                          <a:pt x="65517" y="57472"/>
                          <a:pt x="68214" y="57472"/>
                        </a:cubicBezTo>
                        <a:lnTo>
                          <a:pt x="98356" y="57472"/>
                        </a:lnTo>
                        <a:cubicBezTo>
                          <a:pt x="101053" y="57472"/>
                          <a:pt x="103240" y="55267"/>
                          <a:pt x="103240" y="52547"/>
                        </a:cubicBezTo>
                        <a:lnTo>
                          <a:pt x="103240" y="48863"/>
                        </a:lnTo>
                        <a:lnTo>
                          <a:pt x="79619" y="48863"/>
                        </a:lnTo>
                        <a:cubicBezTo>
                          <a:pt x="75159" y="48863"/>
                          <a:pt x="71543" y="45217"/>
                          <a:pt x="71543" y="40719"/>
                        </a:cubicBezTo>
                        <a:lnTo>
                          <a:pt x="71543" y="17227"/>
                        </a:lnTo>
                        <a:close/>
                        <a:moveTo>
                          <a:pt x="8076" y="12794"/>
                        </a:moveTo>
                        <a:lnTo>
                          <a:pt x="40380" y="12794"/>
                        </a:lnTo>
                        <a:cubicBezTo>
                          <a:pt x="44841" y="12794"/>
                          <a:pt x="48456" y="16440"/>
                          <a:pt x="48456" y="20938"/>
                        </a:cubicBezTo>
                        <a:lnTo>
                          <a:pt x="48456" y="53514"/>
                        </a:lnTo>
                        <a:cubicBezTo>
                          <a:pt x="48456" y="58011"/>
                          <a:pt x="44841" y="61658"/>
                          <a:pt x="40380" y="61658"/>
                        </a:cubicBezTo>
                        <a:lnTo>
                          <a:pt x="8076" y="61658"/>
                        </a:lnTo>
                        <a:cubicBezTo>
                          <a:pt x="3615" y="61658"/>
                          <a:pt x="0" y="58011"/>
                          <a:pt x="0" y="53514"/>
                        </a:cubicBezTo>
                        <a:lnTo>
                          <a:pt x="0" y="20938"/>
                        </a:lnTo>
                        <a:cubicBezTo>
                          <a:pt x="0" y="16440"/>
                          <a:pt x="3615" y="12794"/>
                          <a:pt x="8076" y="12794"/>
                        </a:cubicBezTo>
                        <a:close/>
                        <a:moveTo>
                          <a:pt x="79619" y="0"/>
                        </a:moveTo>
                        <a:lnTo>
                          <a:pt x="111923" y="0"/>
                        </a:lnTo>
                        <a:cubicBezTo>
                          <a:pt x="116384" y="0"/>
                          <a:pt x="120000" y="3646"/>
                          <a:pt x="120000" y="8144"/>
                        </a:cubicBezTo>
                        <a:lnTo>
                          <a:pt x="120000" y="40719"/>
                        </a:lnTo>
                        <a:cubicBezTo>
                          <a:pt x="120000" y="45217"/>
                          <a:pt x="116384" y="48863"/>
                          <a:pt x="111923" y="48863"/>
                        </a:cubicBezTo>
                        <a:lnTo>
                          <a:pt x="107513" y="48863"/>
                        </a:lnTo>
                        <a:lnTo>
                          <a:pt x="107513" y="53637"/>
                        </a:lnTo>
                        <a:cubicBezTo>
                          <a:pt x="107513" y="58135"/>
                          <a:pt x="103897" y="61781"/>
                          <a:pt x="99437" y="61781"/>
                        </a:cubicBezTo>
                        <a:lnTo>
                          <a:pt x="67133" y="61781"/>
                        </a:lnTo>
                        <a:cubicBezTo>
                          <a:pt x="62672" y="61781"/>
                          <a:pt x="59056" y="58135"/>
                          <a:pt x="59056" y="53637"/>
                        </a:cubicBezTo>
                        <a:lnTo>
                          <a:pt x="59056" y="21062"/>
                        </a:lnTo>
                        <a:cubicBezTo>
                          <a:pt x="59056" y="16564"/>
                          <a:pt x="62672" y="12918"/>
                          <a:pt x="67133" y="12918"/>
                        </a:cubicBezTo>
                        <a:lnTo>
                          <a:pt x="71543" y="12918"/>
                        </a:lnTo>
                        <a:lnTo>
                          <a:pt x="71543" y="8144"/>
                        </a:lnTo>
                        <a:cubicBezTo>
                          <a:pt x="71543" y="3646"/>
                          <a:pt x="75159" y="0"/>
                          <a:pt x="79619" y="0"/>
                        </a:cubicBezTo>
                        <a:close/>
                      </a:path>
                    </a:pathLst>
                  </a:custGeom>
                  <a:solidFill>
                    <a:schemeClr val="accent1"/>
                  </a:solidFill>
                  <a:ln>
                    <a:noFill/>
                  </a:ln>
                </p:spPr>
                <p:txBody>
                  <a:bodyPr lIns="68575" tIns="34275" rIns="68575" bIns="34275" anchor="t" anchorCtr="0">
                    <a:noAutofit/>
                  </a:bodyPr>
                  <a:lstStyle/>
                  <a:p>
                    <a:pPr marL="0" marR="0" lvl="0" indent="0" algn="l" rtl="0">
                      <a:spcBef>
                        <a:spcPts val="0"/>
                      </a:spcBef>
                      <a:spcAft>
                        <a:spcPts val="0"/>
                      </a:spcAft>
                      <a:buNone/>
                    </a:pPr>
                    <a:endParaRPr sz="1350">
                      <a:solidFill>
                        <a:schemeClr val="dk1"/>
                      </a:solidFill>
                      <a:latin typeface="ＭＳ Ｐゴシック"/>
                      <a:ea typeface="ＭＳ Ｐゴシック"/>
                      <a:cs typeface="Arial"/>
                      <a:sym typeface="Arial"/>
                    </a:endParaRPr>
                  </a:p>
                </p:txBody>
              </p:sp>
              <p:sp>
                <p:nvSpPr>
                  <p:cNvPr id="91" name="TextBox 90"/>
                  <p:cNvSpPr txBox="1"/>
                  <p:nvPr/>
                </p:nvSpPr>
                <p:spPr>
                  <a:xfrm>
                    <a:off x="8211575" y="2199184"/>
                    <a:ext cx="438088" cy="92333"/>
                  </a:xfrm>
                  <a:prstGeom prst="rect">
                    <a:avLst/>
                  </a:prstGeom>
                  <a:noFill/>
                </p:spPr>
                <p:txBody>
                  <a:bodyPr wrap="square" lIns="0" tIns="0" rIns="0" bIns="0" rtlCol="0">
                    <a:spAutoFit/>
                  </a:bodyPr>
                  <a:lstStyle/>
                  <a:p>
                    <a:pPr algn="ctr"/>
                    <a:r>
                      <a:rPr lang="ja-JP" altLang="en-US" sz="600" dirty="0" smtClean="0">
                        <a:latin typeface="Arial"/>
                        <a:ea typeface="ＭＳ Ｐゴシック"/>
                      </a:rPr>
                      <a:t>アプリケーション</a:t>
                    </a:r>
                    <a:endParaRPr lang="ja-JP" altLang="en-US" sz="600" dirty="0">
                      <a:latin typeface="Arial"/>
                      <a:ea typeface="ＭＳ Ｐゴシック"/>
                    </a:endParaRPr>
                  </a:p>
                </p:txBody>
              </p:sp>
            </p:grpSp>
            <p:sp>
              <p:nvSpPr>
                <p:cNvPr id="92" name="TextBox 91"/>
                <p:cNvSpPr txBox="1"/>
                <p:nvPr/>
              </p:nvSpPr>
              <p:spPr>
                <a:xfrm>
                  <a:off x="7464513" y="1836026"/>
                  <a:ext cx="1055022" cy="123111"/>
                </a:xfrm>
                <a:prstGeom prst="rect">
                  <a:avLst/>
                </a:prstGeom>
                <a:solidFill>
                  <a:schemeClr val="bg1"/>
                </a:solidFill>
              </p:spPr>
              <p:txBody>
                <a:bodyPr wrap="square" lIns="0" tIns="0" rIns="0" bIns="0" rtlCol="0">
                  <a:spAutoFit/>
                </a:bodyPr>
                <a:lstStyle/>
                <a:p>
                  <a:pPr algn="ctr"/>
                  <a:r>
                    <a:rPr lang="en-US" altLang="ja-JP" sz="800" b="1" dirty="0" smtClean="0">
                      <a:latin typeface="Arial"/>
                      <a:ea typeface="ＭＳ Ｐゴシック"/>
                    </a:rPr>
                    <a:t>SAAS / PAAS / IAAS</a:t>
                  </a:r>
                  <a:endParaRPr lang="ja-JP" altLang="en-US" sz="800" b="1" dirty="0">
                    <a:latin typeface="Arial"/>
                    <a:ea typeface="ＭＳ Ｐゴシック"/>
                  </a:endParaRPr>
                </a:p>
              </p:txBody>
            </p:sp>
            <p:grpSp>
              <p:nvGrpSpPr>
                <p:cNvPr id="96" name="Group 95"/>
                <p:cNvGrpSpPr/>
                <p:nvPr/>
              </p:nvGrpSpPr>
              <p:grpSpPr>
                <a:xfrm>
                  <a:off x="7060415" y="2119178"/>
                  <a:ext cx="319168" cy="405378"/>
                  <a:chOff x="1755735" y="1691466"/>
                  <a:chExt cx="405342" cy="514828"/>
                </a:xfrm>
              </p:grpSpPr>
              <p:sp>
                <p:nvSpPr>
                  <p:cNvPr id="97" name="Freeform 96"/>
                  <p:cNvSpPr>
                    <a:spLocks noChangeArrowheads="1"/>
                  </p:cNvSpPr>
                  <p:nvPr/>
                </p:nvSpPr>
                <p:spPr bwMode="auto">
                  <a:xfrm>
                    <a:off x="1755735" y="1691466"/>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rgbClr val="FFFFFF"/>
                  </a:solidFill>
                  <a:ln w="25400" cap="rnd">
                    <a:solidFill>
                      <a:srgbClr val="049FD9"/>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33333"/>
                      </a:solidFill>
                      <a:effectLst/>
                      <a:uLnTx/>
                      <a:uFillTx/>
                      <a:latin typeface="Arial"/>
                      <a:ea typeface="ＭＳ Ｐゴシック"/>
                    </a:endParaRPr>
                  </a:p>
                </p:txBody>
              </p:sp>
              <p:sp>
                <p:nvSpPr>
                  <p:cNvPr id="98" name="Freeform 97"/>
                  <p:cNvSpPr>
                    <a:spLocks noChangeArrowheads="1"/>
                  </p:cNvSpPr>
                  <p:nvPr/>
                </p:nvSpPr>
                <p:spPr bwMode="auto">
                  <a:xfrm>
                    <a:off x="1832416" y="1800451"/>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33333"/>
                      </a:solidFill>
                      <a:effectLst/>
                      <a:uLnTx/>
                      <a:uFillTx/>
                      <a:latin typeface="Arial"/>
                      <a:ea typeface="ＭＳ Ｐゴシック"/>
                    </a:endParaRPr>
                  </a:p>
                </p:txBody>
              </p:sp>
            </p:grpSp>
          </p:grpSp>
        </p:grpSp>
        <p:grpSp>
          <p:nvGrpSpPr>
            <p:cNvPr id="24" name="Group 23"/>
            <p:cNvGrpSpPr/>
            <p:nvPr/>
          </p:nvGrpSpPr>
          <p:grpSpPr>
            <a:xfrm>
              <a:off x="3209059" y="1581150"/>
              <a:ext cx="2753126" cy="2414886"/>
              <a:chOff x="3209059" y="1581150"/>
              <a:chExt cx="2753126" cy="2414886"/>
            </a:xfrm>
          </p:grpSpPr>
          <p:sp>
            <p:nvSpPr>
              <p:cNvPr id="282" name="Text Placeholder 5"/>
              <p:cNvSpPr txBox="1">
                <a:spLocks/>
              </p:cNvSpPr>
              <p:nvPr/>
            </p:nvSpPr>
            <p:spPr>
              <a:xfrm>
                <a:off x="3227315" y="2952274"/>
                <a:ext cx="2689370" cy="702288"/>
              </a:xfrm>
              <a:prstGeom prst="rect">
                <a:avLst/>
              </a:prstGeom>
            </p:spPr>
            <p:txBody>
              <a:bodyPr lIns="91420" tIns="45710" rIns="91420" bIns="45710" anchor="t">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spcBef>
                    <a:spcPts val="0"/>
                  </a:spcBef>
                </a:pPr>
                <a:r>
                  <a:rPr lang="en-US" altLang="ja-JP" dirty="0" smtClean="0">
                    <a:solidFill>
                      <a:schemeClr val="accent1"/>
                    </a:solidFill>
                    <a:latin typeface="Arial"/>
                    <a:ea typeface="ＭＳ Ｐゴシック"/>
                  </a:rPr>
                  <a:t>Umbrella Investigate</a:t>
                </a:r>
              </a:p>
              <a:p>
                <a:pPr marL="0" lvl="2" indent="0" algn="ctr">
                  <a:spcBef>
                    <a:spcPts val="0"/>
                  </a:spcBef>
                  <a:buNone/>
                </a:pPr>
                <a:r>
                  <a:rPr lang="ja-JP" altLang="en-US" dirty="0">
                    <a:solidFill>
                      <a:schemeClr val="bg2"/>
                    </a:solidFill>
                    <a:latin typeface="Arial"/>
                    <a:ea typeface="ＭＳ Ｐゴシック"/>
                  </a:rPr>
                  <a:t>脅威インテリジェンス</a:t>
                </a:r>
              </a:p>
            </p:txBody>
          </p:sp>
          <p:sp>
            <p:nvSpPr>
              <p:cNvPr id="293" name="Rectangle 292"/>
              <p:cNvSpPr/>
              <p:nvPr/>
            </p:nvSpPr>
            <p:spPr>
              <a:xfrm>
                <a:off x="3209059" y="3534371"/>
                <a:ext cx="2753126" cy="461665"/>
              </a:xfrm>
              <a:prstGeom prst="rect">
                <a:avLst/>
              </a:prstGeom>
            </p:spPr>
            <p:txBody>
              <a:bodyPr wrap="square">
                <a:spAutoFit/>
              </a:bodyPr>
              <a:lstStyle/>
              <a:p>
                <a:pPr algn="ctr">
                  <a:spcBef>
                    <a:spcPts val="700"/>
                  </a:spcBef>
                </a:pPr>
                <a:r>
                  <a:rPr lang="ja-JP" altLang="en-US" sz="1200" dirty="0">
                    <a:latin typeface="Arial"/>
                    <a:ea typeface="ＭＳ Ｐゴシック"/>
                  </a:rPr>
                  <a:t>インターネット上のマルウェア、ドメイン、</a:t>
                </a:r>
                <a:r>
                  <a:rPr lang="en-US" altLang="ja-JP" sz="1200" dirty="0">
                    <a:latin typeface="Arial"/>
                    <a:ea typeface="ＭＳ Ｐゴシック"/>
                  </a:rPr>
                  <a:t>IP </a:t>
                </a:r>
                <a:r>
                  <a:rPr lang="ja-JP" altLang="en-US" sz="1200" dirty="0">
                    <a:latin typeface="Arial"/>
                    <a:ea typeface="ＭＳ Ｐゴシック"/>
                  </a:rPr>
                  <a:t>間の関係を表示</a:t>
                </a:r>
              </a:p>
            </p:txBody>
          </p:sp>
          <p:grpSp>
            <p:nvGrpSpPr>
              <p:cNvPr id="21" name="Group 20"/>
              <p:cNvGrpSpPr/>
              <p:nvPr/>
            </p:nvGrpSpPr>
            <p:grpSpPr>
              <a:xfrm>
                <a:off x="3622405" y="1581150"/>
                <a:ext cx="1899190" cy="1055182"/>
                <a:chOff x="3622405" y="1581150"/>
                <a:chExt cx="1899190" cy="1055182"/>
              </a:xfrm>
            </p:grpSpPr>
            <p:grpSp>
              <p:nvGrpSpPr>
                <p:cNvPr id="364" name="Group 363"/>
                <p:cNvGrpSpPr/>
                <p:nvPr/>
              </p:nvGrpSpPr>
              <p:grpSpPr>
                <a:xfrm>
                  <a:off x="4204608" y="1874457"/>
                  <a:ext cx="653142" cy="607510"/>
                  <a:chOff x="4204608" y="1874457"/>
                  <a:chExt cx="653142" cy="607510"/>
                </a:xfrm>
              </p:grpSpPr>
              <p:grpSp>
                <p:nvGrpSpPr>
                  <p:cNvPr id="52" name="Group 51"/>
                  <p:cNvGrpSpPr/>
                  <p:nvPr/>
                </p:nvGrpSpPr>
                <p:grpSpPr>
                  <a:xfrm>
                    <a:off x="4662991" y="1874457"/>
                    <a:ext cx="90512" cy="222745"/>
                    <a:chOff x="2526612" y="1129513"/>
                    <a:chExt cx="166626" cy="410059"/>
                  </a:xfrm>
                </p:grpSpPr>
                <p:sp>
                  <p:nvSpPr>
                    <p:cNvPr id="77" name="Freeform 8"/>
                    <p:cNvSpPr>
                      <a:spLocks noChangeArrowheads="1"/>
                    </p:cNvSpPr>
                    <p:nvPr/>
                  </p:nvSpPr>
                  <p:spPr bwMode="auto">
                    <a:xfrm>
                      <a:off x="2582167" y="1129513"/>
                      <a:ext cx="111071" cy="111071"/>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solidFill>
                      <a:schemeClr val="bg1"/>
                    </a:solidFill>
                    <a:ln w="19050" cap="rnd">
                      <a:solidFill>
                        <a:schemeClr val="bg1">
                          <a:lumMod val="75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78" name="Line 14"/>
                    <p:cNvSpPr>
                      <a:spLocks noChangeShapeType="1"/>
                    </p:cNvSpPr>
                    <p:nvPr/>
                  </p:nvSpPr>
                  <p:spPr bwMode="auto">
                    <a:xfrm flipV="1">
                      <a:off x="2526612" y="1249163"/>
                      <a:ext cx="88640" cy="290409"/>
                    </a:xfrm>
                    <a:prstGeom prst="line">
                      <a:avLst/>
                    </a:prstGeom>
                    <a:solidFill>
                      <a:schemeClr val="bg1"/>
                    </a:solidFill>
                    <a:ln w="19050" cap="rnd">
                      <a:solidFill>
                        <a:schemeClr val="bg1">
                          <a:lumMod val="75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rgbClr val="333333"/>
                        </a:solidFill>
                        <a:latin typeface="Arial"/>
                        <a:ea typeface="ＭＳ Ｐゴシック"/>
                      </a:endParaRPr>
                    </a:p>
                  </p:txBody>
                </p:sp>
              </p:grpSp>
              <p:grpSp>
                <p:nvGrpSpPr>
                  <p:cNvPr id="53" name="Group 52"/>
                  <p:cNvGrpSpPr/>
                  <p:nvPr/>
                </p:nvGrpSpPr>
                <p:grpSpPr>
                  <a:xfrm>
                    <a:off x="4204608" y="2189093"/>
                    <a:ext cx="341121" cy="60334"/>
                    <a:chOff x="1682757" y="1708738"/>
                    <a:chExt cx="627982" cy="111071"/>
                  </a:xfrm>
                </p:grpSpPr>
                <p:sp>
                  <p:nvSpPr>
                    <p:cNvPr id="75" name="Freeform 6"/>
                    <p:cNvSpPr>
                      <a:spLocks noChangeArrowheads="1"/>
                    </p:cNvSpPr>
                    <p:nvPr/>
                  </p:nvSpPr>
                  <p:spPr bwMode="auto">
                    <a:xfrm>
                      <a:off x="1682757" y="1708738"/>
                      <a:ext cx="111071" cy="111071"/>
                    </a:xfrm>
                    <a:custGeom>
                      <a:avLst/>
                      <a:gdLst>
                        <a:gd name="T0" fmla="*/ 122 w 123"/>
                        <a:gd name="T1" fmla="*/ 61 h 123"/>
                        <a:gd name="T2" fmla="*/ 114 w 123"/>
                        <a:gd name="T3" fmla="*/ 92 h 123"/>
                        <a:gd name="T4" fmla="*/ 92 w 123"/>
                        <a:gd name="T5" fmla="*/ 114 h 123"/>
                        <a:gd name="T6" fmla="*/ 61 w 123"/>
                        <a:gd name="T7" fmla="*/ 122 h 123"/>
                        <a:gd name="T8" fmla="*/ 31 w 123"/>
                        <a:gd name="T9" fmla="*/ 114 h 123"/>
                        <a:gd name="T10" fmla="*/ 8 w 123"/>
                        <a:gd name="T11" fmla="*/ 92 h 123"/>
                        <a:gd name="T12" fmla="*/ 0 w 123"/>
                        <a:gd name="T13" fmla="*/ 61 h 123"/>
                        <a:gd name="T14" fmla="*/ 8 w 123"/>
                        <a:gd name="T15" fmla="*/ 31 h 123"/>
                        <a:gd name="T16" fmla="*/ 31 w 123"/>
                        <a:gd name="T17" fmla="*/ 8 h 123"/>
                        <a:gd name="T18" fmla="*/ 61 w 123"/>
                        <a:gd name="T19" fmla="*/ 0 h 123"/>
                        <a:gd name="T20" fmla="*/ 92 w 123"/>
                        <a:gd name="T21" fmla="*/ 8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2"/>
                            <a:pt x="120" y="82"/>
                            <a:pt x="114" y="92"/>
                          </a:cubicBezTo>
                          <a:cubicBezTo>
                            <a:pt x="108" y="101"/>
                            <a:pt x="101" y="108"/>
                            <a:pt x="92" y="114"/>
                          </a:cubicBezTo>
                          <a:cubicBezTo>
                            <a:pt x="82" y="120"/>
                            <a:pt x="72" y="122"/>
                            <a:pt x="61" y="122"/>
                          </a:cubicBezTo>
                          <a:cubicBezTo>
                            <a:pt x="50" y="122"/>
                            <a:pt x="41" y="120"/>
                            <a:pt x="31" y="114"/>
                          </a:cubicBezTo>
                          <a:cubicBezTo>
                            <a:pt x="21" y="108"/>
                            <a:pt x="14" y="102"/>
                            <a:pt x="8" y="92"/>
                          </a:cubicBezTo>
                          <a:cubicBezTo>
                            <a:pt x="2" y="82"/>
                            <a:pt x="0" y="72"/>
                            <a:pt x="0" y="61"/>
                          </a:cubicBezTo>
                          <a:cubicBezTo>
                            <a:pt x="0" y="50"/>
                            <a:pt x="2" y="40"/>
                            <a:pt x="8" y="31"/>
                          </a:cubicBezTo>
                          <a:cubicBezTo>
                            <a:pt x="13" y="21"/>
                            <a:pt x="21" y="14"/>
                            <a:pt x="31" y="8"/>
                          </a:cubicBezTo>
                          <a:cubicBezTo>
                            <a:pt x="40" y="2"/>
                            <a:pt x="50" y="0"/>
                            <a:pt x="61" y="0"/>
                          </a:cubicBezTo>
                          <a:cubicBezTo>
                            <a:pt x="72" y="0"/>
                            <a:pt x="82" y="2"/>
                            <a:pt x="92" y="8"/>
                          </a:cubicBezTo>
                          <a:cubicBezTo>
                            <a:pt x="102" y="14"/>
                            <a:pt x="108" y="21"/>
                            <a:pt x="114" y="31"/>
                          </a:cubicBezTo>
                          <a:cubicBezTo>
                            <a:pt x="120" y="41"/>
                            <a:pt x="122" y="50"/>
                            <a:pt x="122" y="61"/>
                          </a:cubicBezTo>
                        </a:path>
                      </a:pathLst>
                    </a:custGeom>
                    <a:solidFill>
                      <a:schemeClr val="bg1"/>
                    </a:solidFill>
                    <a:ln w="19050" cap="rnd">
                      <a:solidFill>
                        <a:schemeClr val="bg1">
                          <a:lumMod val="75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76" name="Line 15"/>
                    <p:cNvSpPr>
                      <a:spLocks noChangeShapeType="1"/>
                    </p:cNvSpPr>
                    <p:nvPr/>
                  </p:nvSpPr>
                  <p:spPr bwMode="auto">
                    <a:xfrm flipV="1">
                      <a:off x="1805733" y="1728782"/>
                      <a:ext cx="505006" cy="32566"/>
                    </a:xfrm>
                    <a:prstGeom prst="line">
                      <a:avLst/>
                    </a:prstGeom>
                    <a:solidFill>
                      <a:schemeClr val="bg1"/>
                    </a:solidFill>
                    <a:ln w="19050" cap="rnd">
                      <a:solidFill>
                        <a:schemeClr val="bg1">
                          <a:lumMod val="75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rgbClr val="333333"/>
                        </a:solidFill>
                        <a:latin typeface="Arial"/>
                        <a:ea typeface="ＭＳ Ｐゴシック"/>
                      </a:endParaRPr>
                    </a:p>
                  </p:txBody>
                </p:sp>
              </p:grpSp>
              <p:grpSp>
                <p:nvGrpSpPr>
                  <p:cNvPr id="54" name="Group 53"/>
                  <p:cNvGrpSpPr/>
                  <p:nvPr/>
                </p:nvGrpSpPr>
                <p:grpSpPr>
                  <a:xfrm>
                    <a:off x="4682950" y="2262318"/>
                    <a:ext cx="174800" cy="219649"/>
                    <a:chOff x="2563355" y="1843541"/>
                    <a:chExt cx="321796" cy="404361"/>
                  </a:xfrm>
                </p:grpSpPr>
                <p:sp>
                  <p:nvSpPr>
                    <p:cNvPr id="73" name="Line 16"/>
                    <p:cNvSpPr>
                      <a:spLocks noChangeShapeType="1"/>
                    </p:cNvSpPr>
                    <p:nvPr/>
                  </p:nvSpPr>
                  <p:spPr bwMode="auto">
                    <a:xfrm flipH="1" flipV="1">
                      <a:off x="2563355" y="1843541"/>
                      <a:ext cx="225645" cy="293290"/>
                    </a:xfrm>
                    <a:prstGeom prst="line">
                      <a:avLst/>
                    </a:prstGeom>
                    <a:solidFill>
                      <a:schemeClr val="bg1"/>
                    </a:solidFill>
                    <a:ln w="19050" cap="rnd">
                      <a:solidFill>
                        <a:schemeClr val="bg1">
                          <a:lumMod val="75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rgbClr val="333333"/>
                        </a:solidFill>
                        <a:latin typeface="Arial"/>
                        <a:ea typeface="ＭＳ Ｐゴシック"/>
                      </a:endParaRPr>
                    </a:p>
                  </p:txBody>
                </p:sp>
                <p:sp>
                  <p:nvSpPr>
                    <p:cNvPr id="74" name="Freeform 19"/>
                    <p:cNvSpPr>
                      <a:spLocks noChangeArrowheads="1"/>
                    </p:cNvSpPr>
                    <p:nvPr/>
                  </p:nvSpPr>
                  <p:spPr bwMode="auto">
                    <a:xfrm>
                      <a:off x="2774080" y="2136831"/>
                      <a:ext cx="111071" cy="111071"/>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solidFill>
                      <a:schemeClr val="bg1"/>
                    </a:solidFill>
                    <a:ln w="19050" cap="rnd">
                      <a:solidFill>
                        <a:schemeClr val="bg1">
                          <a:lumMod val="75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grpSp>
              <p:grpSp>
                <p:nvGrpSpPr>
                  <p:cNvPr id="55" name="Group 54"/>
                  <p:cNvGrpSpPr/>
                  <p:nvPr/>
                </p:nvGrpSpPr>
                <p:grpSpPr>
                  <a:xfrm>
                    <a:off x="4374135" y="1981618"/>
                    <a:ext cx="465434" cy="465432"/>
                    <a:chOff x="4505325" y="4060825"/>
                    <a:chExt cx="342900" cy="342900"/>
                  </a:xfrm>
                </p:grpSpPr>
                <p:sp>
                  <p:nvSpPr>
                    <p:cNvPr id="56" name="Freeform 3"/>
                    <p:cNvSpPr>
                      <a:spLocks noChangeArrowheads="1"/>
                    </p:cNvSpPr>
                    <p:nvPr/>
                  </p:nvSpPr>
                  <p:spPr bwMode="auto">
                    <a:xfrm>
                      <a:off x="4638675" y="4149725"/>
                      <a:ext cx="120650" cy="120650"/>
                    </a:xfrm>
                    <a:custGeom>
                      <a:avLst/>
                      <a:gdLst>
                        <a:gd name="T0" fmla="*/ 334 w 335"/>
                        <a:gd name="T1" fmla="*/ 167 h 335"/>
                        <a:gd name="T2" fmla="*/ 311 w 335"/>
                        <a:gd name="T3" fmla="*/ 250 h 335"/>
                        <a:gd name="T4" fmla="*/ 250 w 335"/>
                        <a:gd name="T5" fmla="*/ 311 h 335"/>
                        <a:gd name="T6" fmla="*/ 167 w 335"/>
                        <a:gd name="T7" fmla="*/ 334 h 335"/>
                        <a:gd name="T8" fmla="*/ 83 w 335"/>
                        <a:gd name="T9" fmla="*/ 311 h 335"/>
                        <a:gd name="T10" fmla="*/ 22 w 335"/>
                        <a:gd name="T11" fmla="*/ 250 h 335"/>
                        <a:gd name="T12" fmla="*/ 0 w 335"/>
                        <a:gd name="T13" fmla="*/ 167 h 335"/>
                        <a:gd name="T14" fmla="*/ 22 w 335"/>
                        <a:gd name="T15" fmla="*/ 83 h 335"/>
                        <a:gd name="T16" fmla="*/ 83 w 335"/>
                        <a:gd name="T17" fmla="*/ 22 h 335"/>
                        <a:gd name="T18" fmla="*/ 167 w 335"/>
                        <a:gd name="T19" fmla="*/ 0 h 335"/>
                        <a:gd name="T20" fmla="*/ 250 w 335"/>
                        <a:gd name="T21" fmla="*/ 22 h 335"/>
                        <a:gd name="T22" fmla="*/ 311 w 335"/>
                        <a:gd name="T23" fmla="*/ 83 h 335"/>
                        <a:gd name="T24" fmla="*/ 334 w 335"/>
                        <a:gd name="T25" fmla="*/ 16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5" h="335">
                          <a:moveTo>
                            <a:pt x="334" y="167"/>
                          </a:moveTo>
                          <a:cubicBezTo>
                            <a:pt x="334" y="197"/>
                            <a:pt x="326" y="223"/>
                            <a:pt x="311" y="250"/>
                          </a:cubicBezTo>
                          <a:cubicBezTo>
                            <a:pt x="295" y="276"/>
                            <a:pt x="276" y="295"/>
                            <a:pt x="250" y="311"/>
                          </a:cubicBezTo>
                          <a:cubicBezTo>
                            <a:pt x="223" y="326"/>
                            <a:pt x="197" y="334"/>
                            <a:pt x="167" y="334"/>
                          </a:cubicBezTo>
                          <a:cubicBezTo>
                            <a:pt x="136" y="334"/>
                            <a:pt x="109" y="326"/>
                            <a:pt x="83" y="311"/>
                          </a:cubicBezTo>
                          <a:cubicBezTo>
                            <a:pt x="56" y="295"/>
                            <a:pt x="37" y="276"/>
                            <a:pt x="22" y="250"/>
                          </a:cubicBezTo>
                          <a:cubicBezTo>
                            <a:pt x="6" y="223"/>
                            <a:pt x="0" y="197"/>
                            <a:pt x="0" y="167"/>
                          </a:cubicBezTo>
                          <a:cubicBezTo>
                            <a:pt x="0" y="136"/>
                            <a:pt x="6" y="110"/>
                            <a:pt x="22" y="83"/>
                          </a:cubicBezTo>
                          <a:cubicBezTo>
                            <a:pt x="38" y="56"/>
                            <a:pt x="56" y="38"/>
                            <a:pt x="83" y="22"/>
                          </a:cubicBezTo>
                          <a:cubicBezTo>
                            <a:pt x="109" y="6"/>
                            <a:pt x="136" y="0"/>
                            <a:pt x="167" y="0"/>
                          </a:cubicBezTo>
                          <a:cubicBezTo>
                            <a:pt x="197" y="0"/>
                            <a:pt x="223" y="6"/>
                            <a:pt x="250" y="22"/>
                          </a:cubicBezTo>
                          <a:cubicBezTo>
                            <a:pt x="276" y="37"/>
                            <a:pt x="295" y="56"/>
                            <a:pt x="311" y="83"/>
                          </a:cubicBezTo>
                          <a:cubicBezTo>
                            <a:pt x="326" y="109"/>
                            <a:pt x="334" y="136"/>
                            <a:pt x="334" y="167"/>
                          </a:cubicBezTo>
                        </a:path>
                      </a:pathLst>
                    </a:custGeom>
                    <a:solidFill>
                      <a:srgbClr val="FFFFFF"/>
                    </a:solidFill>
                    <a:ln w="19050" cap="rnd">
                      <a:solidFill>
                        <a:schemeClr val="accent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57" name="Freeform 5"/>
                    <p:cNvSpPr>
                      <a:spLocks noChangeArrowheads="1"/>
                    </p:cNvSpPr>
                    <p:nvPr/>
                  </p:nvSpPr>
                  <p:spPr bwMode="auto">
                    <a:xfrm>
                      <a:off x="4505325" y="4113213"/>
                      <a:ext cx="44450" cy="44450"/>
                    </a:xfrm>
                    <a:custGeom>
                      <a:avLst/>
                      <a:gdLst>
                        <a:gd name="T0" fmla="*/ 122 w 123"/>
                        <a:gd name="T1" fmla="*/ 61 h 123"/>
                        <a:gd name="T2" fmla="*/ 114 w 123"/>
                        <a:gd name="T3" fmla="*/ 92 h 123"/>
                        <a:gd name="T4" fmla="*/ 92 w 123"/>
                        <a:gd name="T5" fmla="*/ 114 h 123"/>
                        <a:gd name="T6" fmla="*/ 61 w 123"/>
                        <a:gd name="T7" fmla="*/ 122 h 123"/>
                        <a:gd name="T8" fmla="*/ 31 w 123"/>
                        <a:gd name="T9" fmla="*/ 114 h 123"/>
                        <a:gd name="T10" fmla="*/ 8 w 123"/>
                        <a:gd name="T11" fmla="*/ 92 h 123"/>
                        <a:gd name="T12" fmla="*/ 0 w 123"/>
                        <a:gd name="T13" fmla="*/ 61 h 123"/>
                        <a:gd name="T14" fmla="*/ 8 w 123"/>
                        <a:gd name="T15" fmla="*/ 31 h 123"/>
                        <a:gd name="T16" fmla="*/ 31 w 123"/>
                        <a:gd name="T17" fmla="*/ 8 h 123"/>
                        <a:gd name="T18" fmla="*/ 61 w 123"/>
                        <a:gd name="T19" fmla="*/ 0 h 123"/>
                        <a:gd name="T20" fmla="*/ 92 w 123"/>
                        <a:gd name="T21" fmla="*/ 8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2"/>
                            <a:pt x="120" y="82"/>
                            <a:pt x="114" y="92"/>
                          </a:cubicBezTo>
                          <a:cubicBezTo>
                            <a:pt x="108" y="101"/>
                            <a:pt x="101" y="108"/>
                            <a:pt x="92" y="114"/>
                          </a:cubicBezTo>
                          <a:cubicBezTo>
                            <a:pt x="82" y="120"/>
                            <a:pt x="72" y="122"/>
                            <a:pt x="61" y="122"/>
                          </a:cubicBezTo>
                          <a:cubicBezTo>
                            <a:pt x="50" y="122"/>
                            <a:pt x="41" y="120"/>
                            <a:pt x="31" y="114"/>
                          </a:cubicBezTo>
                          <a:cubicBezTo>
                            <a:pt x="21" y="108"/>
                            <a:pt x="14" y="102"/>
                            <a:pt x="8" y="92"/>
                          </a:cubicBezTo>
                          <a:cubicBezTo>
                            <a:pt x="2" y="82"/>
                            <a:pt x="0" y="72"/>
                            <a:pt x="0" y="61"/>
                          </a:cubicBezTo>
                          <a:cubicBezTo>
                            <a:pt x="0" y="50"/>
                            <a:pt x="2" y="40"/>
                            <a:pt x="8" y="31"/>
                          </a:cubicBezTo>
                          <a:cubicBezTo>
                            <a:pt x="13" y="21"/>
                            <a:pt x="21" y="14"/>
                            <a:pt x="31" y="8"/>
                          </a:cubicBezTo>
                          <a:cubicBezTo>
                            <a:pt x="40" y="2"/>
                            <a:pt x="50" y="0"/>
                            <a:pt x="61" y="0"/>
                          </a:cubicBezTo>
                          <a:cubicBezTo>
                            <a:pt x="72" y="0"/>
                            <a:pt x="82" y="2"/>
                            <a:pt x="92" y="8"/>
                          </a:cubicBezTo>
                          <a:cubicBezTo>
                            <a:pt x="102" y="14"/>
                            <a:pt x="108" y="21"/>
                            <a:pt x="114" y="31"/>
                          </a:cubicBezTo>
                          <a:cubicBezTo>
                            <a:pt x="120" y="41"/>
                            <a:pt x="122" y="50"/>
                            <a:pt x="122" y="61"/>
                          </a:cubicBezTo>
                        </a:path>
                      </a:pathLst>
                    </a:custGeom>
                    <a:solidFill>
                      <a:schemeClr val="bg2"/>
                    </a:solidFill>
                    <a:ln w="19050" cap="rnd">
                      <a:solidFill>
                        <a:schemeClr val="accent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58" name="Freeform 6"/>
                    <p:cNvSpPr>
                      <a:spLocks noChangeArrowheads="1"/>
                    </p:cNvSpPr>
                    <p:nvPr/>
                  </p:nvSpPr>
                  <p:spPr bwMode="auto">
                    <a:xfrm>
                      <a:off x="4505325" y="4113213"/>
                      <a:ext cx="44450" cy="44450"/>
                    </a:xfrm>
                    <a:custGeom>
                      <a:avLst/>
                      <a:gdLst>
                        <a:gd name="T0" fmla="*/ 122 w 123"/>
                        <a:gd name="T1" fmla="*/ 61 h 123"/>
                        <a:gd name="T2" fmla="*/ 114 w 123"/>
                        <a:gd name="T3" fmla="*/ 92 h 123"/>
                        <a:gd name="T4" fmla="*/ 92 w 123"/>
                        <a:gd name="T5" fmla="*/ 114 h 123"/>
                        <a:gd name="T6" fmla="*/ 61 w 123"/>
                        <a:gd name="T7" fmla="*/ 122 h 123"/>
                        <a:gd name="T8" fmla="*/ 31 w 123"/>
                        <a:gd name="T9" fmla="*/ 114 h 123"/>
                        <a:gd name="T10" fmla="*/ 8 w 123"/>
                        <a:gd name="T11" fmla="*/ 92 h 123"/>
                        <a:gd name="T12" fmla="*/ 0 w 123"/>
                        <a:gd name="T13" fmla="*/ 61 h 123"/>
                        <a:gd name="T14" fmla="*/ 8 w 123"/>
                        <a:gd name="T15" fmla="*/ 31 h 123"/>
                        <a:gd name="T16" fmla="*/ 31 w 123"/>
                        <a:gd name="T17" fmla="*/ 8 h 123"/>
                        <a:gd name="T18" fmla="*/ 61 w 123"/>
                        <a:gd name="T19" fmla="*/ 0 h 123"/>
                        <a:gd name="T20" fmla="*/ 92 w 123"/>
                        <a:gd name="T21" fmla="*/ 8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2"/>
                            <a:pt x="120" y="82"/>
                            <a:pt x="114" y="92"/>
                          </a:cubicBezTo>
                          <a:cubicBezTo>
                            <a:pt x="108" y="101"/>
                            <a:pt x="101" y="108"/>
                            <a:pt x="92" y="114"/>
                          </a:cubicBezTo>
                          <a:cubicBezTo>
                            <a:pt x="82" y="120"/>
                            <a:pt x="72" y="122"/>
                            <a:pt x="61" y="122"/>
                          </a:cubicBezTo>
                          <a:cubicBezTo>
                            <a:pt x="50" y="122"/>
                            <a:pt x="41" y="120"/>
                            <a:pt x="31" y="114"/>
                          </a:cubicBezTo>
                          <a:cubicBezTo>
                            <a:pt x="21" y="108"/>
                            <a:pt x="14" y="102"/>
                            <a:pt x="8" y="92"/>
                          </a:cubicBezTo>
                          <a:cubicBezTo>
                            <a:pt x="2" y="82"/>
                            <a:pt x="0" y="72"/>
                            <a:pt x="0" y="61"/>
                          </a:cubicBezTo>
                          <a:cubicBezTo>
                            <a:pt x="0" y="50"/>
                            <a:pt x="2" y="40"/>
                            <a:pt x="8" y="31"/>
                          </a:cubicBezTo>
                          <a:cubicBezTo>
                            <a:pt x="13" y="21"/>
                            <a:pt x="21" y="14"/>
                            <a:pt x="31" y="8"/>
                          </a:cubicBezTo>
                          <a:cubicBezTo>
                            <a:pt x="40" y="2"/>
                            <a:pt x="50" y="0"/>
                            <a:pt x="61" y="0"/>
                          </a:cubicBezTo>
                          <a:cubicBezTo>
                            <a:pt x="72" y="0"/>
                            <a:pt x="82" y="2"/>
                            <a:pt x="92" y="8"/>
                          </a:cubicBezTo>
                          <a:cubicBezTo>
                            <a:pt x="102" y="14"/>
                            <a:pt x="108" y="21"/>
                            <a:pt x="114" y="31"/>
                          </a:cubicBezTo>
                          <a:cubicBezTo>
                            <a:pt x="120" y="41"/>
                            <a:pt x="122" y="50"/>
                            <a:pt x="122" y="61"/>
                          </a:cubicBezTo>
                        </a:path>
                      </a:pathLst>
                    </a:custGeom>
                    <a:solidFill>
                      <a:schemeClr val="accent1"/>
                    </a:solidFill>
                    <a:ln w="1905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59" name="Freeform 7"/>
                    <p:cNvSpPr>
                      <a:spLocks noChangeArrowheads="1"/>
                    </p:cNvSpPr>
                    <p:nvPr/>
                  </p:nvSpPr>
                  <p:spPr bwMode="auto">
                    <a:xfrm>
                      <a:off x="4803775" y="4060825"/>
                      <a:ext cx="44450" cy="44450"/>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solidFill>
                      <a:schemeClr val="accent1"/>
                    </a:solidFill>
                    <a:ln w="19050" cap="rnd">
                      <a:solidFill>
                        <a:schemeClr val="accent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60" name="Freeform 8"/>
                    <p:cNvSpPr>
                      <a:spLocks noChangeArrowheads="1"/>
                    </p:cNvSpPr>
                    <p:nvPr/>
                  </p:nvSpPr>
                  <p:spPr bwMode="auto">
                    <a:xfrm>
                      <a:off x="4803775" y="4060825"/>
                      <a:ext cx="44450" cy="44450"/>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noFill/>
                    <a:ln w="19050" cap="rnd">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61" name="Freeform 9"/>
                    <p:cNvSpPr>
                      <a:spLocks noChangeArrowheads="1"/>
                    </p:cNvSpPr>
                    <p:nvPr/>
                  </p:nvSpPr>
                  <p:spPr bwMode="auto">
                    <a:xfrm>
                      <a:off x="4505325" y="4359275"/>
                      <a:ext cx="44450" cy="44450"/>
                    </a:xfrm>
                    <a:custGeom>
                      <a:avLst/>
                      <a:gdLst>
                        <a:gd name="T0" fmla="*/ 122 w 123"/>
                        <a:gd name="T1" fmla="*/ 61 h 123"/>
                        <a:gd name="T2" fmla="*/ 114 w 123"/>
                        <a:gd name="T3" fmla="*/ 92 h 123"/>
                        <a:gd name="T4" fmla="*/ 92 w 123"/>
                        <a:gd name="T5" fmla="*/ 114 h 123"/>
                        <a:gd name="T6" fmla="*/ 61 w 123"/>
                        <a:gd name="T7" fmla="*/ 122 h 123"/>
                        <a:gd name="T8" fmla="*/ 31 w 123"/>
                        <a:gd name="T9" fmla="*/ 114 h 123"/>
                        <a:gd name="T10" fmla="*/ 8 w 123"/>
                        <a:gd name="T11" fmla="*/ 92 h 123"/>
                        <a:gd name="T12" fmla="*/ 0 w 123"/>
                        <a:gd name="T13" fmla="*/ 61 h 123"/>
                        <a:gd name="T14" fmla="*/ 8 w 123"/>
                        <a:gd name="T15" fmla="*/ 31 h 123"/>
                        <a:gd name="T16" fmla="*/ 31 w 123"/>
                        <a:gd name="T17" fmla="*/ 9 h 123"/>
                        <a:gd name="T18" fmla="*/ 61 w 123"/>
                        <a:gd name="T19" fmla="*/ 0 h 123"/>
                        <a:gd name="T20" fmla="*/ 92 w 123"/>
                        <a:gd name="T21" fmla="*/ 9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3"/>
                            <a:pt x="120" y="82"/>
                            <a:pt x="114" y="92"/>
                          </a:cubicBezTo>
                          <a:cubicBezTo>
                            <a:pt x="108" y="102"/>
                            <a:pt x="101" y="108"/>
                            <a:pt x="92" y="114"/>
                          </a:cubicBezTo>
                          <a:cubicBezTo>
                            <a:pt x="82" y="120"/>
                            <a:pt x="72" y="122"/>
                            <a:pt x="61" y="122"/>
                          </a:cubicBezTo>
                          <a:cubicBezTo>
                            <a:pt x="50" y="122"/>
                            <a:pt x="41" y="120"/>
                            <a:pt x="31" y="114"/>
                          </a:cubicBezTo>
                          <a:cubicBezTo>
                            <a:pt x="21" y="108"/>
                            <a:pt x="14" y="102"/>
                            <a:pt x="8" y="92"/>
                          </a:cubicBezTo>
                          <a:cubicBezTo>
                            <a:pt x="2" y="82"/>
                            <a:pt x="0" y="72"/>
                            <a:pt x="0" y="61"/>
                          </a:cubicBezTo>
                          <a:cubicBezTo>
                            <a:pt x="0" y="49"/>
                            <a:pt x="2" y="41"/>
                            <a:pt x="8" y="31"/>
                          </a:cubicBezTo>
                          <a:cubicBezTo>
                            <a:pt x="14" y="21"/>
                            <a:pt x="21" y="15"/>
                            <a:pt x="31" y="9"/>
                          </a:cubicBezTo>
                          <a:cubicBezTo>
                            <a:pt x="41" y="3"/>
                            <a:pt x="50" y="0"/>
                            <a:pt x="61" y="0"/>
                          </a:cubicBezTo>
                          <a:cubicBezTo>
                            <a:pt x="72" y="0"/>
                            <a:pt x="82" y="3"/>
                            <a:pt x="92" y="9"/>
                          </a:cubicBezTo>
                          <a:cubicBezTo>
                            <a:pt x="101" y="15"/>
                            <a:pt x="108" y="21"/>
                            <a:pt x="114" y="31"/>
                          </a:cubicBezTo>
                          <a:cubicBezTo>
                            <a:pt x="120" y="41"/>
                            <a:pt x="122" y="50"/>
                            <a:pt x="122" y="61"/>
                          </a:cubicBezTo>
                        </a:path>
                      </a:pathLst>
                    </a:custGeom>
                    <a:solidFill>
                      <a:schemeClr val="bg2"/>
                    </a:solidFill>
                    <a:ln w="19050" cap="rnd">
                      <a:solidFill>
                        <a:schemeClr val="accent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62" name="Freeform 10"/>
                    <p:cNvSpPr>
                      <a:spLocks noChangeArrowheads="1"/>
                    </p:cNvSpPr>
                    <p:nvPr/>
                  </p:nvSpPr>
                  <p:spPr bwMode="auto">
                    <a:xfrm>
                      <a:off x="4505325" y="4359275"/>
                      <a:ext cx="44450" cy="44450"/>
                    </a:xfrm>
                    <a:custGeom>
                      <a:avLst/>
                      <a:gdLst>
                        <a:gd name="T0" fmla="*/ 122 w 123"/>
                        <a:gd name="T1" fmla="*/ 61 h 123"/>
                        <a:gd name="T2" fmla="*/ 114 w 123"/>
                        <a:gd name="T3" fmla="*/ 92 h 123"/>
                        <a:gd name="T4" fmla="*/ 92 w 123"/>
                        <a:gd name="T5" fmla="*/ 114 h 123"/>
                        <a:gd name="T6" fmla="*/ 61 w 123"/>
                        <a:gd name="T7" fmla="*/ 122 h 123"/>
                        <a:gd name="T8" fmla="*/ 31 w 123"/>
                        <a:gd name="T9" fmla="*/ 114 h 123"/>
                        <a:gd name="T10" fmla="*/ 8 w 123"/>
                        <a:gd name="T11" fmla="*/ 92 h 123"/>
                        <a:gd name="T12" fmla="*/ 0 w 123"/>
                        <a:gd name="T13" fmla="*/ 61 h 123"/>
                        <a:gd name="T14" fmla="*/ 8 w 123"/>
                        <a:gd name="T15" fmla="*/ 31 h 123"/>
                        <a:gd name="T16" fmla="*/ 31 w 123"/>
                        <a:gd name="T17" fmla="*/ 9 h 123"/>
                        <a:gd name="T18" fmla="*/ 61 w 123"/>
                        <a:gd name="T19" fmla="*/ 0 h 123"/>
                        <a:gd name="T20" fmla="*/ 92 w 123"/>
                        <a:gd name="T21" fmla="*/ 9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3"/>
                            <a:pt x="120" y="82"/>
                            <a:pt x="114" y="92"/>
                          </a:cubicBezTo>
                          <a:cubicBezTo>
                            <a:pt x="108" y="102"/>
                            <a:pt x="101" y="108"/>
                            <a:pt x="92" y="114"/>
                          </a:cubicBezTo>
                          <a:cubicBezTo>
                            <a:pt x="82" y="120"/>
                            <a:pt x="72" y="122"/>
                            <a:pt x="61" y="122"/>
                          </a:cubicBezTo>
                          <a:cubicBezTo>
                            <a:pt x="50" y="122"/>
                            <a:pt x="41" y="120"/>
                            <a:pt x="31" y="114"/>
                          </a:cubicBezTo>
                          <a:cubicBezTo>
                            <a:pt x="21" y="108"/>
                            <a:pt x="14" y="102"/>
                            <a:pt x="8" y="92"/>
                          </a:cubicBezTo>
                          <a:cubicBezTo>
                            <a:pt x="2" y="82"/>
                            <a:pt x="0" y="72"/>
                            <a:pt x="0" y="61"/>
                          </a:cubicBezTo>
                          <a:cubicBezTo>
                            <a:pt x="0" y="49"/>
                            <a:pt x="2" y="41"/>
                            <a:pt x="8" y="31"/>
                          </a:cubicBezTo>
                          <a:cubicBezTo>
                            <a:pt x="14" y="21"/>
                            <a:pt x="21" y="15"/>
                            <a:pt x="31" y="9"/>
                          </a:cubicBezTo>
                          <a:cubicBezTo>
                            <a:pt x="41" y="3"/>
                            <a:pt x="50" y="0"/>
                            <a:pt x="61" y="0"/>
                          </a:cubicBezTo>
                          <a:cubicBezTo>
                            <a:pt x="72" y="0"/>
                            <a:pt x="82" y="3"/>
                            <a:pt x="92" y="9"/>
                          </a:cubicBezTo>
                          <a:cubicBezTo>
                            <a:pt x="101" y="15"/>
                            <a:pt x="108" y="21"/>
                            <a:pt x="114" y="31"/>
                          </a:cubicBezTo>
                          <a:cubicBezTo>
                            <a:pt x="120" y="41"/>
                            <a:pt x="122" y="50"/>
                            <a:pt x="122" y="61"/>
                          </a:cubicBezTo>
                        </a:path>
                      </a:pathLst>
                    </a:custGeom>
                    <a:solidFill>
                      <a:schemeClr val="accent1"/>
                    </a:solidFill>
                    <a:ln w="1905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63" name="Freeform 11"/>
                    <p:cNvSpPr>
                      <a:spLocks noChangeArrowheads="1"/>
                    </p:cNvSpPr>
                    <p:nvPr/>
                  </p:nvSpPr>
                  <p:spPr bwMode="auto">
                    <a:xfrm>
                      <a:off x="4676775" y="4359275"/>
                      <a:ext cx="44450" cy="44450"/>
                    </a:xfrm>
                    <a:custGeom>
                      <a:avLst/>
                      <a:gdLst>
                        <a:gd name="T0" fmla="*/ 122 w 123"/>
                        <a:gd name="T1" fmla="*/ 61 h 123"/>
                        <a:gd name="T2" fmla="*/ 114 w 123"/>
                        <a:gd name="T3" fmla="*/ 92 h 123"/>
                        <a:gd name="T4" fmla="*/ 91 w 123"/>
                        <a:gd name="T5" fmla="*/ 114 h 123"/>
                        <a:gd name="T6" fmla="*/ 61 w 123"/>
                        <a:gd name="T7" fmla="*/ 122 h 123"/>
                        <a:gd name="T8" fmla="*/ 30 w 123"/>
                        <a:gd name="T9" fmla="*/ 114 h 123"/>
                        <a:gd name="T10" fmla="*/ 8 w 123"/>
                        <a:gd name="T11" fmla="*/ 92 h 123"/>
                        <a:gd name="T12" fmla="*/ 0 w 123"/>
                        <a:gd name="T13" fmla="*/ 61 h 123"/>
                        <a:gd name="T14" fmla="*/ 8 w 123"/>
                        <a:gd name="T15" fmla="*/ 31 h 123"/>
                        <a:gd name="T16" fmla="*/ 30 w 123"/>
                        <a:gd name="T17" fmla="*/ 9 h 123"/>
                        <a:gd name="T18" fmla="*/ 61 w 123"/>
                        <a:gd name="T19" fmla="*/ 0 h 123"/>
                        <a:gd name="T20" fmla="*/ 91 w 123"/>
                        <a:gd name="T21" fmla="*/ 9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3"/>
                            <a:pt x="119" y="82"/>
                            <a:pt x="114" y="92"/>
                          </a:cubicBezTo>
                          <a:cubicBezTo>
                            <a:pt x="108" y="102"/>
                            <a:pt x="100" y="108"/>
                            <a:pt x="91" y="114"/>
                          </a:cubicBezTo>
                          <a:cubicBezTo>
                            <a:pt x="81" y="120"/>
                            <a:pt x="72" y="122"/>
                            <a:pt x="61" y="122"/>
                          </a:cubicBezTo>
                          <a:cubicBezTo>
                            <a:pt x="50" y="122"/>
                            <a:pt x="40" y="120"/>
                            <a:pt x="30" y="114"/>
                          </a:cubicBezTo>
                          <a:cubicBezTo>
                            <a:pt x="20" y="108"/>
                            <a:pt x="14" y="102"/>
                            <a:pt x="8" y="92"/>
                          </a:cubicBezTo>
                          <a:cubicBezTo>
                            <a:pt x="2" y="82"/>
                            <a:pt x="0" y="72"/>
                            <a:pt x="0" y="61"/>
                          </a:cubicBezTo>
                          <a:cubicBezTo>
                            <a:pt x="0" y="49"/>
                            <a:pt x="2" y="41"/>
                            <a:pt x="8" y="31"/>
                          </a:cubicBezTo>
                          <a:cubicBezTo>
                            <a:pt x="14" y="21"/>
                            <a:pt x="20" y="15"/>
                            <a:pt x="30" y="9"/>
                          </a:cubicBezTo>
                          <a:cubicBezTo>
                            <a:pt x="39" y="3"/>
                            <a:pt x="50" y="0"/>
                            <a:pt x="61" y="0"/>
                          </a:cubicBezTo>
                          <a:cubicBezTo>
                            <a:pt x="72" y="0"/>
                            <a:pt x="81" y="3"/>
                            <a:pt x="91" y="9"/>
                          </a:cubicBezTo>
                          <a:cubicBezTo>
                            <a:pt x="101" y="15"/>
                            <a:pt x="108" y="21"/>
                            <a:pt x="114" y="31"/>
                          </a:cubicBezTo>
                          <a:cubicBezTo>
                            <a:pt x="119" y="41"/>
                            <a:pt x="122" y="50"/>
                            <a:pt x="122" y="61"/>
                          </a:cubicBezTo>
                        </a:path>
                      </a:pathLst>
                    </a:custGeom>
                    <a:solidFill>
                      <a:schemeClr val="bg2"/>
                    </a:solidFill>
                    <a:ln w="19050" cap="rnd">
                      <a:solidFill>
                        <a:schemeClr val="accent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64" name="Freeform 12"/>
                    <p:cNvSpPr>
                      <a:spLocks noChangeArrowheads="1"/>
                    </p:cNvSpPr>
                    <p:nvPr/>
                  </p:nvSpPr>
                  <p:spPr bwMode="auto">
                    <a:xfrm>
                      <a:off x="4676775" y="4359275"/>
                      <a:ext cx="44450" cy="44450"/>
                    </a:xfrm>
                    <a:custGeom>
                      <a:avLst/>
                      <a:gdLst>
                        <a:gd name="T0" fmla="*/ 122 w 123"/>
                        <a:gd name="T1" fmla="*/ 61 h 123"/>
                        <a:gd name="T2" fmla="*/ 114 w 123"/>
                        <a:gd name="T3" fmla="*/ 92 h 123"/>
                        <a:gd name="T4" fmla="*/ 91 w 123"/>
                        <a:gd name="T5" fmla="*/ 114 h 123"/>
                        <a:gd name="T6" fmla="*/ 61 w 123"/>
                        <a:gd name="T7" fmla="*/ 122 h 123"/>
                        <a:gd name="T8" fmla="*/ 30 w 123"/>
                        <a:gd name="T9" fmla="*/ 114 h 123"/>
                        <a:gd name="T10" fmla="*/ 8 w 123"/>
                        <a:gd name="T11" fmla="*/ 92 h 123"/>
                        <a:gd name="T12" fmla="*/ 0 w 123"/>
                        <a:gd name="T13" fmla="*/ 61 h 123"/>
                        <a:gd name="T14" fmla="*/ 8 w 123"/>
                        <a:gd name="T15" fmla="*/ 31 h 123"/>
                        <a:gd name="T16" fmla="*/ 30 w 123"/>
                        <a:gd name="T17" fmla="*/ 9 h 123"/>
                        <a:gd name="T18" fmla="*/ 61 w 123"/>
                        <a:gd name="T19" fmla="*/ 0 h 123"/>
                        <a:gd name="T20" fmla="*/ 91 w 123"/>
                        <a:gd name="T21" fmla="*/ 9 h 123"/>
                        <a:gd name="T22" fmla="*/ 114 w 123"/>
                        <a:gd name="T23" fmla="*/ 31 h 123"/>
                        <a:gd name="T24" fmla="*/ 122 w 123"/>
                        <a:gd name="T25" fmla="*/ 6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3">
                          <a:moveTo>
                            <a:pt x="122" y="61"/>
                          </a:moveTo>
                          <a:cubicBezTo>
                            <a:pt x="122" y="73"/>
                            <a:pt x="119" y="82"/>
                            <a:pt x="114" y="92"/>
                          </a:cubicBezTo>
                          <a:cubicBezTo>
                            <a:pt x="108" y="102"/>
                            <a:pt x="100" y="108"/>
                            <a:pt x="91" y="114"/>
                          </a:cubicBezTo>
                          <a:cubicBezTo>
                            <a:pt x="81" y="120"/>
                            <a:pt x="72" y="122"/>
                            <a:pt x="61" y="122"/>
                          </a:cubicBezTo>
                          <a:cubicBezTo>
                            <a:pt x="50" y="122"/>
                            <a:pt x="40" y="120"/>
                            <a:pt x="30" y="114"/>
                          </a:cubicBezTo>
                          <a:cubicBezTo>
                            <a:pt x="20" y="108"/>
                            <a:pt x="14" y="102"/>
                            <a:pt x="8" y="92"/>
                          </a:cubicBezTo>
                          <a:cubicBezTo>
                            <a:pt x="2" y="82"/>
                            <a:pt x="0" y="72"/>
                            <a:pt x="0" y="61"/>
                          </a:cubicBezTo>
                          <a:cubicBezTo>
                            <a:pt x="0" y="49"/>
                            <a:pt x="2" y="41"/>
                            <a:pt x="8" y="31"/>
                          </a:cubicBezTo>
                          <a:cubicBezTo>
                            <a:pt x="14" y="21"/>
                            <a:pt x="20" y="15"/>
                            <a:pt x="30" y="9"/>
                          </a:cubicBezTo>
                          <a:cubicBezTo>
                            <a:pt x="39" y="3"/>
                            <a:pt x="50" y="0"/>
                            <a:pt x="61" y="0"/>
                          </a:cubicBezTo>
                          <a:cubicBezTo>
                            <a:pt x="72" y="0"/>
                            <a:pt x="81" y="3"/>
                            <a:pt x="91" y="9"/>
                          </a:cubicBezTo>
                          <a:cubicBezTo>
                            <a:pt x="101" y="15"/>
                            <a:pt x="108" y="21"/>
                            <a:pt x="114" y="31"/>
                          </a:cubicBezTo>
                          <a:cubicBezTo>
                            <a:pt x="119" y="41"/>
                            <a:pt x="122" y="50"/>
                            <a:pt x="122" y="61"/>
                          </a:cubicBezTo>
                        </a:path>
                      </a:pathLst>
                    </a:custGeom>
                    <a:solidFill>
                      <a:schemeClr val="accent1"/>
                    </a:solidFill>
                    <a:ln w="1905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65" name="Line 13"/>
                    <p:cNvSpPr>
                      <a:spLocks noChangeShapeType="1"/>
                    </p:cNvSpPr>
                    <p:nvPr/>
                  </p:nvSpPr>
                  <p:spPr bwMode="auto">
                    <a:xfrm flipV="1">
                      <a:off x="4543425" y="4251325"/>
                      <a:ext cx="112713" cy="115888"/>
                    </a:xfrm>
                    <a:prstGeom prst="line">
                      <a:avLst/>
                    </a:prstGeom>
                    <a:noFill/>
                    <a:ln w="1905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rgbClr val="333333"/>
                        </a:solidFill>
                        <a:latin typeface="Arial"/>
                        <a:ea typeface="ＭＳ Ｐゴシック"/>
                      </a:endParaRPr>
                    </a:p>
                  </p:txBody>
                </p:sp>
                <p:sp>
                  <p:nvSpPr>
                    <p:cNvPr id="66" name="Line 14"/>
                    <p:cNvSpPr>
                      <a:spLocks noChangeShapeType="1"/>
                    </p:cNvSpPr>
                    <p:nvPr/>
                  </p:nvSpPr>
                  <p:spPr bwMode="auto">
                    <a:xfrm flipV="1">
                      <a:off x="4740275" y="4097338"/>
                      <a:ext cx="69850" cy="71437"/>
                    </a:xfrm>
                    <a:prstGeom prst="line">
                      <a:avLst/>
                    </a:prstGeom>
                    <a:noFill/>
                    <a:ln w="1905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rgbClr val="333333"/>
                        </a:solidFill>
                        <a:latin typeface="Arial"/>
                        <a:ea typeface="ＭＳ Ｐゴシック"/>
                      </a:endParaRPr>
                    </a:p>
                  </p:txBody>
                </p:sp>
                <p:sp>
                  <p:nvSpPr>
                    <p:cNvPr id="67" name="Line 15"/>
                    <p:cNvSpPr>
                      <a:spLocks noChangeShapeType="1"/>
                    </p:cNvSpPr>
                    <p:nvPr/>
                  </p:nvSpPr>
                  <p:spPr bwMode="auto">
                    <a:xfrm>
                      <a:off x="4546600" y="4144963"/>
                      <a:ext cx="96838" cy="41275"/>
                    </a:xfrm>
                    <a:prstGeom prst="line">
                      <a:avLst/>
                    </a:prstGeom>
                    <a:noFill/>
                    <a:ln w="1905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rgbClr val="333333"/>
                        </a:solidFill>
                        <a:latin typeface="Arial"/>
                        <a:ea typeface="ＭＳ Ｐゴシック"/>
                      </a:endParaRPr>
                    </a:p>
                  </p:txBody>
                </p:sp>
                <p:sp>
                  <p:nvSpPr>
                    <p:cNvPr id="68" name="Line 16"/>
                    <p:cNvSpPr>
                      <a:spLocks noChangeShapeType="1"/>
                    </p:cNvSpPr>
                    <p:nvPr/>
                  </p:nvSpPr>
                  <p:spPr bwMode="auto">
                    <a:xfrm flipH="1" flipV="1">
                      <a:off x="4748213" y="4237038"/>
                      <a:ext cx="57150" cy="26987"/>
                    </a:xfrm>
                    <a:prstGeom prst="line">
                      <a:avLst/>
                    </a:prstGeom>
                    <a:noFill/>
                    <a:ln w="1905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rgbClr val="333333"/>
                        </a:solidFill>
                        <a:latin typeface="Arial"/>
                        <a:ea typeface="ＭＳ Ｐゴシック"/>
                      </a:endParaRPr>
                    </a:p>
                  </p:txBody>
                </p:sp>
                <p:sp>
                  <p:nvSpPr>
                    <p:cNvPr id="69" name="Line 17"/>
                    <p:cNvSpPr>
                      <a:spLocks noChangeShapeType="1"/>
                    </p:cNvSpPr>
                    <p:nvPr/>
                  </p:nvSpPr>
                  <p:spPr bwMode="auto">
                    <a:xfrm flipV="1">
                      <a:off x="4699000" y="4268788"/>
                      <a:ext cx="1588" cy="92075"/>
                    </a:xfrm>
                    <a:prstGeom prst="line">
                      <a:avLst/>
                    </a:prstGeom>
                    <a:noFill/>
                    <a:ln w="19050" cap="rnd">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rgbClr val="333333"/>
                        </a:solidFill>
                        <a:latin typeface="Arial"/>
                        <a:ea typeface="ＭＳ Ｐゴシック"/>
                      </a:endParaRPr>
                    </a:p>
                  </p:txBody>
                </p:sp>
                <p:sp>
                  <p:nvSpPr>
                    <p:cNvPr id="70" name="Freeform 18"/>
                    <p:cNvSpPr>
                      <a:spLocks noChangeArrowheads="1"/>
                    </p:cNvSpPr>
                    <p:nvPr/>
                  </p:nvSpPr>
                  <p:spPr bwMode="auto">
                    <a:xfrm>
                      <a:off x="4803775" y="4246563"/>
                      <a:ext cx="44450" cy="44450"/>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solidFill>
                      <a:srgbClr val="049FD9"/>
                    </a:solidFill>
                    <a:ln w="19050" cap="rnd">
                      <a:solidFill>
                        <a:schemeClr val="accent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71" name="Freeform 19"/>
                    <p:cNvSpPr>
                      <a:spLocks noChangeArrowheads="1"/>
                    </p:cNvSpPr>
                    <p:nvPr/>
                  </p:nvSpPr>
                  <p:spPr bwMode="auto">
                    <a:xfrm>
                      <a:off x="4803775" y="4246563"/>
                      <a:ext cx="44450" cy="44450"/>
                    </a:xfrm>
                    <a:custGeom>
                      <a:avLst/>
                      <a:gdLst>
                        <a:gd name="T0" fmla="*/ 122 w 123"/>
                        <a:gd name="T1" fmla="*/ 61 h 122"/>
                        <a:gd name="T2" fmla="*/ 114 w 123"/>
                        <a:gd name="T3" fmla="*/ 91 h 122"/>
                        <a:gd name="T4" fmla="*/ 91 w 123"/>
                        <a:gd name="T5" fmla="*/ 113 h 122"/>
                        <a:gd name="T6" fmla="*/ 61 w 123"/>
                        <a:gd name="T7" fmla="*/ 121 h 122"/>
                        <a:gd name="T8" fmla="*/ 31 w 123"/>
                        <a:gd name="T9" fmla="*/ 113 h 122"/>
                        <a:gd name="T10" fmla="*/ 8 w 123"/>
                        <a:gd name="T11" fmla="*/ 91 h 122"/>
                        <a:gd name="T12" fmla="*/ 0 w 123"/>
                        <a:gd name="T13" fmla="*/ 61 h 122"/>
                        <a:gd name="T14" fmla="*/ 8 w 123"/>
                        <a:gd name="T15" fmla="*/ 30 h 122"/>
                        <a:gd name="T16" fmla="*/ 31 w 123"/>
                        <a:gd name="T17" fmla="*/ 8 h 122"/>
                        <a:gd name="T18" fmla="*/ 61 w 123"/>
                        <a:gd name="T19" fmla="*/ 0 h 122"/>
                        <a:gd name="T20" fmla="*/ 91 w 123"/>
                        <a:gd name="T21" fmla="*/ 8 h 122"/>
                        <a:gd name="T22" fmla="*/ 114 w 123"/>
                        <a:gd name="T23" fmla="*/ 30 h 122"/>
                        <a:gd name="T24" fmla="*/ 122 w 123"/>
                        <a:gd name="T25"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2">
                          <a:moveTo>
                            <a:pt x="122" y="61"/>
                          </a:moveTo>
                          <a:cubicBezTo>
                            <a:pt x="122" y="72"/>
                            <a:pt x="119" y="81"/>
                            <a:pt x="114" y="91"/>
                          </a:cubicBezTo>
                          <a:cubicBezTo>
                            <a:pt x="108" y="101"/>
                            <a:pt x="101" y="107"/>
                            <a:pt x="91" y="113"/>
                          </a:cubicBezTo>
                          <a:cubicBezTo>
                            <a:pt x="81" y="119"/>
                            <a:pt x="72" y="121"/>
                            <a:pt x="61" y="121"/>
                          </a:cubicBezTo>
                          <a:cubicBezTo>
                            <a:pt x="50" y="121"/>
                            <a:pt x="41" y="119"/>
                            <a:pt x="31" y="113"/>
                          </a:cubicBezTo>
                          <a:cubicBezTo>
                            <a:pt x="21" y="107"/>
                            <a:pt x="14" y="101"/>
                            <a:pt x="8" y="91"/>
                          </a:cubicBezTo>
                          <a:cubicBezTo>
                            <a:pt x="2" y="81"/>
                            <a:pt x="0" y="72"/>
                            <a:pt x="0" y="61"/>
                          </a:cubicBezTo>
                          <a:cubicBezTo>
                            <a:pt x="0" y="49"/>
                            <a:pt x="2" y="40"/>
                            <a:pt x="8" y="30"/>
                          </a:cubicBezTo>
                          <a:cubicBezTo>
                            <a:pt x="14" y="20"/>
                            <a:pt x="21" y="14"/>
                            <a:pt x="31" y="8"/>
                          </a:cubicBezTo>
                          <a:cubicBezTo>
                            <a:pt x="41" y="2"/>
                            <a:pt x="50" y="0"/>
                            <a:pt x="61" y="0"/>
                          </a:cubicBezTo>
                          <a:cubicBezTo>
                            <a:pt x="72" y="0"/>
                            <a:pt x="81" y="2"/>
                            <a:pt x="91" y="8"/>
                          </a:cubicBezTo>
                          <a:cubicBezTo>
                            <a:pt x="101" y="14"/>
                            <a:pt x="108" y="20"/>
                            <a:pt x="114" y="30"/>
                          </a:cubicBezTo>
                          <a:cubicBezTo>
                            <a:pt x="119" y="40"/>
                            <a:pt x="122" y="49"/>
                            <a:pt x="122" y="61"/>
                          </a:cubicBezTo>
                        </a:path>
                      </a:pathLst>
                    </a:custGeom>
                    <a:solidFill>
                      <a:schemeClr val="accent1"/>
                    </a:solidFill>
                    <a:ln w="1905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sp>
                  <p:nvSpPr>
                    <p:cNvPr id="72" name="Freeform 4"/>
                    <p:cNvSpPr>
                      <a:spLocks noChangeArrowheads="1"/>
                    </p:cNvSpPr>
                    <p:nvPr/>
                  </p:nvSpPr>
                  <p:spPr bwMode="auto">
                    <a:xfrm>
                      <a:off x="4638675" y="4149725"/>
                      <a:ext cx="120650" cy="120650"/>
                    </a:xfrm>
                    <a:custGeom>
                      <a:avLst/>
                      <a:gdLst>
                        <a:gd name="T0" fmla="*/ 334 w 335"/>
                        <a:gd name="T1" fmla="*/ 167 h 335"/>
                        <a:gd name="T2" fmla="*/ 311 w 335"/>
                        <a:gd name="T3" fmla="*/ 250 h 335"/>
                        <a:gd name="T4" fmla="*/ 250 w 335"/>
                        <a:gd name="T5" fmla="*/ 311 h 335"/>
                        <a:gd name="T6" fmla="*/ 167 w 335"/>
                        <a:gd name="T7" fmla="*/ 334 h 335"/>
                        <a:gd name="T8" fmla="*/ 83 w 335"/>
                        <a:gd name="T9" fmla="*/ 311 h 335"/>
                        <a:gd name="T10" fmla="*/ 22 w 335"/>
                        <a:gd name="T11" fmla="*/ 250 h 335"/>
                        <a:gd name="T12" fmla="*/ 0 w 335"/>
                        <a:gd name="T13" fmla="*/ 167 h 335"/>
                        <a:gd name="T14" fmla="*/ 22 w 335"/>
                        <a:gd name="T15" fmla="*/ 83 h 335"/>
                        <a:gd name="T16" fmla="*/ 83 w 335"/>
                        <a:gd name="T17" fmla="*/ 22 h 335"/>
                        <a:gd name="T18" fmla="*/ 167 w 335"/>
                        <a:gd name="T19" fmla="*/ 0 h 335"/>
                        <a:gd name="T20" fmla="*/ 250 w 335"/>
                        <a:gd name="T21" fmla="*/ 22 h 335"/>
                        <a:gd name="T22" fmla="*/ 311 w 335"/>
                        <a:gd name="T23" fmla="*/ 83 h 335"/>
                        <a:gd name="T24" fmla="*/ 334 w 335"/>
                        <a:gd name="T25" fmla="*/ 16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5" h="335">
                          <a:moveTo>
                            <a:pt x="334" y="167"/>
                          </a:moveTo>
                          <a:cubicBezTo>
                            <a:pt x="334" y="197"/>
                            <a:pt x="326" y="223"/>
                            <a:pt x="311" y="250"/>
                          </a:cubicBezTo>
                          <a:cubicBezTo>
                            <a:pt x="295" y="276"/>
                            <a:pt x="276" y="295"/>
                            <a:pt x="250" y="311"/>
                          </a:cubicBezTo>
                          <a:cubicBezTo>
                            <a:pt x="223" y="326"/>
                            <a:pt x="197" y="334"/>
                            <a:pt x="167" y="334"/>
                          </a:cubicBezTo>
                          <a:cubicBezTo>
                            <a:pt x="136" y="334"/>
                            <a:pt x="109" y="326"/>
                            <a:pt x="83" y="311"/>
                          </a:cubicBezTo>
                          <a:cubicBezTo>
                            <a:pt x="56" y="295"/>
                            <a:pt x="37" y="276"/>
                            <a:pt x="22" y="250"/>
                          </a:cubicBezTo>
                          <a:cubicBezTo>
                            <a:pt x="6" y="223"/>
                            <a:pt x="0" y="197"/>
                            <a:pt x="0" y="167"/>
                          </a:cubicBezTo>
                          <a:cubicBezTo>
                            <a:pt x="0" y="136"/>
                            <a:pt x="6" y="110"/>
                            <a:pt x="22" y="83"/>
                          </a:cubicBezTo>
                          <a:cubicBezTo>
                            <a:pt x="38" y="56"/>
                            <a:pt x="56" y="38"/>
                            <a:pt x="83" y="22"/>
                          </a:cubicBezTo>
                          <a:cubicBezTo>
                            <a:pt x="109" y="6"/>
                            <a:pt x="136" y="0"/>
                            <a:pt x="167" y="0"/>
                          </a:cubicBezTo>
                          <a:cubicBezTo>
                            <a:pt x="197" y="0"/>
                            <a:pt x="223" y="6"/>
                            <a:pt x="250" y="22"/>
                          </a:cubicBezTo>
                          <a:cubicBezTo>
                            <a:pt x="276" y="37"/>
                            <a:pt x="295" y="56"/>
                            <a:pt x="311" y="83"/>
                          </a:cubicBezTo>
                          <a:cubicBezTo>
                            <a:pt x="326" y="109"/>
                            <a:pt x="334" y="136"/>
                            <a:pt x="334" y="167"/>
                          </a:cubicBezTo>
                        </a:path>
                      </a:pathLst>
                    </a:custGeom>
                    <a:solidFill>
                      <a:srgbClr val="FFFFFF"/>
                    </a:solidFill>
                    <a:ln w="1905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333333"/>
                        </a:solidFill>
                        <a:latin typeface="Arial"/>
                        <a:ea typeface="ＭＳ Ｐゴシック"/>
                      </a:endParaRPr>
                    </a:p>
                  </p:txBody>
                </p:sp>
              </p:grpSp>
            </p:grpSp>
            <p:sp>
              <p:nvSpPr>
                <p:cNvPr id="351" name="Freeform 350"/>
                <p:cNvSpPr/>
                <p:nvPr/>
              </p:nvSpPr>
              <p:spPr>
                <a:xfrm rot="588992" flipH="1">
                  <a:off x="3905013" y="1592046"/>
                  <a:ext cx="846277" cy="672237"/>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354" name="Freeform 353"/>
                <p:cNvSpPr/>
                <p:nvPr/>
              </p:nvSpPr>
              <p:spPr>
                <a:xfrm rot="3113307">
                  <a:off x="4744965" y="1777509"/>
                  <a:ext cx="672234" cy="279515"/>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ea typeface="ＭＳ Ｐゴシック"/>
                  </a:endParaRPr>
                </a:p>
              </p:txBody>
            </p:sp>
            <p:sp>
              <p:nvSpPr>
                <p:cNvPr id="120" name="Freeform 119"/>
                <p:cNvSpPr/>
                <p:nvPr/>
              </p:nvSpPr>
              <p:spPr>
                <a:xfrm>
                  <a:off x="3622405" y="2151902"/>
                  <a:ext cx="1899190" cy="484430"/>
                </a:xfrm>
                <a:custGeom>
                  <a:avLst/>
                  <a:gdLst>
                    <a:gd name="connsiteX0" fmla="*/ 234103 w 1899190"/>
                    <a:gd name="connsiteY0" fmla="*/ 0 h 484430"/>
                    <a:gd name="connsiteX1" fmla="*/ 238866 w 1899190"/>
                    <a:gd name="connsiteY1" fmla="*/ 270022 h 484430"/>
                    <a:gd name="connsiteX2" fmla="*/ 1660325 w 1899190"/>
                    <a:gd name="connsiteY2" fmla="*/ 270022 h 484430"/>
                    <a:gd name="connsiteX3" fmla="*/ 1665087 w 1899190"/>
                    <a:gd name="connsiteY3" fmla="*/ 0 h 484430"/>
                    <a:gd name="connsiteX4" fmla="*/ 1705445 w 1899190"/>
                    <a:gd name="connsiteY4" fmla="*/ 4068 h 484430"/>
                    <a:gd name="connsiteX5" fmla="*/ 1899190 w 1899190"/>
                    <a:gd name="connsiteY5" fmla="*/ 241784 h 484430"/>
                    <a:gd name="connsiteX6" fmla="*/ 1656543 w 1899190"/>
                    <a:gd name="connsiteY6" fmla="*/ 484430 h 484430"/>
                    <a:gd name="connsiteX7" fmla="*/ 1658436 w 1899190"/>
                    <a:gd name="connsiteY7" fmla="*/ 377114 h 484430"/>
                    <a:gd name="connsiteX8" fmla="*/ 240754 w 1899190"/>
                    <a:gd name="connsiteY8" fmla="*/ 377114 h 484430"/>
                    <a:gd name="connsiteX9" fmla="*/ 242647 w 1899190"/>
                    <a:gd name="connsiteY9" fmla="*/ 484430 h 484430"/>
                    <a:gd name="connsiteX10" fmla="*/ 0 w 1899190"/>
                    <a:gd name="connsiteY10" fmla="*/ 241784 h 484430"/>
                    <a:gd name="connsiteX11" fmla="*/ 193745 w 1899190"/>
                    <a:gd name="connsiteY11" fmla="*/ 4068 h 484430"/>
                    <a:gd name="connsiteX0" fmla="*/ 238866 w 1899190"/>
                    <a:gd name="connsiteY0" fmla="*/ 270022 h 484430"/>
                    <a:gd name="connsiteX1" fmla="*/ 1660325 w 1899190"/>
                    <a:gd name="connsiteY1" fmla="*/ 270022 h 484430"/>
                    <a:gd name="connsiteX2" fmla="*/ 1665087 w 1899190"/>
                    <a:gd name="connsiteY2" fmla="*/ 0 h 484430"/>
                    <a:gd name="connsiteX3" fmla="*/ 1705445 w 1899190"/>
                    <a:gd name="connsiteY3" fmla="*/ 4068 h 484430"/>
                    <a:gd name="connsiteX4" fmla="*/ 1899190 w 1899190"/>
                    <a:gd name="connsiteY4" fmla="*/ 241784 h 484430"/>
                    <a:gd name="connsiteX5" fmla="*/ 1656543 w 1899190"/>
                    <a:gd name="connsiteY5" fmla="*/ 484430 h 484430"/>
                    <a:gd name="connsiteX6" fmla="*/ 1658436 w 1899190"/>
                    <a:gd name="connsiteY6" fmla="*/ 377114 h 484430"/>
                    <a:gd name="connsiteX7" fmla="*/ 240754 w 1899190"/>
                    <a:gd name="connsiteY7" fmla="*/ 377114 h 484430"/>
                    <a:gd name="connsiteX8" fmla="*/ 242647 w 1899190"/>
                    <a:gd name="connsiteY8" fmla="*/ 484430 h 484430"/>
                    <a:gd name="connsiteX9" fmla="*/ 0 w 1899190"/>
                    <a:gd name="connsiteY9" fmla="*/ 241784 h 484430"/>
                    <a:gd name="connsiteX10" fmla="*/ 193745 w 1899190"/>
                    <a:gd name="connsiteY10" fmla="*/ 4068 h 484430"/>
                    <a:gd name="connsiteX11" fmla="*/ 234103 w 1899190"/>
                    <a:gd name="connsiteY11" fmla="*/ 0 h 484430"/>
                    <a:gd name="connsiteX12" fmla="*/ 330306 w 1899190"/>
                    <a:gd name="connsiteY12" fmla="*/ 361462 h 484430"/>
                    <a:gd name="connsiteX0" fmla="*/ 238866 w 1899190"/>
                    <a:gd name="connsiteY0" fmla="*/ 270022 h 484430"/>
                    <a:gd name="connsiteX1" fmla="*/ 1660325 w 1899190"/>
                    <a:gd name="connsiteY1" fmla="*/ 270022 h 484430"/>
                    <a:gd name="connsiteX2" fmla="*/ 1665087 w 1899190"/>
                    <a:gd name="connsiteY2" fmla="*/ 0 h 484430"/>
                    <a:gd name="connsiteX3" fmla="*/ 1705445 w 1899190"/>
                    <a:gd name="connsiteY3" fmla="*/ 4068 h 484430"/>
                    <a:gd name="connsiteX4" fmla="*/ 1899190 w 1899190"/>
                    <a:gd name="connsiteY4" fmla="*/ 241784 h 484430"/>
                    <a:gd name="connsiteX5" fmla="*/ 1656543 w 1899190"/>
                    <a:gd name="connsiteY5" fmla="*/ 484430 h 484430"/>
                    <a:gd name="connsiteX6" fmla="*/ 1658436 w 1899190"/>
                    <a:gd name="connsiteY6" fmla="*/ 377114 h 484430"/>
                    <a:gd name="connsiteX7" fmla="*/ 240754 w 1899190"/>
                    <a:gd name="connsiteY7" fmla="*/ 377114 h 484430"/>
                    <a:gd name="connsiteX8" fmla="*/ 242647 w 1899190"/>
                    <a:gd name="connsiteY8" fmla="*/ 484430 h 484430"/>
                    <a:gd name="connsiteX9" fmla="*/ 0 w 1899190"/>
                    <a:gd name="connsiteY9" fmla="*/ 241784 h 484430"/>
                    <a:gd name="connsiteX10" fmla="*/ 193745 w 1899190"/>
                    <a:gd name="connsiteY10" fmla="*/ 4068 h 484430"/>
                    <a:gd name="connsiteX11" fmla="*/ 234103 w 1899190"/>
                    <a:gd name="connsiteY11" fmla="*/ 0 h 484430"/>
                    <a:gd name="connsiteX0" fmla="*/ 1660325 w 1899190"/>
                    <a:gd name="connsiteY0" fmla="*/ 270022 h 484430"/>
                    <a:gd name="connsiteX1" fmla="*/ 1665087 w 1899190"/>
                    <a:gd name="connsiteY1" fmla="*/ 0 h 484430"/>
                    <a:gd name="connsiteX2" fmla="*/ 1705445 w 1899190"/>
                    <a:gd name="connsiteY2" fmla="*/ 4068 h 484430"/>
                    <a:gd name="connsiteX3" fmla="*/ 1899190 w 1899190"/>
                    <a:gd name="connsiteY3" fmla="*/ 241784 h 484430"/>
                    <a:gd name="connsiteX4" fmla="*/ 1656543 w 1899190"/>
                    <a:gd name="connsiteY4" fmla="*/ 484430 h 484430"/>
                    <a:gd name="connsiteX5" fmla="*/ 1658436 w 1899190"/>
                    <a:gd name="connsiteY5" fmla="*/ 377114 h 484430"/>
                    <a:gd name="connsiteX6" fmla="*/ 240754 w 1899190"/>
                    <a:gd name="connsiteY6" fmla="*/ 377114 h 484430"/>
                    <a:gd name="connsiteX7" fmla="*/ 242647 w 1899190"/>
                    <a:gd name="connsiteY7" fmla="*/ 484430 h 484430"/>
                    <a:gd name="connsiteX8" fmla="*/ 0 w 1899190"/>
                    <a:gd name="connsiteY8" fmla="*/ 241784 h 484430"/>
                    <a:gd name="connsiteX9" fmla="*/ 193745 w 1899190"/>
                    <a:gd name="connsiteY9" fmla="*/ 4068 h 484430"/>
                    <a:gd name="connsiteX10" fmla="*/ 234103 w 1899190"/>
                    <a:gd name="connsiteY10" fmla="*/ 0 h 484430"/>
                    <a:gd name="connsiteX0" fmla="*/ 1665087 w 1899190"/>
                    <a:gd name="connsiteY0" fmla="*/ 0 h 484430"/>
                    <a:gd name="connsiteX1" fmla="*/ 1705445 w 1899190"/>
                    <a:gd name="connsiteY1" fmla="*/ 4068 h 484430"/>
                    <a:gd name="connsiteX2" fmla="*/ 1899190 w 1899190"/>
                    <a:gd name="connsiteY2" fmla="*/ 241784 h 484430"/>
                    <a:gd name="connsiteX3" fmla="*/ 1656543 w 1899190"/>
                    <a:gd name="connsiteY3" fmla="*/ 484430 h 484430"/>
                    <a:gd name="connsiteX4" fmla="*/ 1658436 w 1899190"/>
                    <a:gd name="connsiteY4" fmla="*/ 377114 h 484430"/>
                    <a:gd name="connsiteX5" fmla="*/ 240754 w 1899190"/>
                    <a:gd name="connsiteY5" fmla="*/ 377114 h 484430"/>
                    <a:gd name="connsiteX6" fmla="*/ 242647 w 1899190"/>
                    <a:gd name="connsiteY6" fmla="*/ 484430 h 484430"/>
                    <a:gd name="connsiteX7" fmla="*/ 0 w 1899190"/>
                    <a:gd name="connsiteY7" fmla="*/ 241784 h 484430"/>
                    <a:gd name="connsiteX8" fmla="*/ 193745 w 1899190"/>
                    <a:gd name="connsiteY8" fmla="*/ 4068 h 484430"/>
                    <a:gd name="connsiteX9" fmla="*/ 234103 w 1899190"/>
                    <a:gd name="connsiteY9" fmla="*/ 0 h 484430"/>
                    <a:gd name="connsiteX0" fmla="*/ 1665087 w 1899190"/>
                    <a:gd name="connsiteY0" fmla="*/ 0 h 484430"/>
                    <a:gd name="connsiteX1" fmla="*/ 1705445 w 1899190"/>
                    <a:gd name="connsiteY1" fmla="*/ 4068 h 484430"/>
                    <a:gd name="connsiteX2" fmla="*/ 1899190 w 1899190"/>
                    <a:gd name="connsiteY2" fmla="*/ 241784 h 484430"/>
                    <a:gd name="connsiteX3" fmla="*/ 1656543 w 1899190"/>
                    <a:gd name="connsiteY3" fmla="*/ 484430 h 484430"/>
                    <a:gd name="connsiteX4" fmla="*/ 240754 w 1899190"/>
                    <a:gd name="connsiteY4" fmla="*/ 377114 h 484430"/>
                    <a:gd name="connsiteX5" fmla="*/ 242647 w 1899190"/>
                    <a:gd name="connsiteY5" fmla="*/ 484430 h 484430"/>
                    <a:gd name="connsiteX6" fmla="*/ 0 w 1899190"/>
                    <a:gd name="connsiteY6" fmla="*/ 241784 h 484430"/>
                    <a:gd name="connsiteX7" fmla="*/ 193745 w 1899190"/>
                    <a:gd name="connsiteY7" fmla="*/ 4068 h 484430"/>
                    <a:gd name="connsiteX8" fmla="*/ 234103 w 1899190"/>
                    <a:gd name="connsiteY8" fmla="*/ 0 h 484430"/>
                    <a:gd name="connsiteX0" fmla="*/ 1665087 w 1899190"/>
                    <a:gd name="connsiteY0" fmla="*/ 0 h 484430"/>
                    <a:gd name="connsiteX1" fmla="*/ 1705445 w 1899190"/>
                    <a:gd name="connsiteY1" fmla="*/ 4068 h 484430"/>
                    <a:gd name="connsiteX2" fmla="*/ 1899190 w 1899190"/>
                    <a:gd name="connsiteY2" fmla="*/ 241784 h 484430"/>
                    <a:gd name="connsiteX3" fmla="*/ 1656543 w 1899190"/>
                    <a:gd name="connsiteY3" fmla="*/ 484430 h 484430"/>
                    <a:gd name="connsiteX4" fmla="*/ 242647 w 1899190"/>
                    <a:gd name="connsiteY4" fmla="*/ 484430 h 484430"/>
                    <a:gd name="connsiteX5" fmla="*/ 0 w 1899190"/>
                    <a:gd name="connsiteY5" fmla="*/ 241784 h 484430"/>
                    <a:gd name="connsiteX6" fmla="*/ 193745 w 1899190"/>
                    <a:gd name="connsiteY6" fmla="*/ 4068 h 484430"/>
                    <a:gd name="connsiteX7" fmla="*/ 234103 w 1899190"/>
                    <a:gd name="connsiteY7" fmla="*/ 0 h 48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9190" h="484430">
                      <a:moveTo>
                        <a:pt x="1665087" y="0"/>
                      </a:moveTo>
                      <a:lnTo>
                        <a:pt x="1705445" y="4068"/>
                      </a:lnTo>
                      <a:cubicBezTo>
                        <a:pt x="1816015" y="26694"/>
                        <a:pt x="1899190" y="124526"/>
                        <a:pt x="1899190" y="241784"/>
                      </a:cubicBezTo>
                      <a:cubicBezTo>
                        <a:pt x="1899190" y="375794"/>
                        <a:pt x="1790553" y="484430"/>
                        <a:pt x="1656543" y="484430"/>
                      </a:cubicBezTo>
                      <a:lnTo>
                        <a:pt x="242647" y="484430"/>
                      </a:lnTo>
                      <a:cubicBezTo>
                        <a:pt x="108637" y="484430"/>
                        <a:pt x="0" y="375794"/>
                        <a:pt x="0" y="241784"/>
                      </a:cubicBezTo>
                      <a:cubicBezTo>
                        <a:pt x="0" y="124526"/>
                        <a:pt x="83175" y="26694"/>
                        <a:pt x="193745" y="4068"/>
                      </a:cubicBezTo>
                      <a:lnTo>
                        <a:pt x="234103"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smtClean="0">
                    <a:latin typeface="Arial"/>
                    <a:ea typeface="ＭＳ Ｐゴシック"/>
                  </a:endParaRPr>
                </a:p>
              </p:txBody>
            </p:sp>
          </p:grpSp>
        </p:grpSp>
      </p:grpSp>
    </p:spTree>
    <p:extLst>
      <p:ext uri="{BB962C8B-B14F-4D97-AF65-F5344CB8AC3E}">
        <p14:creationId xmlns:p14="http://schemas.microsoft.com/office/powerpoint/2010/main" val="3581690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243487"/>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664346" y="2206661"/>
            <a:ext cx="1913488" cy="191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kumimoji="1" lang="en-US">
              <a:solidFill>
                <a:srgbClr val="000000"/>
              </a:solidFill>
              <a:latin typeface="Calibri"/>
              <a:ea typeface="ＭＳ Ｐゴシック"/>
              <a:cs typeface="新細明體"/>
            </a:endParaRPr>
          </a:p>
        </p:txBody>
      </p:sp>
      <p:sp>
        <p:nvSpPr>
          <p:cNvPr id="32" name="Freeform 7"/>
          <p:cNvSpPr>
            <a:spLocks noChangeArrowheads="1"/>
          </p:cNvSpPr>
          <p:nvPr/>
        </p:nvSpPr>
        <p:spPr bwMode="auto">
          <a:xfrm>
            <a:off x="-572401" y="3350638"/>
            <a:ext cx="19874" cy="19874"/>
          </a:xfrm>
          <a:custGeom>
            <a:avLst/>
            <a:gdLst>
              <a:gd name="T0" fmla="*/ 107 w 108"/>
              <a:gd name="T1" fmla="*/ 53 h 108"/>
              <a:gd name="T2" fmla="*/ 100 w 108"/>
              <a:gd name="T3" fmla="*/ 80 h 108"/>
              <a:gd name="T4" fmla="*/ 80 w 108"/>
              <a:gd name="T5" fmla="*/ 100 h 108"/>
              <a:gd name="T6" fmla="*/ 53 w 108"/>
              <a:gd name="T7" fmla="*/ 107 h 108"/>
              <a:gd name="T8" fmla="*/ 27 w 108"/>
              <a:gd name="T9" fmla="*/ 100 h 108"/>
              <a:gd name="T10" fmla="*/ 7 w 108"/>
              <a:gd name="T11" fmla="*/ 80 h 108"/>
              <a:gd name="T12" fmla="*/ 0 w 108"/>
              <a:gd name="T13" fmla="*/ 53 h 108"/>
              <a:gd name="T14" fmla="*/ 7 w 108"/>
              <a:gd name="T15" fmla="*/ 26 h 108"/>
              <a:gd name="T16" fmla="*/ 27 w 108"/>
              <a:gd name="T17" fmla="*/ 7 h 108"/>
              <a:gd name="T18" fmla="*/ 53 w 108"/>
              <a:gd name="T19" fmla="*/ 0 h 108"/>
              <a:gd name="T20" fmla="*/ 80 w 108"/>
              <a:gd name="T21" fmla="*/ 7 h 108"/>
              <a:gd name="T22" fmla="*/ 100 w 108"/>
              <a:gd name="T23" fmla="*/ 26 h 108"/>
              <a:gd name="T24" fmla="*/ 107 w 108"/>
              <a:gd name="T25"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8">
                <a:moveTo>
                  <a:pt x="107" y="53"/>
                </a:moveTo>
                <a:cubicBezTo>
                  <a:pt x="107" y="63"/>
                  <a:pt x="105" y="71"/>
                  <a:pt x="100" y="80"/>
                </a:cubicBezTo>
                <a:cubicBezTo>
                  <a:pt x="95" y="89"/>
                  <a:pt x="89" y="95"/>
                  <a:pt x="80" y="100"/>
                </a:cubicBezTo>
                <a:cubicBezTo>
                  <a:pt x="72" y="105"/>
                  <a:pt x="63" y="107"/>
                  <a:pt x="53" y="107"/>
                </a:cubicBezTo>
                <a:cubicBezTo>
                  <a:pt x="44" y="107"/>
                  <a:pt x="36" y="105"/>
                  <a:pt x="27" y="100"/>
                </a:cubicBezTo>
                <a:cubicBezTo>
                  <a:pt x="19" y="95"/>
                  <a:pt x="12" y="89"/>
                  <a:pt x="7" y="80"/>
                </a:cubicBezTo>
                <a:cubicBezTo>
                  <a:pt x="2" y="71"/>
                  <a:pt x="0" y="63"/>
                  <a:pt x="0" y="53"/>
                </a:cubicBezTo>
                <a:cubicBezTo>
                  <a:pt x="0" y="43"/>
                  <a:pt x="2" y="35"/>
                  <a:pt x="7" y="26"/>
                </a:cubicBezTo>
                <a:cubicBezTo>
                  <a:pt x="12" y="18"/>
                  <a:pt x="19" y="12"/>
                  <a:pt x="27" y="7"/>
                </a:cubicBezTo>
                <a:cubicBezTo>
                  <a:pt x="36" y="2"/>
                  <a:pt x="44" y="0"/>
                  <a:pt x="53" y="0"/>
                </a:cubicBezTo>
                <a:cubicBezTo>
                  <a:pt x="63" y="0"/>
                  <a:pt x="72" y="2"/>
                  <a:pt x="80" y="7"/>
                </a:cubicBezTo>
                <a:cubicBezTo>
                  <a:pt x="89" y="12"/>
                  <a:pt x="95" y="18"/>
                  <a:pt x="100" y="26"/>
                </a:cubicBezTo>
                <a:cubicBezTo>
                  <a:pt x="105" y="35"/>
                  <a:pt x="107" y="43"/>
                  <a:pt x="107" y="53"/>
                </a:cubicBezTo>
              </a:path>
            </a:pathLst>
          </a:custGeom>
          <a:solidFill>
            <a:schemeClr val="bg1"/>
          </a:solidFill>
          <a:ln w="9525" cap="flat">
            <a:noFill/>
            <a:bevel/>
            <a:headEnd/>
            <a:tailEnd/>
          </a:ln>
          <a:effectLst/>
          <a:extLst/>
        </p:spPr>
        <p:txBody>
          <a:bodyPr wrap="none" anchor="ctr"/>
          <a:lstStyle/>
          <a:p>
            <a:endParaRPr lang="en-US">
              <a:solidFill>
                <a:srgbClr val="333333"/>
              </a:solidFill>
              <a:latin typeface="Arial"/>
              <a:ea typeface="ＭＳ Ｐゴシック"/>
            </a:endParaRPr>
          </a:p>
        </p:txBody>
      </p:sp>
      <p:sp>
        <p:nvSpPr>
          <p:cNvPr id="39" name="Freeform 7"/>
          <p:cNvSpPr>
            <a:spLocks noChangeArrowheads="1"/>
          </p:cNvSpPr>
          <p:nvPr/>
        </p:nvSpPr>
        <p:spPr bwMode="auto">
          <a:xfrm>
            <a:off x="-521254" y="3526811"/>
            <a:ext cx="19874" cy="19874"/>
          </a:xfrm>
          <a:custGeom>
            <a:avLst/>
            <a:gdLst>
              <a:gd name="T0" fmla="*/ 107 w 108"/>
              <a:gd name="T1" fmla="*/ 53 h 108"/>
              <a:gd name="T2" fmla="*/ 100 w 108"/>
              <a:gd name="T3" fmla="*/ 80 h 108"/>
              <a:gd name="T4" fmla="*/ 80 w 108"/>
              <a:gd name="T5" fmla="*/ 100 h 108"/>
              <a:gd name="T6" fmla="*/ 53 w 108"/>
              <a:gd name="T7" fmla="*/ 107 h 108"/>
              <a:gd name="T8" fmla="*/ 27 w 108"/>
              <a:gd name="T9" fmla="*/ 100 h 108"/>
              <a:gd name="T10" fmla="*/ 7 w 108"/>
              <a:gd name="T11" fmla="*/ 80 h 108"/>
              <a:gd name="T12" fmla="*/ 0 w 108"/>
              <a:gd name="T13" fmla="*/ 53 h 108"/>
              <a:gd name="T14" fmla="*/ 7 w 108"/>
              <a:gd name="T15" fmla="*/ 26 h 108"/>
              <a:gd name="T16" fmla="*/ 27 w 108"/>
              <a:gd name="T17" fmla="*/ 7 h 108"/>
              <a:gd name="T18" fmla="*/ 53 w 108"/>
              <a:gd name="T19" fmla="*/ 0 h 108"/>
              <a:gd name="T20" fmla="*/ 80 w 108"/>
              <a:gd name="T21" fmla="*/ 7 h 108"/>
              <a:gd name="T22" fmla="*/ 100 w 108"/>
              <a:gd name="T23" fmla="*/ 26 h 108"/>
              <a:gd name="T24" fmla="*/ 107 w 108"/>
              <a:gd name="T25"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8">
                <a:moveTo>
                  <a:pt x="107" y="53"/>
                </a:moveTo>
                <a:cubicBezTo>
                  <a:pt x="107" y="63"/>
                  <a:pt x="105" y="71"/>
                  <a:pt x="100" y="80"/>
                </a:cubicBezTo>
                <a:cubicBezTo>
                  <a:pt x="95" y="89"/>
                  <a:pt x="89" y="95"/>
                  <a:pt x="80" y="100"/>
                </a:cubicBezTo>
                <a:cubicBezTo>
                  <a:pt x="72" y="105"/>
                  <a:pt x="63" y="107"/>
                  <a:pt x="53" y="107"/>
                </a:cubicBezTo>
                <a:cubicBezTo>
                  <a:pt x="44" y="107"/>
                  <a:pt x="36" y="105"/>
                  <a:pt x="27" y="100"/>
                </a:cubicBezTo>
                <a:cubicBezTo>
                  <a:pt x="19" y="95"/>
                  <a:pt x="12" y="89"/>
                  <a:pt x="7" y="80"/>
                </a:cubicBezTo>
                <a:cubicBezTo>
                  <a:pt x="2" y="71"/>
                  <a:pt x="0" y="63"/>
                  <a:pt x="0" y="53"/>
                </a:cubicBezTo>
                <a:cubicBezTo>
                  <a:pt x="0" y="43"/>
                  <a:pt x="2" y="35"/>
                  <a:pt x="7" y="26"/>
                </a:cubicBezTo>
                <a:cubicBezTo>
                  <a:pt x="12" y="18"/>
                  <a:pt x="19" y="12"/>
                  <a:pt x="27" y="7"/>
                </a:cubicBezTo>
                <a:cubicBezTo>
                  <a:pt x="36" y="2"/>
                  <a:pt x="44" y="0"/>
                  <a:pt x="53" y="0"/>
                </a:cubicBezTo>
                <a:cubicBezTo>
                  <a:pt x="63" y="0"/>
                  <a:pt x="72" y="2"/>
                  <a:pt x="80" y="7"/>
                </a:cubicBezTo>
                <a:cubicBezTo>
                  <a:pt x="89" y="12"/>
                  <a:pt x="95" y="18"/>
                  <a:pt x="100" y="26"/>
                </a:cubicBezTo>
                <a:cubicBezTo>
                  <a:pt x="105" y="35"/>
                  <a:pt x="107" y="43"/>
                  <a:pt x="107" y="53"/>
                </a:cubicBezTo>
              </a:path>
            </a:pathLst>
          </a:custGeom>
          <a:solidFill>
            <a:schemeClr val="bg1"/>
          </a:solidFill>
          <a:ln w="9525" cap="flat">
            <a:noFill/>
            <a:bevel/>
            <a:headEnd/>
            <a:tailEnd/>
          </a:ln>
          <a:effectLst/>
          <a:extLst/>
        </p:spPr>
        <p:txBody>
          <a:bodyPr wrap="none" anchor="ctr"/>
          <a:lstStyle/>
          <a:p>
            <a:endParaRPr lang="en-US">
              <a:solidFill>
                <a:srgbClr val="333333"/>
              </a:solidFill>
              <a:latin typeface="Arial"/>
              <a:ea typeface="ＭＳ Ｐゴシック"/>
            </a:endParaRPr>
          </a:p>
        </p:txBody>
      </p:sp>
      <p:sp>
        <p:nvSpPr>
          <p:cNvPr id="42" name="Freeform 7"/>
          <p:cNvSpPr>
            <a:spLocks noChangeArrowheads="1"/>
          </p:cNvSpPr>
          <p:nvPr/>
        </p:nvSpPr>
        <p:spPr bwMode="auto">
          <a:xfrm>
            <a:off x="-582338" y="3617205"/>
            <a:ext cx="19874" cy="19874"/>
          </a:xfrm>
          <a:custGeom>
            <a:avLst/>
            <a:gdLst>
              <a:gd name="T0" fmla="*/ 107 w 108"/>
              <a:gd name="T1" fmla="*/ 53 h 108"/>
              <a:gd name="T2" fmla="*/ 100 w 108"/>
              <a:gd name="T3" fmla="*/ 80 h 108"/>
              <a:gd name="T4" fmla="*/ 80 w 108"/>
              <a:gd name="T5" fmla="*/ 100 h 108"/>
              <a:gd name="T6" fmla="*/ 53 w 108"/>
              <a:gd name="T7" fmla="*/ 107 h 108"/>
              <a:gd name="T8" fmla="*/ 27 w 108"/>
              <a:gd name="T9" fmla="*/ 100 h 108"/>
              <a:gd name="T10" fmla="*/ 7 w 108"/>
              <a:gd name="T11" fmla="*/ 80 h 108"/>
              <a:gd name="T12" fmla="*/ 0 w 108"/>
              <a:gd name="T13" fmla="*/ 53 h 108"/>
              <a:gd name="T14" fmla="*/ 7 w 108"/>
              <a:gd name="T15" fmla="*/ 26 h 108"/>
              <a:gd name="T16" fmla="*/ 27 w 108"/>
              <a:gd name="T17" fmla="*/ 7 h 108"/>
              <a:gd name="T18" fmla="*/ 53 w 108"/>
              <a:gd name="T19" fmla="*/ 0 h 108"/>
              <a:gd name="T20" fmla="*/ 80 w 108"/>
              <a:gd name="T21" fmla="*/ 7 h 108"/>
              <a:gd name="T22" fmla="*/ 100 w 108"/>
              <a:gd name="T23" fmla="*/ 26 h 108"/>
              <a:gd name="T24" fmla="*/ 107 w 108"/>
              <a:gd name="T25"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8">
                <a:moveTo>
                  <a:pt x="107" y="53"/>
                </a:moveTo>
                <a:cubicBezTo>
                  <a:pt x="107" y="63"/>
                  <a:pt x="105" y="71"/>
                  <a:pt x="100" y="80"/>
                </a:cubicBezTo>
                <a:cubicBezTo>
                  <a:pt x="95" y="89"/>
                  <a:pt x="89" y="95"/>
                  <a:pt x="80" y="100"/>
                </a:cubicBezTo>
                <a:cubicBezTo>
                  <a:pt x="72" y="105"/>
                  <a:pt x="63" y="107"/>
                  <a:pt x="53" y="107"/>
                </a:cubicBezTo>
                <a:cubicBezTo>
                  <a:pt x="44" y="107"/>
                  <a:pt x="36" y="105"/>
                  <a:pt x="27" y="100"/>
                </a:cubicBezTo>
                <a:cubicBezTo>
                  <a:pt x="19" y="95"/>
                  <a:pt x="12" y="89"/>
                  <a:pt x="7" y="80"/>
                </a:cubicBezTo>
                <a:cubicBezTo>
                  <a:pt x="2" y="71"/>
                  <a:pt x="0" y="63"/>
                  <a:pt x="0" y="53"/>
                </a:cubicBezTo>
                <a:cubicBezTo>
                  <a:pt x="0" y="43"/>
                  <a:pt x="2" y="35"/>
                  <a:pt x="7" y="26"/>
                </a:cubicBezTo>
                <a:cubicBezTo>
                  <a:pt x="12" y="18"/>
                  <a:pt x="19" y="12"/>
                  <a:pt x="27" y="7"/>
                </a:cubicBezTo>
                <a:cubicBezTo>
                  <a:pt x="36" y="2"/>
                  <a:pt x="44" y="0"/>
                  <a:pt x="53" y="0"/>
                </a:cubicBezTo>
                <a:cubicBezTo>
                  <a:pt x="63" y="0"/>
                  <a:pt x="72" y="2"/>
                  <a:pt x="80" y="7"/>
                </a:cubicBezTo>
                <a:cubicBezTo>
                  <a:pt x="89" y="12"/>
                  <a:pt x="95" y="18"/>
                  <a:pt x="100" y="26"/>
                </a:cubicBezTo>
                <a:cubicBezTo>
                  <a:pt x="105" y="35"/>
                  <a:pt x="107" y="43"/>
                  <a:pt x="107" y="53"/>
                </a:cubicBezTo>
              </a:path>
            </a:pathLst>
          </a:custGeom>
          <a:solidFill>
            <a:schemeClr val="bg1"/>
          </a:solidFill>
          <a:ln w="9525" cap="flat">
            <a:noFill/>
            <a:bevel/>
            <a:headEnd/>
            <a:tailEnd/>
          </a:ln>
          <a:effectLst/>
          <a:extLst/>
        </p:spPr>
        <p:txBody>
          <a:bodyPr wrap="none" anchor="ctr"/>
          <a:lstStyle/>
          <a:p>
            <a:endParaRPr lang="en-US">
              <a:solidFill>
                <a:srgbClr val="333333"/>
              </a:solidFill>
              <a:latin typeface="Arial"/>
              <a:ea typeface="ＭＳ Ｐゴシック"/>
            </a:endParaRPr>
          </a:p>
        </p:txBody>
      </p:sp>
      <p:sp>
        <p:nvSpPr>
          <p:cNvPr id="6" name="Freeform 5"/>
          <p:cNvSpPr>
            <a:spLocks/>
          </p:cNvSpPr>
          <p:nvPr/>
        </p:nvSpPr>
        <p:spPr bwMode="auto">
          <a:xfrm>
            <a:off x="3104147" y="1107982"/>
            <a:ext cx="2935706" cy="2927536"/>
          </a:xfrm>
          <a:custGeom>
            <a:avLst/>
            <a:gdLst>
              <a:gd name="T0" fmla="*/ 442 w 695"/>
              <a:gd name="T1" fmla="*/ 52 h 693"/>
              <a:gd name="T2" fmla="*/ 52 w 695"/>
              <a:gd name="T3" fmla="*/ 252 h 693"/>
              <a:gd name="T4" fmla="*/ 252 w 695"/>
              <a:gd name="T5" fmla="*/ 641 h 693"/>
              <a:gd name="T6" fmla="*/ 643 w 695"/>
              <a:gd name="T7" fmla="*/ 441 h 693"/>
              <a:gd name="T8" fmla="*/ 442 w 695"/>
              <a:gd name="T9" fmla="*/ 52 h 693"/>
            </a:gdLst>
            <a:ahLst/>
            <a:cxnLst>
              <a:cxn ang="0">
                <a:pos x="T0" y="T1"/>
              </a:cxn>
              <a:cxn ang="0">
                <a:pos x="T2" y="T3"/>
              </a:cxn>
              <a:cxn ang="0">
                <a:pos x="T4" y="T5"/>
              </a:cxn>
              <a:cxn ang="0">
                <a:pos x="T6" y="T7"/>
              </a:cxn>
              <a:cxn ang="0">
                <a:pos x="T8" y="T9"/>
              </a:cxn>
            </a:cxnLst>
            <a:rect l="0" t="0" r="r" b="b"/>
            <a:pathLst>
              <a:path w="695" h="693">
                <a:moveTo>
                  <a:pt x="442" y="52"/>
                </a:moveTo>
                <a:cubicBezTo>
                  <a:pt x="279" y="0"/>
                  <a:pt x="104" y="90"/>
                  <a:pt x="52" y="252"/>
                </a:cubicBezTo>
                <a:cubicBezTo>
                  <a:pt x="0" y="414"/>
                  <a:pt x="89" y="589"/>
                  <a:pt x="252" y="641"/>
                </a:cubicBezTo>
                <a:cubicBezTo>
                  <a:pt x="415" y="693"/>
                  <a:pt x="590" y="603"/>
                  <a:pt x="643" y="441"/>
                </a:cubicBezTo>
                <a:cubicBezTo>
                  <a:pt x="695" y="279"/>
                  <a:pt x="605" y="104"/>
                  <a:pt x="442" y="52"/>
                </a:cubicBezTo>
              </a:path>
            </a:pathLst>
          </a:custGeom>
          <a:noFill/>
          <a:ln w="76200">
            <a:solidFill>
              <a:schemeClr val="tx1"/>
            </a:solidFill>
          </a:ln>
          <a:extLst/>
        </p:spPr>
        <p:txBody>
          <a:bodyPr vert="horz" wrap="square" lIns="91440" tIns="45720" rIns="91440" bIns="45720" numCol="1" anchor="t" anchorCtr="0" compatLnSpc="1">
            <a:prstTxWarp prst="textNoShape">
              <a:avLst/>
            </a:prstTxWarp>
          </a:bodyPr>
          <a:lstStyle/>
          <a:p>
            <a:pPr defTabSz="914400">
              <a:defRPr/>
            </a:pPr>
            <a:endParaRPr kumimoji="1" lang="en-US" kern="0" smtClean="0">
              <a:solidFill>
                <a:srgbClr val="000000"/>
              </a:solidFill>
              <a:latin typeface="Calibri"/>
              <a:ea typeface="ＭＳ Ｐゴシック"/>
              <a:cs typeface="新細明體"/>
            </a:endParaRPr>
          </a:p>
        </p:txBody>
      </p:sp>
      <p:grpSp>
        <p:nvGrpSpPr>
          <p:cNvPr id="50" name="Group 49"/>
          <p:cNvGrpSpPr/>
          <p:nvPr/>
        </p:nvGrpSpPr>
        <p:grpSpPr>
          <a:xfrm>
            <a:off x="4002728" y="221045"/>
            <a:ext cx="1138545" cy="655147"/>
            <a:chOff x="4002728" y="288027"/>
            <a:chExt cx="1138545" cy="655147"/>
          </a:xfrm>
        </p:grpSpPr>
        <p:sp>
          <p:nvSpPr>
            <p:cNvPr id="51" name="Freeform 50"/>
            <p:cNvSpPr/>
            <p:nvPr/>
          </p:nvSpPr>
          <p:spPr>
            <a:xfrm>
              <a:off x="4975142" y="617102"/>
              <a:ext cx="166131" cy="325960"/>
            </a:xfrm>
            <a:custGeom>
              <a:avLst/>
              <a:gdLst>
                <a:gd name="connsiteX0" fmla="*/ 255399 w 753500"/>
                <a:gd name="connsiteY0" fmla="*/ 0 h 1317490"/>
                <a:gd name="connsiteX1" fmla="*/ 343283 w 753500"/>
                <a:gd name="connsiteY1" fmla="*/ 27288 h 1317490"/>
                <a:gd name="connsiteX2" fmla="*/ 753500 w 753500"/>
                <a:gd name="connsiteY2" fmla="*/ 646005 h 1317490"/>
                <a:gd name="connsiteX3" fmla="*/ 82018 w 753500"/>
                <a:gd name="connsiteY3" fmla="*/ 1317490 h 1317490"/>
                <a:gd name="connsiteX4" fmla="*/ 0 w 753500"/>
                <a:gd name="connsiteY4" fmla="*/ 652409 h 1317490"/>
                <a:gd name="connsiteX5" fmla="*/ 255399 w 753500"/>
                <a:gd name="connsiteY5" fmla="*/ 652409 h 1317490"/>
                <a:gd name="connsiteX6" fmla="*/ 255399 w 753500"/>
                <a:gd name="connsiteY6" fmla="*/ 0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6" fmla="*/ 346839 w 753500"/>
                <a:gd name="connsiteY6" fmla="*/ 743849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0" fmla="*/ 173381 w 671482"/>
                <a:gd name="connsiteY0" fmla="*/ 652409 h 1317490"/>
                <a:gd name="connsiteX1" fmla="*/ 173381 w 671482"/>
                <a:gd name="connsiteY1" fmla="*/ 0 h 1317490"/>
                <a:gd name="connsiteX2" fmla="*/ 261265 w 671482"/>
                <a:gd name="connsiteY2" fmla="*/ 27288 h 1317490"/>
                <a:gd name="connsiteX3" fmla="*/ 671482 w 671482"/>
                <a:gd name="connsiteY3" fmla="*/ 646005 h 1317490"/>
                <a:gd name="connsiteX4" fmla="*/ 0 w 671482"/>
                <a:gd name="connsiteY4" fmla="*/ 1317490 h 1317490"/>
                <a:gd name="connsiteX0" fmla="*/ 173381 w 671482"/>
                <a:gd name="connsiteY0" fmla="*/ 0 h 1317490"/>
                <a:gd name="connsiteX1" fmla="*/ 261265 w 671482"/>
                <a:gd name="connsiteY1" fmla="*/ 27288 h 1317490"/>
                <a:gd name="connsiteX2" fmla="*/ 671482 w 671482"/>
                <a:gd name="connsiteY2" fmla="*/ 646005 h 1317490"/>
                <a:gd name="connsiteX3" fmla="*/ 0 w 671482"/>
                <a:gd name="connsiteY3" fmla="*/ 1317490 h 1317490"/>
              </a:gdLst>
              <a:ahLst/>
              <a:cxnLst>
                <a:cxn ang="0">
                  <a:pos x="connsiteX0" y="connsiteY0"/>
                </a:cxn>
                <a:cxn ang="0">
                  <a:pos x="connsiteX1" y="connsiteY1"/>
                </a:cxn>
                <a:cxn ang="0">
                  <a:pos x="connsiteX2" y="connsiteY2"/>
                </a:cxn>
                <a:cxn ang="0">
                  <a:pos x="connsiteX3" y="connsiteY3"/>
                </a:cxn>
              </a:cxnLst>
              <a:rect l="l" t="t" r="r" b="b"/>
              <a:pathLst>
                <a:path w="671482" h="1317490">
                  <a:moveTo>
                    <a:pt x="173381" y="0"/>
                  </a:moveTo>
                  <a:lnTo>
                    <a:pt x="261265" y="27288"/>
                  </a:lnTo>
                  <a:cubicBezTo>
                    <a:pt x="502234" y="129226"/>
                    <a:pt x="671482" y="367869"/>
                    <a:pt x="671482" y="646005"/>
                  </a:cubicBezTo>
                  <a:cubicBezTo>
                    <a:pt x="671482" y="1016852"/>
                    <a:pt x="370597" y="1317490"/>
                    <a:pt x="0" y="1317490"/>
                  </a:cubicBez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52" name="Freeform 51"/>
            <p:cNvSpPr/>
            <p:nvPr/>
          </p:nvSpPr>
          <p:spPr>
            <a:xfrm>
              <a:off x="4002728" y="620962"/>
              <a:ext cx="166131" cy="322101"/>
            </a:xfrm>
            <a:custGeom>
              <a:avLst/>
              <a:gdLst>
                <a:gd name="connsiteX0" fmla="*/ 447870 w 877763"/>
                <a:gd name="connsiteY0" fmla="*/ 0 h 1301893"/>
                <a:gd name="connsiteX1" fmla="*/ 447870 w 877763"/>
                <a:gd name="connsiteY1" fmla="*/ 344644 h 1301893"/>
                <a:gd name="connsiteX2" fmla="*/ 877763 w 877763"/>
                <a:gd name="connsiteY2" fmla="*/ 344644 h 1301893"/>
                <a:gd name="connsiteX3" fmla="*/ 671482 w 877763"/>
                <a:gd name="connsiteY3" fmla="*/ 1301893 h 1301893"/>
                <a:gd name="connsiteX4" fmla="*/ 0 w 877763"/>
                <a:gd name="connsiteY4" fmla="*/ 630408 h 1301893"/>
                <a:gd name="connsiteX5" fmla="*/ 410217 w 877763"/>
                <a:gd name="connsiteY5" fmla="*/ 11691 h 1301893"/>
                <a:gd name="connsiteX6" fmla="*/ 447870 w 877763"/>
                <a:gd name="connsiteY6" fmla="*/ 0 h 1301893"/>
                <a:gd name="connsiteX0" fmla="*/ 877763 w 969203"/>
                <a:gd name="connsiteY0" fmla="*/ 344644 h 1301893"/>
                <a:gd name="connsiteX1" fmla="*/ 671482 w 969203"/>
                <a:gd name="connsiteY1" fmla="*/ 1301893 h 1301893"/>
                <a:gd name="connsiteX2" fmla="*/ 0 w 969203"/>
                <a:gd name="connsiteY2" fmla="*/ 630408 h 1301893"/>
                <a:gd name="connsiteX3" fmla="*/ 410217 w 969203"/>
                <a:gd name="connsiteY3" fmla="*/ 11691 h 1301893"/>
                <a:gd name="connsiteX4" fmla="*/ 447870 w 969203"/>
                <a:gd name="connsiteY4" fmla="*/ 0 h 1301893"/>
                <a:gd name="connsiteX5" fmla="*/ 447870 w 969203"/>
                <a:gd name="connsiteY5" fmla="*/ 344644 h 1301893"/>
                <a:gd name="connsiteX6" fmla="*/ 969203 w 969203"/>
                <a:gd name="connsiteY6" fmla="*/ 436084 h 1301893"/>
                <a:gd name="connsiteX0" fmla="*/ 877763 w 877763"/>
                <a:gd name="connsiteY0" fmla="*/ 344644 h 1301893"/>
                <a:gd name="connsiteX1" fmla="*/ 671482 w 877763"/>
                <a:gd name="connsiteY1" fmla="*/ 1301893 h 1301893"/>
                <a:gd name="connsiteX2" fmla="*/ 0 w 877763"/>
                <a:gd name="connsiteY2" fmla="*/ 630408 h 1301893"/>
                <a:gd name="connsiteX3" fmla="*/ 410217 w 877763"/>
                <a:gd name="connsiteY3" fmla="*/ 11691 h 1301893"/>
                <a:gd name="connsiteX4" fmla="*/ 447870 w 877763"/>
                <a:gd name="connsiteY4" fmla="*/ 0 h 1301893"/>
                <a:gd name="connsiteX5" fmla="*/ 447870 w 877763"/>
                <a:gd name="connsiteY5"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 name="connsiteX4" fmla="*/ 447870 w 671482"/>
                <a:gd name="connsiteY4"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Lst>
              <a:ahLst/>
              <a:cxnLst>
                <a:cxn ang="0">
                  <a:pos x="connsiteX0" y="connsiteY0"/>
                </a:cxn>
                <a:cxn ang="0">
                  <a:pos x="connsiteX1" y="connsiteY1"/>
                </a:cxn>
                <a:cxn ang="0">
                  <a:pos x="connsiteX2" y="connsiteY2"/>
                </a:cxn>
                <a:cxn ang="0">
                  <a:pos x="connsiteX3" y="connsiteY3"/>
                </a:cxn>
              </a:cxnLst>
              <a:rect l="l" t="t" r="r" b="b"/>
              <a:pathLst>
                <a:path w="671482" h="1301893">
                  <a:moveTo>
                    <a:pt x="671482" y="1301893"/>
                  </a:moveTo>
                  <a:cubicBezTo>
                    <a:pt x="300885" y="1301893"/>
                    <a:pt x="0" y="1001255"/>
                    <a:pt x="0" y="630408"/>
                  </a:cubicBezTo>
                  <a:cubicBezTo>
                    <a:pt x="0" y="352272"/>
                    <a:pt x="169248" y="113629"/>
                    <a:pt x="410217" y="11691"/>
                  </a:cubicBezTo>
                  <a:lnTo>
                    <a:pt x="447870" y="0"/>
                  </a:ln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53" name="Line 103"/>
            <p:cNvSpPr>
              <a:spLocks noChangeShapeType="1"/>
            </p:cNvSpPr>
            <p:nvPr/>
          </p:nvSpPr>
          <p:spPr bwMode="auto">
            <a:xfrm flipH="1">
              <a:off x="4161194" y="943174"/>
              <a:ext cx="831792"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54" name="Freeform 53"/>
            <p:cNvSpPr/>
            <p:nvPr/>
          </p:nvSpPr>
          <p:spPr>
            <a:xfrm>
              <a:off x="4129525" y="288027"/>
              <a:ext cx="608496" cy="361769"/>
            </a:xfrm>
            <a:custGeom>
              <a:avLst/>
              <a:gdLst>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498149 h 1346105"/>
                <a:gd name="connsiteX4" fmla="*/ 509341 w 2264147"/>
                <a:gd name="connsiteY4" fmla="*/ 1346105 h 1346105"/>
                <a:gd name="connsiteX5" fmla="*/ 4273 w 2264147"/>
                <a:gd name="connsiteY5" fmla="*/ 1346105 h 1346105"/>
                <a:gd name="connsiteX6" fmla="*/ 0 w 2264147"/>
                <a:gd name="connsiteY6" fmla="*/ 1261492 h 1346105"/>
                <a:gd name="connsiteX7" fmla="*/ 1261492 w 2264147"/>
                <a:gd name="connsiteY7" fmla="*/ 0 h 1346105"/>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1346105 h 1346105"/>
                <a:gd name="connsiteX4" fmla="*/ 4273 w 2264147"/>
                <a:gd name="connsiteY4" fmla="*/ 1346105 h 1346105"/>
                <a:gd name="connsiteX5" fmla="*/ 0 w 2264147"/>
                <a:gd name="connsiteY5" fmla="*/ 1261492 h 1346105"/>
                <a:gd name="connsiteX6" fmla="*/ 1261492 w 2264147"/>
                <a:gd name="connsiteY6" fmla="*/ 0 h 1346105"/>
                <a:gd name="connsiteX0" fmla="*/ 509341 w 2264147"/>
                <a:gd name="connsiteY0" fmla="*/ 1346105 h 1437545"/>
                <a:gd name="connsiteX1" fmla="*/ 4273 w 2264147"/>
                <a:gd name="connsiteY1" fmla="*/ 1346105 h 1437545"/>
                <a:gd name="connsiteX2" fmla="*/ 0 w 2264147"/>
                <a:gd name="connsiteY2" fmla="*/ 1261492 h 1437545"/>
                <a:gd name="connsiteX3" fmla="*/ 1261492 w 2264147"/>
                <a:gd name="connsiteY3" fmla="*/ 0 h 1437545"/>
                <a:gd name="connsiteX4" fmla="*/ 2234921 w 2264147"/>
                <a:gd name="connsiteY4" fmla="*/ 459066 h 1437545"/>
                <a:gd name="connsiteX5" fmla="*/ 2264147 w 2264147"/>
                <a:gd name="connsiteY5" fmla="*/ 498149 h 1437545"/>
                <a:gd name="connsiteX6" fmla="*/ 600781 w 2264147"/>
                <a:gd name="connsiteY6" fmla="*/ 1437545 h 1437545"/>
                <a:gd name="connsiteX0" fmla="*/ 509341 w 2264147"/>
                <a:gd name="connsiteY0" fmla="*/ 1346105 h 1346105"/>
                <a:gd name="connsiteX1" fmla="*/ 4273 w 2264147"/>
                <a:gd name="connsiteY1" fmla="*/ 1346105 h 1346105"/>
                <a:gd name="connsiteX2" fmla="*/ 0 w 2264147"/>
                <a:gd name="connsiteY2" fmla="*/ 1261492 h 1346105"/>
                <a:gd name="connsiteX3" fmla="*/ 1261492 w 2264147"/>
                <a:gd name="connsiteY3" fmla="*/ 0 h 1346105"/>
                <a:gd name="connsiteX4" fmla="*/ 2234921 w 2264147"/>
                <a:gd name="connsiteY4" fmla="*/ 459066 h 1346105"/>
                <a:gd name="connsiteX5" fmla="*/ 2264147 w 2264147"/>
                <a:gd name="connsiteY5" fmla="*/ 498149 h 1346105"/>
                <a:gd name="connsiteX0" fmla="*/ 4273 w 2264147"/>
                <a:gd name="connsiteY0" fmla="*/ 1346105 h 1346105"/>
                <a:gd name="connsiteX1" fmla="*/ 0 w 2264147"/>
                <a:gd name="connsiteY1" fmla="*/ 1261492 h 1346105"/>
                <a:gd name="connsiteX2" fmla="*/ 1261492 w 2264147"/>
                <a:gd name="connsiteY2" fmla="*/ 0 h 1346105"/>
                <a:gd name="connsiteX3" fmla="*/ 2234921 w 2264147"/>
                <a:gd name="connsiteY3" fmla="*/ 459066 h 1346105"/>
                <a:gd name="connsiteX4" fmla="*/ 2264147 w 2264147"/>
                <a:gd name="connsiteY4" fmla="*/ 498149 h 134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147" h="1346105">
                  <a:moveTo>
                    <a:pt x="4273" y="1346105"/>
                  </a:moveTo>
                  <a:lnTo>
                    <a:pt x="0" y="1261492"/>
                  </a:lnTo>
                  <a:cubicBezTo>
                    <a:pt x="0" y="564789"/>
                    <a:pt x="564789" y="0"/>
                    <a:pt x="1261492" y="0"/>
                  </a:cubicBezTo>
                  <a:cubicBezTo>
                    <a:pt x="1653388" y="0"/>
                    <a:pt x="2003545" y="178703"/>
                    <a:pt x="2234921" y="459066"/>
                  </a:cubicBezTo>
                  <a:lnTo>
                    <a:pt x="2264147" y="498149"/>
                  </a:ln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55" name="Freeform 54"/>
            <p:cNvSpPr/>
            <p:nvPr/>
          </p:nvSpPr>
          <p:spPr>
            <a:xfrm rot="21401211">
              <a:off x="4743129" y="383342"/>
              <a:ext cx="270381" cy="271031"/>
            </a:xfrm>
            <a:custGeom>
              <a:avLst/>
              <a:gdLst>
                <a:gd name="connsiteX0" fmla="*/ 61580 w 706822"/>
                <a:gd name="connsiteY0" fmla="*/ 0 h 708521"/>
                <a:gd name="connsiteX1" fmla="*/ 706051 w 706822"/>
                <a:gd name="connsiteY1" fmla="*/ 708521 h 708521"/>
                <a:gd name="connsiteX2" fmla="*/ 0 w 706822"/>
                <a:gd name="connsiteY2" fmla="*/ 256349 h 708521"/>
                <a:gd name="connsiteX3" fmla="*/ 0 w 706822"/>
                <a:gd name="connsiteY3" fmla="*/ 966 h 708521"/>
                <a:gd name="connsiteX4" fmla="*/ 61580 w 706822"/>
                <a:gd name="connsiteY4" fmla="*/ 0 h 708521"/>
                <a:gd name="connsiteX0" fmla="*/ 0 w 706822"/>
                <a:gd name="connsiteY0" fmla="*/ 256349 h 708521"/>
                <a:gd name="connsiteX1" fmla="*/ 0 w 706822"/>
                <a:gd name="connsiteY1" fmla="*/ 966 h 708521"/>
                <a:gd name="connsiteX2" fmla="*/ 61580 w 706822"/>
                <a:gd name="connsiteY2" fmla="*/ 0 h 708521"/>
                <a:gd name="connsiteX3" fmla="*/ 706051 w 706822"/>
                <a:gd name="connsiteY3" fmla="*/ 708521 h 708521"/>
                <a:gd name="connsiteX4" fmla="*/ 91440 w 706822"/>
                <a:gd name="connsiteY4" fmla="*/ 347789 h 708521"/>
                <a:gd name="connsiteX0" fmla="*/ 0 w 706822"/>
                <a:gd name="connsiteY0" fmla="*/ 966 h 708521"/>
                <a:gd name="connsiteX1" fmla="*/ 61580 w 706822"/>
                <a:gd name="connsiteY1" fmla="*/ 0 h 708521"/>
                <a:gd name="connsiteX2" fmla="*/ 706051 w 706822"/>
                <a:gd name="connsiteY2" fmla="*/ 708521 h 708521"/>
                <a:gd name="connsiteX3" fmla="*/ 91440 w 706822"/>
                <a:gd name="connsiteY3" fmla="*/ 347789 h 708521"/>
                <a:gd name="connsiteX0" fmla="*/ 0 w 706822"/>
                <a:gd name="connsiteY0" fmla="*/ 966 h 708521"/>
                <a:gd name="connsiteX1" fmla="*/ 61580 w 706822"/>
                <a:gd name="connsiteY1" fmla="*/ 0 h 708521"/>
                <a:gd name="connsiteX2" fmla="*/ 706051 w 706822"/>
                <a:gd name="connsiteY2" fmla="*/ 708521 h 708521"/>
              </a:gdLst>
              <a:ahLst/>
              <a:cxnLst>
                <a:cxn ang="0">
                  <a:pos x="connsiteX0" y="connsiteY0"/>
                </a:cxn>
                <a:cxn ang="0">
                  <a:pos x="connsiteX1" y="connsiteY1"/>
                </a:cxn>
                <a:cxn ang="0">
                  <a:pos x="connsiteX2" y="connsiteY2"/>
                </a:cxn>
              </a:cxnLst>
              <a:rect l="l" t="t" r="r" b="b"/>
              <a:pathLst>
                <a:path w="706822" h="708521">
                  <a:moveTo>
                    <a:pt x="0" y="966"/>
                  </a:moveTo>
                  <a:lnTo>
                    <a:pt x="61580" y="0"/>
                  </a:lnTo>
                  <a:cubicBezTo>
                    <a:pt x="435199" y="17687"/>
                    <a:pt x="723738" y="334903"/>
                    <a:pt x="706051" y="708521"/>
                  </a:cubicBez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nvGrpSpPr>
          <p:cNvPr id="10" name="Group 9"/>
          <p:cNvGrpSpPr/>
          <p:nvPr/>
        </p:nvGrpSpPr>
        <p:grpSpPr>
          <a:xfrm>
            <a:off x="3633664" y="1779060"/>
            <a:ext cx="1871056" cy="1965382"/>
            <a:chOff x="3633664" y="1779060"/>
            <a:chExt cx="1871056" cy="1965382"/>
          </a:xfrm>
        </p:grpSpPr>
        <p:sp>
          <p:nvSpPr>
            <p:cNvPr id="14" name="TextBox 13"/>
            <p:cNvSpPr txBox="1"/>
            <p:nvPr/>
          </p:nvSpPr>
          <p:spPr>
            <a:xfrm>
              <a:off x="3962535" y="3282777"/>
              <a:ext cx="1218930" cy="461665"/>
            </a:xfrm>
            <a:prstGeom prst="rect">
              <a:avLst/>
            </a:prstGeom>
          </p:spPr>
          <p:txBody>
            <a:bodyPr wrap="square" rtlCol="0">
              <a:spAutoFit/>
            </a:bodyPr>
            <a:lstStyle/>
            <a:p>
              <a:pPr algn="ctr" defTabSz="914400"/>
              <a:r>
                <a:rPr kumimoji="1" lang="ja-JP" altLang="en-US" sz="1200" dirty="0" smtClean="0">
                  <a:solidFill>
                    <a:srgbClr val="333333"/>
                  </a:solidFill>
                  <a:latin typeface="Arial"/>
                  <a:ea typeface="ＭＳ Ｐゴシック"/>
                </a:rPr>
                <a:t>職場のデスクトップ</a:t>
              </a:r>
            </a:p>
          </p:txBody>
        </p:sp>
        <p:sp>
          <p:nvSpPr>
            <p:cNvPr id="15" name="TextBox 14"/>
            <p:cNvSpPr txBox="1"/>
            <p:nvPr/>
          </p:nvSpPr>
          <p:spPr>
            <a:xfrm>
              <a:off x="4654699" y="2206661"/>
              <a:ext cx="850021" cy="276999"/>
            </a:xfrm>
            <a:prstGeom prst="rect">
              <a:avLst/>
            </a:prstGeom>
          </p:spPr>
          <p:txBody>
            <a:bodyPr wrap="square" rtlCol="0">
              <a:spAutoFit/>
            </a:bodyPr>
            <a:lstStyle/>
            <a:p>
              <a:pPr algn="ctr" defTabSz="914400"/>
              <a:r>
                <a:rPr kumimoji="1" lang="ja-JP" altLang="en-US" sz="1200" dirty="0" smtClean="0">
                  <a:solidFill>
                    <a:srgbClr val="333333"/>
                  </a:solidFill>
                  <a:latin typeface="Arial"/>
                  <a:ea typeface="ＭＳ Ｐゴシック"/>
                </a:rPr>
                <a:t>ビジネス アプリ</a:t>
              </a:r>
            </a:p>
          </p:txBody>
        </p:sp>
        <p:sp>
          <p:nvSpPr>
            <p:cNvPr id="16" name="TextBox 15"/>
            <p:cNvSpPr txBox="1"/>
            <p:nvPr/>
          </p:nvSpPr>
          <p:spPr>
            <a:xfrm>
              <a:off x="3633664" y="2206661"/>
              <a:ext cx="963425" cy="646331"/>
            </a:xfrm>
            <a:prstGeom prst="rect">
              <a:avLst/>
            </a:prstGeom>
          </p:spPr>
          <p:txBody>
            <a:bodyPr wrap="square" rtlCol="0">
              <a:spAutoFit/>
            </a:bodyPr>
            <a:lstStyle/>
            <a:p>
              <a:pPr algn="ctr" defTabSz="914400"/>
              <a:r>
                <a:rPr kumimoji="1" lang="ja-JP" altLang="en-US" sz="1200" dirty="0" smtClean="0">
                  <a:solidFill>
                    <a:srgbClr val="333333"/>
                  </a:solidFill>
                  <a:latin typeface="Arial"/>
                  <a:ea typeface="ＭＳ Ｐゴシック"/>
                </a:rPr>
                <a:t>重要な</a:t>
              </a:r>
              <a:r>
                <a:rPr lang="ja-JP" altLang="en-US" dirty="0" smtClean="0">
                  <a:latin typeface="Arial"/>
                  <a:ea typeface="ＭＳ Ｐゴシック"/>
                </a:rPr>
                <a:t/>
              </a:r>
              <a:br>
                <a:rPr lang="ja-JP" altLang="en-US" dirty="0" smtClean="0">
                  <a:latin typeface="Arial"/>
                  <a:ea typeface="ＭＳ Ｐゴシック"/>
                </a:rPr>
              </a:br>
              <a:r>
                <a:rPr kumimoji="1" lang="ja-JP" altLang="en-US" sz="1200" dirty="0" smtClean="0">
                  <a:solidFill>
                    <a:srgbClr val="333333"/>
                  </a:solidFill>
                  <a:latin typeface="Arial"/>
                  <a:ea typeface="ＭＳ Ｐゴシック"/>
                </a:rPr>
                <a:t>インフラストラクチャ</a:t>
              </a:r>
            </a:p>
          </p:txBody>
        </p:sp>
        <p:grpSp>
          <p:nvGrpSpPr>
            <p:cNvPr id="30" name="Group 29"/>
            <p:cNvGrpSpPr/>
            <p:nvPr/>
          </p:nvGrpSpPr>
          <p:grpSpPr>
            <a:xfrm>
              <a:off x="4335416" y="2824235"/>
              <a:ext cx="473167" cy="410632"/>
              <a:chOff x="-945358" y="3037444"/>
              <a:chExt cx="1185949" cy="1029214"/>
            </a:xfrm>
          </p:grpSpPr>
          <p:sp>
            <p:nvSpPr>
              <p:cNvPr id="31" name="Freeform 30"/>
              <p:cNvSpPr>
                <a:spLocks noChangeArrowheads="1"/>
              </p:cNvSpPr>
              <p:nvPr/>
            </p:nvSpPr>
            <p:spPr bwMode="auto">
              <a:xfrm>
                <a:off x="-945358" y="3037444"/>
                <a:ext cx="1185949" cy="924726"/>
              </a:xfrm>
              <a:custGeom>
                <a:avLst/>
                <a:gdLst>
                  <a:gd name="T0" fmla="*/ 998 w 999"/>
                  <a:gd name="T1" fmla="*/ 709 h 779"/>
                  <a:gd name="T2" fmla="*/ 932 w 999"/>
                  <a:gd name="T3" fmla="*/ 778 h 779"/>
                  <a:gd name="T4" fmla="*/ 66 w 999"/>
                  <a:gd name="T5" fmla="*/ 778 h 779"/>
                  <a:gd name="T6" fmla="*/ 0 w 999"/>
                  <a:gd name="T7" fmla="*/ 709 h 779"/>
                  <a:gd name="T8" fmla="*/ 0 w 999"/>
                  <a:gd name="T9" fmla="*/ 69 h 779"/>
                  <a:gd name="T10" fmla="*/ 66 w 999"/>
                  <a:gd name="T11" fmla="*/ 0 h 779"/>
                  <a:gd name="T12" fmla="*/ 932 w 999"/>
                  <a:gd name="T13" fmla="*/ 0 h 779"/>
                  <a:gd name="T14" fmla="*/ 998 w 999"/>
                  <a:gd name="T15" fmla="*/ 69 h 779"/>
                  <a:gd name="T16" fmla="*/ 998 w 999"/>
                  <a:gd name="T17" fmla="*/ 70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9" h="779">
                    <a:moveTo>
                      <a:pt x="998" y="709"/>
                    </a:moveTo>
                    <a:cubicBezTo>
                      <a:pt x="998" y="746"/>
                      <a:pt x="969" y="778"/>
                      <a:pt x="932" y="778"/>
                    </a:cubicBezTo>
                    <a:lnTo>
                      <a:pt x="66" y="778"/>
                    </a:lnTo>
                    <a:cubicBezTo>
                      <a:pt x="29" y="778"/>
                      <a:pt x="0" y="746"/>
                      <a:pt x="0" y="709"/>
                    </a:cubicBezTo>
                    <a:lnTo>
                      <a:pt x="0" y="69"/>
                    </a:lnTo>
                    <a:cubicBezTo>
                      <a:pt x="0" y="32"/>
                      <a:pt x="29" y="0"/>
                      <a:pt x="66" y="0"/>
                    </a:cubicBezTo>
                    <a:lnTo>
                      <a:pt x="932" y="0"/>
                    </a:lnTo>
                    <a:cubicBezTo>
                      <a:pt x="969" y="0"/>
                      <a:pt x="998" y="32"/>
                      <a:pt x="998" y="69"/>
                    </a:cubicBezTo>
                    <a:lnTo>
                      <a:pt x="998" y="709"/>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3" name="Line 31"/>
              <p:cNvSpPr>
                <a:spLocks noChangeShapeType="1"/>
              </p:cNvSpPr>
              <p:nvPr/>
            </p:nvSpPr>
            <p:spPr bwMode="auto">
              <a:xfrm>
                <a:off x="-707071" y="4066658"/>
                <a:ext cx="709375" cy="0"/>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4" name="Line 34"/>
              <p:cNvSpPr>
                <a:spLocks noChangeShapeType="1"/>
              </p:cNvSpPr>
              <p:nvPr/>
            </p:nvSpPr>
            <p:spPr bwMode="auto">
              <a:xfrm>
                <a:off x="-943529" y="3753193"/>
                <a:ext cx="1182292" cy="0"/>
              </a:xfrm>
              <a:prstGeom prst="line">
                <a:avLst/>
              </a:prstGeom>
              <a:noFill/>
              <a:ln w="127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nvGrpSpPr>
              <p:cNvPr id="35" name="Group 34"/>
              <p:cNvGrpSpPr/>
              <p:nvPr/>
            </p:nvGrpSpPr>
            <p:grpSpPr>
              <a:xfrm>
                <a:off x="-547966" y="3966954"/>
                <a:ext cx="391164" cy="93792"/>
                <a:chOff x="2482279" y="4022365"/>
                <a:chExt cx="211772" cy="50778"/>
              </a:xfrm>
            </p:grpSpPr>
            <p:sp>
              <p:nvSpPr>
                <p:cNvPr id="37" name="Line 32"/>
                <p:cNvSpPr>
                  <a:spLocks noChangeShapeType="1"/>
                </p:cNvSpPr>
                <p:nvPr/>
              </p:nvSpPr>
              <p:spPr bwMode="auto">
                <a:xfrm>
                  <a:off x="2677592" y="4022365"/>
                  <a:ext cx="16459" cy="50778"/>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38" name="Line 32"/>
                <p:cNvSpPr>
                  <a:spLocks noChangeShapeType="1"/>
                </p:cNvSpPr>
                <p:nvPr/>
              </p:nvSpPr>
              <p:spPr bwMode="auto">
                <a:xfrm flipV="1">
                  <a:off x="2482279" y="4022365"/>
                  <a:ext cx="16459" cy="50778"/>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sp>
            <p:nvSpPr>
              <p:cNvPr id="36" name="Freeform 35"/>
              <p:cNvSpPr>
                <a:spLocks noChangeArrowheads="1"/>
              </p:cNvSpPr>
              <p:nvPr/>
            </p:nvSpPr>
            <p:spPr bwMode="auto">
              <a:xfrm>
                <a:off x="-379816" y="3829422"/>
                <a:ext cx="54864" cy="54864"/>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40" name="Group 39"/>
            <p:cNvGrpSpPr/>
            <p:nvPr/>
          </p:nvGrpSpPr>
          <p:grpSpPr>
            <a:xfrm>
              <a:off x="3873948" y="1779255"/>
              <a:ext cx="482856" cy="379496"/>
              <a:chOff x="1221211" y="3057047"/>
              <a:chExt cx="425485" cy="334405"/>
            </a:xfrm>
            <a:noFill/>
          </p:grpSpPr>
          <p:grpSp>
            <p:nvGrpSpPr>
              <p:cNvPr id="41" name="Group 40"/>
              <p:cNvGrpSpPr/>
              <p:nvPr/>
            </p:nvGrpSpPr>
            <p:grpSpPr>
              <a:xfrm>
                <a:off x="1221211" y="3057047"/>
                <a:ext cx="425485" cy="111283"/>
                <a:chOff x="1081872" y="2794148"/>
                <a:chExt cx="387779" cy="101421"/>
              </a:xfrm>
              <a:grpFill/>
            </p:grpSpPr>
            <p:sp>
              <p:nvSpPr>
                <p:cNvPr id="62" name="Rounded Rectangle 61"/>
                <p:cNvSpPr/>
                <p:nvPr/>
              </p:nvSpPr>
              <p:spPr>
                <a:xfrm>
                  <a:off x="1081872" y="2794148"/>
                  <a:ext cx="387779" cy="101421"/>
                </a:xfrm>
                <a:prstGeom prst="roundRect">
                  <a:avLst>
                    <a:gd name="adj" fmla="val 19917"/>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63" name="Oval 62"/>
                <p:cNvSpPr>
                  <a:spLocks noChangeAspect="1"/>
                </p:cNvSpPr>
                <p:nvPr/>
              </p:nvSpPr>
              <p:spPr>
                <a:xfrm>
                  <a:off x="1121096" y="2823656"/>
                  <a:ext cx="41680" cy="42102"/>
                </a:xfrm>
                <a:prstGeom prst="ellipse">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64" name="Freeform 63"/>
                <p:cNvSpPr>
                  <a:spLocks noChangeArrowheads="1"/>
                </p:cNvSpPr>
                <p:nvPr/>
              </p:nvSpPr>
              <p:spPr bwMode="auto">
                <a:xfrm>
                  <a:off x="1303167"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5" name="Freeform 64"/>
                <p:cNvSpPr>
                  <a:spLocks noChangeArrowheads="1"/>
                </p:cNvSpPr>
                <p:nvPr/>
              </p:nvSpPr>
              <p:spPr bwMode="auto">
                <a:xfrm>
                  <a:off x="1356418"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6" name="Freeform 65"/>
                <p:cNvSpPr>
                  <a:spLocks noChangeArrowheads="1"/>
                </p:cNvSpPr>
                <p:nvPr/>
              </p:nvSpPr>
              <p:spPr bwMode="auto">
                <a:xfrm>
                  <a:off x="1409669"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43" name="Group 42"/>
              <p:cNvGrpSpPr/>
              <p:nvPr/>
            </p:nvGrpSpPr>
            <p:grpSpPr>
              <a:xfrm>
                <a:off x="1221211" y="3168590"/>
                <a:ext cx="425485" cy="111283"/>
                <a:chOff x="1081872" y="2896619"/>
                <a:chExt cx="387779" cy="101421"/>
              </a:xfrm>
              <a:grpFill/>
            </p:grpSpPr>
            <p:sp>
              <p:nvSpPr>
                <p:cNvPr id="57" name="Rounded Rectangle 56"/>
                <p:cNvSpPr/>
                <p:nvPr/>
              </p:nvSpPr>
              <p:spPr>
                <a:xfrm>
                  <a:off x="1081872" y="2896619"/>
                  <a:ext cx="387779" cy="101421"/>
                </a:xfrm>
                <a:prstGeom prst="roundRect">
                  <a:avLst>
                    <a:gd name="adj" fmla="val 19917"/>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58" name="Oval 57"/>
                <p:cNvSpPr>
                  <a:spLocks noChangeAspect="1"/>
                </p:cNvSpPr>
                <p:nvPr/>
              </p:nvSpPr>
              <p:spPr>
                <a:xfrm>
                  <a:off x="1121097" y="2926127"/>
                  <a:ext cx="41981" cy="42406"/>
                </a:xfrm>
                <a:prstGeom prst="ellipse">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59" name="Freeform 58"/>
                <p:cNvSpPr>
                  <a:spLocks noChangeArrowheads="1"/>
                </p:cNvSpPr>
                <p:nvPr/>
              </p:nvSpPr>
              <p:spPr bwMode="auto">
                <a:xfrm>
                  <a:off x="1303167"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0" name="Freeform 59"/>
                <p:cNvSpPr>
                  <a:spLocks noChangeArrowheads="1"/>
                </p:cNvSpPr>
                <p:nvPr/>
              </p:nvSpPr>
              <p:spPr bwMode="auto">
                <a:xfrm>
                  <a:off x="1356418"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1" name="Freeform 60"/>
                <p:cNvSpPr>
                  <a:spLocks noChangeArrowheads="1"/>
                </p:cNvSpPr>
                <p:nvPr/>
              </p:nvSpPr>
              <p:spPr bwMode="auto">
                <a:xfrm>
                  <a:off x="1409669"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44" name="Group 43"/>
              <p:cNvGrpSpPr/>
              <p:nvPr/>
            </p:nvGrpSpPr>
            <p:grpSpPr>
              <a:xfrm>
                <a:off x="1221211" y="3280169"/>
                <a:ext cx="425485" cy="111283"/>
                <a:chOff x="1081872" y="2998041"/>
                <a:chExt cx="387779" cy="101421"/>
              </a:xfrm>
              <a:grpFill/>
            </p:grpSpPr>
            <p:sp>
              <p:nvSpPr>
                <p:cNvPr id="45" name="Rounded Rectangle 44"/>
                <p:cNvSpPr/>
                <p:nvPr/>
              </p:nvSpPr>
              <p:spPr>
                <a:xfrm>
                  <a:off x="1081872" y="2998041"/>
                  <a:ext cx="387779" cy="101421"/>
                </a:xfrm>
                <a:prstGeom prst="roundRect">
                  <a:avLst>
                    <a:gd name="adj" fmla="val 19917"/>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46" name="Oval 45"/>
                <p:cNvSpPr>
                  <a:spLocks noChangeAspect="1"/>
                </p:cNvSpPr>
                <p:nvPr/>
              </p:nvSpPr>
              <p:spPr>
                <a:xfrm>
                  <a:off x="1121097" y="3027549"/>
                  <a:ext cx="41981" cy="42406"/>
                </a:xfrm>
                <a:prstGeom prst="ellipse">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47" name="Freeform 46"/>
                <p:cNvSpPr>
                  <a:spLocks noChangeArrowheads="1"/>
                </p:cNvSpPr>
                <p:nvPr/>
              </p:nvSpPr>
              <p:spPr bwMode="auto">
                <a:xfrm>
                  <a:off x="1303167"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8" name="Freeform 47"/>
                <p:cNvSpPr>
                  <a:spLocks noChangeArrowheads="1"/>
                </p:cNvSpPr>
                <p:nvPr/>
              </p:nvSpPr>
              <p:spPr bwMode="auto">
                <a:xfrm>
                  <a:off x="1356418"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56" name="Freeform 55"/>
                <p:cNvSpPr>
                  <a:spLocks noChangeArrowheads="1"/>
                </p:cNvSpPr>
                <p:nvPr/>
              </p:nvSpPr>
              <p:spPr bwMode="auto">
                <a:xfrm>
                  <a:off x="1409669"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nvGrpSpPr>
            <p:cNvPr id="9" name="Group 8"/>
            <p:cNvGrpSpPr/>
            <p:nvPr/>
          </p:nvGrpSpPr>
          <p:grpSpPr>
            <a:xfrm>
              <a:off x="4873212" y="1779060"/>
              <a:ext cx="412994" cy="403552"/>
              <a:chOff x="4244046" y="1779060"/>
              <a:chExt cx="412994" cy="403552"/>
            </a:xfrm>
          </p:grpSpPr>
          <p:sp>
            <p:nvSpPr>
              <p:cNvPr id="7" name="Rounded Rectangle 6"/>
              <p:cNvSpPr/>
              <p:nvPr/>
            </p:nvSpPr>
            <p:spPr>
              <a:xfrm>
                <a:off x="4244046" y="1779060"/>
                <a:ext cx="164592" cy="164592"/>
              </a:xfrm>
              <a:prstGeom prst="round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68" name="Rounded Rectangle 67"/>
              <p:cNvSpPr/>
              <p:nvPr/>
            </p:nvSpPr>
            <p:spPr>
              <a:xfrm>
                <a:off x="4244046" y="1976649"/>
                <a:ext cx="164592" cy="164592"/>
              </a:xfrm>
              <a:prstGeom prst="round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69" name="Rounded Rectangle 68"/>
              <p:cNvSpPr/>
              <p:nvPr/>
            </p:nvSpPr>
            <p:spPr>
              <a:xfrm>
                <a:off x="4448861" y="1779060"/>
                <a:ext cx="164592" cy="164592"/>
              </a:xfrm>
              <a:prstGeom prst="round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70" name="Rounded Rectangle 69"/>
              <p:cNvSpPr/>
              <p:nvPr/>
            </p:nvSpPr>
            <p:spPr>
              <a:xfrm>
                <a:off x="4448861" y="1976649"/>
                <a:ext cx="164592" cy="164592"/>
              </a:xfrm>
              <a:prstGeom prst="round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71" name="Rounded Rectangle 70"/>
              <p:cNvSpPr/>
              <p:nvPr/>
            </p:nvSpPr>
            <p:spPr>
              <a:xfrm>
                <a:off x="4492448" y="2018020"/>
                <a:ext cx="164592" cy="164592"/>
              </a:xfrm>
              <a:prstGeom prst="roundRect">
                <a:avLst/>
              </a:prstGeom>
              <a:solidFill>
                <a:schemeClr val="bg1"/>
              </a:solid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sp>
        <p:nvSpPr>
          <p:cNvPr id="3" name="Title 2"/>
          <p:cNvSpPr>
            <a:spLocks noGrp="1"/>
          </p:cNvSpPr>
          <p:nvPr>
            <p:ph type="title"/>
          </p:nvPr>
        </p:nvSpPr>
        <p:spPr>
          <a:xfrm>
            <a:off x="437766" y="489098"/>
            <a:ext cx="2972335" cy="719462"/>
          </a:xfrm>
        </p:spPr>
        <p:txBody>
          <a:bodyPr/>
          <a:lstStyle/>
          <a:p>
            <a:r>
              <a:rPr lang="en-US" altLang="ja-JP" dirty="0" smtClean="0">
                <a:latin typeface="Arial"/>
                <a:ea typeface="ＭＳ Ｐゴシック"/>
              </a:rPr>
              <a:t>IT </a:t>
            </a:r>
            <a:r>
              <a:rPr lang="ja-JP" altLang="en-US" dirty="0" smtClean="0">
                <a:latin typeface="Arial"/>
                <a:ea typeface="ＭＳ Ｐゴシック"/>
              </a:rPr>
              <a:t>はどのように構築されたか </a:t>
            </a:r>
            <a:endParaRPr lang="ja-JP" altLang="en-US" dirty="0">
              <a:latin typeface="Arial"/>
              <a:ea typeface="ＭＳ Ｐゴシック"/>
            </a:endParaRPr>
          </a:p>
        </p:txBody>
      </p:sp>
      <p:sp>
        <p:nvSpPr>
          <p:cNvPr id="67" name="TextBox 66"/>
          <p:cNvSpPr txBox="1"/>
          <p:nvPr/>
        </p:nvSpPr>
        <p:spPr>
          <a:xfrm>
            <a:off x="4037181" y="447380"/>
            <a:ext cx="1091529" cy="461665"/>
          </a:xfrm>
          <a:prstGeom prst="rect">
            <a:avLst/>
          </a:prstGeom>
        </p:spPr>
        <p:txBody>
          <a:bodyPr wrap="square" rtlCol="0">
            <a:spAutoFit/>
          </a:bodyPr>
          <a:lstStyle/>
          <a:p>
            <a:pPr algn="ctr" defTabSz="914400"/>
            <a:r>
              <a:rPr kumimoji="1" lang="ja-JP" altLang="en-US" sz="1200" dirty="0" smtClean="0">
                <a:solidFill>
                  <a:srgbClr val="333333"/>
                </a:solidFill>
                <a:latin typeface="Arial"/>
                <a:ea typeface="ＭＳ Ｐゴシック"/>
              </a:rPr>
              <a:t>インターネット</a:t>
            </a:r>
          </a:p>
        </p:txBody>
      </p:sp>
      <p:cxnSp>
        <p:nvCxnSpPr>
          <p:cNvPr id="72" name="Straight Arrow Connector 71"/>
          <p:cNvCxnSpPr/>
          <p:nvPr/>
        </p:nvCxnSpPr>
        <p:spPr bwMode="auto">
          <a:xfrm flipV="1">
            <a:off x="4574018" y="935111"/>
            <a:ext cx="0" cy="273449"/>
          </a:xfrm>
          <a:prstGeom prst="straightConnector1">
            <a:avLst/>
          </a:prstGeom>
          <a:solidFill>
            <a:srgbClr val="F37821"/>
          </a:solidFill>
          <a:ln w="12700" cap="rnd" cmpd="sng" algn="ctr">
            <a:solidFill>
              <a:schemeClr val="tx1"/>
            </a:solidFill>
            <a:prstDash val="dash"/>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6141253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cTn>
                              </p:par>
                              <p:par>
                                <p:cTn id="15" presetID="22" presetClass="entr" presetSubtype="4" fill="hold" nodeType="withEffect">
                                  <p:stCondLst>
                                    <p:cond delay="500"/>
                                  </p:stCondLst>
                                  <p:childTnLst>
                                    <p:set>
                                      <p:cBhvr>
                                        <p:cTn id="16" dur="1" fill="hold">
                                          <p:stCondLst>
                                            <p:cond delay="0"/>
                                          </p:stCondLst>
                                        </p:cTn>
                                        <p:tgtEl>
                                          <p:spTgt spid="72"/>
                                        </p:tgtEl>
                                        <p:attrNameLst>
                                          <p:attrName>style.visibility</p:attrName>
                                        </p:attrNameLst>
                                      </p:cBhvr>
                                      <p:to>
                                        <p:strVal val="visible"/>
                                      </p:to>
                                    </p:set>
                                    <p:animEffect transition="in" filter="wipe(down)">
                                      <p:cBhvr>
                                        <p:cTn id="17" dur="250"/>
                                        <p:tgtEl>
                                          <p:spTgt spid="72"/>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25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Straight Arrow Connector 109"/>
          <p:cNvCxnSpPr/>
          <p:nvPr/>
        </p:nvCxnSpPr>
        <p:spPr bwMode="auto">
          <a:xfrm flipV="1">
            <a:off x="4574018" y="935111"/>
            <a:ext cx="0" cy="273449"/>
          </a:xfrm>
          <a:prstGeom prst="straightConnector1">
            <a:avLst/>
          </a:prstGeom>
          <a:solidFill>
            <a:srgbClr val="F37821"/>
          </a:solidFill>
          <a:ln w="12700" cap="rnd" cmpd="sng" algn="ctr">
            <a:solidFill>
              <a:schemeClr val="tx1"/>
            </a:solidFill>
            <a:prstDash val="dash"/>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5" name="Straight Arrow Connector 114"/>
          <p:cNvCxnSpPr/>
          <p:nvPr/>
        </p:nvCxnSpPr>
        <p:spPr bwMode="auto">
          <a:xfrm flipH="1" flipV="1">
            <a:off x="2935766" y="2069206"/>
            <a:ext cx="363103" cy="117980"/>
          </a:xfrm>
          <a:prstGeom prst="straightConnector1">
            <a:avLst/>
          </a:prstGeom>
          <a:solidFill>
            <a:srgbClr val="F37821"/>
          </a:solidFill>
          <a:ln w="12700" cap="rnd" cmpd="sng" algn="ctr">
            <a:solidFill>
              <a:schemeClr val="tx1"/>
            </a:solidFill>
            <a:prstDash val="dash"/>
            <a:round/>
            <a:headEnd type="none" w="med" len="med"/>
            <a:tailEnd type="non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4" name="Straight Arrow Connector 113"/>
          <p:cNvCxnSpPr/>
          <p:nvPr/>
        </p:nvCxnSpPr>
        <p:spPr bwMode="auto">
          <a:xfrm flipV="1">
            <a:off x="5845132" y="2059581"/>
            <a:ext cx="363103" cy="117980"/>
          </a:xfrm>
          <a:prstGeom prst="straightConnector1">
            <a:avLst/>
          </a:prstGeom>
          <a:solidFill>
            <a:srgbClr val="F37821"/>
          </a:solidFill>
          <a:ln w="12700" cap="rnd" cmpd="sng" algn="ctr">
            <a:solidFill>
              <a:schemeClr val="tx1"/>
            </a:solidFill>
            <a:prstDash val="dash"/>
            <a:round/>
            <a:headEnd type="none" w="med" len="med"/>
            <a:tailEnd type="non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 name="Straight Arrow Connector 116"/>
          <p:cNvCxnSpPr/>
          <p:nvPr/>
        </p:nvCxnSpPr>
        <p:spPr bwMode="auto">
          <a:xfrm rot="4320000" flipV="1">
            <a:off x="5319384" y="3742902"/>
            <a:ext cx="363103" cy="117980"/>
          </a:xfrm>
          <a:prstGeom prst="straightConnector1">
            <a:avLst/>
          </a:prstGeom>
          <a:solidFill>
            <a:srgbClr val="F37821"/>
          </a:solidFill>
          <a:ln w="12700" cap="rnd" cmpd="sng" algn="ctr">
            <a:solidFill>
              <a:schemeClr val="tx1"/>
            </a:solidFill>
            <a:prstDash val="dash"/>
            <a:round/>
            <a:headEnd type="none" w="med" len="med"/>
            <a:tailEnd type="non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1" name="Straight Arrow Connector 120"/>
          <p:cNvCxnSpPr/>
          <p:nvPr/>
        </p:nvCxnSpPr>
        <p:spPr bwMode="auto">
          <a:xfrm rot="17280000" flipH="1" flipV="1">
            <a:off x="3461512" y="3742902"/>
            <a:ext cx="363103" cy="117980"/>
          </a:xfrm>
          <a:prstGeom prst="straightConnector1">
            <a:avLst/>
          </a:prstGeom>
          <a:solidFill>
            <a:srgbClr val="F37821"/>
          </a:solidFill>
          <a:ln w="12700" cap="rnd" cmpd="sng" algn="ctr">
            <a:solidFill>
              <a:schemeClr val="tx1"/>
            </a:solidFill>
            <a:prstDash val="dash"/>
            <a:round/>
            <a:headEnd type="none" w="med" len="med"/>
            <a:tailEnd type="non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1" name="Freeform 110"/>
          <p:cNvSpPr/>
          <p:nvPr/>
        </p:nvSpPr>
        <p:spPr>
          <a:xfrm>
            <a:off x="2522517" y="580888"/>
            <a:ext cx="4098964" cy="4034133"/>
          </a:xfrm>
          <a:custGeom>
            <a:avLst/>
            <a:gdLst>
              <a:gd name="connsiteX0" fmla="*/ 1546240 w 4098964"/>
              <a:gd name="connsiteY0" fmla="*/ 0 h 4034133"/>
              <a:gd name="connsiteX1" fmla="*/ 1546240 w 4098964"/>
              <a:gd name="connsiteY1" fmla="*/ 191871 h 4034133"/>
              <a:gd name="connsiteX2" fmla="*/ 2555509 w 4098964"/>
              <a:gd name="connsiteY2" fmla="*/ 191871 h 4034133"/>
              <a:gd name="connsiteX3" fmla="*/ 2555509 w 4098964"/>
              <a:gd name="connsiteY3" fmla="*/ 716 h 4034133"/>
              <a:gd name="connsiteX4" fmla="*/ 2658935 w 4098964"/>
              <a:gd name="connsiteY4" fmla="*/ 27310 h 4034133"/>
              <a:gd name="connsiteX5" fmla="*/ 4098964 w 4098964"/>
              <a:gd name="connsiteY5" fmla="*/ 1984651 h 4034133"/>
              <a:gd name="connsiteX6" fmla="*/ 2049482 w 4098964"/>
              <a:gd name="connsiteY6" fmla="*/ 4034133 h 4034133"/>
              <a:gd name="connsiteX7" fmla="*/ 0 w 4098964"/>
              <a:gd name="connsiteY7" fmla="*/ 1984651 h 4034133"/>
              <a:gd name="connsiteX8" fmla="*/ 1440029 w 4098964"/>
              <a:gd name="connsiteY8" fmla="*/ 27310 h 4034133"/>
              <a:gd name="connsiteX9" fmla="*/ 1546240 w 4098964"/>
              <a:gd name="connsiteY9" fmla="*/ 0 h 4034133"/>
              <a:gd name="connsiteX0" fmla="*/ 1546240 w 4098964"/>
              <a:gd name="connsiteY0" fmla="*/ 191871 h 4034133"/>
              <a:gd name="connsiteX1" fmla="*/ 2555509 w 4098964"/>
              <a:gd name="connsiteY1" fmla="*/ 191871 h 4034133"/>
              <a:gd name="connsiteX2" fmla="*/ 2555509 w 4098964"/>
              <a:gd name="connsiteY2" fmla="*/ 716 h 4034133"/>
              <a:gd name="connsiteX3" fmla="*/ 2658935 w 4098964"/>
              <a:gd name="connsiteY3" fmla="*/ 27310 h 4034133"/>
              <a:gd name="connsiteX4" fmla="*/ 4098964 w 4098964"/>
              <a:gd name="connsiteY4" fmla="*/ 1984651 h 4034133"/>
              <a:gd name="connsiteX5" fmla="*/ 2049482 w 4098964"/>
              <a:gd name="connsiteY5" fmla="*/ 4034133 h 4034133"/>
              <a:gd name="connsiteX6" fmla="*/ 0 w 4098964"/>
              <a:gd name="connsiteY6" fmla="*/ 1984651 h 4034133"/>
              <a:gd name="connsiteX7" fmla="*/ 1440029 w 4098964"/>
              <a:gd name="connsiteY7" fmla="*/ 27310 h 4034133"/>
              <a:gd name="connsiteX8" fmla="*/ 1546240 w 4098964"/>
              <a:gd name="connsiteY8" fmla="*/ 0 h 4034133"/>
              <a:gd name="connsiteX9" fmla="*/ 1637680 w 4098964"/>
              <a:gd name="connsiteY9" fmla="*/ 283311 h 4034133"/>
              <a:gd name="connsiteX0" fmla="*/ 1546240 w 4098964"/>
              <a:gd name="connsiteY0" fmla="*/ 191871 h 4034133"/>
              <a:gd name="connsiteX1" fmla="*/ 2555509 w 4098964"/>
              <a:gd name="connsiteY1" fmla="*/ 191871 h 4034133"/>
              <a:gd name="connsiteX2" fmla="*/ 2555509 w 4098964"/>
              <a:gd name="connsiteY2" fmla="*/ 716 h 4034133"/>
              <a:gd name="connsiteX3" fmla="*/ 2658935 w 4098964"/>
              <a:gd name="connsiteY3" fmla="*/ 27310 h 4034133"/>
              <a:gd name="connsiteX4" fmla="*/ 4098964 w 4098964"/>
              <a:gd name="connsiteY4" fmla="*/ 1984651 h 4034133"/>
              <a:gd name="connsiteX5" fmla="*/ 2049482 w 4098964"/>
              <a:gd name="connsiteY5" fmla="*/ 4034133 h 4034133"/>
              <a:gd name="connsiteX6" fmla="*/ 0 w 4098964"/>
              <a:gd name="connsiteY6" fmla="*/ 1984651 h 4034133"/>
              <a:gd name="connsiteX7" fmla="*/ 1440029 w 4098964"/>
              <a:gd name="connsiteY7" fmla="*/ 27310 h 4034133"/>
              <a:gd name="connsiteX8" fmla="*/ 1546240 w 4098964"/>
              <a:gd name="connsiteY8" fmla="*/ 0 h 4034133"/>
              <a:gd name="connsiteX0" fmla="*/ 2555509 w 4098964"/>
              <a:gd name="connsiteY0" fmla="*/ 191871 h 4034133"/>
              <a:gd name="connsiteX1" fmla="*/ 2555509 w 4098964"/>
              <a:gd name="connsiteY1" fmla="*/ 716 h 4034133"/>
              <a:gd name="connsiteX2" fmla="*/ 2658935 w 4098964"/>
              <a:gd name="connsiteY2" fmla="*/ 27310 h 4034133"/>
              <a:gd name="connsiteX3" fmla="*/ 4098964 w 4098964"/>
              <a:gd name="connsiteY3" fmla="*/ 1984651 h 4034133"/>
              <a:gd name="connsiteX4" fmla="*/ 2049482 w 4098964"/>
              <a:gd name="connsiteY4" fmla="*/ 4034133 h 4034133"/>
              <a:gd name="connsiteX5" fmla="*/ 0 w 4098964"/>
              <a:gd name="connsiteY5" fmla="*/ 1984651 h 4034133"/>
              <a:gd name="connsiteX6" fmla="*/ 1440029 w 4098964"/>
              <a:gd name="connsiteY6" fmla="*/ 27310 h 4034133"/>
              <a:gd name="connsiteX7" fmla="*/ 1546240 w 4098964"/>
              <a:gd name="connsiteY7" fmla="*/ 0 h 4034133"/>
              <a:gd name="connsiteX0" fmla="*/ 2555509 w 4098964"/>
              <a:gd name="connsiteY0" fmla="*/ 716 h 4034133"/>
              <a:gd name="connsiteX1" fmla="*/ 2658935 w 4098964"/>
              <a:gd name="connsiteY1" fmla="*/ 27310 h 4034133"/>
              <a:gd name="connsiteX2" fmla="*/ 4098964 w 4098964"/>
              <a:gd name="connsiteY2" fmla="*/ 1984651 h 4034133"/>
              <a:gd name="connsiteX3" fmla="*/ 2049482 w 4098964"/>
              <a:gd name="connsiteY3" fmla="*/ 4034133 h 4034133"/>
              <a:gd name="connsiteX4" fmla="*/ 0 w 4098964"/>
              <a:gd name="connsiteY4" fmla="*/ 1984651 h 4034133"/>
              <a:gd name="connsiteX5" fmla="*/ 1440029 w 4098964"/>
              <a:gd name="connsiteY5" fmla="*/ 27310 h 4034133"/>
              <a:gd name="connsiteX6" fmla="*/ 1546240 w 4098964"/>
              <a:gd name="connsiteY6" fmla="*/ 0 h 403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8964" h="4034133">
                <a:moveTo>
                  <a:pt x="2555509" y="716"/>
                </a:moveTo>
                <a:lnTo>
                  <a:pt x="2658935" y="27310"/>
                </a:lnTo>
                <a:cubicBezTo>
                  <a:pt x="3493215" y="286798"/>
                  <a:pt x="4098964" y="1064984"/>
                  <a:pt x="4098964" y="1984651"/>
                </a:cubicBezTo>
                <a:cubicBezTo>
                  <a:pt x="4098964" y="3116549"/>
                  <a:pt x="3181380" y="4034133"/>
                  <a:pt x="2049482" y="4034133"/>
                </a:cubicBezTo>
                <a:cubicBezTo>
                  <a:pt x="917584" y="4034133"/>
                  <a:pt x="0" y="3116549"/>
                  <a:pt x="0" y="1984651"/>
                </a:cubicBezTo>
                <a:cubicBezTo>
                  <a:pt x="0" y="1064984"/>
                  <a:pt x="605749" y="286798"/>
                  <a:pt x="1440029" y="27310"/>
                </a:cubicBezTo>
                <a:lnTo>
                  <a:pt x="1546240" y="0"/>
                </a:lnTo>
              </a:path>
            </a:pathLst>
          </a:custGeom>
          <a:noFill/>
          <a:ln w="12700" cap="rnd">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38" name="TextBox 37"/>
          <p:cNvSpPr txBox="1"/>
          <p:nvPr/>
        </p:nvSpPr>
        <p:spPr>
          <a:xfrm>
            <a:off x="6451971" y="1140680"/>
            <a:ext cx="2174098" cy="707886"/>
          </a:xfrm>
          <a:prstGeom prst="rect">
            <a:avLst/>
          </a:prstGeom>
        </p:spPr>
        <p:txBody>
          <a:bodyPr wrap="square" rtlCol="0">
            <a:spAutoFit/>
          </a:bodyPr>
          <a:lstStyle/>
          <a:p>
            <a:pPr algn="ctr" defTabSz="914400"/>
            <a:r>
              <a:rPr kumimoji="1" lang="ja-JP" altLang="en-US" sz="1600" dirty="0" smtClean="0">
                <a:solidFill>
                  <a:srgbClr val="333333"/>
                </a:solidFill>
                <a:latin typeface="Arial"/>
                <a:ea typeface="ＭＳ Ｐゴシック"/>
              </a:rPr>
              <a:t>ビジネス アプリ</a:t>
            </a:r>
          </a:p>
          <a:p>
            <a:pPr algn="ctr" defTabSz="914400"/>
            <a:r>
              <a:rPr kumimoji="1" lang="en-US" altLang="ja-JP" sz="1200" dirty="0" smtClean="0">
                <a:solidFill>
                  <a:srgbClr val="333333"/>
                </a:solidFill>
                <a:latin typeface="Arial"/>
                <a:ea typeface="ＭＳ Ｐゴシック"/>
              </a:rPr>
              <a:t>Salesforce</a:t>
            </a:r>
            <a:r>
              <a:rPr kumimoji="1" lang="ja-JP" altLang="en-US" sz="1200" dirty="0" smtClean="0">
                <a:solidFill>
                  <a:srgbClr val="333333"/>
                </a:solidFill>
                <a:latin typeface="Arial"/>
                <a:ea typeface="ＭＳ Ｐゴシック"/>
              </a:rPr>
              <a:t>、</a:t>
            </a:r>
            <a:r>
              <a:rPr kumimoji="1" lang="en-US" altLang="ja-JP" sz="1200" dirty="0" smtClean="0">
                <a:solidFill>
                  <a:srgbClr val="333333"/>
                </a:solidFill>
                <a:latin typeface="Arial"/>
                <a:ea typeface="ＭＳ Ｐゴシック"/>
              </a:rPr>
              <a:t>Office 365</a:t>
            </a:r>
            <a:r>
              <a:rPr kumimoji="1" lang="ja-JP" altLang="en-US" sz="1200" dirty="0" smtClean="0">
                <a:solidFill>
                  <a:srgbClr val="333333"/>
                </a:solidFill>
                <a:latin typeface="Arial"/>
                <a:ea typeface="ＭＳ Ｐゴシック"/>
              </a:rPr>
              <a:t>、</a:t>
            </a:r>
            <a:r>
              <a:rPr lang="ja-JP" altLang="en-US" dirty="0" smtClean="0">
                <a:latin typeface="Arial"/>
                <a:ea typeface="ＭＳ Ｐゴシック"/>
              </a:rPr>
              <a:t/>
            </a:r>
            <a:br>
              <a:rPr lang="ja-JP" altLang="en-US" dirty="0" smtClean="0">
                <a:latin typeface="Arial"/>
                <a:ea typeface="ＭＳ Ｐゴシック"/>
              </a:rPr>
            </a:br>
            <a:r>
              <a:rPr kumimoji="1" lang="en-US" altLang="ja-JP" sz="1200" dirty="0" smtClean="0">
                <a:solidFill>
                  <a:srgbClr val="333333"/>
                </a:solidFill>
                <a:latin typeface="Arial"/>
                <a:ea typeface="ＭＳ Ｐゴシック"/>
              </a:rPr>
              <a:t>G Suite </a:t>
            </a:r>
            <a:r>
              <a:rPr kumimoji="1" lang="ja-JP" altLang="en-US" sz="1200" dirty="0" smtClean="0">
                <a:solidFill>
                  <a:srgbClr val="333333"/>
                </a:solidFill>
                <a:latin typeface="Arial"/>
                <a:ea typeface="ＭＳ Ｐゴシック"/>
              </a:rPr>
              <a:t>など</a:t>
            </a:r>
            <a:endParaRPr kumimoji="1" lang="ja-JP" altLang="en-US" sz="1200" dirty="0">
              <a:solidFill>
                <a:srgbClr val="333333"/>
              </a:solidFill>
              <a:latin typeface="Arial"/>
              <a:ea typeface="ＭＳ Ｐゴシック"/>
              <a:cs typeface="CiscoSansTT" charset="0"/>
            </a:endParaRPr>
          </a:p>
        </p:txBody>
      </p:sp>
      <p:sp>
        <p:nvSpPr>
          <p:cNvPr id="65" name="TextBox 64"/>
          <p:cNvSpPr txBox="1"/>
          <p:nvPr/>
        </p:nvSpPr>
        <p:spPr>
          <a:xfrm>
            <a:off x="6299907" y="4040493"/>
            <a:ext cx="1973888" cy="338554"/>
          </a:xfrm>
          <a:prstGeom prst="rect">
            <a:avLst/>
          </a:prstGeom>
        </p:spPr>
        <p:txBody>
          <a:bodyPr wrap="square" rtlCol="0">
            <a:spAutoFit/>
          </a:bodyPr>
          <a:lstStyle/>
          <a:p>
            <a:pPr defTabSz="914400"/>
            <a:r>
              <a:rPr kumimoji="1" lang="ja-JP" altLang="en-US" sz="1600" dirty="0" smtClean="0">
                <a:solidFill>
                  <a:srgbClr val="333333"/>
                </a:solidFill>
                <a:latin typeface="Arial"/>
                <a:ea typeface="ＭＳ Ｐゴシック"/>
              </a:rPr>
              <a:t>ブランチ オフィス</a:t>
            </a:r>
            <a:endParaRPr kumimoji="1" lang="ja-JP" altLang="en-US" sz="1600" dirty="0">
              <a:solidFill>
                <a:srgbClr val="333333"/>
              </a:solidFill>
              <a:latin typeface="Arial"/>
              <a:ea typeface="ＭＳ Ｐゴシック"/>
              <a:cs typeface="CiscoSansTT" charset="0"/>
            </a:endParaRPr>
          </a:p>
        </p:txBody>
      </p:sp>
      <p:sp>
        <p:nvSpPr>
          <p:cNvPr id="71" name="TextBox 70"/>
          <p:cNvSpPr txBox="1"/>
          <p:nvPr/>
        </p:nvSpPr>
        <p:spPr>
          <a:xfrm>
            <a:off x="0" y="1140680"/>
            <a:ext cx="2566393" cy="707886"/>
          </a:xfrm>
          <a:prstGeom prst="rect">
            <a:avLst/>
          </a:prstGeom>
        </p:spPr>
        <p:txBody>
          <a:bodyPr wrap="square" rtlCol="0">
            <a:spAutoFit/>
          </a:bodyPr>
          <a:lstStyle/>
          <a:p>
            <a:pPr algn="ctr" defTabSz="914400"/>
            <a:r>
              <a:rPr kumimoji="1" lang="ja-JP" altLang="en-US" sz="1600" dirty="0" smtClean="0">
                <a:solidFill>
                  <a:srgbClr val="333333"/>
                </a:solidFill>
                <a:latin typeface="Arial"/>
                <a:ea typeface="ＭＳ Ｐゴシック"/>
              </a:rPr>
              <a:t>重要なインフラストラクチャ</a:t>
            </a:r>
            <a:r>
              <a:rPr lang="ja-JP" altLang="en-US" dirty="0" smtClean="0">
                <a:latin typeface="Arial"/>
                <a:ea typeface="ＭＳ Ｐゴシック"/>
              </a:rPr>
              <a:t/>
            </a:r>
            <a:br>
              <a:rPr lang="ja-JP" altLang="en-US" dirty="0" smtClean="0">
                <a:latin typeface="Arial"/>
                <a:ea typeface="ＭＳ Ｐゴシック"/>
              </a:rPr>
            </a:br>
            <a:r>
              <a:rPr kumimoji="1" lang="en-US" altLang="ja-JP" sz="1200" dirty="0" smtClean="0">
                <a:solidFill>
                  <a:srgbClr val="333333"/>
                </a:solidFill>
                <a:latin typeface="Arial"/>
                <a:ea typeface="ＭＳ Ｐゴシック"/>
              </a:rPr>
              <a:t>Amazon</a:t>
            </a:r>
            <a:r>
              <a:rPr kumimoji="1" lang="ja-JP" altLang="en-US" sz="1200" dirty="0" smtClean="0">
                <a:solidFill>
                  <a:srgbClr val="333333"/>
                </a:solidFill>
                <a:latin typeface="Arial"/>
                <a:ea typeface="ＭＳ Ｐゴシック"/>
              </a:rPr>
              <a:t>、</a:t>
            </a:r>
            <a:r>
              <a:rPr kumimoji="1" lang="en-US" altLang="ja-JP" sz="1200" dirty="0" smtClean="0">
                <a:solidFill>
                  <a:srgbClr val="333333"/>
                </a:solidFill>
                <a:latin typeface="Arial"/>
                <a:ea typeface="ＭＳ Ｐゴシック"/>
              </a:rPr>
              <a:t>Rackspace</a:t>
            </a:r>
            <a:r>
              <a:rPr kumimoji="1" lang="ja-JP" altLang="en-US" sz="1200" dirty="0" smtClean="0">
                <a:solidFill>
                  <a:srgbClr val="333333"/>
                </a:solidFill>
                <a:latin typeface="Arial"/>
                <a:ea typeface="ＭＳ Ｐゴシック"/>
              </a:rPr>
              <a:t>、</a:t>
            </a:r>
            <a:r>
              <a:rPr kumimoji="1" lang="en-US" altLang="ja-JP" sz="1200" dirty="0" smtClean="0">
                <a:solidFill>
                  <a:srgbClr val="333333"/>
                </a:solidFill>
                <a:latin typeface="Arial"/>
                <a:ea typeface="ＭＳ Ｐゴシック"/>
              </a:rPr>
              <a:t>Windows Azure </a:t>
            </a:r>
            <a:r>
              <a:rPr kumimoji="1" lang="ja-JP" altLang="en-US" sz="1200" dirty="0" smtClean="0">
                <a:solidFill>
                  <a:srgbClr val="333333"/>
                </a:solidFill>
                <a:latin typeface="Arial"/>
                <a:ea typeface="ＭＳ Ｐゴシック"/>
              </a:rPr>
              <a:t>など</a:t>
            </a:r>
            <a:endParaRPr kumimoji="1" lang="ja-JP" altLang="en-US" sz="1200" dirty="0">
              <a:solidFill>
                <a:srgbClr val="333333"/>
              </a:solidFill>
              <a:latin typeface="Arial"/>
              <a:ea typeface="ＭＳ Ｐゴシック"/>
              <a:cs typeface="CiscoSansTT" charset="0"/>
            </a:endParaRPr>
          </a:p>
        </p:txBody>
      </p:sp>
      <p:sp>
        <p:nvSpPr>
          <p:cNvPr id="75" name="TextBox 74"/>
          <p:cNvSpPr txBox="1"/>
          <p:nvPr/>
        </p:nvSpPr>
        <p:spPr>
          <a:xfrm>
            <a:off x="1248032" y="4040493"/>
            <a:ext cx="1653018" cy="535531"/>
          </a:xfrm>
          <a:prstGeom prst="rect">
            <a:avLst/>
          </a:prstGeom>
        </p:spPr>
        <p:txBody>
          <a:bodyPr wrap="square" rtlCol="0">
            <a:spAutoFit/>
          </a:bodyPr>
          <a:lstStyle/>
          <a:p>
            <a:pPr algn="r" defTabSz="914400">
              <a:lnSpc>
                <a:spcPct val="90000"/>
              </a:lnSpc>
            </a:pPr>
            <a:r>
              <a:rPr kumimoji="1" lang="ja-JP" altLang="en-US" sz="1600" dirty="0" smtClean="0">
                <a:solidFill>
                  <a:srgbClr val="333333"/>
                </a:solidFill>
                <a:latin typeface="Arial"/>
                <a:ea typeface="ＭＳ Ｐゴシック"/>
              </a:rPr>
              <a:t>ラップトップでのローミング</a:t>
            </a:r>
            <a:endParaRPr kumimoji="1" lang="ja-JP" altLang="en-US" sz="1600" dirty="0">
              <a:solidFill>
                <a:srgbClr val="333333"/>
              </a:solidFill>
              <a:latin typeface="Arial"/>
              <a:ea typeface="ＭＳ Ｐゴシック"/>
              <a:cs typeface="CiscoSansTT" charset="0"/>
            </a:endParaRPr>
          </a:p>
        </p:txBody>
      </p:sp>
      <p:grpSp>
        <p:nvGrpSpPr>
          <p:cNvPr id="11" name="Group 10"/>
          <p:cNvGrpSpPr/>
          <p:nvPr/>
        </p:nvGrpSpPr>
        <p:grpSpPr>
          <a:xfrm>
            <a:off x="6182795" y="1610315"/>
            <a:ext cx="689376" cy="689376"/>
            <a:chOff x="7237770" y="505609"/>
            <a:chExt cx="689376" cy="689376"/>
          </a:xfrm>
        </p:grpSpPr>
        <p:sp>
          <p:nvSpPr>
            <p:cNvPr id="43" name="Oval 42"/>
            <p:cNvSpPr/>
            <p:nvPr/>
          </p:nvSpPr>
          <p:spPr>
            <a:xfrm>
              <a:off x="7237770" y="505609"/>
              <a:ext cx="689376" cy="68937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nvGrpSpPr>
            <p:cNvPr id="9" name="Group 8"/>
            <p:cNvGrpSpPr/>
            <p:nvPr/>
          </p:nvGrpSpPr>
          <p:grpSpPr>
            <a:xfrm>
              <a:off x="7386229" y="651736"/>
              <a:ext cx="392460" cy="397124"/>
              <a:chOff x="5480254" y="2333082"/>
              <a:chExt cx="393192" cy="397865"/>
            </a:xfrm>
          </p:grpSpPr>
          <p:sp>
            <p:nvSpPr>
              <p:cNvPr id="35" name="Freeform 6"/>
              <p:cNvSpPr>
                <a:spLocks noChangeArrowheads="1"/>
              </p:cNvSpPr>
              <p:nvPr/>
            </p:nvSpPr>
            <p:spPr bwMode="auto">
              <a:xfrm flipH="1">
                <a:off x="5581723" y="2521334"/>
                <a:ext cx="210949" cy="209613"/>
              </a:xfrm>
              <a:custGeom>
                <a:avLst/>
                <a:gdLst>
                  <a:gd name="T0" fmla="*/ 468 w 1392"/>
                  <a:gd name="T1" fmla="*/ 1384 h 1385"/>
                  <a:gd name="T2" fmla="*/ 93 w 1392"/>
                  <a:gd name="T3" fmla="*/ 1384 h 1385"/>
                  <a:gd name="T4" fmla="*/ 0 w 1392"/>
                  <a:gd name="T5" fmla="*/ 1291 h 1385"/>
                  <a:gd name="T6" fmla="*/ 0 w 1392"/>
                  <a:gd name="T7" fmla="*/ 913 h 1385"/>
                  <a:gd name="T8" fmla="*/ 93 w 1392"/>
                  <a:gd name="T9" fmla="*/ 820 h 1385"/>
                  <a:gd name="T10" fmla="*/ 144 w 1392"/>
                  <a:gd name="T11" fmla="*/ 820 h 1385"/>
                  <a:gd name="T12" fmla="*/ 144 w 1392"/>
                  <a:gd name="T13" fmla="*/ 764 h 1385"/>
                  <a:gd name="T14" fmla="*/ 237 w 1392"/>
                  <a:gd name="T15" fmla="*/ 670 h 1385"/>
                  <a:gd name="T16" fmla="*/ 612 w 1392"/>
                  <a:gd name="T17" fmla="*/ 670 h 1385"/>
                  <a:gd name="T18" fmla="*/ 705 w 1392"/>
                  <a:gd name="T19" fmla="*/ 764 h 1385"/>
                  <a:gd name="T20" fmla="*/ 705 w 1392"/>
                  <a:gd name="T21" fmla="*/ 1142 h 1385"/>
                  <a:gd name="T22" fmla="*/ 612 w 1392"/>
                  <a:gd name="T23" fmla="*/ 1235 h 1385"/>
                  <a:gd name="T24" fmla="*/ 562 w 1392"/>
                  <a:gd name="T25" fmla="*/ 1235 h 1385"/>
                  <a:gd name="T26" fmla="*/ 562 w 1392"/>
                  <a:gd name="T27" fmla="*/ 1291 h 1385"/>
                  <a:gd name="T28" fmla="*/ 468 w 1392"/>
                  <a:gd name="T29" fmla="*/ 1384 h 1385"/>
                  <a:gd name="T30" fmla="*/ 1298 w 1392"/>
                  <a:gd name="T31" fmla="*/ 1238 h 1385"/>
                  <a:gd name="T32" fmla="*/ 923 w 1392"/>
                  <a:gd name="T33" fmla="*/ 1238 h 1385"/>
                  <a:gd name="T34" fmla="*/ 830 w 1392"/>
                  <a:gd name="T35" fmla="*/ 1145 h 1385"/>
                  <a:gd name="T36" fmla="*/ 830 w 1392"/>
                  <a:gd name="T37" fmla="*/ 766 h 1385"/>
                  <a:gd name="T38" fmla="*/ 923 w 1392"/>
                  <a:gd name="T39" fmla="*/ 673 h 1385"/>
                  <a:gd name="T40" fmla="*/ 1298 w 1392"/>
                  <a:gd name="T41" fmla="*/ 673 h 1385"/>
                  <a:gd name="T42" fmla="*/ 1391 w 1392"/>
                  <a:gd name="T43" fmla="*/ 766 h 1385"/>
                  <a:gd name="T44" fmla="*/ 1391 w 1392"/>
                  <a:gd name="T45" fmla="*/ 1145 h 1385"/>
                  <a:gd name="T46" fmla="*/ 1298 w 1392"/>
                  <a:gd name="T47" fmla="*/ 1238 h 1385"/>
                  <a:gd name="T48" fmla="*/ 601 w 1392"/>
                  <a:gd name="T49" fmla="*/ 1187 h 1385"/>
                  <a:gd name="T50" fmla="*/ 657 w 1392"/>
                  <a:gd name="T51" fmla="*/ 1130 h 1385"/>
                  <a:gd name="T52" fmla="*/ 657 w 1392"/>
                  <a:gd name="T53" fmla="*/ 778 h 1385"/>
                  <a:gd name="T54" fmla="*/ 601 w 1392"/>
                  <a:gd name="T55" fmla="*/ 721 h 1385"/>
                  <a:gd name="T56" fmla="*/ 251 w 1392"/>
                  <a:gd name="T57" fmla="*/ 721 h 1385"/>
                  <a:gd name="T58" fmla="*/ 195 w 1392"/>
                  <a:gd name="T59" fmla="*/ 778 h 1385"/>
                  <a:gd name="T60" fmla="*/ 195 w 1392"/>
                  <a:gd name="T61" fmla="*/ 820 h 1385"/>
                  <a:gd name="T62" fmla="*/ 468 w 1392"/>
                  <a:gd name="T63" fmla="*/ 820 h 1385"/>
                  <a:gd name="T64" fmla="*/ 562 w 1392"/>
                  <a:gd name="T65" fmla="*/ 913 h 1385"/>
                  <a:gd name="T66" fmla="*/ 562 w 1392"/>
                  <a:gd name="T67" fmla="*/ 1184 h 1385"/>
                  <a:gd name="T68" fmla="*/ 601 w 1392"/>
                  <a:gd name="T69" fmla="*/ 1184 h 1385"/>
                  <a:gd name="T70" fmla="*/ 601 w 1392"/>
                  <a:gd name="T71" fmla="*/ 1187 h 1385"/>
                  <a:gd name="T72" fmla="*/ 1298 w 1392"/>
                  <a:gd name="T73" fmla="*/ 563 h 1385"/>
                  <a:gd name="T74" fmla="*/ 923 w 1392"/>
                  <a:gd name="T75" fmla="*/ 563 h 1385"/>
                  <a:gd name="T76" fmla="*/ 830 w 1392"/>
                  <a:gd name="T77" fmla="*/ 470 h 1385"/>
                  <a:gd name="T78" fmla="*/ 830 w 1392"/>
                  <a:gd name="T79" fmla="*/ 92 h 1385"/>
                  <a:gd name="T80" fmla="*/ 923 w 1392"/>
                  <a:gd name="T81" fmla="*/ 0 h 1385"/>
                  <a:gd name="T82" fmla="*/ 1298 w 1392"/>
                  <a:gd name="T83" fmla="*/ 0 h 1385"/>
                  <a:gd name="T84" fmla="*/ 1391 w 1392"/>
                  <a:gd name="T85" fmla="*/ 92 h 1385"/>
                  <a:gd name="T86" fmla="*/ 1391 w 1392"/>
                  <a:gd name="T87" fmla="*/ 470 h 1385"/>
                  <a:gd name="T88" fmla="*/ 1298 w 1392"/>
                  <a:gd name="T89" fmla="*/ 563 h 1385"/>
                  <a:gd name="T90" fmla="*/ 615 w 1392"/>
                  <a:gd name="T91" fmla="*/ 563 h 1385"/>
                  <a:gd name="T92" fmla="*/ 240 w 1392"/>
                  <a:gd name="T93" fmla="*/ 563 h 1385"/>
                  <a:gd name="T94" fmla="*/ 147 w 1392"/>
                  <a:gd name="T95" fmla="*/ 470 h 1385"/>
                  <a:gd name="T96" fmla="*/ 147 w 1392"/>
                  <a:gd name="T97" fmla="*/ 92 h 1385"/>
                  <a:gd name="T98" fmla="*/ 240 w 1392"/>
                  <a:gd name="T99" fmla="*/ 0 h 1385"/>
                  <a:gd name="T100" fmla="*/ 615 w 1392"/>
                  <a:gd name="T101" fmla="*/ 0 h 1385"/>
                  <a:gd name="T102" fmla="*/ 708 w 1392"/>
                  <a:gd name="T103" fmla="*/ 92 h 1385"/>
                  <a:gd name="T104" fmla="*/ 708 w 1392"/>
                  <a:gd name="T105" fmla="*/ 470 h 1385"/>
                  <a:gd name="T106" fmla="*/ 615 w 1392"/>
                  <a:gd name="T107" fmla="*/ 563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92" h="1385">
                    <a:moveTo>
                      <a:pt x="468" y="1384"/>
                    </a:moveTo>
                    <a:lnTo>
                      <a:pt x="93" y="1384"/>
                    </a:lnTo>
                    <a:cubicBezTo>
                      <a:pt x="42" y="1384"/>
                      <a:pt x="0" y="1342"/>
                      <a:pt x="0" y="1291"/>
                    </a:cubicBezTo>
                    <a:lnTo>
                      <a:pt x="0" y="913"/>
                    </a:lnTo>
                    <a:cubicBezTo>
                      <a:pt x="0" y="862"/>
                      <a:pt x="42" y="820"/>
                      <a:pt x="93" y="820"/>
                    </a:cubicBezTo>
                    <a:lnTo>
                      <a:pt x="144" y="820"/>
                    </a:lnTo>
                    <a:lnTo>
                      <a:pt x="144" y="764"/>
                    </a:lnTo>
                    <a:cubicBezTo>
                      <a:pt x="144" y="713"/>
                      <a:pt x="186" y="670"/>
                      <a:pt x="237" y="670"/>
                    </a:cubicBezTo>
                    <a:lnTo>
                      <a:pt x="612" y="670"/>
                    </a:lnTo>
                    <a:cubicBezTo>
                      <a:pt x="663" y="670"/>
                      <a:pt x="705" y="713"/>
                      <a:pt x="705" y="764"/>
                    </a:cubicBezTo>
                    <a:lnTo>
                      <a:pt x="705" y="1142"/>
                    </a:lnTo>
                    <a:cubicBezTo>
                      <a:pt x="705" y="1192"/>
                      <a:pt x="663" y="1235"/>
                      <a:pt x="612" y="1235"/>
                    </a:cubicBezTo>
                    <a:lnTo>
                      <a:pt x="562" y="1235"/>
                    </a:lnTo>
                    <a:lnTo>
                      <a:pt x="562" y="1291"/>
                    </a:lnTo>
                    <a:cubicBezTo>
                      <a:pt x="562" y="1345"/>
                      <a:pt x="519" y="1384"/>
                      <a:pt x="468" y="1384"/>
                    </a:cubicBezTo>
                    <a:close/>
                    <a:moveTo>
                      <a:pt x="1298" y="1238"/>
                    </a:moveTo>
                    <a:lnTo>
                      <a:pt x="923" y="1238"/>
                    </a:lnTo>
                    <a:cubicBezTo>
                      <a:pt x="872" y="1238"/>
                      <a:pt x="830" y="1195"/>
                      <a:pt x="830" y="1145"/>
                    </a:cubicBezTo>
                    <a:lnTo>
                      <a:pt x="830" y="766"/>
                    </a:lnTo>
                    <a:cubicBezTo>
                      <a:pt x="830" y="716"/>
                      <a:pt x="872" y="673"/>
                      <a:pt x="923" y="673"/>
                    </a:cubicBezTo>
                    <a:lnTo>
                      <a:pt x="1298" y="673"/>
                    </a:lnTo>
                    <a:cubicBezTo>
                      <a:pt x="1349" y="673"/>
                      <a:pt x="1391" y="716"/>
                      <a:pt x="1391" y="766"/>
                    </a:cubicBezTo>
                    <a:lnTo>
                      <a:pt x="1391" y="1145"/>
                    </a:lnTo>
                    <a:cubicBezTo>
                      <a:pt x="1391" y="1195"/>
                      <a:pt x="1349" y="1238"/>
                      <a:pt x="1298" y="1238"/>
                    </a:cubicBezTo>
                    <a:close/>
                    <a:moveTo>
                      <a:pt x="601" y="1187"/>
                    </a:moveTo>
                    <a:cubicBezTo>
                      <a:pt x="632" y="1187"/>
                      <a:pt x="657" y="1161"/>
                      <a:pt x="657" y="1130"/>
                    </a:cubicBezTo>
                    <a:lnTo>
                      <a:pt x="657" y="778"/>
                    </a:lnTo>
                    <a:cubicBezTo>
                      <a:pt x="657" y="747"/>
                      <a:pt x="632" y="721"/>
                      <a:pt x="601" y="721"/>
                    </a:cubicBezTo>
                    <a:lnTo>
                      <a:pt x="251" y="721"/>
                    </a:lnTo>
                    <a:cubicBezTo>
                      <a:pt x="220" y="721"/>
                      <a:pt x="195" y="747"/>
                      <a:pt x="195" y="778"/>
                    </a:cubicBezTo>
                    <a:lnTo>
                      <a:pt x="195" y="820"/>
                    </a:lnTo>
                    <a:lnTo>
                      <a:pt x="468" y="820"/>
                    </a:lnTo>
                    <a:cubicBezTo>
                      <a:pt x="519" y="820"/>
                      <a:pt x="562" y="862"/>
                      <a:pt x="562" y="913"/>
                    </a:cubicBezTo>
                    <a:lnTo>
                      <a:pt x="562" y="1184"/>
                    </a:lnTo>
                    <a:lnTo>
                      <a:pt x="601" y="1184"/>
                    </a:lnTo>
                    <a:lnTo>
                      <a:pt x="601" y="1187"/>
                    </a:lnTo>
                    <a:close/>
                    <a:moveTo>
                      <a:pt x="1298" y="563"/>
                    </a:moveTo>
                    <a:lnTo>
                      <a:pt x="923" y="563"/>
                    </a:lnTo>
                    <a:cubicBezTo>
                      <a:pt x="872" y="563"/>
                      <a:pt x="830" y="521"/>
                      <a:pt x="830" y="470"/>
                    </a:cubicBezTo>
                    <a:lnTo>
                      <a:pt x="830" y="92"/>
                    </a:lnTo>
                    <a:cubicBezTo>
                      <a:pt x="830" y="42"/>
                      <a:pt x="872" y="0"/>
                      <a:pt x="923" y="0"/>
                    </a:cubicBezTo>
                    <a:lnTo>
                      <a:pt x="1298" y="0"/>
                    </a:lnTo>
                    <a:cubicBezTo>
                      <a:pt x="1349" y="0"/>
                      <a:pt x="1391" y="42"/>
                      <a:pt x="1391" y="92"/>
                    </a:cubicBezTo>
                    <a:lnTo>
                      <a:pt x="1391" y="470"/>
                    </a:lnTo>
                    <a:cubicBezTo>
                      <a:pt x="1391" y="521"/>
                      <a:pt x="1349" y="563"/>
                      <a:pt x="1298" y="563"/>
                    </a:cubicBezTo>
                    <a:close/>
                    <a:moveTo>
                      <a:pt x="615" y="563"/>
                    </a:moveTo>
                    <a:lnTo>
                      <a:pt x="240" y="563"/>
                    </a:lnTo>
                    <a:cubicBezTo>
                      <a:pt x="189" y="563"/>
                      <a:pt x="147" y="521"/>
                      <a:pt x="147" y="470"/>
                    </a:cubicBezTo>
                    <a:lnTo>
                      <a:pt x="147" y="92"/>
                    </a:lnTo>
                    <a:cubicBezTo>
                      <a:pt x="147" y="42"/>
                      <a:pt x="189" y="0"/>
                      <a:pt x="240" y="0"/>
                    </a:cubicBezTo>
                    <a:lnTo>
                      <a:pt x="615" y="0"/>
                    </a:lnTo>
                    <a:cubicBezTo>
                      <a:pt x="666" y="0"/>
                      <a:pt x="708" y="42"/>
                      <a:pt x="708" y="92"/>
                    </a:cubicBezTo>
                    <a:lnTo>
                      <a:pt x="708" y="470"/>
                    </a:lnTo>
                    <a:cubicBezTo>
                      <a:pt x="708" y="521"/>
                      <a:pt x="666" y="563"/>
                      <a:pt x="615" y="563"/>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36" name="Freeform 7"/>
              <p:cNvSpPr>
                <a:spLocks noChangeArrowheads="1"/>
              </p:cNvSpPr>
              <p:nvPr/>
            </p:nvSpPr>
            <p:spPr bwMode="auto">
              <a:xfrm flipH="1">
                <a:off x="5480254" y="2333082"/>
                <a:ext cx="393192" cy="247664"/>
              </a:xfrm>
              <a:custGeom>
                <a:avLst/>
                <a:gdLst>
                  <a:gd name="T0" fmla="*/ 2015 w 2597"/>
                  <a:gd name="T1" fmla="*/ 432 h 1637"/>
                  <a:gd name="T2" fmla="*/ 1298 w 2597"/>
                  <a:gd name="T3" fmla="*/ 0 h 1637"/>
                  <a:gd name="T4" fmla="*/ 493 w 2597"/>
                  <a:gd name="T5" fmla="*/ 703 h 1637"/>
                  <a:gd name="T6" fmla="*/ 0 w 2597"/>
                  <a:gd name="T7" fmla="*/ 1163 h 1637"/>
                  <a:gd name="T8" fmla="*/ 564 w 2597"/>
                  <a:gd name="T9" fmla="*/ 1636 h 1637"/>
                  <a:gd name="T10" fmla="*/ 564 w 2597"/>
                  <a:gd name="T11" fmla="*/ 1298 h 1637"/>
                  <a:gd name="T12" fmla="*/ 733 w 2597"/>
                  <a:gd name="T13" fmla="*/ 1129 h 1637"/>
                  <a:gd name="T14" fmla="*/ 1862 w 2597"/>
                  <a:gd name="T15" fmla="*/ 1129 h 1637"/>
                  <a:gd name="T16" fmla="*/ 2031 w 2597"/>
                  <a:gd name="T17" fmla="*/ 1298 h 1637"/>
                  <a:gd name="T18" fmla="*/ 2031 w 2597"/>
                  <a:gd name="T19" fmla="*/ 1636 h 1637"/>
                  <a:gd name="T20" fmla="*/ 2596 w 2597"/>
                  <a:gd name="T21" fmla="*/ 1027 h 1637"/>
                  <a:gd name="T22" fmla="*/ 2015 w 2597"/>
                  <a:gd name="T23" fmla="*/ 432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7" h="1637">
                    <a:moveTo>
                      <a:pt x="2015" y="432"/>
                    </a:moveTo>
                    <a:cubicBezTo>
                      <a:pt x="1873" y="167"/>
                      <a:pt x="1597" y="0"/>
                      <a:pt x="1298" y="0"/>
                    </a:cubicBezTo>
                    <a:cubicBezTo>
                      <a:pt x="889" y="0"/>
                      <a:pt x="547" y="305"/>
                      <a:pt x="493" y="703"/>
                    </a:cubicBezTo>
                    <a:cubicBezTo>
                      <a:pt x="225" y="683"/>
                      <a:pt x="0" y="898"/>
                      <a:pt x="0" y="1163"/>
                    </a:cubicBezTo>
                    <a:cubicBezTo>
                      <a:pt x="0" y="1433"/>
                      <a:pt x="175" y="1636"/>
                      <a:pt x="564" y="1636"/>
                    </a:cubicBezTo>
                    <a:lnTo>
                      <a:pt x="564" y="1298"/>
                    </a:lnTo>
                    <a:cubicBezTo>
                      <a:pt x="564" y="1205"/>
                      <a:pt x="640" y="1129"/>
                      <a:pt x="733" y="1129"/>
                    </a:cubicBezTo>
                    <a:lnTo>
                      <a:pt x="1862" y="1129"/>
                    </a:lnTo>
                    <a:cubicBezTo>
                      <a:pt x="1955" y="1129"/>
                      <a:pt x="2031" y="1205"/>
                      <a:pt x="2031" y="1298"/>
                    </a:cubicBezTo>
                    <a:lnTo>
                      <a:pt x="2031" y="1636"/>
                    </a:lnTo>
                    <a:cubicBezTo>
                      <a:pt x="2158" y="1636"/>
                      <a:pt x="2596" y="1492"/>
                      <a:pt x="2596" y="1027"/>
                    </a:cubicBezTo>
                    <a:cubicBezTo>
                      <a:pt x="2596" y="706"/>
                      <a:pt x="2336" y="440"/>
                      <a:pt x="2015" y="432"/>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nvGrpSpPr>
          <p:cNvPr id="20" name="Group 19"/>
          <p:cNvGrpSpPr/>
          <p:nvPr/>
        </p:nvGrpSpPr>
        <p:grpSpPr>
          <a:xfrm>
            <a:off x="2964094" y="3873621"/>
            <a:ext cx="689376" cy="689376"/>
            <a:chOff x="3048636" y="3836913"/>
            <a:chExt cx="689376" cy="689376"/>
          </a:xfrm>
        </p:grpSpPr>
        <p:sp>
          <p:nvSpPr>
            <p:cNvPr id="57" name="Oval 56"/>
            <p:cNvSpPr/>
            <p:nvPr/>
          </p:nvSpPr>
          <p:spPr>
            <a:xfrm>
              <a:off x="3048636" y="3836913"/>
              <a:ext cx="689376" cy="68937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nvGrpSpPr>
            <p:cNvPr id="103" name="Group 102"/>
            <p:cNvGrpSpPr/>
            <p:nvPr/>
          </p:nvGrpSpPr>
          <p:grpSpPr>
            <a:xfrm>
              <a:off x="3183183" y="4024080"/>
              <a:ext cx="420282" cy="315042"/>
              <a:chOff x="2665413" y="3467100"/>
              <a:chExt cx="976312" cy="731838"/>
            </a:xfrm>
            <a:solidFill>
              <a:schemeClr val="bg1"/>
            </a:solidFill>
          </p:grpSpPr>
          <p:sp>
            <p:nvSpPr>
              <p:cNvPr id="104" name="Freeform 103"/>
              <p:cNvSpPr>
                <a:spLocks noChangeArrowheads="1"/>
              </p:cNvSpPr>
              <p:nvPr/>
            </p:nvSpPr>
            <p:spPr bwMode="auto">
              <a:xfrm>
                <a:off x="2705100" y="3467100"/>
                <a:ext cx="895350" cy="569913"/>
              </a:xfrm>
              <a:custGeom>
                <a:avLst/>
                <a:gdLst>
                  <a:gd name="T0" fmla="*/ 57 w 2485"/>
                  <a:gd name="T1" fmla="*/ 1580 h 1581"/>
                  <a:gd name="T2" fmla="*/ 0 w 2485"/>
                  <a:gd name="T3" fmla="*/ 1524 h 1581"/>
                  <a:gd name="T4" fmla="*/ 0 w 2485"/>
                  <a:gd name="T5" fmla="*/ 226 h 1581"/>
                  <a:gd name="T6" fmla="*/ 226 w 2485"/>
                  <a:gd name="T7" fmla="*/ 0 h 1581"/>
                  <a:gd name="T8" fmla="*/ 2258 w 2485"/>
                  <a:gd name="T9" fmla="*/ 0 h 1581"/>
                  <a:gd name="T10" fmla="*/ 2484 w 2485"/>
                  <a:gd name="T11" fmla="*/ 226 h 1581"/>
                  <a:gd name="T12" fmla="*/ 2484 w 2485"/>
                  <a:gd name="T13" fmla="*/ 1524 h 1581"/>
                  <a:gd name="T14" fmla="*/ 2427 w 2485"/>
                  <a:gd name="T15" fmla="*/ 1580 h 1581"/>
                  <a:gd name="T16" fmla="*/ 57 w 2485"/>
                  <a:gd name="T17" fmla="*/ 1580 h 1581"/>
                  <a:gd name="T18" fmla="*/ 226 w 2485"/>
                  <a:gd name="T19" fmla="*/ 226 h 1581"/>
                  <a:gd name="T20" fmla="*/ 226 w 2485"/>
                  <a:gd name="T21" fmla="*/ 1354 h 1581"/>
                  <a:gd name="T22" fmla="*/ 2258 w 2485"/>
                  <a:gd name="T23" fmla="*/ 1354 h 1581"/>
                  <a:gd name="T24" fmla="*/ 2258 w 2485"/>
                  <a:gd name="T25" fmla="*/ 226 h 1581"/>
                  <a:gd name="T26" fmla="*/ 226 w 2485"/>
                  <a:gd name="T27" fmla="*/ 226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85" h="1581">
                    <a:moveTo>
                      <a:pt x="57" y="1580"/>
                    </a:moveTo>
                    <a:cubicBezTo>
                      <a:pt x="26" y="1580"/>
                      <a:pt x="0" y="1555"/>
                      <a:pt x="0" y="1524"/>
                    </a:cubicBezTo>
                    <a:lnTo>
                      <a:pt x="0" y="226"/>
                    </a:lnTo>
                    <a:cubicBezTo>
                      <a:pt x="0" y="101"/>
                      <a:pt x="102" y="0"/>
                      <a:pt x="226" y="0"/>
                    </a:cubicBezTo>
                    <a:lnTo>
                      <a:pt x="2258" y="0"/>
                    </a:lnTo>
                    <a:cubicBezTo>
                      <a:pt x="2382" y="0"/>
                      <a:pt x="2484" y="101"/>
                      <a:pt x="2484" y="226"/>
                    </a:cubicBezTo>
                    <a:lnTo>
                      <a:pt x="2484" y="1524"/>
                    </a:lnTo>
                    <a:cubicBezTo>
                      <a:pt x="2484" y="1555"/>
                      <a:pt x="2458" y="1580"/>
                      <a:pt x="2427" y="1580"/>
                    </a:cubicBezTo>
                    <a:lnTo>
                      <a:pt x="57" y="1580"/>
                    </a:lnTo>
                    <a:close/>
                    <a:moveTo>
                      <a:pt x="226" y="226"/>
                    </a:moveTo>
                    <a:lnTo>
                      <a:pt x="226" y="1354"/>
                    </a:lnTo>
                    <a:lnTo>
                      <a:pt x="2258" y="1354"/>
                    </a:lnTo>
                    <a:lnTo>
                      <a:pt x="2258" y="226"/>
                    </a:lnTo>
                    <a:lnTo>
                      <a:pt x="226" y="226"/>
                    </a:ln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105" name="Freeform 104"/>
              <p:cNvSpPr>
                <a:spLocks noChangeArrowheads="1"/>
              </p:cNvSpPr>
              <p:nvPr/>
            </p:nvSpPr>
            <p:spPr bwMode="auto">
              <a:xfrm>
                <a:off x="2665413" y="4076700"/>
                <a:ext cx="976312" cy="122238"/>
              </a:xfrm>
              <a:custGeom>
                <a:avLst/>
                <a:gdLst>
                  <a:gd name="T0" fmla="*/ 2653 w 2711"/>
                  <a:gd name="T1" fmla="*/ 0 h 340"/>
                  <a:gd name="T2" fmla="*/ 2710 w 2711"/>
                  <a:gd name="T3" fmla="*/ 57 h 340"/>
                  <a:gd name="T4" fmla="*/ 2710 w 2711"/>
                  <a:gd name="T5" fmla="*/ 169 h 340"/>
                  <a:gd name="T6" fmla="*/ 2540 w 2711"/>
                  <a:gd name="T7" fmla="*/ 339 h 340"/>
                  <a:gd name="T8" fmla="*/ 170 w 2711"/>
                  <a:gd name="T9" fmla="*/ 339 h 340"/>
                  <a:gd name="T10" fmla="*/ 0 w 2711"/>
                  <a:gd name="T11" fmla="*/ 169 h 340"/>
                  <a:gd name="T12" fmla="*/ 0 w 2711"/>
                  <a:gd name="T13" fmla="*/ 57 h 340"/>
                  <a:gd name="T14" fmla="*/ 57 w 2711"/>
                  <a:gd name="T15" fmla="*/ 0 h 340"/>
                  <a:gd name="T16" fmla="*/ 1073 w 2711"/>
                  <a:gd name="T17" fmla="*/ 0 h 340"/>
                  <a:gd name="T18" fmla="*/ 1129 w 2711"/>
                  <a:gd name="T19" fmla="*/ 57 h 340"/>
                  <a:gd name="T20" fmla="*/ 1129 w 2711"/>
                  <a:gd name="T21" fmla="*/ 113 h 340"/>
                  <a:gd name="T22" fmla="*/ 1581 w 2711"/>
                  <a:gd name="T23" fmla="*/ 113 h 340"/>
                  <a:gd name="T24" fmla="*/ 1581 w 2711"/>
                  <a:gd name="T25" fmla="*/ 57 h 340"/>
                  <a:gd name="T26" fmla="*/ 1637 w 2711"/>
                  <a:gd name="T27" fmla="*/ 0 h 340"/>
                  <a:gd name="T28" fmla="*/ 2653 w 2711"/>
                  <a:gd name="T29"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1" h="340">
                    <a:moveTo>
                      <a:pt x="2653" y="0"/>
                    </a:moveTo>
                    <a:cubicBezTo>
                      <a:pt x="2684" y="0"/>
                      <a:pt x="2710" y="26"/>
                      <a:pt x="2710" y="57"/>
                    </a:cubicBezTo>
                    <a:lnTo>
                      <a:pt x="2710" y="169"/>
                    </a:lnTo>
                    <a:cubicBezTo>
                      <a:pt x="2710" y="263"/>
                      <a:pt x="2633" y="339"/>
                      <a:pt x="2540" y="339"/>
                    </a:cubicBezTo>
                    <a:lnTo>
                      <a:pt x="170" y="339"/>
                    </a:lnTo>
                    <a:cubicBezTo>
                      <a:pt x="77" y="339"/>
                      <a:pt x="0" y="263"/>
                      <a:pt x="0" y="169"/>
                    </a:cubicBezTo>
                    <a:lnTo>
                      <a:pt x="0" y="57"/>
                    </a:lnTo>
                    <a:cubicBezTo>
                      <a:pt x="0" y="26"/>
                      <a:pt x="26" y="0"/>
                      <a:pt x="57" y="0"/>
                    </a:cubicBezTo>
                    <a:lnTo>
                      <a:pt x="1073" y="0"/>
                    </a:lnTo>
                    <a:cubicBezTo>
                      <a:pt x="1104" y="0"/>
                      <a:pt x="1129" y="26"/>
                      <a:pt x="1129" y="57"/>
                    </a:cubicBezTo>
                    <a:lnTo>
                      <a:pt x="1129" y="113"/>
                    </a:lnTo>
                    <a:lnTo>
                      <a:pt x="1581" y="113"/>
                    </a:lnTo>
                    <a:lnTo>
                      <a:pt x="1581" y="57"/>
                    </a:lnTo>
                    <a:cubicBezTo>
                      <a:pt x="1581" y="26"/>
                      <a:pt x="1606" y="0"/>
                      <a:pt x="1637" y="0"/>
                    </a:cubicBezTo>
                    <a:lnTo>
                      <a:pt x="2653"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nvGrpSpPr>
          <p:cNvPr id="118" name="Group 117"/>
          <p:cNvGrpSpPr/>
          <p:nvPr/>
        </p:nvGrpSpPr>
        <p:grpSpPr>
          <a:xfrm>
            <a:off x="2271830" y="1610315"/>
            <a:ext cx="689376" cy="689376"/>
            <a:chOff x="2271830" y="1610315"/>
            <a:chExt cx="689376" cy="689376"/>
          </a:xfrm>
        </p:grpSpPr>
        <p:sp>
          <p:nvSpPr>
            <p:cNvPr id="119" name="Oval 118"/>
            <p:cNvSpPr/>
            <p:nvPr/>
          </p:nvSpPr>
          <p:spPr>
            <a:xfrm>
              <a:off x="2271830" y="1610315"/>
              <a:ext cx="689376" cy="68937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nvGrpSpPr>
            <p:cNvPr id="120" name="Group 119"/>
            <p:cNvGrpSpPr/>
            <p:nvPr/>
          </p:nvGrpSpPr>
          <p:grpSpPr>
            <a:xfrm>
              <a:off x="2420440" y="1756442"/>
              <a:ext cx="392309" cy="373291"/>
              <a:chOff x="2420440" y="1756442"/>
              <a:chExt cx="392309" cy="373291"/>
            </a:xfrm>
          </p:grpSpPr>
          <p:sp>
            <p:nvSpPr>
              <p:cNvPr id="122" name="Freeform 121"/>
              <p:cNvSpPr/>
              <p:nvPr/>
            </p:nvSpPr>
            <p:spPr>
              <a:xfrm>
                <a:off x="2420440" y="1756442"/>
                <a:ext cx="392309" cy="244629"/>
              </a:xfrm>
              <a:custGeom>
                <a:avLst/>
                <a:gdLst>
                  <a:gd name="connsiteX0" fmla="*/ 196155 w 392309"/>
                  <a:gd name="connsiteY0" fmla="*/ 0 h 244629"/>
                  <a:gd name="connsiteX1" fmla="*/ 317807 w 392309"/>
                  <a:gd name="connsiteY1" fmla="*/ 106160 h 244629"/>
                  <a:gd name="connsiteX2" fmla="*/ 392309 w 392309"/>
                  <a:gd name="connsiteY2" fmla="*/ 175624 h 244629"/>
                  <a:gd name="connsiteX3" fmla="*/ 345195 w 392309"/>
                  <a:gd name="connsiteY3" fmla="*/ 241625 h 244629"/>
                  <a:gd name="connsiteX4" fmla="*/ 324095 w 392309"/>
                  <a:gd name="connsiteY4" fmla="*/ 244629 h 244629"/>
                  <a:gd name="connsiteX5" fmla="*/ 324095 w 392309"/>
                  <a:gd name="connsiteY5" fmla="*/ 184832 h 244629"/>
                  <a:gd name="connsiteX6" fmla="*/ 309484 w 392309"/>
                  <a:gd name="connsiteY6" fmla="*/ 170221 h 244629"/>
                  <a:gd name="connsiteX7" fmla="*/ 82674 w 392309"/>
                  <a:gd name="connsiteY7" fmla="*/ 170221 h 244629"/>
                  <a:gd name="connsiteX8" fmla="*/ 68063 w 392309"/>
                  <a:gd name="connsiteY8" fmla="*/ 184832 h 244629"/>
                  <a:gd name="connsiteX9" fmla="*/ 68063 w 392309"/>
                  <a:gd name="connsiteY9" fmla="*/ 243421 h 244629"/>
                  <a:gd name="connsiteX10" fmla="*/ 63945 w 392309"/>
                  <a:gd name="connsiteY10" fmla="*/ 242557 h 244629"/>
                  <a:gd name="connsiteX11" fmla="*/ 0 w 392309"/>
                  <a:gd name="connsiteY11" fmla="*/ 155087 h 244629"/>
                  <a:gd name="connsiteX12" fmla="*/ 87801 w 392309"/>
                  <a:gd name="connsiteY12" fmla="*/ 65236 h 244629"/>
                  <a:gd name="connsiteX13" fmla="*/ 196155 w 392309"/>
                  <a:gd name="connsiteY13" fmla="*/ 0 h 24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309" h="244629">
                    <a:moveTo>
                      <a:pt x="196155" y="0"/>
                    </a:moveTo>
                    <a:cubicBezTo>
                      <a:pt x="257963" y="0"/>
                      <a:pt x="309646" y="46058"/>
                      <a:pt x="317807" y="106160"/>
                    </a:cubicBezTo>
                    <a:cubicBezTo>
                      <a:pt x="358307" y="103140"/>
                      <a:pt x="392309" y="135607"/>
                      <a:pt x="392309" y="175624"/>
                    </a:cubicBezTo>
                    <a:cubicBezTo>
                      <a:pt x="392309" y="206204"/>
                      <a:pt x="377433" y="231092"/>
                      <a:pt x="345195" y="241625"/>
                    </a:cubicBezTo>
                    <a:lnTo>
                      <a:pt x="324095" y="244629"/>
                    </a:lnTo>
                    <a:lnTo>
                      <a:pt x="324095" y="184832"/>
                    </a:lnTo>
                    <a:cubicBezTo>
                      <a:pt x="324095" y="176763"/>
                      <a:pt x="317553" y="170221"/>
                      <a:pt x="309484" y="170221"/>
                    </a:cubicBezTo>
                    <a:lnTo>
                      <a:pt x="82674" y="170221"/>
                    </a:lnTo>
                    <a:cubicBezTo>
                      <a:pt x="74605" y="170221"/>
                      <a:pt x="68063" y="176763"/>
                      <a:pt x="68063" y="184832"/>
                    </a:cubicBezTo>
                    <a:lnTo>
                      <a:pt x="68063" y="243421"/>
                    </a:lnTo>
                    <a:lnTo>
                      <a:pt x="63945" y="242557"/>
                    </a:lnTo>
                    <a:cubicBezTo>
                      <a:pt x="37232" y="233150"/>
                      <a:pt x="0" y="207752"/>
                      <a:pt x="0" y="155087"/>
                    </a:cubicBezTo>
                    <a:cubicBezTo>
                      <a:pt x="0" y="106613"/>
                      <a:pt x="39292" y="66444"/>
                      <a:pt x="87801" y="65236"/>
                    </a:cubicBezTo>
                    <a:cubicBezTo>
                      <a:pt x="109260" y="25219"/>
                      <a:pt x="150970" y="0"/>
                      <a:pt x="196155" y="0"/>
                    </a:cubicBezTo>
                    <a:close/>
                  </a:path>
                </a:pathLst>
              </a:cu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124" name="Group 123"/>
              <p:cNvGrpSpPr/>
              <p:nvPr/>
            </p:nvGrpSpPr>
            <p:grpSpPr>
              <a:xfrm>
                <a:off x="2504234" y="1944343"/>
                <a:ext cx="224567" cy="185390"/>
                <a:chOff x="1140587" y="2618849"/>
                <a:chExt cx="997458" cy="823450"/>
              </a:xfrm>
              <a:solidFill>
                <a:schemeClr val="bg1"/>
              </a:solidFill>
            </p:grpSpPr>
            <p:sp>
              <p:nvSpPr>
                <p:cNvPr id="125" name="Freeform 124"/>
                <p:cNvSpPr/>
                <p:nvPr/>
              </p:nvSpPr>
              <p:spPr>
                <a:xfrm flipV="1">
                  <a:off x="1140587" y="2618849"/>
                  <a:ext cx="997458" cy="249822"/>
                </a:xfrm>
                <a:custGeom>
                  <a:avLst/>
                  <a:gdLst>
                    <a:gd name="connsiteX0" fmla="*/ 80172 w 3696757"/>
                    <a:gd name="connsiteY0" fmla="*/ 0 h 925886"/>
                    <a:gd name="connsiteX1" fmla="*/ 3616585 w 3696757"/>
                    <a:gd name="connsiteY1" fmla="*/ 0 h 925886"/>
                    <a:gd name="connsiteX2" fmla="*/ 3696757 w 3696757"/>
                    <a:gd name="connsiteY2" fmla="*/ 80172 h 925886"/>
                    <a:gd name="connsiteX3" fmla="*/ 3696757 w 3696757"/>
                    <a:gd name="connsiteY3" fmla="*/ 845714 h 925886"/>
                    <a:gd name="connsiteX4" fmla="*/ 3616585 w 3696757"/>
                    <a:gd name="connsiteY4" fmla="*/ 925886 h 925886"/>
                    <a:gd name="connsiteX5" fmla="*/ 80172 w 3696757"/>
                    <a:gd name="connsiteY5" fmla="*/ 925886 h 925886"/>
                    <a:gd name="connsiteX6" fmla="*/ 0 w 3696757"/>
                    <a:gd name="connsiteY6" fmla="*/ 845714 h 925886"/>
                    <a:gd name="connsiteX7" fmla="*/ 0 w 3696757"/>
                    <a:gd name="connsiteY7" fmla="*/ 80172 h 925886"/>
                    <a:gd name="connsiteX8" fmla="*/ 80172 w 3696757"/>
                    <a:gd name="connsiteY8" fmla="*/ 0 h 925886"/>
                    <a:gd name="connsiteX9" fmla="*/ 476200 w 3696757"/>
                    <a:gd name="connsiteY9" fmla="*/ 234343 h 925886"/>
                    <a:gd name="connsiteX10" fmla="*/ 247600 w 3696757"/>
                    <a:gd name="connsiteY10" fmla="*/ 462943 h 925886"/>
                    <a:gd name="connsiteX11" fmla="*/ 476200 w 3696757"/>
                    <a:gd name="connsiteY11" fmla="*/ 691543 h 925886"/>
                    <a:gd name="connsiteX12" fmla="*/ 704800 w 3696757"/>
                    <a:gd name="connsiteY12" fmla="*/ 462943 h 925886"/>
                    <a:gd name="connsiteX13" fmla="*/ 476200 w 3696757"/>
                    <a:gd name="connsiteY13" fmla="*/ 234343 h 925886"/>
                    <a:gd name="connsiteX14" fmla="*/ 2339887 w 3696757"/>
                    <a:gd name="connsiteY14" fmla="*/ 332843 h 925886"/>
                    <a:gd name="connsiteX15" fmla="*/ 2209787 w 3696757"/>
                    <a:gd name="connsiteY15" fmla="*/ 462943 h 925886"/>
                    <a:gd name="connsiteX16" fmla="*/ 2339887 w 3696757"/>
                    <a:gd name="connsiteY16" fmla="*/ 593043 h 925886"/>
                    <a:gd name="connsiteX17" fmla="*/ 2469987 w 3696757"/>
                    <a:gd name="connsiteY17" fmla="*/ 462943 h 925886"/>
                    <a:gd name="connsiteX18" fmla="*/ 2339887 w 3696757"/>
                    <a:gd name="connsiteY18" fmla="*/ 332843 h 925886"/>
                    <a:gd name="connsiteX19" fmla="*/ 2805664 w 3696757"/>
                    <a:gd name="connsiteY19" fmla="*/ 332843 h 925886"/>
                    <a:gd name="connsiteX20" fmla="*/ 2675564 w 3696757"/>
                    <a:gd name="connsiteY20" fmla="*/ 462943 h 925886"/>
                    <a:gd name="connsiteX21" fmla="*/ 2805664 w 3696757"/>
                    <a:gd name="connsiteY21" fmla="*/ 593043 h 925886"/>
                    <a:gd name="connsiteX22" fmla="*/ 2935764 w 3696757"/>
                    <a:gd name="connsiteY22" fmla="*/ 462943 h 925886"/>
                    <a:gd name="connsiteX23" fmla="*/ 2805664 w 3696757"/>
                    <a:gd name="connsiteY23" fmla="*/ 332843 h 925886"/>
                    <a:gd name="connsiteX24" fmla="*/ 3271441 w 3696757"/>
                    <a:gd name="connsiteY24" fmla="*/ 332843 h 925886"/>
                    <a:gd name="connsiteX25" fmla="*/ 3141341 w 3696757"/>
                    <a:gd name="connsiteY25" fmla="*/ 462943 h 925886"/>
                    <a:gd name="connsiteX26" fmla="*/ 3271441 w 3696757"/>
                    <a:gd name="connsiteY26" fmla="*/ 593043 h 925886"/>
                    <a:gd name="connsiteX27" fmla="*/ 3401541 w 3696757"/>
                    <a:gd name="connsiteY27" fmla="*/ 462943 h 925886"/>
                    <a:gd name="connsiteX28" fmla="*/ 3271441 w 3696757"/>
                    <a:gd name="connsiteY28" fmla="*/ 332843 h 92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96757" h="925886">
                      <a:moveTo>
                        <a:pt x="80172" y="0"/>
                      </a:moveTo>
                      <a:lnTo>
                        <a:pt x="3616585" y="0"/>
                      </a:lnTo>
                      <a:cubicBezTo>
                        <a:pt x="3660863" y="0"/>
                        <a:pt x="3696757" y="35894"/>
                        <a:pt x="3696757" y="80172"/>
                      </a:cubicBezTo>
                      <a:lnTo>
                        <a:pt x="3696757" y="845714"/>
                      </a:lnTo>
                      <a:cubicBezTo>
                        <a:pt x="3696757" y="889992"/>
                        <a:pt x="3660863" y="925886"/>
                        <a:pt x="3616585" y="925886"/>
                      </a:cubicBezTo>
                      <a:lnTo>
                        <a:pt x="80172" y="925886"/>
                      </a:lnTo>
                      <a:cubicBezTo>
                        <a:pt x="35894" y="925886"/>
                        <a:pt x="0" y="889992"/>
                        <a:pt x="0" y="845714"/>
                      </a:cubicBezTo>
                      <a:lnTo>
                        <a:pt x="0" y="80172"/>
                      </a:lnTo>
                      <a:cubicBezTo>
                        <a:pt x="0" y="35894"/>
                        <a:pt x="35894" y="0"/>
                        <a:pt x="80172" y="0"/>
                      </a:cubicBezTo>
                      <a:close/>
                      <a:moveTo>
                        <a:pt x="476200" y="234343"/>
                      </a:moveTo>
                      <a:cubicBezTo>
                        <a:pt x="349948" y="234343"/>
                        <a:pt x="247600" y="336691"/>
                        <a:pt x="247600" y="462943"/>
                      </a:cubicBezTo>
                      <a:cubicBezTo>
                        <a:pt x="247600" y="589195"/>
                        <a:pt x="349948" y="691543"/>
                        <a:pt x="476200" y="691543"/>
                      </a:cubicBezTo>
                      <a:cubicBezTo>
                        <a:pt x="602452" y="691543"/>
                        <a:pt x="704800" y="589195"/>
                        <a:pt x="704800" y="462943"/>
                      </a:cubicBezTo>
                      <a:cubicBezTo>
                        <a:pt x="704800" y="336691"/>
                        <a:pt x="602452" y="234343"/>
                        <a:pt x="476200" y="234343"/>
                      </a:cubicBezTo>
                      <a:close/>
                      <a:moveTo>
                        <a:pt x="2339887" y="332843"/>
                      </a:moveTo>
                      <a:cubicBezTo>
                        <a:pt x="2268035" y="332843"/>
                        <a:pt x="2209787" y="391091"/>
                        <a:pt x="2209787" y="462943"/>
                      </a:cubicBezTo>
                      <a:cubicBezTo>
                        <a:pt x="2209787" y="534795"/>
                        <a:pt x="2268035" y="593043"/>
                        <a:pt x="2339887" y="593043"/>
                      </a:cubicBezTo>
                      <a:cubicBezTo>
                        <a:pt x="2411739" y="593043"/>
                        <a:pt x="2469987" y="534795"/>
                        <a:pt x="2469987" y="462943"/>
                      </a:cubicBezTo>
                      <a:cubicBezTo>
                        <a:pt x="2469987" y="391091"/>
                        <a:pt x="2411739" y="332843"/>
                        <a:pt x="2339887" y="332843"/>
                      </a:cubicBezTo>
                      <a:close/>
                      <a:moveTo>
                        <a:pt x="2805664" y="332843"/>
                      </a:moveTo>
                      <a:cubicBezTo>
                        <a:pt x="2733812" y="332843"/>
                        <a:pt x="2675564" y="391091"/>
                        <a:pt x="2675564" y="462943"/>
                      </a:cubicBezTo>
                      <a:cubicBezTo>
                        <a:pt x="2675564" y="534795"/>
                        <a:pt x="2733812" y="593043"/>
                        <a:pt x="2805664" y="593043"/>
                      </a:cubicBezTo>
                      <a:cubicBezTo>
                        <a:pt x="2877516" y="593043"/>
                        <a:pt x="2935764" y="534795"/>
                        <a:pt x="2935764" y="462943"/>
                      </a:cubicBezTo>
                      <a:cubicBezTo>
                        <a:pt x="2935764" y="391091"/>
                        <a:pt x="2877516" y="332843"/>
                        <a:pt x="2805664" y="332843"/>
                      </a:cubicBezTo>
                      <a:close/>
                      <a:moveTo>
                        <a:pt x="3271441" y="332843"/>
                      </a:moveTo>
                      <a:cubicBezTo>
                        <a:pt x="3199589" y="332843"/>
                        <a:pt x="3141341" y="391091"/>
                        <a:pt x="3141341" y="462943"/>
                      </a:cubicBezTo>
                      <a:cubicBezTo>
                        <a:pt x="3141341" y="534795"/>
                        <a:pt x="3199589" y="593043"/>
                        <a:pt x="3271441" y="593043"/>
                      </a:cubicBezTo>
                      <a:cubicBezTo>
                        <a:pt x="3343293" y="593043"/>
                        <a:pt x="3401541" y="534795"/>
                        <a:pt x="3401541" y="462943"/>
                      </a:cubicBezTo>
                      <a:cubicBezTo>
                        <a:pt x="3401541" y="391091"/>
                        <a:pt x="3343293" y="332843"/>
                        <a:pt x="3271441" y="332843"/>
                      </a:cubicBezTo>
                      <a:close/>
                    </a:path>
                  </a:pathLst>
                </a:custGeom>
                <a:grp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26" name="Freeform 125"/>
                <p:cNvSpPr/>
                <p:nvPr/>
              </p:nvSpPr>
              <p:spPr>
                <a:xfrm flipV="1">
                  <a:off x="1140587" y="2905661"/>
                  <a:ext cx="997458" cy="249822"/>
                </a:xfrm>
                <a:custGeom>
                  <a:avLst/>
                  <a:gdLst>
                    <a:gd name="connsiteX0" fmla="*/ 80172 w 3696757"/>
                    <a:gd name="connsiteY0" fmla="*/ 0 h 925886"/>
                    <a:gd name="connsiteX1" fmla="*/ 3616585 w 3696757"/>
                    <a:gd name="connsiteY1" fmla="*/ 0 h 925886"/>
                    <a:gd name="connsiteX2" fmla="*/ 3696757 w 3696757"/>
                    <a:gd name="connsiteY2" fmla="*/ 80172 h 925886"/>
                    <a:gd name="connsiteX3" fmla="*/ 3696757 w 3696757"/>
                    <a:gd name="connsiteY3" fmla="*/ 845714 h 925886"/>
                    <a:gd name="connsiteX4" fmla="*/ 3616585 w 3696757"/>
                    <a:gd name="connsiteY4" fmla="*/ 925886 h 925886"/>
                    <a:gd name="connsiteX5" fmla="*/ 80172 w 3696757"/>
                    <a:gd name="connsiteY5" fmla="*/ 925886 h 925886"/>
                    <a:gd name="connsiteX6" fmla="*/ 0 w 3696757"/>
                    <a:gd name="connsiteY6" fmla="*/ 845714 h 925886"/>
                    <a:gd name="connsiteX7" fmla="*/ 0 w 3696757"/>
                    <a:gd name="connsiteY7" fmla="*/ 80172 h 925886"/>
                    <a:gd name="connsiteX8" fmla="*/ 80172 w 3696757"/>
                    <a:gd name="connsiteY8" fmla="*/ 0 h 925886"/>
                    <a:gd name="connsiteX9" fmla="*/ 476200 w 3696757"/>
                    <a:gd name="connsiteY9" fmla="*/ 234343 h 925886"/>
                    <a:gd name="connsiteX10" fmla="*/ 247600 w 3696757"/>
                    <a:gd name="connsiteY10" fmla="*/ 462943 h 925886"/>
                    <a:gd name="connsiteX11" fmla="*/ 476200 w 3696757"/>
                    <a:gd name="connsiteY11" fmla="*/ 691543 h 925886"/>
                    <a:gd name="connsiteX12" fmla="*/ 704800 w 3696757"/>
                    <a:gd name="connsiteY12" fmla="*/ 462943 h 925886"/>
                    <a:gd name="connsiteX13" fmla="*/ 476200 w 3696757"/>
                    <a:gd name="connsiteY13" fmla="*/ 234343 h 925886"/>
                    <a:gd name="connsiteX14" fmla="*/ 2339887 w 3696757"/>
                    <a:gd name="connsiteY14" fmla="*/ 332843 h 925886"/>
                    <a:gd name="connsiteX15" fmla="*/ 2209787 w 3696757"/>
                    <a:gd name="connsiteY15" fmla="*/ 462943 h 925886"/>
                    <a:gd name="connsiteX16" fmla="*/ 2339887 w 3696757"/>
                    <a:gd name="connsiteY16" fmla="*/ 593043 h 925886"/>
                    <a:gd name="connsiteX17" fmla="*/ 2469987 w 3696757"/>
                    <a:gd name="connsiteY17" fmla="*/ 462943 h 925886"/>
                    <a:gd name="connsiteX18" fmla="*/ 2339887 w 3696757"/>
                    <a:gd name="connsiteY18" fmla="*/ 332843 h 925886"/>
                    <a:gd name="connsiteX19" fmla="*/ 2805664 w 3696757"/>
                    <a:gd name="connsiteY19" fmla="*/ 332843 h 925886"/>
                    <a:gd name="connsiteX20" fmla="*/ 2675564 w 3696757"/>
                    <a:gd name="connsiteY20" fmla="*/ 462943 h 925886"/>
                    <a:gd name="connsiteX21" fmla="*/ 2805664 w 3696757"/>
                    <a:gd name="connsiteY21" fmla="*/ 593043 h 925886"/>
                    <a:gd name="connsiteX22" fmla="*/ 2935764 w 3696757"/>
                    <a:gd name="connsiteY22" fmla="*/ 462943 h 925886"/>
                    <a:gd name="connsiteX23" fmla="*/ 2805664 w 3696757"/>
                    <a:gd name="connsiteY23" fmla="*/ 332843 h 925886"/>
                    <a:gd name="connsiteX24" fmla="*/ 3271441 w 3696757"/>
                    <a:gd name="connsiteY24" fmla="*/ 332843 h 925886"/>
                    <a:gd name="connsiteX25" fmla="*/ 3141341 w 3696757"/>
                    <a:gd name="connsiteY25" fmla="*/ 462943 h 925886"/>
                    <a:gd name="connsiteX26" fmla="*/ 3271441 w 3696757"/>
                    <a:gd name="connsiteY26" fmla="*/ 593043 h 925886"/>
                    <a:gd name="connsiteX27" fmla="*/ 3401541 w 3696757"/>
                    <a:gd name="connsiteY27" fmla="*/ 462943 h 925886"/>
                    <a:gd name="connsiteX28" fmla="*/ 3271441 w 3696757"/>
                    <a:gd name="connsiteY28" fmla="*/ 332843 h 92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96757" h="925886">
                      <a:moveTo>
                        <a:pt x="80172" y="0"/>
                      </a:moveTo>
                      <a:lnTo>
                        <a:pt x="3616585" y="0"/>
                      </a:lnTo>
                      <a:cubicBezTo>
                        <a:pt x="3660863" y="0"/>
                        <a:pt x="3696757" y="35894"/>
                        <a:pt x="3696757" y="80172"/>
                      </a:cubicBezTo>
                      <a:lnTo>
                        <a:pt x="3696757" y="845714"/>
                      </a:lnTo>
                      <a:cubicBezTo>
                        <a:pt x="3696757" y="889992"/>
                        <a:pt x="3660863" y="925886"/>
                        <a:pt x="3616585" y="925886"/>
                      </a:cubicBezTo>
                      <a:lnTo>
                        <a:pt x="80172" y="925886"/>
                      </a:lnTo>
                      <a:cubicBezTo>
                        <a:pt x="35894" y="925886"/>
                        <a:pt x="0" y="889992"/>
                        <a:pt x="0" y="845714"/>
                      </a:cubicBezTo>
                      <a:lnTo>
                        <a:pt x="0" y="80172"/>
                      </a:lnTo>
                      <a:cubicBezTo>
                        <a:pt x="0" y="35894"/>
                        <a:pt x="35894" y="0"/>
                        <a:pt x="80172" y="0"/>
                      </a:cubicBezTo>
                      <a:close/>
                      <a:moveTo>
                        <a:pt x="476200" y="234343"/>
                      </a:moveTo>
                      <a:cubicBezTo>
                        <a:pt x="349948" y="234343"/>
                        <a:pt x="247600" y="336691"/>
                        <a:pt x="247600" y="462943"/>
                      </a:cubicBezTo>
                      <a:cubicBezTo>
                        <a:pt x="247600" y="589195"/>
                        <a:pt x="349948" y="691543"/>
                        <a:pt x="476200" y="691543"/>
                      </a:cubicBezTo>
                      <a:cubicBezTo>
                        <a:pt x="602452" y="691543"/>
                        <a:pt x="704800" y="589195"/>
                        <a:pt x="704800" y="462943"/>
                      </a:cubicBezTo>
                      <a:cubicBezTo>
                        <a:pt x="704800" y="336691"/>
                        <a:pt x="602452" y="234343"/>
                        <a:pt x="476200" y="234343"/>
                      </a:cubicBezTo>
                      <a:close/>
                      <a:moveTo>
                        <a:pt x="2339887" y="332843"/>
                      </a:moveTo>
                      <a:cubicBezTo>
                        <a:pt x="2268035" y="332843"/>
                        <a:pt x="2209787" y="391091"/>
                        <a:pt x="2209787" y="462943"/>
                      </a:cubicBezTo>
                      <a:cubicBezTo>
                        <a:pt x="2209787" y="534795"/>
                        <a:pt x="2268035" y="593043"/>
                        <a:pt x="2339887" y="593043"/>
                      </a:cubicBezTo>
                      <a:cubicBezTo>
                        <a:pt x="2411739" y="593043"/>
                        <a:pt x="2469987" y="534795"/>
                        <a:pt x="2469987" y="462943"/>
                      </a:cubicBezTo>
                      <a:cubicBezTo>
                        <a:pt x="2469987" y="391091"/>
                        <a:pt x="2411739" y="332843"/>
                        <a:pt x="2339887" y="332843"/>
                      </a:cubicBezTo>
                      <a:close/>
                      <a:moveTo>
                        <a:pt x="2805664" y="332843"/>
                      </a:moveTo>
                      <a:cubicBezTo>
                        <a:pt x="2733812" y="332843"/>
                        <a:pt x="2675564" y="391091"/>
                        <a:pt x="2675564" y="462943"/>
                      </a:cubicBezTo>
                      <a:cubicBezTo>
                        <a:pt x="2675564" y="534795"/>
                        <a:pt x="2733812" y="593043"/>
                        <a:pt x="2805664" y="593043"/>
                      </a:cubicBezTo>
                      <a:cubicBezTo>
                        <a:pt x="2877516" y="593043"/>
                        <a:pt x="2935764" y="534795"/>
                        <a:pt x="2935764" y="462943"/>
                      </a:cubicBezTo>
                      <a:cubicBezTo>
                        <a:pt x="2935764" y="391091"/>
                        <a:pt x="2877516" y="332843"/>
                        <a:pt x="2805664" y="332843"/>
                      </a:cubicBezTo>
                      <a:close/>
                      <a:moveTo>
                        <a:pt x="3271441" y="332843"/>
                      </a:moveTo>
                      <a:cubicBezTo>
                        <a:pt x="3199589" y="332843"/>
                        <a:pt x="3141341" y="391091"/>
                        <a:pt x="3141341" y="462943"/>
                      </a:cubicBezTo>
                      <a:cubicBezTo>
                        <a:pt x="3141341" y="534795"/>
                        <a:pt x="3199589" y="593043"/>
                        <a:pt x="3271441" y="593043"/>
                      </a:cubicBezTo>
                      <a:cubicBezTo>
                        <a:pt x="3343293" y="593043"/>
                        <a:pt x="3401541" y="534795"/>
                        <a:pt x="3401541" y="462943"/>
                      </a:cubicBezTo>
                      <a:cubicBezTo>
                        <a:pt x="3401541" y="391091"/>
                        <a:pt x="3343293" y="332843"/>
                        <a:pt x="3271441" y="332843"/>
                      </a:cubicBezTo>
                      <a:close/>
                    </a:path>
                  </a:pathLst>
                </a:custGeom>
                <a:grp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27" name="Freeform 126"/>
                <p:cNvSpPr/>
                <p:nvPr/>
              </p:nvSpPr>
              <p:spPr>
                <a:xfrm flipV="1">
                  <a:off x="1140587" y="3192477"/>
                  <a:ext cx="997458" cy="249822"/>
                </a:xfrm>
                <a:custGeom>
                  <a:avLst/>
                  <a:gdLst>
                    <a:gd name="connsiteX0" fmla="*/ 80172 w 3696757"/>
                    <a:gd name="connsiteY0" fmla="*/ 0 h 925886"/>
                    <a:gd name="connsiteX1" fmla="*/ 3616585 w 3696757"/>
                    <a:gd name="connsiteY1" fmla="*/ 0 h 925886"/>
                    <a:gd name="connsiteX2" fmla="*/ 3696757 w 3696757"/>
                    <a:gd name="connsiteY2" fmla="*/ 80172 h 925886"/>
                    <a:gd name="connsiteX3" fmla="*/ 3696757 w 3696757"/>
                    <a:gd name="connsiteY3" fmla="*/ 845714 h 925886"/>
                    <a:gd name="connsiteX4" fmla="*/ 3616585 w 3696757"/>
                    <a:gd name="connsiteY4" fmla="*/ 925886 h 925886"/>
                    <a:gd name="connsiteX5" fmla="*/ 80172 w 3696757"/>
                    <a:gd name="connsiteY5" fmla="*/ 925886 h 925886"/>
                    <a:gd name="connsiteX6" fmla="*/ 0 w 3696757"/>
                    <a:gd name="connsiteY6" fmla="*/ 845714 h 925886"/>
                    <a:gd name="connsiteX7" fmla="*/ 0 w 3696757"/>
                    <a:gd name="connsiteY7" fmla="*/ 80172 h 925886"/>
                    <a:gd name="connsiteX8" fmla="*/ 80172 w 3696757"/>
                    <a:gd name="connsiteY8" fmla="*/ 0 h 925886"/>
                    <a:gd name="connsiteX9" fmla="*/ 476200 w 3696757"/>
                    <a:gd name="connsiteY9" fmla="*/ 234343 h 925886"/>
                    <a:gd name="connsiteX10" fmla="*/ 247600 w 3696757"/>
                    <a:gd name="connsiteY10" fmla="*/ 462943 h 925886"/>
                    <a:gd name="connsiteX11" fmla="*/ 476200 w 3696757"/>
                    <a:gd name="connsiteY11" fmla="*/ 691543 h 925886"/>
                    <a:gd name="connsiteX12" fmla="*/ 704800 w 3696757"/>
                    <a:gd name="connsiteY12" fmla="*/ 462943 h 925886"/>
                    <a:gd name="connsiteX13" fmla="*/ 476200 w 3696757"/>
                    <a:gd name="connsiteY13" fmla="*/ 234343 h 925886"/>
                    <a:gd name="connsiteX14" fmla="*/ 2339887 w 3696757"/>
                    <a:gd name="connsiteY14" fmla="*/ 332843 h 925886"/>
                    <a:gd name="connsiteX15" fmla="*/ 2209787 w 3696757"/>
                    <a:gd name="connsiteY15" fmla="*/ 462943 h 925886"/>
                    <a:gd name="connsiteX16" fmla="*/ 2339887 w 3696757"/>
                    <a:gd name="connsiteY16" fmla="*/ 593043 h 925886"/>
                    <a:gd name="connsiteX17" fmla="*/ 2469987 w 3696757"/>
                    <a:gd name="connsiteY17" fmla="*/ 462943 h 925886"/>
                    <a:gd name="connsiteX18" fmla="*/ 2339887 w 3696757"/>
                    <a:gd name="connsiteY18" fmla="*/ 332843 h 925886"/>
                    <a:gd name="connsiteX19" fmla="*/ 2805664 w 3696757"/>
                    <a:gd name="connsiteY19" fmla="*/ 332843 h 925886"/>
                    <a:gd name="connsiteX20" fmla="*/ 2675564 w 3696757"/>
                    <a:gd name="connsiteY20" fmla="*/ 462943 h 925886"/>
                    <a:gd name="connsiteX21" fmla="*/ 2805664 w 3696757"/>
                    <a:gd name="connsiteY21" fmla="*/ 593043 h 925886"/>
                    <a:gd name="connsiteX22" fmla="*/ 2935764 w 3696757"/>
                    <a:gd name="connsiteY22" fmla="*/ 462943 h 925886"/>
                    <a:gd name="connsiteX23" fmla="*/ 2805664 w 3696757"/>
                    <a:gd name="connsiteY23" fmla="*/ 332843 h 925886"/>
                    <a:gd name="connsiteX24" fmla="*/ 3271441 w 3696757"/>
                    <a:gd name="connsiteY24" fmla="*/ 332843 h 925886"/>
                    <a:gd name="connsiteX25" fmla="*/ 3141341 w 3696757"/>
                    <a:gd name="connsiteY25" fmla="*/ 462943 h 925886"/>
                    <a:gd name="connsiteX26" fmla="*/ 3271441 w 3696757"/>
                    <a:gd name="connsiteY26" fmla="*/ 593043 h 925886"/>
                    <a:gd name="connsiteX27" fmla="*/ 3401541 w 3696757"/>
                    <a:gd name="connsiteY27" fmla="*/ 462943 h 925886"/>
                    <a:gd name="connsiteX28" fmla="*/ 3271441 w 3696757"/>
                    <a:gd name="connsiteY28" fmla="*/ 332843 h 92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96757" h="925886">
                      <a:moveTo>
                        <a:pt x="80172" y="0"/>
                      </a:moveTo>
                      <a:lnTo>
                        <a:pt x="3616585" y="0"/>
                      </a:lnTo>
                      <a:cubicBezTo>
                        <a:pt x="3660863" y="0"/>
                        <a:pt x="3696757" y="35894"/>
                        <a:pt x="3696757" y="80172"/>
                      </a:cubicBezTo>
                      <a:lnTo>
                        <a:pt x="3696757" y="845714"/>
                      </a:lnTo>
                      <a:cubicBezTo>
                        <a:pt x="3696757" y="889992"/>
                        <a:pt x="3660863" y="925886"/>
                        <a:pt x="3616585" y="925886"/>
                      </a:cubicBezTo>
                      <a:lnTo>
                        <a:pt x="80172" y="925886"/>
                      </a:lnTo>
                      <a:cubicBezTo>
                        <a:pt x="35894" y="925886"/>
                        <a:pt x="0" y="889992"/>
                        <a:pt x="0" y="845714"/>
                      </a:cubicBezTo>
                      <a:lnTo>
                        <a:pt x="0" y="80172"/>
                      </a:lnTo>
                      <a:cubicBezTo>
                        <a:pt x="0" y="35894"/>
                        <a:pt x="35894" y="0"/>
                        <a:pt x="80172" y="0"/>
                      </a:cubicBezTo>
                      <a:close/>
                      <a:moveTo>
                        <a:pt x="476200" y="234343"/>
                      </a:moveTo>
                      <a:cubicBezTo>
                        <a:pt x="349948" y="234343"/>
                        <a:pt x="247600" y="336691"/>
                        <a:pt x="247600" y="462943"/>
                      </a:cubicBezTo>
                      <a:cubicBezTo>
                        <a:pt x="247600" y="589195"/>
                        <a:pt x="349948" y="691543"/>
                        <a:pt x="476200" y="691543"/>
                      </a:cubicBezTo>
                      <a:cubicBezTo>
                        <a:pt x="602452" y="691543"/>
                        <a:pt x="704800" y="589195"/>
                        <a:pt x="704800" y="462943"/>
                      </a:cubicBezTo>
                      <a:cubicBezTo>
                        <a:pt x="704800" y="336691"/>
                        <a:pt x="602452" y="234343"/>
                        <a:pt x="476200" y="234343"/>
                      </a:cubicBezTo>
                      <a:close/>
                      <a:moveTo>
                        <a:pt x="2339887" y="332843"/>
                      </a:moveTo>
                      <a:cubicBezTo>
                        <a:pt x="2268035" y="332843"/>
                        <a:pt x="2209787" y="391091"/>
                        <a:pt x="2209787" y="462943"/>
                      </a:cubicBezTo>
                      <a:cubicBezTo>
                        <a:pt x="2209787" y="534795"/>
                        <a:pt x="2268035" y="593043"/>
                        <a:pt x="2339887" y="593043"/>
                      </a:cubicBezTo>
                      <a:cubicBezTo>
                        <a:pt x="2411739" y="593043"/>
                        <a:pt x="2469987" y="534795"/>
                        <a:pt x="2469987" y="462943"/>
                      </a:cubicBezTo>
                      <a:cubicBezTo>
                        <a:pt x="2469987" y="391091"/>
                        <a:pt x="2411739" y="332843"/>
                        <a:pt x="2339887" y="332843"/>
                      </a:cubicBezTo>
                      <a:close/>
                      <a:moveTo>
                        <a:pt x="2805664" y="332843"/>
                      </a:moveTo>
                      <a:cubicBezTo>
                        <a:pt x="2733812" y="332843"/>
                        <a:pt x="2675564" y="391091"/>
                        <a:pt x="2675564" y="462943"/>
                      </a:cubicBezTo>
                      <a:cubicBezTo>
                        <a:pt x="2675564" y="534795"/>
                        <a:pt x="2733812" y="593043"/>
                        <a:pt x="2805664" y="593043"/>
                      </a:cubicBezTo>
                      <a:cubicBezTo>
                        <a:pt x="2877516" y="593043"/>
                        <a:pt x="2935764" y="534795"/>
                        <a:pt x="2935764" y="462943"/>
                      </a:cubicBezTo>
                      <a:cubicBezTo>
                        <a:pt x="2935764" y="391091"/>
                        <a:pt x="2877516" y="332843"/>
                        <a:pt x="2805664" y="332843"/>
                      </a:cubicBezTo>
                      <a:close/>
                      <a:moveTo>
                        <a:pt x="3271441" y="332843"/>
                      </a:moveTo>
                      <a:cubicBezTo>
                        <a:pt x="3199589" y="332843"/>
                        <a:pt x="3141341" y="391091"/>
                        <a:pt x="3141341" y="462943"/>
                      </a:cubicBezTo>
                      <a:cubicBezTo>
                        <a:pt x="3141341" y="534795"/>
                        <a:pt x="3199589" y="593043"/>
                        <a:pt x="3271441" y="593043"/>
                      </a:cubicBezTo>
                      <a:cubicBezTo>
                        <a:pt x="3343293" y="593043"/>
                        <a:pt x="3401541" y="534795"/>
                        <a:pt x="3401541" y="462943"/>
                      </a:cubicBezTo>
                      <a:cubicBezTo>
                        <a:pt x="3401541" y="391091"/>
                        <a:pt x="3343293" y="332843"/>
                        <a:pt x="3271441" y="332843"/>
                      </a:cubicBezTo>
                      <a:close/>
                    </a:path>
                  </a:pathLst>
                </a:custGeom>
                <a:grp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grpSp>
      <p:sp>
        <p:nvSpPr>
          <p:cNvPr id="52" name="Oval 51"/>
          <p:cNvSpPr/>
          <p:nvPr/>
        </p:nvSpPr>
        <p:spPr>
          <a:xfrm>
            <a:off x="5490531" y="3873621"/>
            <a:ext cx="689376" cy="68937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nvGrpSpPr>
          <p:cNvPr id="58" name="Group 57"/>
          <p:cNvGrpSpPr/>
          <p:nvPr/>
        </p:nvGrpSpPr>
        <p:grpSpPr>
          <a:xfrm>
            <a:off x="4002728" y="221045"/>
            <a:ext cx="1138545" cy="655147"/>
            <a:chOff x="4002728" y="288027"/>
            <a:chExt cx="1138545" cy="655147"/>
          </a:xfrm>
        </p:grpSpPr>
        <p:sp>
          <p:nvSpPr>
            <p:cNvPr id="59" name="Freeform 58"/>
            <p:cNvSpPr/>
            <p:nvPr/>
          </p:nvSpPr>
          <p:spPr>
            <a:xfrm>
              <a:off x="4975142" y="617102"/>
              <a:ext cx="166131" cy="325960"/>
            </a:xfrm>
            <a:custGeom>
              <a:avLst/>
              <a:gdLst>
                <a:gd name="connsiteX0" fmla="*/ 255399 w 753500"/>
                <a:gd name="connsiteY0" fmla="*/ 0 h 1317490"/>
                <a:gd name="connsiteX1" fmla="*/ 343283 w 753500"/>
                <a:gd name="connsiteY1" fmla="*/ 27288 h 1317490"/>
                <a:gd name="connsiteX2" fmla="*/ 753500 w 753500"/>
                <a:gd name="connsiteY2" fmla="*/ 646005 h 1317490"/>
                <a:gd name="connsiteX3" fmla="*/ 82018 w 753500"/>
                <a:gd name="connsiteY3" fmla="*/ 1317490 h 1317490"/>
                <a:gd name="connsiteX4" fmla="*/ 0 w 753500"/>
                <a:gd name="connsiteY4" fmla="*/ 652409 h 1317490"/>
                <a:gd name="connsiteX5" fmla="*/ 255399 w 753500"/>
                <a:gd name="connsiteY5" fmla="*/ 652409 h 1317490"/>
                <a:gd name="connsiteX6" fmla="*/ 255399 w 753500"/>
                <a:gd name="connsiteY6" fmla="*/ 0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6" fmla="*/ 346839 w 753500"/>
                <a:gd name="connsiteY6" fmla="*/ 743849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0" fmla="*/ 173381 w 671482"/>
                <a:gd name="connsiteY0" fmla="*/ 652409 h 1317490"/>
                <a:gd name="connsiteX1" fmla="*/ 173381 w 671482"/>
                <a:gd name="connsiteY1" fmla="*/ 0 h 1317490"/>
                <a:gd name="connsiteX2" fmla="*/ 261265 w 671482"/>
                <a:gd name="connsiteY2" fmla="*/ 27288 h 1317490"/>
                <a:gd name="connsiteX3" fmla="*/ 671482 w 671482"/>
                <a:gd name="connsiteY3" fmla="*/ 646005 h 1317490"/>
                <a:gd name="connsiteX4" fmla="*/ 0 w 671482"/>
                <a:gd name="connsiteY4" fmla="*/ 1317490 h 1317490"/>
                <a:gd name="connsiteX0" fmla="*/ 173381 w 671482"/>
                <a:gd name="connsiteY0" fmla="*/ 0 h 1317490"/>
                <a:gd name="connsiteX1" fmla="*/ 261265 w 671482"/>
                <a:gd name="connsiteY1" fmla="*/ 27288 h 1317490"/>
                <a:gd name="connsiteX2" fmla="*/ 671482 w 671482"/>
                <a:gd name="connsiteY2" fmla="*/ 646005 h 1317490"/>
                <a:gd name="connsiteX3" fmla="*/ 0 w 671482"/>
                <a:gd name="connsiteY3" fmla="*/ 1317490 h 1317490"/>
              </a:gdLst>
              <a:ahLst/>
              <a:cxnLst>
                <a:cxn ang="0">
                  <a:pos x="connsiteX0" y="connsiteY0"/>
                </a:cxn>
                <a:cxn ang="0">
                  <a:pos x="connsiteX1" y="connsiteY1"/>
                </a:cxn>
                <a:cxn ang="0">
                  <a:pos x="connsiteX2" y="connsiteY2"/>
                </a:cxn>
                <a:cxn ang="0">
                  <a:pos x="connsiteX3" y="connsiteY3"/>
                </a:cxn>
              </a:cxnLst>
              <a:rect l="l" t="t" r="r" b="b"/>
              <a:pathLst>
                <a:path w="671482" h="1317490">
                  <a:moveTo>
                    <a:pt x="173381" y="0"/>
                  </a:moveTo>
                  <a:lnTo>
                    <a:pt x="261265" y="27288"/>
                  </a:lnTo>
                  <a:cubicBezTo>
                    <a:pt x="502234" y="129226"/>
                    <a:pt x="671482" y="367869"/>
                    <a:pt x="671482" y="646005"/>
                  </a:cubicBezTo>
                  <a:cubicBezTo>
                    <a:pt x="671482" y="1016852"/>
                    <a:pt x="370597" y="1317490"/>
                    <a:pt x="0" y="1317490"/>
                  </a:cubicBez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60" name="Freeform 59"/>
            <p:cNvSpPr/>
            <p:nvPr/>
          </p:nvSpPr>
          <p:spPr>
            <a:xfrm>
              <a:off x="4002728" y="620962"/>
              <a:ext cx="166131" cy="322101"/>
            </a:xfrm>
            <a:custGeom>
              <a:avLst/>
              <a:gdLst>
                <a:gd name="connsiteX0" fmla="*/ 447870 w 877763"/>
                <a:gd name="connsiteY0" fmla="*/ 0 h 1301893"/>
                <a:gd name="connsiteX1" fmla="*/ 447870 w 877763"/>
                <a:gd name="connsiteY1" fmla="*/ 344644 h 1301893"/>
                <a:gd name="connsiteX2" fmla="*/ 877763 w 877763"/>
                <a:gd name="connsiteY2" fmla="*/ 344644 h 1301893"/>
                <a:gd name="connsiteX3" fmla="*/ 671482 w 877763"/>
                <a:gd name="connsiteY3" fmla="*/ 1301893 h 1301893"/>
                <a:gd name="connsiteX4" fmla="*/ 0 w 877763"/>
                <a:gd name="connsiteY4" fmla="*/ 630408 h 1301893"/>
                <a:gd name="connsiteX5" fmla="*/ 410217 w 877763"/>
                <a:gd name="connsiteY5" fmla="*/ 11691 h 1301893"/>
                <a:gd name="connsiteX6" fmla="*/ 447870 w 877763"/>
                <a:gd name="connsiteY6" fmla="*/ 0 h 1301893"/>
                <a:gd name="connsiteX0" fmla="*/ 877763 w 969203"/>
                <a:gd name="connsiteY0" fmla="*/ 344644 h 1301893"/>
                <a:gd name="connsiteX1" fmla="*/ 671482 w 969203"/>
                <a:gd name="connsiteY1" fmla="*/ 1301893 h 1301893"/>
                <a:gd name="connsiteX2" fmla="*/ 0 w 969203"/>
                <a:gd name="connsiteY2" fmla="*/ 630408 h 1301893"/>
                <a:gd name="connsiteX3" fmla="*/ 410217 w 969203"/>
                <a:gd name="connsiteY3" fmla="*/ 11691 h 1301893"/>
                <a:gd name="connsiteX4" fmla="*/ 447870 w 969203"/>
                <a:gd name="connsiteY4" fmla="*/ 0 h 1301893"/>
                <a:gd name="connsiteX5" fmla="*/ 447870 w 969203"/>
                <a:gd name="connsiteY5" fmla="*/ 344644 h 1301893"/>
                <a:gd name="connsiteX6" fmla="*/ 969203 w 969203"/>
                <a:gd name="connsiteY6" fmla="*/ 436084 h 1301893"/>
                <a:gd name="connsiteX0" fmla="*/ 877763 w 877763"/>
                <a:gd name="connsiteY0" fmla="*/ 344644 h 1301893"/>
                <a:gd name="connsiteX1" fmla="*/ 671482 w 877763"/>
                <a:gd name="connsiteY1" fmla="*/ 1301893 h 1301893"/>
                <a:gd name="connsiteX2" fmla="*/ 0 w 877763"/>
                <a:gd name="connsiteY2" fmla="*/ 630408 h 1301893"/>
                <a:gd name="connsiteX3" fmla="*/ 410217 w 877763"/>
                <a:gd name="connsiteY3" fmla="*/ 11691 h 1301893"/>
                <a:gd name="connsiteX4" fmla="*/ 447870 w 877763"/>
                <a:gd name="connsiteY4" fmla="*/ 0 h 1301893"/>
                <a:gd name="connsiteX5" fmla="*/ 447870 w 877763"/>
                <a:gd name="connsiteY5"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 name="connsiteX4" fmla="*/ 447870 w 671482"/>
                <a:gd name="connsiteY4"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Lst>
              <a:ahLst/>
              <a:cxnLst>
                <a:cxn ang="0">
                  <a:pos x="connsiteX0" y="connsiteY0"/>
                </a:cxn>
                <a:cxn ang="0">
                  <a:pos x="connsiteX1" y="connsiteY1"/>
                </a:cxn>
                <a:cxn ang="0">
                  <a:pos x="connsiteX2" y="connsiteY2"/>
                </a:cxn>
                <a:cxn ang="0">
                  <a:pos x="connsiteX3" y="connsiteY3"/>
                </a:cxn>
              </a:cxnLst>
              <a:rect l="l" t="t" r="r" b="b"/>
              <a:pathLst>
                <a:path w="671482" h="1301893">
                  <a:moveTo>
                    <a:pt x="671482" y="1301893"/>
                  </a:moveTo>
                  <a:cubicBezTo>
                    <a:pt x="300885" y="1301893"/>
                    <a:pt x="0" y="1001255"/>
                    <a:pt x="0" y="630408"/>
                  </a:cubicBezTo>
                  <a:cubicBezTo>
                    <a:pt x="0" y="352272"/>
                    <a:pt x="169248" y="113629"/>
                    <a:pt x="410217" y="11691"/>
                  </a:cubicBezTo>
                  <a:lnTo>
                    <a:pt x="447870" y="0"/>
                  </a:ln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61" name="Line 103"/>
            <p:cNvSpPr>
              <a:spLocks noChangeShapeType="1"/>
            </p:cNvSpPr>
            <p:nvPr/>
          </p:nvSpPr>
          <p:spPr bwMode="auto">
            <a:xfrm flipH="1">
              <a:off x="4161194" y="943174"/>
              <a:ext cx="831792"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62" name="Freeform 61"/>
            <p:cNvSpPr/>
            <p:nvPr/>
          </p:nvSpPr>
          <p:spPr>
            <a:xfrm>
              <a:off x="4129525" y="288027"/>
              <a:ext cx="608496" cy="361769"/>
            </a:xfrm>
            <a:custGeom>
              <a:avLst/>
              <a:gdLst>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498149 h 1346105"/>
                <a:gd name="connsiteX4" fmla="*/ 509341 w 2264147"/>
                <a:gd name="connsiteY4" fmla="*/ 1346105 h 1346105"/>
                <a:gd name="connsiteX5" fmla="*/ 4273 w 2264147"/>
                <a:gd name="connsiteY5" fmla="*/ 1346105 h 1346105"/>
                <a:gd name="connsiteX6" fmla="*/ 0 w 2264147"/>
                <a:gd name="connsiteY6" fmla="*/ 1261492 h 1346105"/>
                <a:gd name="connsiteX7" fmla="*/ 1261492 w 2264147"/>
                <a:gd name="connsiteY7" fmla="*/ 0 h 1346105"/>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1346105 h 1346105"/>
                <a:gd name="connsiteX4" fmla="*/ 4273 w 2264147"/>
                <a:gd name="connsiteY4" fmla="*/ 1346105 h 1346105"/>
                <a:gd name="connsiteX5" fmla="*/ 0 w 2264147"/>
                <a:gd name="connsiteY5" fmla="*/ 1261492 h 1346105"/>
                <a:gd name="connsiteX6" fmla="*/ 1261492 w 2264147"/>
                <a:gd name="connsiteY6" fmla="*/ 0 h 1346105"/>
                <a:gd name="connsiteX0" fmla="*/ 509341 w 2264147"/>
                <a:gd name="connsiteY0" fmla="*/ 1346105 h 1437545"/>
                <a:gd name="connsiteX1" fmla="*/ 4273 w 2264147"/>
                <a:gd name="connsiteY1" fmla="*/ 1346105 h 1437545"/>
                <a:gd name="connsiteX2" fmla="*/ 0 w 2264147"/>
                <a:gd name="connsiteY2" fmla="*/ 1261492 h 1437545"/>
                <a:gd name="connsiteX3" fmla="*/ 1261492 w 2264147"/>
                <a:gd name="connsiteY3" fmla="*/ 0 h 1437545"/>
                <a:gd name="connsiteX4" fmla="*/ 2234921 w 2264147"/>
                <a:gd name="connsiteY4" fmla="*/ 459066 h 1437545"/>
                <a:gd name="connsiteX5" fmla="*/ 2264147 w 2264147"/>
                <a:gd name="connsiteY5" fmla="*/ 498149 h 1437545"/>
                <a:gd name="connsiteX6" fmla="*/ 600781 w 2264147"/>
                <a:gd name="connsiteY6" fmla="*/ 1437545 h 1437545"/>
                <a:gd name="connsiteX0" fmla="*/ 509341 w 2264147"/>
                <a:gd name="connsiteY0" fmla="*/ 1346105 h 1346105"/>
                <a:gd name="connsiteX1" fmla="*/ 4273 w 2264147"/>
                <a:gd name="connsiteY1" fmla="*/ 1346105 h 1346105"/>
                <a:gd name="connsiteX2" fmla="*/ 0 w 2264147"/>
                <a:gd name="connsiteY2" fmla="*/ 1261492 h 1346105"/>
                <a:gd name="connsiteX3" fmla="*/ 1261492 w 2264147"/>
                <a:gd name="connsiteY3" fmla="*/ 0 h 1346105"/>
                <a:gd name="connsiteX4" fmla="*/ 2234921 w 2264147"/>
                <a:gd name="connsiteY4" fmla="*/ 459066 h 1346105"/>
                <a:gd name="connsiteX5" fmla="*/ 2264147 w 2264147"/>
                <a:gd name="connsiteY5" fmla="*/ 498149 h 1346105"/>
                <a:gd name="connsiteX0" fmla="*/ 4273 w 2264147"/>
                <a:gd name="connsiteY0" fmla="*/ 1346105 h 1346105"/>
                <a:gd name="connsiteX1" fmla="*/ 0 w 2264147"/>
                <a:gd name="connsiteY1" fmla="*/ 1261492 h 1346105"/>
                <a:gd name="connsiteX2" fmla="*/ 1261492 w 2264147"/>
                <a:gd name="connsiteY2" fmla="*/ 0 h 1346105"/>
                <a:gd name="connsiteX3" fmla="*/ 2234921 w 2264147"/>
                <a:gd name="connsiteY3" fmla="*/ 459066 h 1346105"/>
                <a:gd name="connsiteX4" fmla="*/ 2264147 w 2264147"/>
                <a:gd name="connsiteY4" fmla="*/ 498149 h 134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147" h="1346105">
                  <a:moveTo>
                    <a:pt x="4273" y="1346105"/>
                  </a:moveTo>
                  <a:lnTo>
                    <a:pt x="0" y="1261492"/>
                  </a:lnTo>
                  <a:cubicBezTo>
                    <a:pt x="0" y="564789"/>
                    <a:pt x="564789" y="0"/>
                    <a:pt x="1261492" y="0"/>
                  </a:cubicBezTo>
                  <a:cubicBezTo>
                    <a:pt x="1653388" y="0"/>
                    <a:pt x="2003545" y="178703"/>
                    <a:pt x="2234921" y="459066"/>
                  </a:cubicBezTo>
                  <a:lnTo>
                    <a:pt x="2264147" y="498149"/>
                  </a:ln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64" name="Freeform 63"/>
            <p:cNvSpPr/>
            <p:nvPr/>
          </p:nvSpPr>
          <p:spPr>
            <a:xfrm rot="21401211">
              <a:off x="4743129" y="383342"/>
              <a:ext cx="270381" cy="271031"/>
            </a:xfrm>
            <a:custGeom>
              <a:avLst/>
              <a:gdLst>
                <a:gd name="connsiteX0" fmla="*/ 61580 w 706822"/>
                <a:gd name="connsiteY0" fmla="*/ 0 h 708521"/>
                <a:gd name="connsiteX1" fmla="*/ 706051 w 706822"/>
                <a:gd name="connsiteY1" fmla="*/ 708521 h 708521"/>
                <a:gd name="connsiteX2" fmla="*/ 0 w 706822"/>
                <a:gd name="connsiteY2" fmla="*/ 256349 h 708521"/>
                <a:gd name="connsiteX3" fmla="*/ 0 w 706822"/>
                <a:gd name="connsiteY3" fmla="*/ 966 h 708521"/>
                <a:gd name="connsiteX4" fmla="*/ 61580 w 706822"/>
                <a:gd name="connsiteY4" fmla="*/ 0 h 708521"/>
                <a:gd name="connsiteX0" fmla="*/ 0 w 706822"/>
                <a:gd name="connsiteY0" fmla="*/ 256349 h 708521"/>
                <a:gd name="connsiteX1" fmla="*/ 0 w 706822"/>
                <a:gd name="connsiteY1" fmla="*/ 966 h 708521"/>
                <a:gd name="connsiteX2" fmla="*/ 61580 w 706822"/>
                <a:gd name="connsiteY2" fmla="*/ 0 h 708521"/>
                <a:gd name="connsiteX3" fmla="*/ 706051 w 706822"/>
                <a:gd name="connsiteY3" fmla="*/ 708521 h 708521"/>
                <a:gd name="connsiteX4" fmla="*/ 91440 w 706822"/>
                <a:gd name="connsiteY4" fmla="*/ 347789 h 708521"/>
                <a:gd name="connsiteX0" fmla="*/ 0 w 706822"/>
                <a:gd name="connsiteY0" fmla="*/ 966 h 708521"/>
                <a:gd name="connsiteX1" fmla="*/ 61580 w 706822"/>
                <a:gd name="connsiteY1" fmla="*/ 0 h 708521"/>
                <a:gd name="connsiteX2" fmla="*/ 706051 w 706822"/>
                <a:gd name="connsiteY2" fmla="*/ 708521 h 708521"/>
                <a:gd name="connsiteX3" fmla="*/ 91440 w 706822"/>
                <a:gd name="connsiteY3" fmla="*/ 347789 h 708521"/>
                <a:gd name="connsiteX0" fmla="*/ 0 w 706822"/>
                <a:gd name="connsiteY0" fmla="*/ 966 h 708521"/>
                <a:gd name="connsiteX1" fmla="*/ 61580 w 706822"/>
                <a:gd name="connsiteY1" fmla="*/ 0 h 708521"/>
                <a:gd name="connsiteX2" fmla="*/ 706051 w 706822"/>
                <a:gd name="connsiteY2" fmla="*/ 708521 h 708521"/>
              </a:gdLst>
              <a:ahLst/>
              <a:cxnLst>
                <a:cxn ang="0">
                  <a:pos x="connsiteX0" y="connsiteY0"/>
                </a:cxn>
                <a:cxn ang="0">
                  <a:pos x="connsiteX1" y="connsiteY1"/>
                </a:cxn>
                <a:cxn ang="0">
                  <a:pos x="connsiteX2" y="connsiteY2"/>
                </a:cxn>
              </a:cxnLst>
              <a:rect l="l" t="t" r="r" b="b"/>
              <a:pathLst>
                <a:path w="706822" h="708521">
                  <a:moveTo>
                    <a:pt x="0" y="966"/>
                  </a:moveTo>
                  <a:lnTo>
                    <a:pt x="61580" y="0"/>
                  </a:lnTo>
                  <a:cubicBezTo>
                    <a:pt x="435199" y="17687"/>
                    <a:pt x="723738" y="334903"/>
                    <a:pt x="706051" y="708521"/>
                  </a:cubicBez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nvGrpSpPr>
          <p:cNvPr id="2" name="Group 1"/>
          <p:cNvGrpSpPr/>
          <p:nvPr/>
        </p:nvGrpSpPr>
        <p:grpSpPr>
          <a:xfrm>
            <a:off x="3633664" y="1779060"/>
            <a:ext cx="1871056" cy="1965382"/>
            <a:chOff x="3633664" y="1779060"/>
            <a:chExt cx="1871056" cy="1965382"/>
          </a:xfrm>
        </p:grpSpPr>
        <p:sp>
          <p:nvSpPr>
            <p:cNvPr id="55" name="TextBox 54"/>
            <p:cNvSpPr txBox="1"/>
            <p:nvPr/>
          </p:nvSpPr>
          <p:spPr>
            <a:xfrm>
              <a:off x="3962535" y="3282777"/>
              <a:ext cx="1218930" cy="461665"/>
            </a:xfrm>
            <a:prstGeom prst="rect">
              <a:avLst/>
            </a:prstGeom>
          </p:spPr>
          <p:txBody>
            <a:bodyPr wrap="square" rtlCol="0">
              <a:spAutoFit/>
            </a:bodyPr>
            <a:lstStyle/>
            <a:p>
              <a:pPr algn="ctr" defTabSz="914400"/>
              <a:r>
                <a:rPr kumimoji="1" lang="ja-JP" altLang="en-US" sz="1200" dirty="0" smtClean="0">
                  <a:solidFill>
                    <a:srgbClr val="333333"/>
                  </a:solidFill>
                  <a:latin typeface="Arial"/>
                  <a:ea typeface="ＭＳ Ｐゴシック"/>
                </a:rPr>
                <a:t>職場のデスクトップ</a:t>
              </a:r>
            </a:p>
          </p:txBody>
        </p:sp>
        <p:sp>
          <p:nvSpPr>
            <p:cNvPr id="56" name="TextBox 55"/>
            <p:cNvSpPr txBox="1"/>
            <p:nvPr/>
          </p:nvSpPr>
          <p:spPr>
            <a:xfrm>
              <a:off x="4654699" y="2206661"/>
              <a:ext cx="850021" cy="276999"/>
            </a:xfrm>
            <a:prstGeom prst="rect">
              <a:avLst/>
            </a:prstGeom>
          </p:spPr>
          <p:txBody>
            <a:bodyPr wrap="square" rtlCol="0">
              <a:spAutoFit/>
            </a:bodyPr>
            <a:lstStyle/>
            <a:p>
              <a:pPr algn="ctr" defTabSz="914400"/>
              <a:r>
                <a:rPr kumimoji="1" lang="ja-JP" altLang="en-US" sz="1200" dirty="0" smtClean="0">
                  <a:solidFill>
                    <a:srgbClr val="333333"/>
                  </a:solidFill>
                  <a:latin typeface="Arial"/>
                  <a:ea typeface="ＭＳ Ｐゴシック"/>
                </a:rPr>
                <a:t>ビジネス アプリ</a:t>
              </a:r>
            </a:p>
          </p:txBody>
        </p:sp>
        <p:sp>
          <p:nvSpPr>
            <p:cNvPr id="66" name="TextBox 65"/>
            <p:cNvSpPr txBox="1"/>
            <p:nvPr/>
          </p:nvSpPr>
          <p:spPr>
            <a:xfrm>
              <a:off x="3633664" y="2206661"/>
              <a:ext cx="963425" cy="646331"/>
            </a:xfrm>
            <a:prstGeom prst="rect">
              <a:avLst/>
            </a:prstGeom>
          </p:spPr>
          <p:txBody>
            <a:bodyPr wrap="square" rtlCol="0">
              <a:spAutoFit/>
            </a:bodyPr>
            <a:lstStyle/>
            <a:p>
              <a:pPr algn="ctr" defTabSz="914400"/>
              <a:r>
                <a:rPr kumimoji="1" lang="ja-JP" altLang="en-US" sz="1200" dirty="0" smtClean="0">
                  <a:solidFill>
                    <a:srgbClr val="333333"/>
                  </a:solidFill>
                  <a:latin typeface="Arial"/>
                  <a:ea typeface="ＭＳ Ｐゴシック"/>
                </a:rPr>
                <a:t>重要な</a:t>
              </a:r>
              <a:r>
                <a:rPr lang="ja-JP" altLang="en-US" dirty="0" smtClean="0">
                  <a:latin typeface="Arial"/>
                  <a:ea typeface="ＭＳ Ｐゴシック"/>
                </a:rPr>
                <a:t/>
              </a:r>
              <a:br>
                <a:rPr lang="ja-JP" altLang="en-US" dirty="0" smtClean="0">
                  <a:latin typeface="Arial"/>
                  <a:ea typeface="ＭＳ Ｐゴシック"/>
                </a:rPr>
              </a:br>
              <a:r>
                <a:rPr kumimoji="1" lang="ja-JP" altLang="en-US" sz="1200" dirty="0" smtClean="0">
                  <a:solidFill>
                    <a:srgbClr val="333333"/>
                  </a:solidFill>
                  <a:latin typeface="Arial"/>
                  <a:ea typeface="ＭＳ Ｐゴシック"/>
                </a:rPr>
                <a:t>インフラストラクチャ</a:t>
              </a:r>
            </a:p>
          </p:txBody>
        </p:sp>
        <p:grpSp>
          <p:nvGrpSpPr>
            <p:cNvPr id="67" name="Group 66"/>
            <p:cNvGrpSpPr/>
            <p:nvPr/>
          </p:nvGrpSpPr>
          <p:grpSpPr>
            <a:xfrm>
              <a:off x="4335416" y="2824235"/>
              <a:ext cx="473167" cy="410632"/>
              <a:chOff x="-945358" y="3037444"/>
              <a:chExt cx="1185949" cy="1029214"/>
            </a:xfrm>
          </p:grpSpPr>
          <p:sp>
            <p:nvSpPr>
              <p:cNvPr id="68" name="Freeform 67"/>
              <p:cNvSpPr>
                <a:spLocks noChangeArrowheads="1"/>
              </p:cNvSpPr>
              <p:nvPr/>
            </p:nvSpPr>
            <p:spPr bwMode="auto">
              <a:xfrm>
                <a:off x="-945358" y="3037444"/>
                <a:ext cx="1185949" cy="924726"/>
              </a:xfrm>
              <a:custGeom>
                <a:avLst/>
                <a:gdLst>
                  <a:gd name="T0" fmla="*/ 998 w 999"/>
                  <a:gd name="T1" fmla="*/ 709 h 779"/>
                  <a:gd name="T2" fmla="*/ 932 w 999"/>
                  <a:gd name="T3" fmla="*/ 778 h 779"/>
                  <a:gd name="T4" fmla="*/ 66 w 999"/>
                  <a:gd name="T5" fmla="*/ 778 h 779"/>
                  <a:gd name="T6" fmla="*/ 0 w 999"/>
                  <a:gd name="T7" fmla="*/ 709 h 779"/>
                  <a:gd name="T8" fmla="*/ 0 w 999"/>
                  <a:gd name="T9" fmla="*/ 69 h 779"/>
                  <a:gd name="T10" fmla="*/ 66 w 999"/>
                  <a:gd name="T11" fmla="*/ 0 h 779"/>
                  <a:gd name="T12" fmla="*/ 932 w 999"/>
                  <a:gd name="T13" fmla="*/ 0 h 779"/>
                  <a:gd name="T14" fmla="*/ 998 w 999"/>
                  <a:gd name="T15" fmla="*/ 69 h 779"/>
                  <a:gd name="T16" fmla="*/ 998 w 999"/>
                  <a:gd name="T17" fmla="*/ 70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9" h="779">
                    <a:moveTo>
                      <a:pt x="998" y="709"/>
                    </a:moveTo>
                    <a:cubicBezTo>
                      <a:pt x="998" y="746"/>
                      <a:pt x="969" y="778"/>
                      <a:pt x="932" y="778"/>
                    </a:cubicBezTo>
                    <a:lnTo>
                      <a:pt x="66" y="778"/>
                    </a:lnTo>
                    <a:cubicBezTo>
                      <a:pt x="29" y="778"/>
                      <a:pt x="0" y="746"/>
                      <a:pt x="0" y="709"/>
                    </a:cubicBezTo>
                    <a:lnTo>
                      <a:pt x="0" y="69"/>
                    </a:lnTo>
                    <a:cubicBezTo>
                      <a:pt x="0" y="32"/>
                      <a:pt x="29" y="0"/>
                      <a:pt x="66" y="0"/>
                    </a:cubicBezTo>
                    <a:lnTo>
                      <a:pt x="932" y="0"/>
                    </a:lnTo>
                    <a:cubicBezTo>
                      <a:pt x="969" y="0"/>
                      <a:pt x="998" y="32"/>
                      <a:pt x="998" y="69"/>
                    </a:cubicBezTo>
                    <a:lnTo>
                      <a:pt x="998" y="709"/>
                    </a:lnTo>
                  </a:path>
                </a:pathLst>
              </a:custGeom>
              <a:noFill/>
              <a:ln w="127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69" name="Line 31"/>
              <p:cNvSpPr>
                <a:spLocks noChangeShapeType="1"/>
              </p:cNvSpPr>
              <p:nvPr/>
            </p:nvSpPr>
            <p:spPr bwMode="auto">
              <a:xfrm>
                <a:off x="-707071" y="4066658"/>
                <a:ext cx="709375" cy="0"/>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70" name="Line 34"/>
              <p:cNvSpPr>
                <a:spLocks noChangeShapeType="1"/>
              </p:cNvSpPr>
              <p:nvPr/>
            </p:nvSpPr>
            <p:spPr bwMode="auto">
              <a:xfrm>
                <a:off x="-943529" y="3753193"/>
                <a:ext cx="1182292" cy="0"/>
              </a:xfrm>
              <a:prstGeom prst="line">
                <a:avLst/>
              </a:prstGeom>
              <a:noFill/>
              <a:ln w="12700"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nvGrpSpPr>
              <p:cNvPr id="72" name="Group 71"/>
              <p:cNvGrpSpPr/>
              <p:nvPr/>
            </p:nvGrpSpPr>
            <p:grpSpPr>
              <a:xfrm>
                <a:off x="-547966" y="3966954"/>
                <a:ext cx="391164" cy="93792"/>
                <a:chOff x="2482279" y="4022365"/>
                <a:chExt cx="211772" cy="50778"/>
              </a:xfrm>
            </p:grpSpPr>
            <p:sp>
              <p:nvSpPr>
                <p:cNvPr id="74" name="Line 32"/>
                <p:cNvSpPr>
                  <a:spLocks noChangeShapeType="1"/>
                </p:cNvSpPr>
                <p:nvPr/>
              </p:nvSpPr>
              <p:spPr bwMode="auto">
                <a:xfrm>
                  <a:off x="2677592" y="4022365"/>
                  <a:ext cx="16459" cy="50778"/>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sp>
              <p:nvSpPr>
                <p:cNvPr id="76" name="Line 32"/>
                <p:cNvSpPr>
                  <a:spLocks noChangeShapeType="1"/>
                </p:cNvSpPr>
                <p:nvPr/>
              </p:nvSpPr>
              <p:spPr bwMode="auto">
                <a:xfrm flipV="1">
                  <a:off x="2482279" y="4022365"/>
                  <a:ext cx="16459" cy="50778"/>
                </a:xfrm>
                <a:prstGeom prst="line">
                  <a:avLst/>
                </a:pr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Arial"/>
                    <a:ea typeface="ＭＳ Ｐゴシック"/>
                  </a:endParaRPr>
                </a:p>
              </p:txBody>
            </p:sp>
          </p:grpSp>
          <p:sp>
            <p:nvSpPr>
              <p:cNvPr id="73" name="Freeform 72"/>
              <p:cNvSpPr>
                <a:spLocks noChangeArrowheads="1"/>
              </p:cNvSpPr>
              <p:nvPr/>
            </p:nvSpPr>
            <p:spPr bwMode="auto">
              <a:xfrm>
                <a:off x="-379816" y="3829422"/>
                <a:ext cx="54864" cy="54864"/>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noFill/>
              <a:ln w="12700" cap="flat">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77" name="Group 76"/>
            <p:cNvGrpSpPr/>
            <p:nvPr/>
          </p:nvGrpSpPr>
          <p:grpSpPr>
            <a:xfrm>
              <a:off x="3873948" y="1779255"/>
              <a:ext cx="482856" cy="379496"/>
              <a:chOff x="1221211" y="3057047"/>
              <a:chExt cx="425485" cy="334405"/>
            </a:xfrm>
            <a:noFill/>
          </p:grpSpPr>
          <p:grpSp>
            <p:nvGrpSpPr>
              <p:cNvPr id="78" name="Group 77"/>
              <p:cNvGrpSpPr/>
              <p:nvPr/>
            </p:nvGrpSpPr>
            <p:grpSpPr>
              <a:xfrm>
                <a:off x="1221211" y="3057047"/>
                <a:ext cx="425485" cy="111283"/>
                <a:chOff x="1081872" y="2794148"/>
                <a:chExt cx="387779" cy="101421"/>
              </a:xfrm>
              <a:grpFill/>
            </p:grpSpPr>
            <p:sp>
              <p:nvSpPr>
                <p:cNvPr id="95" name="Rounded Rectangle 94"/>
                <p:cNvSpPr/>
                <p:nvPr/>
              </p:nvSpPr>
              <p:spPr>
                <a:xfrm>
                  <a:off x="1081872" y="2794148"/>
                  <a:ext cx="387779" cy="101421"/>
                </a:xfrm>
                <a:prstGeom prst="roundRect">
                  <a:avLst>
                    <a:gd name="adj" fmla="val 19917"/>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6" name="Oval 95"/>
                <p:cNvSpPr>
                  <a:spLocks noChangeAspect="1"/>
                </p:cNvSpPr>
                <p:nvPr/>
              </p:nvSpPr>
              <p:spPr>
                <a:xfrm>
                  <a:off x="1121096" y="2823656"/>
                  <a:ext cx="41680" cy="42102"/>
                </a:xfrm>
                <a:prstGeom prst="ellipse">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7" name="Freeform 96"/>
                <p:cNvSpPr>
                  <a:spLocks noChangeArrowheads="1"/>
                </p:cNvSpPr>
                <p:nvPr/>
              </p:nvSpPr>
              <p:spPr bwMode="auto">
                <a:xfrm>
                  <a:off x="1303167"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98" name="Freeform 97"/>
                <p:cNvSpPr>
                  <a:spLocks noChangeArrowheads="1"/>
                </p:cNvSpPr>
                <p:nvPr/>
              </p:nvSpPr>
              <p:spPr bwMode="auto">
                <a:xfrm>
                  <a:off x="1356418"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99" name="Freeform 98"/>
                <p:cNvSpPr>
                  <a:spLocks noChangeArrowheads="1"/>
                </p:cNvSpPr>
                <p:nvPr/>
              </p:nvSpPr>
              <p:spPr bwMode="auto">
                <a:xfrm>
                  <a:off x="1409669"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79" name="Group 78"/>
              <p:cNvGrpSpPr/>
              <p:nvPr/>
            </p:nvGrpSpPr>
            <p:grpSpPr>
              <a:xfrm>
                <a:off x="1221211" y="3168590"/>
                <a:ext cx="425485" cy="111283"/>
                <a:chOff x="1081872" y="2896619"/>
                <a:chExt cx="387779" cy="101421"/>
              </a:xfrm>
              <a:grpFill/>
            </p:grpSpPr>
            <p:sp>
              <p:nvSpPr>
                <p:cNvPr id="90" name="Rounded Rectangle 89"/>
                <p:cNvSpPr/>
                <p:nvPr/>
              </p:nvSpPr>
              <p:spPr>
                <a:xfrm>
                  <a:off x="1081872" y="2896619"/>
                  <a:ext cx="387779" cy="101421"/>
                </a:xfrm>
                <a:prstGeom prst="roundRect">
                  <a:avLst>
                    <a:gd name="adj" fmla="val 19917"/>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1" name="Oval 90"/>
                <p:cNvSpPr>
                  <a:spLocks noChangeAspect="1"/>
                </p:cNvSpPr>
                <p:nvPr/>
              </p:nvSpPr>
              <p:spPr>
                <a:xfrm>
                  <a:off x="1121097" y="2926127"/>
                  <a:ext cx="41981" cy="42406"/>
                </a:xfrm>
                <a:prstGeom prst="ellipse">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92" name="Freeform 91"/>
                <p:cNvSpPr>
                  <a:spLocks noChangeArrowheads="1"/>
                </p:cNvSpPr>
                <p:nvPr/>
              </p:nvSpPr>
              <p:spPr bwMode="auto">
                <a:xfrm>
                  <a:off x="1303167"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93" name="Freeform 92"/>
                <p:cNvSpPr>
                  <a:spLocks noChangeArrowheads="1"/>
                </p:cNvSpPr>
                <p:nvPr/>
              </p:nvSpPr>
              <p:spPr bwMode="auto">
                <a:xfrm>
                  <a:off x="1356418"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94" name="Freeform 93"/>
                <p:cNvSpPr>
                  <a:spLocks noChangeArrowheads="1"/>
                </p:cNvSpPr>
                <p:nvPr/>
              </p:nvSpPr>
              <p:spPr bwMode="auto">
                <a:xfrm>
                  <a:off x="1409669"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nvGrpSpPr>
              <p:cNvPr id="80" name="Group 79"/>
              <p:cNvGrpSpPr/>
              <p:nvPr/>
            </p:nvGrpSpPr>
            <p:grpSpPr>
              <a:xfrm>
                <a:off x="1221211" y="3280169"/>
                <a:ext cx="425485" cy="111283"/>
                <a:chOff x="1081872" y="2998041"/>
                <a:chExt cx="387779" cy="101421"/>
              </a:xfrm>
              <a:grpFill/>
            </p:grpSpPr>
            <p:sp>
              <p:nvSpPr>
                <p:cNvPr id="81" name="Rounded Rectangle 80"/>
                <p:cNvSpPr/>
                <p:nvPr/>
              </p:nvSpPr>
              <p:spPr>
                <a:xfrm>
                  <a:off x="1081872" y="2998041"/>
                  <a:ext cx="387779" cy="101421"/>
                </a:xfrm>
                <a:prstGeom prst="roundRect">
                  <a:avLst>
                    <a:gd name="adj" fmla="val 19917"/>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83" name="Oval 82"/>
                <p:cNvSpPr>
                  <a:spLocks noChangeAspect="1"/>
                </p:cNvSpPr>
                <p:nvPr/>
              </p:nvSpPr>
              <p:spPr>
                <a:xfrm>
                  <a:off x="1121097" y="3027549"/>
                  <a:ext cx="41981" cy="42406"/>
                </a:xfrm>
                <a:prstGeom prst="ellipse">
                  <a:avLst/>
                </a:prstGeom>
                <a:grp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84" name="Freeform 83"/>
                <p:cNvSpPr>
                  <a:spLocks noChangeArrowheads="1"/>
                </p:cNvSpPr>
                <p:nvPr/>
              </p:nvSpPr>
              <p:spPr bwMode="auto">
                <a:xfrm>
                  <a:off x="1303167"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85" name="Freeform 84"/>
                <p:cNvSpPr>
                  <a:spLocks noChangeArrowheads="1"/>
                </p:cNvSpPr>
                <p:nvPr/>
              </p:nvSpPr>
              <p:spPr bwMode="auto">
                <a:xfrm>
                  <a:off x="1356418"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86" name="Freeform 85"/>
                <p:cNvSpPr>
                  <a:spLocks noChangeArrowheads="1"/>
                </p:cNvSpPr>
                <p:nvPr/>
              </p:nvSpPr>
              <p:spPr bwMode="auto">
                <a:xfrm>
                  <a:off x="1409669"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nvGrpSpPr>
            <p:cNvPr id="101" name="Group 100"/>
            <p:cNvGrpSpPr/>
            <p:nvPr/>
          </p:nvGrpSpPr>
          <p:grpSpPr>
            <a:xfrm>
              <a:off x="4873212" y="1779060"/>
              <a:ext cx="412994" cy="403552"/>
              <a:chOff x="4244046" y="1779060"/>
              <a:chExt cx="412994" cy="403552"/>
            </a:xfrm>
          </p:grpSpPr>
          <p:sp>
            <p:nvSpPr>
              <p:cNvPr id="102" name="Rounded Rectangle 101"/>
              <p:cNvSpPr/>
              <p:nvPr/>
            </p:nvSpPr>
            <p:spPr>
              <a:xfrm>
                <a:off x="4244046" y="1779060"/>
                <a:ext cx="164592" cy="164592"/>
              </a:xfrm>
              <a:prstGeom prst="round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06" name="Rounded Rectangle 105"/>
              <p:cNvSpPr/>
              <p:nvPr/>
            </p:nvSpPr>
            <p:spPr>
              <a:xfrm>
                <a:off x="4244046" y="1976649"/>
                <a:ext cx="164592" cy="164592"/>
              </a:xfrm>
              <a:prstGeom prst="round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07" name="Rounded Rectangle 106"/>
              <p:cNvSpPr/>
              <p:nvPr/>
            </p:nvSpPr>
            <p:spPr>
              <a:xfrm>
                <a:off x="4448861" y="1779060"/>
                <a:ext cx="164592" cy="164592"/>
              </a:xfrm>
              <a:prstGeom prst="round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08" name="Rounded Rectangle 107"/>
              <p:cNvSpPr/>
              <p:nvPr/>
            </p:nvSpPr>
            <p:spPr>
              <a:xfrm>
                <a:off x="4448861" y="1976649"/>
                <a:ext cx="164592" cy="164592"/>
              </a:xfrm>
              <a:prstGeom prst="roundRect">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109" name="Rounded Rectangle 108"/>
              <p:cNvSpPr/>
              <p:nvPr/>
            </p:nvSpPr>
            <p:spPr>
              <a:xfrm>
                <a:off x="4492448" y="2018020"/>
                <a:ext cx="164592" cy="164592"/>
              </a:xfrm>
              <a:prstGeom prst="roundRect">
                <a:avLst/>
              </a:prstGeom>
              <a:solidFill>
                <a:schemeClr val="bg1"/>
              </a:solid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grpSp>
      <p:sp>
        <p:nvSpPr>
          <p:cNvPr id="6" name="Freeform 5"/>
          <p:cNvSpPr>
            <a:spLocks/>
          </p:cNvSpPr>
          <p:nvPr/>
        </p:nvSpPr>
        <p:spPr bwMode="auto">
          <a:xfrm>
            <a:off x="3104147" y="1107982"/>
            <a:ext cx="2935706" cy="2927536"/>
          </a:xfrm>
          <a:custGeom>
            <a:avLst/>
            <a:gdLst>
              <a:gd name="T0" fmla="*/ 442 w 695"/>
              <a:gd name="T1" fmla="*/ 52 h 693"/>
              <a:gd name="T2" fmla="*/ 52 w 695"/>
              <a:gd name="T3" fmla="*/ 252 h 693"/>
              <a:gd name="T4" fmla="*/ 252 w 695"/>
              <a:gd name="T5" fmla="*/ 641 h 693"/>
              <a:gd name="T6" fmla="*/ 643 w 695"/>
              <a:gd name="T7" fmla="*/ 441 h 693"/>
              <a:gd name="T8" fmla="*/ 442 w 695"/>
              <a:gd name="T9" fmla="*/ 52 h 693"/>
            </a:gdLst>
            <a:ahLst/>
            <a:cxnLst>
              <a:cxn ang="0">
                <a:pos x="T0" y="T1"/>
              </a:cxn>
              <a:cxn ang="0">
                <a:pos x="T2" y="T3"/>
              </a:cxn>
              <a:cxn ang="0">
                <a:pos x="T4" y="T5"/>
              </a:cxn>
              <a:cxn ang="0">
                <a:pos x="T6" y="T7"/>
              </a:cxn>
              <a:cxn ang="0">
                <a:pos x="T8" y="T9"/>
              </a:cxn>
            </a:cxnLst>
            <a:rect l="0" t="0" r="r" b="b"/>
            <a:pathLst>
              <a:path w="695" h="693">
                <a:moveTo>
                  <a:pt x="442" y="52"/>
                </a:moveTo>
                <a:cubicBezTo>
                  <a:pt x="279" y="0"/>
                  <a:pt x="104" y="90"/>
                  <a:pt x="52" y="252"/>
                </a:cubicBezTo>
                <a:cubicBezTo>
                  <a:pt x="0" y="414"/>
                  <a:pt x="89" y="589"/>
                  <a:pt x="252" y="641"/>
                </a:cubicBezTo>
                <a:cubicBezTo>
                  <a:pt x="415" y="693"/>
                  <a:pt x="590" y="603"/>
                  <a:pt x="643" y="441"/>
                </a:cubicBezTo>
                <a:cubicBezTo>
                  <a:pt x="695" y="279"/>
                  <a:pt x="605" y="104"/>
                  <a:pt x="442" y="52"/>
                </a:cubicBezTo>
              </a:path>
            </a:pathLst>
          </a:custGeom>
          <a:solidFill>
            <a:schemeClr val="tx1">
              <a:alpha val="10000"/>
            </a:schemeClr>
          </a:solidFill>
          <a:ln w="76200">
            <a:solidFill>
              <a:schemeClr val="tx1"/>
            </a:solidFill>
          </a:ln>
          <a:extLst/>
        </p:spPr>
        <p:txBody>
          <a:bodyPr vert="horz" wrap="square" lIns="91440" tIns="45720" rIns="91440" bIns="45720" numCol="1" anchor="t" anchorCtr="0" compatLnSpc="1">
            <a:prstTxWarp prst="textNoShape">
              <a:avLst/>
            </a:prstTxWarp>
          </a:bodyPr>
          <a:lstStyle/>
          <a:p>
            <a:pPr defTabSz="914400">
              <a:defRPr/>
            </a:pPr>
            <a:endParaRPr kumimoji="1" lang="en-US" kern="0" smtClean="0">
              <a:solidFill>
                <a:srgbClr val="000000"/>
              </a:solidFill>
              <a:latin typeface="Calibri"/>
              <a:ea typeface="ＭＳ Ｐゴシック"/>
              <a:cs typeface="新細明體"/>
            </a:endParaRPr>
          </a:p>
        </p:txBody>
      </p:sp>
      <p:sp>
        <p:nvSpPr>
          <p:cNvPr id="280" name="Freeform 279"/>
          <p:cNvSpPr/>
          <p:nvPr/>
        </p:nvSpPr>
        <p:spPr>
          <a:xfrm>
            <a:off x="5681419" y="4054077"/>
            <a:ext cx="307600" cy="328465"/>
          </a:xfrm>
          <a:custGeom>
            <a:avLst/>
            <a:gdLst>
              <a:gd name="connsiteX0" fmla="*/ 90848 w 818153"/>
              <a:gd name="connsiteY0" fmla="*/ 0 h 873653"/>
              <a:gd name="connsiteX1" fmla="*/ 727305 w 818153"/>
              <a:gd name="connsiteY1" fmla="*/ 0 h 873653"/>
              <a:gd name="connsiteX2" fmla="*/ 818153 w 818153"/>
              <a:gd name="connsiteY2" fmla="*/ 90848 h 873653"/>
              <a:gd name="connsiteX3" fmla="*/ 818153 w 818153"/>
              <a:gd name="connsiteY3" fmla="*/ 873653 h 873653"/>
              <a:gd name="connsiteX4" fmla="*/ 479643 w 818153"/>
              <a:gd name="connsiteY4" fmla="*/ 873653 h 873653"/>
              <a:gd name="connsiteX5" fmla="*/ 479643 w 818153"/>
              <a:gd name="connsiteY5" fmla="*/ 574581 h 873653"/>
              <a:gd name="connsiteX6" fmla="*/ 329288 w 818153"/>
              <a:gd name="connsiteY6" fmla="*/ 574581 h 873653"/>
              <a:gd name="connsiteX7" fmla="*/ 329288 w 818153"/>
              <a:gd name="connsiteY7" fmla="*/ 873653 h 873653"/>
              <a:gd name="connsiteX8" fmla="*/ 0 w 818153"/>
              <a:gd name="connsiteY8" fmla="*/ 873653 h 873653"/>
              <a:gd name="connsiteX9" fmla="*/ 0 w 818153"/>
              <a:gd name="connsiteY9" fmla="*/ 90848 h 873653"/>
              <a:gd name="connsiteX10" fmla="*/ 90848 w 818153"/>
              <a:gd name="connsiteY10" fmla="*/ 0 h 873653"/>
              <a:gd name="connsiteX11" fmla="*/ 84855 w 818153"/>
              <a:gd name="connsiteY11" fmla="*/ 85715 h 873653"/>
              <a:gd name="connsiteX12" fmla="*/ 84855 w 818153"/>
              <a:gd name="connsiteY12" fmla="*/ 236070 h 873653"/>
              <a:gd name="connsiteX13" fmla="*/ 160066 w 818153"/>
              <a:gd name="connsiteY13" fmla="*/ 236070 h 873653"/>
              <a:gd name="connsiteX14" fmla="*/ 235210 w 818153"/>
              <a:gd name="connsiteY14" fmla="*/ 236070 h 873653"/>
              <a:gd name="connsiteX15" fmla="*/ 235210 w 818153"/>
              <a:gd name="connsiteY15" fmla="*/ 85715 h 873653"/>
              <a:gd name="connsiteX16" fmla="*/ 84855 w 818153"/>
              <a:gd name="connsiteY16" fmla="*/ 85715 h 873653"/>
              <a:gd name="connsiteX17" fmla="*/ 329288 w 818153"/>
              <a:gd name="connsiteY17" fmla="*/ 85715 h 873653"/>
              <a:gd name="connsiteX18" fmla="*/ 329288 w 818153"/>
              <a:gd name="connsiteY18" fmla="*/ 236070 h 873653"/>
              <a:gd name="connsiteX19" fmla="*/ 404432 w 818153"/>
              <a:gd name="connsiteY19" fmla="*/ 236070 h 873653"/>
              <a:gd name="connsiteX20" fmla="*/ 479643 w 818153"/>
              <a:gd name="connsiteY20" fmla="*/ 236070 h 873653"/>
              <a:gd name="connsiteX21" fmla="*/ 479643 w 818153"/>
              <a:gd name="connsiteY21" fmla="*/ 85715 h 873653"/>
              <a:gd name="connsiteX22" fmla="*/ 329288 w 818153"/>
              <a:gd name="connsiteY22" fmla="*/ 85715 h 873653"/>
              <a:gd name="connsiteX23" fmla="*/ 573427 w 818153"/>
              <a:gd name="connsiteY23" fmla="*/ 85715 h 873653"/>
              <a:gd name="connsiteX24" fmla="*/ 573427 w 818153"/>
              <a:gd name="connsiteY24" fmla="*/ 236070 h 873653"/>
              <a:gd name="connsiteX25" fmla="*/ 648604 w 818153"/>
              <a:gd name="connsiteY25" fmla="*/ 236070 h 873653"/>
              <a:gd name="connsiteX26" fmla="*/ 723781 w 818153"/>
              <a:gd name="connsiteY26" fmla="*/ 236070 h 873653"/>
              <a:gd name="connsiteX27" fmla="*/ 723781 w 818153"/>
              <a:gd name="connsiteY27" fmla="*/ 85715 h 873653"/>
              <a:gd name="connsiteX28" fmla="*/ 573427 w 818153"/>
              <a:gd name="connsiteY28" fmla="*/ 85715 h 873653"/>
              <a:gd name="connsiteX29" fmla="*/ 84855 w 818153"/>
              <a:gd name="connsiteY29" fmla="*/ 330148 h 873653"/>
              <a:gd name="connsiteX30" fmla="*/ 84855 w 818153"/>
              <a:gd name="connsiteY30" fmla="*/ 480503 h 873653"/>
              <a:gd name="connsiteX31" fmla="*/ 160066 w 818153"/>
              <a:gd name="connsiteY31" fmla="*/ 480503 h 873653"/>
              <a:gd name="connsiteX32" fmla="*/ 235210 w 818153"/>
              <a:gd name="connsiteY32" fmla="*/ 480503 h 873653"/>
              <a:gd name="connsiteX33" fmla="*/ 235210 w 818153"/>
              <a:gd name="connsiteY33" fmla="*/ 330148 h 873653"/>
              <a:gd name="connsiteX34" fmla="*/ 84855 w 818153"/>
              <a:gd name="connsiteY34" fmla="*/ 330148 h 873653"/>
              <a:gd name="connsiteX35" fmla="*/ 329288 w 818153"/>
              <a:gd name="connsiteY35" fmla="*/ 330148 h 873653"/>
              <a:gd name="connsiteX36" fmla="*/ 329288 w 818153"/>
              <a:gd name="connsiteY36" fmla="*/ 480503 h 873653"/>
              <a:gd name="connsiteX37" fmla="*/ 404432 w 818153"/>
              <a:gd name="connsiteY37" fmla="*/ 480503 h 873653"/>
              <a:gd name="connsiteX38" fmla="*/ 479643 w 818153"/>
              <a:gd name="connsiteY38" fmla="*/ 480503 h 873653"/>
              <a:gd name="connsiteX39" fmla="*/ 479643 w 818153"/>
              <a:gd name="connsiteY39" fmla="*/ 330148 h 873653"/>
              <a:gd name="connsiteX40" fmla="*/ 329288 w 818153"/>
              <a:gd name="connsiteY40" fmla="*/ 330148 h 873653"/>
              <a:gd name="connsiteX41" fmla="*/ 573427 w 818153"/>
              <a:gd name="connsiteY41" fmla="*/ 330148 h 873653"/>
              <a:gd name="connsiteX42" fmla="*/ 573427 w 818153"/>
              <a:gd name="connsiteY42" fmla="*/ 480503 h 873653"/>
              <a:gd name="connsiteX43" fmla="*/ 648604 w 818153"/>
              <a:gd name="connsiteY43" fmla="*/ 480503 h 873653"/>
              <a:gd name="connsiteX44" fmla="*/ 723781 w 818153"/>
              <a:gd name="connsiteY44" fmla="*/ 480503 h 873653"/>
              <a:gd name="connsiteX45" fmla="*/ 723781 w 818153"/>
              <a:gd name="connsiteY45" fmla="*/ 330148 h 873653"/>
              <a:gd name="connsiteX46" fmla="*/ 573427 w 818153"/>
              <a:gd name="connsiteY46" fmla="*/ 330148 h 873653"/>
              <a:gd name="connsiteX47" fmla="*/ 84855 w 818153"/>
              <a:gd name="connsiteY47" fmla="*/ 574581 h 873653"/>
              <a:gd name="connsiteX48" fmla="*/ 84855 w 818153"/>
              <a:gd name="connsiteY48" fmla="*/ 724936 h 873653"/>
              <a:gd name="connsiteX49" fmla="*/ 160066 w 818153"/>
              <a:gd name="connsiteY49" fmla="*/ 724936 h 873653"/>
              <a:gd name="connsiteX50" fmla="*/ 235210 w 818153"/>
              <a:gd name="connsiteY50" fmla="*/ 724936 h 873653"/>
              <a:gd name="connsiteX51" fmla="*/ 235210 w 818153"/>
              <a:gd name="connsiteY51" fmla="*/ 574581 h 873653"/>
              <a:gd name="connsiteX52" fmla="*/ 84855 w 818153"/>
              <a:gd name="connsiteY52" fmla="*/ 574581 h 873653"/>
              <a:gd name="connsiteX53" fmla="*/ 573427 w 818153"/>
              <a:gd name="connsiteY53" fmla="*/ 574581 h 873653"/>
              <a:gd name="connsiteX54" fmla="*/ 573427 w 818153"/>
              <a:gd name="connsiteY54" fmla="*/ 724936 h 873653"/>
              <a:gd name="connsiteX55" fmla="*/ 648604 w 818153"/>
              <a:gd name="connsiteY55" fmla="*/ 724936 h 873653"/>
              <a:gd name="connsiteX56" fmla="*/ 723781 w 818153"/>
              <a:gd name="connsiteY56" fmla="*/ 724936 h 873653"/>
              <a:gd name="connsiteX57" fmla="*/ 723781 w 818153"/>
              <a:gd name="connsiteY57" fmla="*/ 574581 h 873653"/>
              <a:gd name="connsiteX58" fmla="*/ 573427 w 818153"/>
              <a:gd name="connsiteY58" fmla="*/ 574581 h 8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18153" h="873653">
                <a:moveTo>
                  <a:pt x="90848" y="0"/>
                </a:moveTo>
                <a:lnTo>
                  <a:pt x="727305" y="0"/>
                </a:lnTo>
                <a:cubicBezTo>
                  <a:pt x="777479" y="0"/>
                  <a:pt x="818153" y="40674"/>
                  <a:pt x="818153" y="90848"/>
                </a:cubicBezTo>
                <a:lnTo>
                  <a:pt x="818153" y="873653"/>
                </a:lnTo>
                <a:lnTo>
                  <a:pt x="479643" y="873653"/>
                </a:lnTo>
                <a:lnTo>
                  <a:pt x="479643" y="574581"/>
                </a:lnTo>
                <a:lnTo>
                  <a:pt x="329288" y="574581"/>
                </a:lnTo>
                <a:lnTo>
                  <a:pt x="329288" y="873653"/>
                </a:lnTo>
                <a:lnTo>
                  <a:pt x="0" y="873653"/>
                </a:lnTo>
                <a:lnTo>
                  <a:pt x="0" y="90848"/>
                </a:lnTo>
                <a:cubicBezTo>
                  <a:pt x="0" y="40674"/>
                  <a:pt x="40674" y="0"/>
                  <a:pt x="90848" y="0"/>
                </a:cubicBezTo>
                <a:close/>
                <a:moveTo>
                  <a:pt x="84855" y="85715"/>
                </a:moveTo>
                <a:lnTo>
                  <a:pt x="84855" y="236070"/>
                </a:lnTo>
                <a:lnTo>
                  <a:pt x="160066" y="236070"/>
                </a:lnTo>
                <a:lnTo>
                  <a:pt x="235210" y="236070"/>
                </a:lnTo>
                <a:lnTo>
                  <a:pt x="235210" y="85715"/>
                </a:lnTo>
                <a:lnTo>
                  <a:pt x="84855" y="85715"/>
                </a:lnTo>
                <a:close/>
                <a:moveTo>
                  <a:pt x="329288" y="85715"/>
                </a:moveTo>
                <a:lnTo>
                  <a:pt x="329288" y="236070"/>
                </a:lnTo>
                <a:lnTo>
                  <a:pt x="404432" y="236070"/>
                </a:lnTo>
                <a:lnTo>
                  <a:pt x="479643" y="236070"/>
                </a:lnTo>
                <a:lnTo>
                  <a:pt x="479643" y="85715"/>
                </a:lnTo>
                <a:lnTo>
                  <a:pt x="329288" y="85715"/>
                </a:lnTo>
                <a:close/>
                <a:moveTo>
                  <a:pt x="573427" y="85715"/>
                </a:moveTo>
                <a:lnTo>
                  <a:pt x="573427" y="236070"/>
                </a:lnTo>
                <a:lnTo>
                  <a:pt x="648604" y="236070"/>
                </a:lnTo>
                <a:lnTo>
                  <a:pt x="723781" y="236070"/>
                </a:lnTo>
                <a:lnTo>
                  <a:pt x="723781" y="85715"/>
                </a:lnTo>
                <a:lnTo>
                  <a:pt x="573427" y="85715"/>
                </a:lnTo>
                <a:close/>
                <a:moveTo>
                  <a:pt x="84855" y="330148"/>
                </a:moveTo>
                <a:lnTo>
                  <a:pt x="84855" y="480503"/>
                </a:lnTo>
                <a:lnTo>
                  <a:pt x="160066" y="480503"/>
                </a:lnTo>
                <a:lnTo>
                  <a:pt x="235210" y="480503"/>
                </a:lnTo>
                <a:lnTo>
                  <a:pt x="235210" y="330148"/>
                </a:lnTo>
                <a:lnTo>
                  <a:pt x="84855" y="330148"/>
                </a:lnTo>
                <a:close/>
                <a:moveTo>
                  <a:pt x="329288" y="330148"/>
                </a:moveTo>
                <a:lnTo>
                  <a:pt x="329288" y="480503"/>
                </a:lnTo>
                <a:lnTo>
                  <a:pt x="404432" y="480503"/>
                </a:lnTo>
                <a:lnTo>
                  <a:pt x="479643" y="480503"/>
                </a:lnTo>
                <a:lnTo>
                  <a:pt x="479643" y="330148"/>
                </a:lnTo>
                <a:lnTo>
                  <a:pt x="329288" y="330148"/>
                </a:lnTo>
                <a:close/>
                <a:moveTo>
                  <a:pt x="573427" y="330148"/>
                </a:moveTo>
                <a:lnTo>
                  <a:pt x="573427" y="480503"/>
                </a:lnTo>
                <a:lnTo>
                  <a:pt x="648604" y="480503"/>
                </a:lnTo>
                <a:lnTo>
                  <a:pt x="723781" y="480503"/>
                </a:lnTo>
                <a:lnTo>
                  <a:pt x="723781" y="330148"/>
                </a:lnTo>
                <a:lnTo>
                  <a:pt x="573427" y="330148"/>
                </a:lnTo>
                <a:close/>
                <a:moveTo>
                  <a:pt x="84855" y="574581"/>
                </a:moveTo>
                <a:lnTo>
                  <a:pt x="84855" y="724936"/>
                </a:lnTo>
                <a:lnTo>
                  <a:pt x="160066" y="724936"/>
                </a:lnTo>
                <a:lnTo>
                  <a:pt x="235210" y="724936"/>
                </a:lnTo>
                <a:lnTo>
                  <a:pt x="235210" y="574581"/>
                </a:lnTo>
                <a:lnTo>
                  <a:pt x="84855" y="574581"/>
                </a:lnTo>
                <a:close/>
                <a:moveTo>
                  <a:pt x="573427" y="574581"/>
                </a:moveTo>
                <a:lnTo>
                  <a:pt x="573427" y="724936"/>
                </a:lnTo>
                <a:lnTo>
                  <a:pt x="648604" y="724936"/>
                </a:lnTo>
                <a:lnTo>
                  <a:pt x="723781" y="724936"/>
                </a:lnTo>
                <a:lnTo>
                  <a:pt x="723781" y="574581"/>
                </a:lnTo>
                <a:lnTo>
                  <a:pt x="573427" y="574581"/>
                </a:lnTo>
                <a:close/>
              </a:path>
            </a:pathLst>
          </a:cu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82" name="TextBox 81"/>
          <p:cNvSpPr txBox="1"/>
          <p:nvPr/>
        </p:nvSpPr>
        <p:spPr>
          <a:xfrm>
            <a:off x="4037181" y="447380"/>
            <a:ext cx="1091529" cy="461665"/>
          </a:xfrm>
          <a:prstGeom prst="rect">
            <a:avLst/>
          </a:prstGeom>
        </p:spPr>
        <p:txBody>
          <a:bodyPr wrap="square" rtlCol="0">
            <a:spAutoFit/>
          </a:bodyPr>
          <a:lstStyle/>
          <a:p>
            <a:pPr algn="ctr" defTabSz="914400"/>
            <a:r>
              <a:rPr kumimoji="1" lang="ja-JP" altLang="en-US" sz="1200" dirty="0" smtClean="0">
                <a:solidFill>
                  <a:srgbClr val="333333"/>
                </a:solidFill>
                <a:latin typeface="Arial"/>
                <a:ea typeface="ＭＳ Ｐゴシック"/>
              </a:rPr>
              <a:t>インターネット</a:t>
            </a:r>
          </a:p>
        </p:txBody>
      </p:sp>
      <p:sp>
        <p:nvSpPr>
          <p:cNvPr id="3" name="Title 2"/>
          <p:cNvSpPr>
            <a:spLocks noGrp="1"/>
          </p:cNvSpPr>
          <p:nvPr>
            <p:ph type="title"/>
          </p:nvPr>
        </p:nvSpPr>
        <p:spPr>
          <a:xfrm>
            <a:off x="437766" y="306218"/>
            <a:ext cx="8268468" cy="380852"/>
          </a:xfrm>
        </p:spPr>
        <p:txBody>
          <a:bodyPr/>
          <a:lstStyle/>
          <a:p>
            <a:r>
              <a:rPr lang="ja-JP" altLang="en-US" dirty="0" smtClean="0">
                <a:latin typeface="Arial"/>
                <a:ea typeface="ＭＳ Ｐゴシック"/>
              </a:rPr>
              <a:t>ワーク スタイルの</a:t>
            </a:r>
            <a:br>
              <a:rPr lang="ja-JP" altLang="en-US" dirty="0" smtClean="0">
                <a:latin typeface="Arial"/>
                <a:ea typeface="ＭＳ Ｐゴシック"/>
              </a:rPr>
            </a:br>
            <a:r>
              <a:rPr lang="ja-JP" altLang="en-US" dirty="0" smtClean="0">
                <a:latin typeface="Arial"/>
                <a:ea typeface="ＭＳ Ｐゴシック"/>
              </a:rPr>
              <a:t>変化</a:t>
            </a:r>
            <a:endParaRPr lang="ja-JP" altLang="en-US" dirty="0">
              <a:latin typeface="Arial"/>
              <a:ea typeface="ＭＳ Ｐゴシック"/>
            </a:endParaRPr>
          </a:p>
        </p:txBody>
      </p:sp>
    </p:spTree>
    <p:extLst>
      <p:ext uri="{BB962C8B-B14F-4D97-AF65-F5344CB8AC3E}">
        <p14:creationId xmlns:p14="http://schemas.microsoft.com/office/powerpoint/2010/main" val="1817282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right)">
                                      <p:cBhvr>
                                        <p:cTn id="7" dur="500"/>
                                        <p:tgtEl>
                                          <p:spTgt spid="115"/>
                                        </p:tgtEl>
                                      </p:cBhvr>
                                    </p:animEffect>
                                  </p:childTnLst>
                                </p:cTn>
                              </p:par>
                              <p:par>
                                <p:cTn id="8" presetID="22" presetClass="entr" presetSubtype="1" fill="hold"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wipe(up)">
                                      <p:cBhvr>
                                        <p:cTn id="10" dur="500"/>
                                        <p:tgtEl>
                                          <p:spTgt spid="121"/>
                                        </p:tgtEl>
                                      </p:cBhvr>
                                    </p:animEffect>
                                  </p:childTnLst>
                                </p:cTn>
                              </p:par>
                              <p:par>
                                <p:cTn id="11" presetID="22" presetClass="entr" presetSubtype="8"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wipe(left)">
                                      <p:cBhvr>
                                        <p:cTn id="13" dur="500"/>
                                        <p:tgtEl>
                                          <p:spTgt spid="114"/>
                                        </p:tgtEl>
                                      </p:cBhvr>
                                    </p:animEffect>
                                  </p:childTnLst>
                                </p:cTn>
                              </p:par>
                              <p:par>
                                <p:cTn id="14" presetID="22" presetClass="entr" presetSubtype="1" fill="hold" nodeType="with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wipe(up)">
                                      <p:cBhvr>
                                        <p:cTn id="16" dur="500"/>
                                        <p:tgtEl>
                                          <p:spTgt spid="1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childTnLst>
                                </p:cTn>
                              </p:par>
                              <p:par>
                                <p:cTn id="24" presetID="10" presetClass="entr" presetSubtype="0" fill="hold" nodeType="withEffect">
                                  <p:stCondLst>
                                    <p:cond delay="0"/>
                                  </p:stCondLst>
                                  <p:childTnLst>
                                    <p:set>
                                      <p:cBhvr>
                                        <p:cTn id="25" dur="1" fill="hold">
                                          <p:stCondLst>
                                            <p:cond delay="0"/>
                                          </p:stCondLst>
                                        </p:cTn>
                                        <p:tgtEl>
                                          <p:spTgt spid="118"/>
                                        </p:tgtEl>
                                        <p:attrNameLst>
                                          <p:attrName>style.visibility</p:attrName>
                                        </p:attrNameLst>
                                      </p:cBhvr>
                                      <p:to>
                                        <p:strVal val="visible"/>
                                      </p:to>
                                    </p:set>
                                    <p:animEffect transition="in" filter="fade">
                                      <p:cBhvr>
                                        <p:cTn id="26" dur="500"/>
                                        <p:tgtEl>
                                          <p:spTgt spid="1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500"/>
                                        <p:tgtEl>
                                          <p:spTgt spid="7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0"/>
                                        </p:tgtEl>
                                        <p:attrNameLst>
                                          <p:attrName>style.visibility</p:attrName>
                                        </p:attrNameLst>
                                      </p:cBhvr>
                                      <p:to>
                                        <p:strVal val="visible"/>
                                      </p:to>
                                    </p:set>
                                    <p:animEffect transition="in" filter="fade">
                                      <p:cBhvr>
                                        <p:cTn id="47"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38" grpId="0"/>
      <p:bldP spid="65" grpId="0"/>
      <p:bldP spid="71" grpId="0"/>
      <p:bldP spid="75" grpId="0"/>
      <p:bldP spid="52" grpId="0" animBg="1"/>
      <p:bldP spid="28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ja-JP" altLang="en-US" dirty="0" smtClean="0">
                <a:latin typeface="Arial"/>
                <a:ea typeface="ＭＳ Ｐゴシック"/>
              </a:rPr>
              <a:t>ユーザとアプリはクラウドを採用</a:t>
            </a:r>
            <a:r>
              <a:rPr lang="ja-JP" altLang="en-US" dirty="0">
                <a:solidFill>
                  <a:schemeClr val="accent1"/>
                </a:solidFill>
                <a:ea typeface="ＭＳ Ｐゴシック"/>
              </a:rPr>
              <a:t/>
            </a:r>
            <a:br>
              <a:rPr lang="ja-JP" altLang="en-US" dirty="0">
                <a:solidFill>
                  <a:schemeClr val="accent1"/>
                </a:solidFill>
                <a:ea typeface="ＭＳ Ｐゴシック"/>
              </a:rPr>
            </a:br>
            <a:endParaRPr lang="ja-JP" altLang="en-US" dirty="0">
              <a:solidFill>
                <a:schemeClr val="accent1"/>
              </a:solidFill>
              <a:latin typeface="Arial"/>
              <a:ea typeface="ＭＳ Ｐゴシック"/>
            </a:endParaRPr>
          </a:p>
        </p:txBody>
      </p:sp>
      <p:sp>
        <p:nvSpPr>
          <p:cNvPr id="23" name="Rectangle 22"/>
          <p:cNvSpPr/>
          <p:nvPr/>
        </p:nvSpPr>
        <p:spPr>
          <a:xfrm>
            <a:off x="346273" y="1862936"/>
            <a:ext cx="2012838" cy="1077218"/>
          </a:xfrm>
          <a:prstGeom prst="rect">
            <a:avLst/>
          </a:prstGeom>
        </p:spPr>
        <p:txBody>
          <a:bodyPr wrap="square">
            <a:spAutoFit/>
          </a:bodyPr>
          <a:lstStyle/>
          <a:p>
            <a:pPr algn="ctr"/>
            <a:r>
              <a:rPr lang="en-US" altLang="ja-JP" sz="3200" b="1" dirty="0">
                <a:solidFill>
                  <a:schemeClr val="accent1"/>
                </a:solidFill>
                <a:latin typeface="Arial"/>
                <a:ea typeface="ＭＳ Ｐゴシック"/>
              </a:rPr>
              <a:t>49 % </a:t>
            </a:r>
            <a:endParaRPr lang="ja-JP" altLang="en-US" sz="3200" b="1" dirty="0" smtClean="0">
              <a:solidFill>
                <a:schemeClr val="accent1"/>
              </a:solidFill>
              <a:latin typeface="Arial"/>
              <a:ea typeface="ＭＳ Ｐゴシック"/>
            </a:endParaRPr>
          </a:p>
          <a:p>
            <a:pPr algn="ctr"/>
            <a:r>
              <a:rPr lang="ja-JP" altLang="en-US" sz="1600" dirty="0" smtClean="0">
                <a:latin typeface="Arial"/>
                <a:ea typeface="ＭＳ Ｐゴシック"/>
              </a:rPr>
              <a:t>のワークフォースが</a:t>
            </a:r>
            <a:r>
              <a:rPr lang="ja-JP" altLang="en-US" sz="1600" spc="36" dirty="0" smtClean="0">
                <a:latin typeface="Arial"/>
                <a:ea typeface="ＭＳ Ｐゴシック"/>
              </a:rPr>
              <a:t>モバイルに移行</a:t>
            </a:r>
            <a:endParaRPr lang="ja-JP" altLang="en-US" sz="1600" dirty="0">
              <a:latin typeface="Arial"/>
              <a:ea typeface="ＭＳ Ｐゴシック"/>
            </a:endParaRPr>
          </a:p>
        </p:txBody>
      </p:sp>
      <p:sp>
        <p:nvSpPr>
          <p:cNvPr id="25" name="Rectangle 24"/>
          <p:cNvSpPr/>
          <p:nvPr/>
        </p:nvSpPr>
        <p:spPr>
          <a:xfrm>
            <a:off x="2236993" y="1862937"/>
            <a:ext cx="1742435" cy="1077218"/>
          </a:xfrm>
          <a:prstGeom prst="rect">
            <a:avLst/>
          </a:prstGeom>
        </p:spPr>
        <p:txBody>
          <a:bodyPr wrap="square">
            <a:spAutoFit/>
          </a:bodyPr>
          <a:lstStyle/>
          <a:p>
            <a:pPr algn="ctr"/>
            <a:r>
              <a:rPr lang="en-US" altLang="ja-JP" sz="3200" b="1" dirty="0">
                <a:solidFill>
                  <a:schemeClr val="accent1"/>
                </a:solidFill>
                <a:latin typeface="Arial"/>
                <a:ea typeface="ＭＳ Ｐゴシック"/>
              </a:rPr>
              <a:t>82 %</a:t>
            </a:r>
            <a:r>
              <a:rPr lang="ja-JP" altLang="en-US" sz="3200" dirty="0">
                <a:solidFill>
                  <a:schemeClr val="accent1"/>
                </a:solidFill>
                <a:latin typeface="Arial"/>
                <a:ea typeface="ＭＳ Ｐゴシック"/>
              </a:rPr>
              <a:t> </a:t>
            </a:r>
            <a:endParaRPr lang="ja-JP" altLang="en-US" sz="3200" dirty="0" smtClean="0">
              <a:solidFill>
                <a:schemeClr val="accent1"/>
              </a:solidFill>
              <a:latin typeface="Arial"/>
              <a:ea typeface="ＭＳ Ｐゴシック"/>
            </a:endParaRPr>
          </a:p>
          <a:p>
            <a:pPr algn="ctr"/>
            <a:r>
              <a:rPr lang="ja-JP" altLang="en-US" sz="1600" dirty="0" smtClean="0">
                <a:latin typeface="Arial"/>
                <a:ea typeface="ＭＳ Ｐゴシック"/>
              </a:rPr>
              <a:t>が </a:t>
            </a:r>
            <a:r>
              <a:rPr lang="en-US" altLang="ja-JP" sz="1600" dirty="0" smtClean="0">
                <a:latin typeface="Arial"/>
                <a:ea typeface="ＭＳ Ｐゴシック"/>
              </a:rPr>
              <a:t>VPN </a:t>
            </a:r>
            <a:r>
              <a:rPr lang="ja-JP" altLang="en-US" sz="1600" dirty="0" smtClean="0">
                <a:latin typeface="Arial"/>
                <a:ea typeface="ＭＳ Ｐゴシック"/>
              </a:rPr>
              <a:t>を使用していないと回答</a:t>
            </a:r>
          </a:p>
        </p:txBody>
      </p:sp>
      <p:sp>
        <p:nvSpPr>
          <p:cNvPr id="26" name="Rectangle 25"/>
          <p:cNvSpPr/>
          <p:nvPr/>
        </p:nvSpPr>
        <p:spPr>
          <a:xfrm>
            <a:off x="437766" y="3109829"/>
            <a:ext cx="1829853" cy="1077218"/>
          </a:xfrm>
          <a:prstGeom prst="rect">
            <a:avLst/>
          </a:prstGeom>
        </p:spPr>
        <p:txBody>
          <a:bodyPr wrap="square">
            <a:spAutoFit/>
          </a:bodyPr>
          <a:lstStyle/>
          <a:p>
            <a:pPr algn="ctr"/>
            <a:r>
              <a:rPr lang="en-US" altLang="ja-JP" sz="3200" b="1" dirty="0" smtClean="0">
                <a:solidFill>
                  <a:schemeClr val="accent1"/>
                </a:solidFill>
                <a:latin typeface="Arial"/>
                <a:ea typeface="ＭＳ Ｐゴシック"/>
              </a:rPr>
              <a:t>70 %</a:t>
            </a:r>
          </a:p>
          <a:p>
            <a:pPr algn="ctr"/>
            <a:r>
              <a:rPr lang="ja-JP" altLang="en-US" sz="1600" dirty="0" smtClean="0">
                <a:latin typeface="Arial"/>
                <a:ea typeface="ＭＳ Ｐゴシック"/>
              </a:rPr>
              <a:t>増の </a:t>
            </a:r>
            <a:r>
              <a:rPr lang="en-US" altLang="ja-JP" sz="1600" dirty="0" smtClean="0">
                <a:latin typeface="Arial"/>
                <a:ea typeface="ＭＳ Ｐゴシック"/>
              </a:rPr>
              <a:t>SaaS</a:t>
            </a:r>
            <a:r>
              <a:rPr lang="ja-JP" altLang="en-US" dirty="0" smtClean="0">
                <a:latin typeface="Arial"/>
                <a:ea typeface="ＭＳ Ｐゴシック"/>
              </a:rPr>
              <a:t/>
            </a:r>
            <a:br>
              <a:rPr lang="ja-JP" altLang="en-US" dirty="0" smtClean="0">
                <a:latin typeface="Arial"/>
                <a:ea typeface="ＭＳ Ｐゴシック"/>
              </a:rPr>
            </a:br>
            <a:r>
              <a:rPr lang="ja-JP" altLang="en-US" sz="1600" dirty="0" smtClean="0">
                <a:latin typeface="Arial"/>
                <a:ea typeface="ＭＳ Ｐゴシック"/>
              </a:rPr>
              <a:t>使用率</a:t>
            </a:r>
          </a:p>
        </p:txBody>
      </p:sp>
      <p:sp>
        <p:nvSpPr>
          <p:cNvPr id="31" name="Rectangle 30"/>
          <p:cNvSpPr/>
          <p:nvPr/>
        </p:nvSpPr>
        <p:spPr>
          <a:xfrm>
            <a:off x="2054036" y="3109828"/>
            <a:ext cx="2108347" cy="1077218"/>
          </a:xfrm>
          <a:prstGeom prst="rect">
            <a:avLst/>
          </a:prstGeom>
        </p:spPr>
        <p:txBody>
          <a:bodyPr wrap="square">
            <a:spAutoFit/>
          </a:bodyPr>
          <a:lstStyle/>
          <a:p>
            <a:pPr algn="ctr"/>
            <a:r>
              <a:rPr lang="en-US" altLang="ja-JP" sz="3200" b="1" dirty="0">
                <a:solidFill>
                  <a:schemeClr val="accent1"/>
                </a:solidFill>
                <a:latin typeface="Arial"/>
                <a:ea typeface="ＭＳ Ｐゴシック"/>
              </a:rPr>
              <a:t>70 % </a:t>
            </a:r>
            <a:endParaRPr lang="ja-JP" altLang="en-US" sz="3200" b="1" dirty="0" smtClean="0">
              <a:solidFill>
                <a:schemeClr val="accent1"/>
              </a:solidFill>
              <a:latin typeface="Arial"/>
              <a:ea typeface="ＭＳ Ｐゴシック"/>
            </a:endParaRPr>
          </a:p>
          <a:p>
            <a:pPr algn="ctr"/>
            <a:r>
              <a:rPr lang="ja-JP" altLang="en-US" sz="1600" dirty="0" smtClean="0">
                <a:latin typeface="Arial"/>
                <a:ea typeface="ＭＳ Ｐゴシック"/>
              </a:rPr>
              <a:t>のブランチ オフィスが </a:t>
            </a:r>
            <a:r>
              <a:rPr lang="en-US" altLang="ja-JP" sz="1600" dirty="0" smtClean="0">
                <a:latin typeface="Arial"/>
                <a:ea typeface="ＭＳ Ｐゴシック"/>
              </a:rPr>
              <a:t>DIA </a:t>
            </a:r>
            <a:r>
              <a:rPr lang="ja-JP" altLang="en-US" sz="1600" dirty="0" smtClean="0">
                <a:latin typeface="Arial"/>
                <a:ea typeface="ＭＳ Ｐゴシック"/>
              </a:rPr>
              <a:t>を実行</a:t>
            </a:r>
            <a:endParaRPr lang="ja-JP" altLang="en-US" sz="1600" dirty="0">
              <a:latin typeface="Arial"/>
              <a:ea typeface="ＭＳ Ｐゴシック"/>
            </a:endParaRPr>
          </a:p>
        </p:txBody>
      </p:sp>
      <p:grpSp>
        <p:nvGrpSpPr>
          <p:cNvPr id="2" name="Group 1"/>
          <p:cNvGrpSpPr/>
          <p:nvPr/>
        </p:nvGrpSpPr>
        <p:grpSpPr>
          <a:xfrm>
            <a:off x="4395843" y="491808"/>
            <a:ext cx="4484956" cy="3568754"/>
            <a:chOff x="4395843" y="491808"/>
            <a:chExt cx="4484956" cy="3568754"/>
          </a:xfrm>
        </p:grpSpPr>
        <p:grpSp>
          <p:nvGrpSpPr>
            <p:cNvPr id="33" name="Group 32"/>
            <p:cNvGrpSpPr/>
            <p:nvPr/>
          </p:nvGrpSpPr>
          <p:grpSpPr>
            <a:xfrm>
              <a:off x="4395843" y="1688265"/>
              <a:ext cx="4086396" cy="2372297"/>
              <a:chOff x="4395843" y="1688265"/>
              <a:chExt cx="4086396" cy="2372297"/>
            </a:xfrm>
          </p:grpSpPr>
          <p:sp>
            <p:nvSpPr>
              <p:cNvPr id="35" name="Triangle 5"/>
              <p:cNvSpPr/>
              <p:nvPr/>
            </p:nvSpPr>
            <p:spPr>
              <a:xfrm rot="5400000">
                <a:off x="3563983" y="2763365"/>
                <a:ext cx="2013408" cy="349688"/>
              </a:xfrm>
              <a:custGeom>
                <a:avLst/>
                <a:gdLst>
                  <a:gd name="connsiteX0" fmla="*/ 0 w 1348541"/>
                  <a:gd name="connsiteY0" fmla="*/ 176463 h 176463"/>
                  <a:gd name="connsiteX1" fmla="*/ 674271 w 1348541"/>
                  <a:gd name="connsiteY1" fmla="*/ 0 h 176463"/>
                  <a:gd name="connsiteX2" fmla="*/ 1348541 w 1348541"/>
                  <a:gd name="connsiteY2" fmla="*/ 176463 h 176463"/>
                  <a:gd name="connsiteX3" fmla="*/ 0 w 1348541"/>
                  <a:gd name="connsiteY3" fmla="*/ 176463 h 176463"/>
                  <a:gd name="connsiteX0" fmla="*/ 0 w 1348541"/>
                  <a:gd name="connsiteY0" fmla="*/ 176463 h 184483"/>
                  <a:gd name="connsiteX1" fmla="*/ 674271 w 1348541"/>
                  <a:gd name="connsiteY1" fmla="*/ 0 h 184483"/>
                  <a:gd name="connsiteX2" fmla="*/ 1348541 w 1348541"/>
                  <a:gd name="connsiteY2" fmla="*/ 176463 h 184483"/>
                  <a:gd name="connsiteX3" fmla="*/ 554455 w 1348541"/>
                  <a:gd name="connsiteY3" fmla="*/ 184483 h 184483"/>
                  <a:gd name="connsiteX4" fmla="*/ 0 w 1348541"/>
                  <a:gd name="connsiteY4" fmla="*/ 176463 h 184483"/>
                  <a:gd name="connsiteX0" fmla="*/ 554455 w 1348541"/>
                  <a:gd name="connsiteY0" fmla="*/ 184483 h 275923"/>
                  <a:gd name="connsiteX1" fmla="*/ 0 w 1348541"/>
                  <a:gd name="connsiteY1" fmla="*/ 176463 h 275923"/>
                  <a:gd name="connsiteX2" fmla="*/ 674271 w 1348541"/>
                  <a:gd name="connsiteY2" fmla="*/ 0 h 275923"/>
                  <a:gd name="connsiteX3" fmla="*/ 1348541 w 1348541"/>
                  <a:gd name="connsiteY3" fmla="*/ 176463 h 275923"/>
                  <a:gd name="connsiteX4" fmla="*/ 645895 w 1348541"/>
                  <a:gd name="connsiteY4" fmla="*/ 275923 h 275923"/>
                  <a:gd name="connsiteX0" fmla="*/ 554455 w 1348541"/>
                  <a:gd name="connsiteY0" fmla="*/ 184483 h 275923"/>
                  <a:gd name="connsiteX1" fmla="*/ 0 w 1348541"/>
                  <a:gd name="connsiteY1" fmla="*/ 176463 h 275923"/>
                  <a:gd name="connsiteX2" fmla="*/ 674271 w 1348541"/>
                  <a:gd name="connsiteY2" fmla="*/ 0 h 275923"/>
                  <a:gd name="connsiteX3" fmla="*/ 1348541 w 1348541"/>
                  <a:gd name="connsiteY3" fmla="*/ 176463 h 275923"/>
                  <a:gd name="connsiteX4" fmla="*/ 661937 w 1348541"/>
                  <a:gd name="connsiteY4" fmla="*/ 275923 h 275923"/>
                  <a:gd name="connsiteX0" fmla="*/ 554455 w 1348541"/>
                  <a:gd name="connsiteY0" fmla="*/ 184483 h 184483"/>
                  <a:gd name="connsiteX1" fmla="*/ 0 w 1348541"/>
                  <a:gd name="connsiteY1" fmla="*/ 176463 h 184483"/>
                  <a:gd name="connsiteX2" fmla="*/ 674271 w 1348541"/>
                  <a:gd name="connsiteY2" fmla="*/ 0 h 184483"/>
                  <a:gd name="connsiteX3" fmla="*/ 1348541 w 1348541"/>
                  <a:gd name="connsiteY3" fmla="*/ 176463 h 184483"/>
                  <a:gd name="connsiteX0" fmla="*/ 0 w 1348541"/>
                  <a:gd name="connsiteY0" fmla="*/ 176463 h 176463"/>
                  <a:gd name="connsiteX1" fmla="*/ 674271 w 1348541"/>
                  <a:gd name="connsiteY1" fmla="*/ 0 h 176463"/>
                  <a:gd name="connsiteX2" fmla="*/ 1348541 w 1348541"/>
                  <a:gd name="connsiteY2" fmla="*/ 176463 h 176463"/>
                </a:gdLst>
                <a:ahLst/>
                <a:cxnLst>
                  <a:cxn ang="0">
                    <a:pos x="connsiteX0" y="connsiteY0"/>
                  </a:cxn>
                  <a:cxn ang="0">
                    <a:pos x="connsiteX1" y="connsiteY1"/>
                  </a:cxn>
                  <a:cxn ang="0">
                    <a:pos x="connsiteX2" y="connsiteY2"/>
                  </a:cxn>
                </a:cxnLst>
                <a:rect l="l" t="t" r="r" b="b"/>
                <a:pathLst>
                  <a:path w="1348541" h="176463">
                    <a:moveTo>
                      <a:pt x="0" y="176463"/>
                    </a:moveTo>
                    <a:lnTo>
                      <a:pt x="674271" y="0"/>
                    </a:lnTo>
                    <a:lnTo>
                      <a:pt x="1348541" y="176463"/>
                    </a:lnTo>
                  </a:path>
                </a:pathLst>
              </a:custGeom>
              <a:noFill/>
              <a:ln w="25400" cap="rnd">
                <a:solidFill>
                  <a:schemeClr val="bg1">
                    <a:lumMod val="7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36" name="Group 35"/>
              <p:cNvGrpSpPr/>
              <p:nvPr/>
            </p:nvGrpSpPr>
            <p:grpSpPr>
              <a:xfrm>
                <a:off x="5140683" y="1688265"/>
                <a:ext cx="3341556" cy="1871427"/>
                <a:chOff x="4988628" y="461361"/>
                <a:chExt cx="2100338" cy="1176287"/>
              </a:xfrm>
            </p:grpSpPr>
            <p:sp>
              <p:nvSpPr>
                <p:cNvPr id="45" name="Rectangle 44"/>
                <p:cNvSpPr/>
                <p:nvPr/>
              </p:nvSpPr>
              <p:spPr>
                <a:xfrm>
                  <a:off x="5486400" y="930442"/>
                  <a:ext cx="1347537" cy="707206"/>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Arial"/>
                    <a:ea typeface="ＭＳ Ｐゴシック"/>
                  </a:endParaRPr>
                </a:p>
              </p:txBody>
            </p:sp>
            <p:grpSp>
              <p:nvGrpSpPr>
                <p:cNvPr id="46" name="Group 45"/>
                <p:cNvGrpSpPr/>
                <p:nvPr/>
              </p:nvGrpSpPr>
              <p:grpSpPr>
                <a:xfrm>
                  <a:off x="4988628" y="461361"/>
                  <a:ext cx="2100338" cy="1124830"/>
                  <a:chOff x="5596581" y="595429"/>
                  <a:chExt cx="2272456" cy="1217008"/>
                </a:xfrm>
                <a:solidFill>
                  <a:schemeClr val="bg1"/>
                </a:solidFill>
              </p:grpSpPr>
              <p:grpSp>
                <p:nvGrpSpPr>
                  <p:cNvPr id="47" name="Group 46"/>
                  <p:cNvGrpSpPr/>
                  <p:nvPr/>
                </p:nvGrpSpPr>
                <p:grpSpPr>
                  <a:xfrm>
                    <a:off x="5596581" y="595429"/>
                    <a:ext cx="2272456" cy="1217008"/>
                    <a:chOff x="3435772" y="1179303"/>
                    <a:chExt cx="2272456" cy="1217008"/>
                  </a:xfrm>
                  <a:grpFill/>
                </p:grpSpPr>
                <p:sp>
                  <p:nvSpPr>
                    <p:cNvPr id="49" name="Freeform 48"/>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grp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50" name="Freeform 49"/>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51" name="Freeform 50"/>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grp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sp>
                  <p:nvSpPr>
                    <p:cNvPr id="52" name="Freeform 51"/>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cxnSp>
                <p:nvCxnSpPr>
                  <p:cNvPr id="48" name="Straight Connector 47"/>
                  <p:cNvCxnSpPr/>
                  <p:nvPr/>
                </p:nvCxnSpPr>
                <p:spPr>
                  <a:xfrm flipH="1">
                    <a:off x="5886917" y="1812437"/>
                    <a:ext cx="1691784" cy="0"/>
                  </a:xfrm>
                  <a:prstGeom prst="line">
                    <a:avLst/>
                  </a:prstGeom>
                  <a:grpFill/>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7" name="Group 36"/>
              <p:cNvGrpSpPr/>
              <p:nvPr/>
            </p:nvGrpSpPr>
            <p:grpSpPr>
              <a:xfrm>
                <a:off x="5140681" y="3044122"/>
                <a:ext cx="3341558" cy="1016440"/>
                <a:chOff x="7273179" y="1155386"/>
                <a:chExt cx="2133682" cy="638884"/>
              </a:xfrm>
            </p:grpSpPr>
            <p:sp>
              <p:nvSpPr>
                <p:cNvPr id="39" name="Freeform 38"/>
                <p:cNvSpPr/>
                <p:nvPr/>
              </p:nvSpPr>
              <p:spPr>
                <a:xfrm flipH="1">
                  <a:off x="7273179" y="1155386"/>
                  <a:ext cx="2133682" cy="272605"/>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Lst>
                  <a:ahLst/>
                  <a:cxnLst>
                    <a:cxn ang="0">
                      <a:pos x="connsiteX0" y="connsiteY0"/>
                    </a:cxn>
                    <a:cxn ang="0">
                      <a:pos x="connsiteX1" y="connsiteY1"/>
                    </a:cxn>
                    <a:cxn ang="0">
                      <a:pos x="connsiteX2" y="connsiteY2"/>
                    </a:cxn>
                    <a:cxn ang="0">
                      <a:pos x="connsiteX3" y="connsiteY3"/>
                    </a:cxn>
                  </a:cxnLst>
                  <a:rect l="l" t="t" r="r" b="b"/>
                  <a:pathLst>
                    <a:path w="2492801" h="318487">
                      <a:moveTo>
                        <a:pt x="0" y="0"/>
                      </a:moveTo>
                      <a:cubicBezTo>
                        <a:pt x="0" y="175896"/>
                        <a:pt x="142592" y="318487"/>
                        <a:pt x="318488" y="318487"/>
                      </a:cubicBezTo>
                      <a:lnTo>
                        <a:pt x="2174313" y="318487"/>
                      </a:lnTo>
                      <a:cubicBezTo>
                        <a:pt x="2350209" y="318487"/>
                        <a:pt x="2492801" y="175896"/>
                        <a:pt x="2492801" y="0"/>
                      </a:cubicBezTo>
                    </a:path>
                  </a:pathLst>
                </a:custGeom>
                <a:noFill/>
                <a:ln w="762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a typeface="ＭＳ Ｐゴシック"/>
                  </a:endParaRPr>
                </a:p>
              </p:txBody>
            </p:sp>
            <p:grpSp>
              <p:nvGrpSpPr>
                <p:cNvPr id="40" name="Group 39"/>
                <p:cNvGrpSpPr>
                  <a:grpSpLocks noChangeAspect="1"/>
                </p:cNvGrpSpPr>
                <p:nvPr/>
              </p:nvGrpSpPr>
              <p:grpSpPr>
                <a:xfrm>
                  <a:off x="8140087" y="1305008"/>
                  <a:ext cx="384166" cy="489262"/>
                  <a:chOff x="2397940" y="1178226"/>
                  <a:chExt cx="560930" cy="714383"/>
                </a:xfrm>
              </p:grpSpPr>
              <p:sp>
                <p:nvSpPr>
                  <p:cNvPr id="41" name="Freeform 40"/>
                  <p:cNvSpPr>
                    <a:spLocks noChangeArrowheads="1"/>
                  </p:cNvSpPr>
                  <p:nvPr/>
                </p:nvSpPr>
                <p:spPr bwMode="auto">
                  <a:xfrm>
                    <a:off x="2397940" y="1178226"/>
                    <a:ext cx="560930" cy="712442"/>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88900" cap="rnd">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nvGrpSpPr>
                  <p:cNvPr id="42" name="Group 41"/>
                  <p:cNvGrpSpPr/>
                  <p:nvPr/>
                </p:nvGrpSpPr>
                <p:grpSpPr>
                  <a:xfrm>
                    <a:off x="2397940" y="1180167"/>
                    <a:ext cx="560930" cy="712442"/>
                    <a:chOff x="1755735" y="1691466"/>
                    <a:chExt cx="405342" cy="514828"/>
                  </a:xfrm>
                </p:grpSpPr>
                <p:sp>
                  <p:nvSpPr>
                    <p:cNvPr id="43" name="Freeform 42"/>
                    <p:cNvSpPr>
                      <a:spLocks noChangeArrowheads="1"/>
                    </p:cNvSpPr>
                    <p:nvPr/>
                  </p:nvSpPr>
                  <p:spPr bwMode="auto">
                    <a:xfrm>
                      <a:off x="1755735" y="1691466"/>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381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44" name="Freeform 43"/>
                    <p:cNvSpPr>
                      <a:spLocks noChangeArrowheads="1"/>
                    </p:cNvSpPr>
                    <p:nvPr/>
                  </p:nvSpPr>
                  <p:spPr bwMode="auto">
                    <a:xfrm>
                      <a:off x="1832416" y="1800451"/>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sp>
            <p:nvSpPr>
              <p:cNvPr id="38" name="TextBox 37"/>
              <p:cNvSpPr txBox="1"/>
              <p:nvPr/>
            </p:nvSpPr>
            <p:spPr>
              <a:xfrm>
                <a:off x="5501003" y="2434555"/>
                <a:ext cx="2651296" cy="707886"/>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algn="ctr">
                  <a:spcAft>
                    <a:spcPts val="0"/>
                  </a:spcAft>
                </a:pPr>
                <a:r>
                  <a:rPr lang="ja-JP" altLang="en-US" sz="2000" dirty="0" smtClean="0">
                    <a:solidFill>
                      <a:schemeClr val="accent1"/>
                    </a:solidFill>
                    <a:latin typeface="Arial"/>
                    <a:ea typeface="ＭＳ Ｐゴシック"/>
                  </a:rPr>
                  <a:t>セキュリティ制御も</a:t>
                </a:r>
                <a:r>
                  <a:rPr lang="ja-JP" altLang="en-US" dirty="0" smtClean="0">
                    <a:latin typeface="Arial"/>
                    <a:ea typeface="ＭＳ Ｐゴシック"/>
                  </a:rPr>
                  <a:t/>
                </a:r>
                <a:br>
                  <a:rPr lang="ja-JP" altLang="en-US" dirty="0" smtClean="0">
                    <a:latin typeface="Arial"/>
                    <a:ea typeface="ＭＳ Ｐゴシック"/>
                  </a:rPr>
                </a:br>
                <a:r>
                  <a:rPr lang="ja-JP" altLang="en-US" sz="2000" dirty="0" smtClean="0">
                    <a:solidFill>
                      <a:schemeClr val="accent1"/>
                    </a:solidFill>
                    <a:latin typeface="Arial"/>
                    <a:ea typeface="ＭＳ Ｐゴシック"/>
                  </a:rPr>
                  <a:t>クラウドに移行すべき</a:t>
                </a:r>
              </a:p>
            </p:txBody>
          </p:sp>
        </p:grpSp>
        <p:grpSp>
          <p:nvGrpSpPr>
            <p:cNvPr id="28" name="Group 27"/>
            <p:cNvGrpSpPr/>
            <p:nvPr/>
          </p:nvGrpSpPr>
          <p:grpSpPr>
            <a:xfrm>
              <a:off x="4395843" y="491808"/>
              <a:ext cx="4484956" cy="3568754"/>
              <a:chOff x="4395843" y="491808"/>
              <a:chExt cx="4484956" cy="3568754"/>
            </a:xfrm>
          </p:grpSpPr>
          <p:grpSp>
            <p:nvGrpSpPr>
              <p:cNvPr id="29" name="Group 28" hidden="1"/>
              <p:cNvGrpSpPr/>
              <p:nvPr/>
            </p:nvGrpSpPr>
            <p:grpSpPr>
              <a:xfrm>
                <a:off x="4395843" y="1688265"/>
                <a:ext cx="4086396" cy="2372297"/>
                <a:chOff x="4395843" y="1688265"/>
                <a:chExt cx="4086396" cy="2372297"/>
              </a:xfrm>
            </p:grpSpPr>
            <p:sp>
              <p:nvSpPr>
                <p:cNvPr id="53" name="Triangle 5"/>
                <p:cNvSpPr/>
                <p:nvPr/>
              </p:nvSpPr>
              <p:spPr>
                <a:xfrm rot="5400000">
                  <a:off x="3563983" y="2763365"/>
                  <a:ext cx="2013408" cy="349688"/>
                </a:xfrm>
                <a:custGeom>
                  <a:avLst/>
                  <a:gdLst>
                    <a:gd name="connsiteX0" fmla="*/ 0 w 1348541"/>
                    <a:gd name="connsiteY0" fmla="*/ 176463 h 176463"/>
                    <a:gd name="connsiteX1" fmla="*/ 674271 w 1348541"/>
                    <a:gd name="connsiteY1" fmla="*/ 0 h 176463"/>
                    <a:gd name="connsiteX2" fmla="*/ 1348541 w 1348541"/>
                    <a:gd name="connsiteY2" fmla="*/ 176463 h 176463"/>
                    <a:gd name="connsiteX3" fmla="*/ 0 w 1348541"/>
                    <a:gd name="connsiteY3" fmla="*/ 176463 h 176463"/>
                    <a:gd name="connsiteX0" fmla="*/ 0 w 1348541"/>
                    <a:gd name="connsiteY0" fmla="*/ 176463 h 184483"/>
                    <a:gd name="connsiteX1" fmla="*/ 674271 w 1348541"/>
                    <a:gd name="connsiteY1" fmla="*/ 0 h 184483"/>
                    <a:gd name="connsiteX2" fmla="*/ 1348541 w 1348541"/>
                    <a:gd name="connsiteY2" fmla="*/ 176463 h 184483"/>
                    <a:gd name="connsiteX3" fmla="*/ 554455 w 1348541"/>
                    <a:gd name="connsiteY3" fmla="*/ 184483 h 184483"/>
                    <a:gd name="connsiteX4" fmla="*/ 0 w 1348541"/>
                    <a:gd name="connsiteY4" fmla="*/ 176463 h 184483"/>
                    <a:gd name="connsiteX0" fmla="*/ 554455 w 1348541"/>
                    <a:gd name="connsiteY0" fmla="*/ 184483 h 275923"/>
                    <a:gd name="connsiteX1" fmla="*/ 0 w 1348541"/>
                    <a:gd name="connsiteY1" fmla="*/ 176463 h 275923"/>
                    <a:gd name="connsiteX2" fmla="*/ 674271 w 1348541"/>
                    <a:gd name="connsiteY2" fmla="*/ 0 h 275923"/>
                    <a:gd name="connsiteX3" fmla="*/ 1348541 w 1348541"/>
                    <a:gd name="connsiteY3" fmla="*/ 176463 h 275923"/>
                    <a:gd name="connsiteX4" fmla="*/ 645895 w 1348541"/>
                    <a:gd name="connsiteY4" fmla="*/ 275923 h 275923"/>
                    <a:gd name="connsiteX0" fmla="*/ 554455 w 1348541"/>
                    <a:gd name="connsiteY0" fmla="*/ 184483 h 275923"/>
                    <a:gd name="connsiteX1" fmla="*/ 0 w 1348541"/>
                    <a:gd name="connsiteY1" fmla="*/ 176463 h 275923"/>
                    <a:gd name="connsiteX2" fmla="*/ 674271 w 1348541"/>
                    <a:gd name="connsiteY2" fmla="*/ 0 h 275923"/>
                    <a:gd name="connsiteX3" fmla="*/ 1348541 w 1348541"/>
                    <a:gd name="connsiteY3" fmla="*/ 176463 h 275923"/>
                    <a:gd name="connsiteX4" fmla="*/ 661937 w 1348541"/>
                    <a:gd name="connsiteY4" fmla="*/ 275923 h 275923"/>
                    <a:gd name="connsiteX0" fmla="*/ 554455 w 1348541"/>
                    <a:gd name="connsiteY0" fmla="*/ 184483 h 184483"/>
                    <a:gd name="connsiteX1" fmla="*/ 0 w 1348541"/>
                    <a:gd name="connsiteY1" fmla="*/ 176463 h 184483"/>
                    <a:gd name="connsiteX2" fmla="*/ 674271 w 1348541"/>
                    <a:gd name="connsiteY2" fmla="*/ 0 h 184483"/>
                    <a:gd name="connsiteX3" fmla="*/ 1348541 w 1348541"/>
                    <a:gd name="connsiteY3" fmla="*/ 176463 h 184483"/>
                    <a:gd name="connsiteX0" fmla="*/ 0 w 1348541"/>
                    <a:gd name="connsiteY0" fmla="*/ 176463 h 176463"/>
                    <a:gd name="connsiteX1" fmla="*/ 674271 w 1348541"/>
                    <a:gd name="connsiteY1" fmla="*/ 0 h 176463"/>
                    <a:gd name="connsiteX2" fmla="*/ 1348541 w 1348541"/>
                    <a:gd name="connsiteY2" fmla="*/ 176463 h 176463"/>
                  </a:gdLst>
                  <a:ahLst/>
                  <a:cxnLst>
                    <a:cxn ang="0">
                      <a:pos x="connsiteX0" y="connsiteY0"/>
                    </a:cxn>
                    <a:cxn ang="0">
                      <a:pos x="connsiteX1" y="connsiteY1"/>
                    </a:cxn>
                    <a:cxn ang="0">
                      <a:pos x="connsiteX2" y="connsiteY2"/>
                    </a:cxn>
                  </a:cxnLst>
                  <a:rect l="l" t="t" r="r" b="b"/>
                  <a:pathLst>
                    <a:path w="1348541" h="176463">
                      <a:moveTo>
                        <a:pt x="0" y="176463"/>
                      </a:moveTo>
                      <a:lnTo>
                        <a:pt x="674271" y="0"/>
                      </a:lnTo>
                      <a:lnTo>
                        <a:pt x="1348541" y="176463"/>
                      </a:lnTo>
                    </a:path>
                  </a:pathLst>
                </a:custGeom>
                <a:noFill/>
                <a:ln w="25400" cap="rnd">
                  <a:solidFill>
                    <a:schemeClr val="bg1">
                      <a:lumMod val="7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grpSp>
              <p:nvGrpSpPr>
                <p:cNvPr id="54" name="Group 53"/>
                <p:cNvGrpSpPr/>
                <p:nvPr/>
              </p:nvGrpSpPr>
              <p:grpSpPr>
                <a:xfrm>
                  <a:off x="5140683" y="1688265"/>
                  <a:ext cx="3341556" cy="1871427"/>
                  <a:chOff x="4988628" y="461361"/>
                  <a:chExt cx="2100338" cy="1176287"/>
                </a:xfrm>
              </p:grpSpPr>
              <p:sp>
                <p:nvSpPr>
                  <p:cNvPr id="63" name="Rectangle 62"/>
                  <p:cNvSpPr/>
                  <p:nvPr/>
                </p:nvSpPr>
                <p:spPr>
                  <a:xfrm>
                    <a:off x="5486400" y="930442"/>
                    <a:ext cx="1347537" cy="707206"/>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nvGrpSpPr>
                  <p:cNvPr id="64" name="Group 63"/>
                  <p:cNvGrpSpPr/>
                  <p:nvPr/>
                </p:nvGrpSpPr>
                <p:grpSpPr>
                  <a:xfrm>
                    <a:off x="4988628" y="461361"/>
                    <a:ext cx="2100338" cy="1124830"/>
                    <a:chOff x="5596581" y="595429"/>
                    <a:chExt cx="2272456" cy="1217008"/>
                  </a:xfrm>
                  <a:solidFill>
                    <a:schemeClr val="bg1"/>
                  </a:solidFill>
                </p:grpSpPr>
                <p:grpSp>
                  <p:nvGrpSpPr>
                    <p:cNvPr id="65" name="Group 64"/>
                    <p:cNvGrpSpPr/>
                    <p:nvPr/>
                  </p:nvGrpSpPr>
                  <p:grpSpPr>
                    <a:xfrm>
                      <a:off x="5596581" y="595429"/>
                      <a:ext cx="2272456" cy="1217008"/>
                      <a:chOff x="3435772" y="1179303"/>
                      <a:chExt cx="2272456" cy="1217008"/>
                    </a:xfrm>
                    <a:grpFill/>
                  </p:grpSpPr>
                  <p:sp>
                    <p:nvSpPr>
                      <p:cNvPr id="67" name="Freeform 66"/>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grp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68" name="Freeform 67"/>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69" name="Freeform 68"/>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grp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70" name="Freeform 69"/>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762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66" name="Straight Connector 65"/>
                    <p:cNvCxnSpPr/>
                    <p:nvPr/>
                  </p:nvCxnSpPr>
                  <p:spPr>
                    <a:xfrm flipH="1">
                      <a:off x="5886917" y="1812437"/>
                      <a:ext cx="1691784" cy="0"/>
                    </a:xfrm>
                    <a:prstGeom prst="line">
                      <a:avLst/>
                    </a:prstGeom>
                    <a:grpFill/>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5" name="Group 54"/>
                <p:cNvGrpSpPr/>
                <p:nvPr/>
              </p:nvGrpSpPr>
              <p:grpSpPr>
                <a:xfrm>
                  <a:off x="5140681" y="3044122"/>
                  <a:ext cx="3341558" cy="1016440"/>
                  <a:chOff x="7273179" y="1155386"/>
                  <a:chExt cx="2133682" cy="638884"/>
                </a:xfrm>
              </p:grpSpPr>
              <p:sp>
                <p:nvSpPr>
                  <p:cNvPr id="57" name="Freeform 56"/>
                  <p:cNvSpPr/>
                  <p:nvPr/>
                </p:nvSpPr>
                <p:spPr>
                  <a:xfrm flipH="1">
                    <a:off x="7273179" y="1155386"/>
                    <a:ext cx="2133682" cy="272605"/>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Lst>
                    <a:ahLst/>
                    <a:cxnLst>
                      <a:cxn ang="0">
                        <a:pos x="connsiteX0" y="connsiteY0"/>
                      </a:cxn>
                      <a:cxn ang="0">
                        <a:pos x="connsiteX1" y="connsiteY1"/>
                      </a:cxn>
                      <a:cxn ang="0">
                        <a:pos x="connsiteX2" y="connsiteY2"/>
                      </a:cxn>
                      <a:cxn ang="0">
                        <a:pos x="connsiteX3" y="connsiteY3"/>
                      </a:cxn>
                    </a:cxnLst>
                    <a:rect l="l" t="t" r="r" b="b"/>
                    <a:pathLst>
                      <a:path w="2492801" h="318487">
                        <a:moveTo>
                          <a:pt x="0" y="0"/>
                        </a:moveTo>
                        <a:cubicBezTo>
                          <a:pt x="0" y="175896"/>
                          <a:pt x="142592" y="318487"/>
                          <a:pt x="318488" y="318487"/>
                        </a:cubicBezTo>
                        <a:lnTo>
                          <a:pt x="2174313" y="318487"/>
                        </a:lnTo>
                        <a:cubicBezTo>
                          <a:pt x="2350209" y="318487"/>
                          <a:pt x="2492801" y="175896"/>
                          <a:pt x="2492801" y="0"/>
                        </a:cubicBezTo>
                      </a:path>
                    </a:pathLst>
                  </a:custGeom>
                  <a:noFill/>
                  <a:ln w="762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nvGrpSpPr>
                  <p:cNvPr id="58" name="Group 57"/>
                  <p:cNvGrpSpPr>
                    <a:grpSpLocks noChangeAspect="1"/>
                  </p:cNvGrpSpPr>
                  <p:nvPr/>
                </p:nvGrpSpPr>
                <p:grpSpPr>
                  <a:xfrm>
                    <a:off x="8140087" y="1305008"/>
                    <a:ext cx="384166" cy="489262"/>
                    <a:chOff x="2397940" y="1178226"/>
                    <a:chExt cx="560930" cy="714383"/>
                  </a:xfrm>
                </p:grpSpPr>
                <p:sp>
                  <p:nvSpPr>
                    <p:cNvPr id="59" name="Freeform 58"/>
                    <p:cNvSpPr>
                      <a:spLocks noChangeArrowheads="1"/>
                    </p:cNvSpPr>
                    <p:nvPr/>
                  </p:nvSpPr>
                  <p:spPr bwMode="auto">
                    <a:xfrm>
                      <a:off x="2397940" y="1178226"/>
                      <a:ext cx="560930" cy="712442"/>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88900" cap="rnd">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nvGrpSpPr>
                    <p:cNvPr id="60" name="Group 59"/>
                    <p:cNvGrpSpPr/>
                    <p:nvPr/>
                  </p:nvGrpSpPr>
                  <p:grpSpPr>
                    <a:xfrm>
                      <a:off x="2397940" y="1180167"/>
                      <a:ext cx="560930" cy="712442"/>
                      <a:chOff x="1755735" y="1691466"/>
                      <a:chExt cx="405342" cy="514828"/>
                    </a:xfrm>
                  </p:grpSpPr>
                  <p:sp>
                    <p:nvSpPr>
                      <p:cNvPr id="61" name="Freeform 60"/>
                      <p:cNvSpPr>
                        <a:spLocks noChangeArrowheads="1"/>
                      </p:cNvSpPr>
                      <p:nvPr/>
                    </p:nvSpPr>
                    <p:spPr bwMode="auto">
                      <a:xfrm>
                        <a:off x="1755735" y="1691466"/>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38100" cap="rnd">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62" name="Freeform 61"/>
                      <p:cNvSpPr>
                        <a:spLocks noChangeArrowheads="1"/>
                      </p:cNvSpPr>
                      <p:nvPr/>
                    </p:nvSpPr>
                    <p:spPr bwMode="auto">
                      <a:xfrm>
                        <a:off x="1832416" y="1800451"/>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grpSp>
            </p:grpSp>
            <p:sp>
              <p:nvSpPr>
                <p:cNvPr id="56" name="TextBox 55"/>
                <p:cNvSpPr txBox="1"/>
                <p:nvPr/>
              </p:nvSpPr>
              <p:spPr>
                <a:xfrm>
                  <a:off x="5501003" y="2434555"/>
                  <a:ext cx="2651296" cy="661336"/>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algn="ctr">
                    <a:spcAft>
                      <a:spcPts val="0"/>
                    </a:spcAft>
                  </a:pPr>
                  <a:r>
                    <a:rPr lang="en-US" sz="2000" dirty="0" smtClean="0">
                      <a:solidFill>
                        <a:schemeClr val="accent1"/>
                      </a:solidFill>
                    </a:rPr>
                    <a:t>Security controls </a:t>
                  </a:r>
                  <a:br>
                    <a:rPr lang="en-US" sz="2000" dirty="0" smtClean="0">
                      <a:solidFill>
                        <a:schemeClr val="accent1"/>
                      </a:solidFill>
                    </a:rPr>
                  </a:br>
                  <a:r>
                    <a:rPr lang="en-US" sz="2000" dirty="0" smtClean="0">
                      <a:solidFill>
                        <a:schemeClr val="accent1"/>
                      </a:solidFill>
                    </a:rPr>
                    <a:t>must shift to the cloud</a:t>
                  </a:r>
                </a:p>
              </p:txBody>
            </p:sp>
          </p:grpSp>
          <p:sp>
            <p:nvSpPr>
              <p:cNvPr id="30" name="Title 1"/>
              <p:cNvSpPr txBox="1">
                <a:spLocks/>
              </p:cNvSpPr>
              <p:nvPr/>
            </p:nvSpPr>
            <p:spPr bwMode="auto">
              <a:xfrm>
                <a:off x="4570686" y="491808"/>
                <a:ext cx="4310113" cy="38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0000"/>
                  </a:lnSpc>
                  <a:spcBef>
                    <a:spcPct val="0"/>
                  </a:spcBef>
                  <a:spcAft>
                    <a:spcPct val="0"/>
                  </a:spcAft>
                  <a:defRPr lang="en-US" sz="2400" kern="1200" baseline="0">
                    <a:solidFill>
                      <a:schemeClr val="tx1"/>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dirty="0" smtClean="0">
                    <a:solidFill>
                      <a:schemeClr val="accent1"/>
                    </a:solidFill>
                    <a:ea typeface="ＭＳ Ｐゴシック"/>
                  </a:rPr>
                  <a:t>セキュリティも</a:t>
                </a:r>
                <a:r>
                  <a:rPr lang="ja-JP" altLang="en-US" dirty="0">
                    <a:solidFill>
                      <a:schemeClr val="accent1"/>
                    </a:solidFill>
                    <a:ea typeface="ＭＳ Ｐゴシック"/>
                  </a:rPr>
                  <a:t>同様にするべき</a:t>
                </a:r>
                <a:endParaRPr lang="en-US" dirty="0">
                  <a:solidFill>
                    <a:schemeClr val="accent1"/>
                  </a:solidFill>
                </a:endParaRPr>
              </a:p>
            </p:txBody>
          </p:sp>
        </p:grpSp>
      </p:grpSp>
    </p:spTree>
    <p:extLst>
      <p:ext uri="{BB962C8B-B14F-4D97-AF65-F5344CB8AC3E}">
        <p14:creationId xmlns:p14="http://schemas.microsoft.com/office/powerpoint/2010/main" val="4292673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34" y="1487013"/>
            <a:ext cx="9144000" cy="2780283"/>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ＭＳ Ｐゴシック"/>
            </a:endParaRPr>
          </a:p>
        </p:txBody>
      </p:sp>
      <p:sp>
        <p:nvSpPr>
          <p:cNvPr id="2" name="Title 1"/>
          <p:cNvSpPr>
            <a:spLocks noGrp="1"/>
          </p:cNvSpPr>
          <p:nvPr>
            <p:ph type="title"/>
          </p:nvPr>
        </p:nvSpPr>
        <p:spPr/>
        <p:txBody>
          <a:bodyPr/>
          <a:lstStyle/>
          <a:p>
            <a:r>
              <a:rPr lang="ja-JP" altLang="en-US" dirty="0" smtClean="0">
                <a:latin typeface="Arial"/>
                <a:ea typeface="ＭＳ Ｐゴシック"/>
              </a:rPr>
              <a:t>セキュリティ上の課題</a:t>
            </a:r>
            <a:endParaRPr lang="ja-JP" altLang="en-US" dirty="0">
              <a:latin typeface="Arial"/>
              <a:ea typeface="ＭＳ Ｐゴシック"/>
            </a:endParaRPr>
          </a:p>
        </p:txBody>
      </p:sp>
      <p:grpSp>
        <p:nvGrpSpPr>
          <p:cNvPr id="49" name="Group 48"/>
          <p:cNvGrpSpPr/>
          <p:nvPr/>
        </p:nvGrpSpPr>
        <p:grpSpPr>
          <a:xfrm>
            <a:off x="2350008" y="2099915"/>
            <a:ext cx="4443984" cy="1552206"/>
            <a:chOff x="2344001" y="2866157"/>
            <a:chExt cx="4440973" cy="402336"/>
          </a:xfrm>
        </p:grpSpPr>
        <p:cxnSp>
          <p:nvCxnSpPr>
            <p:cNvPr id="50" name="Straight Connector 49"/>
            <p:cNvCxnSpPr/>
            <p:nvPr/>
          </p:nvCxnSpPr>
          <p:spPr>
            <a:xfrm flipH="1">
              <a:off x="4564354" y="2866157"/>
              <a:ext cx="267" cy="402336"/>
            </a:xfrm>
            <a:prstGeom prst="line">
              <a:avLst/>
            </a:prstGeom>
            <a:ln w="25400" cap="flat"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2344001" y="2866157"/>
              <a:ext cx="267" cy="402336"/>
            </a:xfrm>
            <a:prstGeom prst="line">
              <a:avLst/>
            </a:prstGeom>
            <a:ln w="25400" cap="flat"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6784707" y="2866157"/>
              <a:ext cx="267" cy="402336"/>
            </a:xfrm>
            <a:prstGeom prst="line">
              <a:avLst/>
            </a:prstGeom>
            <a:ln w="25400" cap="flat"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21034" y="2099915"/>
            <a:ext cx="8694750" cy="1634016"/>
            <a:chOff x="321034" y="2099915"/>
            <a:chExt cx="8694750" cy="1634016"/>
          </a:xfrm>
        </p:grpSpPr>
        <p:sp>
          <p:nvSpPr>
            <p:cNvPr id="54" name="Rectangle 53"/>
            <p:cNvSpPr/>
            <p:nvPr/>
          </p:nvSpPr>
          <p:spPr>
            <a:xfrm>
              <a:off x="321034" y="3087600"/>
              <a:ext cx="1836357" cy="646331"/>
            </a:xfrm>
            <a:prstGeom prst="rect">
              <a:avLst/>
            </a:prstGeom>
          </p:spPr>
          <p:txBody>
            <a:bodyPr wrap="square">
              <a:spAutoFit/>
            </a:bodyPr>
            <a:lstStyle/>
            <a:p>
              <a:pPr algn="ctr"/>
              <a:r>
                <a:rPr lang="ja-JP" altLang="en-US" dirty="0">
                  <a:solidFill>
                    <a:srgbClr val="FFFFFF"/>
                  </a:solidFill>
                  <a:latin typeface="Arial"/>
                  <a:ea typeface="ＭＳ Ｐゴシック"/>
                </a:rPr>
                <a:t>マルウェアとランサムウェア</a:t>
              </a:r>
            </a:p>
          </p:txBody>
        </p:sp>
        <p:sp>
          <p:nvSpPr>
            <p:cNvPr id="53" name="Rectangle 52"/>
            <p:cNvSpPr/>
            <p:nvPr/>
          </p:nvSpPr>
          <p:spPr>
            <a:xfrm>
              <a:off x="2350075" y="3087600"/>
              <a:ext cx="2221992" cy="646331"/>
            </a:xfrm>
            <a:prstGeom prst="rect">
              <a:avLst/>
            </a:prstGeom>
          </p:spPr>
          <p:txBody>
            <a:bodyPr wrap="square">
              <a:spAutoFit/>
            </a:bodyPr>
            <a:lstStyle/>
            <a:p>
              <a:pPr algn="ctr"/>
              <a:r>
                <a:rPr lang="ja-JP" altLang="en-US" dirty="0" smtClean="0">
                  <a:solidFill>
                    <a:srgbClr val="FFFFFF"/>
                  </a:solidFill>
                  <a:latin typeface="Arial"/>
                  <a:ea typeface="ＭＳ Ｐゴシック"/>
                </a:rPr>
                <a:t>可視性とカバレッジ</a:t>
              </a:r>
              <a:r>
                <a:rPr lang="ja-JP" altLang="en-US" dirty="0" smtClean="0">
                  <a:latin typeface="Arial"/>
                  <a:ea typeface="ＭＳ Ｐゴシック"/>
                </a:rPr>
                <a:t/>
              </a:r>
              <a:br>
                <a:rPr lang="ja-JP" altLang="en-US" dirty="0" smtClean="0">
                  <a:latin typeface="Arial"/>
                  <a:ea typeface="ＭＳ Ｐゴシック"/>
                </a:rPr>
              </a:br>
              <a:r>
                <a:rPr lang="ja-JP" altLang="en-US" dirty="0" smtClean="0">
                  <a:solidFill>
                    <a:srgbClr val="FFFFFF"/>
                  </a:solidFill>
                  <a:latin typeface="Arial"/>
                  <a:ea typeface="ＭＳ Ｐゴシック"/>
                </a:rPr>
                <a:t>のギャップ</a:t>
              </a:r>
            </a:p>
          </p:txBody>
        </p:sp>
        <p:sp>
          <p:nvSpPr>
            <p:cNvPr id="55" name="Rectangle 54"/>
            <p:cNvSpPr/>
            <p:nvPr/>
          </p:nvSpPr>
          <p:spPr>
            <a:xfrm>
              <a:off x="4571934" y="3087600"/>
              <a:ext cx="2221992" cy="646331"/>
            </a:xfrm>
            <a:prstGeom prst="rect">
              <a:avLst/>
            </a:prstGeom>
          </p:spPr>
          <p:txBody>
            <a:bodyPr wrap="square">
              <a:spAutoFit/>
            </a:bodyPr>
            <a:lstStyle/>
            <a:p>
              <a:pPr algn="ctr"/>
              <a:r>
                <a:rPr lang="ja-JP" altLang="en-US" dirty="0" smtClean="0">
                  <a:solidFill>
                    <a:srgbClr val="FFFFFF"/>
                  </a:solidFill>
                  <a:latin typeface="Arial"/>
                  <a:ea typeface="ＭＳ Ｐゴシック"/>
                </a:rPr>
                <a:t>クラウド アプリ</a:t>
              </a:r>
              <a:r>
                <a:rPr lang="ja-JP" altLang="en-US" dirty="0" smtClean="0">
                  <a:latin typeface="Arial"/>
                  <a:ea typeface="ＭＳ Ｐゴシック"/>
                </a:rPr>
                <a:t/>
              </a:r>
              <a:br>
                <a:rPr lang="ja-JP" altLang="en-US" dirty="0" smtClean="0">
                  <a:latin typeface="Arial"/>
                  <a:ea typeface="ＭＳ Ｐゴシック"/>
                </a:rPr>
              </a:br>
              <a:r>
                <a:rPr lang="ja-JP" altLang="en-US" dirty="0" smtClean="0">
                  <a:solidFill>
                    <a:srgbClr val="FFFFFF"/>
                  </a:solidFill>
                  <a:latin typeface="Arial"/>
                  <a:ea typeface="ＭＳ Ｐゴシック"/>
                </a:rPr>
                <a:t>とシャドー </a:t>
              </a:r>
              <a:r>
                <a:rPr lang="en-US" altLang="ja-JP" dirty="0" smtClean="0">
                  <a:solidFill>
                    <a:srgbClr val="FFFFFF"/>
                  </a:solidFill>
                  <a:latin typeface="Arial"/>
                  <a:ea typeface="ＭＳ Ｐゴシック"/>
                </a:rPr>
                <a:t>IT </a:t>
              </a:r>
            </a:p>
          </p:txBody>
        </p:sp>
        <p:sp>
          <p:nvSpPr>
            <p:cNvPr id="56" name="Rectangle 55"/>
            <p:cNvSpPr/>
            <p:nvPr/>
          </p:nvSpPr>
          <p:spPr>
            <a:xfrm>
              <a:off x="6793792" y="3087600"/>
              <a:ext cx="2221992" cy="646331"/>
            </a:xfrm>
            <a:prstGeom prst="rect">
              <a:avLst/>
            </a:prstGeom>
          </p:spPr>
          <p:txBody>
            <a:bodyPr wrap="square">
              <a:spAutoFit/>
            </a:bodyPr>
            <a:lstStyle/>
            <a:p>
              <a:pPr algn="ctr"/>
              <a:r>
                <a:rPr lang="ja-JP" altLang="en-US" dirty="0" smtClean="0">
                  <a:solidFill>
                    <a:srgbClr val="FFFFFF"/>
                  </a:solidFill>
                  <a:latin typeface="Arial"/>
                  <a:ea typeface="ＭＳ Ｐゴシック"/>
                </a:rPr>
                <a:t>セキュリティの</a:t>
              </a:r>
              <a:r>
                <a:rPr lang="ja-JP" altLang="en-US" dirty="0" smtClean="0">
                  <a:latin typeface="Arial"/>
                  <a:ea typeface="ＭＳ Ｐゴシック"/>
                </a:rPr>
                <a:t/>
              </a:r>
              <a:br>
                <a:rPr lang="ja-JP" altLang="en-US" dirty="0" smtClean="0">
                  <a:latin typeface="Arial"/>
                  <a:ea typeface="ＭＳ Ｐゴシック"/>
                </a:rPr>
              </a:br>
              <a:r>
                <a:rPr lang="ja-JP" altLang="en-US" dirty="0" smtClean="0">
                  <a:solidFill>
                    <a:srgbClr val="FFFFFF"/>
                  </a:solidFill>
                  <a:latin typeface="Arial"/>
                  <a:ea typeface="ＭＳ Ｐゴシック"/>
                </a:rPr>
                <a:t>管理が困難 </a:t>
              </a:r>
            </a:p>
          </p:txBody>
        </p:sp>
        <p:grpSp>
          <p:nvGrpSpPr>
            <p:cNvPr id="4" name="Group 3"/>
            <p:cNvGrpSpPr/>
            <p:nvPr/>
          </p:nvGrpSpPr>
          <p:grpSpPr>
            <a:xfrm>
              <a:off x="3072451" y="2099915"/>
              <a:ext cx="777240" cy="777240"/>
              <a:chOff x="3072451" y="2099915"/>
              <a:chExt cx="777240" cy="777240"/>
            </a:xfrm>
          </p:grpSpPr>
          <p:sp>
            <p:nvSpPr>
              <p:cNvPr id="63" name="Oval 62"/>
              <p:cNvSpPr>
                <a:spLocks noChangeAspect="1"/>
              </p:cNvSpPr>
              <p:nvPr/>
            </p:nvSpPr>
            <p:spPr>
              <a:xfrm>
                <a:off x="3072451" y="2099915"/>
                <a:ext cx="777240" cy="777240"/>
              </a:xfrm>
              <a:prstGeom prst="ellipse">
                <a:avLst/>
              </a:prstGeom>
              <a:solidFill>
                <a:schemeClr val="bg1"/>
              </a:solidFill>
              <a:ln w="1905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71" name="Group 70"/>
              <p:cNvGrpSpPr>
                <a:grpSpLocks noChangeAspect="1"/>
              </p:cNvGrpSpPr>
              <p:nvPr/>
            </p:nvGrpSpPr>
            <p:grpSpPr>
              <a:xfrm flipH="1">
                <a:off x="3264475" y="2321684"/>
                <a:ext cx="393192" cy="365061"/>
                <a:chOff x="5254625" y="4271963"/>
                <a:chExt cx="976313" cy="906462"/>
              </a:xfrm>
              <a:solidFill>
                <a:srgbClr val="238CD3"/>
              </a:solidFill>
            </p:grpSpPr>
            <p:sp>
              <p:nvSpPr>
                <p:cNvPr id="77" name="Freeform 1"/>
                <p:cNvSpPr>
                  <a:spLocks noChangeArrowheads="1"/>
                </p:cNvSpPr>
                <p:nvPr/>
              </p:nvSpPr>
              <p:spPr bwMode="auto">
                <a:xfrm>
                  <a:off x="5783263" y="4273550"/>
                  <a:ext cx="447675" cy="904875"/>
                </a:xfrm>
                <a:custGeom>
                  <a:avLst/>
                  <a:gdLst>
                    <a:gd name="T0" fmla="*/ 395 w 1243"/>
                    <a:gd name="T1" fmla="*/ 1045 h 2512"/>
                    <a:gd name="T2" fmla="*/ 339 w 1243"/>
                    <a:gd name="T3" fmla="*/ 1101 h 2512"/>
                    <a:gd name="T4" fmla="*/ 282 w 1243"/>
                    <a:gd name="T5" fmla="*/ 1045 h 2512"/>
                    <a:gd name="T6" fmla="*/ 0 w 1243"/>
                    <a:gd name="T7" fmla="*/ 884 h 2512"/>
                    <a:gd name="T8" fmla="*/ 0 w 1243"/>
                    <a:gd name="T9" fmla="*/ 1890 h 2512"/>
                    <a:gd name="T10" fmla="*/ 621 w 1243"/>
                    <a:gd name="T11" fmla="*/ 2511 h 2512"/>
                    <a:gd name="T12" fmla="*/ 1242 w 1243"/>
                    <a:gd name="T13" fmla="*/ 1890 h 2512"/>
                    <a:gd name="T14" fmla="*/ 1123 w 1243"/>
                    <a:gd name="T15" fmla="*/ 1526 h 2512"/>
                    <a:gd name="T16" fmla="*/ 785 w 1243"/>
                    <a:gd name="T17" fmla="*/ 740 h 2512"/>
                    <a:gd name="T18" fmla="*/ 773 w 1243"/>
                    <a:gd name="T19" fmla="*/ 723 h 2512"/>
                    <a:gd name="T20" fmla="*/ 612 w 1243"/>
                    <a:gd name="T21" fmla="*/ 562 h 2512"/>
                    <a:gd name="T22" fmla="*/ 449 w 1243"/>
                    <a:gd name="T23" fmla="*/ 127 h 2512"/>
                    <a:gd name="T24" fmla="*/ 435 w 1243"/>
                    <a:gd name="T25" fmla="*/ 108 h 2512"/>
                    <a:gd name="T26" fmla="*/ 17 w 1243"/>
                    <a:gd name="T27" fmla="*/ 108 h 2512"/>
                    <a:gd name="T28" fmla="*/ 0 w 1243"/>
                    <a:gd name="T29" fmla="*/ 147 h 2512"/>
                    <a:gd name="T30" fmla="*/ 0 w 1243"/>
                    <a:gd name="T31" fmla="*/ 768 h 2512"/>
                    <a:gd name="T32" fmla="*/ 395 w 1243"/>
                    <a:gd name="T33" fmla="*/ 1045 h 2512"/>
                    <a:gd name="T34" fmla="*/ 621 w 1243"/>
                    <a:gd name="T35" fmla="*/ 2398 h 2512"/>
                    <a:gd name="T36" fmla="*/ 113 w 1243"/>
                    <a:gd name="T37" fmla="*/ 1890 h 2512"/>
                    <a:gd name="T38" fmla="*/ 621 w 1243"/>
                    <a:gd name="T39" fmla="*/ 1382 h 2512"/>
                    <a:gd name="T40" fmla="*/ 1129 w 1243"/>
                    <a:gd name="T41" fmla="*/ 1890 h 2512"/>
                    <a:gd name="T42" fmla="*/ 621 w 1243"/>
                    <a:gd name="T43" fmla="*/ 2398 h 2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3" h="2512">
                      <a:moveTo>
                        <a:pt x="395" y="1045"/>
                      </a:moveTo>
                      <a:cubicBezTo>
                        <a:pt x="395" y="1076"/>
                        <a:pt x="370" y="1101"/>
                        <a:pt x="339" y="1101"/>
                      </a:cubicBezTo>
                      <a:cubicBezTo>
                        <a:pt x="308" y="1101"/>
                        <a:pt x="282" y="1076"/>
                        <a:pt x="282" y="1045"/>
                      </a:cubicBezTo>
                      <a:cubicBezTo>
                        <a:pt x="282" y="980"/>
                        <a:pt x="167" y="906"/>
                        <a:pt x="0" y="884"/>
                      </a:cubicBezTo>
                      <a:lnTo>
                        <a:pt x="0" y="1890"/>
                      </a:lnTo>
                      <a:cubicBezTo>
                        <a:pt x="0" y="2232"/>
                        <a:pt x="279" y="2511"/>
                        <a:pt x="621" y="2511"/>
                      </a:cubicBezTo>
                      <a:cubicBezTo>
                        <a:pt x="962" y="2511"/>
                        <a:pt x="1242" y="2232"/>
                        <a:pt x="1242" y="1890"/>
                      </a:cubicBezTo>
                      <a:cubicBezTo>
                        <a:pt x="1242" y="1755"/>
                        <a:pt x="1197" y="1628"/>
                        <a:pt x="1123" y="1526"/>
                      </a:cubicBezTo>
                      <a:lnTo>
                        <a:pt x="785" y="740"/>
                      </a:lnTo>
                      <a:cubicBezTo>
                        <a:pt x="782" y="734"/>
                        <a:pt x="779" y="728"/>
                        <a:pt x="773" y="723"/>
                      </a:cubicBezTo>
                      <a:lnTo>
                        <a:pt x="612" y="562"/>
                      </a:lnTo>
                      <a:lnTo>
                        <a:pt x="449" y="127"/>
                      </a:lnTo>
                      <a:cubicBezTo>
                        <a:pt x="446" y="119"/>
                        <a:pt x="440" y="113"/>
                        <a:pt x="435" y="108"/>
                      </a:cubicBezTo>
                      <a:cubicBezTo>
                        <a:pt x="327" y="0"/>
                        <a:pt x="124" y="0"/>
                        <a:pt x="17" y="108"/>
                      </a:cubicBezTo>
                      <a:cubicBezTo>
                        <a:pt x="6" y="119"/>
                        <a:pt x="0" y="133"/>
                        <a:pt x="0" y="147"/>
                      </a:cubicBezTo>
                      <a:lnTo>
                        <a:pt x="0" y="768"/>
                      </a:lnTo>
                      <a:cubicBezTo>
                        <a:pt x="231" y="796"/>
                        <a:pt x="395" y="906"/>
                        <a:pt x="395" y="1045"/>
                      </a:cubicBezTo>
                      <a:close/>
                      <a:moveTo>
                        <a:pt x="621" y="2398"/>
                      </a:moveTo>
                      <a:cubicBezTo>
                        <a:pt x="341" y="2398"/>
                        <a:pt x="113" y="2170"/>
                        <a:pt x="113" y="1890"/>
                      </a:cubicBezTo>
                      <a:cubicBezTo>
                        <a:pt x="113" y="1611"/>
                        <a:pt x="341" y="1382"/>
                        <a:pt x="621" y="1382"/>
                      </a:cubicBezTo>
                      <a:cubicBezTo>
                        <a:pt x="900" y="1382"/>
                        <a:pt x="1129" y="1611"/>
                        <a:pt x="1129" y="1890"/>
                      </a:cubicBezTo>
                      <a:cubicBezTo>
                        <a:pt x="1129" y="2172"/>
                        <a:pt x="900" y="2398"/>
                        <a:pt x="621" y="2398"/>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78" name="Freeform 2"/>
                <p:cNvSpPr>
                  <a:spLocks noChangeArrowheads="1"/>
                </p:cNvSpPr>
                <p:nvPr/>
              </p:nvSpPr>
              <p:spPr bwMode="auto">
                <a:xfrm>
                  <a:off x="5254625" y="4271963"/>
                  <a:ext cx="447675" cy="906462"/>
                </a:xfrm>
                <a:custGeom>
                  <a:avLst/>
                  <a:gdLst>
                    <a:gd name="T0" fmla="*/ 0 w 1242"/>
                    <a:gd name="T1" fmla="*/ 1895 h 2517"/>
                    <a:gd name="T2" fmla="*/ 620 w 1242"/>
                    <a:gd name="T3" fmla="*/ 2516 h 2517"/>
                    <a:gd name="T4" fmla="*/ 1241 w 1242"/>
                    <a:gd name="T5" fmla="*/ 1895 h 2517"/>
                    <a:gd name="T6" fmla="*/ 1241 w 1242"/>
                    <a:gd name="T7" fmla="*/ 889 h 2517"/>
                    <a:gd name="T8" fmla="*/ 959 w 1242"/>
                    <a:gd name="T9" fmla="*/ 1050 h 2517"/>
                    <a:gd name="T10" fmla="*/ 903 w 1242"/>
                    <a:gd name="T11" fmla="*/ 1106 h 2517"/>
                    <a:gd name="T12" fmla="*/ 846 w 1242"/>
                    <a:gd name="T13" fmla="*/ 1050 h 2517"/>
                    <a:gd name="T14" fmla="*/ 1241 w 1242"/>
                    <a:gd name="T15" fmla="*/ 773 h 2517"/>
                    <a:gd name="T16" fmla="*/ 1241 w 1242"/>
                    <a:gd name="T17" fmla="*/ 147 h 2517"/>
                    <a:gd name="T18" fmla="*/ 1224 w 1242"/>
                    <a:gd name="T19" fmla="*/ 107 h 2517"/>
                    <a:gd name="T20" fmla="*/ 807 w 1242"/>
                    <a:gd name="T21" fmla="*/ 107 h 2517"/>
                    <a:gd name="T22" fmla="*/ 793 w 1242"/>
                    <a:gd name="T23" fmla="*/ 127 h 2517"/>
                    <a:gd name="T24" fmla="*/ 629 w 1242"/>
                    <a:gd name="T25" fmla="*/ 567 h 2517"/>
                    <a:gd name="T26" fmla="*/ 468 w 1242"/>
                    <a:gd name="T27" fmla="*/ 728 h 2517"/>
                    <a:gd name="T28" fmla="*/ 457 w 1242"/>
                    <a:gd name="T29" fmla="*/ 745 h 2517"/>
                    <a:gd name="T30" fmla="*/ 118 w 1242"/>
                    <a:gd name="T31" fmla="*/ 1531 h 2517"/>
                    <a:gd name="T32" fmla="*/ 0 w 1242"/>
                    <a:gd name="T33" fmla="*/ 1895 h 2517"/>
                    <a:gd name="T34" fmla="*/ 620 w 1242"/>
                    <a:gd name="T35" fmla="*/ 2403 h 2517"/>
                    <a:gd name="T36" fmla="*/ 112 w 1242"/>
                    <a:gd name="T37" fmla="*/ 1895 h 2517"/>
                    <a:gd name="T38" fmla="*/ 620 w 1242"/>
                    <a:gd name="T39" fmla="*/ 1387 h 2517"/>
                    <a:gd name="T40" fmla="*/ 1128 w 1242"/>
                    <a:gd name="T41" fmla="*/ 1895 h 2517"/>
                    <a:gd name="T42" fmla="*/ 620 w 1242"/>
                    <a:gd name="T43" fmla="*/ 2403 h 2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2" h="2517">
                      <a:moveTo>
                        <a:pt x="0" y="1895"/>
                      </a:moveTo>
                      <a:cubicBezTo>
                        <a:pt x="0" y="2237"/>
                        <a:pt x="278" y="2516"/>
                        <a:pt x="620" y="2516"/>
                      </a:cubicBezTo>
                      <a:cubicBezTo>
                        <a:pt x="961" y="2516"/>
                        <a:pt x="1241" y="2237"/>
                        <a:pt x="1241" y="1895"/>
                      </a:cubicBezTo>
                      <a:lnTo>
                        <a:pt x="1241" y="889"/>
                      </a:lnTo>
                      <a:cubicBezTo>
                        <a:pt x="1075" y="911"/>
                        <a:pt x="959" y="985"/>
                        <a:pt x="959" y="1050"/>
                      </a:cubicBezTo>
                      <a:cubicBezTo>
                        <a:pt x="959" y="1081"/>
                        <a:pt x="934" y="1106"/>
                        <a:pt x="903" y="1106"/>
                      </a:cubicBezTo>
                      <a:cubicBezTo>
                        <a:pt x="872" y="1106"/>
                        <a:pt x="846" y="1081"/>
                        <a:pt x="846" y="1050"/>
                      </a:cubicBezTo>
                      <a:cubicBezTo>
                        <a:pt x="846" y="911"/>
                        <a:pt x="1010" y="801"/>
                        <a:pt x="1241" y="773"/>
                      </a:cubicBezTo>
                      <a:lnTo>
                        <a:pt x="1241" y="147"/>
                      </a:lnTo>
                      <a:cubicBezTo>
                        <a:pt x="1241" y="132"/>
                        <a:pt x="1236" y="118"/>
                        <a:pt x="1224" y="107"/>
                      </a:cubicBezTo>
                      <a:cubicBezTo>
                        <a:pt x="1117" y="0"/>
                        <a:pt x="914" y="0"/>
                        <a:pt x="807" y="107"/>
                      </a:cubicBezTo>
                      <a:cubicBezTo>
                        <a:pt x="801" y="113"/>
                        <a:pt x="795" y="118"/>
                        <a:pt x="793" y="127"/>
                      </a:cubicBezTo>
                      <a:lnTo>
                        <a:pt x="629" y="567"/>
                      </a:lnTo>
                      <a:lnTo>
                        <a:pt x="468" y="728"/>
                      </a:lnTo>
                      <a:cubicBezTo>
                        <a:pt x="462" y="733"/>
                        <a:pt x="460" y="739"/>
                        <a:pt x="457" y="745"/>
                      </a:cubicBezTo>
                      <a:lnTo>
                        <a:pt x="118" y="1531"/>
                      </a:lnTo>
                      <a:cubicBezTo>
                        <a:pt x="45" y="1636"/>
                        <a:pt x="0" y="1760"/>
                        <a:pt x="0" y="1895"/>
                      </a:cubicBezTo>
                      <a:close/>
                      <a:moveTo>
                        <a:pt x="620" y="2403"/>
                      </a:moveTo>
                      <a:cubicBezTo>
                        <a:pt x="341" y="2403"/>
                        <a:pt x="112" y="2175"/>
                        <a:pt x="112" y="1895"/>
                      </a:cubicBezTo>
                      <a:cubicBezTo>
                        <a:pt x="112" y="1616"/>
                        <a:pt x="340" y="1387"/>
                        <a:pt x="620" y="1387"/>
                      </a:cubicBezTo>
                      <a:cubicBezTo>
                        <a:pt x="899" y="1387"/>
                        <a:pt x="1128" y="1616"/>
                        <a:pt x="1128" y="1895"/>
                      </a:cubicBezTo>
                      <a:cubicBezTo>
                        <a:pt x="1128" y="2177"/>
                        <a:pt x="900" y="2403"/>
                        <a:pt x="620" y="240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79" name="Freeform 3"/>
                <p:cNvSpPr>
                  <a:spLocks noChangeArrowheads="1"/>
                </p:cNvSpPr>
                <p:nvPr/>
              </p:nvSpPr>
              <p:spPr bwMode="auto">
                <a:xfrm>
                  <a:off x="5335588" y="4811713"/>
                  <a:ext cx="163512" cy="163512"/>
                </a:xfrm>
                <a:custGeom>
                  <a:avLst/>
                  <a:gdLst>
                    <a:gd name="T0" fmla="*/ 395 w 453"/>
                    <a:gd name="T1" fmla="*/ 113 h 453"/>
                    <a:gd name="T2" fmla="*/ 452 w 453"/>
                    <a:gd name="T3" fmla="*/ 57 h 453"/>
                    <a:gd name="T4" fmla="*/ 395 w 453"/>
                    <a:gd name="T5" fmla="*/ 0 h 453"/>
                    <a:gd name="T6" fmla="*/ 0 w 453"/>
                    <a:gd name="T7" fmla="*/ 395 h 453"/>
                    <a:gd name="T8" fmla="*/ 57 w 453"/>
                    <a:gd name="T9" fmla="*/ 452 h 453"/>
                    <a:gd name="T10" fmla="*/ 113 w 453"/>
                    <a:gd name="T11" fmla="*/ 395 h 453"/>
                    <a:gd name="T12" fmla="*/ 395 w 453"/>
                    <a:gd name="T13" fmla="*/ 113 h 453"/>
                  </a:gdLst>
                  <a:ahLst/>
                  <a:cxnLst>
                    <a:cxn ang="0">
                      <a:pos x="T0" y="T1"/>
                    </a:cxn>
                    <a:cxn ang="0">
                      <a:pos x="T2" y="T3"/>
                    </a:cxn>
                    <a:cxn ang="0">
                      <a:pos x="T4" y="T5"/>
                    </a:cxn>
                    <a:cxn ang="0">
                      <a:pos x="T6" y="T7"/>
                    </a:cxn>
                    <a:cxn ang="0">
                      <a:pos x="T8" y="T9"/>
                    </a:cxn>
                    <a:cxn ang="0">
                      <a:pos x="T10" y="T11"/>
                    </a:cxn>
                    <a:cxn ang="0">
                      <a:pos x="T12" y="T13"/>
                    </a:cxn>
                  </a:cxnLst>
                  <a:rect l="0" t="0" r="r" b="b"/>
                  <a:pathLst>
                    <a:path w="453" h="453">
                      <a:moveTo>
                        <a:pt x="395" y="113"/>
                      </a:moveTo>
                      <a:cubicBezTo>
                        <a:pt x="426" y="113"/>
                        <a:pt x="452" y="89"/>
                        <a:pt x="452" y="57"/>
                      </a:cubicBezTo>
                      <a:cubicBezTo>
                        <a:pt x="452" y="26"/>
                        <a:pt x="426" y="0"/>
                        <a:pt x="395" y="0"/>
                      </a:cubicBezTo>
                      <a:cubicBezTo>
                        <a:pt x="178" y="0"/>
                        <a:pt x="0" y="178"/>
                        <a:pt x="0" y="395"/>
                      </a:cubicBezTo>
                      <a:cubicBezTo>
                        <a:pt x="0" y="426"/>
                        <a:pt x="26" y="452"/>
                        <a:pt x="57" y="452"/>
                      </a:cubicBezTo>
                      <a:cubicBezTo>
                        <a:pt x="88" y="452"/>
                        <a:pt x="113" y="426"/>
                        <a:pt x="113" y="395"/>
                      </a:cubicBezTo>
                      <a:cubicBezTo>
                        <a:pt x="113" y="240"/>
                        <a:pt x="240" y="113"/>
                        <a:pt x="395" y="1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80" name="Freeform 4"/>
                <p:cNvSpPr>
                  <a:spLocks noChangeArrowheads="1"/>
                </p:cNvSpPr>
                <p:nvPr/>
              </p:nvSpPr>
              <p:spPr bwMode="auto">
                <a:xfrm>
                  <a:off x="5864225" y="4811713"/>
                  <a:ext cx="163513" cy="163512"/>
                </a:xfrm>
                <a:custGeom>
                  <a:avLst/>
                  <a:gdLst>
                    <a:gd name="T0" fmla="*/ 395 w 452"/>
                    <a:gd name="T1" fmla="*/ 113 h 453"/>
                    <a:gd name="T2" fmla="*/ 451 w 452"/>
                    <a:gd name="T3" fmla="*/ 57 h 453"/>
                    <a:gd name="T4" fmla="*/ 395 w 452"/>
                    <a:gd name="T5" fmla="*/ 0 h 453"/>
                    <a:gd name="T6" fmla="*/ 0 w 452"/>
                    <a:gd name="T7" fmla="*/ 395 h 453"/>
                    <a:gd name="T8" fmla="*/ 56 w 452"/>
                    <a:gd name="T9" fmla="*/ 452 h 453"/>
                    <a:gd name="T10" fmla="*/ 113 w 452"/>
                    <a:gd name="T11" fmla="*/ 395 h 453"/>
                    <a:gd name="T12" fmla="*/ 395 w 452"/>
                    <a:gd name="T13" fmla="*/ 113 h 453"/>
                  </a:gdLst>
                  <a:ahLst/>
                  <a:cxnLst>
                    <a:cxn ang="0">
                      <a:pos x="T0" y="T1"/>
                    </a:cxn>
                    <a:cxn ang="0">
                      <a:pos x="T2" y="T3"/>
                    </a:cxn>
                    <a:cxn ang="0">
                      <a:pos x="T4" y="T5"/>
                    </a:cxn>
                    <a:cxn ang="0">
                      <a:pos x="T6" y="T7"/>
                    </a:cxn>
                    <a:cxn ang="0">
                      <a:pos x="T8" y="T9"/>
                    </a:cxn>
                    <a:cxn ang="0">
                      <a:pos x="T10" y="T11"/>
                    </a:cxn>
                    <a:cxn ang="0">
                      <a:pos x="T12" y="T13"/>
                    </a:cxn>
                  </a:cxnLst>
                  <a:rect l="0" t="0" r="r" b="b"/>
                  <a:pathLst>
                    <a:path w="452" h="453">
                      <a:moveTo>
                        <a:pt x="395" y="113"/>
                      </a:moveTo>
                      <a:cubicBezTo>
                        <a:pt x="426" y="113"/>
                        <a:pt x="451" y="89"/>
                        <a:pt x="451" y="57"/>
                      </a:cubicBezTo>
                      <a:cubicBezTo>
                        <a:pt x="451" y="26"/>
                        <a:pt x="426" y="0"/>
                        <a:pt x="395" y="0"/>
                      </a:cubicBezTo>
                      <a:cubicBezTo>
                        <a:pt x="178" y="0"/>
                        <a:pt x="0" y="178"/>
                        <a:pt x="0" y="395"/>
                      </a:cubicBezTo>
                      <a:cubicBezTo>
                        <a:pt x="0" y="426"/>
                        <a:pt x="25" y="452"/>
                        <a:pt x="56" y="452"/>
                      </a:cubicBezTo>
                      <a:cubicBezTo>
                        <a:pt x="87" y="452"/>
                        <a:pt x="113" y="426"/>
                        <a:pt x="113" y="395"/>
                      </a:cubicBezTo>
                      <a:cubicBezTo>
                        <a:pt x="113" y="240"/>
                        <a:pt x="240" y="113"/>
                        <a:pt x="395" y="1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nvGrpSpPr>
            <p:cNvPr id="7" name="Group 6"/>
            <p:cNvGrpSpPr/>
            <p:nvPr/>
          </p:nvGrpSpPr>
          <p:grpSpPr>
            <a:xfrm>
              <a:off x="7516168" y="2099915"/>
              <a:ext cx="777240" cy="777240"/>
              <a:chOff x="7516168" y="2099915"/>
              <a:chExt cx="777240" cy="777240"/>
            </a:xfrm>
          </p:grpSpPr>
          <p:sp>
            <p:nvSpPr>
              <p:cNvPr id="65" name="Oval 64"/>
              <p:cNvSpPr>
                <a:spLocks noChangeAspect="1"/>
              </p:cNvSpPr>
              <p:nvPr/>
            </p:nvSpPr>
            <p:spPr>
              <a:xfrm>
                <a:off x="7516168" y="2099915"/>
                <a:ext cx="777240" cy="777240"/>
              </a:xfrm>
              <a:prstGeom prst="ellipse">
                <a:avLst/>
              </a:prstGeom>
              <a:solidFill>
                <a:schemeClr val="bg1"/>
              </a:solidFill>
              <a:ln w="1905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sp>
            <p:nvSpPr>
              <p:cNvPr id="72" name="Freeform 5"/>
              <p:cNvSpPr>
                <a:spLocks noChangeAspect="1" noChangeArrowheads="1"/>
              </p:cNvSpPr>
              <p:nvPr/>
            </p:nvSpPr>
            <p:spPr bwMode="auto">
              <a:xfrm flipH="1">
                <a:off x="7747415" y="2306420"/>
                <a:ext cx="395113" cy="393192"/>
              </a:xfrm>
              <a:custGeom>
                <a:avLst/>
                <a:gdLst>
                  <a:gd name="T0" fmla="*/ 2721 w 2722"/>
                  <a:gd name="T1" fmla="*/ 395 h 2706"/>
                  <a:gd name="T2" fmla="*/ 2721 w 2722"/>
                  <a:gd name="T3" fmla="*/ 56 h 2706"/>
                  <a:gd name="T4" fmla="*/ 2664 w 2722"/>
                  <a:gd name="T5" fmla="*/ 0 h 2706"/>
                  <a:gd name="T6" fmla="*/ 2382 w 2722"/>
                  <a:gd name="T7" fmla="*/ 0 h 2706"/>
                  <a:gd name="T8" fmla="*/ 2382 w 2722"/>
                  <a:gd name="T9" fmla="*/ 169 h 2706"/>
                  <a:gd name="T10" fmla="*/ 2325 w 2722"/>
                  <a:gd name="T11" fmla="*/ 226 h 2706"/>
                  <a:gd name="T12" fmla="*/ 2269 w 2722"/>
                  <a:gd name="T13" fmla="*/ 169 h 2706"/>
                  <a:gd name="T14" fmla="*/ 2269 w 2722"/>
                  <a:gd name="T15" fmla="*/ 0 h 2706"/>
                  <a:gd name="T16" fmla="*/ 1930 w 2722"/>
                  <a:gd name="T17" fmla="*/ 0 h 2706"/>
                  <a:gd name="T18" fmla="*/ 1930 w 2722"/>
                  <a:gd name="T19" fmla="*/ 169 h 2706"/>
                  <a:gd name="T20" fmla="*/ 1874 w 2722"/>
                  <a:gd name="T21" fmla="*/ 226 h 2706"/>
                  <a:gd name="T22" fmla="*/ 1818 w 2722"/>
                  <a:gd name="T23" fmla="*/ 169 h 2706"/>
                  <a:gd name="T24" fmla="*/ 1818 w 2722"/>
                  <a:gd name="T25" fmla="*/ 0 h 2706"/>
                  <a:gd name="T26" fmla="*/ 1535 w 2722"/>
                  <a:gd name="T27" fmla="*/ 0 h 2706"/>
                  <a:gd name="T28" fmla="*/ 1479 w 2722"/>
                  <a:gd name="T29" fmla="*/ 56 h 2706"/>
                  <a:gd name="T30" fmla="*/ 1479 w 2722"/>
                  <a:gd name="T31" fmla="*/ 395 h 2706"/>
                  <a:gd name="T32" fmla="*/ 1592 w 2722"/>
                  <a:gd name="T33" fmla="*/ 621 h 2706"/>
                  <a:gd name="T34" fmla="*/ 1592 w 2722"/>
                  <a:gd name="T35" fmla="*/ 621 h 2706"/>
                  <a:gd name="T36" fmla="*/ 1592 w 2722"/>
                  <a:gd name="T37" fmla="*/ 643 h 2706"/>
                  <a:gd name="T38" fmla="*/ 178 w 2722"/>
                  <a:gd name="T39" fmla="*/ 1349 h 2706"/>
                  <a:gd name="T40" fmla="*/ 113 w 2722"/>
                  <a:gd name="T41" fmla="*/ 1376 h 2706"/>
                  <a:gd name="T42" fmla="*/ 17 w 2722"/>
                  <a:gd name="T43" fmla="*/ 1579 h 2706"/>
                  <a:gd name="T44" fmla="*/ 45 w 2722"/>
                  <a:gd name="T45" fmla="*/ 1655 h 2706"/>
                  <a:gd name="T46" fmla="*/ 1451 w 2722"/>
                  <a:gd name="T47" fmla="*/ 2310 h 2706"/>
                  <a:gd name="T48" fmla="*/ 1422 w 2722"/>
                  <a:gd name="T49" fmla="*/ 2310 h 2706"/>
                  <a:gd name="T50" fmla="*/ 1366 w 2722"/>
                  <a:gd name="T51" fmla="*/ 2367 h 2706"/>
                  <a:gd name="T52" fmla="*/ 1366 w 2722"/>
                  <a:gd name="T53" fmla="*/ 2474 h 2706"/>
                  <a:gd name="T54" fmla="*/ 1180 w 2722"/>
                  <a:gd name="T55" fmla="*/ 2384 h 2706"/>
                  <a:gd name="T56" fmla="*/ 1098 w 2722"/>
                  <a:gd name="T57" fmla="*/ 2384 h 2706"/>
                  <a:gd name="T58" fmla="*/ 855 w 2722"/>
                  <a:gd name="T59" fmla="*/ 2479 h 2706"/>
                  <a:gd name="T60" fmla="*/ 612 w 2722"/>
                  <a:gd name="T61" fmla="*/ 2384 h 2706"/>
                  <a:gd name="T62" fmla="*/ 531 w 2722"/>
                  <a:gd name="T63" fmla="*/ 2384 h 2706"/>
                  <a:gd name="T64" fmla="*/ 96 w 2722"/>
                  <a:gd name="T65" fmla="*/ 2417 h 2706"/>
                  <a:gd name="T66" fmla="*/ 17 w 2722"/>
                  <a:gd name="T67" fmla="*/ 2432 h 2706"/>
                  <a:gd name="T68" fmla="*/ 31 w 2722"/>
                  <a:gd name="T69" fmla="*/ 2511 h 2706"/>
                  <a:gd name="T70" fmla="*/ 570 w 2722"/>
                  <a:gd name="T71" fmla="*/ 2496 h 2706"/>
                  <a:gd name="T72" fmla="*/ 1135 w 2722"/>
                  <a:gd name="T73" fmla="*/ 2496 h 2706"/>
                  <a:gd name="T74" fmla="*/ 1360 w 2722"/>
                  <a:gd name="T75" fmla="*/ 2587 h 2706"/>
                  <a:gd name="T76" fmla="*/ 1360 w 2722"/>
                  <a:gd name="T77" fmla="*/ 2649 h 2706"/>
                  <a:gd name="T78" fmla="*/ 1417 w 2722"/>
                  <a:gd name="T79" fmla="*/ 2705 h 2706"/>
                  <a:gd name="T80" fmla="*/ 2658 w 2722"/>
                  <a:gd name="T81" fmla="*/ 2705 h 2706"/>
                  <a:gd name="T82" fmla="*/ 2715 w 2722"/>
                  <a:gd name="T83" fmla="*/ 2649 h 2706"/>
                  <a:gd name="T84" fmla="*/ 2715 w 2722"/>
                  <a:gd name="T85" fmla="*/ 2367 h 2706"/>
                  <a:gd name="T86" fmla="*/ 2658 w 2722"/>
                  <a:gd name="T87" fmla="*/ 2310 h 2706"/>
                  <a:gd name="T88" fmla="*/ 2602 w 2722"/>
                  <a:gd name="T89" fmla="*/ 2310 h 2706"/>
                  <a:gd name="T90" fmla="*/ 2602 w 2722"/>
                  <a:gd name="T91" fmla="*/ 618 h 2706"/>
                  <a:gd name="T92" fmla="*/ 2602 w 2722"/>
                  <a:gd name="T93" fmla="*/ 618 h 2706"/>
                  <a:gd name="T94" fmla="*/ 2721 w 2722"/>
                  <a:gd name="T95" fmla="*/ 395 h 2706"/>
                  <a:gd name="T96" fmla="*/ 1592 w 2722"/>
                  <a:gd name="T97" fmla="*/ 2313 h 2706"/>
                  <a:gd name="T98" fmla="*/ 1479 w 2722"/>
                  <a:gd name="T99" fmla="*/ 2313 h 2706"/>
                  <a:gd name="T100" fmla="*/ 1479 w 2722"/>
                  <a:gd name="T101" fmla="*/ 1952 h 2706"/>
                  <a:gd name="T102" fmla="*/ 311 w 2722"/>
                  <a:gd name="T103" fmla="*/ 1407 h 2706"/>
                  <a:gd name="T104" fmla="*/ 1592 w 2722"/>
                  <a:gd name="T105" fmla="*/ 768 h 2706"/>
                  <a:gd name="T106" fmla="*/ 1592 w 2722"/>
                  <a:gd name="T107" fmla="*/ 2313 h 2706"/>
                  <a:gd name="T108" fmla="*/ 2325 w 2722"/>
                  <a:gd name="T109" fmla="*/ 1298 h 2706"/>
                  <a:gd name="T110" fmla="*/ 1874 w 2722"/>
                  <a:gd name="T111" fmla="*/ 1298 h 2706"/>
                  <a:gd name="T112" fmla="*/ 1874 w 2722"/>
                  <a:gd name="T113" fmla="*/ 1072 h 2706"/>
                  <a:gd name="T114" fmla="*/ 2100 w 2722"/>
                  <a:gd name="T115" fmla="*/ 847 h 2706"/>
                  <a:gd name="T116" fmla="*/ 2325 w 2722"/>
                  <a:gd name="T117" fmla="*/ 1072 h 2706"/>
                  <a:gd name="T118" fmla="*/ 2325 w 2722"/>
                  <a:gd name="T119" fmla="*/ 1298 h 2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22" h="2706">
                    <a:moveTo>
                      <a:pt x="2721" y="395"/>
                    </a:moveTo>
                    <a:lnTo>
                      <a:pt x="2721" y="56"/>
                    </a:lnTo>
                    <a:cubicBezTo>
                      <a:pt x="2721" y="25"/>
                      <a:pt x="2695" y="0"/>
                      <a:pt x="2664" y="0"/>
                    </a:cubicBezTo>
                    <a:lnTo>
                      <a:pt x="2382" y="0"/>
                    </a:lnTo>
                    <a:lnTo>
                      <a:pt x="2382" y="169"/>
                    </a:lnTo>
                    <a:cubicBezTo>
                      <a:pt x="2382" y="200"/>
                      <a:pt x="2357" y="226"/>
                      <a:pt x="2325" y="226"/>
                    </a:cubicBezTo>
                    <a:cubicBezTo>
                      <a:pt x="2294" y="226"/>
                      <a:pt x="2269" y="200"/>
                      <a:pt x="2269" y="169"/>
                    </a:cubicBezTo>
                    <a:lnTo>
                      <a:pt x="2269" y="0"/>
                    </a:lnTo>
                    <a:lnTo>
                      <a:pt x="1930" y="0"/>
                    </a:lnTo>
                    <a:lnTo>
                      <a:pt x="1930" y="169"/>
                    </a:lnTo>
                    <a:cubicBezTo>
                      <a:pt x="1930" y="200"/>
                      <a:pt x="1905" y="226"/>
                      <a:pt x="1874" y="226"/>
                    </a:cubicBezTo>
                    <a:cubicBezTo>
                      <a:pt x="1843" y="226"/>
                      <a:pt x="1818" y="200"/>
                      <a:pt x="1818" y="169"/>
                    </a:cubicBezTo>
                    <a:lnTo>
                      <a:pt x="1818" y="0"/>
                    </a:lnTo>
                    <a:lnTo>
                      <a:pt x="1535" y="0"/>
                    </a:lnTo>
                    <a:cubicBezTo>
                      <a:pt x="1504" y="0"/>
                      <a:pt x="1479" y="25"/>
                      <a:pt x="1479" y="56"/>
                    </a:cubicBezTo>
                    <a:lnTo>
                      <a:pt x="1479" y="395"/>
                    </a:lnTo>
                    <a:cubicBezTo>
                      <a:pt x="1479" y="488"/>
                      <a:pt x="1524" y="567"/>
                      <a:pt x="1592" y="621"/>
                    </a:cubicBezTo>
                    <a:lnTo>
                      <a:pt x="1592" y="621"/>
                    </a:lnTo>
                    <a:lnTo>
                      <a:pt x="1592" y="643"/>
                    </a:lnTo>
                    <a:lnTo>
                      <a:pt x="178" y="1349"/>
                    </a:lnTo>
                    <a:cubicBezTo>
                      <a:pt x="152" y="1340"/>
                      <a:pt x="124" y="1352"/>
                      <a:pt x="113" y="1376"/>
                    </a:cubicBezTo>
                    <a:lnTo>
                      <a:pt x="17" y="1579"/>
                    </a:lnTo>
                    <a:cubicBezTo>
                      <a:pt x="3" y="1607"/>
                      <a:pt x="17" y="1641"/>
                      <a:pt x="45" y="1655"/>
                    </a:cubicBezTo>
                    <a:lnTo>
                      <a:pt x="1451" y="2310"/>
                    </a:lnTo>
                    <a:lnTo>
                      <a:pt x="1422" y="2310"/>
                    </a:lnTo>
                    <a:cubicBezTo>
                      <a:pt x="1391" y="2310"/>
                      <a:pt x="1366" y="2336"/>
                      <a:pt x="1366" y="2367"/>
                    </a:cubicBezTo>
                    <a:lnTo>
                      <a:pt x="1366" y="2474"/>
                    </a:lnTo>
                    <a:cubicBezTo>
                      <a:pt x="1293" y="2463"/>
                      <a:pt x="1228" y="2432"/>
                      <a:pt x="1180" y="2384"/>
                    </a:cubicBezTo>
                    <a:cubicBezTo>
                      <a:pt x="1157" y="2361"/>
                      <a:pt x="1120" y="2361"/>
                      <a:pt x="1098" y="2384"/>
                    </a:cubicBezTo>
                    <a:cubicBezTo>
                      <a:pt x="1039" y="2446"/>
                      <a:pt x="951" y="2479"/>
                      <a:pt x="855" y="2479"/>
                    </a:cubicBezTo>
                    <a:cubicBezTo>
                      <a:pt x="759" y="2479"/>
                      <a:pt x="675" y="2446"/>
                      <a:pt x="612" y="2384"/>
                    </a:cubicBezTo>
                    <a:cubicBezTo>
                      <a:pt x="590" y="2361"/>
                      <a:pt x="553" y="2361"/>
                      <a:pt x="531" y="2384"/>
                    </a:cubicBezTo>
                    <a:cubicBezTo>
                      <a:pt x="426" y="2491"/>
                      <a:pt x="231" y="2513"/>
                      <a:pt x="96" y="2417"/>
                    </a:cubicBezTo>
                    <a:cubicBezTo>
                      <a:pt x="71" y="2400"/>
                      <a:pt x="34" y="2407"/>
                      <a:pt x="17" y="2432"/>
                    </a:cubicBezTo>
                    <a:cubicBezTo>
                      <a:pt x="0" y="2458"/>
                      <a:pt x="6" y="2494"/>
                      <a:pt x="31" y="2511"/>
                    </a:cubicBezTo>
                    <a:cubicBezTo>
                      <a:pt x="195" y="2623"/>
                      <a:pt x="426" y="2612"/>
                      <a:pt x="570" y="2496"/>
                    </a:cubicBezTo>
                    <a:cubicBezTo>
                      <a:pt x="725" y="2618"/>
                      <a:pt x="979" y="2618"/>
                      <a:pt x="1135" y="2496"/>
                    </a:cubicBezTo>
                    <a:cubicBezTo>
                      <a:pt x="1197" y="2547"/>
                      <a:pt x="1276" y="2575"/>
                      <a:pt x="1360" y="2587"/>
                    </a:cubicBezTo>
                    <a:lnTo>
                      <a:pt x="1360" y="2649"/>
                    </a:lnTo>
                    <a:cubicBezTo>
                      <a:pt x="1360" y="2680"/>
                      <a:pt x="1386" y="2705"/>
                      <a:pt x="1417" y="2705"/>
                    </a:cubicBezTo>
                    <a:lnTo>
                      <a:pt x="2658" y="2705"/>
                    </a:lnTo>
                    <a:cubicBezTo>
                      <a:pt x="2690" y="2705"/>
                      <a:pt x="2715" y="2680"/>
                      <a:pt x="2715" y="2649"/>
                    </a:cubicBezTo>
                    <a:lnTo>
                      <a:pt x="2715" y="2367"/>
                    </a:lnTo>
                    <a:cubicBezTo>
                      <a:pt x="2715" y="2336"/>
                      <a:pt x="2690" y="2310"/>
                      <a:pt x="2658" y="2310"/>
                    </a:cubicBezTo>
                    <a:lnTo>
                      <a:pt x="2602" y="2310"/>
                    </a:lnTo>
                    <a:lnTo>
                      <a:pt x="2602" y="618"/>
                    </a:lnTo>
                    <a:lnTo>
                      <a:pt x="2602" y="618"/>
                    </a:lnTo>
                    <a:cubicBezTo>
                      <a:pt x="2675" y="567"/>
                      <a:pt x="2721" y="488"/>
                      <a:pt x="2721" y="395"/>
                    </a:cubicBezTo>
                    <a:close/>
                    <a:moveTo>
                      <a:pt x="1592" y="2313"/>
                    </a:moveTo>
                    <a:lnTo>
                      <a:pt x="1479" y="2313"/>
                    </a:lnTo>
                    <a:lnTo>
                      <a:pt x="1479" y="1952"/>
                    </a:lnTo>
                    <a:lnTo>
                      <a:pt x="311" y="1407"/>
                    </a:lnTo>
                    <a:lnTo>
                      <a:pt x="1592" y="768"/>
                    </a:lnTo>
                    <a:lnTo>
                      <a:pt x="1592" y="2313"/>
                    </a:lnTo>
                    <a:close/>
                    <a:moveTo>
                      <a:pt x="2325" y="1298"/>
                    </a:moveTo>
                    <a:lnTo>
                      <a:pt x="1874" y="1298"/>
                    </a:lnTo>
                    <a:lnTo>
                      <a:pt x="1874" y="1072"/>
                    </a:lnTo>
                    <a:cubicBezTo>
                      <a:pt x="1874" y="948"/>
                      <a:pt x="1976" y="847"/>
                      <a:pt x="2100" y="847"/>
                    </a:cubicBezTo>
                    <a:cubicBezTo>
                      <a:pt x="2224" y="847"/>
                      <a:pt x="2325" y="948"/>
                      <a:pt x="2325" y="1072"/>
                    </a:cubicBezTo>
                    <a:lnTo>
                      <a:pt x="2325" y="1298"/>
                    </a:lnTo>
                    <a:close/>
                  </a:path>
                </a:pathLst>
              </a:custGeom>
              <a:solidFill>
                <a:srgbClr val="4A76E4"/>
              </a:solidFill>
              <a:ln>
                <a:noFill/>
              </a:ln>
              <a:effectLst/>
            </p:spPr>
            <p:txBody>
              <a:bodyPr wrap="none" anchor="ctr"/>
              <a:lstStyle/>
              <a:p>
                <a:endParaRPr lang="en-US">
                  <a:solidFill>
                    <a:srgbClr val="333333"/>
                  </a:solidFill>
                  <a:latin typeface="Arial"/>
                  <a:ea typeface="ＭＳ Ｐゴシック"/>
                </a:endParaRPr>
              </a:p>
            </p:txBody>
          </p:sp>
        </p:grpSp>
        <p:grpSp>
          <p:nvGrpSpPr>
            <p:cNvPr id="6" name="Group 5"/>
            <p:cNvGrpSpPr/>
            <p:nvPr/>
          </p:nvGrpSpPr>
          <p:grpSpPr>
            <a:xfrm>
              <a:off x="5294310" y="2099915"/>
              <a:ext cx="777240" cy="777240"/>
              <a:chOff x="5294310" y="2099915"/>
              <a:chExt cx="777240" cy="777240"/>
            </a:xfrm>
          </p:grpSpPr>
          <p:sp>
            <p:nvSpPr>
              <p:cNvPr id="64" name="Oval 63"/>
              <p:cNvSpPr>
                <a:spLocks noChangeAspect="1"/>
              </p:cNvSpPr>
              <p:nvPr/>
            </p:nvSpPr>
            <p:spPr>
              <a:xfrm>
                <a:off x="5294310" y="2099915"/>
                <a:ext cx="777240" cy="777240"/>
              </a:xfrm>
              <a:prstGeom prst="ellipse">
                <a:avLst/>
              </a:prstGeom>
              <a:solidFill>
                <a:schemeClr val="bg1"/>
              </a:solidFill>
              <a:ln w="1905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73" name="Group 72"/>
              <p:cNvGrpSpPr>
                <a:grpSpLocks noChangeAspect="1"/>
              </p:cNvGrpSpPr>
              <p:nvPr/>
            </p:nvGrpSpPr>
            <p:grpSpPr>
              <a:xfrm flipH="1">
                <a:off x="5486334" y="2293692"/>
                <a:ext cx="393192" cy="397865"/>
                <a:chOff x="3506788" y="4257675"/>
                <a:chExt cx="935037" cy="946150"/>
              </a:xfrm>
              <a:solidFill>
                <a:srgbClr val="3682DC"/>
              </a:solidFill>
            </p:grpSpPr>
            <p:sp>
              <p:nvSpPr>
                <p:cNvPr id="75" name="Freeform 6"/>
                <p:cNvSpPr>
                  <a:spLocks noChangeArrowheads="1"/>
                </p:cNvSpPr>
                <p:nvPr/>
              </p:nvSpPr>
              <p:spPr bwMode="auto">
                <a:xfrm>
                  <a:off x="3698875" y="4705350"/>
                  <a:ext cx="501650" cy="498475"/>
                </a:xfrm>
                <a:custGeom>
                  <a:avLst/>
                  <a:gdLst>
                    <a:gd name="T0" fmla="*/ 468 w 1392"/>
                    <a:gd name="T1" fmla="*/ 1384 h 1385"/>
                    <a:gd name="T2" fmla="*/ 93 w 1392"/>
                    <a:gd name="T3" fmla="*/ 1384 h 1385"/>
                    <a:gd name="T4" fmla="*/ 0 w 1392"/>
                    <a:gd name="T5" fmla="*/ 1291 h 1385"/>
                    <a:gd name="T6" fmla="*/ 0 w 1392"/>
                    <a:gd name="T7" fmla="*/ 913 h 1385"/>
                    <a:gd name="T8" fmla="*/ 93 w 1392"/>
                    <a:gd name="T9" fmla="*/ 820 h 1385"/>
                    <a:gd name="T10" fmla="*/ 144 w 1392"/>
                    <a:gd name="T11" fmla="*/ 820 h 1385"/>
                    <a:gd name="T12" fmla="*/ 144 w 1392"/>
                    <a:gd name="T13" fmla="*/ 764 h 1385"/>
                    <a:gd name="T14" fmla="*/ 237 w 1392"/>
                    <a:gd name="T15" fmla="*/ 670 h 1385"/>
                    <a:gd name="T16" fmla="*/ 612 w 1392"/>
                    <a:gd name="T17" fmla="*/ 670 h 1385"/>
                    <a:gd name="T18" fmla="*/ 705 w 1392"/>
                    <a:gd name="T19" fmla="*/ 764 h 1385"/>
                    <a:gd name="T20" fmla="*/ 705 w 1392"/>
                    <a:gd name="T21" fmla="*/ 1142 h 1385"/>
                    <a:gd name="T22" fmla="*/ 612 w 1392"/>
                    <a:gd name="T23" fmla="*/ 1235 h 1385"/>
                    <a:gd name="T24" fmla="*/ 562 w 1392"/>
                    <a:gd name="T25" fmla="*/ 1235 h 1385"/>
                    <a:gd name="T26" fmla="*/ 562 w 1392"/>
                    <a:gd name="T27" fmla="*/ 1291 h 1385"/>
                    <a:gd name="T28" fmla="*/ 468 w 1392"/>
                    <a:gd name="T29" fmla="*/ 1384 h 1385"/>
                    <a:gd name="T30" fmla="*/ 1298 w 1392"/>
                    <a:gd name="T31" fmla="*/ 1238 h 1385"/>
                    <a:gd name="T32" fmla="*/ 923 w 1392"/>
                    <a:gd name="T33" fmla="*/ 1238 h 1385"/>
                    <a:gd name="T34" fmla="*/ 830 w 1392"/>
                    <a:gd name="T35" fmla="*/ 1145 h 1385"/>
                    <a:gd name="T36" fmla="*/ 830 w 1392"/>
                    <a:gd name="T37" fmla="*/ 766 h 1385"/>
                    <a:gd name="T38" fmla="*/ 923 w 1392"/>
                    <a:gd name="T39" fmla="*/ 673 h 1385"/>
                    <a:gd name="T40" fmla="*/ 1298 w 1392"/>
                    <a:gd name="T41" fmla="*/ 673 h 1385"/>
                    <a:gd name="T42" fmla="*/ 1391 w 1392"/>
                    <a:gd name="T43" fmla="*/ 766 h 1385"/>
                    <a:gd name="T44" fmla="*/ 1391 w 1392"/>
                    <a:gd name="T45" fmla="*/ 1145 h 1385"/>
                    <a:gd name="T46" fmla="*/ 1298 w 1392"/>
                    <a:gd name="T47" fmla="*/ 1238 h 1385"/>
                    <a:gd name="T48" fmla="*/ 601 w 1392"/>
                    <a:gd name="T49" fmla="*/ 1187 h 1385"/>
                    <a:gd name="T50" fmla="*/ 657 w 1392"/>
                    <a:gd name="T51" fmla="*/ 1130 h 1385"/>
                    <a:gd name="T52" fmla="*/ 657 w 1392"/>
                    <a:gd name="T53" fmla="*/ 778 h 1385"/>
                    <a:gd name="T54" fmla="*/ 601 w 1392"/>
                    <a:gd name="T55" fmla="*/ 721 h 1385"/>
                    <a:gd name="T56" fmla="*/ 251 w 1392"/>
                    <a:gd name="T57" fmla="*/ 721 h 1385"/>
                    <a:gd name="T58" fmla="*/ 195 w 1392"/>
                    <a:gd name="T59" fmla="*/ 778 h 1385"/>
                    <a:gd name="T60" fmla="*/ 195 w 1392"/>
                    <a:gd name="T61" fmla="*/ 820 h 1385"/>
                    <a:gd name="T62" fmla="*/ 468 w 1392"/>
                    <a:gd name="T63" fmla="*/ 820 h 1385"/>
                    <a:gd name="T64" fmla="*/ 562 w 1392"/>
                    <a:gd name="T65" fmla="*/ 913 h 1385"/>
                    <a:gd name="T66" fmla="*/ 562 w 1392"/>
                    <a:gd name="T67" fmla="*/ 1184 h 1385"/>
                    <a:gd name="T68" fmla="*/ 601 w 1392"/>
                    <a:gd name="T69" fmla="*/ 1184 h 1385"/>
                    <a:gd name="T70" fmla="*/ 601 w 1392"/>
                    <a:gd name="T71" fmla="*/ 1187 h 1385"/>
                    <a:gd name="T72" fmla="*/ 1298 w 1392"/>
                    <a:gd name="T73" fmla="*/ 563 h 1385"/>
                    <a:gd name="T74" fmla="*/ 923 w 1392"/>
                    <a:gd name="T75" fmla="*/ 563 h 1385"/>
                    <a:gd name="T76" fmla="*/ 830 w 1392"/>
                    <a:gd name="T77" fmla="*/ 470 h 1385"/>
                    <a:gd name="T78" fmla="*/ 830 w 1392"/>
                    <a:gd name="T79" fmla="*/ 92 h 1385"/>
                    <a:gd name="T80" fmla="*/ 923 w 1392"/>
                    <a:gd name="T81" fmla="*/ 0 h 1385"/>
                    <a:gd name="T82" fmla="*/ 1298 w 1392"/>
                    <a:gd name="T83" fmla="*/ 0 h 1385"/>
                    <a:gd name="T84" fmla="*/ 1391 w 1392"/>
                    <a:gd name="T85" fmla="*/ 92 h 1385"/>
                    <a:gd name="T86" fmla="*/ 1391 w 1392"/>
                    <a:gd name="T87" fmla="*/ 470 h 1385"/>
                    <a:gd name="T88" fmla="*/ 1298 w 1392"/>
                    <a:gd name="T89" fmla="*/ 563 h 1385"/>
                    <a:gd name="T90" fmla="*/ 615 w 1392"/>
                    <a:gd name="T91" fmla="*/ 563 h 1385"/>
                    <a:gd name="T92" fmla="*/ 240 w 1392"/>
                    <a:gd name="T93" fmla="*/ 563 h 1385"/>
                    <a:gd name="T94" fmla="*/ 147 w 1392"/>
                    <a:gd name="T95" fmla="*/ 470 h 1385"/>
                    <a:gd name="T96" fmla="*/ 147 w 1392"/>
                    <a:gd name="T97" fmla="*/ 92 h 1385"/>
                    <a:gd name="T98" fmla="*/ 240 w 1392"/>
                    <a:gd name="T99" fmla="*/ 0 h 1385"/>
                    <a:gd name="T100" fmla="*/ 615 w 1392"/>
                    <a:gd name="T101" fmla="*/ 0 h 1385"/>
                    <a:gd name="T102" fmla="*/ 708 w 1392"/>
                    <a:gd name="T103" fmla="*/ 92 h 1385"/>
                    <a:gd name="T104" fmla="*/ 708 w 1392"/>
                    <a:gd name="T105" fmla="*/ 470 h 1385"/>
                    <a:gd name="T106" fmla="*/ 615 w 1392"/>
                    <a:gd name="T107" fmla="*/ 563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92" h="1385">
                      <a:moveTo>
                        <a:pt x="468" y="1384"/>
                      </a:moveTo>
                      <a:lnTo>
                        <a:pt x="93" y="1384"/>
                      </a:lnTo>
                      <a:cubicBezTo>
                        <a:pt x="42" y="1384"/>
                        <a:pt x="0" y="1342"/>
                        <a:pt x="0" y="1291"/>
                      </a:cubicBezTo>
                      <a:lnTo>
                        <a:pt x="0" y="913"/>
                      </a:lnTo>
                      <a:cubicBezTo>
                        <a:pt x="0" y="862"/>
                        <a:pt x="42" y="820"/>
                        <a:pt x="93" y="820"/>
                      </a:cubicBezTo>
                      <a:lnTo>
                        <a:pt x="144" y="820"/>
                      </a:lnTo>
                      <a:lnTo>
                        <a:pt x="144" y="764"/>
                      </a:lnTo>
                      <a:cubicBezTo>
                        <a:pt x="144" y="713"/>
                        <a:pt x="186" y="670"/>
                        <a:pt x="237" y="670"/>
                      </a:cubicBezTo>
                      <a:lnTo>
                        <a:pt x="612" y="670"/>
                      </a:lnTo>
                      <a:cubicBezTo>
                        <a:pt x="663" y="670"/>
                        <a:pt x="705" y="713"/>
                        <a:pt x="705" y="764"/>
                      </a:cubicBezTo>
                      <a:lnTo>
                        <a:pt x="705" y="1142"/>
                      </a:lnTo>
                      <a:cubicBezTo>
                        <a:pt x="705" y="1192"/>
                        <a:pt x="663" y="1235"/>
                        <a:pt x="612" y="1235"/>
                      </a:cubicBezTo>
                      <a:lnTo>
                        <a:pt x="562" y="1235"/>
                      </a:lnTo>
                      <a:lnTo>
                        <a:pt x="562" y="1291"/>
                      </a:lnTo>
                      <a:cubicBezTo>
                        <a:pt x="562" y="1345"/>
                        <a:pt x="519" y="1384"/>
                        <a:pt x="468" y="1384"/>
                      </a:cubicBezTo>
                      <a:close/>
                      <a:moveTo>
                        <a:pt x="1298" y="1238"/>
                      </a:moveTo>
                      <a:lnTo>
                        <a:pt x="923" y="1238"/>
                      </a:lnTo>
                      <a:cubicBezTo>
                        <a:pt x="872" y="1238"/>
                        <a:pt x="830" y="1195"/>
                        <a:pt x="830" y="1145"/>
                      </a:cubicBezTo>
                      <a:lnTo>
                        <a:pt x="830" y="766"/>
                      </a:lnTo>
                      <a:cubicBezTo>
                        <a:pt x="830" y="716"/>
                        <a:pt x="872" y="673"/>
                        <a:pt x="923" y="673"/>
                      </a:cubicBezTo>
                      <a:lnTo>
                        <a:pt x="1298" y="673"/>
                      </a:lnTo>
                      <a:cubicBezTo>
                        <a:pt x="1349" y="673"/>
                        <a:pt x="1391" y="716"/>
                        <a:pt x="1391" y="766"/>
                      </a:cubicBezTo>
                      <a:lnTo>
                        <a:pt x="1391" y="1145"/>
                      </a:lnTo>
                      <a:cubicBezTo>
                        <a:pt x="1391" y="1195"/>
                        <a:pt x="1349" y="1238"/>
                        <a:pt x="1298" y="1238"/>
                      </a:cubicBezTo>
                      <a:close/>
                      <a:moveTo>
                        <a:pt x="601" y="1187"/>
                      </a:moveTo>
                      <a:cubicBezTo>
                        <a:pt x="632" y="1187"/>
                        <a:pt x="657" y="1161"/>
                        <a:pt x="657" y="1130"/>
                      </a:cubicBezTo>
                      <a:lnTo>
                        <a:pt x="657" y="778"/>
                      </a:lnTo>
                      <a:cubicBezTo>
                        <a:pt x="657" y="747"/>
                        <a:pt x="632" y="721"/>
                        <a:pt x="601" y="721"/>
                      </a:cubicBezTo>
                      <a:lnTo>
                        <a:pt x="251" y="721"/>
                      </a:lnTo>
                      <a:cubicBezTo>
                        <a:pt x="220" y="721"/>
                        <a:pt x="195" y="747"/>
                        <a:pt x="195" y="778"/>
                      </a:cubicBezTo>
                      <a:lnTo>
                        <a:pt x="195" y="820"/>
                      </a:lnTo>
                      <a:lnTo>
                        <a:pt x="468" y="820"/>
                      </a:lnTo>
                      <a:cubicBezTo>
                        <a:pt x="519" y="820"/>
                        <a:pt x="562" y="862"/>
                        <a:pt x="562" y="913"/>
                      </a:cubicBezTo>
                      <a:lnTo>
                        <a:pt x="562" y="1184"/>
                      </a:lnTo>
                      <a:lnTo>
                        <a:pt x="601" y="1184"/>
                      </a:lnTo>
                      <a:lnTo>
                        <a:pt x="601" y="1187"/>
                      </a:lnTo>
                      <a:close/>
                      <a:moveTo>
                        <a:pt x="1298" y="563"/>
                      </a:moveTo>
                      <a:lnTo>
                        <a:pt x="923" y="563"/>
                      </a:lnTo>
                      <a:cubicBezTo>
                        <a:pt x="872" y="563"/>
                        <a:pt x="830" y="521"/>
                        <a:pt x="830" y="470"/>
                      </a:cubicBezTo>
                      <a:lnTo>
                        <a:pt x="830" y="92"/>
                      </a:lnTo>
                      <a:cubicBezTo>
                        <a:pt x="830" y="42"/>
                        <a:pt x="872" y="0"/>
                        <a:pt x="923" y="0"/>
                      </a:cubicBezTo>
                      <a:lnTo>
                        <a:pt x="1298" y="0"/>
                      </a:lnTo>
                      <a:cubicBezTo>
                        <a:pt x="1349" y="0"/>
                        <a:pt x="1391" y="42"/>
                        <a:pt x="1391" y="92"/>
                      </a:cubicBezTo>
                      <a:lnTo>
                        <a:pt x="1391" y="470"/>
                      </a:lnTo>
                      <a:cubicBezTo>
                        <a:pt x="1391" y="521"/>
                        <a:pt x="1349" y="563"/>
                        <a:pt x="1298" y="563"/>
                      </a:cubicBezTo>
                      <a:close/>
                      <a:moveTo>
                        <a:pt x="615" y="563"/>
                      </a:moveTo>
                      <a:lnTo>
                        <a:pt x="240" y="563"/>
                      </a:lnTo>
                      <a:cubicBezTo>
                        <a:pt x="189" y="563"/>
                        <a:pt x="147" y="521"/>
                        <a:pt x="147" y="470"/>
                      </a:cubicBezTo>
                      <a:lnTo>
                        <a:pt x="147" y="92"/>
                      </a:lnTo>
                      <a:cubicBezTo>
                        <a:pt x="147" y="42"/>
                        <a:pt x="189" y="0"/>
                        <a:pt x="240" y="0"/>
                      </a:cubicBezTo>
                      <a:lnTo>
                        <a:pt x="615" y="0"/>
                      </a:lnTo>
                      <a:cubicBezTo>
                        <a:pt x="666" y="0"/>
                        <a:pt x="708" y="42"/>
                        <a:pt x="708" y="92"/>
                      </a:cubicBezTo>
                      <a:lnTo>
                        <a:pt x="708" y="470"/>
                      </a:lnTo>
                      <a:cubicBezTo>
                        <a:pt x="708" y="521"/>
                        <a:pt x="666" y="563"/>
                        <a:pt x="615" y="56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sp>
              <p:nvSpPr>
                <p:cNvPr id="76" name="Freeform 7"/>
                <p:cNvSpPr>
                  <a:spLocks noChangeArrowheads="1"/>
                </p:cNvSpPr>
                <p:nvPr/>
              </p:nvSpPr>
              <p:spPr bwMode="auto">
                <a:xfrm>
                  <a:off x="3506788" y="4257675"/>
                  <a:ext cx="935037" cy="588963"/>
                </a:xfrm>
                <a:custGeom>
                  <a:avLst/>
                  <a:gdLst>
                    <a:gd name="T0" fmla="*/ 2015 w 2597"/>
                    <a:gd name="T1" fmla="*/ 432 h 1637"/>
                    <a:gd name="T2" fmla="*/ 1298 w 2597"/>
                    <a:gd name="T3" fmla="*/ 0 h 1637"/>
                    <a:gd name="T4" fmla="*/ 493 w 2597"/>
                    <a:gd name="T5" fmla="*/ 703 h 1637"/>
                    <a:gd name="T6" fmla="*/ 0 w 2597"/>
                    <a:gd name="T7" fmla="*/ 1163 h 1637"/>
                    <a:gd name="T8" fmla="*/ 564 w 2597"/>
                    <a:gd name="T9" fmla="*/ 1636 h 1637"/>
                    <a:gd name="T10" fmla="*/ 564 w 2597"/>
                    <a:gd name="T11" fmla="*/ 1298 h 1637"/>
                    <a:gd name="T12" fmla="*/ 733 w 2597"/>
                    <a:gd name="T13" fmla="*/ 1129 h 1637"/>
                    <a:gd name="T14" fmla="*/ 1862 w 2597"/>
                    <a:gd name="T15" fmla="*/ 1129 h 1637"/>
                    <a:gd name="T16" fmla="*/ 2031 w 2597"/>
                    <a:gd name="T17" fmla="*/ 1298 h 1637"/>
                    <a:gd name="T18" fmla="*/ 2031 w 2597"/>
                    <a:gd name="T19" fmla="*/ 1636 h 1637"/>
                    <a:gd name="T20" fmla="*/ 2596 w 2597"/>
                    <a:gd name="T21" fmla="*/ 1027 h 1637"/>
                    <a:gd name="T22" fmla="*/ 2015 w 2597"/>
                    <a:gd name="T23" fmla="*/ 432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7" h="1637">
                      <a:moveTo>
                        <a:pt x="2015" y="432"/>
                      </a:moveTo>
                      <a:cubicBezTo>
                        <a:pt x="1873" y="167"/>
                        <a:pt x="1597" y="0"/>
                        <a:pt x="1298" y="0"/>
                      </a:cubicBezTo>
                      <a:cubicBezTo>
                        <a:pt x="889" y="0"/>
                        <a:pt x="547" y="305"/>
                        <a:pt x="493" y="703"/>
                      </a:cubicBezTo>
                      <a:cubicBezTo>
                        <a:pt x="225" y="683"/>
                        <a:pt x="0" y="898"/>
                        <a:pt x="0" y="1163"/>
                      </a:cubicBezTo>
                      <a:cubicBezTo>
                        <a:pt x="0" y="1433"/>
                        <a:pt x="175" y="1636"/>
                        <a:pt x="564" y="1636"/>
                      </a:cubicBezTo>
                      <a:lnTo>
                        <a:pt x="564" y="1298"/>
                      </a:lnTo>
                      <a:cubicBezTo>
                        <a:pt x="564" y="1205"/>
                        <a:pt x="640" y="1129"/>
                        <a:pt x="733" y="1129"/>
                      </a:cubicBezTo>
                      <a:lnTo>
                        <a:pt x="1862" y="1129"/>
                      </a:lnTo>
                      <a:cubicBezTo>
                        <a:pt x="1955" y="1129"/>
                        <a:pt x="2031" y="1205"/>
                        <a:pt x="2031" y="1298"/>
                      </a:cubicBezTo>
                      <a:lnTo>
                        <a:pt x="2031" y="1636"/>
                      </a:lnTo>
                      <a:cubicBezTo>
                        <a:pt x="2158" y="1636"/>
                        <a:pt x="2596" y="1492"/>
                        <a:pt x="2596" y="1027"/>
                      </a:cubicBezTo>
                      <a:cubicBezTo>
                        <a:pt x="2596" y="706"/>
                        <a:pt x="2336" y="440"/>
                        <a:pt x="2015" y="43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Arial"/>
                    <a:ea typeface="ＭＳ Ｐゴシック"/>
                  </a:endParaRPr>
                </a:p>
              </p:txBody>
            </p:sp>
          </p:grpSp>
        </p:grpSp>
        <p:grpSp>
          <p:nvGrpSpPr>
            <p:cNvPr id="5" name="Group 4"/>
            <p:cNvGrpSpPr/>
            <p:nvPr/>
          </p:nvGrpSpPr>
          <p:grpSpPr>
            <a:xfrm>
              <a:off x="850592" y="2099915"/>
              <a:ext cx="777240" cy="777240"/>
              <a:chOff x="850592" y="2099915"/>
              <a:chExt cx="777240" cy="777240"/>
            </a:xfrm>
          </p:grpSpPr>
          <p:sp>
            <p:nvSpPr>
              <p:cNvPr id="61" name="Oval 60"/>
              <p:cNvSpPr>
                <a:spLocks noChangeAspect="1"/>
              </p:cNvSpPr>
              <p:nvPr/>
            </p:nvSpPr>
            <p:spPr>
              <a:xfrm>
                <a:off x="850592" y="2099915"/>
                <a:ext cx="777240" cy="777240"/>
              </a:xfrm>
              <a:prstGeom prst="ellipse">
                <a:avLst/>
              </a:prstGeom>
              <a:solidFill>
                <a:schemeClr val="bg1"/>
              </a:solidFill>
              <a:ln w="1905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Arial"/>
                  <a:ea typeface="ＭＳ Ｐゴシック"/>
                </a:endParaRPr>
              </a:p>
            </p:txBody>
          </p:sp>
          <p:grpSp>
            <p:nvGrpSpPr>
              <p:cNvPr id="3" name="Group 2"/>
              <p:cNvGrpSpPr/>
              <p:nvPr/>
            </p:nvGrpSpPr>
            <p:grpSpPr>
              <a:xfrm>
                <a:off x="1034536" y="2283856"/>
                <a:ext cx="409353" cy="409358"/>
                <a:chOff x="1239211" y="1569263"/>
                <a:chExt cx="347588" cy="347592"/>
              </a:xfrm>
            </p:grpSpPr>
            <p:sp>
              <p:nvSpPr>
                <p:cNvPr id="38" name="Freeform 361"/>
                <p:cNvSpPr>
                  <a:spLocks noChangeArrowheads="1"/>
                </p:cNvSpPr>
                <p:nvPr/>
              </p:nvSpPr>
              <p:spPr bwMode="auto">
                <a:xfrm>
                  <a:off x="1239211" y="1569263"/>
                  <a:ext cx="347588" cy="347592"/>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rgbClr val="079EC5"/>
                </a:solidFill>
                <a:ln>
                  <a:noFill/>
                </a:ln>
                <a:effectLst/>
              </p:spPr>
              <p:txBody>
                <a:bodyPr wrap="none" anchor="ctr"/>
                <a:lstStyle/>
                <a:p>
                  <a:endParaRPr lang="en-US">
                    <a:solidFill>
                      <a:srgbClr val="333333"/>
                    </a:solidFill>
                    <a:latin typeface="Arial"/>
                    <a:ea typeface="ＭＳ Ｐゴシック"/>
                  </a:endParaRPr>
                </a:p>
              </p:txBody>
            </p:sp>
            <p:grpSp>
              <p:nvGrpSpPr>
                <p:cNvPr id="39" name="Group 38"/>
                <p:cNvGrpSpPr/>
                <p:nvPr/>
              </p:nvGrpSpPr>
              <p:grpSpPr>
                <a:xfrm>
                  <a:off x="1330788" y="1649282"/>
                  <a:ext cx="164435" cy="178646"/>
                  <a:chOff x="6562985" y="1082506"/>
                  <a:chExt cx="204378" cy="222040"/>
                </a:xfrm>
                <a:solidFill>
                  <a:schemeClr val="bg1"/>
                </a:solidFill>
              </p:grpSpPr>
              <p:sp>
                <p:nvSpPr>
                  <p:cNvPr id="40" name="Freeform 6"/>
                  <p:cNvSpPr>
                    <a:spLocks/>
                  </p:cNvSpPr>
                  <p:nvPr/>
                </p:nvSpPr>
                <p:spPr bwMode="auto">
                  <a:xfrm>
                    <a:off x="6562985" y="1153876"/>
                    <a:ext cx="98044" cy="150670"/>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小塚ゴシック Pro L"/>
                      <a:cs typeface="CiscoSansTT Light"/>
                    </a:endParaRPr>
                  </a:p>
                </p:txBody>
              </p:sp>
              <p:sp>
                <p:nvSpPr>
                  <p:cNvPr id="41" name="Freeform 7"/>
                  <p:cNvSpPr>
                    <a:spLocks/>
                  </p:cNvSpPr>
                  <p:nvPr/>
                </p:nvSpPr>
                <p:spPr bwMode="auto">
                  <a:xfrm>
                    <a:off x="6669680" y="1153876"/>
                    <a:ext cx="97683" cy="150670"/>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小塚ゴシック Pro L"/>
                      <a:cs typeface="CiscoSansTT Light"/>
                    </a:endParaRPr>
                  </a:p>
                </p:txBody>
              </p:sp>
              <p:sp>
                <p:nvSpPr>
                  <p:cNvPr id="42" name="Freeform 8"/>
                  <p:cNvSpPr>
                    <a:spLocks/>
                  </p:cNvSpPr>
                  <p:nvPr/>
                </p:nvSpPr>
                <p:spPr bwMode="auto">
                  <a:xfrm>
                    <a:off x="6595065" y="1082506"/>
                    <a:ext cx="139496" cy="76777"/>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小塚ゴシック Pro L"/>
                      <a:cs typeface="CiscoSansTT Light"/>
                    </a:endParaRPr>
                  </a:p>
                </p:txBody>
              </p:sp>
            </p:grpSp>
          </p:grpSp>
        </p:grpSp>
      </p:grpSp>
    </p:spTree>
    <p:extLst>
      <p:ext uri="{BB962C8B-B14F-4D97-AF65-F5344CB8AC3E}">
        <p14:creationId xmlns:p14="http://schemas.microsoft.com/office/powerpoint/2010/main" val="6962664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6" presetClass="entr" presetSubtype="42"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outHorizontal)">
                                      <p:cBhvr>
                                        <p:cTn id="1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ja-JP" dirty="0" smtClean="0">
                <a:latin typeface="Arial"/>
                <a:ea typeface="ＭＳ Ｐゴシック"/>
              </a:rPr>
              <a:t>Secure Internet Gateway (SIG) overview</a:t>
            </a:r>
            <a:endParaRPr lang="ja-JP" altLang="en-US" dirty="0">
              <a:latin typeface="Arial"/>
              <a:ea typeface="ＭＳ Ｐゴシック"/>
            </a:endParaRPr>
          </a:p>
        </p:txBody>
      </p:sp>
    </p:spTree>
    <p:extLst>
      <p:ext uri="{BB962C8B-B14F-4D97-AF65-F5344CB8AC3E}">
        <p14:creationId xmlns:p14="http://schemas.microsoft.com/office/powerpoint/2010/main" val="1855862606"/>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lvl="0" defTabSz="457200">
              <a:lnSpc>
                <a:spcPts val="3000"/>
              </a:lnSpc>
              <a:spcAft>
                <a:spcPts val="1000"/>
              </a:spcAft>
              <a:buClrTx/>
              <a:buSzTx/>
            </a:pPr>
            <a:r>
              <a:rPr lang="en-US" altLang="ja-JP" sz="2400" spc="-50" dirty="0" smtClean="0">
                <a:solidFill>
                  <a:srgbClr val="FFFFFF"/>
                </a:solidFill>
                <a:latin typeface="Arial"/>
                <a:ea typeface="ＭＳ Ｐゴシック"/>
                <a:cs typeface="Arial" panose="020B0604020202020204" pitchFamily="34" charset="0"/>
              </a:rPr>
              <a:t>By 2018, Gartner estimates: </a:t>
            </a:r>
          </a:p>
          <a:p>
            <a:r>
              <a:rPr lang="ja-JP" altLang="en-US" dirty="0" smtClean="0"/>
              <a:t>企業</a:t>
            </a:r>
            <a:r>
              <a:rPr lang="ja-JP" altLang="en-US" dirty="0"/>
              <a:t>のデータトラフィックの</a:t>
            </a:r>
            <a:r>
              <a:rPr lang="en-US" altLang="ja-JP" dirty="0"/>
              <a:t>25</a:t>
            </a:r>
            <a:r>
              <a:rPr lang="ja-JP" altLang="en-US" dirty="0"/>
              <a:t>％</a:t>
            </a:r>
            <a:r>
              <a:rPr lang="ja-JP" altLang="en-US" dirty="0" smtClean="0"/>
              <a:t>が</a:t>
            </a:r>
            <a:r>
              <a:rPr lang="en-US" altLang="ja-JP" dirty="0" smtClean="0"/>
              <a:t>DMZ</a:t>
            </a:r>
            <a:r>
              <a:rPr lang="ja-JP" altLang="en-US" dirty="0" smtClean="0"/>
              <a:t>セキュリティ</a:t>
            </a:r>
            <a:r>
              <a:rPr lang="ja-JP" altLang="en-US" dirty="0"/>
              <a:t>をバイパスします</a:t>
            </a:r>
            <a:r>
              <a:rPr lang="ja-JP" altLang="en-US" dirty="0" smtClean="0"/>
              <a:t>。</a:t>
            </a:r>
            <a:endParaRPr lang="ja-JP" altLang="en-US" dirty="0"/>
          </a:p>
        </p:txBody>
      </p:sp>
    </p:spTree>
    <p:extLst>
      <p:ext uri="{BB962C8B-B14F-4D97-AF65-F5344CB8AC3E}">
        <p14:creationId xmlns:p14="http://schemas.microsoft.com/office/powerpoint/2010/main" val="2094992477"/>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Umbrella Theme 2017 16x9">
  <a:themeElements>
    <a:clrScheme name="Umbrella Colors 100416">
      <a:dk1>
        <a:srgbClr val="333333"/>
      </a:dk1>
      <a:lt1>
        <a:srgbClr val="FFFFFF"/>
      </a:lt1>
      <a:dk2>
        <a:srgbClr val="666666"/>
      </a:dk2>
      <a:lt2>
        <a:srgbClr val="999999"/>
      </a:lt2>
      <a:accent1>
        <a:srgbClr val="049FD9"/>
      </a:accent1>
      <a:accent2>
        <a:srgbClr val="004BAF"/>
      </a:accent2>
      <a:accent3>
        <a:srgbClr val="652C89"/>
      </a:accent3>
      <a:accent4>
        <a:srgbClr val="C31230"/>
      </a:accent4>
      <a:accent5>
        <a:srgbClr val="F58024"/>
      </a:accent5>
      <a:accent6>
        <a:srgbClr val="46A040"/>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cap="rnd">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effectLst>
          <a:outerShdw blurRad="50800" dist="50800" dir="5400000" sx="95000" sy="95000" algn="ctr" rotWithShape="0">
            <a:srgbClr val="000000">
              <a:alpha val="43137"/>
            </a:srgbClr>
          </a:outerShdw>
        </a:effectLst>
      </a:spPr>
      <a:bodyPr wrap="none" rtlCol="0">
        <a:spAutoFit/>
      </a:bodyPr>
      <a:lstStyle>
        <a:defPPr>
          <a:spcAft>
            <a:spcPts val="0"/>
          </a:spcAft>
          <a:defRPr dirty="0" smtClean="0"/>
        </a:defPPr>
      </a:lstStyle>
    </a:txDef>
  </a:objectDefaults>
  <a:extraClrSchemeLst/>
  <a:extLst>
    <a:ext uri="{05A4C25C-085E-4340-85A3-A5531E510DB2}">
      <thm15:themeFamily xmlns:thm15="http://schemas.microsoft.com/office/thememl/2012/main" name="Cisco Umbrella Theme 2016" id="{0CFC7E05-F726-844D-979F-A65DE2263236}" vid="{254A2708-5AB8-B247-BE50-BBF73D91C080}"/>
    </a:ext>
  </a:extLst>
</a:theme>
</file>

<file path=ppt/theme/theme2.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Cisco_Umbrella_BDM4_110616</Template>
  <TotalTime>5648</TotalTime>
  <Words>6166</Words>
  <Application>Microsoft Macintosh PowerPoint</Application>
  <PresentationFormat>画面に合わせる (16:9)</PresentationFormat>
  <Paragraphs>680</Paragraphs>
  <Slides>36</Slides>
  <Notes>35</Notes>
  <HiddenSlides>0</HiddenSlides>
  <MMClips>0</MMClips>
  <ScaleCrop>false</ScaleCrop>
  <HeadingPairs>
    <vt:vector size="6" baseType="variant">
      <vt:variant>
        <vt:lpstr>使用されているフォント</vt:lpstr>
      </vt:variant>
      <vt:variant>
        <vt:i4>18</vt:i4>
      </vt:variant>
      <vt:variant>
        <vt:lpstr>テーマ</vt:lpstr>
      </vt:variant>
      <vt:variant>
        <vt:i4>2</vt:i4>
      </vt:variant>
      <vt:variant>
        <vt:lpstr>スライド タイトル</vt:lpstr>
      </vt:variant>
      <vt:variant>
        <vt:i4>36</vt:i4>
      </vt:variant>
    </vt:vector>
  </HeadingPairs>
  <TitlesOfParts>
    <vt:vector size="56" baseType="lpstr">
      <vt:lpstr>.AppleSystemUIFont</vt:lpstr>
      <vt:lpstr>Calibri</vt:lpstr>
      <vt:lpstr>Ciscolight</vt:lpstr>
      <vt:lpstr>CiscoSans</vt:lpstr>
      <vt:lpstr>CiscoSans ExtraLight</vt:lpstr>
      <vt:lpstr>CiscoSans Thin</vt:lpstr>
      <vt:lpstr>CiscoSansTT</vt:lpstr>
      <vt:lpstr>CiscoSansTT ExtraLight</vt:lpstr>
      <vt:lpstr>CiscoSansTT Light</vt:lpstr>
      <vt:lpstr>CiscoSansTT Thin</vt:lpstr>
      <vt:lpstr>Franklin Gothic Book</vt:lpstr>
      <vt:lpstr>ＭＳ Ｐゴシック</vt:lpstr>
      <vt:lpstr>Tipo de letra del sistema Fina</vt:lpstr>
      <vt:lpstr>Wingdings</vt:lpstr>
      <vt:lpstr>Yu Gothic</vt:lpstr>
      <vt:lpstr>小塚ゴシック Pro L</vt:lpstr>
      <vt:lpstr>新細明體</vt:lpstr>
      <vt:lpstr>Arial</vt:lpstr>
      <vt:lpstr>Umbrella Theme 2017 16x9</vt:lpstr>
      <vt:lpstr>Blue theme 2015 16x9</vt:lpstr>
      <vt:lpstr>PowerPoint プレゼンテーション</vt:lpstr>
      <vt:lpstr>アジェンダ</vt:lpstr>
      <vt:lpstr>PowerPoint プレゼンテーション</vt:lpstr>
      <vt:lpstr>IT はどのように構築されたか </vt:lpstr>
      <vt:lpstr>ワーク スタイルの 変化</vt:lpstr>
      <vt:lpstr>ユーザとアプリはクラウドを採用 </vt:lpstr>
      <vt:lpstr>セキュリティ上の課題</vt:lpstr>
      <vt:lpstr>PowerPoint プレゼンテーション</vt:lpstr>
      <vt:lpstr>PowerPoint プレゼンテーション</vt:lpstr>
      <vt:lpstr>ユーザの接続先を保護する</vt:lpstr>
      <vt:lpstr>PowerPoint プレゼンテーション</vt:lpstr>
      <vt:lpstr>PowerPoint プレゼンテーション</vt:lpstr>
      <vt:lpstr>Cisco Umbrella</vt:lpstr>
      <vt:lpstr>Umbrella が適合する場所</vt:lpstr>
      <vt:lpstr>インターネットの基盤に組み込まれている </vt:lpstr>
      <vt:lpstr>インテリジェント プロキシ</vt:lpstr>
      <vt:lpstr>攻撃前と攻撃中の両方において接続を阻止</vt:lpstr>
      <vt:lpstr>マルウェアはただ発生するだけではない</vt:lpstr>
      <vt:lpstr>シスコのインターネット状況</vt:lpstr>
      <vt:lpstr>攻撃を発動前に検出するインテリジェンス </vt:lpstr>
      <vt:lpstr>インテリジェンス </vt:lpstr>
      <vt:lpstr>シスコの効果 </vt:lpstr>
      <vt:lpstr>すべてのアクティビティをどこからでも可視化、保護</vt:lpstr>
      <vt:lpstr>Cisco Security Connector</vt:lpstr>
      <vt:lpstr>PowerPoint プレゼンテーション</vt:lpstr>
      <vt:lpstr>PowerPoint プレゼンテーション</vt:lpstr>
      <vt:lpstr>PowerPoint プレゼンテーション</vt:lpstr>
      <vt:lpstr>企業全体に数分で導入可能</vt:lpstr>
      <vt:lpstr>統合により既存のセキュリティを強化</vt:lpstr>
      <vt:lpstr>Umbrella と他社製品の違い</vt:lpstr>
      <vt:lpstr>PowerPoint プレゼンテーション</vt:lpstr>
      <vt:lpstr>国内のお客様事例１ </vt:lpstr>
      <vt:lpstr>国内のお客様事例２ </vt:lpstr>
      <vt:lpstr>PowerPoint プレゼンテーション</vt:lpstr>
      <vt:lpstr>Cisco クラウド セキュリティ</vt:lpstr>
      <vt:lpstr>PowerPoint プレゼンテーション</vt:lpstr>
    </vt:vector>
  </TitlesOfParts>
  <Manager>Hiroaki Shiotsuki</Manager>
  <Company>Cisco Systems GK</Company>
  <LinksUpToDate>false</LinksUpToDate>
  <SharedDoc>false</SharedDoc>
  <HyperlinkBase/>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Cisco Umbrella Overview</dc:title>
  <dc:subject/>
  <dc:creator>Susan Oak</dc:creator>
  <cp:keywords>Umbrella</cp:keywords>
  <dc:description/>
  <cp:lastModifiedBy>Microsoft Office ユーザー</cp:lastModifiedBy>
  <cp:revision>168</cp:revision>
  <dcterms:created xsi:type="dcterms:W3CDTF">2016-11-06T14:42:04Z</dcterms:created>
  <dcterms:modified xsi:type="dcterms:W3CDTF">2017-12-08T07:56:38Z</dcterms:modified>
  <cp:category>Security</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ServerID">
    <vt:lpwstr>07841bbc-cd3c-4a76-827f-75a2226890f4</vt:lpwstr>
  </property>
  <property fmtid="{D5CDD505-2E9C-101B-9397-08002B2CF9AE}" pid="3" name="Jive_VersionGuid">
    <vt:lpwstr>672f0a81-73a4-4841-93d7-0a179e503abe</vt:lpwstr>
  </property>
  <property fmtid="{D5CDD505-2E9C-101B-9397-08002B2CF9AE}" pid="4" name="Offisync_ProviderInitializationData">
    <vt:lpwstr>https://cisco.jiveon.com</vt:lpwstr>
  </property>
  <property fmtid="{D5CDD505-2E9C-101B-9397-08002B2CF9AE}" pid="5" name="Jive_LatestUserAccountName">
    <vt:lpwstr>hshiotsu</vt:lpwstr>
  </property>
  <property fmtid="{D5CDD505-2E9C-101B-9397-08002B2CF9AE}" pid="6" name="Offisync_UniqueId">
    <vt:lpwstr>1704362</vt:lpwstr>
  </property>
  <property fmtid="{D5CDD505-2E9C-101B-9397-08002B2CF9AE}" pid="7" name="Offisync_UpdateToken">
    <vt:lpwstr>2</vt:lpwstr>
  </property>
</Properties>
</file>